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4" r:id="rId2"/>
  </p:sldMasterIdLst>
  <p:sldIdLst>
    <p:sldId id="256" r:id="rId3"/>
    <p:sldId id="446" r:id="rId4"/>
    <p:sldId id="447" r:id="rId5"/>
    <p:sldId id="448" r:id="rId6"/>
    <p:sldId id="449" r:id="rId7"/>
    <p:sldId id="450" r:id="rId8"/>
    <p:sldId id="451" r:id="rId9"/>
    <p:sldId id="596" r:id="rId10"/>
    <p:sldId id="597" r:id="rId11"/>
    <p:sldId id="452" r:id="rId12"/>
    <p:sldId id="667" r:id="rId13"/>
    <p:sldId id="440" r:id="rId14"/>
    <p:sldId id="441" r:id="rId15"/>
    <p:sldId id="442" r:id="rId16"/>
    <p:sldId id="455" r:id="rId17"/>
    <p:sldId id="456" r:id="rId18"/>
    <p:sldId id="457" r:id="rId19"/>
    <p:sldId id="674" r:id="rId20"/>
    <p:sldId id="259" r:id="rId21"/>
    <p:sldId id="260" r:id="rId22"/>
    <p:sldId id="262" r:id="rId23"/>
    <p:sldId id="622" r:id="rId24"/>
    <p:sldId id="623" r:id="rId25"/>
    <p:sldId id="265" r:id="rId26"/>
    <p:sldId id="325" r:id="rId27"/>
    <p:sldId id="326" r:id="rId28"/>
    <p:sldId id="327" r:id="rId29"/>
    <p:sldId id="328" r:id="rId30"/>
    <p:sldId id="264" r:id="rId31"/>
    <p:sldId id="263" r:id="rId32"/>
    <p:sldId id="261" r:id="rId33"/>
    <p:sldId id="266" r:id="rId34"/>
    <p:sldId id="367" r:id="rId35"/>
    <p:sldId id="368" r:id="rId36"/>
    <p:sldId id="369" r:id="rId37"/>
    <p:sldId id="370" r:id="rId38"/>
    <p:sldId id="371" r:id="rId39"/>
    <p:sldId id="372" r:id="rId40"/>
    <p:sldId id="453" r:id="rId41"/>
    <p:sldId id="621" r:id="rId42"/>
    <p:sldId id="454" r:id="rId43"/>
    <p:sldId id="381" r:id="rId44"/>
    <p:sldId id="269" r:id="rId45"/>
    <p:sldId id="268" r:id="rId46"/>
    <p:sldId id="270" r:id="rId47"/>
    <p:sldId id="271" r:id="rId48"/>
    <p:sldId id="272" r:id="rId49"/>
    <p:sldId id="670" r:id="rId50"/>
    <p:sldId id="274" r:id="rId51"/>
    <p:sldId id="669" r:id="rId52"/>
    <p:sldId id="273" r:id="rId53"/>
    <p:sldId id="275" r:id="rId54"/>
    <p:sldId id="276" r:id="rId55"/>
    <p:sldId id="278" r:id="rId56"/>
    <p:sldId id="279" r:id="rId57"/>
    <p:sldId id="676" r:id="rId58"/>
    <p:sldId id="277" r:id="rId59"/>
    <p:sldId id="280" r:id="rId60"/>
    <p:sldId id="281" r:id="rId61"/>
    <p:sldId id="282" r:id="rId62"/>
    <p:sldId id="283" r:id="rId63"/>
    <p:sldId id="285" r:id="rId64"/>
    <p:sldId id="286" r:id="rId65"/>
    <p:sldId id="287" r:id="rId66"/>
    <p:sldId id="288" r:id="rId67"/>
    <p:sldId id="677" r:id="rId68"/>
    <p:sldId id="680" r:id="rId69"/>
    <p:sldId id="289" r:id="rId70"/>
    <p:sldId id="291" r:id="rId71"/>
    <p:sldId id="600" r:id="rId72"/>
    <p:sldId id="290" r:id="rId73"/>
    <p:sldId id="294" r:id="rId74"/>
    <p:sldId id="296" r:id="rId75"/>
    <p:sldId id="297" r:id="rId76"/>
    <p:sldId id="298" r:id="rId77"/>
    <p:sldId id="299" r:id="rId78"/>
    <p:sldId id="301" r:id="rId79"/>
    <p:sldId id="601" r:id="rId80"/>
    <p:sldId id="305" r:id="rId81"/>
    <p:sldId id="304" r:id="rId82"/>
    <p:sldId id="306" r:id="rId83"/>
    <p:sldId id="307" r:id="rId84"/>
    <p:sldId id="608" r:id="rId85"/>
    <p:sldId id="665" r:id="rId86"/>
    <p:sldId id="308" r:id="rId87"/>
    <p:sldId id="310" r:id="rId88"/>
    <p:sldId id="311" r:id="rId89"/>
    <p:sldId id="312" r:id="rId90"/>
    <p:sldId id="313" r:id="rId91"/>
    <p:sldId id="604" r:id="rId92"/>
    <p:sldId id="315" r:id="rId93"/>
    <p:sldId id="602" r:id="rId94"/>
    <p:sldId id="316" r:id="rId95"/>
    <p:sldId id="603" r:id="rId96"/>
    <p:sldId id="317" r:id="rId97"/>
    <p:sldId id="318" r:id="rId98"/>
    <p:sldId id="320" r:id="rId99"/>
    <p:sldId id="605" r:id="rId100"/>
    <p:sldId id="322" r:id="rId101"/>
    <p:sldId id="324" r:id="rId102"/>
    <p:sldId id="329" r:id="rId103"/>
    <p:sldId id="671" r:id="rId104"/>
    <p:sldId id="330" r:id="rId105"/>
    <p:sldId id="560" r:id="rId106"/>
    <p:sldId id="561" r:id="rId107"/>
    <p:sldId id="331" r:id="rId108"/>
    <p:sldId id="333" r:id="rId109"/>
    <p:sldId id="332" r:id="rId110"/>
    <p:sldId id="624" r:id="rId111"/>
    <p:sldId id="539" r:id="rId112"/>
    <p:sldId id="540" r:id="rId113"/>
    <p:sldId id="625" r:id="rId114"/>
    <p:sldId id="542" r:id="rId115"/>
    <p:sldId id="335" r:id="rId116"/>
    <p:sldId id="336" r:id="rId117"/>
    <p:sldId id="337" r:id="rId118"/>
    <p:sldId id="338" r:id="rId119"/>
    <p:sldId id="339" r:id="rId120"/>
    <p:sldId id="342" r:id="rId121"/>
    <p:sldId id="343" r:id="rId122"/>
    <p:sldId id="344" r:id="rId123"/>
    <p:sldId id="345" r:id="rId124"/>
    <p:sldId id="543" r:id="rId125"/>
    <p:sldId id="544" r:id="rId126"/>
    <p:sldId id="546" r:id="rId127"/>
    <p:sldId id="547" r:id="rId128"/>
    <p:sldId id="550" r:id="rId129"/>
    <p:sldId id="548" r:id="rId130"/>
    <p:sldId id="549" r:id="rId131"/>
    <p:sldId id="551" r:id="rId132"/>
    <p:sldId id="552" r:id="rId133"/>
    <p:sldId id="553" r:id="rId134"/>
    <p:sldId id="554" r:id="rId135"/>
    <p:sldId id="349" r:id="rId136"/>
    <p:sldId id="555" r:id="rId137"/>
    <p:sldId id="556" r:id="rId138"/>
    <p:sldId id="557" r:id="rId139"/>
    <p:sldId id="558" r:id="rId140"/>
    <p:sldId id="675" r:id="rId141"/>
    <p:sldId id="384" r:id="rId142"/>
    <p:sldId id="383" r:id="rId143"/>
    <p:sldId id="385" r:id="rId144"/>
    <p:sldId id="684" r:id="rId145"/>
    <p:sldId id="609" r:id="rId146"/>
    <p:sldId id="668" r:id="rId147"/>
    <p:sldId id="386" r:id="rId148"/>
    <p:sldId id="388" r:id="rId149"/>
    <p:sldId id="389" r:id="rId150"/>
    <p:sldId id="390" r:id="rId151"/>
    <p:sldId id="392" r:id="rId152"/>
    <p:sldId id="393" r:id="rId153"/>
    <p:sldId id="394" r:id="rId154"/>
    <p:sldId id="563" r:id="rId155"/>
    <p:sldId id="564" r:id="rId156"/>
    <p:sldId id="565" r:id="rId157"/>
    <p:sldId id="566" r:id="rId158"/>
    <p:sldId id="567" r:id="rId159"/>
    <p:sldId id="568" r:id="rId160"/>
    <p:sldId id="569" r:id="rId161"/>
    <p:sldId id="570" r:id="rId162"/>
    <p:sldId id="571" r:id="rId163"/>
    <p:sldId id="572" r:id="rId164"/>
    <p:sldId id="573" r:id="rId165"/>
    <p:sldId id="574" r:id="rId166"/>
    <p:sldId id="575" r:id="rId167"/>
    <p:sldId id="576" r:id="rId168"/>
    <p:sldId id="577" r:id="rId169"/>
    <p:sldId id="578" r:id="rId170"/>
    <p:sldId id="579" r:id="rId171"/>
    <p:sldId id="580" r:id="rId172"/>
    <p:sldId id="581" r:id="rId173"/>
    <p:sldId id="582" r:id="rId174"/>
    <p:sldId id="583" r:id="rId175"/>
    <p:sldId id="584" r:id="rId176"/>
    <p:sldId id="585" r:id="rId177"/>
    <p:sldId id="350" r:id="rId178"/>
    <p:sldId id="351" r:id="rId179"/>
    <p:sldId id="352" r:id="rId180"/>
    <p:sldId id="353" r:id="rId181"/>
    <p:sldId id="355" r:id="rId182"/>
    <p:sldId id="356" r:id="rId183"/>
    <p:sldId id="462" r:id="rId184"/>
    <p:sldId id="461" r:id="rId185"/>
    <p:sldId id="463" r:id="rId186"/>
    <p:sldId id="466" r:id="rId187"/>
    <p:sldId id="464" r:id="rId188"/>
    <p:sldId id="465" r:id="rId189"/>
    <p:sldId id="467" r:id="rId190"/>
    <p:sldId id="468" r:id="rId191"/>
    <p:sldId id="469" r:id="rId192"/>
    <p:sldId id="683" r:id="rId193"/>
    <p:sldId id="628" r:id="rId194"/>
    <p:sldId id="373" r:id="rId195"/>
    <p:sldId id="594" r:id="rId196"/>
    <p:sldId id="375" r:id="rId197"/>
    <p:sldId id="376" r:id="rId198"/>
    <p:sldId id="378" r:id="rId199"/>
    <p:sldId id="470" r:id="rId200"/>
    <p:sldId id="471" r:id="rId201"/>
    <p:sldId id="472" r:id="rId202"/>
    <p:sldId id="473" r:id="rId203"/>
    <p:sldId id="474" r:id="rId204"/>
    <p:sldId id="475" r:id="rId205"/>
    <p:sldId id="476" r:id="rId206"/>
    <p:sldId id="478" r:id="rId207"/>
    <p:sldId id="477" r:id="rId208"/>
    <p:sldId id="480" r:id="rId209"/>
    <p:sldId id="481" r:id="rId210"/>
    <p:sldId id="483" r:id="rId211"/>
    <p:sldId id="484" r:id="rId212"/>
    <p:sldId id="488" r:id="rId213"/>
    <p:sldId id="485" r:id="rId214"/>
    <p:sldId id="629" r:id="rId215"/>
    <p:sldId id="487" r:id="rId216"/>
    <p:sldId id="379" r:id="rId217"/>
    <p:sldId id="395" r:id="rId218"/>
    <p:sldId id="397" r:id="rId219"/>
    <p:sldId id="398" r:id="rId220"/>
    <p:sldId id="399" r:id="rId221"/>
    <p:sldId id="400" r:id="rId222"/>
    <p:sldId id="630" r:id="rId223"/>
    <p:sldId id="589" r:id="rId224"/>
    <p:sldId id="401" r:id="rId225"/>
    <p:sldId id="402" r:id="rId226"/>
    <p:sldId id="672" r:id="rId227"/>
    <p:sldId id="391" r:id="rId228"/>
    <p:sldId id="673" r:id="rId229"/>
    <p:sldId id="682" r:id="rId230"/>
    <p:sldId id="678" r:id="rId231"/>
    <p:sldId id="406" r:id="rId232"/>
    <p:sldId id="407" r:id="rId233"/>
    <p:sldId id="408" r:id="rId234"/>
    <p:sldId id="409" r:id="rId235"/>
    <p:sldId id="410" r:id="rId236"/>
    <p:sldId id="411" r:id="rId237"/>
    <p:sldId id="412" r:id="rId238"/>
    <p:sldId id="413" r:id="rId239"/>
    <p:sldId id="414" r:id="rId240"/>
    <p:sldId id="591" r:id="rId241"/>
    <p:sldId id="666" r:id="rId242"/>
    <p:sldId id="520" r:id="rId243"/>
    <p:sldId id="521" r:id="rId244"/>
    <p:sldId id="522" r:id="rId245"/>
    <p:sldId id="529" r:id="rId246"/>
    <p:sldId id="517" r:id="rId247"/>
    <p:sldId id="518" r:id="rId248"/>
    <p:sldId id="525" r:id="rId249"/>
    <p:sldId id="526" r:id="rId250"/>
    <p:sldId id="527" r:id="rId251"/>
    <p:sldId id="528" r:id="rId252"/>
    <p:sldId id="523" r:id="rId253"/>
    <p:sldId id="531" r:id="rId254"/>
    <p:sldId id="519" r:id="rId255"/>
    <p:sldId id="533" r:id="rId256"/>
    <p:sldId id="532" r:id="rId257"/>
    <p:sldId id="687" r:id="rId258"/>
    <p:sldId id="686" r:id="rId259"/>
    <p:sldId id="685" r:id="rId260"/>
    <p:sldId id="258" r:id="rId261"/>
    <p:sldId id="688" r:id="rId262"/>
    <p:sldId id="634" r:id="rId263"/>
    <p:sldId id="637" r:id="rId264"/>
    <p:sldId id="642" r:id="rId265"/>
    <p:sldId id="638" r:id="rId266"/>
    <p:sldId id="641" r:id="rId267"/>
    <p:sldId id="646" r:id="rId268"/>
    <p:sldId id="652" r:id="rId269"/>
    <p:sldId id="657" r:id="rId270"/>
    <p:sldId id="664" r:id="rId271"/>
    <p:sldId id="658" r:id="rId272"/>
    <p:sldId id="661" r:id="rId273"/>
    <p:sldId id="662" r:id="rId274"/>
    <p:sldId id="292" r:id="rId275"/>
    <p:sldId id="293" r:id="rId276"/>
    <p:sldId id="663" r:id="rId277"/>
    <p:sldId id="295" r:id="rId278"/>
    <p:sldId id="499" r:id="rId279"/>
    <p:sldId id="500" r:id="rId280"/>
    <p:sldId id="606" r:id="rId281"/>
    <p:sldId id="627" r:id="rId282"/>
    <p:sldId id="607" r:id="rId283"/>
    <p:sldId id="502" r:id="rId284"/>
    <p:sldId id="503" r:id="rId285"/>
    <p:sldId id="504" r:id="rId286"/>
    <p:sldId id="610" r:id="rId287"/>
    <p:sldId id="611" r:id="rId288"/>
    <p:sldId id="612" r:id="rId289"/>
    <p:sldId id="613" r:id="rId290"/>
    <p:sldId id="616" r:id="rId291"/>
    <p:sldId id="614" r:id="rId292"/>
    <p:sldId id="615" r:id="rId293"/>
    <p:sldId id="617" r:id="rId294"/>
    <p:sldId id="620" r:id="rId295"/>
    <p:sldId id="618" r:id="rId296"/>
    <p:sldId id="619" r:id="rId297"/>
    <p:sldId id="689" r:id="rId298"/>
    <p:sldId id="626" r:id="rId299"/>
    <p:sldId id="595" r:id="rId300"/>
    <p:sldId id="598" r:id="rId301"/>
    <p:sldId id="599" r:id="rId302"/>
    <p:sldId id="516" r:id="rId303"/>
    <p:sldId id="681" r:id="rId3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50B4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6064" autoAdjust="0"/>
  </p:normalViewPr>
  <p:slideViewPr>
    <p:cSldViewPr snapToGrid="0">
      <p:cViewPr varScale="1">
        <p:scale>
          <a:sx n="109" d="100"/>
          <a:sy n="109" d="100"/>
        </p:scale>
        <p:origin x="930"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305" Type="http://schemas.openxmlformats.org/officeDocument/2006/relationships/presProps" Target="presProps.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306" Type="http://schemas.openxmlformats.org/officeDocument/2006/relationships/viewProps" Target="viewProps.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theme" Target="theme/theme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tableStyles" Target="tableStyles.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303" Type="http://schemas.openxmlformats.org/officeDocument/2006/relationships/slide" Target="slides/slide30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6" Type="http://schemas.openxmlformats.org/officeDocument/2006/relationships/slide" Target="slides/slide4.xml"/><Relationship Id="rId238" Type="http://schemas.openxmlformats.org/officeDocument/2006/relationships/slide" Target="slides/slide2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dirty="0"/>
              <a:t>Fare clic per modificare lo stile del titolo dello schema</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endParaRPr lang="it-IT" dirty="0"/>
          </a:p>
        </p:txBody>
      </p:sp>
    </p:spTree>
    <p:extLst>
      <p:ext uri="{BB962C8B-B14F-4D97-AF65-F5344CB8AC3E}">
        <p14:creationId xmlns:p14="http://schemas.microsoft.com/office/powerpoint/2010/main" val="25314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321278" y="132164"/>
            <a:ext cx="11564112" cy="937684"/>
          </a:xfrm>
        </p:spPr>
        <p:txBody>
          <a:bodyPr/>
          <a:lstStyle/>
          <a:p>
            <a:r>
              <a:rPr lang="it-IT" dirty="0"/>
              <a:t>Fare clic per modificare lo stile del titolo dello schema</a:t>
            </a:r>
            <a:endParaRPr lang="en-US" dirty="0"/>
          </a:p>
        </p:txBody>
      </p:sp>
      <p:sp>
        <p:nvSpPr>
          <p:cNvPr id="3" name="Content Placeholder 2"/>
          <p:cNvSpPr>
            <a:spLocks noGrp="1"/>
          </p:cNvSpPr>
          <p:nvPr>
            <p:ph idx="1"/>
          </p:nvPr>
        </p:nvSpPr>
        <p:spPr>
          <a:xfrm>
            <a:off x="328612" y="1266088"/>
            <a:ext cx="11549444" cy="5340876"/>
          </a:xfr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65343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28612" y="1266088"/>
            <a:ext cx="5678996"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28612" y="2096140"/>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4392" y="1266088"/>
            <a:ext cx="5678996"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4392" y="2111071"/>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333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uti 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l" fontAlgn="base"/>
            <a:endParaRPr lang="it-IT" b="1" i="0" dirty="0">
              <a:solidFill>
                <a:srgbClr val="000000"/>
              </a:solidFill>
              <a:effectLst/>
              <a:latin typeface="Roboto" panose="02000000000000000000" pitchFamily="2" charset="0"/>
            </a:endParaRPr>
          </a:p>
        </p:txBody>
      </p:sp>
      <p:sp>
        <p:nvSpPr>
          <p:cNvPr id="4" name="Content Placeholder 3"/>
          <p:cNvSpPr>
            <a:spLocks noGrp="1"/>
          </p:cNvSpPr>
          <p:nvPr>
            <p:ph sz="half" idx="2"/>
          </p:nvPr>
        </p:nvSpPr>
        <p:spPr>
          <a:xfrm>
            <a:off x="328612" y="1271016"/>
            <a:ext cx="5678996" cy="5248655"/>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184392" y="1271017"/>
            <a:ext cx="5678996" cy="526358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774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2 righe orizzontali">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4" name="Content Placeholder 3"/>
          <p:cNvSpPr>
            <a:spLocks noGrp="1"/>
          </p:cNvSpPr>
          <p:nvPr>
            <p:ph sz="half" idx="2"/>
          </p:nvPr>
        </p:nvSpPr>
        <p:spPr>
          <a:xfrm>
            <a:off x="328612" y="1318901"/>
            <a:ext cx="11549444" cy="260387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313944" y="4117840"/>
            <a:ext cx="11564112" cy="2416762"/>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8817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82C6A9-83ED-47C7-B916-7156BA01F6AB}"/>
              </a:ext>
            </a:extLst>
          </p:cNvPr>
          <p:cNvSpPr>
            <a:spLocks noGrp="1"/>
          </p:cNvSpPr>
          <p:nvPr>
            <p:ph type="dt" sz="half" idx="10"/>
          </p:nvPr>
        </p:nvSpPr>
        <p:spPr/>
        <p:txBody>
          <a:bodyPr/>
          <a:lstStyle/>
          <a:p>
            <a:fld id="{1B2C68C8-C87F-4FAB-B3CB-8918CB88DECB}" type="datetimeFigureOut">
              <a:rPr lang="it-IT" smtClean="0"/>
              <a:t>09/03/2022</a:t>
            </a:fld>
            <a:endParaRPr lang="it-IT"/>
          </a:p>
        </p:txBody>
      </p:sp>
      <p:sp>
        <p:nvSpPr>
          <p:cNvPr id="3" name="Segnaposto piè di pagina 2">
            <a:extLst>
              <a:ext uri="{FF2B5EF4-FFF2-40B4-BE49-F238E27FC236}">
                <a16:creationId xmlns:a16="http://schemas.microsoft.com/office/drawing/2014/main" id="{5F5158DE-C92C-453F-BBE4-C3009282B50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2742C42-CE0C-4875-B708-1E2195E3AE41}"/>
              </a:ext>
            </a:extLst>
          </p:cNvPr>
          <p:cNvSpPr>
            <a:spLocks noGrp="1"/>
          </p:cNvSpPr>
          <p:nvPr>
            <p:ph type="sldNum" sz="quarter" idx="12"/>
          </p:nvPr>
        </p:nvSpPr>
        <p:spPr/>
        <p:txBody>
          <a:bodyPr/>
          <a:lstStyle/>
          <a:p>
            <a:fld id="{B8C4A211-48C7-409B-A6E7-CEF3319C393A}" type="slidenum">
              <a:rPr lang="it-IT" smtClean="0"/>
              <a:t>‹N›</a:t>
            </a:fld>
            <a:endParaRPr lang="it-IT"/>
          </a:p>
        </p:txBody>
      </p:sp>
    </p:spTree>
    <p:extLst>
      <p:ext uri="{BB962C8B-B14F-4D97-AF65-F5344CB8AC3E}">
        <p14:creationId xmlns:p14="http://schemas.microsoft.com/office/powerpoint/2010/main" val="29415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989F989D-3069-45A4-A11F-23224F874786}"/>
              </a:ext>
            </a:extLst>
          </p:cNvPr>
          <p:cNvSpPr/>
          <p:nvPr userDrawn="1"/>
        </p:nvSpPr>
        <p:spPr>
          <a:xfrm>
            <a:off x="0" y="0"/>
            <a:ext cx="12192000" cy="1135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Placeholder 1"/>
          <p:cNvSpPr>
            <a:spLocks noGrp="1"/>
          </p:cNvSpPr>
          <p:nvPr>
            <p:ph type="title"/>
          </p:nvPr>
        </p:nvSpPr>
        <p:spPr>
          <a:xfrm>
            <a:off x="328612" y="119770"/>
            <a:ext cx="11549444" cy="912606"/>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328612" y="1266088"/>
            <a:ext cx="11549444" cy="5015839"/>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6" name="Slide Number Placeholder 5"/>
          <p:cNvSpPr>
            <a:spLocks noGrp="1"/>
          </p:cNvSpPr>
          <p:nvPr>
            <p:ph type="sldNum" sz="quarter" idx="4"/>
          </p:nvPr>
        </p:nvSpPr>
        <p:spPr>
          <a:xfrm>
            <a:off x="10872216" y="6412447"/>
            <a:ext cx="1128686" cy="448056"/>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endParaRPr lang="it-IT" dirty="0"/>
          </a:p>
        </p:txBody>
      </p:sp>
    </p:spTree>
    <p:extLst>
      <p:ext uri="{BB962C8B-B14F-4D97-AF65-F5344CB8AC3E}">
        <p14:creationId xmlns:p14="http://schemas.microsoft.com/office/powerpoint/2010/main" val="11562708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2" r:id="rId5"/>
  </p:sldLayoutIdLst>
  <p:txStyles>
    <p:title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34DB5F0-DA7D-4154-9B51-9E4C2353D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F9B82B-1B76-4781-8F78-C586E1096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DF908A-C127-49C0-BD75-D36128E6C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C68C8-C87F-4FAB-B3CB-8918CB88DECB}" type="datetimeFigureOut">
              <a:rPr lang="it-IT" smtClean="0"/>
              <a:t>09/03/2022</a:t>
            </a:fld>
            <a:endParaRPr lang="it-IT"/>
          </a:p>
        </p:txBody>
      </p:sp>
      <p:sp>
        <p:nvSpPr>
          <p:cNvPr id="5" name="Segnaposto piè di pagina 4">
            <a:extLst>
              <a:ext uri="{FF2B5EF4-FFF2-40B4-BE49-F238E27FC236}">
                <a16:creationId xmlns:a16="http://schemas.microsoft.com/office/drawing/2014/main" id="{83D86E7A-EADA-40DC-BD51-F1DAA56C5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EFD2573-627F-4F9E-8190-656EC1E90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4A211-48C7-409B-A6E7-CEF3319C393A}" type="slidenum">
              <a:rPr lang="it-IT" smtClean="0"/>
              <a:t>‹N›</a:t>
            </a:fld>
            <a:endParaRPr lang="it-IT"/>
          </a:p>
        </p:txBody>
      </p:sp>
    </p:spTree>
    <p:extLst>
      <p:ext uri="{BB962C8B-B14F-4D97-AF65-F5344CB8AC3E}">
        <p14:creationId xmlns:p14="http://schemas.microsoft.com/office/powerpoint/2010/main" val="2160291939"/>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3" Type="http://schemas.openxmlformats.org/officeDocument/2006/relationships/hyperlink" Target="https://www.php.net/manual/en/function.strtoupper.php" TargetMode="External"/><Relationship Id="rId2" Type="http://schemas.openxmlformats.org/officeDocument/2006/relationships/hyperlink" Target="https://www.php.net/manual/en/function.strcoll.php" TargetMode="External"/><Relationship Id="rId1" Type="http://schemas.openxmlformats.org/officeDocument/2006/relationships/slideLayout" Target="../slideLayouts/slideLayout4.xml"/><Relationship Id="rId5" Type="http://schemas.openxmlformats.org/officeDocument/2006/relationships/hyperlink" Target="https://www.php.net/manual/en/function.strftime.php" TargetMode="External"/><Relationship Id="rId4" Type="http://schemas.openxmlformats.org/officeDocument/2006/relationships/hyperlink" Target="https://www.php.net/manual/en/function.localeconv.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hyperlink" Target="https://www.php.net/manual/en/datetime.format.php" TargetMode="Externa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3" Type="http://schemas.openxmlformats.org/officeDocument/2006/relationships/hyperlink" Target="http://easyonlineconverter.com/converters/bitwise-calculator.html" TargetMode="External"/><Relationship Id="rId2" Type="http://schemas.openxmlformats.org/officeDocument/2006/relationships/hyperlink" Target="https://www.php.net/manual/en/language.operators.bitwise.php" TargetMode="Externa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errno.php" TargetMode="Externa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hyperlink" Target="https://www.php.net/manual/en/mysqli.connect-error.php" TargetMode="External"/><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affected-rows.php" TargetMode="Externa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insert-id.php"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3.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2" Type="http://schemas.openxmlformats.org/officeDocument/2006/relationships/hyperlink" Target="https://www.php.net/manual/en/language.types.callable.php" TargetMode="External"/><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2" Type="http://schemas.openxmlformats.org/officeDocument/2006/relationships/hyperlink" Target="https://www.php.net/manual/en/class.exception.php" TargetMode="External"/><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3" Type="http://schemas.openxmlformats.org/officeDocument/2006/relationships/hyperlink" Target="https://packagist.org/packages/nikic/php-parser" TargetMode="External"/><Relationship Id="rId2" Type="http://schemas.openxmlformats.org/officeDocument/2006/relationships/hyperlink" Target="https://packagist.org/packages/pheditor/pheditor" TargetMode="External"/><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3" Type="http://schemas.openxmlformats.org/officeDocument/2006/relationships/hyperlink" Target="http://www.php.net/manual/en/class.datetime.php" TargetMode="External"/><Relationship Id="rId2" Type="http://schemas.openxmlformats.org/officeDocument/2006/relationships/hyperlink" Target="http://php.net/manual/en/keyword.extends.php" TargetMode="External"/><Relationship Id="rId1" Type="http://schemas.openxmlformats.org/officeDocument/2006/relationships/slideLayout" Target="../slideLayouts/slideLayout4.xml"/><Relationship Id="rId4" Type="http://schemas.openxmlformats.org/officeDocument/2006/relationships/hyperlink" Target="https://carbon.nesbot.com/docs/" TargetMode="External"/></Relationships>
</file>

<file path=ppt/slides/_rels/slide298.xml.rels><?xml version="1.0" encoding="UTF-8" standalone="yes"?>
<Relationships xmlns="http://schemas.openxmlformats.org/package/2006/relationships"><Relationship Id="rId2" Type="http://schemas.openxmlformats.org/officeDocument/2006/relationships/hyperlink" Target="https://www.php-fig.org/psr/psr-12/" TargetMode="External"/><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2.xml.rels><?xml version="1.0" encoding="UTF-8" standalone="yes"?>
<Relationships xmlns="http://schemas.openxmlformats.org/package/2006/relationships"><Relationship Id="rId8" Type="http://schemas.openxmlformats.org/officeDocument/2006/relationships/hyperlink" Target="https://it.wikipedia.org/wiki/Livello_di_presentazione#Altro" TargetMode="External"/><Relationship Id="rId3" Type="http://schemas.openxmlformats.org/officeDocument/2006/relationships/hyperlink" Target="https://it.wikipedia.org/wiki/Informatica" TargetMode="External"/><Relationship Id="rId7" Type="http://schemas.openxmlformats.org/officeDocument/2006/relationships/hyperlink" Target="https://it.wikipedia.org/wiki/Applicazione_web" TargetMode="External"/><Relationship Id="rId2" Type="http://schemas.openxmlformats.org/officeDocument/2006/relationships/hyperlink" Target="https://it.wikipedia.org/wiki/Lingua_italiana" TargetMode="External"/><Relationship Id="rId1" Type="http://schemas.openxmlformats.org/officeDocument/2006/relationships/slideLayout" Target="../slideLayouts/slideLayout4.xml"/><Relationship Id="rId6" Type="http://schemas.openxmlformats.org/officeDocument/2006/relationships/hyperlink" Target="https://it.wikipedia.org/wiki/Programmazione_orientata_agli_oggetti" TargetMode="External"/><Relationship Id="rId5" Type="http://schemas.openxmlformats.org/officeDocument/2006/relationships/hyperlink" Target="https://it.wikipedia.org/wiki/Software" TargetMode="External"/><Relationship Id="rId10" Type="http://schemas.openxmlformats.org/officeDocument/2006/relationships/hyperlink" Target="https://it.wikipedia.org/wiki/Model-view-controller#cite_note-1" TargetMode="External"/><Relationship Id="rId4" Type="http://schemas.openxmlformats.org/officeDocument/2006/relationships/hyperlink" Target="https://it.wikipedia.org/wiki/Design_pattern" TargetMode="External"/><Relationship Id="rId9" Type="http://schemas.openxmlformats.org/officeDocument/2006/relationships/hyperlink" Target="https://it.wikipedia.org/wiki/Logica_di_busines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hyperlink" Target="http://php.net/manual/en/language.operators.comparison.php" TargetMode="Externa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86763-D947-43D7-AAA2-7F728F0D6D80}"/>
              </a:ext>
            </a:extLst>
          </p:cNvPr>
          <p:cNvSpPr>
            <a:spLocks noGrp="1"/>
          </p:cNvSpPr>
          <p:nvPr>
            <p:ph type="ctrTitle"/>
          </p:nvPr>
        </p:nvSpPr>
        <p:spPr/>
        <p:txBody>
          <a:bodyPr/>
          <a:lstStyle/>
          <a:p>
            <a:r>
              <a:rPr lang="it-IT" dirty="0"/>
              <a:t>PHP 7 - 8</a:t>
            </a:r>
          </a:p>
        </p:txBody>
      </p:sp>
      <p:sp>
        <p:nvSpPr>
          <p:cNvPr id="3" name="Sottotitolo 2">
            <a:extLst>
              <a:ext uri="{FF2B5EF4-FFF2-40B4-BE49-F238E27FC236}">
                <a16:creationId xmlns:a16="http://schemas.microsoft.com/office/drawing/2014/main" id="{5C0EF5AA-47A6-45DC-9C48-00EDEF07244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40817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E2424E-A2D5-4352-922F-B3CE44132EC3}"/>
              </a:ext>
            </a:extLst>
          </p:cNvPr>
          <p:cNvSpPr>
            <a:spLocks noGrp="1"/>
          </p:cNvSpPr>
          <p:nvPr>
            <p:ph type="title"/>
          </p:nvPr>
        </p:nvSpPr>
        <p:spPr/>
        <p:txBody>
          <a:bodyPr/>
          <a:lstStyle/>
          <a:p>
            <a:r>
              <a:rPr lang="it-IT" dirty="0"/>
              <a:t>I COMMENTI</a:t>
            </a:r>
          </a:p>
        </p:txBody>
      </p:sp>
      <p:sp>
        <p:nvSpPr>
          <p:cNvPr id="3" name="Segnaposto contenuto 2">
            <a:extLst>
              <a:ext uri="{FF2B5EF4-FFF2-40B4-BE49-F238E27FC236}">
                <a16:creationId xmlns:a16="http://schemas.microsoft.com/office/drawing/2014/main" id="{DEA90508-BE4F-4A89-8BF1-7994A872C7B5}"/>
              </a:ext>
            </a:extLst>
          </p:cNvPr>
          <p:cNvSpPr>
            <a:spLocks noGrp="1"/>
          </p:cNvSpPr>
          <p:nvPr>
            <p:ph sz="half" idx="2"/>
          </p:nvPr>
        </p:nvSpPr>
        <p:spPr>
          <a:xfrm>
            <a:off x="328612" y="1271016"/>
            <a:ext cx="4706851" cy="5248655"/>
          </a:xfrm>
        </p:spPr>
        <p:txBody>
          <a:bodyPr>
            <a:normAutofit/>
          </a:bodyPr>
          <a:lstStyle/>
          <a:p>
            <a:r>
              <a:rPr lang="it-IT" sz="2000" b="1" dirty="0"/>
              <a:t>PHP supporta tre tipologie di commenti</a:t>
            </a:r>
            <a:r>
              <a:rPr lang="it-IT" sz="2000" dirty="0"/>
              <a:t>,  </a:t>
            </a:r>
            <a:br>
              <a:rPr lang="it-IT" sz="2000" dirty="0"/>
            </a:br>
            <a:r>
              <a:rPr lang="it-IT" sz="2000" dirty="0"/>
              <a:t>un commento su più righe </a:t>
            </a:r>
            <a:r>
              <a:rPr lang="it-IT" sz="2000" b="1" dirty="0"/>
              <a:t>(multilinea) </a:t>
            </a:r>
            <a:r>
              <a:rPr lang="it-IT" sz="2000" dirty="0"/>
              <a:t>e consiste nel </a:t>
            </a:r>
            <a:r>
              <a:rPr lang="it-IT" sz="2000" b="1" dirty="0"/>
              <a:t>racchiudere il test</a:t>
            </a:r>
            <a:r>
              <a:rPr lang="it-IT" sz="2000" dirty="0"/>
              <a:t>o del commento </a:t>
            </a:r>
            <a:r>
              <a:rPr lang="it-IT" sz="2000" b="1" dirty="0"/>
              <a:t>tra /* ... */</a:t>
            </a:r>
            <a:r>
              <a:rPr lang="it-IT" sz="2000" dirty="0"/>
              <a:t>. </a:t>
            </a:r>
            <a:br>
              <a:rPr lang="it-IT" sz="2000" dirty="0"/>
            </a:br>
            <a:r>
              <a:rPr lang="it-IT" sz="2000" dirty="0"/>
              <a:t>Tutto quello che è delimitato dai due tag non verrà interpretato dal PHP.</a:t>
            </a:r>
          </a:p>
          <a:p>
            <a:r>
              <a:rPr lang="it-IT" sz="2000" b="1" dirty="0"/>
              <a:t>Le altre due modalità sono simili e consentono di inserire commenti su una singola riga attraverso </a:t>
            </a:r>
            <a:r>
              <a:rPr lang="it-IT" sz="2000" dirty="0"/>
              <a:t>l'utilizzo di </a:t>
            </a:r>
            <a:r>
              <a:rPr lang="it-IT" sz="2000" b="1" dirty="0"/>
              <a:t>//</a:t>
            </a:r>
            <a:r>
              <a:rPr lang="it-IT" sz="2000" dirty="0"/>
              <a:t>, doppio slash, </a:t>
            </a:r>
            <a:r>
              <a:rPr lang="it-IT" sz="2000" b="1" dirty="0"/>
              <a:t>o</a:t>
            </a:r>
            <a:r>
              <a:rPr lang="it-IT" sz="2000" dirty="0"/>
              <a:t> del carattere cancelletto, </a:t>
            </a:r>
            <a:r>
              <a:rPr lang="it-IT" sz="2000" b="1" dirty="0"/>
              <a:t>#</a:t>
            </a:r>
            <a:r>
              <a:rPr lang="it-IT" sz="2000" dirty="0"/>
              <a:t>.</a:t>
            </a:r>
          </a:p>
          <a:p>
            <a:r>
              <a:rPr lang="it-IT" sz="2000" dirty="0"/>
              <a:t>Ovviamente il commento non deve trovarsi per forza all'inizio della riga ma anche dopo una qualsiasi istruzione PHP. </a:t>
            </a:r>
            <a:br>
              <a:rPr lang="it-IT" sz="2000" dirty="0"/>
            </a:br>
            <a:br>
              <a:rPr lang="it-IT" sz="2000" dirty="0"/>
            </a:br>
            <a:r>
              <a:rPr lang="it-IT" sz="2000" dirty="0"/>
              <a:t>Ad </a:t>
            </a:r>
            <a:r>
              <a:rPr lang="it-IT" sz="2000" dirty="0" err="1"/>
              <a:t>esempio:echo</a:t>
            </a:r>
            <a:r>
              <a:rPr lang="it-IT" sz="2000" dirty="0"/>
              <a:t> "Ciao"; // stampo la parola Ciao</a:t>
            </a:r>
          </a:p>
        </p:txBody>
      </p:sp>
      <p:sp>
        <p:nvSpPr>
          <p:cNvPr id="4" name="Segnaposto contenuto 3">
            <a:extLst>
              <a:ext uri="{FF2B5EF4-FFF2-40B4-BE49-F238E27FC236}">
                <a16:creationId xmlns:a16="http://schemas.microsoft.com/office/drawing/2014/main" id="{A6CE8CAE-F50D-447D-8BF1-1190C543BC31}"/>
              </a:ext>
            </a:extLst>
          </p:cNvPr>
          <p:cNvSpPr>
            <a:spLocks noGrp="1"/>
          </p:cNvSpPr>
          <p:nvPr>
            <p:ph sz="quarter" idx="4"/>
          </p:nvPr>
        </p:nvSpPr>
        <p:spPr>
          <a:xfrm>
            <a:off x="5674290" y="1271017"/>
            <a:ext cx="6189098" cy="5263586"/>
          </a:xfrm>
        </p:spPr>
        <p:txBody>
          <a:bodyPr>
            <a:normAutofit/>
          </a:bodyPr>
          <a:lstStyle/>
          <a:p>
            <a:r>
              <a:rPr lang="it-IT" dirty="0"/>
              <a:t>&lt;?</a:t>
            </a:r>
            <a:r>
              <a:rPr lang="it-IT" dirty="0" err="1"/>
              <a:t>php</a:t>
            </a:r>
            <a:br>
              <a:rPr lang="it-IT" dirty="0"/>
            </a:br>
            <a:r>
              <a:rPr lang="it-IT" dirty="0">
                <a:solidFill>
                  <a:srgbClr val="00B0F0"/>
                </a:solidFill>
              </a:rPr>
              <a:t>/*</a:t>
            </a:r>
            <a:r>
              <a:rPr lang="it-IT" dirty="0"/>
              <a:t>In questo script vedremo quali sono gli elementi che compongono un file PHP. Questo ad esempio è un commento multilinea.</a:t>
            </a:r>
            <a:br>
              <a:rPr lang="it-IT" dirty="0"/>
            </a:br>
            <a:r>
              <a:rPr lang="it-IT" dirty="0">
                <a:solidFill>
                  <a:srgbClr val="00B0F0"/>
                </a:solidFill>
              </a:rPr>
              <a:t>*/</a:t>
            </a:r>
            <a:br>
              <a:rPr lang="it-IT" dirty="0"/>
            </a:br>
            <a:r>
              <a:rPr lang="it-IT" dirty="0">
                <a:solidFill>
                  <a:srgbClr val="00B050"/>
                </a:solidFill>
              </a:rPr>
              <a:t>//</a:t>
            </a:r>
            <a:r>
              <a:rPr lang="it-IT" dirty="0"/>
              <a:t> questo invece è un commento su singola riga</a:t>
            </a:r>
            <a:br>
              <a:rPr lang="it-IT" dirty="0"/>
            </a:br>
            <a:r>
              <a:rPr lang="it-IT" dirty="0">
                <a:solidFill>
                  <a:srgbClr val="FF6600"/>
                </a:solidFill>
              </a:rPr>
              <a:t>#</a:t>
            </a: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 "&lt;strong&gt;Ciao " . $nome . "&lt;/strong&gt;";</a:t>
            </a:r>
            <a:br>
              <a:rPr lang="it-IT" dirty="0"/>
            </a:br>
            <a:r>
              <a:rPr lang="it-IT" dirty="0"/>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1293431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BC5BF-B54E-4A3C-9D80-818440F9C1C2}"/>
              </a:ext>
            </a:extLst>
          </p:cNvPr>
          <p:cNvSpPr>
            <a:spLocks noGrp="1"/>
          </p:cNvSpPr>
          <p:nvPr>
            <p:ph type="title"/>
          </p:nvPr>
        </p:nvSpPr>
        <p:spPr/>
        <p:txBody>
          <a:bodyPr>
            <a:normAutofit/>
          </a:bodyPr>
          <a:lstStyle/>
          <a:p>
            <a:r>
              <a:rPr lang="it-IT" dirty="0"/>
              <a:t>Continue</a:t>
            </a:r>
          </a:p>
        </p:txBody>
      </p:sp>
      <p:sp>
        <p:nvSpPr>
          <p:cNvPr id="3" name="Segnaposto contenuto 2">
            <a:extLst>
              <a:ext uri="{FF2B5EF4-FFF2-40B4-BE49-F238E27FC236}">
                <a16:creationId xmlns:a16="http://schemas.microsoft.com/office/drawing/2014/main" id="{790285AA-9F35-411B-B013-AACBA1FB7513}"/>
              </a:ext>
            </a:extLst>
          </p:cNvPr>
          <p:cNvSpPr>
            <a:spLocks noGrp="1"/>
          </p:cNvSpPr>
          <p:nvPr>
            <p:ph sz="half" idx="2"/>
          </p:nvPr>
        </p:nvSpPr>
        <p:spPr/>
        <p:txBody>
          <a:bodyPr>
            <a:normAutofit/>
          </a:bodyPr>
          <a:lstStyle/>
          <a:p>
            <a:r>
              <a:rPr lang="it-IT" sz="2000" dirty="0"/>
              <a:t>La struttura di controllo continue è utilizzata </a:t>
            </a:r>
            <a:r>
              <a:rPr lang="it-IT" sz="2000" b="1" dirty="0"/>
              <a:t>per </a:t>
            </a:r>
            <a:r>
              <a:rPr lang="it-IT" sz="2000" b="1" dirty="0">
                <a:highlight>
                  <a:srgbClr val="00FF00"/>
                </a:highlight>
              </a:rPr>
              <a:t>saltare il ciclo corrente e proseguire con le iterazioni successive</a:t>
            </a:r>
            <a:r>
              <a:rPr lang="it-IT" sz="2000" dirty="0"/>
              <a:t> previste.</a:t>
            </a:r>
          </a:p>
          <a:p>
            <a:r>
              <a:rPr lang="it-IT" sz="2000" dirty="0"/>
              <a:t>Nel nostro esempio, quindi, nel caso in cui un valore del ciclo non è divisibile per 2, saltiamo l'iterazione e passiamo direttamente a quella successiva.</a:t>
            </a:r>
          </a:p>
        </p:txBody>
      </p:sp>
      <p:sp>
        <p:nvSpPr>
          <p:cNvPr id="4" name="Segnaposto contenuto 3">
            <a:extLst>
              <a:ext uri="{FF2B5EF4-FFF2-40B4-BE49-F238E27FC236}">
                <a16:creationId xmlns:a16="http://schemas.microsoft.com/office/drawing/2014/main" id="{B6BE1834-B37F-4C0E-85CD-82EE96CF1B0D}"/>
              </a:ext>
            </a:extLst>
          </p:cNvPr>
          <p:cNvSpPr>
            <a:spLocks noGrp="1"/>
          </p:cNvSpPr>
          <p:nvPr>
            <p:ph sz="quarter" idx="4"/>
          </p:nvPr>
        </p:nvSpPr>
        <p:spPr/>
        <p:txBody>
          <a:bodyPr/>
          <a:lstStyle/>
          <a:p>
            <a:r>
              <a:rPr lang="it-IT" dirty="0"/>
              <a:t>for ($posizione=1; $posizione &lt;= 10; $posizione++) {</a:t>
            </a:r>
          </a:p>
          <a:p>
            <a:r>
              <a:rPr lang="it-IT" dirty="0"/>
              <a:t>    </a:t>
            </a:r>
            <a:r>
              <a:rPr lang="it-IT" dirty="0" err="1"/>
              <a:t>if</a:t>
            </a:r>
            <a:r>
              <a:rPr lang="it-IT" dirty="0"/>
              <a:t> ($posizione % 2 == 1) {</a:t>
            </a:r>
          </a:p>
          <a:p>
            <a:r>
              <a:rPr lang="it-IT" dirty="0"/>
              <a:t>        </a:t>
            </a:r>
            <a:r>
              <a:rPr lang="it-IT" dirty="0">
                <a:highlight>
                  <a:srgbClr val="FFFF00"/>
                </a:highlight>
              </a:rPr>
              <a:t>continue</a:t>
            </a:r>
            <a:r>
              <a:rPr lang="it-IT" dirty="0"/>
              <a:t>;</a:t>
            </a:r>
          </a:p>
          <a:p>
            <a:r>
              <a:rPr lang="it-IT" dirty="0"/>
              <a:t>    }</a:t>
            </a:r>
          </a:p>
          <a:p>
            <a:r>
              <a:rPr lang="it-IT" dirty="0"/>
              <a:t>    </a:t>
            </a:r>
            <a:r>
              <a:rPr lang="it-IT" dirty="0" err="1"/>
              <a:t>echo</a:t>
            </a:r>
            <a:r>
              <a:rPr lang="it-IT" dirty="0"/>
              <a:t> "Il numero " . $posizione . " è un numero pari\n";</a:t>
            </a:r>
          </a:p>
          <a:p>
            <a:r>
              <a:rPr lang="it-IT" dirty="0"/>
              <a:t>}</a:t>
            </a:r>
          </a:p>
        </p:txBody>
      </p:sp>
    </p:spTree>
    <p:extLst>
      <p:ext uri="{BB962C8B-B14F-4D97-AF65-F5344CB8AC3E}">
        <p14:creationId xmlns:p14="http://schemas.microsoft.com/office/powerpoint/2010/main" val="979073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dirty="0"/>
              <a:t>Gestire le stringhe</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lstStyle/>
          <a:p>
            <a:r>
              <a:rPr lang="it-IT" dirty="0"/>
              <a:t>PHP mette a disposizione un set completo di funzioni che permettono di manipolare ed eseguire le operazioni sulle stringhe. </a:t>
            </a:r>
            <a:br>
              <a:rPr lang="it-IT" dirty="0"/>
            </a:br>
            <a:br>
              <a:rPr lang="it-IT" dirty="0"/>
            </a:br>
            <a:r>
              <a:rPr lang="it-IT" dirty="0"/>
              <a:t>Analizziamo quelle utilizzate più frequentemente.</a:t>
            </a:r>
          </a:p>
          <a:p>
            <a:r>
              <a:rPr lang="it-IT" dirty="0"/>
              <a:t>Per verificare la lunghezza di una stringa possiamo ricorrere alla funzione </a:t>
            </a:r>
            <a:r>
              <a:rPr lang="it-IT" dirty="0" err="1"/>
              <a:t>strlen</a:t>
            </a:r>
            <a:r>
              <a:rPr lang="it-IT" dirty="0"/>
              <a:t>() che restituirà il numero dei caratteri che la compongono spazi inclusi.</a:t>
            </a:r>
            <a:br>
              <a:rPr lang="it-IT" dirty="0"/>
            </a:br>
            <a:br>
              <a:rPr lang="it-IT" dirty="0"/>
            </a:br>
            <a:endParaRPr lang="it-IT" dirty="0"/>
          </a:p>
        </p:txBody>
      </p:sp>
    </p:spTree>
    <p:extLst>
      <p:ext uri="{BB962C8B-B14F-4D97-AF65-F5344CB8AC3E}">
        <p14:creationId xmlns:p14="http://schemas.microsoft.com/office/powerpoint/2010/main" val="27985281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sz="4400" dirty="0" err="1"/>
              <a:t>strlen</a:t>
            </a:r>
            <a:r>
              <a:rPr lang="it-IT" sz="4400" dirty="0"/>
              <a:t>()</a:t>
            </a:r>
            <a:r>
              <a:rPr lang="it-IT" sz="4400" b="1" dirty="0"/>
              <a:t> </a:t>
            </a:r>
            <a:r>
              <a:rPr lang="it-IT" dirty="0"/>
              <a:t>lunghezza di una stringa</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strlen</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100" dirty="0">
              <a:solidFill>
                <a:schemeClr val="tx1"/>
              </a:solidFill>
              <a:latin typeface="Arial" panose="020B0604020202020204" pitchFamily="34" charset="0"/>
            </a:endParaRPr>
          </a:p>
          <a:p>
            <a:endParaRPr lang="it-IT" sz="3200" dirty="0"/>
          </a:p>
          <a:p>
            <a:endParaRPr lang="it-IT" sz="3200" dirty="0"/>
          </a:p>
          <a:p>
            <a:endParaRPr lang="it-IT" sz="3200" dirty="0"/>
          </a:p>
          <a:p>
            <a:br>
              <a:rPr lang="it-IT" sz="3200" dirty="0"/>
            </a:br>
            <a:r>
              <a:rPr lang="it-IT" sz="3200" dirty="0"/>
              <a:t>$stringa = 'Stringa di esempio';</a:t>
            </a:r>
          </a:p>
          <a:p>
            <a:r>
              <a:rPr lang="it-IT" sz="3200" dirty="0" err="1"/>
              <a:t>echo</a:t>
            </a:r>
            <a:r>
              <a:rPr lang="it-IT" sz="3200" dirty="0"/>
              <a:t> </a:t>
            </a:r>
            <a:r>
              <a:rPr lang="it-IT" sz="3200" dirty="0" err="1">
                <a:highlight>
                  <a:srgbClr val="FFFF00"/>
                </a:highlight>
              </a:rPr>
              <a:t>strlen</a:t>
            </a:r>
            <a:r>
              <a:rPr lang="it-IT" sz="3200" dirty="0"/>
              <a:t>($stringa); // restituirà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0517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79F6E-1894-42B9-89BB-97D6609D8DC7}"/>
              </a:ext>
            </a:extLst>
          </p:cNvPr>
          <p:cNvSpPr>
            <a:spLocks noGrp="1"/>
          </p:cNvSpPr>
          <p:nvPr>
            <p:ph type="title"/>
          </p:nvPr>
        </p:nvSpPr>
        <p:spPr/>
        <p:txBody>
          <a:bodyPr>
            <a:normAutofit/>
          </a:bodyPr>
          <a:lstStyle/>
          <a:p>
            <a:r>
              <a:rPr lang="it-IT" dirty="0" err="1"/>
              <a:t>substr</a:t>
            </a:r>
            <a:r>
              <a:rPr lang="it-IT" dirty="0"/>
              <a:t>() estrazione di parte di stringa</a:t>
            </a:r>
          </a:p>
        </p:txBody>
      </p:sp>
      <p:sp>
        <p:nvSpPr>
          <p:cNvPr id="3" name="Segnaposto contenuto 2">
            <a:extLst>
              <a:ext uri="{FF2B5EF4-FFF2-40B4-BE49-F238E27FC236}">
                <a16:creationId xmlns:a16="http://schemas.microsoft.com/office/drawing/2014/main" id="{530DC724-3348-4436-83F4-59C24AC00B69}"/>
              </a:ext>
            </a:extLst>
          </p:cNvPr>
          <p:cNvSpPr>
            <a:spLocks noGrp="1"/>
          </p:cNvSpPr>
          <p:nvPr>
            <p:ph sz="half" idx="2"/>
          </p:nvPr>
        </p:nvSpPr>
        <p:spPr>
          <a:xfrm>
            <a:off x="328612" y="1271017"/>
            <a:ext cx="7142036" cy="169164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substr</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Returns</a:t>
            </a:r>
            <a:r>
              <a:rPr kumimoji="0" lang="it-IT" altLang="it-IT" sz="2000" b="0" i="0" u="none" strike="noStrike" cap="none" normalizeH="0" baseline="0" dirty="0">
                <a:ln>
                  <a:noFill/>
                </a:ln>
                <a:solidFill>
                  <a:srgbClr val="333333"/>
                </a:solidFill>
                <a:effectLst/>
                <a:latin typeface="Fira Sans" panose="020B0503050000020004" pitchFamily="34" charset="0"/>
              </a:rPr>
              <a:t> the </a:t>
            </a:r>
            <a:r>
              <a:rPr kumimoji="0" lang="it-IT" altLang="it-IT" sz="2000" b="0" i="0" u="none" strike="noStrike" cap="none" normalizeH="0" baseline="0" dirty="0" err="1">
                <a:ln>
                  <a:noFill/>
                </a:ln>
                <a:solidFill>
                  <a:srgbClr val="333333"/>
                </a:solidFill>
                <a:effectLst/>
                <a:latin typeface="Fira Sans" panose="020B0503050000020004" pitchFamily="34" charset="0"/>
              </a:rPr>
              <a:t>portion</a:t>
            </a:r>
            <a:r>
              <a:rPr kumimoji="0" lang="it-IT" altLang="it-IT" sz="2000" b="0" i="0" u="none" strike="noStrike" cap="none" normalizeH="0" baseline="0" dirty="0">
                <a:ln>
                  <a:noFill/>
                </a:ln>
                <a:solidFill>
                  <a:srgbClr val="333333"/>
                </a:solidFill>
                <a:effectLst/>
                <a:latin typeface="Fira Sans" panose="020B0503050000020004" pitchFamily="34" charset="0"/>
              </a:rPr>
              <a:t> of </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specified</a:t>
            </a:r>
            <a:r>
              <a:rPr kumimoji="0" lang="it-IT" altLang="it-IT" sz="2000" b="0" i="0" u="none" strike="noStrike" cap="none" normalizeH="0" baseline="0" dirty="0">
                <a:ln>
                  <a:noFill/>
                </a:ln>
                <a:solidFill>
                  <a:srgbClr val="333333"/>
                </a:solidFill>
                <a:effectLst/>
                <a:latin typeface="Fira Sans" panose="020B0503050000020004" pitchFamily="34" charset="0"/>
              </a:rPr>
              <a:t> by the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parameters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a:p>
            <a:br>
              <a:rPr lang="it-IT" sz="2000" dirty="0"/>
            </a:br>
            <a:br>
              <a:rPr lang="it-IT" sz="2000" dirty="0"/>
            </a:br>
            <a:r>
              <a:rPr lang="it-IT" sz="2000" dirty="0"/>
              <a:t>Immaginiamo, ad esempio, di </a:t>
            </a:r>
            <a:r>
              <a:rPr lang="it-IT" sz="2000" b="1" dirty="0"/>
              <a:t>voler estrarre i vari elementi di una data, </a:t>
            </a:r>
            <a:r>
              <a:rPr lang="it-IT" sz="2000" dirty="0"/>
              <a:t>possiamo</a:t>
            </a:r>
            <a:r>
              <a:rPr lang="it-IT" sz="2000" b="1" dirty="0"/>
              <a:t> utilizzare la funzione </a:t>
            </a:r>
            <a:r>
              <a:rPr lang="it-IT" sz="2000" b="1" dirty="0" err="1">
                <a:highlight>
                  <a:srgbClr val="FFFF00"/>
                </a:highlight>
              </a:rPr>
              <a:t>substr</a:t>
            </a:r>
            <a:r>
              <a:rPr lang="it-IT" sz="2000" b="1" dirty="0">
                <a:highlight>
                  <a:srgbClr val="FFFF00"/>
                </a:highlight>
              </a:rPr>
              <a:t>() </a:t>
            </a:r>
            <a:r>
              <a:rPr lang="it-IT" sz="2000" dirty="0"/>
              <a:t>che prende in ingresso 3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BF7F6CC8-BB91-4B3D-9A82-069C3E70A98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350355"/>
            <a:ext cx="7233712" cy="3083899"/>
          </a:xfrm>
        </p:spPr>
      </p:pic>
      <p:sp>
        <p:nvSpPr>
          <p:cNvPr id="8" name="CasellaDiTesto 7">
            <a:extLst>
              <a:ext uri="{FF2B5EF4-FFF2-40B4-BE49-F238E27FC236}">
                <a16:creationId xmlns:a16="http://schemas.microsoft.com/office/drawing/2014/main" id="{AC6C97F1-8B83-4A8B-B62C-28EEE4F3A3F0}"/>
              </a:ext>
            </a:extLst>
          </p:cNvPr>
          <p:cNvSpPr txBox="1"/>
          <p:nvPr/>
        </p:nvSpPr>
        <p:spPr>
          <a:xfrm>
            <a:off x="8311896" y="3350355"/>
            <a:ext cx="3566160" cy="2585323"/>
          </a:xfrm>
          <a:prstGeom prst="rect">
            <a:avLst/>
          </a:prstGeom>
          <a:noFill/>
        </p:spPr>
        <p:txBody>
          <a:bodyPr wrap="square">
            <a:spAutoFit/>
          </a:bodyPr>
          <a:lstStyle/>
          <a:p>
            <a:r>
              <a:rPr lang="it-IT" dirty="0"/>
              <a:t>Esempi</a:t>
            </a:r>
          </a:p>
          <a:p>
            <a:endParaRPr lang="it-IT" dirty="0"/>
          </a:p>
          <a:p>
            <a:r>
              <a:rPr lang="it-IT" dirty="0"/>
              <a:t>$data = '01/02/2016';</a:t>
            </a:r>
          </a:p>
          <a:p>
            <a:r>
              <a:rPr lang="it-IT" dirty="0"/>
              <a:t>$giorno = </a:t>
            </a:r>
            <a:r>
              <a:rPr lang="it-IT" dirty="0" err="1">
                <a:highlight>
                  <a:srgbClr val="FFFF00"/>
                </a:highlight>
              </a:rPr>
              <a:t>substr</a:t>
            </a:r>
            <a:r>
              <a:rPr lang="it-IT" dirty="0"/>
              <a:t>($data, 0, 2); // 01</a:t>
            </a:r>
          </a:p>
          <a:p>
            <a:r>
              <a:rPr lang="it-IT" dirty="0"/>
              <a:t>$mese   = </a:t>
            </a:r>
            <a:r>
              <a:rPr lang="it-IT" dirty="0" err="1"/>
              <a:t>substr</a:t>
            </a:r>
            <a:r>
              <a:rPr lang="it-IT" dirty="0"/>
              <a:t>($data, 3, 2); // 02</a:t>
            </a:r>
          </a:p>
          <a:p>
            <a:r>
              <a:rPr lang="it-IT" dirty="0"/>
              <a:t>$anno   = </a:t>
            </a:r>
            <a:r>
              <a:rPr lang="it-IT" dirty="0" err="1"/>
              <a:t>substr</a:t>
            </a:r>
            <a:r>
              <a:rPr lang="it-IT" dirty="0"/>
              <a:t>($data, 6);    // 2016</a:t>
            </a:r>
          </a:p>
          <a:p>
            <a:r>
              <a:rPr lang="it-IT" dirty="0"/>
              <a:t>$giorno = </a:t>
            </a:r>
            <a:r>
              <a:rPr lang="it-IT" dirty="0" err="1"/>
              <a:t>substr</a:t>
            </a:r>
            <a:r>
              <a:rPr lang="it-IT" dirty="0"/>
              <a:t>($data, -10, 2); // 01</a:t>
            </a:r>
          </a:p>
          <a:p>
            <a:r>
              <a:rPr lang="it-IT" dirty="0"/>
              <a:t>$mese   = </a:t>
            </a:r>
            <a:r>
              <a:rPr lang="it-IT" dirty="0" err="1"/>
              <a:t>substr</a:t>
            </a:r>
            <a:r>
              <a:rPr lang="it-IT" dirty="0"/>
              <a:t>($data, -7, 2); // 01</a:t>
            </a:r>
          </a:p>
          <a:p>
            <a:r>
              <a:rPr lang="it-IT" dirty="0"/>
              <a:t>$anno   = </a:t>
            </a:r>
            <a:r>
              <a:rPr lang="it-IT" dirty="0" err="1"/>
              <a:t>substr</a:t>
            </a:r>
            <a:r>
              <a:rPr lang="it-IT" dirty="0"/>
              <a:t>($data, -4, 4); // 01</a:t>
            </a:r>
          </a:p>
        </p:txBody>
      </p:sp>
      <p:sp>
        <p:nvSpPr>
          <p:cNvPr id="7" name="Rectangle 3">
            <a:extLst>
              <a:ext uri="{FF2B5EF4-FFF2-40B4-BE49-F238E27FC236}">
                <a16:creationId xmlns:a16="http://schemas.microsoft.com/office/drawing/2014/main" id="{2AB28931-0DFA-44C7-8C70-BBEA5637B301}"/>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6339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911A7-C242-4AE6-89E7-774D637B3BBC}"/>
              </a:ext>
            </a:extLst>
          </p:cNvPr>
          <p:cNvSpPr>
            <a:spLocks noGrp="1"/>
          </p:cNvSpPr>
          <p:nvPr>
            <p:ph type="title"/>
          </p:nvPr>
        </p:nvSpPr>
        <p:spPr>
          <a:xfrm>
            <a:off x="328612" y="119770"/>
            <a:ext cx="11534776" cy="912606"/>
          </a:xfrm>
        </p:spPr>
        <p:txBody>
          <a:bodyPr/>
          <a:lstStyle/>
          <a:p>
            <a:r>
              <a:rPr lang="it-IT" dirty="0" err="1"/>
              <a:t>substr_count</a:t>
            </a:r>
            <a:r>
              <a:rPr lang="it-IT" dirty="0"/>
              <a:t> ()</a:t>
            </a:r>
          </a:p>
        </p:txBody>
      </p:sp>
      <p:sp>
        <p:nvSpPr>
          <p:cNvPr id="3" name="Segnaposto contenuto 2">
            <a:extLst>
              <a:ext uri="{FF2B5EF4-FFF2-40B4-BE49-F238E27FC236}">
                <a16:creationId xmlns:a16="http://schemas.microsoft.com/office/drawing/2014/main" id="{75AEF21C-2DDA-4305-9FA5-0E839D279D68}"/>
              </a:ext>
            </a:extLst>
          </p:cNvPr>
          <p:cNvSpPr>
            <a:spLocks noGrp="1"/>
          </p:cNvSpPr>
          <p:nvPr>
            <p:ph sz="half" idx="2"/>
          </p:nvPr>
        </p:nvSpPr>
        <p:spPr/>
        <p:txBody>
          <a:bodyPr/>
          <a:lstStyle/>
          <a:p>
            <a:r>
              <a:rPr lang="en-US" dirty="0" err="1"/>
              <a:t>substr_count</a:t>
            </a:r>
            <a:r>
              <a:rPr lang="en-US" dirty="0"/>
              <a:t>(</a:t>
            </a:r>
          </a:p>
          <a:p>
            <a:r>
              <a:rPr lang="en-US" dirty="0"/>
              <a:t>    string $haystack,</a:t>
            </a:r>
          </a:p>
          <a:p>
            <a:r>
              <a:rPr lang="en-US" dirty="0"/>
              <a:t>    string $needle,</a:t>
            </a:r>
          </a:p>
          <a:p>
            <a:r>
              <a:rPr lang="en-US" dirty="0"/>
              <a:t>    int $offset = 0,</a:t>
            </a:r>
          </a:p>
          <a:p>
            <a:r>
              <a:rPr lang="en-US" dirty="0"/>
              <a:t>    ?int $length = null</a:t>
            </a:r>
          </a:p>
          <a:p>
            <a:r>
              <a:rPr lang="en-US" dirty="0"/>
              <a:t>): int</a:t>
            </a:r>
            <a:endParaRPr lang="it-IT" dirty="0"/>
          </a:p>
          <a:p>
            <a:endParaRPr lang="it-IT" dirty="0"/>
          </a:p>
          <a:p>
            <a:r>
              <a:rPr lang="it-IT" dirty="0"/>
              <a:t>La funzione </a:t>
            </a:r>
            <a:r>
              <a:rPr lang="it-IT" dirty="0" err="1"/>
              <a:t>substr_count</a:t>
            </a:r>
            <a:r>
              <a:rPr lang="it-IT" dirty="0"/>
              <a:t>() conta </a:t>
            </a:r>
            <a:r>
              <a:rPr lang="it-IT" dirty="0">
                <a:highlight>
                  <a:srgbClr val="00FF00"/>
                </a:highlight>
              </a:rPr>
              <a:t>il numero di volte in cui una sottostringa si verifica in una stringa</a:t>
            </a:r>
            <a:r>
              <a:rPr lang="it-IT" dirty="0"/>
              <a:t>.</a:t>
            </a:r>
          </a:p>
          <a:p>
            <a:r>
              <a:rPr lang="it-IT" dirty="0"/>
              <a:t>Nota: la sottostringa fa distinzione tra maiuscole e minuscole.</a:t>
            </a:r>
          </a:p>
          <a:p>
            <a:r>
              <a:rPr lang="it-IT" dirty="0"/>
              <a:t>Nota: questa funzione non conta le sottostringhe sovrapposte.</a:t>
            </a:r>
          </a:p>
        </p:txBody>
      </p:sp>
      <p:sp>
        <p:nvSpPr>
          <p:cNvPr id="4" name="Segnaposto contenuto 3">
            <a:extLst>
              <a:ext uri="{FF2B5EF4-FFF2-40B4-BE49-F238E27FC236}">
                <a16:creationId xmlns:a16="http://schemas.microsoft.com/office/drawing/2014/main" id="{EC906573-7633-4BD9-8608-B6936092FA78}"/>
              </a:ext>
            </a:extLst>
          </p:cNvPr>
          <p:cNvSpPr>
            <a:spLocks noGrp="1"/>
          </p:cNvSpPr>
          <p:nvPr>
            <p:ph sz="quarter" idx="4"/>
          </p:nvPr>
        </p:nvSpPr>
        <p:spPr/>
        <p:txBody>
          <a:bodyPr/>
          <a:lstStyle/>
          <a:p>
            <a:r>
              <a:rPr lang="en-US" dirty="0"/>
              <a:t>&lt;?php</a:t>
            </a:r>
          </a:p>
          <a:p>
            <a:r>
              <a:rPr lang="en-US" dirty="0"/>
              <a:t>echo </a:t>
            </a:r>
            <a:r>
              <a:rPr lang="en-US" dirty="0" err="1"/>
              <a:t>substr_count</a:t>
            </a:r>
            <a:r>
              <a:rPr lang="en-US" dirty="0"/>
              <a:t>("Hello world. The world is </a:t>
            </a:r>
            <a:r>
              <a:rPr lang="en-US" dirty="0" err="1"/>
              <a:t>nice","world</a:t>
            </a:r>
            <a:r>
              <a:rPr lang="en-US" dirty="0"/>
              <a:t>");</a:t>
            </a:r>
          </a:p>
          <a:p>
            <a:r>
              <a:rPr lang="en-US" dirty="0">
                <a:highlight>
                  <a:srgbClr val="FFFF00"/>
                </a:highlight>
              </a:rPr>
              <a:t>// 2</a:t>
            </a:r>
          </a:p>
          <a:p>
            <a:endParaRPr lang="en-US" dirty="0"/>
          </a:p>
          <a:p>
            <a:r>
              <a:rPr lang="en-US" dirty="0"/>
              <a:t>?&gt;</a:t>
            </a:r>
          </a:p>
          <a:p>
            <a:endParaRPr lang="en-US" dirty="0"/>
          </a:p>
        </p:txBody>
      </p:sp>
      <p:sp>
        <p:nvSpPr>
          <p:cNvPr id="5" name="Simbolo &quot;Non consentito&quot; 4">
            <a:extLst>
              <a:ext uri="{FF2B5EF4-FFF2-40B4-BE49-F238E27FC236}">
                <a16:creationId xmlns:a16="http://schemas.microsoft.com/office/drawing/2014/main" id="{632B9675-FC68-4B7F-A378-14D6E0738D6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6822844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9F18B-63F0-4309-9A63-0A2873FC55AA}"/>
              </a:ext>
            </a:extLst>
          </p:cNvPr>
          <p:cNvSpPr>
            <a:spLocks noGrp="1"/>
          </p:cNvSpPr>
          <p:nvPr>
            <p:ph type="title"/>
          </p:nvPr>
        </p:nvSpPr>
        <p:spPr/>
        <p:txBody>
          <a:bodyPr/>
          <a:lstStyle/>
          <a:p>
            <a:r>
              <a:rPr lang="it-IT" dirty="0" err="1"/>
              <a:t>substr_replace</a:t>
            </a:r>
            <a:r>
              <a:rPr lang="it-IT" dirty="0"/>
              <a:t>()</a:t>
            </a:r>
          </a:p>
        </p:txBody>
      </p:sp>
      <p:sp>
        <p:nvSpPr>
          <p:cNvPr id="3" name="Segnaposto contenuto 2">
            <a:extLst>
              <a:ext uri="{FF2B5EF4-FFF2-40B4-BE49-F238E27FC236}">
                <a16:creationId xmlns:a16="http://schemas.microsoft.com/office/drawing/2014/main" id="{1CBA3C2B-185C-4A30-A7DC-1180B115FF21}"/>
              </a:ext>
            </a:extLst>
          </p:cNvPr>
          <p:cNvSpPr>
            <a:spLocks noGrp="1"/>
          </p:cNvSpPr>
          <p:nvPr>
            <p:ph sz="half" idx="2"/>
          </p:nvPr>
        </p:nvSpPr>
        <p:spPr/>
        <p:txBody>
          <a:bodyPr>
            <a:normAutofit/>
          </a:bodyPr>
          <a:lstStyle/>
          <a:p>
            <a:r>
              <a:rPr lang="it-IT" sz="2000" b="1" dirty="0"/>
              <a:t>sostituisce la parte di stringa oltre l'indice specificato</a:t>
            </a:r>
          </a:p>
          <a:p>
            <a:endParaRPr lang="it-IT" sz="2000" b="1" dirty="0"/>
          </a:p>
          <a:p>
            <a:r>
              <a:rPr lang="it-IT" sz="2000" b="1" dirty="0"/>
              <a:t>La funzione </a:t>
            </a:r>
            <a:r>
              <a:rPr lang="it-IT" sz="2000" b="1" dirty="0" err="1">
                <a:highlight>
                  <a:srgbClr val="FFFF00"/>
                </a:highlight>
              </a:rPr>
              <a:t>substr_replace</a:t>
            </a:r>
            <a:r>
              <a:rPr lang="it-IT" sz="2000" b="1" dirty="0"/>
              <a:t>() sostituisce una parte di una stringa con un'altra stringa.</a:t>
            </a:r>
          </a:p>
          <a:p>
            <a:r>
              <a:rPr lang="it-IT" sz="2000" dirty="0"/>
              <a:t>Nota: se il parametro di inizio è un numero negativo e la lunghezza è minore o uguale a inizio, la lunghezza diventa 0.</a:t>
            </a:r>
          </a:p>
          <a:p>
            <a:endParaRPr lang="it-IT" sz="2000" dirty="0"/>
          </a:p>
          <a:p>
            <a:r>
              <a:rPr lang="it-IT" sz="2000" dirty="0"/>
              <a:t>Nota: questa funzione è a sicurezza binaria.</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echo </a:t>
            </a:r>
            <a:r>
              <a:rPr lang="en-US" sz="1600" b="0" dirty="0" err="1">
                <a:solidFill>
                  <a:srgbClr val="000000"/>
                </a:solidFill>
                <a:effectLst/>
                <a:latin typeface="Consolas" panose="020B0609020204030204" pitchFamily="49" charset="0"/>
              </a:rPr>
              <a:t>substr_replace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"Hello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altro"</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"earth"</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6</a:t>
            </a:r>
            <a:r>
              <a:rPr lang="en-US" sz="1600" b="0" dirty="0">
                <a:solidFill>
                  <a:srgbClr val="000000"/>
                </a:solidFill>
                <a:effectLst/>
                <a:latin typeface="Consolas" panose="020B0609020204030204" pitchFamily="49" charset="0"/>
              </a:rPr>
              <a:t>);</a:t>
            </a:r>
          </a:p>
          <a:p>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spampa</a:t>
            </a:r>
            <a:r>
              <a:rPr lang="en-US" sz="1600" dirty="0">
                <a:solidFill>
                  <a:srgbClr val="008000"/>
                </a:solidFill>
                <a:latin typeface="Consolas" panose="020B0609020204030204" pitchFamily="49" charset="0"/>
              </a:rPr>
              <a:t> </a:t>
            </a:r>
            <a:r>
              <a:rPr lang="en-US" sz="1600" b="0" dirty="0">
                <a:solidFill>
                  <a:srgbClr val="008000"/>
                </a:solidFill>
                <a:effectLst/>
                <a:latin typeface="Consolas" panose="020B0609020204030204" pitchFamily="49" charset="0"/>
              </a:rPr>
              <a:t>Hello earth</a:t>
            </a:r>
            <a:endParaRPr lang="en-US" sz="1600" b="0" dirty="0">
              <a:solidFill>
                <a:srgbClr val="000000"/>
              </a:solidFill>
              <a:effectLst/>
              <a:latin typeface="Consolas" panose="020B0609020204030204" pitchFamily="49" charset="0"/>
            </a:endParaRP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praticamente</a:t>
            </a:r>
            <a:r>
              <a:rPr lang="en-US" sz="1600" b="0" dirty="0">
                <a:solidFill>
                  <a:srgbClr val="008000"/>
                </a:solidFill>
                <a:effectLst/>
                <a:latin typeface="Consolas" panose="020B0609020204030204" pitchFamily="49" charset="0"/>
              </a:rPr>
              <a:t> ha </a:t>
            </a:r>
            <a:r>
              <a:rPr lang="en-US" sz="1600" b="0" dirty="0" err="1">
                <a:solidFill>
                  <a:srgbClr val="008000"/>
                </a:solidFill>
                <a:effectLst/>
                <a:latin typeface="Consolas" panose="020B0609020204030204" pitchFamily="49" charset="0"/>
              </a:rPr>
              <a:t>sostituito</a:t>
            </a:r>
            <a:r>
              <a:rPr lang="en-US" sz="1600" b="0" dirty="0">
                <a:solidFill>
                  <a:srgbClr val="008000"/>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altro</a:t>
            </a:r>
            <a:r>
              <a:rPr lang="en-US" sz="1600" b="0" dirty="0">
                <a:solidFill>
                  <a:srgbClr val="A31515"/>
                </a:solidFill>
                <a:effectLst/>
                <a:latin typeface="Consolas" panose="020B0609020204030204" pitchFamily="49" charset="0"/>
              </a:rPr>
              <a:t> </a:t>
            </a:r>
            <a:endParaRPr lang="en-US" sz="1600" b="0" dirty="0">
              <a:solidFill>
                <a:srgbClr val="008000"/>
              </a:solidFill>
              <a:effectLst/>
              <a:latin typeface="Consolas" panose="020B0609020204030204" pitchFamily="49" charset="0"/>
            </a:endParaRPr>
          </a:p>
          <a:p>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D65C1049-C88F-407C-B1F4-9C567977307F}"/>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substr_replace</a:t>
            </a:r>
            <a:r>
              <a:rPr lang="en-US" dirty="0"/>
              <a:t>("Hello WORLD ","world",0); </a:t>
            </a:r>
            <a:r>
              <a:rPr lang="en-US" i="1" dirty="0"/>
              <a:t>// 0 will start replacing at the first character in the string</a:t>
            </a:r>
          </a:p>
          <a:p>
            <a:r>
              <a:rPr lang="en-US" dirty="0"/>
              <a:t>?&gt;</a:t>
            </a:r>
            <a:endParaRPr lang="it-IT" dirty="0"/>
          </a:p>
          <a:p>
            <a:r>
              <a:rPr lang="it-IT" sz="2000" dirty="0"/>
              <a:t>Output:</a:t>
            </a:r>
            <a:br>
              <a:rPr lang="it-IT" sz="2000" dirty="0"/>
            </a:br>
            <a:r>
              <a:rPr lang="it-IT" sz="2000" dirty="0"/>
              <a:t>world</a:t>
            </a:r>
          </a:p>
          <a:p>
            <a:endParaRPr lang="it-IT" sz="2000" dirty="0"/>
          </a:p>
        </p:txBody>
      </p:sp>
    </p:spTree>
    <p:extLst>
      <p:ext uri="{BB962C8B-B14F-4D97-AF65-F5344CB8AC3E}">
        <p14:creationId xmlns:p14="http://schemas.microsoft.com/office/powerpoint/2010/main" val="1656402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1EEB2-B750-4D5D-A55D-21A0DD53B372}"/>
              </a:ext>
            </a:extLst>
          </p:cNvPr>
          <p:cNvSpPr>
            <a:spLocks noGrp="1"/>
          </p:cNvSpPr>
          <p:nvPr>
            <p:ph type="title"/>
          </p:nvPr>
        </p:nvSpPr>
        <p:spPr/>
        <p:txBody>
          <a:bodyPr/>
          <a:lstStyle/>
          <a:p>
            <a:r>
              <a:rPr lang="it-IT" dirty="0" err="1"/>
              <a:t>strpos</a:t>
            </a:r>
            <a:r>
              <a:rPr lang="it-IT" dirty="0"/>
              <a:t>() ricerca di sottostringhe</a:t>
            </a:r>
          </a:p>
        </p:txBody>
      </p:sp>
      <p:sp>
        <p:nvSpPr>
          <p:cNvPr id="3" name="Segnaposto contenuto 2">
            <a:extLst>
              <a:ext uri="{FF2B5EF4-FFF2-40B4-BE49-F238E27FC236}">
                <a16:creationId xmlns:a16="http://schemas.microsoft.com/office/drawing/2014/main" id="{85EE24FB-FCAB-44D7-A93A-CF6538AB10E4}"/>
              </a:ext>
            </a:extLst>
          </p:cNvPr>
          <p:cNvSpPr>
            <a:spLocks noGrp="1"/>
          </p:cNvSpPr>
          <p:nvPr>
            <p:ph sz="half" idx="2"/>
          </p:nvPr>
        </p:nvSpPr>
        <p:spPr>
          <a:xfrm>
            <a:off x="328612" y="1271016"/>
            <a:ext cx="6730110" cy="5248655"/>
          </a:xfrm>
        </p:spPr>
        <p:txBody>
          <a:bodyPr>
            <a:normAutofit/>
          </a:bodyPr>
          <a:lstStyle/>
          <a:p>
            <a:r>
              <a:rPr lang="it-IT" sz="2000" dirty="0"/>
              <a:t>la funzione </a:t>
            </a:r>
            <a:r>
              <a:rPr lang="it-IT" sz="2000" b="1" dirty="0" err="1">
                <a:highlight>
                  <a:srgbClr val="FFFF00"/>
                </a:highlight>
              </a:rPr>
              <a:t>strpos</a:t>
            </a:r>
            <a:r>
              <a:rPr lang="it-IT" sz="2000" b="1" dirty="0">
                <a:highlight>
                  <a:srgbClr val="FFFF00"/>
                </a:highlight>
              </a:rPr>
              <a:t>()</a:t>
            </a:r>
            <a:r>
              <a:rPr lang="it-IT" sz="2000" dirty="0">
                <a:highlight>
                  <a:srgbClr val="FFFF00"/>
                </a:highlight>
              </a:rPr>
              <a:t> </a:t>
            </a:r>
            <a:r>
              <a:rPr lang="it-IT" sz="2000" b="1" dirty="0"/>
              <a:t>restituisce l</a:t>
            </a:r>
            <a:r>
              <a:rPr lang="it-IT" sz="2000" b="1" dirty="0">
                <a:highlight>
                  <a:srgbClr val="00FF00"/>
                </a:highlight>
              </a:rPr>
              <a:t>a posizione della prima occorrenza della stringa ricercata</a:t>
            </a:r>
            <a:r>
              <a:rPr lang="it-IT" sz="2000" b="1" dirty="0"/>
              <a:t> oppure </a:t>
            </a:r>
            <a:r>
              <a:rPr lang="it-IT" sz="2000" b="1" dirty="0">
                <a:highlight>
                  <a:srgbClr val="FF00FF"/>
                </a:highlight>
              </a:rPr>
              <a:t>false</a:t>
            </a:r>
            <a:r>
              <a:rPr lang="it-IT" sz="2000" b="1" dirty="0"/>
              <a:t> nel caso non venga trovata </a:t>
            </a:r>
            <a:r>
              <a:rPr lang="it-IT" sz="2000" dirty="0"/>
              <a:t>alcuna occorrenza. </a:t>
            </a:r>
            <a:br>
              <a:rPr lang="it-IT" sz="2000" dirty="0"/>
            </a:br>
            <a:br>
              <a:rPr lang="it-IT" sz="2000" dirty="0"/>
            </a:br>
            <a:r>
              <a:rPr lang="it-IT" sz="2000" dirty="0"/>
              <a:t>3 parametri in ingresso:</a:t>
            </a:r>
          </a:p>
        </p:txBody>
      </p:sp>
      <p:pic>
        <p:nvPicPr>
          <p:cNvPr id="6" name="Segnaposto contenuto 5" descr="Immagine che contiene testo&#10;&#10;Descrizione generata automaticamente">
            <a:extLst>
              <a:ext uri="{FF2B5EF4-FFF2-40B4-BE49-F238E27FC236}">
                <a16:creationId xmlns:a16="http://schemas.microsoft.com/office/drawing/2014/main" id="{DBDDA881-F87B-444A-987E-D142EABD0F9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8696" y="4043614"/>
            <a:ext cx="6965116" cy="1788474"/>
          </a:xfrm>
        </p:spPr>
      </p:pic>
      <p:sp>
        <p:nvSpPr>
          <p:cNvPr id="8" name="CasellaDiTesto 7">
            <a:extLst>
              <a:ext uri="{FF2B5EF4-FFF2-40B4-BE49-F238E27FC236}">
                <a16:creationId xmlns:a16="http://schemas.microsoft.com/office/drawing/2014/main" id="{B973AF6D-6909-4721-8A77-412C3A55A42A}"/>
              </a:ext>
            </a:extLst>
          </p:cNvPr>
          <p:cNvSpPr txBox="1"/>
          <p:nvPr/>
        </p:nvSpPr>
        <p:spPr>
          <a:xfrm>
            <a:off x="7715526" y="2661989"/>
            <a:ext cx="4037778" cy="3170099"/>
          </a:xfrm>
          <a:prstGeom prst="rect">
            <a:avLst/>
          </a:prstGeom>
          <a:noFill/>
        </p:spPr>
        <p:txBody>
          <a:bodyPr wrap="square">
            <a:spAutoFit/>
          </a:bodyPr>
          <a:lstStyle/>
          <a:p>
            <a:r>
              <a:rPr lang="it-IT" sz="2000" dirty="0"/>
              <a:t>Esempi</a:t>
            </a:r>
          </a:p>
          <a:p>
            <a:endParaRPr lang="it-IT" sz="2000" dirty="0"/>
          </a:p>
          <a:p>
            <a:r>
              <a:rPr lang="it-IT" sz="2000" dirty="0"/>
              <a:t>$stringa = 'La mia data di nascita è il 07 dicembre 1986';</a:t>
            </a:r>
          </a:p>
          <a:p>
            <a:r>
              <a:rPr lang="it-IT" sz="2000" dirty="0" err="1"/>
              <a:t>echo</a:t>
            </a:r>
            <a:r>
              <a:rPr lang="it-IT" sz="2000" dirty="0"/>
              <a:t> </a:t>
            </a:r>
            <a:r>
              <a:rPr lang="it-IT" sz="2000" dirty="0" err="1">
                <a:highlight>
                  <a:srgbClr val="FFFF00"/>
                </a:highlight>
              </a:rPr>
              <a:t>strpos</a:t>
            </a:r>
            <a:r>
              <a:rPr lang="it-IT" sz="2000" dirty="0"/>
              <a:t>($stringa, '1986'); // </a:t>
            </a:r>
            <a:r>
              <a:rPr lang="it-IT" sz="2000" b="1" dirty="0"/>
              <a:t>restituirà </a:t>
            </a:r>
            <a:r>
              <a:rPr lang="it-IT" sz="2000" dirty="0"/>
              <a:t>41 che è </a:t>
            </a:r>
            <a:r>
              <a:rPr lang="it-IT" sz="2000" b="1" dirty="0"/>
              <a:t>la posizione in cui inizia la stringa</a:t>
            </a:r>
            <a:r>
              <a:rPr lang="it-IT" sz="2000" dirty="0"/>
              <a:t> 1986</a:t>
            </a:r>
          </a:p>
          <a:p>
            <a:r>
              <a:rPr lang="it-IT" sz="2000" dirty="0" err="1"/>
              <a:t>echo</a:t>
            </a:r>
            <a:r>
              <a:rPr lang="it-IT" sz="2000" dirty="0"/>
              <a:t> </a:t>
            </a:r>
            <a:r>
              <a:rPr lang="it-IT" sz="2000" dirty="0" err="1"/>
              <a:t>strpos</a:t>
            </a:r>
            <a:r>
              <a:rPr lang="it-IT" sz="2000" dirty="0"/>
              <a:t>($stringa, '1987'); // restituirà false perché non ci sono occorrenze</a:t>
            </a:r>
          </a:p>
        </p:txBody>
      </p:sp>
    </p:spTree>
    <p:extLst>
      <p:ext uri="{BB962C8B-B14F-4D97-AF65-F5344CB8AC3E}">
        <p14:creationId xmlns:p14="http://schemas.microsoft.com/office/powerpoint/2010/main" val="4022239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BDCC9-F26F-4BAC-A4B2-5B52A18B690D}"/>
              </a:ext>
            </a:extLst>
          </p:cNvPr>
          <p:cNvSpPr>
            <a:spLocks noGrp="1"/>
          </p:cNvSpPr>
          <p:nvPr>
            <p:ph type="title"/>
          </p:nvPr>
        </p:nvSpPr>
        <p:spPr/>
        <p:txBody>
          <a:bodyPr>
            <a:normAutofit/>
          </a:bodyPr>
          <a:lstStyle/>
          <a:p>
            <a:r>
              <a:rPr lang="it-IT" dirty="0" err="1"/>
              <a:t>strpos</a:t>
            </a:r>
            <a:r>
              <a:rPr lang="it-IT" dirty="0"/>
              <a:t>() posizione di una stringa</a:t>
            </a:r>
          </a:p>
        </p:txBody>
      </p:sp>
      <p:sp>
        <p:nvSpPr>
          <p:cNvPr id="3" name="Segnaposto contenuto 2">
            <a:extLst>
              <a:ext uri="{FF2B5EF4-FFF2-40B4-BE49-F238E27FC236}">
                <a16:creationId xmlns:a16="http://schemas.microsoft.com/office/drawing/2014/main" id="{86F1F6B4-48EC-4C3C-A59A-1AA5B811DE91}"/>
              </a:ext>
            </a:extLst>
          </p:cNvPr>
          <p:cNvSpPr>
            <a:spLocks noGrp="1"/>
          </p:cNvSpPr>
          <p:nvPr>
            <p:ph sz="half" idx="2"/>
          </p:nvPr>
        </p:nvSpPr>
        <p:spPr/>
        <p:txBody>
          <a:bodyPr>
            <a:normAutofit/>
          </a:bodyPr>
          <a:lstStyle/>
          <a:p>
            <a:r>
              <a:rPr lang="it-IT" b="0" i="0" dirty="0">
                <a:solidFill>
                  <a:srgbClr val="384764"/>
                </a:solidFill>
                <a:effectLst/>
                <a:latin typeface="Open Sans" panose="020B0606030504020204" pitchFamily="34" charset="0"/>
              </a:rPr>
              <a:t>La funzione </a:t>
            </a:r>
            <a:r>
              <a:rPr lang="it-IT" b="1" i="0" dirty="0" err="1">
                <a:solidFill>
                  <a:srgbClr val="384764"/>
                </a:solidFill>
                <a:effectLst/>
                <a:latin typeface="Open Sans" panose="020B0606030504020204" pitchFamily="34" charset="0"/>
              </a:rPr>
              <a:t>strpos</a:t>
            </a:r>
            <a:r>
              <a:rPr lang="it-IT" b="0" i="0" dirty="0">
                <a:solidFill>
                  <a:srgbClr val="384764"/>
                </a:solidFill>
                <a:effectLst/>
                <a:latin typeface="Open Sans" panose="020B0606030504020204" pitchFamily="34" charset="0"/>
              </a:rPr>
              <a:t> di PHP </a:t>
            </a:r>
            <a:r>
              <a:rPr lang="it-IT" b="0" i="0" dirty="0">
                <a:solidFill>
                  <a:srgbClr val="384764"/>
                </a:solidFill>
                <a:effectLst/>
                <a:highlight>
                  <a:srgbClr val="00FF00"/>
                </a:highlight>
                <a:latin typeface="Open Sans" panose="020B0606030504020204" pitchFamily="34" charset="0"/>
              </a:rPr>
              <a:t>restituisce la posizione numerica della prima occorrenza</a:t>
            </a:r>
            <a:r>
              <a:rPr lang="it-IT" b="0" i="0" dirty="0">
                <a:solidFill>
                  <a:srgbClr val="384764"/>
                </a:solidFill>
                <a:effectLst/>
                <a:latin typeface="Open Sans" panose="020B0606030504020204" pitchFamily="34" charset="0"/>
              </a:rPr>
              <a:t> di </a:t>
            </a:r>
            <a:r>
              <a:rPr lang="it-IT" b="0" i="1" dirty="0" err="1">
                <a:solidFill>
                  <a:srgbClr val="384764"/>
                </a:solidFill>
                <a:effectLst/>
                <a:latin typeface="Open Sans" panose="020B0606030504020204" pitchFamily="34" charset="0"/>
              </a:rPr>
              <a:t>cosa_cercare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needle</a:t>
            </a:r>
            <a:r>
              <a:rPr lang="it-IT" b="0" i="0" dirty="0">
                <a:solidFill>
                  <a:srgbClr val="384764"/>
                </a:solidFill>
                <a:effectLst/>
                <a:latin typeface="Open Sans" panose="020B0606030504020204" pitchFamily="34" charset="0"/>
              </a:rPr>
              <a:t>) all'interno della stringa </a:t>
            </a:r>
            <a:r>
              <a:rPr lang="it-IT" b="0" i="1" dirty="0" err="1">
                <a:solidFill>
                  <a:srgbClr val="384764"/>
                </a:solidFill>
                <a:effectLst/>
                <a:latin typeface="Open Sans" panose="020B0606030504020204" pitchFamily="34" charset="0"/>
              </a:rPr>
              <a:t>dove_cercare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haystack</a:t>
            </a:r>
            <a:r>
              <a:rPr lang="it-IT" b="0" i="0" dirty="0">
                <a:solidFill>
                  <a:srgbClr val="384764"/>
                </a:solidFill>
                <a:effectLst/>
                <a:latin typeface="Open Sans" panose="020B0606030504020204" pitchFamily="34" charset="0"/>
              </a:rPr>
              <a:t>). </a:t>
            </a:r>
            <a:r>
              <a:rPr lang="it-IT" b="0" i="0" dirty="0">
                <a:solidFill>
                  <a:srgbClr val="384764"/>
                </a:solidFill>
                <a:effectLst/>
                <a:highlight>
                  <a:srgbClr val="00FF00"/>
                </a:highlight>
                <a:latin typeface="Open Sans" panose="020B0606030504020204" pitchFamily="34" charset="0"/>
              </a:rPr>
              <a:t>Se non viene trovata alcuna occorrenza </a:t>
            </a:r>
            <a:r>
              <a:rPr lang="it-IT" b="0" i="0" dirty="0" err="1">
                <a:solidFill>
                  <a:srgbClr val="384764"/>
                </a:solidFill>
                <a:effectLst/>
                <a:highlight>
                  <a:srgbClr val="00FF00"/>
                </a:highlight>
                <a:latin typeface="Open Sans" panose="020B0606030504020204" pitchFamily="34" charset="0"/>
              </a:rPr>
              <a:t>strpos</a:t>
            </a:r>
            <a:r>
              <a:rPr lang="it-IT" b="0" i="0" dirty="0">
                <a:solidFill>
                  <a:srgbClr val="384764"/>
                </a:solidFill>
                <a:effectLst/>
                <a:highlight>
                  <a:srgbClr val="00FF00"/>
                </a:highlight>
                <a:latin typeface="Open Sans" panose="020B0606030504020204" pitchFamily="34" charset="0"/>
              </a:rPr>
              <a:t> restituirà FALSE oppure "" </a:t>
            </a:r>
          </a:p>
        </p:txBody>
      </p:sp>
      <p:sp>
        <p:nvSpPr>
          <p:cNvPr id="4" name="Segnaposto contenuto 3">
            <a:extLst>
              <a:ext uri="{FF2B5EF4-FFF2-40B4-BE49-F238E27FC236}">
                <a16:creationId xmlns:a16="http://schemas.microsoft.com/office/drawing/2014/main" id="{99506EFF-9660-47BA-9E65-7630513DA623}"/>
              </a:ext>
            </a:extLst>
          </p:cNvPr>
          <p:cNvSpPr>
            <a:spLocks noGrp="1"/>
          </p:cNvSpPr>
          <p:nvPr>
            <p:ph sz="quarter" idx="4"/>
          </p:nvPr>
        </p:nvSpPr>
        <p:spPr/>
        <p:txBody>
          <a:bodyPr/>
          <a:lstStyle/>
          <a:p>
            <a:r>
              <a:rPr lang="it-IT" dirty="0"/>
              <a:t>$stringa = 'Simone è nato nel 1986';</a:t>
            </a:r>
          </a:p>
          <a:p>
            <a:r>
              <a:rPr lang="it-IT" dirty="0" err="1">
                <a:highlight>
                  <a:srgbClr val="FFFF00"/>
                </a:highlight>
              </a:rPr>
              <a:t>if</a:t>
            </a:r>
            <a:r>
              <a:rPr lang="it-IT" dirty="0"/>
              <a:t> (</a:t>
            </a:r>
            <a:r>
              <a:rPr lang="it-IT" dirty="0" err="1">
                <a:highlight>
                  <a:srgbClr val="FFFF00"/>
                </a:highlight>
              </a:rPr>
              <a:t>strpos</a:t>
            </a:r>
            <a:r>
              <a:rPr lang="it-IT" dirty="0"/>
              <a:t>($stringa, 'Simone') !== false) {</a:t>
            </a:r>
          </a:p>
          <a:p>
            <a:r>
              <a:rPr lang="it-IT" dirty="0"/>
              <a:t>    </a:t>
            </a:r>
            <a:r>
              <a:rPr lang="it-IT" dirty="0" err="1"/>
              <a:t>echo</a:t>
            </a:r>
            <a:r>
              <a:rPr lang="it-IT" dirty="0"/>
              <a:t> 'Il tuo nome è Simone';</a:t>
            </a:r>
          </a:p>
          <a:p>
            <a:r>
              <a:rPr lang="it-IT" dirty="0"/>
              <a:t>}</a:t>
            </a:r>
          </a:p>
          <a:p>
            <a:r>
              <a:rPr lang="it-IT" dirty="0"/>
              <a:t>$</a:t>
            </a:r>
            <a:r>
              <a:rPr lang="it-IT" dirty="0" err="1"/>
              <a:t>strPos</a:t>
            </a:r>
            <a:r>
              <a:rPr lang="it-IT" dirty="0"/>
              <a:t> = (</a:t>
            </a:r>
            <a:r>
              <a:rPr lang="it-IT" dirty="0" err="1">
                <a:highlight>
                  <a:srgbClr val="FFFF00"/>
                </a:highlight>
              </a:rPr>
              <a:t>strpos</a:t>
            </a:r>
            <a:r>
              <a:rPr lang="it-IT" dirty="0"/>
              <a:t>($stringa, 'Simone') ) ?: 'non trovata'</a:t>
            </a:r>
          </a:p>
          <a:p>
            <a:r>
              <a:rPr lang="it-IT" dirty="0" err="1"/>
              <a:t>print</a:t>
            </a:r>
            <a:r>
              <a:rPr lang="it-IT" dirty="0"/>
              <a:t> "la stringa è in posizione {$</a:t>
            </a:r>
            <a:r>
              <a:rPr lang="it-IT" dirty="0" err="1"/>
              <a:t>strPos</a:t>
            </a:r>
            <a:r>
              <a:rPr lang="it-IT" dirty="0"/>
              <a:t>}" </a:t>
            </a:r>
          </a:p>
          <a:p>
            <a:endParaRPr lang="it-IT" dirty="0"/>
          </a:p>
        </p:txBody>
      </p:sp>
    </p:spTree>
    <p:extLst>
      <p:ext uri="{BB962C8B-B14F-4D97-AF65-F5344CB8AC3E}">
        <p14:creationId xmlns:p14="http://schemas.microsoft.com/office/powerpoint/2010/main" val="20064312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strrev</a:t>
            </a:r>
            <a:r>
              <a:rPr lang="it-IT" dirty="0"/>
              <a:t>() </a:t>
            </a:r>
            <a:r>
              <a:rPr lang="it-IT" dirty="0" err="1"/>
              <a:t>string</a:t>
            </a:r>
            <a:r>
              <a:rPr lang="it-IT" dirty="0"/>
              <a:t> reverse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INVERTIRE UNA STRINGA</a:t>
            </a:r>
          </a:p>
          <a:p>
            <a:r>
              <a:rPr lang="it-IT" sz="2000" b="1" dirty="0"/>
              <a:t>Per</a:t>
            </a:r>
            <a:r>
              <a:rPr lang="it-IT" sz="2000" dirty="0"/>
              <a:t> effettuare </a:t>
            </a:r>
            <a:r>
              <a:rPr lang="it-IT" sz="2000" b="1" dirty="0"/>
              <a:t>l'inversione </a:t>
            </a:r>
            <a:r>
              <a:rPr lang="it-IT" sz="2000" dirty="0"/>
              <a:t>(reverse) </a:t>
            </a:r>
            <a:r>
              <a:rPr lang="it-IT" sz="2000" b="1" dirty="0"/>
              <a:t>di una stringa </a:t>
            </a:r>
            <a:r>
              <a:rPr lang="it-IT" sz="2000" dirty="0"/>
              <a:t>possiamo </a:t>
            </a:r>
            <a:r>
              <a:rPr lang="it-IT" sz="2000" b="1" dirty="0"/>
              <a:t>utilizza</a:t>
            </a:r>
            <a:r>
              <a:rPr lang="it-IT" sz="2000" dirty="0"/>
              <a:t>re la funzione </a:t>
            </a:r>
            <a:r>
              <a:rPr lang="it-IT" sz="2000" b="1" dirty="0" err="1">
                <a:highlight>
                  <a:srgbClr val="FFFF00"/>
                </a:highlight>
              </a:rPr>
              <a:t>strrev</a:t>
            </a:r>
            <a:r>
              <a:rPr lang="it-IT" sz="2000" b="1" dirty="0">
                <a:highlight>
                  <a:srgbClr val="FFFF00"/>
                </a:highlight>
              </a:rPr>
              <a:t>()</a:t>
            </a:r>
            <a:br>
              <a:rPr lang="it-IT" sz="2000" b="1" dirty="0">
                <a:highlight>
                  <a:srgbClr val="FFFF00"/>
                </a:highlight>
              </a:rPr>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2000" dirty="0" err="1"/>
              <a:t>echo</a:t>
            </a:r>
            <a:r>
              <a:rPr lang="it-IT" sz="2000" dirty="0"/>
              <a:t> </a:t>
            </a:r>
            <a:r>
              <a:rPr lang="it-IT" sz="2000" dirty="0" err="1">
                <a:highlight>
                  <a:srgbClr val="FFFF00"/>
                </a:highlight>
              </a:rPr>
              <a:t>strrev</a:t>
            </a:r>
            <a:r>
              <a:rPr lang="it-IT" sz="2000" dirty="0"/>
              <a:t>("Hello world!"); // stamperà "!</a:t>
            </a:r>
            <a:r>
              <a:rPr lang="it-IT" sz="2000" dirty="0" err="1"/>
              <a:t>dlrow</a:t>
            </a:r>
            <a:r>
              <a:rPr lang="it-IT" sz="2000" dirty="0"/>
              <a:t> </a:t>
            </a:r>
            <a:r>
              <a:rPr lang="it-IT" sz="2000" dirty="0" err="1"/>
              <a:t>olleH</a:t>
            </a:r>
            <a:r>
              <a:rPr lang="it-IT" sz="2000" dirty="0"/>
              <a:t>"</a:t>
            </a:r>
          </a:p>
          <a:p>
            <a:endParaRPr lang="it-IT" sz="2000" dirty="0"/>
          </a:p>
          <a:p>
            <a:endParaRPr lang="it-IT" sz="2000" dirty="0"/>
          </a:p>
        </p:txBody>
      </p:sp>
    </p:spTree>
    <p:extLst>
      <p:ext uri="{BB962C8B-B14F-4D97-AF65-F5344CB8AC3E}">
        <p14:creationId xmlns:p14="http://schemas.microsoft.com/office/powerpoint/2010/main" val="13873700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str_replace</a:t>
            </a:r>
            <a:r>
              <a:rPr lang="it-IT" dirty="0"/>
              <a:t>() sostituire sottostringhe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SOSTITUIRE TUTTE LE OCCORRENZE DI UNA STRINGA</a:t>
            </a:r>
            <a:br>
              <a:rPr lang="it-IT" sz="2200" b="1" dirty="0"/>
            </a:br>
            <a:br>
              <a:rPr lang="it-IT" sz="2000" dirty="0"/>
            </a:br>
            <a:r>
              <a:rPr lang="it-IT" sz="2000" dirty="0"/>
              <a:t>Nel caso in cui si voglia </a:t>
            </a:r>
            <a:r>
              <a:rPr lang="it-IT" sz="2000" b="1" dirty="0"/>
              <a:t>sostituire una porzione di stringa all'interno di un'altra</a:t>
            </a:r>
            <a:r>
              <a:rPr lang="it-IT" sz="2000" dirty="0"/>
              <a:t> stringa possiamo </a:t>
            </a:r>
            <a:r>
              <a:rPr lang="it-IT" sz="2000" b="1" dirty="0"/>
              <a:t>utilizza</a:t>
            </a:r>
            <a:r>
              <a:rPr lang="it-IT" sz="2000" dirty="0"/>
              <a:t>re la funzione </a:t>
            </a:r>
            <a:r>
              <a:rPr lang="it-IT" sz="2000" b="1" dirty="0" err="1">
                <a:highlight>
                  <a:srgbClr val="FFFF00"/>
                </a:highlight>
              </a:rPr>
              <a:t>str_replace</a:t>
            </a:r>
            <a:r>
              <a:rPr lang="it-IT" sz="2000" b="1" dirty="0">
                <a:highlight>
                  <a:srgbClr val="FFFF00"/>
                </a:highlight>
              </a:rPr>
              <a:t>(), </a:t>
            </a:r>
            <a:r>
              <a:rPr lang="it-IT" sz="2000" dirty="0"/>
              <a:t>essa prende in ingresso 4 parametri:</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a:t>
            </a:r>
            <a:r>
              <a:rPr lang="it-IT" sz="1600" b="0" dirty="0" err="1">
                <a:solidFill>
                  <a:srgbClr val="A31515"/>
                </a:solidFill>
                <a:effectLst/>
                <a:latin typeface="Consolas" panose="020B0609020204030204" pitchFamily="49" charset="0"/>
              </a:rPr>
              <a:t>str_replace</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 . </a:t>
            </a:r>
            <a:r>
              <a:rPr lang="it-IT" sz="1600" b="0" dirty="0" err="1">
                <a:solidFill>
                  <a:srgbClr val="000000"/>
                </a:solidFill>
                <a:effectLst/>
                <a:latin typeface="Consolas" panose="020B0609020204030204" pitchFamily="49" charset="0"/>
              </a:rPr>
              <a:t>str_replace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"stringa"</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"testo"</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"mia stringa da rimpiazzare"</a:t>
            </a:r>
            <a:r>
              <a:rPr lang="it-IT" sz="1600" b="0" dirty="0">
                <a:solidFill>
                  <a:srgbClr val="000000"/>
                </a:solidFill>
                <a:effectLst/>
                <a:latin typeface="Consolas" panose="020B0609020204030204" pitchFamily="49" charset="0"/>
              </a:rPr>
              <a:t>);</a:t>
            </a:r>
          </a:p>
          <a:p>
            <a:endParaRPr lang="it-IT" sz="1600" dirty="0">
              <a:solidFill>
                <a:srgbClr val="000000"/>
              </a:solidFill>
              <a:latin typeface="Consolas" panose="020B0609020204030204" pitchFamily="49" charset="0"/>
            </a:endParaRPr>
          </a:p>
          <a:p>
            <a:r>
              <a:rPr lang="it-IT" sz="1600" b="0" dirty="0">
                <a:solidFill>
                  <a:srgbClr val="000000"/>
                </a:solidFill>
                <a:effectLst/>
                <a:latin typeface="Consolas" panose="020B0609020204030204" pitchFamily="49" charset="0"/>
              </a:rPr>
              <a:t>//</a:t>
            </a:r>
            <a:r>
              <a:rPr lang="it-IT" sz="1600" b="0" dirty="0" err="1">
                <a:solidFill>
                  <a:srgbClr val="000000"/>
                </a:solidFill>
                <a:effectLst/>
                <a:latin typeface="Consolas" panose="020B0609020204030204" pitchFamily="49" charset="0"/>
              </a:rPr>
              <a:t>str_replace:mia</a:t>
            </a:r>
            <a:r>
              <a:rPr lang="it-IT" sz="1600" b="0" dirty="0">
                <a:solidFill>
                  <a:srgbClr val="000000"/>
                </a:solidFill>
                <a:effectLst/>
                <a:latin typeface="Consolas" panose="020B0609020204030204" pitchFamily="49" charset="0"/>
              </a:rPr>
              <a:t> testo da rimpiazzare</a:t>
            </a:r>
          </a:p>
        </p:txBody>
      </p:sp>
      <p:pic>
        <p:nvPicPr>
          <p:cNvPr id="6" name="Immagine 5" descr="Immagine che contiene testo&#10;&#10;Descrizione generata automaticamente">
            <a:extLst>
              <a:ext uri="{FF2B5EF4-FFF2-40B4-BE49-F238E27FC236}">
                <a16:creationId xmlns:a16="http://schemas.microsoft.com/office/drawing/2014/main" id="{7E7157EA-E30C-4108-AA70-DA01BD518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4440690"/>
            <a:ext cx="6337364" cy="2160671"/>
          </a:xfrm>
          <a:prstGeom prst="rect">
            <a:avLst/>
          </a:prstGeom>
        </p:spPr>
      </p:pic>
    </p:spTree>
    <p:extLst>
      <p:ext uri="{BB962C8B-B14F-4D97-AF65-F5344CB8AC3E}">
        <p14:creationId xmlns:p14="http://schemas.microsoft.com/office/powerpoint/2010/main" val="116035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VARIABILI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5055150" cy="5248655"/>
          </a:xfrm>
        </p:spPr>
        <p:txBody>
          <a:bodyPr>
            <a:normAutofit/>
          </a:bodyPr>
          <a:lstStyle/>
          <a:p>
            <a:r>
              <a:rPr lang="it-IT" sz="2000" dirty="0"/>
              <a:t>Tipi Di Dato</a:t>
            </a:r>
          </a:p>
          <a:p>
            <a:r>
              <a:rPr lang="it-IT" sz="2000" dirty="0">
                <a:highlight>
                  <a:srgbClr val="FFFF00"/>
                </a:highlight>
              </a:rPr>
              <a:t>Il PHP è un linguaggio con tipizzazione debole</a:t>
            </a:r>
            <a:r>
              <a:rPr lang="it-IT" sz="2000" dirty="0"/>
              <a:t>. </a:t>
            </a:r>
          </a:p>
          <a:p>
            <a:r>
              <a:rPr lang="it-IT" sz="2000" dirty="0"/>
              <a:t>Ciò significa che </a:t>
            </a:r>
            <a:r>
              <a:rPr lang="it-IT" sz="2000" dirty="0">
                <a:highlight>
                  <a:srgbClr val="00FF00"/>
                </a:highlight>
              </a:rPr>
              <a:t>non vi sono regole molto rigide sulla dichiarazione del tipo di variabile</a:t>
            </a:r>
            <a:r>
              <a:rPr lang="it-IT" sz="2000" dirty="0"/>
              <a:t>. </a:t>
            </a:r>
          </a:p>
          <a:p>
            <a:r>
              <a:rPr lang="it-IT" sz="2000" dirty="0"/>
              <a:t>Ad esempio, linguaggi come il </a:t>
            </a:r>
            <a:r>
              <a:rPr lang="it-IT" sz="2000" dirty="0">
                <a:highlight>
                  <a:srgbClr val="00FF00"/>
                </a:highlight>
              </a:rPr>
              <a:t>C, il C</a:t>
            </a:r>
            <a:r>
              <a:rPr lang="it-IT" sz="2000" dirty="0"/>
              <a:t>++, il C# o il Java prevedono che si dica sempre di che tipo sarà la variabile.</a:t>
            </a:r>
          </a:p>
          <a:p>
            <a:r>
              <a:rPr lang="it-IT" sz="2000" b="1" dirty="0" err="1"/>
              <a:t>int</a:t>
            </a:r>
            <a:r>
              <a:rPr lang="it-IT" sz="2000" b="1" dirty="0"/>
              <a:t> a = 5;</a:t>
            </a:r>
          </a:p>
          <a:p>
            <a:endParaRPr lang="it-IT" sz="2000" dirty="0"/>
          </a:p>
          <a:p>
            <a:r>
              <a:rPr lang="it-IT" sz="2000" dirty="0">
                <a:highlight>
                  <a:srgbClr val="00FF00"/>
                </a:highlight>
              </a:rPr>
              <a:t>Il PHP invece, non richiede alcun tipo e la variabile si dichiara in questo modo:</a:t>
            </a:r>
          </a:p>
          <a:p>
            <a:r>
              <a:rPr lang="it-IT" sz="2000" dirty="0">
                <a:highlight>
                  <a:srgbClr val="00FF00"/>
                </a:highlight>
              </a:rPr>
              <a:t>$a = 5;</a:t>
            </a:r>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5747656" y="1271017"/>
            <a:ext cx="6115731" cy="5263586"/>
          </a:xfrm>
        </p:spPr>
        <p:txBody>
          <a:bodyPr>
            <a:normAutofit fontScale="85000" lnSpcReduction="20000"/>
          </a:bodyPr>
          <a:lstStyle/>
          <a:p>
            <a:r>
              <a:rPr lang="it-IT" sz="2400" dirty="0"/>
              <a:t>L’unica accortezza richiesta è </a:t>
            </a:r>
            <a:r>
              <a:rPr lang="it-IT" sz="2400" dirty="0">
                <a:highlight>
                  <a:srgbClr val="00FF00"/>
                </a:highlight>
              </a:rPr>
              <a:t>il simbolo del dollaro prima di ogni nome di variabile</a:t>
            </a:r>
            <a:r>
              <a:rPr lang="it-IT" sz="2400" dirty="0"/>
              <a:t>, utilizzato per segnalare che quell’elemento è una variabile. </a:t>
            </a:r>
          </a:p>
          <a:p>
            <a:endParaRPr lang="it-IT" dirty="0"/>
          </a:p>
          <a:p>
            <a:r>
              <a:rPr lang="it-IT" sz="2400" dirty="0"/>
              <a:t>E’ possibile, inoltre, utilizzare numeri e lettere (ma non solo numeri) nel nome e il carattere underscore _ . </a:t>
            </a:r>
          </a:p>
          <a:p>
            <a:endParaRPr lang="it-IT" dirty="0"/>
          </a:p>
          <a:p>
            <a:r>
              <a:rPr lang="it-IT" sz="2400" dirty="0">
                <a:highlight>
                  <a:srgbClr val="00FF00"/>
                </a:highlight>
              </a:rPr>
              <a:t>E’ possibile quindi dichiarare variabili come:</a:t>
            </a:r>
          </a:p>
          <a:p>
            <a:r>
              <a:rPr lang="it-IT" sz="2400" dirty="0">
                <a:highlight>
                  <a:srgbClr val="00FF00"/>
                </a:highlight>
              </a:rPr>
              <a:t>$_</a:t>
            </a:r>
            <a:r>
              <a:rPr lang="it-IT" sz="2400" dirty="0" err="1">
                <a:highlight>
                  <a:srgbClr val="00FF00"/>
                </a:highlight>
              </a:rPr>
              <a:t>var</a:t>
            </a:r>
            <a:r>
              <a:rPr lang="it-IT" sz="2400" dirty="0">
                <a:highlight>
                  <a:srgbClr val="00FF00"/>
                </a:highlight>
              </a:rPr>
              <a:t> = 4; </a:t>
            </a:r>
          </a:p>
          <a:p>
            <a:r>
              <a:rPr lang="it-IT" sz="2400" dirty="0">
                <a:highlight>
                  <a:srgbClr val="00FF00"/>
                </a:highlight>
              </a:rPr>
              <a:t>$var1 = a; </a:t>
            </a:r>
          </a:p>
          <a:p>
            <a:r>
              <a:rPr lang="it-IT" sz="2400" dirty="0">
                <a:highlight>
                  <a:srgbClr val="00FF00"/>
                </a:highlight>
              </a:rPr>
              <a:t>$_1var = 33;</a:t>
            </a:r>
          </a:p>
          <a:p>
            <a:endParaRPr lang="it-IT" sz="2400" dirty="0"/>
          </a:p>
          <a:p>
            <a:r>
              <a:rPr lang="it-IT" sz="2400" dirty="0">
                <a:highlight>
                  <a:srgbClr val="FF0000"/>
                </a:highlight>
              </a:rPr>
              <a:t>Non è possibile invece dichiarare variabili come:</a:t>
            </a:r>
          </a:p>
          <a:p>
            <a:r>
              <a:rPr lang="it-IT" sz="2400" dirty="0">
                <a:highlight>
                  <a:srgbClr val="FF0000"/>
                </a:highlight>
              </a:rPr>
              <a:t>$1234 = 33; $1var = a;</a:t>
            </a:r>
          </a:p>
          <a:p>
            <a:r>
              <a:rPr lang="it-IT" sz="2400" dirty="0">
                <a:highlight>
                  <a:srgbClr val="FF0000"/>
                </a:highlight>
              </a:rPr>
              <a:t>poiché iniziano con un numero.</a:t>
            </a:r>
          </a:p>
          <a:p>
            <a:endParaRPr lang="it-IT" sz="2400" dirty="0"/>
          </a:p>
          <a:p>
            <a:r>
              <a:rPr lang="it-IT" sz="2400" dirty="0"/>
              <a:t>Attenzione: </a:t>
            </a:r>
            <a:r>
              <a:rPr lang="it-IT" sz="2400" dirty="0">
                <a:highlight>
                  <a:srgbClr val="FF00FF"/>
                </a:highlight>
              </a:rPr>
              <a:t>il PHP è un linguaggio case sensitive (fa distinzione tra maiuscole e minuscole), perciò una variabile che inizia con la lettera maiuscola ed un’altra con la lettera minuscola sono considerate differenti.</a:t>
            </a:r>
          </a:p>
        </p:txBody>
      </p:sp>
    </p:spTree>
    <p:extLst>
      <p:ext uri="{BB962C8B-B14F-4D97-AF65-F5344CB8AC3E}">
        <p14:creationId xmlns:p14="http://schemas.microsoft.com/office/powerpoint/2010/main" val="2209589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C157B-4667-4644-A0D0-02E219DE7789}"/>
              </a:ext>
            </a:extLst>
          </p:cNvPr>
          <p:cNvSpPr>
            <a:spLocks noGrp="1"/>
          </p:cNvSpPr>
          <p:nvPr>
            <p:ph type="title"/>
          </p:nvPr>
        </p:nvSpPr>
        <p:spPr/>
        <p:txBody>
          <a:bodyPr/>
          <a:lstStyle/>
          <a:p>
            <a:r>
              <a:rPr lang="it-IT" dirty="0" err="1"/>
              <a:t>addslashes</a:t>
            </a:r>
            <a:r>
              <a:rPr lang="it-IT" dirty="0"/>
              <a:t> ()</a:t>
            </a:r>
          </a:p>
        </p:txBody>
      </p:sp>
      <p:sp>
        <p:nvSpPr>
          <p:cNvPr id="3" name="Segnaposto contenuto 2">
            <a:extLst>
              <a:ext uri="{FF2B5EF4-FFF2-40B4-BE49-F238E27FC236}">
                <a16:creationId xmlns:a16="http://schemas.microsoft.com/office/drawing/2014/main" id="{522A352B-C07E-42E3-AC17-DDDF5D336B6D}"/>
              </a:ext>
            </a:extLst>
          </p:cNvPr>
          <p:cNvSpPr>
            <a:spLocks noGrp="1"/>
          </p:cNvSpPr>
          <p:nvPr>
            <p:ph sz="half" idx="2"/>
          </p:nvPr>
        </p:nvSpPr>
        <p:spPr/>
        <p:txBody>
          <a:bodyPr>
            <a:normAutofit/>
          </a:bodyPr>
          <a:lstStyle/>
          <a:p>
            <a:r>
              <a:rPr lang="it-IT" sz="2000" dirty="0"/>
              <a:t>La funzione </a:t>
            </a:r>
            <a:r>
              <a:rPr lang="it-IT" sz="2000" b="1" dirty="0" err="1"/>
              <a:t>addslashes</a:t>
            </a:r>
            <a:r>
              <a:rPr lang="it-IT" sz="2000" b="1" dirty="0"/>
              <a:t>() restituisce una stringa con barre rovesciate davanti a:</a:t>
            </a:r>
          </a:p>
          <a:p>
            <a:endParaRPr lang="it-IT" sz="2000" b="1" dirty="0"/>
          </a:p>
          <a:p>
            <a:r>
              <a:rPr lang="en-US" sz="2000" b="1" dirty="0"/>
              <a:t>single quote (')</a:t>
            </a:r>
          </a:p>
          <a:p>
            <a:r>
              <a:rPr lang="en-US" sz="2000" b="1" dirty="0"/>
              <a:t>double quote (")</a:t>
            </a:r>
          </a:p>
          <a:p>
            <a:r>
              <a:rPr lang="en-US" sz="2000" b="1" dirty="0"/>
              <a:t>backslash (\)</a:t>
            </a:r>
          </a:p>
          <a:p>
            <a:r>
              <a:rPr lang="en-US" sz="2000" b="1" dirty="0"/>
              <a:t>NUL (the NUL byte) </a:t>
            </a:r>
          </a:p>
          <a:p>
            <a:endParaRPr lang="en-US" sz="2000" b="1" dirty="0"/>
          </a:p>
        </p:txBody>
      </p:sp>
      <p:sp>
        <p:nvSpPr>
          <p:cNvPr id="4" name="Segnaposto contenuto 3">
            <a:extLst>
              <a:ext uri="{FF2B5EF4-FFF2-40B4-BE49-F238E27FC236}">
                <a16:creationId xmlns:a16="http://schemas.microsoft.com/office/drawing/2014/main" id="{20C1A900-7BC9-4DD8-875D-7D3117443874}"/>
              </a:ext>
            </a:extLst>
          </p:cNvPr>
          <p:cNvSpPr>
            <a:spLocks noGrp="1"/>
          </p:cNvSpPr>
          <p:nvPr>
            <p:ph sz="quarter" idx="4"/>
          </p:nvPr>
        </p:nvSpPr>
        <p:spPr/>
        <p:txBody>
          <a:bodyPr/>
          <a:lstStyle/>
          <a:p>
            <a:r>
              <a:rPr lang="en-US" dirty="0"/>
              <a:t>&lt;?php</a:t>
            </a:r>
          </a:p>
          <a:p>
            <a:r>
              <a:rPr lang="en-US" dirty="0"/>
              <a:t>$str = </a:t>
            </a:r>
            <a:r>
              <a:rPr lang="en-US" dirty="0" err="1">
                <a:highlight>
                  <a:srgbClr val="FFFF00"/>
                </a:highlight>
              </a:rPr>
              <a:t>addslashes</a:t>
            </a:r>
            <a:r>
              <a:rPr lang="en-US" dirty="0"/>
              <a:t>("</a:t>
            </a:r>
            <a:r>
              <a:rPr lang="en-US" dirty="0" err="1"/>
              <a:t>Sto</a:t>
            </a:r>
            <a:r>
              <a:rPr lang="en-US" dirty="0"/>
              <a:t> </a:t>
            </a:r>
            <a:r>
              <a:rPr lang="en-US" dirty="0" err="1"/>
              <a:t>inserendo</a:t>
            </a:r>
            <a:r>
              <a:rPr lang="en-US" dirty="0"/>
              <a:t> un ' </a:t>
            </a:r>
            <a:r>
              <a:rPr lang="en-US" dirty="0" err="1"/>
              <a:t>apice</a:t>
            </a:r>
            <a:r>
              <a:rPr lang="en-US" dirty="0"/>
              <a:t> in una </a:t>
            </a:r>
            <a:r>
              <a:rPr lang="en-US" dirty="0" err="1"/>
              <a:t>stringa</a:t>
            </a:r>
            <a:r>
              <a:rPr lang="en-US" dirty="0"/>
              <a:t> \ ");</a:t>
            </a:r>
          </a:p>
          <a:p>
            <a:r>
              <a:rPr lang="en-US" dirty="0"/>
              <a:t>echo($str);</a:t>
            </a:r>
          </a:p>
          <a:p>
            <a:r>
              <a:rPr lang="en-US" dirty="0"/>
              <a:t>?&gt;</a:t>
            </a:r>
          </a:p>
          <a:p>
            <a:endParaRPr lang="en-US" dirty="0"/>
          </a:p>
          <a:p>
            <a:r>
              <a:rPr lang="en-US" dirty="0"/>
              <a:t>//</a:t>
            </a:r>
            <a:r>
              <a:rPr lang="it-IT" dirty="0"/>
              <a:t>Sto inserendo un \' apice in una stringa \\ </a:t>
            </a:r>
            <a:endParaRPr lang="en-US" dirty="0"/>
          </a:p>
          <a:p>
            <a:endParaRPr lang="it-IT" dirty="0"/>
          </a:p>
        </p:txBody>
      </p:sp>
    </p:spTree>
    <p:extLst>
      <p:ext uri="{BB962C8B-B14F-4D97-AF65-F5344CB8AC3E}">
        <p14:creationId xmlns:p14="http://schemas.microsoft.com/office/powerpoint/2010/main" val="10745089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lstStyle/>
          <a:p>
            <a:r>
              <a:rPr lang="it-IT" dirty="0" err="1"/>
              <a:t>chr</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chr</a:t>
            </a:r>
            <a:r>
              <a:rPr lang="it-IT" sz="2000" b="1" dirty="0"/>
              <a:t>() restituisce un carattere dal valore ASCII specificato.</a:t>
            </a:r>
          </a:p>
          <a:p>
            <a:r>
              <a:rPr lang="it-IT" sz="2000" dirty="0"/>
              <a:t>Il valore ASCII può essere specificato in valori decimali, ottali o esadecimali. </a:t>
            </a:r>
            <a:br>
              <a:rPr lang="it-IT" sz="2000" dirty="0"/>
            </a:br>
            <a:r>
              <a:rPr lang="it-IT" sz="2000" dirty="0"/>
              <a:t>I valori ottali sono definiti da uno 0 iniziale, mentre i valori esadecimali sono definiti da uno 0x iniziale.</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dirty="0" err="1"/>
              <a:t>echo</a:t>
            </a:r>
            <a:r>
              <a:rPr lang="it-IT" dirty="0"/>
              <a:t> </a:t>
            </a:r>
            <a:r>
              <a:rPr lang="it-IT" dirty="0" err="1">
                <a:highlight>
                  <a:srgbClr val="FFFF00"/>
                </a:highlight>
              </a:rPr>
              <a:t>chr</a:t>
            </a:r>
            <a:r>
              <a:rPr lang="it-IT" dirty="0"/>
              <a:t>(52) . "&lt;</a:t>
            </a:r>
            <a:r>
              <a:rPr lang="it-IT" dirty="0" err="1"/>
              <a:t>br</a:t>
            </a:r>
            <a:r>
              <a:rPr lang="it-IT" dirty="0"/>
              <a:t>&gt;"; // </a:t>
            </a:r>
            <a:r>
              <a:rPr lang="it-IT" dirty="0" err="1"/>
              <a:t>Decimal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(052) . "&lt;</a:t>
            </a:r>
            <a:r>
              <a:rPr lang="it-IT" dirty="0" err="1"/>
              <a:t>br</a:t>
            </a:r>
            <a:r>
              <a:rPr lang="it-IT" dirty="0"/>
              <a:t>&gt;"; // </a:t>
            </a:r>
            <a:r>
              <a:rPr lang="it-IT" dirty="0" err="1"/>
              <a:t>Octal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(0x52) . "&lt;</a:t>
            </a:r>
            <a:r>
              <a:rPr lang="it-IT" dirty="0" err="1"/>
              <a:t>br</a:t>
            </a:r>
            <a:r>
              <a:rPr lang="it-IT" dirty="0"/>
              <a:t>&gt;"; // </a:t>
            </a:r>
            <a:r>
              <a:rPr lang="it-IT" dirty="0" err="1"/>
              <a:t>Hex</a:t>
            </a:r>
            <a:r>
              <a:rPr lang="it-IT" dirty="0"/>
              <a:t> </a:t>
            </a:r>
            <a:r>
              <a:rPr lang="it-IT" dirty="0" err="1"/>
              <a:t>value</a:t>
            </a:r>
            <a:endParaRPr lang="it-IT" dirty="0"/>
          </a:p>
          <a:p>
            <a:r>
              <a:rPr lang="it-IT" dirty="0"/>
              <a:t>?&gt;</a:t>
            </a:r>
          </a:p>
        </p:txBody>
      </p:sp>
      <p:sp>
        <p:nvSpPr>
          <p:cNvPr id="6" name="CasellaDiTesto 5">
            <a:extLst>
              <a:ext uri="{FF2B5EF4-FFF2-40B4-BE49-F238E27FC236}">
                <a16:creationId xmlns:a16="http://schemas.microsoft.com/office/drawing/2014/main" id="{5BDC2118-170A-425F-BCE0-036E1FAC9ED6}"/>
              </a:ext>
            </a:extLst>
          </p:cNvPr>
          <p:cNvSpPr txBox="1"/>
          <p:nvPr/>
        </p:nvSpPr>
        <p:spPr>
          <a:xfrm>
            <a:off x="328611" y="3895343"/>
            <a:ext cx="11110719" cy="369332"/>
          </a:xfrm>
          <a:prstGeom prst="rect">
            <a:avLst/>
          </a:prstGeom>
          <a:noFill/>
        </p:spPr>
        <p:txBody>
          <a:bodyPr wrap="square">
            <a:spAutoFit/>
          </a:bodyPr>
          <a:lstStyle/>
          <a:p>
            <a:r>
              <a:rPr lang="it-IT" dirty="0"/>
              <a:t>https://www.ibm.com/docs/en/aix/7.2?topic=adapters-ascii-decimal-hexadecimal-octal-binary-conversion-table</a:t>
            </a:r>
          </a:p>
        </p:txBody>
      </p:sp>
    </p:spTree>
    <p:extLst>
      <p:ext uri="{BB962C8B-B14F-4D97-AF65-F5344CB8AC3E}">
        <p14:creationId xmlns:p14="http://schemas.microsoft.com/office/powerpoint/2010/main" val="21889365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normAutofit/>
          </a:bodyPr>
          <a:lstStyle/>
          <a:p>
            <a:r>
              <a:rPr lang="it-IT" dirty="0" err="1"/>
              <a:t>password_hash</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dirty="0"/>
              <a:t>La funzione </a:t>
            </a:r>
            <a:r>
              <a:rPr lang="it-IT" dirty="0" err="1"/>
              <a:t>password_hash</a:t>
            </a:r>
            <a:r>
              <a:rPr lang="it-IT" dirty="0"/>
              <a:t>() </a:t>
            </a:r>
            <a:r>
              <a:rPr lang="it-IT" dirty="0">
                <a:highlight>
                  <a:srgbClr val="00FF00"/>
                </a:highlight>
              </a:rPr>
              <a:t>crea un nuovo </a:t>
            </a:r>
            <a:r>
              <a:rPr lang="it-IT" dirty="0" err="1">
                <a:highlight>
                  <a:srgbClr val="00FF00"/>
                </a:highlight>
              </a:rPr>
              <a:t>hash</a:t>
            </a:r>
            <a:r>
              <a:rPr lang="it-IT" dirty="0">
                <a:highlight>
                  <a:srgbClr val="00FF00"/>
                </a:highlight>
              </a:rPr>
              <a:t> della password</a:t>
            </a:r>
            <a:r>
              <a:rPr lang="it-IT" dirty="0"/>
              <a:t> utilizzando un potente algoritmo di </a:t>
            </a:r>
            <a:r>
              <a:rPr lang="it-IT" dirty="0" err="1"/>
              <a:t>hashing</a:t>
            </a:r>
            <a:r>
              <a:rPr lang="it-IT" dirty="0"/>
              <a:t> unidirezionale. </a:t>
            </a:r>
            <a:r>
              <a:rPr lang="it-IT" dirty="0" err="1"/>
              <a:t>password_hash</a:t>
            </a:r>
            <a:r>
              <a:rPr lang="it-IT" dirty="0"/>
              <a:t>() è co	</a:t>
            </a:r>
            <a:r>
              <a:rPr lang="it-IT" dirty="0" err="1"/>
              <a:t>mpatibile</a:t>
            </a:r>
            <a:r>
              <a:rPr lang="it-IT" dirty="0"/>
              <a:t> con </a:t>
            </a:r>
            <a:r>
              <a:rPr lang="it-IT" dirty="0" err="1"/>
              <a:t>crypt</a:t>
            </a:r>
            <a:r>
              <a:rPr lang="it-IT" dirty="0"/>
              <a:t>(). Pertanto, gli </a:t>
            </a:r>
            <a:r>
              <a:rPr lang="it-IT" dirty="0" err="1"/>
              <a:t>hash</a:t>
            </a:r>
            <a:r>
              <a:rPr lang="it-IT" dirty="0"/>
              <a:t> delle password creati da </a:t>
            </a:r>
            <a:r>
              <a:rPr lang="it-IT" dirty="0" err="1"/>
              <a:t>crypt</a:t>
            </a:r>
            <a:r>
              <a:rPr lang="it-IT" dirty="0"/>
              <a:t>() possono essere utilizzati con </a:t>
            </a:r>
            <a:r>
              <a:rPr lang="it-IT" dirty="0" err="1"/>
              <a:t>password_hash</a:t>
            </a:r>
            <a:r>
              <a:rPr lang="it-IT" dirty="0"/>
              <a:t>().</a:t>
            </a:r>
          </a:p>
          <a:p>
            <a:endParaRPr lang="it-IT" dirty="0"/>
          </a:p>
          <a:p>
            <a:r>
              <a:rPr lang="it-IT" dirty="0"/>
              <a:t>Metodi di </a:t>
            </a:r>
            <a:r>
              <a:rPr lang="it-IT" dirty="0" err="1"/>
              <a:t>crypt</a:t>
            </a:r>
            <a:r>
              <a:rPr lang="it-IT" dirty="0"/>
              <a:t>:</a:t>
            </a:r>
          </a:p>
          <a:p>
            <a:r>
              <a:rPr lang="it-IT" dirty="0"/>
              <a:t>PASSWORD_DEFAULT </a:t>
            </a:r>
          </a:p>
          <a:p>
            <a:r>
              <a:rPr lang="it-IT" dirty="0"/>
              <a:t>PASSWORD_BCRYPT </a:t>
            </a:r>
          </a:p>
          <a:p>
            <a:r>
              <a:rPr lang="it-IT" dirty="0"/>
              <a:t>PASSWORD_ARGON2I </a:t>
            </a:r>
          </a:p>
          <a:p>
            <a:r>
              <a:rPr lang="it-IT" dirty="0"/>
              <a:t>PASSWORD_ARGON2ID </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normAutofit/>
          </a:bodyPr>
          <a:lstStyle/>
          <a:p>
            <a:r>
              <a:rPr lang="it-IT" dirty="0"/>
              <a:t>&lt;?</a:t>
            </a:r>
            <a:r>
              <a:rPr lang="it-IT" dirty="0" err="1"/>
              <a:t>php</a:t>
            </a:r>
            <a:endParaRPr lang="it-IT" dirty="0"/>
          </a:p>
          <a:p>
            <a:r>
              <a:rPr lang="it-IT" b="0" i="0" dirty="0" err="1">
                <a:solidFill>
                  <a:srgbClr val="007700"/>
                </a:solidFill>
                <a:effectLst/>
                <a:latin typeface="Fira Mono" panose="020B0509050000020004" pitchFamily="49" charset="0"/>
              </a:rPr>
              <a:t>echo</a:t>
            </a:r>
            <a:r>
              <a:rPr lang="it-IT" b="0" i="0" dirty="0">
                <a:solidFill>
                  <a:srgbClr val="007700"/>
                </a:solidFill>
                <a:effectLst/>
                <a:latin typeface="Fira Mono" panose="020B0509050000020004" pitchFamily="49" charset="0"/>
              </a:rPr>
              <a:t> </a:t>
            </a:r>
            <a:r>
              <a:rPr lang="it-IT" b="0" i="0" dirty="0" err="1">
                <a:solidFill>
                  <a:srgbClr val="0000BB"/>
                </a:solidFill>
                <a:effectLst/>
                <a:latin typeface="Fira Mono" panose="020B0509050000020004" pitchFamily="49" charset="0"/>
              </a:rPr>
              <a:t>password_hash</a:t>
            </a:r>
            <a:r>
              <a:rPr lang="it-IT" b="0" i="0" dirty="0">
                <a:solidFill>
                  <a:srgbClr val="007700"/>
                </a:solidFill>
                <a:effectLst/>
                <a:latin typeface="Fira Mono" panose="020B0509050000020004" pitchFamily="49" charset="0"/>
              </a:rPr>
              <a:t>(</a:t>
            </a:r>
            <a:r>
              <a:rPr lang="it-IT" b="0" i="0" dirty="0">
                <a:solidFill>
                  <a:srgbClr val="DD0000"/>
                </a:solidFill>
                <a:effectLst/>
                <a:latin typeface="Fira Mono" panose="020B0509050000020004" pitchFamily="49" charset="0"/>
              </a:rPr>
              <a:t>"</a:t>
            </a:r>
            <a:r>
              <a:rPr lang="it-IT" b="0" i="0" dirty="0" err="1">
                <a:solidFill>
                  <a:srgbClr val="DD0000"/>
                </a:solidFill>
                <a:effectLst/>
                <a:latin typeface="Fira Mono" panose="020B0509050000020004" pitchFamily="49" charset="0"/>
              </a:rPr>
              <a:t>test_password</a:t>
            </a:r>
            <a:r>
              <a:rPr lang="it-IT" b="0" i="0" dirty="0">
                <a:solidFill>
                  <a:srgbClr val="DD0000"/>
                </a:solidFill>
                <a:effectLst/>
                <a:latin typeface="Fira Mono" panose="020B0509050000020004" pitchFamily="49" charset="0"/>
              </a:rPr>
              <a:t>"</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PASSWORD_DEFAULT</a:t>
            </a:r>
            <a:r>
              <a:rPr lang="it-IT" b="0" i="0" dirty="0">
                <a:solidFill>
                  <a:srgbClr val="007700"/>
                </a:solidFill>
                <a:effectLst/>
                <a:latin typeface="Fira Mono" panose="020B0509050000020004" pitchFamily="49" charset="0"/>
              </a:rPr>
              <a:t>);</a:t>
            </a:r>
          </a:p>
          <a:p>
            <a:r>
              <a:rPr lang="it-IT" dirty="0"/>
              <a:t>?&gt;</a:t>
            </a:r>
          </a:p>
          <a:p>
            <a:endParaRPr lang="it-IT" dirty="0"/>
          </a:p>
          <a:p>
            <a:r>
              <a:rPr lang="it-IT" dirty="0"/>
              <a:t>// $2y$10$EcdwlgmmKqz0lrrgAX8AF.8/SkLdYGVrTNRfAg3OY1Swqa6VF.Qh2</a:t>
            </a:r>
          </a:p>
          <a:p>
            <a:endParaRPr lang="it-IT" dirty="0"/>
          </a:p>
          <a:p>
            <a:r>
              <a:rPr lang="it-IT" dirty="0">
                <a:highlight>
                  <a:srgbClr val="00FF00"/>
                </a:highlight>
              </a:rPr>
              <a:t>ogni volta che si esegue l'</a:t>
            </a:r>
            <a:r>
              <a:rPr lang="it-IT" dirty="0" err="1">
                <a:highlight>
                  <a:srgbClr val="00FF00"/>
                </a:highlight>
              </a:rPr>
              <a:t>hash</a:t>
            </a:r>
            <a:r>
              <a:rPr lang="it-IT" dirty="0">
                <a:highlight>
                  <a:srgbClr val="00FF00"/>
                </a:highlight>
              </a:rPr>
              <a:t> cambierà</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password_hash</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miaPwd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PASSWORD_DEFAULT);</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PHP_EOL;</a:t>
            </a:r>
          </a:p>
          <a:p>
            <a:r>
              <a:rPr lang="it-IT" sz="1200" dirty="0"/>
              <a:t>&gt; $2y$10$UAg.1WX5QEShW4fT2JStBO.98BWRc..RdHBPESNDFdyy6Eaa1a2MS</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password_hash</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miaPwd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PASSWORD_BCRYPT);</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PHP_EOL;</a:t>
            </a:r>
          </a:p>
          <a:p>
            <a:r>
              <a:rPr lang="it-IT" sz="1200" dirty="0"/>
              <a:t>&gt; $2y$10$EcZXgvxAjoPmYW6ufK/RIOIfkL.XD7Hmr1J3DAu.oF.yuT8xX9MdC</a:t>
            </a:r>
          </a:p>
        </p:txBody>
      </p:sp>
    </p:spTree>
    <p:extLst>
      <p:ext uri="{BB962C8B-B14F-4D97-AF65-F5344CB8AC3E}">
        <p14:creationId xmlns:p14="http://schemas.microsoft.com/office/powerpoint/2010/main" val="30731994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E49D1-1C17-4311-91BA-4D022C3E0519}"/>
              </a:ext>
            </a:extLst>
          </p:cNvPr>
          <p:cNvSpPr>
            <a:spLocks noGrp="1"/>
          </p:cNvSpPr>
          <p:nvPr>
            <p:ph type="title"/>
          </p:nvPr>
        </p:nvSpPr>
        <p:spPr/>
        <p:txBody>
          <a:bodyPr/>
          <a:lstStyle/>
          <a:p>
            <a:r>
              <a:rPr lang="it-IT" dirty="0" err="1"/>
              <a:t>crypt</a:t>
            </a:r>
            <a:r>
              <a:rPr lang="it-IT" dirty="0"/>
              <a:t>() </a:t>
            </a:r>
          </a:p>
        </p:txBody>
      </p:sp>
      <p:sp>
        <p:nvSpPr>
          <p:cNvPr id="3" name="Segnaposto contenuto 2">
            <a:extLst>
              <a:ext uri="{FF2B5EF4-FFF2-40B4-BE49-F238E27FC236}">
                <a16:creationId xmlns:a16="http://schemas.microsoft.com/office/drawing/2014/main" id="{F2EF67F6-A784-4CD0-8886-244E5EF2090C}"/>
              </a:ext>
            </a:extLst>
          </p:cNvPr>
          <p:cNvSpPr>
            <a:spLocks noGrp="1"/>
          </p:cNvSpPr>
          <p:nvPr>
            <p:ph sz="half" idx="2"/>
          </p:nvPr>
        </p:nvSpPr>
        <p:spPr>
          <a:xfrm>
            <a:off x="6199060" y="1271016"/>
            <a:ext cx="5678996" cy="5248655"/>
          </a:xfrm>
        </p:spPr>
        <p:txBody>
          <a:bodyPr/>
          <a:lstStyle/>
          <a:p>
            <a:r>
              <a:rPr lang="it-IT" dirty="0"/>
              <a:t>Output</a:t>
            </a:r>
            <a:br>
              <a:rPr lang="it-IT" dirty="0"/>
            </a:br>
            <a:r>
              <a:rPr lang="it-IT" dirty="0"/>
              <a:t>Standard DES: stqAdD7zlbByI</a:t>
            </a:r>
          </a:p>
          <a:p>
            <a:endParaRPr lang="it-IT" dirty="0"/>
          </a:p>
          <a:p>
            <a:r>
              <a:rPr lang="en-US" b="0" i="0" dirty="0">
                <a:solidFill>
                  <a:srgbClr val="FF8000"/>
                </a:solidFill>
                <a:effectLst/>
                <a:latin typeface="Fira Mono" panose="020B0509050000020004" pitchFamily="49" charset="0"/>
              </a:rPr>
              <a:t>// Set the password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$password </a:t>
            </a:r>
            <a:r>
              <a:rPr lang="en-US" b="0" i="0" dirty="0">
                <a:solidFill>
                  <a:srgbClr val="007700"/>
                </a:solidFill>
                <a:effectLst/>
                <a:latin typeface="Fira Mono" panose="020B0509050000020004" pitchFamily="49" charset="0"/>
              </a:rPr>
              <a:t>= </a:t>
            </a:r>
            <a:r>
              <a:rPr lang="en-US" b="0" i="0" dirty="0">
                <a:solidFill>
                  <a:srgbClr val="DD0000"/>
                </a:solidFill>
                <a:effectLst/>
                <a:latin typeface="Fira Mono" panose="020B0509050000020004" pitchFamily="49" charset="0"/>
              </a:rPr>
              <a:t>'</a:t>
            </a:r>
            <a:r>
              <a:rPr lang="en-US" b="0" i="0" dirty="0" err="1">
                <a:solidFill>
                  <a:srgbClr val="DD0000"/>
                </a:solidFill>
                <a:effectLst/>
                <a:latin typeface="Fira Mono" panose="020B0509050000020004" pitchFamily="49" charset="0"/>
              </a:rPr>
              <a:t>mypassword</a:t>
            </a:r>
            <a:r>
              <a:rPr lang="en-US" b="0" i="0" dirty="0">
                <a:solidFill>
                  <a:srgbClr val="DD0000"/>
                </a:solidFill>
                <a:effectLst/>
                <a:latin typeface="Fira Mono" panose="020B0509050000020004" pitchFamily="49" charset="0"/>
              </a:rPr>
              <a:t>'</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br>
              <a:rPr lang="en-US" b="0" i="0" dirty="0">
                <a:solidFill>
                  <a:srgbClr val="007700"/>
                </a:solidFill>
                <a:effectLst/>
                <a:latin typeface="Fira Mono" panose="020B0509050000020004" pitchFamily="49" charset="0"/>
              </a:rPr>
            </a:br>
            <a:r>
              <a:rPr lang="en-US" b="0" i="0" dirty="0">
                <a:solidFill>
                  <a:srgbClr val="FF8000"/>
                </a:solidFill>
                <a:effectLst/>
                <a:latin typeface="Fira Mono" panose="020B0509050000020004" pitchFamily="49" charset="0"/>
              </a:rPr>
              <a:t>// Get the hash, letting the salt be automatically generated; not recommended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$hash </a:t>
            </a:r>
            <a:r>
              <a:rPr lang="en-US" b="0" i="0" dirty="0">
                <a:solidFill>
                  <a:srgbClr val="007700"/>
                </a:solidFill>
                <a:effectLst/>
                <a:latin typeface="Fira Mono" panose="020B0509050000020004" pitchFamily="49" charset="0"/>
              </a:rPr>
              <a:t>= </a:t>
            </a:r>
            <a:r>
              <a:rPr lang="en-US" b="0" i="0" dirty="0">
                <a:solidFill>
                  <a:srgbClr val="0000BB"/>
                </a:solidFill>
                <a:effectLst/>
                <a:latin typeface="Fira Mono" panose="020B0509050000020004" pitchFamily="49" charset="0"/>
              </a:rPr>
              <a:t>crypt</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$password</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0000BB"/>
                </a:solidFill>
                <a:effectLst/>
                <a:latin typeface="Fira Mono" panose="020B0509050000020004" pitchFamily="49" charset="0"/>
              </a:rPr>
              <a:t>?&gt;</a:t>
            </a:r>
            <a:endParaRPr lang="it-IT" dirty="0"/>
          </a:p>
        </p:txBody>
      </p:sp>
      <p:sp>
        <p:nvSpPr>
          <p:cNvPr id="4" name="Segnaposto contenuto 3">
            <a:extLst>
              <a:ext uri="{FF2B5EF4-FFF2-40B4-BE49-F238E27FC236}">
                <a16:creationId xmlns:a16="http://schemas.microsoft.com/office/drawing/2014/main" id="{46F9E8AC-3D2B-4891-A954-F279957CA706}"/>
              </a:ext>
            </a:extLst>
          </p:cNvPr>
          <p:cNvSpPr>
            <a:spLocks noGrp="1"/>
          </p:cNvSpPr>
          <p:nvPr>
            <p:ph sz="quarter" idx="4"/>
          </p:nvPr>
        </p:nvSpPr>
        <p:spPr>
          <a:xfrm>
            <a:off x="424338" y="1271016"/>
            <a:ext cx="5678996" cy="5263586"/>
          </a:xfrm>
        </p:spPr>
        <p:txBody>
          <a:bodyPr>
            <a:normAutofit fontScale="85000" lnSpcReduction="20000"/>
          </a:bodyPr>
          <a:lstStyle/>
          <a:p>
            <a:r>
              <a:rPr lang="it-IT" dirty="0"/>
              <a:t>consente di criptare una stringa utilizzando una chiave di criptazione</a:t>
            </a:r>
          </a:p>
          <a:p>
            <a:endParaRPr lang="it-IT" dirty="0"/>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crypt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a:t>
            </a:r>
            <a:r>
              <a:rPr lang="it-IT" b="0" dirty="0" err="1">
                <a:solidFill>
                  <a:srgbClr val="000000"/>
                </a:solidFill>
                <a:effectLst/>
                <a:latin typeface="Consolas" panose="020B0609020204030204" pitchFamily="49" charset="0"/>
              </a:rPr>
              <a:t>crypt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mia_password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'mia_$</a:t>
            </a:r>
            <a:r>
              <a:rPr lang="it-IT" b="0" dirty="0" err="1">
                <a:solidFill>
                  <a:srgbClr val="A31515"/>
                </a:solidFill>
                <a:effectLst/>
                <a:latin typeface="Consolas" panose="020B0609020204030204" pitchFamily="49" charset="0"/>
              </a:rPr>
              <a:t>chiave_stringa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endParaRPr lang="it-IT" dirty="0"/>
          </a:p>
          <a:p>
            <a:endParaRPr lang="it-IT" dirty="0"/>
          </a:p>
          <a:p>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user_input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'12+#a345'</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$pass = </a:t>
            </a:r>
            <a:r>
              <a:rPr lang="it-IT" b="0" dirty="0" err="1">
                <a:solidFill>
                  <a:srgbClr val="D4D4D4"/>
                </a:solidFill>
                <a:effectLst/>
                <a:latin typeface="Consolas" panose="020B0609020204030204" pitchFamily="49" charset="0"/>
              </a:rPr>
              <a:t>urlencode</a:t>
            </a:r>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user_input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 = </a:t>
            </a:r>
            <a:r>
              <a:rPr lang="it-IT" b="0" dirty="0" err="1">
                <a:solidFill>
                  <a:srgbClr val="D4D4D4"/>
                </a:solidFill>
                <a:effectLst/>
                <a:latin typeface="Consolas" panose="020B0609020204030204" pitchFamily="49" charset="0"/>
              </a:rPr>
              <a:t>crypt</a:t>
            </a:r>
            <a:r>
              <a:rPr lang="it-IT" b="0" dirty="0">
                <a:solidFill>
                  <a:srgbClr val="D4D4D4"/>
                </a:solidFill>
                <a:effectLst/>
                <a:latin typeface="Consolas" panose="020B0609020204030204" pitchFamily="49" charset="0"/>
              </a:rPr>
              <a:t>($pass, </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569CD6"/>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crypt</a:t>
            </a:r>
            <a:r>
              <a:rPr lang="it-IT" b="0" dirty="0">
                <a:solidFill>
                  <a:srgbClr val="D4D4D4"/>
                </a:solidFill>
                <a:effectLst/>
                <a:latin typeface="Consolas" panose="020B0609020204030204" pitchFamily="49" charset="0"/>
              </a:rPr>
              <a:t>($pass,$</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 { </a:t>
            </a:r>
          </a:p>
          <a:p>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echo</a:t>
            </a:r>
            <a:r>
              <a:rPr lang="it-IT" b="0" dirty="0" err="1">
                <a:solidFill>
                  <a:srgbClr val="CE9178"/>
                </a:solidFill>
                <a:effectLst/>
                <a:latin typeface="Consolas" panose="020B0609020204030204" pitchFamily="49" charset="0"/>
              </a:rPr>
              <a:t>"Success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Valid</a:t>
            </a:r>
            <a:r>
              <a:rPr lang="it-IT" b="0" dirty="0">
                <a:solidFill>
                  <a:srgbClr val="CE9178"/>
                </a:solidFill>
                <a:effectLst/>
                <a:latin typeface="Consolas" panose="020B0609020204030204" pitchFamily="49" charset="0"/>
              </a:rPr>
              <a:t> password"</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else</a:t>
            </a:r>
            <a:r>
              <a:rPr lang="it-IT" b="0" dirty="0">
                <a:solidFill>
                  <a:srgbClr val="D4D4D4"/>
                </a:solidFill>
                <a:effectLst/>
                <a:latin typeface="Consolas" panose="020B0609020204030204" pitchFamily="49" charset="0"/>
              </a:rPr>
              <a:t> { </a:t>
            </a:r>
          </a:p>
          <a:p>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echo</a:t>
            </a:r>
            <a:r>
              <a:rPr lang="it-IT" b="0" dirty="0" err="1">
                <a:solidFill>
                  <a:srgbClr val="CE9178"/>
                </a:solidFill>
                <a:effectLst/>
                <a:latin typeface="Consolas" panose="020B0609020204030204" pitchFamily="49" charset="0"/>
              </a:rPr>
              <a:t>"Invalid</a:t>
            </a:r>
            <a:r>
              <a:rPr lang="it-IT" b="0" dirty="0">
                <a:solidFill>
                  <a:srgbClr val="CE9178"/>
                </a:solidFill>
                <a:effectLst/>
                <a:latin typeface="Consolas" panose="020B0609020204030204" pitchFamily="49" charset="0"/>
              </a:rPr>
              <a:t> password"</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pPr marL="0" indent="0">
              <a:buNone/>
            </a:pPr>
            <a:br>
              <a:rPr lang="it-IT" b="0" i="0" dirty="0">
                <a:solidFill>
                  <a:srgbClr val="669933"/>
                </a:solidFill>
                <a:effectLst/>
                <a:latin typeface="Fira Mono" panose="020B0509050000020004" pitchFamily="49" charset="0"/>
              </a:rPr>
            </a:br>
            <a:br>
              <a:rPr lang="it-IT" dirty="0"/>
            </a:br>
            <a:r>
              <a:rPr lang="it-IT" dirty="0"/>
              <a:t>?&gt;</a:t>
            </a:r>
          </a:p>
        </p:txBody>
      </p:sp>
      <p:sp>
        <p:nvSpPr>
          <p:cNvPr id="5" name="Simbolo &quot;Non consentito&quot; 4">
            <a:extLst>
              <a:ext uri="{FF2B5EF4-FFF2-40B4-BE49-F238E27FC236}">
                <a16:creationId xmlns:a16="http://schemas.microsoft.com/office/drawing/2014/main" id="{71FB3C19-B940-4D13-B7F9-37B010D8EE0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115512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22844-3FF6-4FA8-AF7F-1FE8CE3BFFCC}"/>
              </a:ext>
            </a:extLst>
          </p:cNvPr>
          <p:cNvSpPr>
            <a:spLocks noGrp="1"/>
          </p:cNvSpPr>
          <p:nvPr>
            <p:ph type="title"/>
          </p:nvPr>
        </p:nvSpPr>
        <p:spPr/>
        <p:txBody>
          <a:bodyPr>
            <a:normAutofit/>
          </a:bodyPr>
          <a:lstStyle/>
          <a:p>
            <a:r>
              <a:rPr lang="it-IT" dirty="0" err="1"/>
              <a:t>explode</a:t>
            </a:r>
            <a:r>
              <a:rPr lang="it-IT" dirty="0"/>
              <a:t>('</a:t>
            </a:r>
            <a:r>
              <a:rPr lang="it-IT" dirty="0" err="1"/>
              <a:t>chr</a:t>
            </a:r>
            <a:r>
              <a:rPr lang="it-IT" dirty="0"/>
              <a:t>', $stringa) : array- Suddividere una stringa</a:t>
            </a:r>
          </a:p>
        </p:txBody>
      </p:sp>
      <p:sp>
        <p:nvSpPr>
          <p:cNvPr id="3" name="Segnaposto contenuto 2">
            <a:extLst>
              <a:ext uri="{FF2B5EF4-FFF2-40B4-BE49-F238E27FC236}">
                <a16:creationId xmlns:a16="http://schemas.microsoft.com/office/drawing/2014/main" id="{CA5323C0-164D-4511-8E41-E1EE83F3FF76}"/>
              </a:ext>
            </a:extLst>
          </p:cNvPr>
          <p:cNvSpPr>
            <a:spLocks noGrp="1"/>
          </p:cNvSpPr>
          <p:nvPr>
            <p:ph sz="half" idx="2"/>
          </p:nvPr>
        </p:nvSpPr>
        <p:spPr>
          <a:xfrm>
            <a:off x="328611" y="1538868"/>
            <a:ext cx="7295855" cy="4980803"/>
          </a:xfrm>
        </p:spPr>
        <p:txBody>
          <a:bodyPr/>
          <a:lstStyle/>
          <a:p>
            <a:r>
              <a:rPr lang="it-IT" sz="2000" u="sng" dirty="0"/>
              <a:t>Spesso capita di dover </a:t>
            </a:r>
            <a:r>
              <a:rPr lang="it-IT" sz="2000" b="1" u="sng" dirty="0"/>
              <a:t>separare una stringa in più parti</a:t>
            </a:r>
            <a:r>
              <a:rPr lang="it-IT" sz="2000" u="sng" dirty="0"/>
              <a:t> </a:t>
            </a:r>
            <a:r>
              <a:rPr lang="it-IT" sz="2000" b="1" u="sng" dirty="0"/>
              <a:t>in base ad un carattere separatore</a:t>
            </a:r>
            <a:r>
              <a:rPr lang="it-IT" sz="2000" u="sng" dirty="0"/>
              <a:t>, ad esempio lo / nella data vista in uno degli esempi precedenti. </a:t>
            </a:r>
            <a:br>
              <a:rPr lang="it-IT" sz="2000" u="sng" dirty="0"/>
            </a:br>
            <a:br>
              <a:rPr lang="it-IT" sz="2000" u="sng" dirty="0"/>
            </a:br>
            <a:r>
              <a:rPr lang="it-IT" sz="2000" u="sng" dirty="0"/>
              <a:t>In questo caso possiamo </a:t>
            </a:r>
            <a:r>
              <a:rPr lang="it-IT" sz="2000" b="1" u="sng" dirty="0"/>
              <a:t>usa</a:t>
            </a:r>
            <a:r>
              <a:rPr lang="it-IT" sz="2000" u="sng" dirty="0"/>
              <a:t>re la funzione </a:t>
            </a:r>
            <a:r>
              <a:rPr lang="it-IT" sz="2000" b="1" u="sng" dirty="0" err="1">
                <a:highlight>
                  <a:srgbClr val="FFFF00"/>
                </a:highlight>
              </a:rPr>
              <a:t>explode</a:t>
            </a:r>
            <a:r>
              <a:rPr lang="it-IT" sz="2000" b="1" u="sng" dirty="0">
                <a:highlight>
                  <a:srgbClr val="FFFF00"/>
                </a:highlight>
              </a:rPr>
              <a:t>()</a:t>
            </a:r>
            <a:r>
              <a:rPr lang="it-IT" sz="2000" u="sng" dirty="0">
                <a:highlight>
                  <a:srgbClr val="FFFF00"/>
                </a:highlight>
              </a:rPr>
              <a:t> </a:t>
            </a:r>
            <a:r>
              <a:rPr lang="it-IT" sz="2000" u="sng" dirty="0"/>
              <a:t>che prende in ingresso 3 parametri:</a:t>
            </a:r>
          </a:p>
          <a:p>
            <a:endParaRPr lang="it-IT" u="sng" dirty="0"/>
          </a:p>
        </p:txBody>
      </p:sp>
      <p:pic>
        <p:nvPicPr>
          <p:cNvPr id="6" name="Segnaposto contenuto 5" descr="Immagine che contiene testo&#10;&#10;Descrizione generata automaticamente">
            <a:extLst>
              <a:ext uri="{FF2B5EF4-FFF2-40B4-BE49-F238E27FC236}">
                <a16:creationId xmlns:a16="http://schemas.microsoft.com/office/drawing/2014/main" id="{BEF7F9B5-FD14-4359-B817-241C2D1CA9E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895343"/>
            <a:ext cx="7295855" cy="1691641"/>
          </a:xfrm>
        </p:spPr>
      </p:pic>
      <p:sp>
        <p:nvSpPr>
          <p:cNvPr id="8" name="CasellaDiTesto 7">
            <a:extLst>
              <a:ext uri="{FF2B5EF4-FFF2-40B4-BE49-F238E27FC236}">
                <a16:creationId xmlns:a16="http://schemas.microsoft.com/office/drawing/2014/main" id="{6766EE40-27A5-46EF-963F-3AC14920581B}"/>
              </a:ext>
            </a:extLst>
          </p:cNvPr>
          <p:cNvSpPr txBox="1"/>
          <p:nvPr/>
        </p:nvSpPr>
        <p:spPr>
          <a:xfrm>
            <a:off x="8269797" y="2447663"/>
            <a:ext cx="3593591" cy="3139321"/>
          </a:xfrm>
          <a:prstGeom prst="rect">
            <a:avLst/>
          </a:prstGeom>
          <a:noFill/>
        </p:spPr>
        <p:txBody>
          <a:bodyPr wrap="square">
            <a:spAutoFit/>
          </a:bodyPr>
          <a:lstStyle/>
          <a:p>
            <a:r>
              <a:rPr lang="it-IT" dirty="0"/>
              <a:t>Esempio</a:t>
            </a:r>
          </a:p>
          <a:p>
            <a:endParaRPr lang="it-IT" dirty="0"/>
          </a:p>
          <a:p>
            <a:r>
              <a:rPr lang="it-IT" dirty="0"/>
              <a:t>$data = '01/02/2016';</a:t>
            </a:r>
          </a:p>
          <a:p>
            <a:r>
              <a:rPr lang="it-IT" dirty="0"/>
              <a:t>$elementi = </a:t>
            </a:r>
            <a:r>
              <a:rPr lang="it-IT" dirty="0" err="1">
                <a:highlight>
                  <a:srgbClr val="FFFF00"/>
                </a:highlight>
              </a:rPr>
              <a:t>explode</a:t>
            </a:r>
            <a:r>
              <a:rPr lang="it-IT" dirty="0"/>
              <a:t>('/', $data);</a:t>
            </a:r>
          </a:p>
          <a:p>
            <a:r>
              <a:rPr lang="it-IT" dirty="0"/>
              <a:t>    // conterrà</a:t>
            </a:r>
          </a:p>
          <a:p>
            <a:r>
              <a:rPr lang="it-IT" dirty="0"/>
              <a:t>    // Array</a:t>
            </a:r>
          </a:p>
          <a:p>
            <a:r>
              <a:rPr lang="it-IT" dirty="0"/>
              <a:t>    // (</a:t>
            </a:r>
          </a:p>
          <a:p>
            <a:r>
              <a:rPr lang="it-IT" dirty="0"/>
              <a:t>    //  [0] =&gt; 01</a:t>
            </a:r>
          </a:p>
          <a:p>
            <a:r>
              <a:rPr lang="it-IT" dirty="0"/>
              <a:t>    //  [1] =&gt; 02</a:t>
            </a:r>
          </a:p>
          <a:p>
            <a:r>
              <a:rPr lang="it-IT" dirty="0"/>
              <a:t>    //  [2] =&gt; 2016</a:t>
            </a:r>
          </a:p>
          <a:p>
            <a:r>
              <a:rPr lang="it-IT" dirty="0"/>
              <a:t>    // )</a:t>
            </a:r>
          </a:p>
        </p:txBody>
      </p:sp>
    </p:spTree>
    <p:extLst>
      <p:ext uri="{BB962C8B-B14F-4D97-AF65-F5344CB8AC3E}">
        <p14:creationId xmlns:p14="http://schemas.microsoft.com/office/powerpoint/2010/main" val="57009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C9ED3-66EF-4BD3-861F-00DB328C3DCD}"/>
              </a:ext>
            </a:extLst>
          </p:cNvPr>
          <p:cNvSpPr>
            <a:spLocks noGrp="1"/>
          </p:cNvSpPr>
          <p:nvPr>
            <p:ph type="title"/>
          </p:nvPr>
        </p:nvSpPr>
        <p:spPr/>
        <p:txBody>
          <a:bodyPr/>
          <a:lstStyle/>
          <a:p>
            <a:r>
              <a:rPr lang="it-IT" dirty="0"/>
              <a:t>implode('</a:t>
            </a:r>
            <a:r>
              <a:rPr lang="it-IT" dirty="0" err="1"/>
              <a:t>chr</a:t>
            </a:r>
            <a:r>
              <a:rPr lang="it-IT" dirty="0"/>
              <a:t>',array) convertire un array in una stringa</a:t>
            </a:r>
          </a:p>
        </p:txBody>
      </p:sp>
      <p:sp>
        <p:nvSpPr>
          <p:cNvPr id="3" name="Segnaposto contenuto 2">
            <a:extLst>
              <a:ext uri="{FF2B5EF4-FFF2-40B4-BE49-F238E27FC236}">
                <a16:creationId xmlns:a16="http://schemas.microsoft.com/office/drawing/2014/main" id="{3A7AAAF2-ECA2-46DD-8F2D-A33B603616EC}"/>
              </a:ext>
            </a:extLst>
          </p:cNvPr>
          <p:cNvSpPr>
            <a:spLocks noGrp="1"/>
          </p:cNvSpPr>
          <p:nvPr>
            <p:ph sz="half" idx="2"/>
          </p:nvPr>
        </p:nvSpPr>
        <p:spPr/>
        <p:txBody>
          <a:bodyPr>
            <a:normAutofit/>
          </a:bodyPr>
          <a:lstStyle/>
          <a:p>
            <a:r>
              <a:rPr lang="it-IT" dirty="0"/>
              <a:t>La funzione con cui possiamo </a:t>
            </a:r>
            <a:r>
              <a:rPr lang="it-IT" b="1" dirty="0"/>
              <a:t>convertire un array in una stringa</a:t>
            </a:r>
            <a:r>
              <a:rPr lang="it-IT" dirty="0"/>
              <a:t> si chiama </a:t>
            </a:r>
            <a:r>
              <a:rPr lang="it-IT" b="1" dirty="0">
                <a:highlight>
                  <a:srgbClr val="FFFF00"/>
                </a:highlight>
              </a:rPr>
              <a:t>implode()</a:t>
            </a:r>
            <a:r>
              <a:rPr lang="it-IT" dirty="0">
                <a:highlight>
                  <a:srgbClr val="FFFF00"/>
                </a:highlight>
              </a:rPr>
              <a:t> </a:t>
            </a:r>
            <a:r>
              <a:rPr lang="it-IT" dirty="0"/>
              <a:t>che prende in ingresso 2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94CDA143-3E97-4474-AF51-33E5D93B0FB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804721"/>
            <a:ext cx="5678488" cy="985455"/>
          </a:xfrm>
        </p:spPr>
      </p:pic>
      <p:sp>
        <p:nvSpPr>
          <p:cNvPr id="8" name="CasellaDiTesto 7">
            <a:extLst>
              <a:ext uri="{FF2B5EF4-FFF2-40B4-BE49-F238E27FC236}">
                <a16:creationId xmlns:a16="http://schemas.microsoft.com/office/drawing/2014/main" id="{B72FEE8B-46D3-4BE7-AB92-7E16CE8755A0}"/>
              </a:ext>
            </a:extLst>
          </p:cNvPr>
          <p:cNvSpPr txBox="1"/>
          <p:nvPr/>
        </p:nvSpPr>
        <p:spPr>
          <a:xfrm>
            <a:off x="6539259" y="1271016"/>
            <a:ext cx="5501647" cy="3139321"/>
          </a:xfrm>
          <a:prstGeom prst="rect">
            <a:avLst/>
          </a:prstGeom>
          <a:noFill/>
        </p:spPr>
        <p:txBody>
          <a:bodyPr wrap="square">
            <a:spAutoFit/>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implode(</a:t>
            </a:r>
          </a:p>
          <a:p>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0</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'primo'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'secondo'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'terzo'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primo-secondo-terzo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13003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93AF2-E7A7-4040-A459-1E45833D217C}"/>
              </a:ext>
            </a:extLst>
          </p:cNvPr>
          <p:cNvSpPr>
            <a:spLocks noGrp="1"/>
          </p:cNvSpPr>
          <p:nvPr>
            <p:ph type="title"/>
          </p:nvPr>
        </p:nvSpPr>
        <p:spPr/>
        <p:txBody>
          <a:bodyPr/>
          <a:lstStyle/>
          <a:p>
            <a:r>
              <a:rPr lang="it-IT" dirty="0"/>
              <a:t>Modificare le maiuscole/minuscole</a:t>
            </a:r>
          </a:p>
        </p:txBody>
      </p:sp>
      <p:sp>
        <p:nvSpPr>
          <p:cNvPr id="3" name="Segnaposto contenuto 2">
            <a:extLst>
              <a:ext uri="{FF2B5EF4-FFF2-40B4-BE49-F238E27FC236}">
                <a16:creationId xmlns:a16="http://schemas.microsoft.com/office/drawing/2014/main" id="{BA4C2209-59BC-4E4A-89D4-A3D527F92C5F}"/>
              </a:ext>
            </a:extLst>
          </p:cNvPr>
          <p:cNvSpPr>
            <a:spLocks noGrp="1"/>
          </p:cNvSpPr>
          <p:nvPr>
            <p:ph sz="half" idx="2"/>
          </p:nvPr>
        </p:nvSpPr>
        <p:spPr>
          <a:xfrm>
            <a:off x="328612" y="1561171"/>
            <a:ext cx="5678996" cy="4958500"/>
          </a:xfrm>
        </p:spPr>
        <p:txBody>
          <a:bodyPr/>
          <a:lstStyle/>
          <a:p>
            <a:r>
              <a:rPr lang="it-IT" sz="2000" dirty="0"/>
              <a:t>PHP mette a disposizione un </a:t>
            </a:r>
            <a:r>
              <a:rPr lang="it-IT" sz="2000" b="1" dirty="0"/>
              <a:t>set di funzioni per modificare le maiuscole/minuscole </a:t>
            </a:r>
            <a:r>
              <a:rPr lang="it-IT" sz="2000" dirty="0"/>
              <a:t>a seconda dell'esigenza:</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6330B1D4-BD98-41EE-BDA7-DBCAA98BE8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974668"/>
            <a:ext cx="5678488" cy="2413964"/>
          </a:xfrm>
        </p:spPr>
      </p:pic>
      <p:sp>
        <p:nvSpPr>
          <p:cNvPr id="8" name="CasellaDiTesto 7">
            <a:extLst>
              <a:ext uri="{FF2B5EF4-FFF2-40B4-BE49-F238E27FC236}">
                <a16:creationId xmlns:a16="http://schemas.microsoft.com/office/drawing/2014/main" id="{993EC9D6-C998-4956-A48B-EF7BD38EB6A0}"/>
              </a:ext>
            </a:extLst>
          </p:cNvPr>
          <p:cNvSpPr txBox="1"/>
          <p:nvPr/>
        </p:nvSpPr>
        <p:spPr>
          <a:xfrm>
            <a:off x="6367843" y="2533001"/>
            <a:ext cx="5495545" cy="2862322"/>
          </a:xfrm>
          <a:prstGeom prst="rect">
            <a:avLst/>
          </a:prstGeom>
          <a:noFill/>
        </p:spPr>
        <p:txBody>
          <a:bodyPr wrap="square">
            <a:spAutoFit/>
          </a:bodyPr>
          <a:lstStyle/>
          <a:p>
            <a:r>
              <a:rPr lang="it-IT" dirty="0"/>
              <a:t>Esempi:</a:t>
            </a:r>
            <a:br>
              <a:rPr lang="it-IT" dirty="0"/>
            </a:br>
            <a:br>
              <a:rPr lang="it-IT" dirty="0"/>
            </a:br>
            <a:r>
              <a:rPr lang="it-IT" dirty="0"/>
              <a:t>$stringa = 'questa stringa contiene tutti caratteri minuscoli';</a:t>
            </a:r>
          </a:p>
          <a:p>
            <a:r>
              <a:rPr lang="it-IT" dirty="0" err="1"/>
              <a:t>echo</a:t>
            </a:r>
            <a:r>
              <a:rPr lang="it-IT" dirty="0">
                <a:highlight>
                  <a:srgbClr val="FFFF00"/>
                </a:highlight>
              </a:rPr>
              <a:t> </a:t>
            </a:r>
            <a:r>
              <a:rPr lang="it-IT" dirty="0" err="1">
                <a:highlight>
                  <a:srgbClr val="FFFF00"/>
                </a:highlight>
              </a:rPr>
              <a:t>strtoupper</a:t>
            </a:r>
            <a:r>
              <a:rPr lang="it-IT" dirty="0"/>
              <a:t>($stringa); // stamperà QUESTA STRINGA CONTIENE TUTTI CARATTERI MINUSCOLI</a:t>
            </a:r>
          </a:p>
          <a:p>
            <a:r>
              <a:rPr lang="it-IT" dirty="0" err="1"/>
              <a:t>echo</a:t>
            </a:r>
            <a:r>
              <a:rPr lang="it-IT" dirty="0"/>
              <a:t> </a:t>
            </a:r>
            <a:r>
              <a:rPr lang="it-IT" dirty="0" err="1">
                <a:highlight>
                  <a:srgbClr val="FFFF00"/>
                </a:highlight>
              </a:rPr>
              <a:t>ucfirst</a:t>
            </a:r>
            <a:r>
              <a:rPr lang="it-IT" dirty="0"/>
              <a:t>($stringa); // stamperà Questa stringa contiene tutti caratteri minuscoli</a:t>
            </a:r>
          </a:p>
          <a:p>
            <a:r>
              <a:rPr lang="it-IT" dirty="0" err="1"/>
              <a:t>echo</a:t>
            </a:r>
            <a:r>
              <a:rPr lang="it-IT" dirty="0"/>
              <a:t> </a:t>
            </a:r>
            <a:r>
              <a:rPr lang="it-IT" dirty="0" err="1">
                <a:highlight>
                  <a:srgbClr val="FFFF00"/>
                </a:highlight>
              </a:rPr>
              <a:t>ucwords</a:t>
            </a:r>
            <a:r>
              <a:rPr lang="it-IT" dirty="0"/>
              <a:t>($stringa); // stamperà Questa Stringa Contiene Tutti Caratteri Minuscoli</a:t>
            </a:r>
          </a:p>
        </p:txBody>
      </p:sp>
    </p:spTree>
    <p:extLst>
      <p:ext uri="{BB962C8B-B14F-4D97-AF65-F5344CB8AC3E}">
        <p14:creationId xmlns:p14="http://schemas.microsoft.com/office/powerpoint/2010/main" val="24555857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71881-2A96-4C62-9C19-F6169D9AC9C9}"/>
              </a:ext>
            </a:extLst>
          </p:cNvPr>
          <p:cNvSpPr>
            <a:spLocks noGrp="1"/>
          </p:cNvSpPr>
          <p:nvPr>
            <p:ph type="title"/>
          </p:nvPr>
        </p:nvSpPr>
        <p:spPr/>
        <p:txBody>
          <a:bodyPr/>
          <a:lstStyle/>
          <a:p>
            <a:r>
              <a:rPr lang="it-IT" dirty="0"/>
              <a:t>Rimuovere spazi all'inizio o alla fine di una stringa</a:t>
            </a:r>
          </a:p>
        </p:txBody>
      </p:sp>
      <p:sp>
        <p:nvSpPr>
          <p:cNvPr id="3" name="Segnaposto contenuto 2">
            <a:extLst>
              <a:ext uri="{FF2B5EF4-FFF2-40B4-BE49-F238E27FC236}">
                <a16:creationId xmlns:a16="http://schemas.microsoft.com/office/drawing/2014/main" id="{6E14A634-F175-4FD3-A7E9-267E5DA2BDCB}"/>
              </a:ext>
            </a:extLst>
          </p:cNvPr>
          <p:cNvSpPr>
            <a:spLocks noGrp="1"/>
          </p:cNvSpPr>
          <p:nvPr>
            <p:ph sz="half" idx="2"/>
          </p:nvPr>
        </p:nvSpPr>
        <p:spPr>
          <a:xfrm>
            <a:off x="328612" y="1271016"/>
            <a:ext cx="6273356" cy="5248655"/>
          </a:xfrm>
        </p:spPr>
        <p:txBody>
          <a:bodyPr/>
          <a:lstStyle/>
          <a:p>
            <a:r>
              <a:rPr lang="it-IT" sz="2000" dirty="0"/>
              <a:t>Spesso quando riceviamo delle stringhe in input abbiamo bisogno di </a:t>
            </a:r>
            <a:r>
              <a:rPr lang="it-IT" sz="2000" b="1" dirty="0"/>
              <a:t>ripulirle da spazi o altri caratteri in eccesso ad inizio o fine stringa. </a:t>
            </a:r>
            <a:br>
              <a:rPr lang="it-IT" sz="2000" b="1" dirty="0"/>
            </a:br>
            <a:br>
              <a:rPr lang="it-IT" sz="2000" b="1" dirty="0"/>
            </a:br>
            <a:r>
              <a:rPr lang="it-IT" sz="2000" dirty="0"/>
              <a:t>Le funzioni a disposizione sono:</a:t>
            </a:r>
            <a:br>
              <a:rPr lang="it-IT" dirty="0"/>
            </a:br>
            <a:endParaRPr lang="it-IT" dirty="0"/>
          </a:p>
        </p:txBody>
      </p:sp>
      <p:sp>
        <p:nvSpPr>
          <p:cNvPr id="4" name="Segnaposto contenuto 3">
            <a:extLst>
              <a:ext uri="{FF2B5EF4-FFF2-40B4-BE49-F238E27FC236}">
                <a16:creationId xmlns:a16="http://schemas.microsoft.com/office/drawing/2014/main" id="{841089B4-4948-4891-9F27-0B05E7180110}"/>
              </a:ext>
            </a:extLst>
          </p:cNvPr>
          <p:cNvSpPr>
            <a:spLocks noGrp="1"/>
          </p:cNvSpPr>
          <p:nvPr>
            <p:ph sz="quarter" idx="4"/>
          </p:nvPr>
        </p:nvSpPr>
        <p:spPr>
          <a:xfrm>
            <a:off x="6775704" y="2167127"/>
            <a:ext cx="5087684" cy="4367475"/>
          </a:xfrm>
        </p:spPr>
        <p:txBody>
          <a:bodyPr/>
          <a:lstStyle/>
          <a:p>
            <a:r>
              <a:rPr lang="it-IT" dirty="0"/>
              <a:t>Esempi</a:t>
            </a:r>
          </a:p>
          <a:p>
            <a:r>
              <a:rPr lang="it-IT" dirty="0"/>
              <a:t>$stringa = ' ciao ';</a:t>
            </a:r>
          </a:p>
          <a:p>
            <a:r>
              <a:rPr lang="it-IT" dirty="0" err="1"/>
              <a:t>echo</a:t>
            </a:r>
            <a:r>
              <a:rPr lang="it-IT" dirty="0"/>
              <a:t> </a:t>
            </a:r>
            <a:r>
              <a:rPr lang="it-IT" dirty="0">
                <a:highlight>
                  <a:srgbClr val="FFFF00"/>
                </a:highlight>
              </a:rPr>
              <a:t>trim</a:t>
            </a:r>
            <a:r>
              <a:rPr lang="it-IT" dirty="0"/>
              <a:t>($stringa);  // stamperà 'ciao' senza spazi iniziali e finali</a:t>
            </a:r>
          </a:p>
          <a:p>
            <a:r>
              <a:rPr lang="it-IT" dirty="0" err="1"/>
              <a:t>echo</a:t>
            </a:r>
            <a:r>
              <a:rPr lang="it-IT" dirty="0"/>
              <a:t> </a:t>
            </a:r>
            <a:r>
              <a:rPr lang="it-IT" dirty="0" err="1">
                <a:highlight>
                  <a:srgbClr val="FFFF00"/>
                </a:highlight>
              </a:rPr>
              <a:t>ltrim</a:t>
            </a:r>
            <a:r>
              <a:rPr lang="it-IT" dirty="0"/>
              <a:t>($stringa); // stamperà 'ciao ' senza spazi iniziali</a:t>
            </a:r>
          </a:p>
          <a:p>
            <a:r>
              <a:rPr lang="it-IT" dirty="0" err="1"/>
              <a:t>echo</a:t>
            </a:r>
            <a:r>
              <a:rPr lang="it-IT" dirty="0"/>
              <a:t> </a:t>
            </a:r>
            <a:r>
              <a:rPr lang="it-IT" dirty="0" err="1">
                <a:highlight>
                  <a:srgbClr val="FFFF00"/>
                </a:highlight>
              </a:rPr>
              <a:t>rtrim</a:t>
            </a:r>
            <a:r>
              <a:rPr lang="it-IT" dirty="0"/>
              <a:t>($stringa); // stamperà ' ciao' senza spazi finali</a:t>
            </a:r>
          </a:p>
        </p:txBody>
      </p:sp>
      <p:pic>
        <p:nvPicPr>
          <p:cNvPr id="6" name="Immagine 5" descr="Immagine che contiene testo&#10;&#10;Descrizione generata automaticamente">
            <a:extLst>
              <a:ext uri="{FF2B5EF4-FFF2-40B4-BE49-F238E27FC236}">
                <a16:creationId xmlns:a16="http://schemas.microsoft.com/office/drawing/2014/main" id="{A725C0AF-EC2C-497B-8F52-477D8FA33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3066920"/>
            <a:ext cx="6271874" cy="1614807"/>
          </a:xfrm>
          <a:prstGeom prst="rect">
            <a:avLst/>
          </a:prstGeom>
        </p:spPr>
      </p:pic>
    </p:spTree>
    <p:extLst>
      <p:ext uri="{BB962C8B-B14F-4D97-AF65-F5344CB8AC3E}">
        <p14:creationId xmlns:p14="http://schemas.microsoft.com/office/powerpoint/2010/main" val="42494533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B1E1BE-31C7-4C0C-BEAC-18C2945DC2FC}"/>
              </a:ext>
            </a:extLst>
          </p:cNvPr>
          <p:cNvSpPr>
            <a:spLocks noGrp="1"/>
          </p:cNvSpPr>
          <p:nvPr>
            <p:ph type="title"/>
          </p:nvPr>
        </p:nvSpPr>
        <p:spPr/>
        <p:txBody>
          <a:bodyPr/>
          <a:lstStyle/>
          <a:p>
            <a:r>
              <a:rPr lang="it-IT" dirty="0" err="1"/>
              <a:t>sprintf</a:t>
            </a:r>
            <a:r>
              <a:rPr lang="it-IT" dirty="0"/>
              <a:t>()</a:t>
            </a:r>
          </a:p>
        </p:txBody>
      </p:sp>
      <p:sp>
        <p:nvSpPr>
          <p:cNvPr id="3" name="Segnaposto contenuto 2">
            <a:extLst>
              <a:ext uri="{FF2B5EF4-FFF2-40B4-BE49-F238E27FC236}">
                <a16:creationId xmlns:a16="http://schemas.microsoft.com/office/drawing/2014/main" id="{A2FA1B09-96D4-4C2A-B868-A037C3062FD8}"/>
              </a:ext>
            </a:extLst>
          </p:cNvPr>
          <p:cNvSpPr>
            <a:spLocks noGrp="1"/>
          </p:cNvSpPr>
          <p:nvPr>
            <p:ph idx="1"/>
          </p:nvPr>
        </p:nvSpPr>
        <p:spPr>
          <a:xfrm>
            <a:off x="328612" y="1266088"/>
            <a:ext cx="5767388" cy="5340876"/>
          </a:xfrm>
        </p:spPr>
        <p:txBody>
          <a:bodyPr>
            <a:normAutofit/>
          </a:bodyPr>
          <a:lstStyle/>
          <a:p>
            <a:r>
              <a:rPr lang="it-IT" sz="2000" b="1" dirty="0"/>
              <a:t>Si possono creare delle stringe concatenate grazie agli operatori. </a:t>
            </a:r>
            <a:br>
              <a:rPr lang="it-IT" sz="2000" dirty="0"/>
            </a:br>
            <a:br>
              <a:rPr lang="it-IT" sz="2000" dirty="0"/>
            </a:br>
            <a:r>
              <a:rPr lang="it-IT" sz="2000" b="1" dirty="0"/>
              <a:t>In alcuni casi </a:t>
            </a:r>
            <a:r>
              <a:rPr lang="it-IT" sz="2000" dirty="0"/>
              <a:t>però che </a:t>
            </a:r>
            <a:r>
              <a:rPr lang="it-IT" sz="2000" b="1" dirty="0"/>
              <a:t>la concatenazione è </a:t>
            </a:r>
            <a:r>
              <a:rPr lang="it-IT" sz="2000" dirty="0"/>
              <a:t>piuttosto </a:t>
            </a:r>
            <a:r>
              <a:rPr lang="it-IT" sz="2000" b="1" dirty="0"/>
              <a:t>scomoda</a:t>
            </a:r>
            <a:r>
              <a:rPr lang="it-IT" sz="2000" dirty="0"/>
              <a:t> da gestire.</a:t>
            </a:r>
            <a:br>
              <a:rPr lang="it-IT" sz="2000" dirty="0"/>
            </a:br>
            <a:br>
              <a:rPr lang="it-IT" sz="2000" dirty="0"/>
            </a:br>
            <a:r>
              <a:rPr lang="it-IT" sz="2000" dirty="0"/>
              <a:t>Inoltre si ha lo svantaggio di aumentare molto la probabilità di commettere errori, come per esempio gli spazi dimenticati tra le stringhe e le variabili.</a:t>
            </a:r>
          </a:p>
          <a:p>
            <a:r>
              <a:rPr lang="it-IT" sz="2000" b="1" dirty="0"/>
              <a:t>Per risolvere questo problema </a:t>
            </a:r>
            <a:r>
              <a:rPr lang="it-IT" sz="2000" dirty="0"/>
              <a:t>PHP ci mette a disposizione una funzione molto interessante: </a:t>
            </a:r>
            <a:r>
              <a:rPr lang="it-IT" sz="2000" b="1" dirty="0" err="1">
                <a:highlight>
                  <a:srgbClr val="FFFF00"/>
                </a:highlight>
              </a:rPr>
              <a:t>sprintf</a:t>
            </a:r>
            <a:r>
              <a:rPr lang="it-IT" sz="2000" b="1" dirty="0">
                <a:highlight>
                  <a:srgbClr val="FFFF00"/>
                </a:highlight>
              </a:rPr>
              <a:t>(). </a:t>
            </a:r>
            <a:br>
              <a:rPr lang="it-IT" sz="2000" dirty="0"/>
            </a:br>
            <a:br>
              <a:rPr lang="it-IT" sz="2000" dirty="0"/>
            </a:br>
            <a:r>
              <a:rPr lang="it-IT" sz="2000" b="1" dirty="0"/>
              <a:t>Attraverso di essa possiamo generare delle stringhe formattate in maniera più semplice e scrivendo del codice più leggibile</a:t>
            </a:r>
          </a:p>
        </p:txBody>
      </p:sp>
      <p:sp>
        <p:nvSpPr>
          <p:cNvPr id="5" name="CasellaDiTesto 4">
            <a:extLst>
              <a:ext uri="{FF2B5EF4-FFF2-40B4-BE49-F238E27FC236}">
                <a16:creationId xmlns:a16="http://schemas.microsoft.com/office/drawing/2014/main" id="{0B36B225-C4BB-4E56-970E-996A5ADD01A1}"/>
              </a:ext>
            </a:extLst>
          </p:cNvPr>
          <p:cNvSpPr txBox="1"/>
          <p:nvPr/>
        </p:nvSpPr>
        <p:spPr>
          <a:xfrm>
            <a:off x="6406230" y="1266088"/>
            <a:ext cx="5457158" cy="2585323"/>
          </a:xfrm>
          <a:prstGeom prst="rect">
            <a:avLst/>
          </a:prstGeom>
          <a:noFill/>
        </p:spPr>
        <p:txBody>
          <a:bodyPr wrap="square">
            <a:spAutoFit/>
          </a:bodyPr>
          <a:lstStyle/>
          <a:p>
            <a:r>
              <a:rPr lang="it-IT" dirty="0"/>
              <a:t>$nome = 'Simone';</a:t>
            </a:r>
          </a:p>
          <a:p>
            <a:r>
              <a:rPr lang="it-IT" dirty="0"/>
              <a:t>$</a:t>
            </a:r>
            <a:r>
              <a:rPr lang="it-IT" dirty="0" err="1"/>
              <a:t>eta</a:t>
            </a:r>
            <a:r>
              <a:rPr lang="it-IT" dirty="0"/>
              <a:t> = 29;</a:t>
            </a:r>
          </a:p>
          <a:p>
            <a:r>
              <a:rPr lang="it-IT" dirty="0"/>
              <a:t>$citta = '</a:t>
            </a:r>
            <a:r>
              <a:rPr lang="it-IT" dirty="0" err="1"/>
              <a:t>Forli</a:t>
            </a:r>
            <a:r>
              <a:rPr lang="it-IT" dirty="0"/>
              <a:t>';</a:t>
            </a:r>
          </a:p>
          <a:p>
            <a:r>
              <a:rPr lang="it-IT" dirty="0"/>
              <a:t>$provincia = '</a:t>
            </a:r>
            <a:r>
              <a:rPr lang="it-IT" dirty="0" err="1"/>
              <a:t>Forli-Cesena</a:t>
            </a:r>
            <a:r>
              <a:rPr lang="it-IT" dirty="0"/>
              <a:t>';</a:t>
            </a:r>
          </a:p>
          <a:p>
            <a:r>
              <a:rPr lang="it-IT" dirty="0"/>
              <a:t>$regione = 'Emilia-Romagna';</a:t>
            </a:r>
          </a:p>
          <a:p>
            <a:r>
              <a:rPr lang="it-IT" dirty="0"/>
              <a:t>$formato = '%s ha %d anni ed abita a %s in provincia di %s, nella regione %s';</a:t>
            </a:r>
          </a:p>
          <a:p>
            <a:r>
              <a:rPr lang="it-IT" dirty="0"/>
              <a:t>$stringa = </a:t>
            </a:r>
            <a:r>
              <a:rPr lang="it-IT" dirty="0" err="1">
                <a:highlight>
                  <a:srgbClr val="FFFF00"/>
                </a:highlight>
              </a:rPr>
              <a:t>sprintf</a:t>
            </a:r>
            <a:r>
              <a:rPr lang="it-IT" dirty="0">
                <a:highlight>
                  <a:srgbClr val="FFFF00"/>
                </a:highlight>
              </a:rPr>
              <a:t>($formato, $nome, $</a:t>
            </a:r>
            <a:r>
              <a:rPr lang="it-IT" dirty="0" err="1">
                <a:highlight>
                  <a:srgbClr val="FFFF00"/>
                </a:highlight>
              </a:rPr>
              <a:t>eta</a:t>
            </a:r>
            <a:r>
              <a:rPr lang="it-IT" dirty="0">
                <a:highlight>
                  <a:srgbClr val="FFFF00"/>
                </a:highlight>
              </a:rPr>
              <a:t>, $citta, $provincia, $regione);</a:t>
            </a:r>
          </a:p>
        </p:txBody>
      </p:sp>
    </p:spTree>
    <p:extLst>
      <p:ext uri="{BB962C8B-B14F-4D97-AF65-F5344CB8AC3E}">
        <p14:creationId xmlns:p14="http://schemas.microsoft.com/office/powerpoint/2010/main" val="20314781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0504F2-07FE-4DCA-96F1-BF0286D453B2}"/>
              </a:ext>
            </a:extLst>
          </p:cNvPr>
          <p:cNvSpPr>
            <a:spLocks noGrp="1"/>
          </p:cNvSpPr>
          <p:nvPr>
            <p:ph type="title"/>
          </p:nvPr>
        </p:nvSpPr>
        <p:spPr/>
        <p:txBody>
          <a:bodyPr/>
          <a:lstStyle/>
          <a:p>
            <a:r>
              <a:rPr lang="it-IT" dirty="0"/>
              <a:t>I formati che abbiamo a disposizione:</a:t>
            </a:r>
          </a:p>
        </p:txBody>
      </p:sp>
      <p:pic>
        <p:nvPicPr>
          <p:cNvPr id="5" name="Segnaposto contenuto 4" descr="Immagine che contiene tavolo&#10;&#10;Descrizione generata automaticamente">
            <a:extLst>
              <a:ext uri="{FF2B5EF4-FFF2-40B4-BE49-F238E27FC236}">
                <a16:creationId xmlns:a16="http://schemas.microsoft.com/office/drawing/2014/main" id="{C9B90490-2CC4-4892-BC38-3B1969879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8" y="1266825"/>
            <a:ext cx="5947782" cy="5340350"/>
          </a:xfrm>
        </p:spPr>
      </p:pic>
      <p:sp>
        <p:nvSpPr>
          <p:cNvPr id="6" name="CasellaDiTesto 5">
            <a:extLst>
              <a:ext uri="{FF2B5EF4-FFF2-40B4-BE49-F238E27FC236}">
                <a16:creationId xmlns:a16="http://schemas.microsoft.com/office/drawing/2014/main" id="{8F758200-83CF-44FF-9DD5-B3A7EA1BC8E2}"/>
              </a:ext>
            </a:extLst>
          </p:cNvPr>
          <p:cNvSpPr txBox="1"/>
          <p:nvPr/>
        </p:nvSpPr>
        <p:spPr>
          <a:xfrm>
            <a:off x="6824546" y="1349298"/>
            <a:ext cx="5060844" cy="3139321"/>
          </a:xfrm>
          <a:prstGeom prst="rect">
            <a:avLst/>
          </a:prstGeom>
          <a:noFill/>
        </p:spPr>
        <p:txBody>
          <a:bodyPr wrap="square" rtlCol="0">
            <a:spAutoFit/>
          </a:bodyPr>
          <a:lstStyle/>
          <a:p>
            <a:r>
              <a:rPr lang="it-IT" dirty="0"/>
              <a:t>I formati più utilizzati nello sviluppo quotidiano sono sicuramente </a:t>
            </a:r>
            <a:r>
              <a:rPr lang="it-IT" dirty="0">
                <a:highlight>
                  <a:srgbClr val="FFFF00"/>
                </a:highlight>
              </a:rPr>
              <a:t>%d %f %s</a:t>
            </a:r>
          </a:p>
          <a:p>
            <a:endParaRPr lang="it-IT" dirty="0"/>
          </a:p>
          <a:p>
            <a:r>
              <a:rPr lang="it-IT" dirty="0"/>
              <a:t>$nome = '</a:t>
            </a:r>
            <a:r>
              <a:rPr lang="it-IT" dirty="0" err="1"/>
              <a:t>TuoNone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p>
        </p:txBody>
      </p:sp>
    </p:spTree>
    <p:extLst>
      <p:ext uri="{BB962C8B-B14F-4D97-AF65-F5344CB8AC3E}">
        <p14:creationId xmlns:p14="http://schemas.microsoft.com/office/powerpoint/2010/main" val="46611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18F1B-DD56-49E3-A349-6962120937E6}"/>
              </a:ext>
            </a:extLst>
          </p:cNvPr>
          <p:cNvSpPr>
            <a:spLocks noGrp="1"/>
          </p:cNvSpPr>
          <p:nvPr>
            <p:ph type="title"/>
          </p:nvPr>
        </p:nvSpPr>
        <p:spPr/>
        <p:txBody>
          <a:bodyPr/>
          <a:lstStyle/>
          <a:p>
            <a:r>
              <a:rPr lang="it-IT" dirty="0"/>
              <a:t>PHP da linea di comando</a:t>
            </a:r>
          </a:p>
        </p:txBody>
      </p:sp>
      <p:sp>
        <p:nvSpPr>
          <p:cNvPr id="3" name="Segnaposto contenuto 2">
            <a:extLst>
              <a:ext uri="{FF2B5EF4-FFF2-40B4-BE49-F238E27FC236}">
                <a16:creationId xmlns:a16="http://schemas.microsoft.com/office/drawing/2014/main" id="{EA7C4ABC-406F-43C6-B910-A48FBDC969A3}"/>
              </a:ext>
            </a:extLst>
          </p:cNvPr>
          <p:cNvSpPr>
            <a:spLocks noGrp="1"/>
          </p:cNvSpPr>
          <p:nvPr>
            <p:ph sz="half" idx="2"/>
          </p:nvPr>
        </p:nvSpPr>
        <p:spPr>
          <a:xfrm>
            <a:off x="328612" y="1271016"/>
            <a:ext cx="11549444" cy="5248655"/>
          </a:xfrm>
        </p:spPr>
        <p:txBody>
          <a:bodyPr>
            <a:normAutofit fontScale="92500" lnSpcReduction="10000"/>
          </a:bodyPr>
          <a:lstStyle/>
          <a:p>
            <a:pPr>
              <a:lnSpc>
                <a:spcPct val="120000"/>
              </a:lnSpc>
            </a:pPr>
            <a:r>
              <a:rPr lang="it-IT" b="1" dirty="0"/>
              <a:t>PHP</a:t>
            </a:r>
            <a:r>
              <a:rPr lang="it-IT" dirty="0"/>
              <a:t> non è solo un linguaggio di sviluppo per il Web e </a:t>
            </a:r>
            <a:r>
              <a:rPr lang="it-IT" b="1" dirty="0"/>
              <a:t>può essere utilizzato anche come soluzione per lo scripting da riga di comando.</a:t>
            </a:r>
          </a:p>
          <a:p>
            <a:pPr>
              <a:lnSpc>
                <a:spcPct val="120000"/>
              </a:lnSpc>
            </a:pPr>
            <a:r>
              <a:rPr lang="it-IT" dirty="0"/>
              <a:t>Prima di analizzare le modalità d'impiego e le sue potenzialità dobbiamo </a:t>
            </a:r>
            <a:r>
              <a:rPr lang="it-IT" b="1" dirty="0"/>
              <a:t>assicurarci che l'eseguibile sia correttamente raggiungibile</a:t>
            </a:r>
            <a:r>
              <a:rPr lang="it-IT" dirty="0"/>
              <a:t> dalla nostra shell. </a:t>
            </a:r>
            <a:br>
              <a:rPr lang="it-IT" dirty="0"/>
            </a:br>
            <a:r>
              <a:rPr lang="it-IT" b="1" dirty="0"/>
              <a:t>Apriamo</a:t>
            </a:r>
            <a:r>
              <a:rPr lang="it-IT" dirty="0"/>
              <a:t> quindi </a:t>
            </a:r>
            <a:r>
              <a:rPr lang="it-IT" b="1" dirty="0"/>
              <a:t>il Terminale e proviamo a lanciare il comando:</a:t>
            </a:r>
            <a:br>
              <a:rPr lang="it-IT" b="1" dirty="0"/>
            </a:br>
            <a:r>
              <a:rPr lang="it-IT" b="1" dirty="0" err="1">
                <a:highlight>
                  <a:srgbClr val="00FF00"/>
                </a:highlight>
              </a:rPr>
              <a:t>php</a:t>
            </a:r>
            <a:r>
              <a:rPr lang="it-IT" b="1" dirty="0">
                <a:highlight>
                  <a:srgbClr val="00FF00"/>
                </a:highlight>
              </a:rPr>
              <a:t> -v</a:t>
            </a:r>
          </a:p>
          <a:p>
            <a:pPr>
              <a:lnSpc>
                <a:spcPct val="120000"/>
              </a:lnSpc>
            </a:pPr>
            <a:r>
              <a:rPr lang="it-IT" dirty="0"/>
              <a:t>In base alla versione di PHP che abbiamo installato sulla nostra macchina otterremo un risultato simile al seguente:</a:t>
            </a:r>
          </a:p>
          <a:p>
            <a:pPr>
              <a:lnSpc>
                <a:spcPct val="120000"/>
              </a:lnSpc>
            </a:pPr>
            <a:r>
              <a:rPr lang="it-IT" dirty="0"/>
              <a:t>~ → </a:t>
            </a:r>
            <a:r>
              <a:rPr lang="it-IT" dirty="0" err="1"/>
              <a:t>php</a:t>
            </a:r>
            <a:r>
              <a:rPr lang="it-IT" dirty="0"/>
              <a:t> -v</a:t>
            </a:r>
          </a:p>
          <a:p>
            <a:pPr>
              <a:lnSpc>
                <a:spcPct val="120000"/>
              </a:lnSpc>
            </a:pPr>
            <a:r>
              <a:rPr lang="it-IT" dirty="0"/>
              <a:t>PHP 7.1.7 (cli) (</a:t>
            </a:r>
            <a:r>
              <a:rPr lang="it-IT" dirty="0" err="1"/>
              <a:t>built</a:t>
            </a:r>
            <a:r>
              <a:rPr lang="it-IT" dirty="0"/>
              <a:t>: Jul 15 2017 18:08:09) ( NTS )</a:t>
            </a:r>
          </a:p>
          <a:p>
            <a:pPr>
              <a:lnSpc>
                <a:spcPct val="120000"/>
              </a:lnSpc>
            </a:pPr>
            <a:r>
              <a:rPr lang="it-IT" dirty="0"/>
              <a:t>Copyright (c) 1997-2017 The PHP Group</a:t>
            </a:r>
          </a:p>
          <a:p>
            <a:pPr>
              <a:lnSpc>
                <a:spcPct val="120000"/>
              </a:lnSpc>
            </a:pPr>
            <a:r>
              <a:rPr lang="it-IT" dirty="0" err="1"/>
              <a:t>Zend</a:t>
            </a:r>
            <a:r>
              <a:rPr lang="it-IT" dirty="0"/>
              <a:t> Engine v3.1.0, Copyright (c) 1998-2017 </a:t>
            </a:r>
            <a:r>
              <a:rPr lang="it-IT" dirty="0" err="1"/>
              <a:t>Zend</a:t>
            </a:r>
            <a:r>
              <a:rPr lang="it-IT" dirty="0"/>
              <a:t> Technologies</a:t>
            </a:r>
          </a:p>
          <a:p>
            <a:pPr>
              <a:lnSpc>
                <a:spcPct val="120000"/>
              </a:lnSpc>
            </a:pPr>
            <a:r>
              <a:rPr lang="it-IT" b="1" dirty="0"/>
              <a:t>Nel caso </a:t>
            </a:r>
            <a:r>
              <a:rPr lang="it-IT" dirty="0"/>
              <a:t>dovessimo ottenere un </a:t>
            </a:r>
            <a:r>
              <a:rPr lang="it-IT" b="1" dirty="0"/>
              <a:t>errore</a:t>
            </a:r>
            <a:r>
              <a:rPr lang="it-IT" dirty="0"/>
              <a:t> simile a </a:t>
            </a:r>
            <a:r>
              <a:rPr lang="it-IT" dirty="0" err="1">
                <a:highlight>
                  <a:srgbClr val="00FF00"/>
                </a:highlight>
              </a:rPr>
              <a:t>command</a:t>
            </a:r>
            <a:r>
              <a:rPr lang="it-IT" dirty="0">
                <a:highlight>
                  <a:srgbClr val="00FF00"/>
                </a:highlight>
              </a:rPr>
              <a:t> </a:t>
            </a:r>
            <a:r>
              <a:rPr lang="it-IT" dirty="0" err="1">
                <a:highlight>
                  <a:srgbClr val="00FF00"/>
                </a:highlight>
              </a:rPr>
              <a:t>not</a:t>
            </a:r>
            <a:r>
              <a:rPr lang="it-IT" dirty="0">
                <a:highlight>
                  <a:srgbClr val="00FF00"/>
                </a:highlight>
              </a:rPr>
              <a:t> </a:t>
            </a:r>
            <a:r>
              <a:rPr lang="it-IT" dirty="0" err="1">
                <a:highlight>
                  <a:srgbClr val="00FF00"/>
                </a:highlight>
              </a:rPr>
              <a:t>found</a:t>
            </a:r>
            <a:r>
              <a:rPr lang="it-IT" dirty="0">
                <a:highlight>
                  <a:srgbClr val="00FF00"/>
                </a:highlight>
              </a:rPr>
              <a:t> </a:t>
            </a:r>
            <a:r>
              <a:rPr lang="it-IT" dirty="0"/>
              <a:t>ciò significherebbe che </a:t>
            </a:r>
            <a:r>
              <a:rPr lang="it-IT" b="1" dirty="0"/>
              <a:t>probabilmente la cartella dell'eseguibile non è stata inserita tra i </a:t>
            </a:r>
            <a:r>
              <a:rPr lang="it-IT" b="1" dirty="0" err="1"/>
              <a:t>path</a:t>
            </a:r>
            <a:r>
              <a:rPr lang="it-IT" b="1" dirty="0"/>
              <a:t> del sistema.</a:t>
            </a:r>
          </a:p>
        </p:txBody>
      </p:sp>
    </p:spTree>
    <p:extLst>
      <p:ext uri="{BB962C8B-B14F-4D97-AF65-F5344CB8AC3E}">
        <p14:creationId xmlns:p14="http://schemas.microsoft.com/office/powerpoint/2010/main" val="219541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213EB6-EF6B-453B-8727-10114FDBBE7B}"/>
              </a:ext>
            </a:extLst>
          </p:cNvPr>
          <p:cNvSpPr>
            <a:spLocks noGrp="1"/>
          </p:cNvSpPr>
          <p:nvPr>
            <p:ph type="title"/>
          </p:nvPr>
        </p:nvSpPr>
        <p:spPr/>
        <p:txBody>
          <a:bodyPr/>
          <a:lstStyle/>
          <a:p>
            <a:r>
              <a:rPr lang="it-IT" dirty="0"/>
              <a:t>%.2f</a:t>
            </a:r>
          </a:p>
        </p:txBody>
      </p:sp>
      <p:sp>
        <p:nvSpPr>
          <p:cNvPr id="3" name="Segnaposto contenuto 2">
            <a:extLst>
              <a:ext uri="{FF2B5EF4-FFF2-40B4-BE49-F238E27FC236}">
                <a16:creationId xmlns:a16="http://schemas.microsoft.com/office/drawing/2014/main" id="{48DD3C6C-68AF-41A3-B110-2D47166FF9EA}"/>
              </a:ext>
            </a:extLst>
          </p:cNvPr>
          <p:cNvSpPr>
            <a:spLocks noGrp="1"/>
          </p:cNvSpPr>
          <p:nvPr>
            <p:ph sz="half" idx="2"/>
          </p:nvPr>
        </p:nvSpPr>
        <p:spPr/>
        <p:txBody>
          <a:bodyPr>
            <a:normAutofit/>
          </a:bodyPr>
          <a:lstStyle/>
          <a:p>
            <a:r>
              <a:rPr lang="it-IT" sz="2000" dirty="0"/>
              <a:t>Osservando con attenzione la stringa contenente il formato di stampa noteremo alcune particolarità:</a:t>
            </a:r>
          </a:p>
          <a:p>
            <a:pPr>
              <a:buFont typeface="Wingdings" panose="05000000000000000000" pitchFamily="2" charset="2"/>
              <a:buChar char="§"/>
            </a:pPr>
            <a:r>
              <a:rPr lang="it-IT" sz="2000" dirty="0"/>
              <a:t> </a:t>
            </a:r>
            <a:r>
              <a:rPr lang="it-IT" sz="2000" b="1" dirty="0"/>
              <a:t>%%</a:t>
            </a:r>
            <a:r>
              <a:rPr lang="it-IT" sz="2000" dirty="0"/>
              <a:t> è utilizzato per </a:t>
            </a:r>
            <a:r>
              <a:rPr lang="it-IT" sz="2000" b="1" dirty="0"/>
              <a:t>stampa</a:t>
            </a:r>
            <a:r>
              <a:rPr lang="it-IT" sz="2000" dirty="0"/>
              <a:t>re </a:t>
            </a:r>
            <a:r>
              <a:rPr lang="it-IT" sz="2000" b="1" dirty="0"/>
              <a:t>un simbolo della percentuale;</a:t>
            </a:r>
          </a:p>
          <a:p>
            <a:pPr>
              <a:buFont typeface="Wingdings" panose="05000000000000000000" pitchFamily="2" charset="2"/>
              <a:buChar char="§"/>
            </a:pPr>
            <a:r>
              <a:rPr lang="it-IT" sz="2000" dirty="0"/>
              <a:t> </a:t>
            </a:r>
            <a:r>
              <a:rPr lang="it-IT" sz="2000" b="1" dirty="0">
                <a:highlight>
                  <a:srgbClr val="00FF00"/>
                </a:highlight>
              </a:rPr>
              <a:t>%.2f</a:t>
            </a:r>
            <a:r>
              <a:rPr lang="it-IT" sz="2000" dirty="0">
                <a:highlight>
                  <a:srgbClr val="00FF00"/>
                </a:highlight>
              </a:rPr>
              <a:t> </a:t>
            </a:r>
            <a:r>
              <a:rPr lang="it-IT" sz="2000" dirty="0"/>
              <a:t>è utilizzato per </a:t>
            </a:r>
            <a:r>
              <a:rPr lang="it-IT" sz="2000" b="1" dirty="0"/>
              <a:t>formattare il floa</a:t>
            </a:r>
            <a:r>
              <a:rPr lang="it-IT" sz="2000" dirty="0"/>
              <a:t>t a 2 decimali</a:t>
            </a:r>
            <a:br>
              <a:rPr lang="it-IT" sz="2000" dirty="0"/>
            </a:br>
            <a:br>
              <a:rPr lang="it-IT" sz="2000" dirty="0"/>
            </a:br>
            <a:r>
              <a:rPr lang="it-IT" sz="2000" dirty="0"/>
              <a:t>la funzione ha anche effettuato l'arrotondamento automaticamente.</a:t>
            </a:r>
          </a:p>
        </p:txBody>
      </p:sp>
      <p:sp>
        <p:nvSpPr>
          <p:cNvPr id="4" name="Segnaposto contenuto 3">
            <a:extLst>
              <a:ext uri="{FF2B5EF4-FFF2-40B4-BE49-F238E27FC236}">
                <a16:creationId xmlns:a16="http://schemas.microsoft.com/office/drawing/2014/main" id="{F41C8486-2084-4A4B-882C-9455E7EEF819}"/>
              </a:ext>
            </a:extLst>
          </p:cNvPr>
          <p:cNvSpPr>
            <a:spLocks noGrp="1"/>
          </p:cNvSpPr>
          <p:nvPr>
            <p:ph sz="quarter" idx="4"/>
          </p:nvPr>
        </p:nvSpPr>
        <p:spPr/>
        <p:txBody>
          <a:bodyPr>
            <a:normAutofit/>
          </a:bodyPr>
          <a:lstStyle/>
          <a:p>
            <a:r>
              <a:rPr lang="it-IT" dirty="0"/>
              <a:t>$nome = '</a:t>
            </a:r>
            <a:r>
              <a:rPr lang="it-IT" dirty="0" err="1"/>
              <a:t>TuoNome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br>
              <a:rPr lang="it-IT" dirty="0"/>
            </a:br>
            <a:br>
              <a:rPr lang="it-IT" dirty="0"/>
            </a:br>
            <a:r>
              <a:rPr lang="it-IT" dirty="0"/>
              <a:t>Simone ha ordinato 15 pezzi con uno sconto del 10% per un totale di euro 126.00</a:t>
            </a:r>
          </a:p>
        </p:txBody>
      </p:sp>
    </p:spTree>
    <p:extLst>
      <p:ext uri="{BB962C8B-B14F-4D97-AF65-F5344CB8AC3E}">
        <p14:creationId xmlns:p14="http://schemas.microsoft.com/office/powerpoint/2010/main" val="11008540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A30036-4D9E-43E0-8BBB-68E74C3A6BF2}"/>
              </a:ext>
            </a:extLst>
          </p:cNvPr>
          <p:cNvSpPr>
            <a:spLocks noGrp="1"/>
          </p:cNvSpPr>
          <p:nvPr>
            <p:ph type="title"/>
          </p:nvPr>
        </p:nvSpPr>
        <p:spPr/>
        <p:txBody>
          <a:bodyPr/>
          <a:lstStyle/>
          <a:p>
            <a:r>
              <a:rPr lang="it-IT" dirty="0" err="1"/>
              <a:t>printf</a:t>
            </a:r>
            <a:r>
              <a:rPr lang="it-IT" dirty="0"/>
              <a:t>()</a:t>
            </a:r>
          </a:p>
        </p:txBody>
      </p:sp>
      <p:sp>
        <p:nvSpPr>
          <p:cNvPr id="3" name="Segnaposto contenuto 2">
            <a:extLst>
              <a:ext uri="{FF2B5EF4-FFF2-40B4-BE49-F238E27FC236}">
                <a16:creationId xmlns:a16="http://schemas.microsoft.com/office/drawing/2014/main" id="{96496A48-35C4-496C-AC8D-6F9957EBF845}"/>
              </a:ext>
            </a:extLst>
          </p:cNvPr>
          <p:cNvSpPr>
            <a:spLocks noGrp="1"/>
          </p:cNvSpPr>
          <p:nvPr>
            <p:ph sz="half" idx="2"/>
          </p:nvPr>
        </p:nvSpPr>
        <p:spPr>
          <a:xfrm>
            <a:off x="328612" y="1645920"/>
            <a:ext cx="5678996" cy="4873751"/>
          </a:xfrm>
        </p:spPr>
        <p:txBody>
          <a:bodyPr>
            <a:normAutofit/>
          </a:bodyPr>
          <a:lstStyle/>
          <a:p>
            <a:r>
              <a:rPr lang="it-IT" sz="2000" dirty="0"/>
              <a:t>Se volessimo stampare direttamente a schermo il risultato potremmo utilizzare la funzione </a:t>
            </a:r>
            <a:r>
              <a:rPr lang="it-IT" sz="2000" dirty="0" err="1">
                <a:highlight>
                  <a:srgbClr val="FFFF00"/>
                </a:highlight>
              </a:rPr>
              <a:t>printf</a:t>
            </a:r>
            <a:r>
              <a:rPr lang="it-IT" sz="2000" dirty="0">
                <a:highlight>
                  <a:srgbClr val="FFFF00"/>
                </a:highlight>
              </a:rPr>
              <a:t>() </a:t>
            </a:r>
            <a:r>
              <a:rPr lang="it-IT" sz="2000" dirty="0"/>
              <a:t>che ha </a:t>
            </a:r>
            <a:r>
              <a:rPr lang="it-IT" sz="2000" b="1" dirty="0"/>
              <a:t>lo stesso funzionamento di </a:t>
            </a:r>
            <a:r>
              <a:rPr lang="it-IT" sz="2000" b="1" dirty="0" err="1"/>
              <a:t>sprintf</a:t>
            </a:r>
            <a:r>
              <a:rPr lang="it-IT" sz="2000" b="1" dirty="0"/>
              <a:t>() e, in aggiunta, mostra a schermo la stringa formattata.</a:t>
            </a:r>
          </a:p>
        </p:txBody>
      </p:sp>
      <p:sp>
        <p:nvSpPr>
          <p:cNvPr id="4" name="Segnaposto contenuto 3">
            <a:extLst>
              <a:ext uri="{FF2B5EF4-FFF2-40B4-BE49-F238E27FC236}">
                <a16:creationId xmlns:a16="http://schemas.microsoft.com/office/drawing/2014/main" id="{0E4A0975-73B8-431F-A552-F0B4EC2F7ABE}"/>
              </a:ext>
            </a:extLst>
          </p:cNvPr>
          <p:cNvSpPr>
            <a:spLocks noGrp="1"/>
          </p:cNvSpPr>
          <p:nvPr>
            <p:ph sz="quarter" idx="4"/>
          </p:nvPr>
        </p:nvSpPr>
        <p:spPr>
          <a:xfrm>
            <a:off x="328612" y="3236976"/>
            <a:ext cx="5855780" cy="384047"/>
          </a:xfrm>
        </p:spPr>
        <p:txBody>
          <a:bodyPr>
            <a:normAutofit lnSpcReduction="10000"/>
          </a:bodyPr>
          <a:lstStyle/>
          <a:p>
            <a:r>
              <a:rPr lang="it-IT" sz="2000" dirty="0" err="1"/>
              <a:t>printf</a:t>
            </a:r>
            <a:r>
              <a:rPr lang="it-IT" sz="2000" dirty="0"/>
              <a:t>($formato, $nome, $</a:t>
            </a:r>
            <a:r>
              <a:rPr lang="it-IT" sz="2000" dirty="0" err="1"/>
              <a:t>quantita</a:t>
            </a:r>
            <a:r>
              <a:rPr lang="it-IT" sz="2000" dirty="0"/>
              <a:t>, $sconto, $totale);</a:t>
            </a:r>
          </a:p>
        </p:txBody>
      </p:sp>
      <p:sp>
        <p:nvSpPr>
          <p:cNvPr id="5" name="Simbolo &quot;Non consentito&quot; 4">
            <a:extLst>
              <a:ext uri="{FF2B5EF4-FFF2-40B4-BE49-F238E27FC236}">
                <a16:creationId xmlns:a16="http://schemas.microsoft.com/office/drawing/2014/main" id="{5236895F-8879-484A-B7F0-63508419790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2919873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346AA3-2FBE-4998-9597-60F479C421F6}"/>
              </a:ext>
            </a:extLst>
          </p:cNvPr>
          <p:cNvSpPr>
            <a:spLocks noGrp="1"/>
          </p:cNvSpPr>
          <p:nvPr>
            <p:ph type="title"/>
          </p:nvPr>
        </p:nvSpPr>
        <p:spPr/>
        <p:txBody>
          <a:bodyPr/>
          <a:lstStyle/>
          <a:p>
            <a:r>
              <a:rPr lang="it-IT" dirty="0"/>
              <a:t>Confronto tra stringhe in PHP == / === </a:t>
            </a:r>
          </a:p>
        </p:txBody>
      </p:sp>
      <p:sp>
        <p:nvSpPr>
          <p:cNvPr id="3" name="Segnaposto contenuto 2">
            <a:extLst>
              <a:ext uri="{FF2B5EF4-FFF2-40B4-BE49-F238E27FC236}">
                <a16:creationId xmlns:a16="http://schemas.microsoft.com/office/drawing/2014/main" id="{7CD005F4-7726-432B-BF44-36A183054F2E}"/>
              </a:ext>
            </a:extLst>
          </p:cNvPr>
          <p:cNvSpPr>
            <a:spLocks noGrp="1"/>
          </p:cNvSpPr>
          <p:nvPr>
            <p:ph sz="half" idx="2"/>
          </p:nvPr>
        </p:nvSpPr>
        <p:spPr>
          <a:xfrm>
            <a:off x="328612" y="1271016"/>
            <a:ext cx="5249228" cy="5248655"/>
          </a:xfrm>
        </p:spPr>
        <p:txBody>
          <a:bodyPr>
            <a:normAutofit/>
          </a:bodyPr>
          <a:lstStyle/>
          <a:p>
            <a:r>
              <a:rPr lang="it-IT" sz="2000" b="1" dirty="0"/>
              <a:t>Attraverso l'operatore == è possibile verificare se due stringhe sono uguali tra loro.</a:t>
            </a:r>
            <a:endParaRPr lang="it-IT" sz="2000" dirty="0"/>
          </a:p>
          <a:p>
            <a:pPr marL="0" indent="0">
              <a:buNone/>
            </a:pPr>
            <a:endParaRPr lang="it-IT" sz="2000" dirty="0"/>
          </a:p>
          <a:p>
            <a:pPr marL="0" indent="0">
              <a:buNone/>
            </a:pPr>
            <a:br>
              <a:rPr lang="it-IT" sz="2000" dirty="0"/>
            </a:br>
            <a:r>
              <a:rPr lang="it-IT" sz="2000" dirty="0"/>
              <a:t>I confronti tra stringhe in </a:t>
            </a:r>
            <a:r>
              <a:rPr lang="it-IT" sz="2000" dirty="0">
                <a:highlight>
                  <a:srgbClr val="00FF00"/>
                </a:highlight>
              </a:rPr>
              <a:t>PHP sono case sensitive (letteralmente “sensibili alle maiuscole “).</a:t>
            </a:r>
          </a:p>
          <a:p>
            <a:endParaRPr lang="it-IT" sz="2000" dirty="0"/>
          </a:p>
        </p:txBody>
      </p:sp>
      <p:sp>
        <p:nvSpPr>
          <p:cNvPr id="4" name="Segnaposto contenuto 3">
            <a:extLst>
              <a:ext uri="{FF2B5EF4-FFF2-40B4-BE49-F238E27FC236}">
                <a16:creationId xmlns:a16="http://schemas.microsoft.com/office/drawing/2014/main" id="{BA7640C6-DDC6-48B3-9D95-3117D2B56679}"/>
              </a:ext>
            </a:extLst>
          </p:cNvPr>
          <p:cNvSpPr>
            <a:spLocks noGrp="1"/>
          </p:cNvSpPr>
          <p:nvPr>
            <p:ph sz="quarter" idx="4"/>
          </p:nvPr>
        </p:nvSpPr>
        <p:spPr/>
        <p:txBody>
          <a:bodyPr>
            <a:normAutofit/>
          </a:bodyPr>
          <a:lstStyle/>
          <a:p>
            <a:r>
              <a:rPr lang="it-IT" sz="2000" dirty="0"/>
              <a:t>$stringa = "stringa";</a:t>
            </a:r>
          </a:p>
          <a:p>
            <a:r>
              <a:rPr lang="it-IT" sz="2000" dirty="0" err="1"/>
              <a:t>if</a:t>
            </a:r>
            <a:r>
              <a:rPr lang="it-IT" sz="2000" dirty="0"/>
              <a:t> ($stringa == "stringa") {</a:t>
            </a:r>
          </a:p>
          <a:p>
            <a:r>
              <a:rPr lang="it-IT" sz="2000" dirty="0"/>
              <a:t>    </a:t>
            </a:r>
            <a:r>
              <a:rPr lang="it-IT" sz="2000" dirty="0" err="1"/>
              <a:t>echo</a:t>
            </a:r>
            <a:r>
              <a:rPr lang="it-IT" sz="2000" dirty="0"/>
              <a:t> "Le stringhe sono uguali.";</a:t>
            </a:r>
          </a:p>
          <a:p>
            <a:r>
              <a:rPr lang="it-IT" sz="2000" dirty="0"/>
              <a:t>} else {</a:t>
            </a:r>
          </a:p>
          <a:p>
            <a:r>
              <a:rPr lang="it-IT" sz="2000" dirty="0"/>
              <a:t>    </a:t>
            </a:r>
            <a:r>
              <a:rPr lang="it-IT" sz="2000" dirty="0" err="1"/>
              <a:t>echo</a:t>
            </a:r>
            <a:r>
              <a:rPr lang="it-IT" sz="2000" dirty="0"/>
              <a:t> "Le stringhe non coincidono.";</a:t>
            </a:r>
          </a:p>
          <a:p>
            <a:r>
              <a:rPr lang="it-IT" sz="2000" dirty="0"/>
              <a:t>}</a:t>
            </a:r>
          </a:p>
        </p:txBody>
      </p:sp>
      <p:sp>
        <p:nvSpPr>
          <p:cNvPr id="5" name="Simbolo &quot;Non consentito&quot; 4">
            <a:extLst>
              <a:ext uri="{FF2B5EF4-FFF2-40B4-BE49-F238E27FC236}">
                <a16:creationId xmlns:a16="http://schemas.microsoft.com/office/drawing/2014/main" id="{DA133511-4DC7-48E3-AE62-CB2AF8BE00EA}"/>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075179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CE0109-234D-4305-947B-9ECDCE93FE76}"/>
              </a:ext>
            </a:extLst>
          </p:cNvPr>
          <p:cNvSpPr>
            <a:spLocks noGrp="1"/>
          </p:cNvSpPr>
          <p:nvPr>
            <p:ph type="title"/>
          </p:nvPr>
        </p:nvSpPr>
        <p:spPr/>
        <p:txBody>
          <a:bodyPr/>
          <a:lstStyle/>
          <a:p>
            <a:r>
              <a:rPr lang="it-IT" dirty="0" err="1"/>
              <a:t>html_entity_decode</a:t>
            </a:r>
            <a:r>
              <a:rPr lang="it-IT" dirty="0"/>
              <a:t>()</a:t>
            </a:r>
          </a:p>
        </p:txBody>
      </p:sp>
      <p:sp>
        <p:nvSpPr>
          <p:cNvPr id="3" name="Segnaposto contenuto 2">
            <a:extLst>
              <a:ext uri="{FF2B5EF4-FFF2-40B4-BE49-F238E27FC236}">
                <a16:creationId xmlns:a16="http://schemas.microsoft.com/office/drawing/2014/main" id="{609F1F88-717C-446A-82AD-52B5DDE2AD51}"/>
              </a:ext>
            </a:extLst>
          </p:cNvPr>
          <p:cNvSpPr>
            <a:spLocks noGrp="1"/>
          </p:cNvSpPr>
          <p:nvPr>
            <p:ph sz="half" idx="2"/>
          </p:nvPr>
        </p:nvSpPr>
        <p:spPr/>
        <p:txBody>
          <a:bodyPr>
            <a:normAutofit/>
          </a:bodyPr>
          <a:lstStyle/>
          <a:p>
            <a:r>
              <a:rPr lang="it-IT" sz="2000" dirty="0"/>
              <a:t>La funzione </a:t>
            </a:r>
            <a:r>
              <a:rPr lang="it-IT" sz="2000" b="1" dirty="0" err="1">
                <a:solidFill>
                  <a:schemeClr val="tx1"/>
                </a:solidFill>
                <a:highlight>
                  <a:srgbClr val="FFFF00"/>
                </a:highlight>
              </a:rPr>
              <a:t>html_entity_decode</a:t>
            </a:r>
            <a:r>
              <a:rPr lang="it-IT" sz="2000" b="1" dirty="0">
                <a:solidFill>
                  <a:schemeClr val="tx1"/>
                </a:solidFill>
              </a:rPr>
              <a:t>() </a:t>
            </a:r>
            <a:r>
              <a:rPr lang="it-IT" sz="2000" dirty="0">
                <a:highlight>
                  <a:srgbClr val="FF00FF"/>
                </a:highlight>
              </a:rPr>
              <a:t>converte le entità HTML in caratteri.</a:t>
            </a:r>
          </a:p>
          <a:p>
            <a:r>
              <a:rPr lang="it-IT" sz="2000" dirty="0"/>
              <a:t>La funzione </a:t>
            </a:r>
            <a:r>
              <a:rPr lang="it-IT" sz="2000" dirty="0" err="1"/>
              <a:t>html_entity_decode</a:t>
            </a:r>
            <a:r>
              <a:rPr lang="it-IT" sz="2000" dirty="0"/>
              <a:t>() è l'opposto di </a:t>
            </a:r>
            <a:r>
              <a:rPr lang="it-IT" sz="2000" dirty="0" err="1"/>
              <a:t>htmlentities</a:t>
            </a:r>
            <a:r>
              <a:rPr lang="it-IT" sz="2000" dirty="0"/>
              <a:t>() .</a:t>
            </a:r>
          </a:p>
          <a:p>
            <a:endParaRPr lang="it-IT" sz="2000" dirty="0"/>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html_entity_decode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"da &amp;lt; test &amp;</a:t>
            </a:r>
            <a:r>
              <a:rPr lang="it-IT" sz="1600" b="0" dirty="0" err="1">
                <a:solidFill>
                  <a:srgbClr val="A31515"/>
                </a:solidFill>
                <a:effectLst/>
                <a:latin typeface="Consolas" panose="020B0609020204030204" pitchFamily="49" charset="0"/>
              </a:rPr>
              <a:t>gt</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a:t>
            </a:r>
          </a:p>
          <a:p>
            <a:r>
              <a:rPr lang="it-IT" sz="1600" b="0" dirty="0">
                <a:solidFill>
                  <a:srgbClr val="008000"/>
                </a:solidFill>
                <a:effectLst/>
                <a:latin typeface="Consolas" panose="020B0609020204030204" pitchFamily="49" charset="0"/>
              </a:rPr>
              <a:t>#da &lt; test &gt;</a:t>
            </a:r>
            <a:endParaRPr lang="it-IT" sz="1600" b="0" dirty="0">
              <a:solidFill>
                <a:srgbClr val="000000"/>
              </a:solidFill>
              <a:effectLst/>
              <a:latin typeface="Consolas" panose="020B0609020204030204" pitchFamily="49" charset="0"/>
            </a:endParaRPr>
          </a:p>
        </p:txBody>
      </p:sp>
      <p:sp>
        <p:nvSpPr>
          <p:cNvPr id="4" name="Segnaposto contenuto 3">
            <a:extLst>
              <a:ext uri="{FF2B5EF4-FFF2-40B4-BE49-F238E27FC236}">
                <a16:creationId xmlns:a16="http://schemas.microsoft.com/office/drawing/2014/main" id="{150B6C91-B43F-44DC-8F22-D66AEBBB80DC}"/>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a:t>
            </a:r>
            <a:r>
              <a:rPr lang="it-IT" sz="2000" dirty="0" err="1"/>
              <a:t>str</a:t>
            </a:r>
            <a:r>
              <a:rPr lang="it-IT" sz="2000" dirty="0"/>
              <a:t> = '&amp;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a:t>
            </a:r>
            <a:r>
              <a:rPr lang="it-IT" sz="2000" dirty="0" err="1"/>
              <a:t>gt;school.com&amp;lt</a:t>
            </a:r>
            <a:r>
              <a:rPr lang="it-IT" sz="2000" dirty="0"/>
              <a:t>;/</a:t>
            </a:r>
            <a:r>
              <a:rPr lang="it-IT" sz="2000" dirty="0" err="1"/>
              <a:t>a&amp;gt</a:t>
            </a:r>
            <a:r>
              <a:rPr lang="it-IT" sz="2000" dirty="0"/>
              <a:t>;';</a:t>
            </a:r>
          </a:p>
          <a:p>
            <a:r>
              <a:rPr lang="it-IT" sz="2000" dirty="0" err="1"/>
              <a:t>echo</a:t>
            </a:r>
            <a:r>
              <a:rPr lang="it-IT" sz="2000" dirty="0"/>
              <a:t> </a:t>
            </a:r>
            <a:r>
              <a:rPr lang="it-IT" sz="2000" dirty="0" err="1">
                <a:highlight>
                  <a:srgbClr val="FFFF00"/>
                </a:highlight>
              </a:rPr>
              <a:t>html_entity_decode</a:t>
            </a:r>
            <a:r>
              <a:rPr lang="it-IT" sz="2000" dirty="0"/>
              <a:t>($</a:t>
            </a:r>
            <a:r>
              <a:rPr lang="it-IT" sz="2000" dirty="0" err="1"/>
              <a:t>str</a:t>
            </a:r>
            <a:r>
              <a:rPr lang="it-IT" sz="2000" dirty="0"/>
              <a:t>);</a:t>
            </a:r>
          </a:p>
          <a:p>
            <a:r>
              <a:rPr lang="it-IT" sz="2000" dirty="0"/>
              <a:t>?&gt;</a:t>
            </a:r>
          </a:p>
          <a:p>
            <a:br>
              <a:rPr lang="it-IT" sz="2000" dirty="0"/>
            </a:br>
            <a:r>
              <a:rPr lang="it-IT" sz="2000" dirty="0"/>
              <a:t>L'output HTML del codice sopra sarà (Visualizza sorgente):</a:t>
            </a:r>
          </a:p>
          <a:p>
            <a:r>
              <a:rPr lang="it-IT" sz="2000" dirty="0"/>
              <a:t>&lt;a </a:t>
            </a:r>
            <a:r>
              <a:rPr lang="it-IT" sz="2000" dirty="0" err="1"/>
              <a:t>href</a:t>
            </a:r>
            <a:r>
              <a:rPr lang="it-IT" sz="2000" dirty="0"/>
              <a:t>="https://www.school.com"&gt;school.com&lt;/a&gt;</a:t>
            </a:r>
          </a:p>
          <a:p>
            <a:br>
              <a:rPr lang="it-IT" sz="2000" dirty="0"/>
            </a:br>
            <a:r>
              <a:rPr lang="it-IT" sz="2000" dirty="0"/>
              <a:t>L'output del browser del codice sopra sarà:</a:t>
            </a:r>
          </a:p>
          <a:p>
            <a:r>
              <a:rPr lang="it-IT" sz="2000" dirty="0"/>
              <a:t>school.com</a:t>
            </a:r>
          </a:p>
        </p:txBody>
      </p:sp>
    </p:spTree>
    <p:extLst>
      <p:ext uri="{BB962C8B-B14F-4D97-AF65-F5344CB8AC3E}">
        <p14:creationId xmlns:p14="http://schemas.microsoft.com/office/powerpoint/2010/main" val="10306590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A85DC-701F-42E1-ADF9-FBEB6A04B358}"/>
              </a:ext>
            </a:extLst>
          </p:cNvPr>
          <p:cNvSpPr>
            <a:spLocks noGrp="1"/>
          </p:cNvSpPr>
          <p:nvPr>
            <p:ph type="title"/>
          </p:nvPr>
        </p:nvSpPr>
        <p:spPr/>
        <p:txBody>
          <a:bodyPr/>
          <a:lstStyle/>
          <a:p>
            <a:r>
              <a:rPr lang="it-IT" dirty="0" err="1"/>
              <a:t>htmlentities</a:t>
            </a:r>
            <a:r>
              <a:rPr lang="it-IT" dirty="0"/>
              <a:t>()</a:t>
            </a:r>
          </a:p>
        </p:txBody>
      </p:sp>
      <p:sp>
        <p:nvSpPr>
          <p:cNvPr id="3" name="Segnaposto contenuto 2">
            <a:extLst>
              <a:ext uri="{FF2B5EF4-FFF2-40B4-BE49-F238E27FC236}">
                <a16:creationId xmlns:a16="http://schemas.microsoft.com/office/drawing/2014/main" id="{E1C3FD5C-9BFD-45D3-9F3B-E808B0BC795B}"/>
              </a:ext>
            </a:extLst>
          </p:cNvPr>
          <p:cNvSpPr>
            <a:spLocks noGrp="1"/>
          </p:cNvSpPr>
          <p:nvPr>
            <p:ph sz="half" idx="2"/>
          </p:nvPr>
        </p:nvSpPr>
        <p:spPr/>
        <p:txBody>
          <a:bodyPr>
            <a:normAutofit/>
          </a:bodyPr>
          <a:lstStyle/>
          <a:p>
            <a:r>
              <a:rPr lang="it-IT" sz="2000" b="1" dirty="0"/>
              <a:t>converte i caratteri in entità HTML.</a:t>
            </a:r>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htmlentities</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"&lt;div&gt;"</a:t>
            </a:r>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a:solidFill>
                  <a:srgbClr val="008000"/>
                </a:solidFill>
                <a:effectLst/>
                <a:latin typeface="Consolas" panose="020B0609020204030204" pitchFamily="49" charset="0"/>
              </a:rPr>
              <a:t>//&amp;</a:t>
            </a:r>
            <a:r>
              <a:rPr lang="it-IT" sz="1600" b="0" dirty="0" err="1">
                <a:solidFill>
                  <a:srgbClr val="008000"/>
                </a:solidFill>
                <a:effectLst/>
                <a:latin typeface="Consolas" panose="020B0609020204030204" pitchFamily="49" charset="0"/>
              </a:rPr>
              <a:t>lt;div&amp;gt</a:t>
            </a:r>
            <a:r>
              <a:rPr lang="it-IT" sz="1600" b="0" dirty="0">
                <a:solidFill>
                  <a:srgbClr val="008000"/>
                </a:solidFill>
                <a:effectLst/>
                <a:latin typeface="Consolas" panose="020B0609020204030204" pitchFamily="49" charset="0"/>
              </a:rPr>
              <a:t>;</a:t>
            </a:r>
            <a:endParaRPr lang="it-IT" sz="1600" b="0" dirty="0">
              <a:solidFill>
                <a:srgbClr val="000000"/>
              </a:solidFill>
              <a:effectLst/>
              <a:latin typeface="Consolas" panose="020B0609020204030204" pitchFamily="49" charset="0"/>
            </a:endParaRPr>
          </a:p>
          <a:p>
            <a:endParaRPr lang="it-IT" sz="2000" dirty="0"/>
          </a:p>
        </p:txBody>
      </p:sp>
      <p:sp>
        <p:nvSpPr>
          <p:cNvPr id="4" name="Segnaposto contenuto 3">
            <a:extLst>
              <a:ext uri="{FF2B5EF4-FFF2-40B4-BE49-F238E27FC236}">
                <a16:creationId xmlns:a16="http://schemas.microsoft.com/office/drawing/2014/main" id="{38459C45-4C8B-4B57-AD18-707DEF24986B}"/>
              </a:ext>
            </a:extLst>
          </p:cNvPr>
          <p:cNvSpPr>
            <a:spLocks noGrp="1"/>
          </p:cNvSpPr>
          <p:nvPr>
            <p:ph sz="quarter" idx="4"/>
          </p:nvPr>
        </p:nvSpPr>
        <p:spPr/>
        <p:txBody>
          <a:bodyPr>
            <a:normAutofit/>
          </a:bodyPr>
          <a:lstStyle/>
          <a:p>
            <a:r>
              <a:rPr lang="en-US" sz="2000" dirty="0"/>
              <a:t>&lt;?php</a:t>
            </a:r>
          </a:p>
          <a:p>
            <a:r>
              <a:rPr lang="en-US" sz="2000" dirty="0"/>
              <a:t>$str = '&lt;a </a:t>
            </a:r>
            <a:r>
              <a:rPr lang="en-US" sz="2000" dirty="0" err="1"/>
              <a:t>href</a:t>
            </a:r>
            <a:r>
              <a:rPr lang="en-US" sz="2000" dirty="0"/>
              <a:t>="https://www.school.com"&gt;Go to school.com&lt;/a&gt;';</a:t>
            </a:r>
          </a:p>
          <a:p>
            <a:r>
              <a:rPr lang="en-US" sz="2000" dirty="0"/>
              <a:t>echo </a:t>
            </a:r>
            <a:r>
              <a:rPr lang="en-US" sz="2000" dirty="0" err="1">
                <a:highlight>
                  <a:srgbClr val="FFFF00"/>
                </a:highlight>
              </a:rPr>
              <a:t>htmlentities</a:t>
            </a:r>
            <a:r>
              <a:rPr lang="en-US" sz="2000" dirty="0"/>
              <a:t>($str);</a:t>
            </a:r>
          </a:p>
          <a:p>
            <a:r>
              <a:rPr lang="en-US" sz="2000" dirty="0"/>
              <a:t>?&gt;</a:t>
            </a:r>
          </a:p>
          <a:p>
            <a:r>
              <a:rPr lang="it-IT" sz="2000" dirty="0"/>
              <a:t>L'output HTML del codice sopra sarà (Visualizza sorgente):</a:t>
            </a:r>
          </a:p>
          <a:p>
            <a:r>
              <a:rPr lang="it-IT" sz="2000" dirty="0"/>
              <a:t>&amp;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://www.school.com&amp;quot;&amp;gt;Go to </a:t>
            </a:r>
            <a:r>
              <a:rPr lang="it-IT" sz="2000" dirty="0" err="1"/>
              <a:t>school.com&amp;lt</a:t>
            </a:r>
            <a:r>
              <a:rPr lang="it-IT" sz="2000" dirty="0"/>
              <a:t>;/</a:t>
            </a:r>
            <a:r>
              <a:rPr lang="it-IT" sz="2000" dirty="0" err="1"/>
              <a:t>a&amp;gt</a:t>
            </a:r>
            <a:r>
              <a:rPr lang="it-IT" sz="2000" dirty="0"/>
              <a:t>;</a:t>
            </a:r>
          </a:p>
          <a:p>
            <a:r>
              <a:rPr lang="it-IT" sz="2000" dirty="0"/>
              <a:t>L'output del browser del codice sopra sarà:</a:t>
            </a:r>
          </a:p>
          <a:p>
            <a:r>
              <a:rPr lang="it-IT" sz="2000" dirty="0"/>
              <a:t>&lt;a </a:t>
            </a:r>
            <a:r>
              <a:rPr lang="it-IT" sz="2000" dirty="0" err="1"/>
              <a:t>href</a:t>
            </a:r>
            <a:r>
              <a:rPr lang="it-IT" sz="2000" dirty="0"/>
              <a:t>="https://www.school.com"&gt;Go to school.com&lt;/a&gt;</a:t>
            </a:r>
          </a:p>
          <a:p>
            <a:endParaRPr lang="it-IT" sz="2000" dirty="0"/>
          </a:p>
        </p:txBody>
      </p:sp>
    </p:spTree>
    <p:extLst>
      <p:ext uri="{BB962C8B-B14F-4D97-AF65-F5344CB8AC3E}">
        <p14:creationId xmlns:p14="http://schemas.microsoft.com/office/powerpoint/2010/main" val="19871350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CF52B-D20A-45AE-B3FC-B98A71281EF2}"/>
              </a:ext>
            </a:extLst>
          </p:cNvPr>
          <p:cNvSpPr>
            <a:spLocks noGrp="1"/>
          </p:cNvSpPr>
          <p:nvPr>
            <p:ph type="title"/>
          </p:nvPr>
        </p:nvSpPr>
        <p:spPr/>
        <p:txBody>
          <a:bodyPr/>
          <a:lstStyle/>
          <a:p>
            <a:r>
              <a:rPr lang="it-IT" dirty="0"/>
              <a:t>md5()</a:t>
            </a:r>
          </a:p>
        </p:txBody>
      </p:sp>
      <p:sp>
        <p:nvSpPr>
          <p:cNvPr id="3" name="Segnaposto contenuto 2">
            <a:extLst>
              <a:ext uri="{FF2B5EF4-FFF2-40B4-BE49-F238E27FC236}">
                <a16:creationId xmlns:a16="http://schemas.microsoft.com/office/drawing/2014/main" id="{A2065FED-2ECF-485D-B894-D5CB40A29930}"/>
              </a:ext>
            </a:extLst>
          </p:cNvPr>
          <p:cNvSpPr>
            <a:spLocks noGrp="1"/>
          </p:cNvSpPr>
          <p:nvPr>
            <p:ph sz="half" idx="2"/>
          </p:nvPr>
        </p:nvSpPr>
        <p:spPr/>
        <p:txBody>
          <a:bodyPr>
            <a:normAutofit/>
          </a:bodyPr>
          <a:lstStyle/>
          <a:p>
            <a:pPr>
              <a:lnSpc>
                <a:spcPct val="100000"/>
              </a:lnSpc>
            </a:pPr>
            <a:r>
              <a:rPr lang="it-IT" sz="2000" b="1" dirty="0"/>
              <a:t>La funzione </a:t>
            </a:r>
            <a:r>
              <a:rPr lang="it-IT" sz="2000" b="1" dirty="0">
                <a:highlight>
                  <a:srgbClr val="FFFF00"/>
                </a:highlight>
              </a:rPr>
              <a:t>md5</a:t>
            </a:r>
            <a:r>
              <a:rPr lang="it-IT" sz="2000" b="1" dirty="0"/>
              <a:t>() calcola l'</a:t>
            </a:r>
            <a:r>
              <a:rPr lang="it-IT" sz="2000" b="1" dirty="0" err="1"/>
              <a:t>hash</a:t>
            </a:r>
            <a:r>
              <a:rPr lang="it-IT" sz="2000" b="1" dirty="0"/>
              <a:t> MD5 di una stringa</a:t>
            </a:r>
            <a:r>
              <a:rPr lang="it-IT" sz="2000" dirty="0"/>
              <a:t>.</a:t>
            </a:r>
          </a:p>
          <a:p>
            <a:pPr>
              <a:lnSpc>
                <a:spcPct val="100000"/>
              </a:lnSpc>
            </a:pPr>
            <a:r>
              <a:rPr lang="it-IT" sz="2000" dirty="0"/>
              <a:t>La funzione md5() utilizza l'algoritmo MD5 Message-Digest di RSA Data Security, Inc..</a:t>
            </a:r>
          </a:p>
          <a:p>
            <a:pPr>
              <a:lnSpc>
                <a:spcPct val="100000"/>
              </a:lnSpc>
            </a:pPr>
            <a:endParaRPr lang="it-IT" sz="2000" dirty="0"/>
          </a:p>
          <a:p>
            <a:pPr>
              <a:lnSpc>
                <a:spcPct val="100000"/>
              </a:lnSpc>
            </a:pPr>
            <a:r>
              <a:rPr lang="it-IT" sz="2000" dirty="0"/>
              <a:t>Da RFC 1321 - L'algoritmo MD5 Message-Digest: "L' algoritmo MD5 </a:t>
            </a:r>
            <a:r>
              <a:rPr lang="it-IT" sz="2000" dirty="0" err="1"/>
              <a:t>message</a:t>
            </a:r>
            <a:r>
              <a:rPr lang="it-IT" sz="2000" dirty="0"/>
              <a:t>-digest </a:t>
            </a:r>
            <a:r>
              <a:rPr lang="it-IT" sz="2000" dirty="0">
                <a:highlight>
                  <a:srgbClr val="FF00FF"/>
                </a:highlight>
              </a:rPr>
              <a:t>prende come input un messaggio di lunghezza arbitraria e produce come output una "impronta digitale" o "</a:t>
            </a:r>
            <a:r>
              <a:rPr lang="it-IT" sz="2000" dirty="0" err="1">
                <a:highlight>
                  <a:srgbClr val="FF00FF"/>
                </a:highlight>
              </a:rPr>
              <a:t>message</a:t>
            </a:r>
            <a:r>
              <a:rPr lang="it-IT" sz="2000" dirty="0">
                <a:highlight>
                  <a:srgbClr val="FF00FF"/>
                </a:highlight>
              </a:rPr>
              <a:t> digest" a 128 bit dell'input</a:t>
            </a:r>
            <a:r>
              <a:rPr lang="it-IT" sz="2000" dirty="0"/>
              <a:t>. L'algoritmo MD5 è destinato alle applicazioni di firma digitale, in cui un file di grandi dimensioni deve essere "compresso" in modo sicuro prima di essere crittografato con una chiave privata (segreta) in un sistema crittografico a chiave pubblica come RSA."</a:t>
            </a:r>
          </a:p>
          <a:p>
            <a:pPr>
              <a:lnSpc>
                <a:spcPct val="100000"/>
              </a:lnSpc>
            </a:pPr>
            <a:r>
              <a:rPr lang="it-IT" sz="2000" u="sng" dirty="0"/>
              <a:t>Per calcolare l'</a:t>
            </a:r>
            <a:r>
              <a:rPr lang="it-IT" sz="2000" u="sng" dirty="0" err="1"/>
              <a:t>hash</a:t>
            </a:r>
            <a:r>
              <a:rPr lang="it-IT" sz="2000" u="sng" dirty="0"/>
              <a:t> MD5 di un file, utilizzare la funzione md5_file() .</a:t>
            </a:r>
          </a:p>
        </p:txBody>
      </p:sp>
      <p:sp>
        <p:nvSpPr>
          <p:cNvPr id="4" name="Segnaposto contenuto 3">
            <a:extLst>
              <a:ext uri="{FF2B5EF4-FFF2-40B4-BE49-F238E27FC236}">
                <a16:creationId xmlns:a16="http://schemas.microsoft.com/office/drawing/2014/main" id="{CA2BDAF9-0C00-42BB-8660-D0DBFFAD188E}"/>
              </a:ext>
            </a:extLst>
          </p:cNvPr>
          <p:cNvSpPr>
            <a:spLocks noGrp="1"/>
          </p:cNvSpPr>
          <p:nvPr>
            <p:ph sz="quarter" idx="4"/>
          </p:nvPr>
        </p:nvSpPr>
        <p:spPr/>
        <p:txBody>
          <a:bodyPr/>
          <a:lstStyle/>
          <a:p>
            <a:r>
              <a:rPr lang="it-IT" dirty="0"/>
              <a:t>&lt;?</a:t>
            </a:r>
            <a:r>
              <a:rPr lang="it-IT" dirty="0" err="1"/>
              <a:t>php</a:t>
            </a:r>
            <a:endParaRPr lang="it-IT" dirty="0"/>
          </a:p>
          <a:p>
            <a:r>
              <a:rPr lang="it-IT" dirty="0"/>
              <a:t>$</a:t>
            </a:r>
            <a:r>
              <a:rPr lang="it-IT" dirty="0" err="1"/>
              <a:t>str</a:t>
            </a:r>
            <a:r>
              <a:rPr lang="it-IT" dirty="0"/>
              <a:t> = "Ciao La mia stringa";</a:t>
            </a:r>
          </a:p>
          <a:p>
            <a:r>
              <a:rPr lang="it-IT" dirty="0" err="1"/>
              <a:t>echo</a:t>
            </a:r>
            <a:r>
              <a:rPr lang="it-IT" dirty="0"/>
              <a:t> </a:t>
            </a:r>
            <a:r>
              <a:rPr lang="it-IT" dirty="0">
                <a:highlight>
                  <a:srgbClr val="FFFF00"/>
                </a:highlight>
              </a:rPr>
              <a:t>md5</a:t>
            </a:r>
            <a:r>
              <a:rPr lang="it-IT" dirty="0"/>
              <a:t>($</a:t>
            </a:r>
            <a:r>
              <a:rPr lang="it-IT" dirty="0" err="1"/>
              <a:t>str</a:t>
            </a:r>
            <a:r>
              <a:rPr lang="it-IT" dirty="0"/>
              <a:t>);</a:t>
            </a:r>
          </a:p>
          <a:p>
            <a:r>
              <a:rPr lang="it-IT" dirty="0"/>
              <a:t>?&gt;</a:t>
            </a:r>
          </a:p>
        </p:txBody>
      </p:sp>
      <p:sp>
        <p:nvSpPr>
          <p:cNvPr id="5" name="Simbolo &quot;Non consentito&quot; 4">
            <a:extLst>
              <a:ext uri="{FF2B5EF4-FFF2-40B4-BE49-F238E27FC236}">
                <a16:creationId xmlns:a16="http://schemas.microsoft.com/office/drawing/2014/main" id="{399268F3-E50B-4948-90FE-8505584612ED}"/>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9928226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88040-C9D0-4D37-9985-984063078E73}"/>
              </a:ext>
            </a:extLst>
          </p:cNvPr>
          <p:cNvSpPr>
            <a:spLocks noGrp="1"/>
          </p:cNvSpPr>
          <p:nvPr>
            <p:ph type="title"/>
          </p:nvPr>
        </p:nvSpPr>
        <p:spPr/>
        <p:txBody>
          <a:bodyPr/>
          <a:lstStyle/>
          <a:p>
            <a:r>
              <a:rPr lang="it-IT" dirty="0"/>
              <a:t>nl2br()</a:t>
            </a:r>
          </a:p>
        </p:txBody>
      </p:sp>
      <p:sp>
        <p:nvSpPr>
          <p:cNvPr id="3" name="Segnaposto contenuto 2">
            <a:extLst>
              <a:ext uri="{FF2B5EF4-FFF2-40B4-BE49-F238E27FC236}">
                <a16:creationId xmlns:a16="http://schemas.microsoft.com/office/drawing/2014/main" id="{45BC1432-4BB3-4E5D-A781-269995C62E7B}"/>
              </a:ext>
            </a:extLst>
          </p:cNvPr>
          <p:cNvSpPr>
            <a:spLocks noGrp="1"/>
          </p:cNvSpPr>
          <p:nvPr>
            <p:ph sz="half" idx="2"/>
          </p:nvPr>
        </p:nvSpPr>
        <p:spPr/>
        <p:txBody>
          <a:bodyPr/>
          <a:lstStyle/>
          <a:p>
            <a:r>
              <a:rPr lang="it-IT" sz="2000" b="1" dirty="0"/>
              <a:t>La funzione </a:t>
            </a:r>
            <a:r>
              <a:rPr lang="it-IT" sz="2000" b="1" dirty="0">
                <a:highlight>
                  <a:srgbClr val="FFFF00"/>
                </a:highlight>
              </a:rPr>
              <a:t>nl2br</a:t>
            </a:r>
            <a:r>
              <a:rPr lang="it-IT" sz="2000" b="1" dirty="0"/>
              <a:t>() inserisce interruzioni di riga HTML </a:t>
            </a:r>
            <a:r>
              <a:rPr lang="it-IT" sz="2000" dirty="0"/>
              <a:t>(&lt;</a:t>
            </a:r>
            <a:r>
              <a:rPr lang="it-IT" sz="2000" dirty="0" err="1"/>
              <a:t>br</a:t>
            </a:r>
            <a:r>
              <a:rPr lang="it-IT" sz="2000" dirty="0"/>
              <a:t>&gt; o &lt;</a:t>
            </a:r>
            <a:r>
              <a:rPr lang="it-IT" sz="2000" dirty="0" err="1"/>
              <a:t>br</a:t>
            </a:r>
            <a:r>
              <a:rPr lang="it-IT" sz="2000" dirty="0"/>
              <a:t> /&gt;) </a:t>
            </a:r>
            <a:r>
              <a:rPr lang="it-IT" sz="2000" b="1" dirty="0"/>
              <a:t>davanti a ogni nuova riga </a:t>
            </a:r>
            <a:r>
              <a:rPr lang="it-IT" sz="2000" dirty="0"/>
              <a:t>(\n) </a:t>
            </a:r>
            <a:r>
              <a:rPr lang="it-IT" sz="2000" b="1" dirty="0"/>
              <a:t>in una stringa.</a:t>
            </a:r>
          </a:p>
          <a:p>
            <a:endParaRPr lang="it-IT" sz="2000" b="1" dirty="0"/>
          </a:p>
          <a:p>
            <a:endParaRPr lang="it-IT" sz="2000" b="1" dirty="0"/>
          </a:p>
          <a:p>
            <a:endParaRPr lang="it-IT" dirty="0"/>
          </a:p>
          <a:p>
            <a:endParaRPr lang="it-IT" dirty="0"/>
          </a:p>
        </p:txBody>
      </p:sp>
      <p:sp>
        <p:nvSpPr>
          <p:cNvPr id="4" name="Segnaposto contenuto 3">
            <a:extLst>
              <a:ext uri="{FF2B5EF4-FFF2-40B4-BE49-F238E27FC236}">
                <a16:creationId xmlns:a16="http://schemas.microsoft.com/office/drawing/2014/main" id="{E945D080-6D30-40FC-959D-A92E8196B028}"/>
              </a:ext>
            </a:extLst>
          </p:cNvPr>
          <p:cNvSpPr>
            <a:spLocks noGrp="1"/>
          </p:cNvSpPr>
          <p:nvPr>
            <p:ph sz="quarter" idx="4"/>
          </p:nvPr>
        </p:nvSpPr>
        <p:spPr/>
        <p:txBody>
          <a:bodyPr>
            <a:normAutofit/>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"Ciao \</a:t>
            </a:r>
            <a:r>
              <a:rPr lang="it-IT" b="0" dirty="0" err="1">
                <a:solidFill>
                  <a:srgbClr val="A31515"/>
                </a:solidFill>
                <a:effectLst/>
                <a:latin typeface="Consolas" panose="020B0609020204030204" pitchFamily="49" charset="0"/>
              </a:rPr>
              <a:t>nLa</a:t>
            </a:r>
            <a:r>
              <a:rPr lang="it-IT" b="0" dirty="0">
                <a:solidFill>
                  <a:srgbClr val="A31515"/>
                </a:solidFill>
                <a:effectLst/>
                <a:latin typeface="Consolas" panose="020B0609020204030204" pitchFamily="49" charset="0"/>
              </a:rPr>
              <a:t> mia\n stringa"</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nl2br($</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Ciao &lt;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La mia&lt;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stringa</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139011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2D50-8226-41C6-BEED-83DF8733FA47}"/>
              </a:ext>
            </a:extLst>
          </p:cNvPr>
          <p:cNvSpPr>
            <a:spLocks noGrp="1"/>
          </p:cNvSpPr>
          <p:nvPr>
            <p:ph type="title"/>
          </p:nvPr>
        </p:nvSpPr>
        <p:spPr/>
        <p:txBody>
          <a:bodyPr/>
          <a:lstStyle/>
          <a:p>
            <a:r>
              <a:rPr lang="it-IT" dirty="0"/>
              <a:t>sha1() 160bit </a:t>
            </a:r>
            <a:r>
              <a:rPr lang="it-IT" dirty="0" err="1"/>
              <a:t>hash</a:t>
            </a:r>
            <a:endParaRPr lang="it-IT" dirty="0"/>
          </a:p>
        </p:txBody>
      </p:sp>
      <p:sp>
        <p:nvSpPr>
          <p:cNvPr id="3" name="Segnaposto contenuto 2">
            <a:extLst>
              <a:ext uri="{FF2B5EF4-FFF2-40B4-BE49-F238E27FC236}">
                <a16:creationId xmlns:a16="http://schemas.microsoft.com/office/drawing/2014/main" id="{C963193B-8CE7-423B-B5BA-1ED4D4B8B59F}"/>
              </a:ext>
            </a:extLst>
          </p:cNvPr>
          <p:cNvSpPr>
            <a:spLocks noGrp="1"/>
          </p:cNvSpPr>
          <p:nvPr>
            <p:ph sz="half" idx="2"/>
          </p:nvPr>
        </p:nvSpPr>
        <p:spPr/>
        <p:txBody>
          <a:bodyPr>
            <a:normAutofit/>
          </a:bodyPr>
          <a:lstStyle/>
          <a:p>
            <a:r>
              <a:rPr lang="it-IT" sz="2000" b="1" dirty="0"/>
              <a:t>La funzione </a:t>
            </a:r>
            <a:r>
              <a:rPr lang="it-IT" sz="2000" b="1" dirty="0">
                <a:highlight>
                  <a:srgbClr val="FFFF00"/>
                </a:highlight>
              </a:rPr>
              <a:t>sha1</a:t>
            </a:r>
            <a:r>
              <a:rPr lang="it-IT" sz="2000" b="1" dirty="0"/>
              <a:t>() calcola l'</a:t>
            </a:r>
            <a:r>
              <a:rPr lang="it-IT" sz="2000" b="1" dirty="0" err="1"/>
              <a:t>hash</a:t>
            </a:r>
            <a:r>
              <a:rPr lang="it-IT" sz="2000" b="1" dirty="0"/>
              <a:t> SHA-1 di una stringa</a:t>
            </a:r>
            <a:r>
              <a:rPr lang="it-IT" sz="2000" dirty="0"/>
              <a:t>.</a:t>
            </a:r>
          </a:p>
          <a:p>
            <a:r>
              <a:rPr lang="it-IT" sz="2000" dirty="0"/>
              <a:t>La funzione sha1() utilizza </a:t>
            </a:r>
            <a:r>
              <a:rPr lang="it-IT" sz="2000" dirty="0">
                <a:highlight>
                  <a:srgbClr val="FFFF00"/>
                </a:highlight>
              </a:rPr>
              <a:t>l'algoritmo US Secure </a:t>
            </a:r>
            <a:r>
              <a:rPr lang="it-IT" sz="2000" dirty="0" err="1">
                <a:highlight>
                  <a:srgbClr val="FFFF00"/>
                </a:highlight>
              </a:rPr>
              <a:t>Hash</a:t>
            </a:r>
            <a:r>
              <a:rPr lang="it-IT" sz="2000" dirty="0">
                <a:highlight>
                  <a:srgbClr val="FFFF00"/>
                </a:highlight>
              </a:rPr>
              <a:t> 1.</a:t>
            </a:r>
          </a:p>
          <a:p>
            <a:r>
              <a:rPr lang="it-IT" sz="2000" dirty="0"/>
              <a:t>per calcolare l'</a:t>
            </a:r>
            <a:r>
              <a:rPr lang="it-IT" sz="2000" dirty="0" err="1"/>
              <a:t>hash</a:t>
            </a:r>
            <a:r>
              <a:rPr lang="it-IT" sz="2000" dirty="0"/>
              <a:t> SHA-1 di un file, utilizzare la funzione sha1_file() .</a:t>
            </a:r>
          </a:p>
          <a:p>
            <a:endParaRPr lang="it-IT" sz="2000" dirty="0"/>
          </a:p>
          <a:p>
            <a:r>
              <a:rPr lang="it-IT" sz="2000" dirty="0">
                <a:highlight>
                  <a:srgbClr val="00FF00"/>
                </a:highlight>
              </a:rPr>
              <a:t>più sicuro di MD5</a:t>
            </a:r>
          </a:p>
        </p:txBody>
      </p:sp>
      <p:sp>
        <p:nvSpPr>
          <p:cNvPr id="4" name="Segnaposto contenuto 3">
            <a:extLst>
              <a:ext uri="{FF2B5EF4-FFF2-40B4-BE49-F238E27FC236}">
                <a16:creationId xmlns:a16="http://schemas.microsoft.com/office/drawing/2014/main" id="{951EEFC1-8556-4195-8D96-AF1C3C22576B}"/>
              </a:ext>
            </a:extLst>
          </p:cNvPr>
          <p:cNvSpPr>
            <a:spLocks noGrp="1"/>
          </p:cNvSpPr>
          <p:nvPr>
            <p:ph sz="quarter" idx="4"/>
          </p:nvPr>
        </p:nvSpPr>
        <p:spPr/>
        <p:txBody>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sha1($</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e6cc206d15f0ca02bcff6b36cfef2dcfddd04310</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B82C887B-1009-42BA-B4A7-6405DE9DB289}"/>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0883343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7239CA-4D25-4608-955F-189CA4DF5B88}"/>
              </a:ext>
            </a:extLst>
          </p:cNvPr>
          <p:cNvSpPr>
            <a:spLocks noGrp="1"/>
          </p:cNvSpPr>
          <p:nvPr>
            <p:ph type="title"/>
          </p:nvPr>
        </p:nvSpPr>
        <p:spPr/>
        <p:txBody>
          <a:bodyPr/>
          <a:lstStyle/>
          <a:p>
            <a:r>
              <a:rPr lang="it-IT" dirty="0" err="1"/>
              <a:t>parse_str</a:t>
            </a:r>
            <a:r>
              <a:rPr lang="it-IT" dirty="0"/>
              <a:t>() – per </a:t>
            </a:r>
            <a:r>
              <a:rPr lang="it-IT" dirty="0" err="1"/>
              <a:t>querystring</a:t>
            </a:r>
            <a:endParaRPr lang="it-IT" dirty="0"/>
          </a:p>
        </p:txBody>
      </p:sp>
      <p:sp>
        <p:nvSpPr>
          <p:cNvPr id="3" name="Segnaposto contenuto 2">
            <a:extLst>
              <a:ext uri="{FF2B5EF4-FFF2-40B4-BE49-F238E27FC236}">
                <a16:creationId xmlns:a16="http://schemas.microsoft.com/office/drawing/2014/main" id="{14C7DC8C-C975-4842-87E5-DE622CFBA70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parse_str</a:t>
            </a:r>
            <a:r>
              <a:rPr lang="it-IT" sz="2000" b="1" dirty="0"/>
              <a:t>() analizza una </a:t>
            </a:r>
            <a:r>
              <a:rPr lang="it-IT" sz="2000" b="1" dirty="0" err="1">
                <a:highlight>
                  <a:srgbClr val="00FF00"/>
                </a:highlight>
              </a:rPr>
              <a:t>querystring</a:t>
            </a:r>
            <a:r>
              <a:rPr lang="it-IT" sz="2000" dirty="0"/>
              <a:t> e restituisce un array</a:t>
            </a:r>
            <a:br>
              <a:rPr lang="it-IT" sz="2000" dirty="0"/>
            </a:br>
            <a:endParaRPr lang="it-IT" sz="2000" dirty="0"/>
          </a:p>
          <a:p>
            <a:r>
              <a:rPr lang="en-US" sz="1600" b="0" i="0" dirty="0">
                <a:solidFill>
                  <a:srgbClr val="333333"/>
                </a:solidFill>
                <a:effectLst/>
                <a:highlight>
                  <a:srgbClr val="FF00FF"/>
                </a:highlight>
                <a:latin typeface="Fira Sans" panose="020B0503050000020004" pitchFamily="34" charset="0"/>
              </a:rPr>
              <a:t> </a:t>
            </a:r>
            <a:r>
              <a:rPr lang="en-US" sz="1600" b="0" i="1" dirty="0">
                <a:solidFill>
                  <a:srgbClr val="333333"/>
                </a:solidFill>
                <a:effectLst/>
                <a:highlight>
                  <a:srgbClr val="FF00FF"/>
                </a:highlight>
                <a:latin typeface="Fira Sans" panose="020B0503050000020004" pitchFamily="34" charset="0"/>
              </a:rPr>
              <a:t>DEPRECATED</a:t>
            </a:r>
            <a:r>
              <a:rPr lang="en-US" sz="1600" b="0" i="0" dirty="0">
                <a:solidFill>
                  <a:srgbClr val="333333"/>
                </a:solidFill>
                <a:effectLst/>
                <a:highlight>
                  <a:srgbClr val="FF00FF"/>
                </a:highlight>
                <a:latin typeface="Fira Sans" panose="020B0503050000020004" pitchFamily="34" charset="0"/>
              </a:rPr>
              <a:t> as of PHP 7.2.</a:t>
            </a:r>
            <a:endParaRPr lang="it-IT" sz="2000" dirty="0">
              <a:highlight>
                <a:srgbClr val="FF00FF"/>
              </a:highlight>
            </a:endParaRPr>
          </a:p>
        </p:txBody>
      </p:sp>
      <p:sp>
        <p:nvSpPr>
          <p:cNvPr id="4" name="Segnaposto contenuto 3">
            <a:extLst>
              <a:ext uri="{FF2B5EF4-FFF2-40B4-BE49-F238E27FC236}">
                <a16:creationId xmlns:a16="http://schemas.microsoft.com/office/drawing/2014/main" id="{5BCEF57D-7916-4468-A62D-17F89844BFA4}"/>
              </a:ext>
            </a:extLst>
          </p:cNvPr>
          <p:cNvSpPr>
            <a:spLocks noGrp="1"/>
          </p:cNvSpPr>
          <p:nvPr>
            <p:ph sz="quarter" idx="4"/>
          </p:nvPr>
        </p:nvSpPr>
        <p:spPr>
          <a:xfrm>
            <a:off x="6007608" y="1271017"/>
            <a:ext cx="5855780" cy="5263586"/>
          </a:xfrm>
        </p:spPr>
        <p:txBody>
          <a:bodyPr>
            <a:normAutofit fontScale="92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fare dei test utilizzando </a:t>
            </a:r>
            <a:r>
              <a:rPr lang="it-IT" b="0" dirty="0" err="1">
                <a:solidFill>
                  <a:srgbClr val="008000"/>
                </a:solidFill>
                <a:effectLst/>
                <a:latin typeface="Consolas" panose="020B0609020204030204" pitchFamily="49" charset="0"/>
              </a:rPr>
              <a:t>parse_str</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parse_str</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"p=</a:t>
            </a:r>
            <a:r>
              <a:rPr lang="it-IT" b="0" dirty="0" err="1">
                <a:solidFill>
                  <a:srgbClr val="A31515"/>
                </a:solidFill>
                <a:effectLst/>
                <a:latin typeface="Consolas" panose="020B0609020204030204" pitchFamily="49" charset="0"/>
              </a:rPr>
              <a:t>password&amp;nome</a:t>
            </a:r>
            <a:r>
              <a:rPr lang="it-IT" b="0" dirty="0">
                <a:solidFill>
                  <a:srgbClr val="A31515"/>
                </a:solidFill>
                <a:effectLst/>
                <a:latin typeface="Consolas" panose="020B0609020204030204" pitchFamily="49" charset="0"/>
              </a:rPr>
              <a:t>=test"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[p] =&gt; password</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[nome] =&gt; test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D748A2CB-2FCB-4B81-8C3D-46C9AD8DC1F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25225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B0E6C5-0650-4959-941E-2B44A7EFFAA9}"/>
              </a:ext>
            </a:extLst>
          </p:cNvPr>
          <p:cNvSpPr>
            <a:spLocks noGrp="1"/>
          </p:cNvSpPr>
          <p:nvPr>
            <p:ph type="title"/>
          </p:nvPr>
        </p:nvSpPr>
        <p:spPr/>
        <p:txBody>
          <a:bodyPr/>
          <a:lstStyle/>
          <a:p>
            <a:r>
              <a:rPr lang="it-IT" dirty="0" err="1"/>
              <a:t>setlocale</a:t>
            </a:r>
            <a:r>
              <a:rPr lang="it-IT" dirty="0"/>
              <a:t>()</a:t>
            </a:r>
          </a:p>
        </p:txBody>
      </p:sp>
      <p:sp>
        <p:nvSpPr>
          <p:cNvPr id="3" name="Segnaposto contenuto 2">
            <a:extLst>
              <a:ext uri="{FF2B5EF4-FFF2-40B4-BE49-F238E27FC236}">
                <a16:creationId xmlns:a16="http://schemas.microsoft.com/office/drawing/2014/main" id="{016BAED2-0C4D-4815-ACFA-0E03B8FBD697}"/>
              </a:ext>
            </a:extLst>
          </p:cNvPr>
          <p:cNvSpPr>
            <a:spLocks noGrp="1"/>
          </p:cNvSpPr>
          <p:nvPr>
            <p:ph sz="half" idx="2"/>
          </p:nvPr>
        </p:nvSpPr>
        <p:spPr/>
        <p:txBody>
          <a:bodyPr>
            <a:normAutofit fontScale="85000" lnSpcReduction="20000"/>
          </a:bodyPr>
          <a:lstStyle/>
          <a:p>
            <a:r>
              <a:rPr lang="it-IT" sz="2000" b="1" dirty="0"/>
              <a:t>La funzione </a:t>
            </a:r>
            <a:r>
              <a:rPr lang="it-IT" sz="2000" b="1" dirty="0" err="1">
                <a:highlight>
                  <a:srgbClr val="FFFF00"/>
                </a:highlight>
              </a:rPr>
              <a:t>setlocale</a:t>
            </a:r>
            <a:r>
              <a:rPr lang="it-IT" sz="2000" b="1" dirty="0"/>
              <a:t>() imposta le informazioni sulla localizzazione.</a:t>
            </a:r>
          </a:p>
          <a:p>
            <a:r>
              <a:rPr lang="it-IT" sz="2000" b="1" dirty="0"/>
              <a:t>Le informazioni locali sono la lingua, la moneta, l'ora e altre informazioni specifiche per un'area geografica.</a:t>
            </a:r>
          </a:p>
          <a:p>
            <a:r>
              <a:rPr lang="it-IT" sz="2000" dirty="0"/>
              <a:t>Nota: la funzione </a:t>
            </a:r>
            <a:r>
              <a:rPr lang="it-IT" sz="2000" dirty="0" err="1"/>
              <a:t>setlocale</a:t>
            </a:r>
            <a:r>
              <a:rPr lang="it-IT" sz="2000" dirty="0"/>
              <a:t>() cambia la localizzazione solo per lo script corrente.</a:t>
            </a:r>
          </a:p>
          <a:p>
            <a:r>
              <a:rPr lang="it-IT" sz="2000" dirty="0"/>
              <a:t>Suggerimento: le informazioni sulla localizzazione possono essere impostate sui valori predefiniti del sistema con </a:t>
            </a:r>
            <a:r>
              <a:rPr lang="it-IT" sz="2000" dirty="0" err="1"/>
              <a:t>setlocale</a:t>
            </a:r>
            <a:r>
              <a:rPr lang="it-IT" sz="2000" dirty="0"/>
              <a:t>(LC_ALL,NULL)</a:t>
            </a:r>
          </a:p>
          <a:p>
            <a:endParaRPr lang="it-IT" sz="2000" dirty="0"/>
          </a:p>
          <a:p>
            <a:pPr marL="0" indent="0">
              <a:buNone/>
            </a:pPr>
            <a:r>
              <a:rPr kumimoji="0" lang="it-IT" altLang="it-IT" sz="1800" b="0" i="0" u="none" strike="noStrike" cap="none" normalizeH="0" baseline="0" dirty="0" err="1">
                <a:ln>
                  <a:noFill/>
                </a:ln>
                <a:solidFill>
                  <a:srgbClr val="336699"/>
                </a:solidFill>
                <a:effectLst/>
                <a:latin typeface="Fira Mono" panose="020B0509050000020004" pitchFamily="49" charset="0"/>
              </a:rPr>
              <a:t>setlocale</a:t>
            </a:r>
            <a:r>
              <a:rPr kumimoji="0" lang="it-IT" altLang="it-IT" sz="1800" b="0" i="0" u="none" strike="noStrike" cap="none" normalizeH="0" baseline="0" dirty="0">
                <a:ln>
                  <a:noFill/>
                </a:ln>
                <a:solidFill>
                  <a:srgbClr val="737373"/>
                </a:solidFill>
                <a:effectLst/>
                <a:latin typeface="Fira Mono" panose="020B0509050000020004" pitchFamily="49" charset="0"/>
              </a:rPr>
              <a:t>(</a:t>
            </a:r>
            <a:r>
              <a:rPr kumimoji="0" lang="it-IT" altLang="it-IT" sz="1800" b="0" i="0" u="none" strike="noStrike" cap="none" normalizeH="0" baseline="0" dirty="0" err="1">
                <a:ln>
                  <a:noFill/>
                </a:ln>
                <a:solidFill>
                  <a:srgbClr val="669933"/>
                </a:solidFill>
                <a:effectLst/>
                <a:latin typeface="Fira Mono" panose="020B0509050000020004" pitchFamily="49" charset="0"/>
              </a:rPr>
              <a:t>int</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category</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locales</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rest</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string|false</a:t>
            </a:r>
            <a:r>
              <a:rPr kumimoji="0" lang="it-IT" altLang="it-IT" sz="1050" b="0" i="0" u="none" strike="noStrike" cap="none" normalizeH="0" baseline="0" dirty="0">
                <a:ln>
                  <a:noFill/>
                </a:ln>
                <a:solidFill>
                  <a:schemeClr val="tx1"/>
                </a:solidFill>
                <a:effectLst/>
              </a:rPr>
              <a:t> </a:t>
            </a:r>
            <a:endParaRPr kumimoji="0" lang="it-IT" altLang="it-IT" sz="2800" b="0" i="0" u="none" strike="noStrike" cap="none" normalizeH="0" baseline="0" dirty="0">
              <a:ln>
                <a:noFill/>
              </a:ln>
              <a:solidFill>
                <a:schemeClr val="tx1"/>
              </a:solidFill>
              <a:effectLst/>
              <a:latin typeface="Arial" panose="020B0604020202020204" pitchFamily="34" charset="0"/>
            </a:endParaRPr>
          </a:p>
          <a:p>
            <a:endParaRPr lang="it-IT" sz="2000" u="sng" dirty="0"/>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a:t>
            </a:r>
            <a:r>
              <a:rPr lang="it-IT" altLang="it-IT" dirty="0" err="1"/>
              <a:t>category</a:t>
            </a:r>
            <a:r>
              <a:rPr lang="it-IT" altLang="it-IT" dirty="0"/>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LC_ALL</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all</a:t>
            </a:r>
            <a:r>
              <a:rPr kumimoji="0" lang="it-IT" altLang="it-IT" sz="2000" b="0" i="0" u="none" strike="noStrike" cap="none" normalizeH="0" baseline="0" dirty="0">
                <a:ln>
                  <a:noFill/>
                </a:ln>
                <a:solidFill>
                  <a:srgbClr val="333333"/>
                </a:solidFill>
                <a:effectLst/>
                <a:latin typeface="Fira Sans" panose="020B0503050000020004" pitchFamily="34" charset="0"/>
              </a:rPr>
              <a:t> of the </a:t>
            </a:r>
            <a:r>
              <a:rPr kumimoji="0" lang="it-IT" altLang="it-IT" sz="2000" b="0" i="0" u="none" strike="noStrike" cap="none" normalizeH="0" baseline="0" dirty="0" err="1">
                <a:ln>
                  <a:noFill/>
                </a:ln>
                <a:solidFill>
                  <a:srgbClr val="333333"/>
                </a:solidFill>
                <a:effectLst/>
                <a:latin typeface="Fira Sans" panose="020B0503050000020004" pitchFamily="34" charset="0"/>
              </a:rPr>
              <a:t>below</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LC_COLLATE</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comparison</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see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2"/>
              </a:rPr>
              <a:t>strcoll</a:t>
            </a:r>
            <a:r>
              <a:rPr kumimoji="0" lang="it-IT" altLang="it-IT" sz="2000" b="0" i="0" u="none" strike="noStrike" cap="none" normalizeH="0" baseline="0" dirty="0">
                <a:ln>
                  <a:noFill/>
                </a:ln>
                <a:solidFill>
                  <a:srgbClr val="336699"/>
                </a:solidFill>
                <a:effectLst/>
                <a:latin typeface="Fira Sans" panose="020B0503050000020004" pitchFamily="34" charset="0"/>
                <a:hlinkClick r:id="rId2"/>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LC_CTYPE</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character</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classification</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2000" b="0" i="0" u="none" strike="noStrike" cap="none" normalizeH="0" baseline="0" dirty="0" err="1">
                <a:ln>
                  <a:noFill/>
                </a:ln>
                <a:solidFill>
                  <a:srgbClr val="333333"/>
                </a:solidFill>
                <a:effectLst/>
                <a:latin typeface="Fira Sans" panose="020B0503050000020004" pitchFamily="34" charset="0"/>
              </a:rPr>
              <a:t>conversion</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example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3"/>
              </a:rPr>
              <a:t>strtoupper</a:t>
            </a:r>
            <a:r>
              <a:rPr kumimoji="0" lang="it-IT" altLang="it-IT" sz="2000" b="0" i="0" u="none" strike="noStrike" cap="none" normalizeH="0" baseline="0" dirty="0">
                <a:ln>
                  <a:noFill/>
                </a:ln>
                <a:solidFill>
                  <a:srgbClr val="336699"/>
                </a:solidFill>
                <a:effectLst/>
                <a:latin typeface="Fira Sans" panose="020B0503050000020004" pitchFamily="34" charset="0"/>
                <a:hlinkClick r:id="rId3"/>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LC_MONETARY</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4"/>
              </a:rPr>
              <a:t>localeconv</a:t>
            </a:r>
            <a:r>
              <a:rPr kumimoji="0" lang="it-IT" altLang="it-IT" sz="2000" b="0" i="0" u="none" strike="noStrike" cap="none" normalizeH="0" baseline="0" dirty="0">
                <a:ln>
                  <a:noFill/>
                </a:ln>
                <a:solidFill>
                  <a:srgbClr val="336699"/>
                </a:solidFill>
                <a:effectLst/>
                <a:latin typeface="Fira Sans" panose="020B0503050000020004" pitchFamily="34" charset="0"/>
                <a:hlinkClick r:id="rId4"/>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LC_NUMERIC</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decimal</a:t>
            </a:r>
            <a:r>
              <a:rPr kumimoji="0" lang="it-IT" altLang="it-IT" sz="2000" b="0" i="0" u="none" strike="noStrike" cap="none" normalizeH="0" baseline="0" dirty="0">
                <a:ln>
                  <a:noFill/>
                </a:ln>
                <a:solidFill>
                  <a:srgbClr val="333333"/>
                </a:solidFill>
                <a:effectLst/>
                <a:latin typeface="Fira Sans" panose="020B0503050000020004" pitchFamily="34" charset="0"/>
              </a:rPr>
              <a:t> separator (</a:t>
            </a:r>
            <a:r>
              <a:rPr kumimoji="0" lang="it-IT" altLang="it-IT" sz="2000" b="0" i="0" u="none" strike="noStrike" cap="none" normalizeH="0" baseline="0" dirty="0" err="1">
                <a:ln>
                  <a:noFill/>
                </a:ln>
                <a:solidFill>
                  <a:srgbClr val="333333"/>
                </a:solidFill>
                <a:effectLst/>
                <a:latin typeface="Fira Sans" panose="020B0503050000020004" pitchFamily="34" charset="0"/>
              </a:rPr>
              <a:t>See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also</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4"/>
              </a:rPr>
              <a:t>localeconv</a:t>
            </a:r>
            <a:r>
              <a:rPr kumimoji="0" lang="it-IT" altLang="it-IT" sz="2000" b="0" i="0" u="none" strike="noStrike" cap="none" normalizeH="0" baseline="0" dirty="0">
                <a:ln>
                  <a:noFill/>
                </a:ln>
                <a:solidFill>
                  <a:srgbClr val="336699"/>
                </a:solidFill>
                <a:effectLst/>
                <a:latin typeface="Fira Sans" panose="020B0503050000020004" pitchFamily="34" charset="0"/>
                <a:hlinkClick r:id="rId4"/>
              </a:rPr>
              <a:t>()</a:t>
            </a:r>
            <a:r>
              <a:rPr kumimoji="0" lang="it-IT" altLang="it-IT" sz="2000" b="0" i="0" u="none" strike="noStrike" cap="none" normalizeH="0" baseline="0" dirty="0">
                <a:ln>
                  <a:noFill/>
                </a:ln>
                <a:solidFill>
                  <a:srgbClr val="333333"/>
                </a:solidFill>
                <a:effectLst/>
                <a:latin typeface="Fira Sans" panose="020B05030500000200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LC_TIME</a:t>
            </a:r>
            <a:r>
              <a:rPr kumimoji="0" lang="it-IT" altLang="it-IT" sz="2000" b="0" i="0" u="none" strike="noStrike" cap="none" normalizeH="0" baseline="0" dirty="0">
                <a:ln>
                  <a:noFill/>
                </a:ln>
                <a:solidFill>
                  <a:srgbClr val="333333"/>
                </a:solidFill>
                <a:effectLst/>
                <a:latin typeface="Fira Sans" panose="020B0503050000020004" pitchFamily="34" charset="0"/>
              </a:rPr>
              <a:t> for date and time </a:t>
            </a:r>
            <a:r>
              <a:rPr kumimoji="0" lang="it-IT" altLang="it-IT" sz="2000" b="0" i="0" u="none" strike="noStrike" cap="none" normalizeH="0" baseline="0" dirty="0" err="1">
                <a:ln>
                  <a:noFill/>
                </a:ln>
                <a:solidFill>
                  <a:srgbClr val="333333"/>
                </a:solidFill>
                <a:effectLst/>
                <a:latin typeface="Fira Sans" panose="020B0503050000020004" pitchFamily="34" charset="0"/>
              </a:rPr>
              <a:t>formatting</a:t>
            </a:r>
            <a:r>
              <a:rPr kumimoji="0" lang="it-IT" altLang="it-IT" sz="2000" b="0" i="0" u="none" strike="noStrike" cap="none" normalizeH="0" baseline="0" dirty="0">
                <a:ln>
                  <a:noFill/>
                </a:ln>
                <a:solidFill>
                  <a:srgbClr val="333333"/>
                </a:solidFill>
                <a:effectLst/>
                <a:latin typeface="Fira Sans" panose="020B0503050000020004" pitchFamily="34" charset="0"/>
              </a:rPr>
              <a:t> with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5"/>
              </a:rPr>
              <a:t>strftime</a:t>
            </a:r>
            <a:r>
              <a:rPr kumimoji="0" lang="it-IT" altLang="it-IT" sz="2000" b="0" i="0" u="none" strike="noStrike" cap="none" normalizeH="0" baseline="0" dirty="0">
                <a:ln>
                  <a:noFill/>
                </a:ln>
                <a:solidFill>
                  <a:srgbClr val="336699"/>
                </a:solidFill>
                <a:effectLst/>
                <a:latin typeface="Fira Sans" panose="020B0503050000020004" pitchFamily="34" charset="0"/>
                <a:hlinkClick r:id="rId5"/>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LC_MESSAGES</a:t>
            </a:r>
            <a:r>
              <a:rPr kumimoji="0" lang="it-IT" altLang="it-IT" sz="2000" b="0" i="0" u="none" strike="noStrike" cap="none" normalizeH="0" baseline="0" dirty="0">
                <a:ln>
                  <a:noFill/>
                </a:ln>
                <a:solidFill>
                  <a:srgbClr val="333333"/>
                </a:solidFill>
                <a:effectLst/>
                <a:latin typeface="Fira Sans" panose="020B0503050000020004" pitchFamily="34" charset="0"/>
              </a:rPr>
              <a:t> for system </a:t>
            </a:r>
            <a:r>
              <a:rPr kumimoji="0" lang="it-IT" altLang="it-IT" sz="2000" b="0" i="0" u="none" strike="noStrike" cap="none" normalizeH="0" baseline="0" dirty="0" err="1">
                <a:ln>
                  <a:noFill/>
                </a:ln>
                <a:solidFill>
                  <a:srgbClr val="333333"/>
                </a:solidFill>
                <a:effectLst/>
                <a:latin typeface="Fira Sans" panose="020B0503050000020004" pitchFamily="34" charset="0"/>
              </a:rPr>
              <a:t>responses</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available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if</a:t>
            </a:r>
            <a:r>
              <a:rPr kumimoji="0" lang="it-IT" altLang="it-IT" sz="2000" b="0" i="0" u="none" strike="noStrike" cap="none" normalizeH="0" baseline="0" dirty="0">
                <a:ln>
                  <a:noFill/>
                </a:ln>
                <a:solidFill>
                  <a:srgbClr val="333333"/>
                </a:solidFill>
                <a:effectLst/>
                <a:latin typeface="Fira Sans" panose="020B0503050000020004" pitchFamily="34" charset="0"/>
              </a:rPr>
              <a:t> PHP </a:t>
            </a:r>
            <a:r>
              <a:rPr kumimoji="0" lang="it-IT" altLang="it-IT" sz="2000" b="0" i="0" u="none" strike="noStrike" cap="none" normalizeH="0" baseline="0" dirty="0" err="1">
                <a:ln>
                  <a:noFill/>
                </a:ln>
                <a:solidFill>
                  <a:srgbClr val="333333"/>
                </a:solidFill>
                <a:effectLst/>
                <a:latin typeface="Fira Sans" panose="020B0503050000020004" pitchFamily="34" charset="0"/>
              </a:rPr>
              <a:t>was</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compiled</a:t>
            </a:r>
            <a:r>
              <a:rPr kumimoji="0" lang="it-IT" altLang="it-IT" sz="2000" b="0" i="0" u="none" strike="noStrike" cap="none" normalizeH="0" baseline="0" dirty="0">
                <a:ln>
                  <a:noFill/>
                </a:ln>
                <a:solidFill>
                  <a:srgbClr val="333333"/>
                </a:solidFill>
                <a:effectLst/>
                <a:latin typeface="Fira Sans" panose="020B0503050000020004" pitchFamily="34" charset="0"/>
              </a:rPr>
              <a:t> with </a:t>
            </a:r>
            <a:r>
              <a:rPr kumimoji="0" lang="it-IT" altLang="it-IT" sz="1400" b="0" i="0" u="none" strike="noStrike" cap="none" normalizeH="0" baseline="0" dirty="0" err="1">
                <a:ln>
                  <a:noFill/>
                </a:ln>
                <a:solidFill>
                  <a:srgbClr val="333333"/>
                </a:solidFill>
                <a:effectLst/>
                <a:latin typeface="Arial Unicode MS"/>
              </a:rPr>
              <a:t>libintl</a:t>
            </a:r>
            <a:r>
              <a:rPr kumimoji="0" lang="it-IT" altLang="it-IT" sz="2000" b="0" i="0" u="none" strike="noStrike" cap="none" normalizeH="0" baseline="0" dirty="0">
                <a:ln>
                  <a:noFill/>
                </a:ln>
                <a:solidFill>
                  <a:srgbClr val="333333"/>
                </a:solidFill>
                <a:effectLst/>
                <a:latin typeface="Fira Sans" panose="020B05030500000200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u="sng" dirty="0"/>
          </a:p>
        </p:txBody>
      </p:sp>
      <p:sp>
        <p:nvSpPr>
          <p:cNvPr id="4" name="Segnaposto contenuto 3">
            <a:extLst>
              <a:ext uri="{FF2B5EF4-FFF2-40B4-BE49-F238E27FC236}">
                <a16:creationId xmlns:a16="http://schemas.microsoft.com/office/drawing/2014/main" id="{D03C14C5-ECE1-429A-939E-385702F22978}"/>
              </a:ext>
            </a:extLst>
          </p:cNvPr>
          <p:cNvSpPr>
            <a:spLocks noGrp="1"/>
          </p:cNvSpPr>
          <p:nvPr>
            <p:ph sz="quarter" idx="4"/>
          </p:nvPr>
        </p:nvSpPr>
        <p:spPr/>
        <p:txBody>
          <a:bodyPr/>
          <a:lstStyle/>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deu_deu</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r>
              <a:rPr lang="it-IT" b="0" dirty="0" err="1">
                <a:solidFill>
                  <a:srgbClr val="008000"/>
                </a:solidFill>
                <a:effectLst/>
                <a:latin typeface="Consolas" panose="020B0609020204030204" pitchFamily="49" charset="0"/>
              </a:rPr>
              <a:t>Februar</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ita_ita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//febbraio</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4721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78417-8081-4E14-8F2F-79B0AFCF216C}"/>
              </a:ext>
            </a:extLst>
          </p:cNvPr>
          <p:cNvSpPr>
            <a:spLocks noGrp="1"/>
          </p:cNvSpPr>
          <p:nvPr>
            <p:ph type="title"/>
          </p:nvPr>
        </p:nvSpPr>
        <p:spPr/>
        <p:txBody>
          <a:bodyPr/>
          <a:lstStyle/>
          <a:p>
            <a:r>
              <a:rPr lang="it-IT" dirty="0"/>
              <a:t>PHP da linea di comando</a:t>
            </a:r>
          </a:p>
        </p:txBody>
      </p:sp>
      <p:sp>
        <p:nvSpPr>
          <p:cNvPr id="4" name="Segnaposto contenuto 3">
            <a:extLst>
              <a:ext uri="{FF2B5EF4-FFF2-40B4-BE49-F238E27FC236}">
                <a16:creationId xmlns:a16="http://schemas.microsoft.com/office/drawing/2014/main" id="{D9F340CD-0217-4D18-B492-A2A08ABE8135}"/>
              </a:ext>
            </a:extLst>
          </p:cNvPr>
          <p:cNvSpPr>
            <a:spLocks noGrp="1"/>
          </p:cNvSpPr>
          <p:nvPr>
            <p:ph idx="1"/>
          </p:nvPr>
        </p:nvSpPr>
        <p:spPr/>
        <p:txBody>
          <a:bodyPr/>
          <a:lstStyle/>
          <a:p>
            <a:r>
              <a:rPr lang="it-IT" dirty="0"/>
              <a:t>Esecuzione di codice dalla </a:t>
            </a:r>
            <a:r>
              <a:rPr lang="it-IT" dirty="0" err="1"/>
              <a:t>command</a:t>
            </a:r>
            <a:r>
              <a:rPr lang="it-IT" dirty="0"/>
              <a:t> line</a:t>
            </a:r>
          </a:p>
          <a:p>
            <a:r>
              <a:rPr lang="it-IT" dirty="0"/>
              <a:t>Usando il parametro -r possiamo far eseguire qualunque istruzione PHP al terminale:</a:t>
            </a:r>
          </a:p>
          <a:p>
            <a:endParaRPr lang="en-US" dirty="0"/>
          </a:p>
          <a:p>
            <a:endParaRPr lang="en-US" dirty="0"/>
          </a:p>
          <a:p>
            <a:r>
              <a:rPr lang="en-US" dirty="0"/>
              <a:t>&gt; php -r 'echo "hello world";'</a:t>
            </a:r>
          </a:p>
          <a:p>
            <a:r>
              <a:rPr lang="en-US" dirty="0"/>
              <a:t>hello world</a:t>
            </a:r>
            <a:endParaRPr lang="it-IT" dirty="0"/>
          </a:p>
          <a:p>
            <a:endParaRPr lang="it-IT" dirty="0"/>
          </a:p>
        </p:txBody>
      </p:sp>
    </p:spTree>
    <p:extLst>
      <p:ext uri="{BB962C8B-B14F-4D97-AF65-F5344CB8AC3E}">
        <p14:creationId xmlns:p14="http://schemas.microsoft.com/office/powerpoint/2010/main" val="615008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5E9C54-387A-44B8-87EB-1D07969E87E9}"/>
              </a:ext>
            </a:extLst>
          </p:cNvPr>
          <p:cNvSpPr>
            <a:spLocks noGrp="1"/>
          </p:cNvSpPr>
          <p:nvPr>
            <p:ph type="title"/>
          </p:nvPr>
        </p:nvSpPr>
        <p:spPr/>
        <p:txBody>
          <a:bodyPr/>
          <a:lstStyle/>
          <a:p>
            <a:r>
              <a:rPr lang="it-IT" dirty="0" err="1"/>
              <a:t>str_pad</a:t>
            </a:r>
            <a:r>
              <a:rPr lang="it-IT" dirty="0"/>
              <a:t> () </a:t>
            </a:r>
          </a:p>
        </p:txBody>
      </p:sp>
      <p:sp>
        <p:nvSpPr>
          <p:cNvPr id="3" name="Segnaposto contenuto 2">
            <a:extLst>
              <a:ext uri="{FF2B5EF4-FFF2-40B4-BE49-F238E27FC236}">
                <a16:creationId xmlns:a16="http://schemas.microsoft.com/office/drawing/2014/main" id="{5C6587B1-6964-4EAE-9BB4-55271AF085FE}"/>
              </a:ext>
            </a:extLst>
          </p:cNvPr>
          <p:cNvSpPr>
            <a:spLocks noGrp="1"/>
          </p:cNvSpPr>
          <p:nvPr>
            <p:ph sz="half" idx="2"/>
          </p:nvPr>
        </p:nvSpPr>
        <p:spPr/>
        <p:txBody>
          <a:bodyPr/>
          <a:lstStyle/>
          <a:p>
            <a:r>
              <a:rPr lang="it-IT" dirty="0"/>
              <a:t>La funzione </a:t>
            </a:r>
            <a:r>
              <a:rPr lang="it-IT" dirty="0" err="1"/>
              <a:t>str_pad</a:t>
            </a:r>
            <a:r>
              <a:rPr lang="it-IT" dirty="0"/>
              <a:t>() aggiunge un carattere / serie di caratteri ripetuti in una nuova stringa</a:t>
            </a:r>
          </a:p>
          <a:p>
            <a:endParaRPr lang="it-IT" dirty="0"/>
          </a:p>
          <a:p>
            <a:r>
              <a:rPr lang="it-IT" dirty="0"/>
              <a:t>di default li aggiunge a destra: STR_PAD_RIGHT</a:t>
            </a:r>
          </a:p>
          <a:p>
            <a:r>
              <a:rPr lang="it-IT" dirty="0"/>
              <a:t>possibili parametri:</a:t>
            </a:r>
          </a:p>
          <a:p>
            <a:r>
              <a:rPr lang="it-IT" dirty="0"/>
              <a:t>STR_PAD_LEFT</a:t>
            </a:r>
          </a:p>
          <a:p>
            <a:r>
              <a:rPr lang="it-IT" dirty="0"/>
              <a:t>STR_PAD_BOTH</a:t>
            </a:r>
          </a:p>
          <a:p>
            <a:endParaRPr lang="it-IT" dirty="0"/>
          </a:p>
        </p:txBody>
      </p:sp>
      <p:sp>
        <p:nvSpPr>
          <p:cNvPr id="8" name="Segnaposto contenuto 7">
            <a:extLst>
              <a:ext uri="{FF2B5EF4-FFF2-40B4-BE49-F238E27FC236}">
                <a16:creationId xmlns:a16="http://schemas.microsoft.com/office/drawing/2014/main" id="{4BE0230B-6D7A-4A61-86B4-DB485131D148}"/>
              </a:ext>
            </a:extLst>
          </p:cNvPr>
          <p:cNvSpPr>
            <a:spLocks noGrp="1"/>
          </p:cNvSpPr>
          <p:nvPr>
            <p:ph sz="quarter" idx="4"/>
          </p:nvPr>
        </p:nvSpPr>
        <p:spPr/>
        <p:txBody>
          <a:bodyPr>
            <a:normAutofit/>
          </a:bodyPr>
          <a:lstStyle/>
          <a:p>
            <a:r>
              <a:rPr lang="en-US" sz="2000" dirty="0"/>
              <a:t>&lt;?php</a:t>
            </a:r>
          </a:p>
          <a:p>
            <a:r>
              <a:rPr lang="it-IT" sz="2000" dirty="0"/>
              <a:t>$input = "Film";</a:t>
            </a:r>
            <a:br>
              <a:rPr lang="it-IT" sz="2000" dirty="0"/>
            </a:br>
            <a:r>
              <a:rPr lang="it-IT" sz="2000" dirty="0" err="1"/>
              <a:t>echo</a:t>
            </a:r>
            <a:r>
              <a:rPr lang="it-IT" sz="2000" dirty="0"/>
              <a:t> </a:t>
            </a:r>
            <a:r>
              <a:rPr lang="it-IT" sz="2000" dirty="0" err="1"/>
              <a:t>str_pad</a:t>
            </a:r>
            <a:r>
              <a:rPr lang="it-IT" sz="2000" dirty="0"/>
              <a:t>($input, 10);                      </a:t>
            </a:r>
          </a:p>
          <a:p>
            <a:r>
              <a:rPr lang="it-IT" sz="2000" dirty="0"/>
              <a:t>// </a:t>
            </a:r>
            <a:r>
              <a:rPr lang="it-IT" sz="2000" dirty="0" err="1"/>
              <a:t>produces</a:t>
            </a:r>
            <a:r>
              <a:rPr lang="it-IT" sz="2000" dirty="0"/>
              <a:t> "Film     "</a:t>
            </a:r>
            <a:br>
              <a:rPr lang="it-IT" sz="2000" dirty="0"/>
            </a:br>
            <a:r>
              <a:rPr lang="it-IT" sz="2000" dirty="0" err="1"/>
              <a:t>echo</a:t>
            </a:r>
            <a:r>
              <a:rPr lang="it-IT" sz="2000" dirty="0"/>
              <a:t> </a:t>
            </a:r>
            <a:r>
              <a:rPr lang="it-IT" sz="2000" dirty="0" err="1"/>
              <a:t>str_pad</a:t>
            </a:r>
            <a:r>
              <a:rPr lang="it-IT" sz="2000" dirty="0"/>
              <a:t>($input, 10, "-=", STR_PAD_LEFT);</a:t>
            </a:r>
          </a:p>
          <a:p>
            <a:r>
              <a:rPr lang="it-IT" sz="2000" dirty="0"/>
              <a:t>// </a:t>
            </a:r>
            <a:r>
              <a:rPr lang="it-IT" sz="2000" dirty="0" err="1"/>
              <a:t>produces</a:t>
            </a:r>
            <a:r>
              <a:rPr lang="it-IT" sz="2000" dirty="0"/>
              <a:t> "-=-=-Film"</a:t>
            </a:r>
            <a:br>
              <a:rPr lang="it-IT" sz="2000" dirty="0"/>
            </a:br>
            <a:r>
              <a:rPr lang="it-IT" sz="2000" dirty="0" err="1"/>
              <a:t>echo</a:t>
            </a:r>
            <a:r>
              <a:rPr lang="it-IT" sz="2000" dirty="0"/>
              <a:t> </a:t>
            </a:r>
            <a:r>
              <a:rPr lang="it-IT" sz="2000" dirty="0" err="1"/>
              <a:t>str_pad</a:t>
            </a:r>
            <a:r>
              <a:rPr lang="it-IT" sz="2000" dirty="0"/>
              <a:t>($input, 10, "_", STR_PAD_BOTH);   </a:t>
            </a:r>
          </a:p>
          <a:p>
            <a:r>
              <a:rPr lang="it-IT" sz="2000" dirty="0"/>
              <a:t>// </a:t>
            </a:r>
            <a:r>
              <a:rPr lang="it-IT" sz="2000" dirty="0" err="1"/>
              <a:t>produces</a:t>
            </a:r>
            <a:r>
              <a:rPr lang="it-IT" sz="2000" dirty="0"/>
              <a:t> "__Film___"</a:t>
            </a:r>
            <a:br>
              <a:rPr lang="it-IT" sz="2000" dirty="0"/>
            </a:br>
            <a:r>
              <a:rPr lang="it-IT" sz="2000" dirty="0" err="1"/>
              <a:t>echo</a:t>
            </a:r>
            <a:r>
              <a:rPr lang="it-IT" sz="2000" dirty="0"/>
              <a:t> </a:t>
            </a:r>
            <a:r>
              <a:rPr lang="it-IT" sz="2000" dirty="0" err="1"/>
              <a:t>str_pad</a:t>
            </a:r>
            <a:r>
              <a:rPr lang="it-IT" sz="2000" dirty="0"/>
              <a:t>($input,  6, "___");               </a:t>
            </a:r>
          </a:p>
          <a:p>
            <a:r>
              <a:rPr lang="it-IT" sz="2000" dirty="0"/>
              <a:t>// </a:t>
            </a:r>
            <a:r>
              <a:rPr lang="it-IT" sz="2000" dirty="0" err="1"/>
              <a:t>produces</a:t>
            </a:r>
            <a:r>
              <a:rPr lang="it-IT" sz="2000" dirty="0"/>
              <a:t> "Film_"</a:t>
            </a:r>
            <a:br>
              <a:rPr lang="it-IT" sz="2000" dirty="0"/>
            </a:br>
            <a:r>
              <a:rPr lang="it-IT" sz="2000" dirty="0" err="1"/>
              <a:t>echo</a:t>
            </a:r>
            <a:r>
              <a:rPr lang="it-IT" sz="2000" dirty="0"/>
              <a:t> </a:t>
            </a:r>
            <a:r>
              <a:rPr lang="it-IT" sz="2000" dirty="0" err="1"/>
              <a:t>str_pad</a:t>
            </a:r>
            <a:r>
              <a:rPr lang="it-IT" sz="2000" dirty="0"/>
              <a:t>($input,  3, "*");                 </a:t>
            </a:r>
          </a:p>
          <a:p>
            <a:r>
              <a:rPr lang="it-IT" sz="2000" dirty="0"/>
              <a:t>// </a:t>
            </a:r>
            <a:r>
              <a:rPr lang="it-IT" sz="2000" dirty="0" err="1"/>
              <a:t>produces</a:t>
            </a:r>
            <a:r>
              <a:rPr lang="it-IT" sz="2000" dirty="0"/>
              <a:t> "Film"</a:t>
            </a:r>
          </a:p>
          <a:p>
            <a:endParaRPr lang="it-IT" sz="2000" dirty="0"/>
          </a:p>
        </p:txBody>
      </p:sp>
      <p:sp>
        <p:nvSpPr>
          <p:cNvPr id="5" name="Simbolo &quot;Non consentito&quot; 4">
            <a:extLst>
              <a:ext uri="{FF2B5EF4-FFF2-40B4-BE49-F238E27FC236}">
                <a16:creationId xmlns:a16="http://schemas.microsoft.com/office/drawing/2014/main" id="{3EC833CA-06D4-4B89-84C8-6C6A2CB7F647}"/>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0906024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14D9DE-0BAC-43A4-A3B4-033DE30234B7}"/>
              </a:ext>
            </a:extLst>
          </p:cNvPr>
          <p:cNvSpPr>
            <a:spLocks noGrp="1"/>
          </p:cNvSpPr>
          <p:nvPr>
            <p:ph type="title"/>
          </p:nvPr>
        </p:nvSpPr>
        <p:spPr/>
        <p:txBody>
          <a:bodyPr/>
          <a:lstStyle/>
          <a:p>
            <a:r>
              <a:rPr lang="it-IT" dirty="0" err="1"/>
              <a:t>str_repeat</a:t>
            </a:r>
            <a:r>
              <a:rPr lang="it-IT" dirty="0"/>
              <a:t>()</a:t>
            </a:r>
          </a:p>
        </p:txBody>
      </p:sp>
      <p:sp>
        <p:nvSpPr>
          <p:cNvPr id="3" name="Segnaposto contenuto 2">
            <a:extLst>
              <a:ext uri="{FF2B5EF4-FFF2-40B4-BE49-F238E27FC236}">
                <a16:creationId xmlns:a16="http://schemas.microsoft.com/office/drawing/2014/main" id="{7269BA77-5423-4007-9AEA-38F86BBA1FE9}"/>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str_repeat</a:t>
            </a:r>
            <a:r>
              <a:rPr lang="it-IT" sz="2000" b="1" dirty="0"/>
              <a:t>() </a:t>
            </a:r>
            <a:r>
              <a:rPr lang="it-IT" sz="2000" dirty="0"/>
              <a:t>ripete una stringa un numero specificato di volte.</a:t>
            </a:r>
          </a:p>
        </p:txBody>
      </p:sp>
      <p:sp>
        <p:nvSpPr>
          <p:cNvPr id="4" name="Segnaposto contenuto 3">
            <a:extLst>
              <a:ext uri="{FF2B5EF4-FFF2-40B4-BE49-F238E27FC236}">
                <a16:creationId xmlns:a16="http://schemas.microsoft.com/office/drawing/2014/main" id="{8DD61649-4769-473D-B674-3F627F85FCED}"/>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str_repeat</a:t>
            </a:r>
            <a:r>
              <a:rPr lang="en-US" dirty="0"/>
              <a:t>("Wow",13);</a:t>
            </a:r>
          </a:p>
          <a:p>
            <a:r>
              <a:rPr lang="en-US" dirty="0"/>
              <a:t>?&gt;</a:t>
            </a:r>
          </a:p>
          <a:p>
            <a:endParaRPr lang="en-US" dirty="0"/>
          </a:p>
          <a:p>
            <a:r>
              <a:rPr lang="en-US" dirty="0"/>
              <a:t>Output:</a:t>
            </a:r>
            <a:br>
              <a:rPr lang="en-US" dirty="0"/>
            </a:br>
            <a:r>
              <a:rPr lang="en-US" dirty="0" err="1"/>
              <a:t>WowWowWowWowWowWowWowWowWowWowWowWowWow</a:t>
            </a:r>
            <a:endParaRPr lang="it-IT" dirty="0"/>
          </a:p>
        </p:txBody>
      </p:sp>
      <p:sp>
        <p:nvSpPr>
          <p:cNvPr id="5" name="Simbolo &quot;Non consentito&quot; 4">
            <a:extLst>
              <a:ext uri="{FF2B5EF4-FFF2-40B4-BE49-F238E27FC236}">
                <a16:creationId xmlns:a16="http://schemas.microsoft.com/office/drawing/2014/main" id="{4E347A77-3F65-46FD-975E-F396710C6163}"/>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15641434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299AE9-9719-4386-94E3-988C8DA797D7}"/>
              </a:ext>
            </a:extLst>
          </p:cNvPr>
          <p:cNvSpPr>
            <a:spLocks noGrp="1"/>
          </p:cNvSpPr>
          <p:nvPr>
            <p:ph type="title"/>
          </p:nvPr>
        </p:nvSpPr>
        <p:spPr/>
        <p:txBody>
          <a:bodyPr/>
          <a:lstStyle/>
          <a:p>
            <a:r>
              <a:rPr lang="it-IT" dirty="0" err="1"/>
              <a:t>str_split</a:t>
            </a:r>
            <a:r>
              <a:rPr lang="it-IT" dirty="0"/>
              <a:t>()</a:t>
            </a:r>
          </a:p>
        </p:txBody>
      </p:sp>
      <p:sp>
        <p:nvSpPr>
          <p:cNvPr id="3" name="Segnaposto contenuto 2">
            <a:extLst>
              <a:ext uri="{FF2B5EF4-FFF2-40B4-BE49-F238E27FC236}">
                <a16:creationId xmlns:a16="http://schemas.microsoft.com/office/drawing/2014/main" id="{9C69139D-B5BA-4765-8BCA-ADA9FB1BA521}"/>
              </a:ext>
            </a:extLst>
          </p:cNvPr>
          <p:cNvSpPr>
            <a:spLocks noGrp="1"/>
          </p:cNvSpPr>
          <p:nvPr>
            <p:ph sz="half" idx="2"/>
          </p:nvPr>
        </p:nvSpPr>
        <p:spPr>
          <a:xfrm>
            <a:off x="328612" y="1271016"/>
            <a:ext cx="5058200" cy="5248655"/>
          </a:xfrm>
        </p:spPr>
        <p:txBody>
          <a:bodyPr>
            <a:normAutofit/>
          </a:bodyPr>
          <a:lstStyle/>
          <a:p>
            <a:r>
              <a:rPr lang="it-IT" sz="2000" b="1" dirty="0"/>
              <a:t>La funzione </a:t>
            </a:r>
            <a:r>
              <a:rPr lang="it-IT" sz="2000" b="1" dirty="0" err="1">
                <a:highlight>
                  <a:srgbClr val="FFFF00"/>
                </a:highlight>
              </a:rPr>
              <a:t>str_split</a:t>
            </a:r>
            <a:r>
              <a:rPr lang="it-IT" sz="2000" b="1" dirty="0"/>
              <a:t>() divide una stringa in un array.</a:t>
            </a:r>
          </a:p>
          <a:p>
            <a:r>
              <a:rPr lang="it-IT" sz="2000" dirty="0"/>
              <a:t>Valore di ritorno:	</a:t>
            </a:r>
            <a:br>
              <a:rPr lang="it-IT" sz="2000" dirty="0"/>
            </a:br>
            <a:r>
              <a:rPr lang="it-IT" sz="2000" dirty="0"/>
              <a:t>Se </a:t>
            </a:r>
            <a:r>
              <a:rPr lang="it-IT" sz="2000" dirty="0" err="1"/>
              <a:t>length</a:t>
            </a:r>
            <a:r>
              <a:rPr lang="it-IT" sz="2000" dirty="0"/>
              <a:t> è minore di 1, la funzione </a:t>
            </a:r>
            <a:r>
              <a:rPr lang="it-IT" sz="2000" dirty="0" err="1"/>
              <a:t>str_split</a:t>
            </a:r>
            <a:r>
              <a:rPr lang="it-IT" sz="2000" dirty="0"/>
              <a:t>() restituirà FALSE. </a:t>
            </a:r>
            <a:br>
              <a:rPr lang="it-IT" sz="2000" dirty="0"/>
            </a:br>
            <a:r>
              <a:rPr lang="it-IT" sz="2000" dirty="0"/>
              <a:t>Se </a:t>
            </a:r>
            <a:r>
              <a:rPr lang="it-IT" sz="2000" dirty="0" err="1"/>
              <a:t>length</a:t>
            </a:r>
            <a:r>
              <a:rPr lang="it-IT" sz="2000" dirty="0"/>
              <a:t> è maggiore della lunghezza della stringa, l'intera stringa verrà restituita come unico elemento dell'array.</a:t>
            </a:r>
          </a:p>
        </p:txBody>
      </p:sp>
      <p:sp>
        <p:nvSpPr>
          <p:cNvPr id="4" name="Segnaposto contenuto 3">
            <a:extLst>
              <a:ext uri="{FF2B5EF4-FFF2-40B4-BE49-F238E27FC236}">
                <a16:creationId xmlns:a16="http://schemas.microsoft.com/office/drawing/2014/main" id="{C53B4991-BFFB-49D2-82DB-891EE6950366}"/>
              </a:ext>
            </a:extLst>
          </p:cNvPr>
          <p:cNvSpPr>
            <a:spLocks noGrp="1"/>
          </p:cNvSpPr>
          <p:nvPr>
            <p:ph sz="quarter" idx="4"/>
          </p:nvPr>
        </p:nvSpPr>
        <p:spPr>
          <a:xfrm>
            <a:off x="5739897" y="1271017"/>
            <a:ext cx="6123491" cy="5263586"/>
          </a:xfrm>
        </p:spPr>
        <p:txBody>
          <a:bodyPr>
            <a:normAutofit fontScale="92500" lnSpcReduction="1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str_split</a:t>
            </a:r>
            <a:r>
              <a:rPr lang="it-IT" dirty="0"/>
              <a:t>("Hello"));</a:t>
            </a:r>
          </a:p>
          <a:p>
            <a:r>
              <a:rPr lang="it-IT" dirty="0"/>
              <a:t>?&gt;</a:t>
            </a:r>
          </a:p>
          <a:p>
            <a:endParaRPr lang="it-IT" dirty="0"/>
          </a:p>
          <a:p>
            <a:r>
              <a:rPr lang="it-IT" dirty="0"/>
              <a:t>Risultato:</a:t>
            </a:r>
            <a:br>
              <a:rPr lang="it-IT" dirty="0"/>
            </a:br>
            <a:r>
              <a:rPr lang="pt-BR" dirty="0"/>
              <a:t>Array ( [0] =&gt; H [1] =&gt; e [2] =&gt; l [3] =&gt; l [4] =&gt; o )</a:t>
            </a:r>
          </a:p>
          <a:p>
            <a:endParaRPr lang="en-US" b="0" dirty="0">
              <a:solidFill>
                <a:srgbClr val="569CD6"/>
              </a:solidFill>
              <a:effectLst/>
              <a:latin typeface="Consolas" panose="020B0609020204030204" pitchFamily="49" charset="0"/>
            </a:endParaRP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err="1">
                <a:solidFill>
                  <a:schemeClr val="tx1"/>
                </a:solidFill>
                <a:effectLst/>
                <a:latin typeface="Consolas" panose="020B0609020204030204" pitchFamily="49" charset="0"/>
              </a:rPr>
              <a:t>print_r</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str_split</a:t>
            </a:r>
            <a:r>
              <a:rPr lang="en-US" b="0" dirty="0">
                <a:solidFill>
                  <a:schemeClr val="tx1"/>
                </a:solidFill>
                <a:effectLst/>
                <a:latin typeface="Consolas" panose="020B0609020204030204" pitchFamily="49" charset="0"/>
              </a:rPr>
              <a:t>("Hello",2));</a:t>
            </a:r>
          </a:p>
          <a:p>
            <a:r>
              <a:rPr lang="en-US" b="0" dirty="0">
                <a:solidFill>
                  <a:srgbClr val="6A9955"/>
                </a:solidFill>
                <a:effectLst/>
                <a:latin typeface="Consolas" panose="020B0609020204030204" pitchFamily="49" charset="0"/>
              </a:rPr>
              <a:t>// Array</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[0] =&gt; He</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[1] =&gt; </a:t>
            </a:r>
            <a:r>
              <a:rPr lang="en-US" b="0" dirty="0" err="1">
                <a:solidFill>
                  <a:srgbClr val="6A9955"/>
                </a:solidFill>
                <a:effectLst/>
                <a:latin typeface="Consolas" panose="020B0609020204030204" pitchFamily="49" charset="0"/>
              </a:rPr>
              <a:t>ll</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[2] =&gt; o</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9386338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8123D5-AD9D-47AC-B36B-0A8876793A25}"/>
              </a:ext>
            </a:extLst>
          </p:cNvPr>
          <p:cNvSpPr>
            <a:spLocks noGrp="1"/>
          </p:cNvSpPr>
          <p:nvPr>
            <p:ph type="title"/>
          </p:nvPr>
        </p:nvSpPr>
        <p:spPr/>
        <p:txBody>
          <a:bodyPr/>
          <a:lstStyle/>
          <a:p>
            <a:r>
              <a:rPr lang="it-IT" dirty="0" err="1"/>
              <a:t>strcmp</a:t>
            </a:r>
            <a:r>
              <a:rPr lang="it-IT" dirty="0"/>
              <a:t>()</a:t>
            </a:r>
          </a:p>
        </p:txBody>
      </p:sp>
      <p:sp>
        <p:nvSpPr>
          <p:cNvPr id="3" name="Segnaposto contenuto 2">
            <a:extLst>
              <a:ext uri="{FF2B5EF4-FFF2-40B4-BE49-F238E27FC236}">
                <a16:creationId xmlns:a16="http://schemas.microsoft.com/office/drawing/2014/main" id="{B33EC94B-466F-4C0D-B586-D37031D2A83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strcmp</a:t>
            </a:r>
            <a:r>
              <a:rPr lang="it-IT" sz="2000" b="1" dirty="0"/>
              <a:t>() confronta due stringhe.</a:t>
            </a:r>
          </a:p>
          <a:p>
            <a:r>
              <a:rPr lang="it-IT" sz="2000" dirty="0"/>
              <a:t>Nota: la funzione </a:t>
            </a:r>
            <a:r>
              <a:rPr lang="it-IT" sz="2000" dirty="0" err="1"/>
              <a:t>strcmp</a:t>
            </a:r>
            <a:r>
              <a:rPr lang="it-IT" sz="2000" dirty="0"/>
              <a:t>() è </a:t>
            </a:r>
            <a:r>
              <a:rPr lang="it-IT" sz="2000" dirty="0" err="1"/>
              <a:t>binary-safe</a:t>
            </a:r>
            <a:r>
              <a:rPr lang="it-IT" sz="2000" dirty="0"/>
              <a:t> e fa distinzione tra maiuscole e minuscole.</a:t>
            </a:r>
          </a:p>
          <a:p>
            <a:endParaRPr lang="it-IT" sz="2000" dirty="0"/>
          </a:p>
          <a:p>
            <a:r>
              <a:rPr lang="it-IT" sz="2000" dirty="0"/>
              <a:t>Suggerimento: questa funzione è simile alla funzione </a:t>
            </a:r>
            <a:r>
              <a:rPr lang="it-IT" sz="2000" dirty="0" err="1"/>
              <a:t>strncmp</a:t>
            </a:r>
            <a:r>
              <a:rPr lang="it-IT" sz="2000" dirty="0"/>
              <a:t>() , con la differenza che è possibile specificare il numero di caratteri di ciascuna stringa da utilizzare nel confronto con </a:t>
            </a:r>
            <a:r>
              <a:rPr lang="it-IT" sz="2000" dirty="0" err="1"/>
              <a:t>strncmp</a:t>
            </a:r>
            <a:r>
              <a:rPr lang="it-IT" sz="2000" dirty="0"/>
              <a:t>().</a:t>
            </a:r>
          </a:p>
          <a:p>
            <a:r>
              <a:rPr lang="it-IT" sz="2000" dirty="0"/>
              <a:t>Valore di ritorno:	</a:t>
            </a:r>
            <a:br>
              <a:rPr lang="it-IT" sz="2000" dirty="0"/>
            </a:br>
            <a:r>
              <a:rPr lang="it-IT" sz="2000" dirty="0"/>
              <a:t>Questa funzione </a:t>
            </a:r>
            <a:r>
              <a:rPr lang="it-IT" sz="2000" b="1" dirty="0"/>
              <a:t>restituisce:</a:t>
            </a:r>
          </a:p>
          <a:p>
            <a:r>
              <a:rPr lang="it-IT" sz="2000" b="1" dirty="0"/>
              <a:t>0</a:t>
            </a:r>
            <a:r>
              <a:rPr lang="it-IT" sz="2000" dirty="0"/>
              <a:t> - se le due stringhe sono </a:t>
            </a:r>
            <a:r>
              <a:rPr lang="it-IT" sz="2000" b="1" dirty="0"/>
              <a:t>uguali</a:t>
            </a:r>
          </a:p>
          <a:p>
            <a:r>
              <a:rPr lang="it-IT" sz="2000" b="1" dirty="0"/>
              <a:t>&lt;0 </a:t>
            </a:r>
            <a:r>
              <a:rPr lang="it-IT" sz="2000" dirty="0"/>
              <a:t>- se </a:t>
            </a:r>
            <a:r>
              <a:rPr lang="it-IT" sz="2000" b="1" dirty="0"/>
              <a:t>stringa1 è minore di stringa2</a:t>
            </a:r>
          </a:p>
          <a:p>
            <a:r>
              <a:rPr lang="it-IT" sz="2000" dirty="0"/>
              <a:t>&gt;0 - se </a:t>
            </a:r>
            <a:r>
              <a:rPr lang="it-IT" sz="2000" b="1" dirty="0"/>
              <a:t>stringa1 è maggiore di stringa2</a:t>
            </a:r>
          </a:p>
        </p:txBody>
      </p:sp>
      <p:sp>
        <p:nvSpPr>
          <p:cNvPr id="4" name="Segnaposto contenuto 3">
            <a:extLst>
              <a:ext uri="{FF2B5EF4-FFF2-40B4-BE49-F238E27FC236}">
                <a16:creationId xmlns:a16="http://schemas.microsoft.com/office/drawing/2014/main" id="{62170A51-38A5-444F-9A42-93517B67F55B}"/>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strcmp</a:t>
            </a:r>
            <a:r>
              <a:rPr lang="en-US" dirty="0"/>
              <a:t>("Hello </a:t>
            </a:r>
            <a:r>
              <a:rPr lang="en-US" dirty="0" err="1"/>
              <a:t>world!","Hello</a:t>
            </a:r>
            <a:r>
              <a:rPr lang="en-US" dirty="0"/>
              <a:t> world!");</a:t>
            </a:r>
          </a:p>
          <a:p>
            <a:r>
              <a:rPr lang="en-US" dirty="0"/>
              <a:t>?&gt;</a:t>
            </a:r>
          </a:p>
          <a:p>
            <a:endParaRPr lang="en-US" dirty="0"/>
          </a:p>
          <a:p>
            <a:r>
              <a:rPr lang="en-US" dirty="0"/>
              <a:t>Output:</a:t>
            </a:r>
          </a:p>
          <a:p>
            <a:r>
              <a:rPr lang="en-US" dirty="0"/>
              <a:t>0</a:t>
            </a:r>
          </a:p>
          <a:p>
            <a:r>
              <a:rPr lang="it-IT" dirty="0"/>
              <a:t>Se questa funzione restituisce 0, le due stringhe sono uguali.</a:t>
            </a:r>
          </a:p>
        </p:txBody>
      </p:sp>
      <p:sp>
        <p:nvSpPr>
          <p:cNvPr id="5" name="Simbolo &quot;Non consentito&quot; 4">
            <a:extLst>
              <a:ext uri="{FF2B5EF4-FFF2-40B4-BE49-F238E27FC236}">
                <a16:creationId xmlns:a16="http://schemas.microsoft.com/office/drawing/2014/main" id="{5011AE16-48CD-475A-8ED0-1944F9897B5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3145736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6473D-9740-4784-B40A-649EEB64B4AD}"/>
              </a:ext>
            </a:extLst>
          </p:cNvPr>
          <p:cNvSpPr>
            <a:spLocks noGrp="1"/>
          </p:cNvSpPr>
          <p:nvPr>
            <p:ph type="title"/>
          </p:nvPr>
        </p:nvSpPr>
        <p:spPr/>
        <p:txBody>
          <a:bodyPr/>
          <a:lstStyle/>
          <a:p>
            <a:r>
              <a:rPr lang="it-IT" dirty="0" err="1"/>
              <a:t>strcasecmp</a:t>
            </a:r>
            <a:r>
              <a:rPr lang="it-IT" dirty="0"/>
              <a:t>()</a:t>
            </a:r>
          </a:p>
        </p:txBody>
      </p:sp>
      <p:sp>
        <p:nvSpPr>
          <p:cNvPr id="3" name="Segnaposto contenuto 2">
            <a:extLst>
              <a:ext uri="{FF2B5EF4-FFF2-40B4-BE49-F238E27FC236}">
                <a16:creationId xmlns:a16="http://schemas.microsoft.com/office/drawing/2014/main" id="{AC069DE6-BFD9-450D-8DA8-BFBE519BDB53}"/>
              </a:ext>
            </a:extLst>
          </p:cNvPr>
          <p:cNvSpPr>
            <a:spLocks noGrp="1"/>
          </p:cNvSpPr>
          <p:nvPr>
            <p:ph sz="half" idx="2"/>
          </p:nvPr>
        </p:nvSpPr>
        <p:spPr/>
        <p:txBody>
          <a:bodyPr/>
          <a:lstStyle/>
          <a:p>
            <a:r>
              <a:rPr lang="it-IT" dirty="0"/>
              <a:t>Nel caso in cui abbiamo bisogno di effettuare </a:t>
            </a:r>
            <a:r>
              <a:rPr lang="it-IT" b="1" dirty="0">
                <a:highlight>
                  <a:srgbClr val="00FF00"/>
                </a:highlight>
              </a:rPr>
              <a:t>confronti non sensibili alle maiuscole </a:t>
            </a:r>
            <a:r>
              <a:rPr lang="it-IT" dirty="0"/>
              <a:t>possiamo utilizzare la funzione </a:t>
            </a:r>
            <a:r>
              <a:rPr lang="it-IT" dirty="0" err="1">
                <a:highlight>
                  <a:srgbClr val="FFFF00"/>
                </a:highlight>
              </a:rPr>
              <a:t>strcasecmp</a:t>
            </a:r>
            <a:r>
              <a:rPr lang="it-IT" dirty="0"/>
              <a:t>() </a:t>
            </a:r>
            <a:br>
              <a:rPr lang="it-IT" dirty="0"/>
            </a:br>
            <a:r>
              <a:rPr lang="it-IT" dirty="0"/>
              <a:t>Ha un comportamento del tutto identico a </a:t>
            </a:r>
            <a:r>
              <a:rPr lang="it-IT" dirty="0" err="1"/>
              <a:t>strcmp</a:t>
            </a:r>
            <a:r>
              <a:rPr lang="it-IT" dirty="0"/>
              <a:t> senza però essere case-sensitive.</a:t>
            </a:r>
            <a:br>
              <a:rPr lang="it-IT" dirty="0"/>
            </a:br>
            <a:br>
              <a:rPr lang="it-IT" dirty="0"/>
            </a:br>
            <a:r>
              <a:rPr lang="it-IT" dirty="0"/>
              <a:t>Utilizzando </a:t>
            </a:r>
            <a:r>
              <a:rPr lang="it-IT" dirty="0" err="1"/>
              <a:t>strcasecmp</a:t>
            </a:r>
            <a:r>
              <a:rPr lang="it-IT" dirty="0"/>
              <a:t>() l'esempio ci restituirà il messaggio “Le stringhe sono uguali” in quanto la funzione è case-insensitive.</a:t>
            </a:r>
          </a:p>
        </p:txBody>
      </p:sp>
      <p:sp>
        <p:nvSpPr>
          <p:cNvPr id="4" name="Segnaposto contenuto 3">
            <a:extLst>
              <a:ext uri="{FF2B5EF4-FFF2-40B4-BE49-F238E27FC236}">
                <a16:creationId xmlns:a16="http://schemas.microsoft.com/office/drawing/2014/main" id="{E52D87F8-215E-44C8-9DC0-AE28FBB32A67}"/>
              </a:ext>
            </a:extLst>
          </p:cNvPr>
          <p:cNvSpPr>
            <a:spLocks noGrp="1"/>
          </p:cNvSpPr>
          <p:nvPr>
            <p:ph sz="quarter" idx="4"/>
          </p:nvPr>
        </p:nvSpPr>
        <p:spPr/>
        <p:txBody>
          <a:bodyPr/>
          <a:lstStyle/>
          <a:p>
            <a:r>
              <a:rPr lang="it-IT" dirty="0"/>
              <a:t>$stringa = "Stringa";</a:t>
            </a:r>
          </a:p>
          <a:p>
            <a:r>
              <a:rPr lang="it-IT" dirty="0" err="1"/>
              <a:t>if</a:t>
            </a:r>
            <a:r>
              <a:rPr lang="it-IT" dirty="0"/>
              <a:t> (</a:t>
            </a:r>
            <a:r>
              <a:rPr lang="it-IT" dirty="0" err="1">
                <a:highlight>
                  <a:srgbClr val="FFFF00"/>
                </a:highlight>
              </a:rPr>
              <a:t>strcasecmp</a:t>
            </a:r>
            <a:r>
              <a:rPr lang="it-IT" dirty="0"/>
              <a:t>($stringa, "stringa") == 0) {</a:t>
            </a:r>
          </a:p>
          <a:p>
            <a:r>
              <a:rPr lang="it-IT" dirty="0"/>
              <a:t>    </a:t>
            </a:r>
            <a:r>
              <a:rPr lang="it-IT" dirty="0" err="1"/>
              <a:t>echo</a:t>
            </a:r>
            <a:r>
              <a:rPr lang="it-IT" dirty="0"/>
              <a:t> "Le stringhe sono uguali";</a:t>
            </a:r>
          </a:p>
          <a:p>
            <a:r>
              <a:rPr lang="it-IT" dirty="0"/>
              <a:t>} else {</a:t>
            </a:r>
          </a:p>
          <a:p>
            <a:r>
              <a:rPr lang="it-IT" dirty="0"/>
              <a:t>    </a:t>
            </a:r>
            <a:r>
              <a:rPr lang="it-IT" dirty="0" err="1"/>
              <a:t>echo</a:t>
            </a:r>
            <a:r>
              <a:rPr lang="it-IT" dirty="0"/>
              <a:t> "Le stringhe non coincidono";</a:t>
            </a:r>
          </a:p>
          <a:p>
            <a:r>
              <a:rPr lang="it-IT" dirty="0"/>
              <a:t>}</a:t>
            </a:r>
          </a:p>
        </p:txBody>
      </p:sp>
      <p:sp>
        <p:nvSpPr>
          <p:cNvPr id="5" name="Simbolo &quot;Non consentito&quot; 4">
            <a:extLst>
              <a:ext uri="{FF2B5EF4-FFF2-40B4-BE49-F238E27FC236}">
                <a16:creationId xmlns:a16="http://schemas.microsoft.com/office/drawing/2014/main" id="{1E3BBC57-94E8-4B8E-A75B-82C7E363EA5A}"/>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4649604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6C2CAC-A271-41CD-B705-08AE2D704D85}"/>
              </a:ext>
            </a:extLst>
          </p:cNvPr>
          <p:cNvSpPr>
            <a:spLocks noGrp="1"/>
          </p:cNvSpPr>
          <p:nvPr>
            <p:ph type="title"/>
          </p:nvPr>
        </p:nvSpPr>
        <p:spPr/>
        <p:txBody>
          <a:bodyPr/>
          <a:lstStyle/>
          <a:p>
            <a:r>
              <a:rPr lang="it-IT" dirty="0" err="1"/>
              <a:t>strstr</a:t>
            </a:r>
            <a:r>
              <a:rPr lang="it-IT" dirty="0"/>
              <a:t>()</a:t>
            </a:r>
          </a:p>
        </p:txBody>
      </p:sp>
      <p:sp>
        <p:nvSpPr>
          <p:cNvPr id="3" name="Segnaposto contenuto 2">
            <a:extLst>
              <a:ext uri="{FF2B5EF4-FFF2-40B4-BE49-F238E27FC236}">
                <a16:creationId xmlns:a16="http://schemas.microsoft.com/office/drawing/2014/main" id="{380D152A-FB74-47A2-981A-DFF04A0EDC32}"/>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strstr</a:t>
            </a:r>
            <a:r>
              <a:rPr lang="it-IT" sz="2000" b="1" dirty="0"/>
              <a:t>() cerca la prima occorrenza di una stringa all'interno di un'altra stringa.</a:t>
            </a:r>
            <a:endParaRPr lang="it-IT" sz="2000" dirty="0"/>
          </a:p>
          <a:p>
            <a:r>
              <a:rPr lang="it-IT" sz="2000" dirty="0"/>
              <a:t>Nota: questa funzione è a </a:t>
            </a:r>
            <a:r>
              <a:rPr lang="it-IT" sz="2000" dirty="0" err="1">
                <a:highlight>
                  <a:srgbClr val="00FF00"/>
                </a:highlight>
              </a:rPr>
              <a:t>binary</a:t>
            </a:r>
            <a:r>
              <a:rPr lang="it-IT" sz="2000" dirty="0">
                <a:highlight>
                  <a:srgbClr val="00FF00"/>
                </a:highlight>
              </a:rPr>
              <a:t> </a:t>
            </a:r>
            <a:r>
              <a:rPr lang="it-IT" sz="2000" dirty="0" err="1">
                <a:highlight>
                  <a:srgbClr val="00FF00"/>
                </a:highlight>
              </a:rPr>
              <a:t>safe</a:t>
            </a:r>
            <a:r>
              <a:rPr lang="it-IT" sz="2000" dirty="0"/>
              <a:t>.</a:t>
            </a:r>
          </a:p>
          <a:p>
            <a:r>
              <a:rPr lang="it-IT" sz="2000" dirty="0"/>
              <a:t>Nota: questa funzione distingue tra maiuscole e minuscole. </a:t>
            </a:r>
            <a:br>
              <a:rPr lang="it-IT" sz="2000" dirty="0"/>
            </a:br>
            <a:r>
              <a:rPr lang="it-IT" sz="2000" dirty="0"/>
              <a:t>Per una ricerca senza distinzione tra maiuscole e minuscole, utilizzare la funzione </a:t>
            </a:r>
            <a:r>
              <a:rPr lang="it-IT" sz="2000" dirty="0" err="1"/>
              <a:t>stristr</a:t>
            </a:r>
            <a:r>
              <a:rPr lang="it-IT" sz="2000" dirty="0"/>
              <a:t>() .</a:t>
            </a:r>
          </a:p>
          <a:p>
            <a:endParaRPr lang="it-IT" sz="2000" dirty="0"/>
          </a:p>
          <a:p>
            <a:r>
              <a:rPr lang="it-IT" sz="2000" dirty="0" err="1">
                <a:highlight>
                  <a:srgbClr val="FF00FF"/>
                </a:highlight>
              </a:rPr>
              <a:t>binary</a:t>
            </a:r>
            <a:r>
              <a:rPr lang="it-IT" sz="2000" dirty="0">
                <a:highlight>
                  <a:srgbClr val="FF00FF"/>
                </a:highlight>
              </a:rPr>
              <a:t> </a:t>
            </a:r>
            <a:r>
              <a:rPr lang="it-IT" sz="2000" dirty="0" err="1">
                <a:highlight>
                  <a:srgbClr val="FF00FF"/>
                </a:highlight>
              </a:rPr>
              <a:t>safe</a:t>
            </a:r>
            <a:r>
              <a:rPr lang="it-IT" sz="2000" dirty="0">
                <a:highlight>
                  <a:srgbClr val="FF00FF"/>
                </a:highlight>
              </a:rPr>
              <a:t>: </a:t>
            </a:r>
            <a:r>
              <a:rPr lang="it-IT" sz="1600" b="0" i="0" dirty="0">
                <a:solidFill>
                  <a:srgbClr val="212529"/>
                </a:solidFill>
                <a:effectLst/>
                <a:highlight>
                  <a:srgbClr val="FF00FF"/>
                </a:highlight>
                <a:latin typeface="-apple-system"/>
              </a:rPr>
              <a:t>Significa che la funzione funzionerà correttamente quando si passano dati binari arbitrari (cioè stringhe contenenti byte non ASCII e / o byte nulli).</a:t>
            </a:r>
          </a:p>
          <a:p>
            <a:r>
              <a:rPr lang="it-IT" sz="1600" dirty="0">
                <a:solidFill>
                  <a:srgbClr val="212529"/>
                </a:solidFill>
                <a:highlight>
                  <a:srgbClr val="FF00FF"/>
                </a:highlight>
                <a:latin typeface="-apple-system"/>
              </a:rPr>
              <a:t>esempio</a:t>
            </a:r>
          </a:p>
          <a:p>
            <a:endParaRPr lang="it-IT" sz="1600" b="0" i="0" dirty="0">
              <a:solidFill>
                <a:srgbClr val="212529"/>
              </a:solidFill>
              <a:effectLst/>
              <a:highlight>
                <a:srgbClr val="FF00FF"/>
              </a:highlight>
              <a:latin typeface="-apple-system"/>
            </a:endParaRPr>
          </a:p>
          <a:p>
            <a:r>
              <a:rPr lang="en-US" sz="2000" dirty="0">
                <a:highlight>
                  <a:srgbClr val="FF00FF"/>
                </a:highlight>
              </a:rPr>
              <a:t>$str = "</a:t>
            </a:r>
            <a:r>
              <a:rPr lang="en-US" sz="2000" dirty="0" err="1">
                <a:highlight>
                  <a:srgbClr val="FF00FF"/>
                </a:highlight>
              </a:rPr>
              <a:t>abc</a:t>
            </a:r>
            <a:r>
              <a:rPr lang="en-US" sz="2000" dirty="0">
                <a:highlight>
                  <a:srgbClr val="FF00FF"/>
                </a:highlight>
              </a:rPr>
              <a:t>\x00abc";</a:t>
            </a:r>
          </a:p>
          <a:p>
            <a:r>
              <a:rPr lang="en-US" sz="2000" dirty="0">
                <a:highlight>
                  <a:srgbClr val="FF00FF"/>
                </a:highlight>
              </a:rPr>
              <a:t>echo </a:t>
            </a:r>
            <a:r>
              <a:rPr lang="en-US" sz="2000" dirty="0" err="1">
                <a:highlight>
                  <a:srgbClr val="FF00FF"/>
                </a:highlight>
              </a:rPr>
              <a:t>strlen</a:t>
            </a:r>
            <a:r>
              <a:rPr lang="en-US" sz="2000" dirty="0">
                <a:highlight>
                  <a:srgbClr val="FF00FF"/>
                </a:highlight>
              </a:rPr>
              <a:t>($str); //gives 7, not 3!</a:t>
            </a:r>
          </a:p>
          <a:p>
            <a:endParaRPr lang="en-US" sz="2000" dirty="0">
              <a:highlight>
                <a:srgbClr val="FF00FF"/>
              </a:highlight>
            </a:endParaRPr>
          </a:p>
          <a:p>
            <a:r>
              <a:rPr lang="en-US" sz="2000" dirty="0">
                <a:highlight>
                  <a:srgbClr val="FF00FF"/>
                </a:highlight>
              </a:rPr>
              <a:t>\x00 = null byte per la </a:t>
            </a:r>
            <a:r>
              <a:rPr lang="en-US" sz="2000" dirty="0" err="1">
                <a:highlight>
                  <a:srgbClr val="FF00FF"/>
                </a:highlight>
              </a:rPr>
              <a:t>terminazione</a:t>
            </a:r>
            <a:r>
              <a:rPr lang="en-US" sz="2000" dirty="0">
                <a:highlight>
                  <a:srgbClr val="FF00FF"/>
                </a:highlight>
              </a:rPr>
              <a:t> </a:t>
            </a:r>
            <a:r>
              <a:rPr lang="en-US" sz="2000" dirty="0" err="1">
                <a:highlight>
                  <a:srgbClr val="FF00FF"/>
                </a:highlight>
              </a:rPr>
              <a:t>della</a:t>
            </a:r>
            <a:r>
              <a:rPr lang="en-US" sz="2000" dirty="0">
                <a:highlight>
                  <a:srgbClr val="FF00FF"/>
                </a:highlight>
              </a:rPr>
              <a:t> </a:t>
            </a:r>
            <a:r>
              <a:rPr lang="en-US" sz="2000" dirty="0" err="1">
                <a:highlight>
                  <a:srgbClr val="FF00FF"/>
                </a:highlight>
              </a:rPr>
              <a:t>stringa</a:t>
            </a:r>
            <a:endParaRPr lang="it-IT" sz="2000" dirty="0">
              <a:highlight>
                <a:srgbClr val="FF00FF"/>
              </a:highlight>
            </a:endParaRPr>
          </a:p>
        </p:txBody>
      </p:sp>
      <p:sp>
        <p:nvSpPr>
          <p:cNvPr id="4" name="Segnaposto contenuto 3">
            <a:extLst>
              <a:ext uri="{FF2B5EF4-FFF2-40B4-BE49-F238E27FC236}">
                <a16:creationId xmlns:a16="http://schemas.microsoft.com/office/drawing/2014/main" id="{8122ADD5-AE50-43B1-B4B8-70FE9678DEBC}"/>
              </a:ext>
            </a:extLst>
          </p:cNvPr>
          <p:cNvSpPr>
            <a:spLocks noGrp="1"/>
          </p:cNvSpPr>
          <p:nvPr>
            <p:ph sz="quarter" idx="4"/>
          </p:nvPr>
        </p:nvSpPr>
        <p:spPr/>
        <p:txBody>
          <a:bodyPr>
            <a:normAutofit/>
          </a:bodyPr>
          <a:lstStyle/>
          <a:p>
            <a:r>
              <a:rPr lang="it-IT" sz="1800" b="0" i="0" dirty="0">
                <a:solidFill>
                  <a:srgbClr val="0000BB"/>
                </a:solidFill>
                <a:effectLst/>
                <a:latin typeface="Fira Mono" panose="020B0509050000020004" pitchFamily="49" charset="0"/>
              </a:rPr>
              <a:t>$email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'name@example.com'</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$domain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$domain</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@example.com</a:t>
            </a:r>
            <a:br>
              <a:rPr lang="it-IT" sz="1800" b="0" i="0" dirty="0">
                <a:solidFill>
                  <a:srgbClr val="FF8000"/>
                </a:solidFill>
                <a:effectLst/>
                <a:latin typeface="Fira Mono" panose="020B0509050000020004" pitchFamily="49" charset="0"/>
              </a:rPr>
            </a:b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$user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true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$user</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name</a:t>
            </a:r>
            <a:endParaRPr lang="it-IT" sz="1800" dirty="0"/>
          </a:p>
        </p:txBody>
      </p:sp>
      <p:sp>
        <p:nvSpPr>
          <p:cNvPr id="5" name="Simbolo &quot;Non consentito&quot; 4">
            <a:extLst>
              <a:ext uri="{FF2B5EF4-FFF2-40B4-BE49-F238E27FC236}">
                <a16:creationId xmlns:a16="http://schemas.microsoft.com/office/drawing/2014/main" id="{41FF1B0C-1044-45F4-9BAA-F01E098A194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9715664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2DD720-5718-48CC-A6B0-D5792E9EC123}"/>
              </a:ext>
            </a:extLst>
          </p:cNvPr>
          <p:cNvSpPr>
            <a:spLocks noGrp="1"/>
          </p:cNvSpPr>
          <p:nvPr>
            <p:ph type="title"/>
          </p:nvPr>
        </p:nvSpPr>
        <p:spPr/>
        <p:txBody>
          <a:bodyPr/>
          <a:lstStyle/>
          <a:p>
            <a:r>
              <a:rPr lang="it-IT" dirty="0" err="1"/>
              <a:t>strip_tags</a:t>
            </a:r>
            <a:r>
              <a:rPr lang="it-IT" dirty="0"/>
              <a:t>()</a:t>
            </a:r>
          </a:p>
        </p:txBody>
      </p:sp>
      <p:sp>
        <p:nvSpPr>
          <p:cNvPr id="3" name="Segnaposto contenuto 2">
            <a:extLst>
              <a:ext uri="{FF2B5EF4-FFF2-40B4-BE49-F238E27FC236}">
                <a16:creationId xmlns:a16="http://schemas.microsoft.com/office/drawing/2014/main" id="{D1A210C0-5B3F-4370-8B1C-E669997D1F85}"/>
              </a:ext>
            </a:extLst>
          </p:cNvPr>
          <p:cNvSpPr>
            <a:spLocks noGrp="1"/>
          </p:cNvSpPr>
          <p:nvPr>
            <p:ph sz="half" idx="2"/>
          </p:nvPr>
        </p:nvSpPr>
        <p:spPr/>
        <p:txBody>
          <a:bodyPr>
            <a:normAutofit/>
          </a:bodyPr>
          <a:lstStyle/>
          <a:p>
            <a:r>
              <a:rPr lang="it-IT" sz="2000" dirty="0"/>
              <a:t>La funzione </a:t>
            </a:r>
            <a:r>
              <a:rPr lang="it-IT" sz="2000" dirty="0" err="1"/>
              <a:t>strip_tags</a:t>
            </a:r>
            <a:r>
              <a:rPr lang="it-IT" sz="2000" dirty="0"/>
              <a:t>() </a:t>
            </a:r>
            <a:r>
              <a:rPr lang="it-IT" sz="2000" b="1" dirty="0"/>
              <a:t>rimuove i tag  da una stringa </a:t>
            </a:r>
            <a:r>
              <a:rPr lang="it-IT" sz="2000" dirty="0"/>
              <a:t>HTML, XML e PHP.</a:t>
            </a:r>
          </a:p>
          <a:p>
            <a:r>
              <a:rPr lang="it-IT" sz="2000" dirty="0"/>
              <a:t>Nota: i commenti HTML vengono sempre eliminati. Questo non può essere modificato con il parametro </a:t>
            </a:r>
            <a:r>
              <a:rPr lang="it-IT" sz="2000" dirty="0" err="1"/>
              <a:t>allow</a:t>
            </a:r>
            <a:r>
              <a:rPr lang="it-IT" sz="2000" dirty="0"/>
              <a:t>.</a:t>
            </a:r>
          </a:p>
          <a:p>
            <a:r>
              <a:rPr lang="it-IT" sz="2000" dirty="0"/>
              <a:t>Nota: questa funzione è a sicurezza binaria.</a:t>
            </a:r>
          </a:p>
        </p:txBody>
      </p:sp>
      <p:sp>
        <p:nvSpPr>
          <p:cNvPr id="4" name="Segnaposto contenuto 3">
            <a:extLst>
              <a:ext uri="{FF2B5EF4-FFF2-40B4-BE49-F238E27FC236}">
                <a16:creationId xmlns:a16="http://schemas.microsoft.com/office/drawing/2014/main" id="{4CC4AF39-8A74-4461-BEC1-E27B058178C2}"/>
              </a:ext>
            </a:extLst>
          </p:cNvPr>
          <p:cNvSpPr>
            <a:spLocks noGrp="1"/>
          </p:cNvSpPr>
          <p:nvPr>
            <p:ph sz="quarter" idx="4"/>
          </p:nvPr>
        </p:nvSpPr>
        <p:spPr/>
        <p:txBody>
          <a:bodyPr/>
          <a:lstStyle/>
          <a:p>
            <a:r>
              <a:rPr lang="en-US" sz="1800" dirty="0"/>
              <a:t>&lt;?php</a:t>
            </a:r>
          </a:p>
          <a:p>
            <a:r>
              <a:rPr lang="en-US" sz="1800" dirty="0"/>
              <a:t>echo </a:t>
            </a:r>
            <a:r>
              <a:rPr lang="en-US" sz="1800" dirty="0" err="1">
                <a:highlight>
                  <a:srgbClr val="FFFF00"/>
                </a:highlight>
              </a:rPr>
              <a:t>strip_tags</a:t>
            </a:r>
            <a:r>
              <a:rPr lang="en-US" sz="1800" dirty="0"/>
              <a:t>("Hello &lt;</a:t>
            </a:r>
            <a:r>
              <a:rPr lang="en-US" sz="1800" dirty="0">
                <a:solidFill>
                  <a:srgbClr val="FF0000"/>
                </a:solidFill>
              </a:rPr>
              <a:t>b</a:t>
            </a:r>
            <a:r>
              <a:rPr lang="en-US" sz="1800" dirty="0"/>
              <a:t>&gt;&lt;</a:t>
            </a:r>
            <a:r>
              <a:rPr lang="en-US" sz="1800" dirty="0" err="1"/>
              <a:t>i</a:t>
            </a:r>
            <a:r>
              <a:rPr lang="en-US" sz="1800" dirty="0"/>
              <a:t>&gt;world!&lt;/</a:t>
            </a:r>
            <a:r>
              <a:rPr lang="en-US" sz="1800" dirty="0" err="1"/>
              <a:t>i</a:t>
            </a:r>
            <a:r>
              <a:rPr lang="en-US" sz="1800" dirty="0"/>
              <a:t>&gt;&lt;/</a:t>
            </a:r>
            <a:r>
              <a:rPr lang="en-US" sz="1800" dirty="0">
                <a:solidFill>
                  <a:srgbClr val="FF0000"/>
                </a:solidFill>
              </a:rPr>
              <a:t>b</a:t>
            </a:r>
            <a:r>
              <a:rPr lang="en-US" sz="1800" dirty="0"/>
              <a:t>&gt;","&lt;</a:t>
            </a:r>
            <a:r>
              <a:rPr lang="en-US" sz="1800" dirty="0">
                <a:solidFill>
                  <a:srgbClr val="FF0000"/>
                </a:solidFill>
              </a:rPr>
              <a:t>b</a:t>
            </a:r>
            <a:r>
              <a:rPr lang="en-US" sz="1800" dirty="0"/>
              <a:t>&gt;");</a:t>
            </a:r>
          </a:p>
          <a:p>
            <a:r>
              <a:rPr lang="en-US" sz="1800" dirty="0"/>
              <a:t>?&gt;</a:t>
            </a:r>
          </a:p>
          <a:p>
            <a:endParaRPr lang="it-IT" sz="2000" dirty="0"/>
          </a:p>
          <a:p>
            <a:r>
              <a:rPr lang="it-IT" sz="2000" dirty="0"/>
              <a:t>Output:</a:t>
            </a:r>
          </a:p>
          <a:p>
            <a:r>
              <a:rPr lang="it-IT" sz="2000" dirty="0"/>
              <a:t>Hello </a:t>
            </a:r>
            <a:r>
              <a:rPr lang="it-IT" sz="2000" b="1" dirty="0"/>
              <a:t>world</a:t>
            </a:r>
            <a:r>
              <a:rPr lang="it-IT" sz="2000" dirty="0"/>
              <a:t>!</a:t>
            </a:r>
            <a:br>
              <a:rPr lang="it-IT" sz="2000" dirty="0"/>
            </a:br>
            <a:endParaRPr lang="it-IT" sz="2000" dirty="0"/>
          </a:p>
          <a:p>
            <a:r>
              <a:rPr lang="en-US" sz="1800" b="0" i="0" dirty="0">
                <a:solidFill>
                  <a:srgbClr val="FF8000"/>
                </a:solidFill>
                <a:effectLst/>
                <a:latin typeface="Fira Mono" panose="020B0509050000020004" pitchFamily="49" charset="0"/>
              </a:rPr>
              <a:t>// Allow &lt;p&gt; and &lt;a&gt;</a:t>
            </a:r>
            <a:br>
              <a:rPr lang="en-US" sz="1800" b="0" i="0" dirty="0">
                <a:solidFill>
                  <a:srgbClr val="FF8000"/>
                </a:solidFill>
                <a:effectLst/>
                <a:latin typeface="Fira Mono" panose="020B0509050000020004" pitchFamily="49" charset="0"/>
              </a:rPr>
            </a:br>
            <a:r>
              <a:rPr lang="en-US" sz="1800" b="0" i="0" dirty="0">
                <a:solidFill>
                  <a:srgbClr val="007700"/>
                </a:solidFill>
                <a:effectLst/>
                <a:latin typeface="Fira Mono" panose="020B0509050000020004" pitchFamily="49" charset="0"/>
              </a:rPr>
              <a:t>echo </a:t>
            </a:r>
            <a:r>
              <a:rPr lang="en-US" sz="1800" b="0" i="0" dirty="0" err="1">
                <a:solidFill>
                  <a:srgbClr val="0000BB"/>
                </a:solidFill>
                <a:effectLst/>
                <a:latin typeface="Fira Mono" panose="020B0509050000020004" pitchFamily="49" charset="0"/>
              </a:rPr>
              <a:t>strip_tags</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$text</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'&lt;p&gt;&lt;a&gt;'</a:t>
            </a:r>
            <a:r>
              <a:rPr lang="en-US" sz="1800" b="0" i="0" dirty="0">
                <a:solidFill>
                  <a:srgbClr val="007700"/>
                </a:solidFill>
                <a:effectLst/>
                <a:latin typeface="Fira Mono" panose="020B0509050000020004" pitchFamily="49" charset="0"/>
              </a:rPr>
              <a:t>);</a:t>
            </a:r>
          </a:p>
          <a:p>
            <a:pPr marL="0" indent="0">
              <a:buNone/>
            </a:pPr>
            <a:r>
              <a:rPr lang="en-US" sz="1400" dirty="0">
                <a:solidFill>
                  <a:srgbClr val="007700"/>
                </a:solidFill>
                <a:latin typeface="Fira Mono" panose="020B0509050000020004" pitchFamily="49" charset="0"/>
              </a:rPr>
              <a:t>in </a:t>
            </a:r>
            <a:r>
              <a:rPr lang="en-US" sz="1400" dirty="0" err="1">
                <a:solidFill>
                  <a:srgbClr val="007700"/>
                </a:solidFill>
                <a:latin typeface="Fira Mono" panose="020B0509050000020004" pitchFamily="49" charset="0"/>
              </a:rPr>
              <a:t>questo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caso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saranno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consentiti</a:t>
            </a:r>
            <a:r>
              <a:rPr lang="en-US" sz="1400" dirty="0">
                <a:solidFill>
                  <a:srgbClr val="007700"/>
                </a:solidFill>
                <a:latin typeface="Fira Mono" panose="020B0509050000020004" pitchFamily="49" charset="0"/>
              </a:rPr>
              <a:t> I tag p e a</a:t>
            </a:r>
          </a:p>
          <a:p>
            <a:pPr marL="0" indent="0">
              <a:buNone/>
            </a:pPr>
            <a:endParaRPr lang="en-US" sz="1400" dirty="0">
              <a:solidFill>
                <a:srgbClr val="007700"/>
              </a:solidFill>
              <a:latin typeface="Fira Mono" panose="020B0509050000020004" pitchFamily="49" charset="0"/>
            </a:endParaRPr>
          </a:p>
          <a:p>
            <a:r>
              <a:rPr lang="en-US" sz="1800" b="0" dirty="0">
                <a:solidFill>
                  <a:srgbClr val="000000"/>
                </a:solidFill>
                <a:effectLst/>
                <a:latin typeface="Consolas" panose="020B0609020204030204" pitchFamily="49" charset="0"/>
              </a:rPr>
              <a:t>print </a:t>
            </a:r>
            <a:r>
              <a:rPr lang="en-US" sz="1800" b="0" dirty="0" err="1">
                <a:solidFill>
                  <a:srgbClr val="000000"/>
                </a:solidFill>
                <a:effectLst/>
                <a:latin typeface="Consolas" panose="020B0609020204030204" pitchFamily="49" charset="0"/>
              </a:rPr>
              <a:t>strip_tags</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"&lt;p&gt;ciao"</a:t>
            </a:r>
            <a:r>
              <a:rPr lang="en-US" sz="1800" b="0" dirty="0">
                <a:solidFill>
                  <a:srgbClr val="000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 ciao</a:t>
            </a:r>
            <a:endParaRPr lang="en-US" sz="1800" b="0" dirty="0">
              <a:solidFill>
                <a:srgbClr val="000000"/>
              </a:solidFill>
              <a:effectLst/>
              <a:latin typeface="Consolas" panose="020B0609020204030204" pitchFamily="49" charset="0"/>
            </a:endParaRPr>
          </a:p>
          <a:p>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a:p>
            <a:pPr marL="0" indent="0">
              <a:buNone/>
            </a:pPr>
            <a:endParaRPr lang="en-US" sz="1400" dirty="0"/>
          </a:p>
        </p:txBody>
      </p:sp>
    </p:spTree>
    <p:extLst>
      <p:ext uri="{BB962C8B-B14F-4D97-AF65-F5344CB8AC3E}">
        <p14:creationId xmlns:p14="http://schemas.microsoft.com/office/powerpoint/2010/main" val="3821798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E43126-6FB2-488B-B770-7018287A45DD}"/>
              </a:ext>
            </a:extLst>
          </p:cNvPr>
          <p:cNvSpPr>
            <a:spLocks noGrp="1"/>
          </p:cNvSpPr>
          <p:nvPr>
            <p:ph type="title"/>
          </p:nvPr>
        </p:nvSpPr>
        <p:spPr/>
        <p:txBody>
          <a:bodyPr/>
          <a:lstStyle/>
          <a:p>
            <a:r>
              <a:rPr lang="it-IT" dirty="0" err="1"/>
              <a:t>stripslashes</a:t>
            </a:r>
            <a:r>
              <a:rPr lang="it-IT" dirty="0"/>
              <a:t>()</a:t>
            </a:r>
          </a:p>
        </p:txBody>
      </p:sp>
      <p:sp>
        <p:nvSpPr>
          <p:cNvPr id="3" name="Segnaposto contenuto 2">
            <a:extLst>
              <a:ext uri="{FF2B5EF4-FFF2-40B4-BE49-F238E27FC236}">
                <a16:creationId xmlns:a16="http://schemas.microsoft.com/office/drawing/2014/main" id="{B6AD7132-9CBD-4B5C-B19D-B369B2BAB515}"/>
              </a:ext>
            </a:extLst>
          </p:cNvPr>
          <p:cNvSpPr>
            <a:spLocks noGrp="1"/>
          </p:cNvSpPr>
          <p:nvPr>
            <p:ph sz="half" idx="2"/>
          </p:nvPr>
        </p:nvSpPr>
        <p:spPr/>
        <p:txBody>
          <a:bodyPr>
            <a:normAutofit/>
          </a:bodyPr>
          <a:lstStyle/>
          <a:p>
            <a:r>
              <a:rPr lang="it-IT" sz="2000" b="1" dirty="0"/>
              <a:t>La funzione </a:t>
            </a:r>
            <a:r>
              <a:rPr lang="it-IT" sz="2000" b="1" dirty="0" err="1"/>
              <a:t>stripslashes</a:t>
            </a:r>
            <a:r>
              <a:rPr lang="it-IT" sz="2000" b="1" dirty="0"/>
              <a:t>() rimuove le barre rovesciate aggiunte dalla funzione </a:t>
            </a:r>
            <a:r>
              <a:rPr lang="it-IT" sz="2000" b="1" dirty="0" err="1"/>
              <a:t>addslashes</a:t>
            </a:r>
            <a:r>
              <a:rPr lang="it-IT" sz="2000" b="1" dirty="0"/>
              <a:t>().</a:t>
            </a:r>
          </a:p>
          <a:p>
            <a:endParaRPr lang="it-IT" sz="2000" dirty="0"/>
          </a:p>
          <a:p>
            <a:r>
              <a:rPr lang="it-IT" sz="2000" dirty="0"/>
              <a:t>Suggerimento: questa funzione può essere </a:t>
            </a:r>
            <a:r>
              <a:rPr lang="it-IT" sz="2000" b="1" dirty="0"/>
              <a:t>utilizzata per ripulire i dati recuperati da un database o da un modulo HTML.</a:t>
            </a:r>
          </a:p>
          <a:p>
            <a:endParaRPr lang="it-IT" sz="2000" dirty="0"/>
          </a:p>
        </p:txBody>
      </p:sp>
      <p:sp>
        <p:nvSpPr>
          <p:cNvPr id="4" name="Segnaposto contenuto 3">
            <a:extLst>
              <a:ext uri="{FF2B5EF4-FFF2-40B4-BE49-F238E27FC236}">
                <a16:creationId xmlns:a16="http://schemas.microsoft.com/office/drawing/2014/main" id="{20C97A3B-71F4-44DB-AC0F-B9E81E107661}"/>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stripslashes</a:t>
            </a:r>
            <a:r>
              <a:rPr lang="en-US" dirty="0"/>
              <a:t>("Hello \World!");</a:t>
            </a:r>
          </a:p>
          <a:p>
            <a:r>
              <a:rPr lang="en-US" dirty="0"/>
              <a:t>?&gt;</a:t>
            </a:r>
          </a:p>
          <a:p>
            <a:r>
              <a:rPr lang="it-IT" dirty="0"/>
              <a:t>Output:</a:t>
            </a:r>
            <a:br>
              <a:rPr lang="it-IT" dirty="0"/>
            </a:br>
            <a:r>
              <a:rPr lang="it-IT" dirty="0"/>
              <a:t>Hello World!</a:t>
            </a:r>
          </a:p>
          <a:p>
            <a:endParaRPr lang="it-IT" dirty="0"/>
          </a:p>
          <a:p>
            <a:endParaRPr lang="it-IT" dirty="0"/>
          </a:p>
        </p:txBody>
      </p:sp>
    </p:spTree>
    <p:extLst>
      <p:ext uri="{BB962C8B-B14F-4D97-AF65-F5344CB8AC3E}">
        <p14:creationId xmlns:p14="http://schemas.microsoft.com/office/powerpoint/2010/main" val="30158033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BCB945-6D14-41A5-A2DA-307D094E6964}"/>
              </a:ext>
            </a:extLst>
          </p:cNvPr>
          <p:cNvSpPr>
            <a:spLocks noGrp="1"/>
          </p:cNvSpPr>
          <p:nvPr>
            <p:ph type="title"/>
          </p:nvPr>
        </p:nvSpPr>
        <p:spPr/>
        <p:txBody>
          <a:bodyPr/>
          <a:lstStyle/>
          <a:p>
            <a:r>
              <a:rPr lang="it-IT" dirty="0" err="1"/>
              <a:t>stripos</a:t>
            </a:r>
            <a:r>
              <a:rPr lang="it-IT" dirty="0"/>
              <a:t> ()</a:t>
            </a:r>
          </a:p>
        </p:txBody>
      </p:sp>
      <p:sp>
        <p:nvSpPr>
          <p:cNvPr id="3" name="Segnaposto contenuto 2">
            <a:extLst>
              <a:ext uri="{FF2B5EF4-FFF2-40B4-BE49-F238E27FC236}">
                <a16:creationId xmlns:a16="http://schemas.microsoft.com/office/drawing/2014/main" id="{9590CC80-804B-4F5B-9BC2-41C299CC352B}"/>
              </a:ext>
            </a:extLst>
          </p:cNvPr>
          <p:cNvSpPr>
            <a:spLocks noGrp="1"/>
          </p:cNvSpPr>
          <p:nvPr>
            <p:ph sz="half" idx="2"/>
          </p:nvPr>
        </p:nvSpPr>
        <p:spPr/>
        <p:txBody>
          <a:bodyPr>
            <a:normAutofit fontScale="92500" lnSpcReduction="20000"/>
          </a:bodyPr>
          <a:lstStyle/>
          <a:p>
            <a:r>
              <a:rPr lang="it-IT" sz="2000" b="1" dirty="0"/>
              <a:t>La funzione</a:t>
            </a:r>
            <a:r>
              <a:rPr lang="it-IT" sz="2000" b="1" dirty="0">
                <a:highlight>
                  <a:srgbClr val="FFFF00"/>
                </a:highlight>
              </a:rPr>
              <a:t> </a:t>
            </a:r>
            <a:r>
              <a:rPr lang="it-IT" sz="2000" b="1" dirty="0" err="1">
                <a:highlight>
                  <a:srgbClr val="FFFF00"/>
                </a:highlight>
              </a:rPr>
              <a:t>stripos</a:t>
            </a:r>
            <a:r>
              <a:rPr lang="it-IT" sz="2000" b="1" dirty="0"/>
              <a:t>() trova la posizione della prima occorrenza di una stringa all'interno di un'altra stringa.</a:t>
            </a:r>
          </a:p>
          <a:p>
            <a:r>
              <a:rPr lang="it-IT" sz="2000" dirty="0">
                <a:highlight>
                  <a:srgbClr val="00FF00"/>
                </a:highlight>
              </a:rPr>
              <a:t>Nota: la funzione </a:t>
            </a:r>
            <a:r>
              <a:rPr lang="it-IT" sz="2000" dirty="0" err="1">
                <a:highlight>
                  <a:srgbClr val="00FF00"/>
                </a:highlight>
              </a:rPr>
              <a:t>stripos</a:t>
            </a:r>
            <a:r>
              <a:rPr lang="it-IT" sz="2000" dirty="0">
                <a:highlight>
                  <a:srgbClr val="00FF00"/>
                </a:highlight>
              </a:rPr>
              <a:t>() non fa distinzione tra maiuscole e minuscole. (CASE INSENSITIVE)</a:t>
            </a:r>
          </a:p>
          <a:p>
            <a:r>
              <a:rPr lang="it-IT" sz="2000" dirty="0"/>
              <a:t>Nota: questa funzione è a sicurezza binaria.</a:t>
            </a:r>
          </a:p>
          <a:p>
            <a:endParaRPr lang="it-IT" sz="2000" b="1" dirty="0"/>
          </a:p>
          <a:p>
            <a:r>
              <a:rPr lang="it-IT" sz="2000" b="1" dirty="0"/>
              <a:t>Funzioni correlate</a:t>
            </a:r>
            <a:r>
              <a:rPr lang="it-IT" sz="2000" dirty="0"/>
              <a:t>:</a:t>
            </a:r>
          </a:p>
          <a:p>
            <a:endParaRPr lang="it-IT" sz="2000" b="1" dirty="0"/>
          </a:p>
          <a:p>
            <a:r>
              <a:rPr lang="it-IT" sz="2000" b="1" dirty="0" err="1"/>
              <a:t>strripos</a:t>
            </a:r>
            <a:r>
              <a:rPr lang="it-IT" sz="2000" b="1" dirty="0"/>
              <a:t>() </a:t>
            </a:r>
            <a:r>
              <a:rPr lang="it-IT" sz="2000" dirty="0"/>
              <a:t>- Trova la posizione dell'ultima occorrenza </a:t>
            </a:r>
            <a:r>
              <a:rPr lang="it-IT" sz="2000" b="1" dirty="0">
                <a:highlight>
                  <a:srgbClr val="00FF00"/>
                </a:highlight>
              </a:rPr>
              <a:t>DESTRA</a:t>
            </a:r>
            <a:r>
              <a:rPr lang="it-IT" sz="2000" dirty="0"/>
              <a:t> di una stringa all'interno di un'altra stringa (senza distinzione tra maiuscole e minuscole) </a:t>
            </a:r>
          </a:p>
          <a:p>
            <a:r>
              <a:rPr lang="it-IT" sz="2000" dirty="0">
                <a:highlight>
                  <a:srgbClr val="00FF00"/>
                </a:highlight>
              </a:rPr>
              <a:t>(CASE INSENSITIVE)</a:t>
            </a:r>
          </a:p>
          <a:p>
            <a:endParaRPr lang="it-IT" sz="2000" dirty="0"/>
          </a:p>
          <a:p>
            <a:r>
              <a:rPr lang="it-IT" sz="2000" b="1" dirty="0" err="1"/>
              <a:t>strpos</a:t>
            </a:r>
            <a:r>
              <a:rPr lang="it-IT" sz="2000" b="1" dirty="0"/>
              <a:t>() </a:t>
            </a:r>
            <a:r>
              <a:rPr lang="it-IT" sz="2000" dirty="0"/>
              <a:t>- Trova la posizione della prima occorrenza </a:t>
            </a:r>
            <a:r>
              <a:rPr lang="it-IT" sz="2000" b="1" dirty="0">
                <a:highlight>
                  <a:srgbClr val="00FF00"/>
                </a:highlight>
              </a:rPr>
              <a:t>SINISTRA  </a:t>
            </a:r>
            <a:r>
              <a:rPr lang="it-IT" sz="2000" dirty="0"/>
              <a:t>di una stringa all'interno di un'altra stringa (con distinzione tra maiuscole e minuscole)</a:t>
            </a:r>
          </a:p>
          <a:p>
            <a:r>
              <a:rPr lang="it-IT" sz="2000" dirty="0">
                <a:highlight>
                  <a:srgbClr val="00FF00"/>
                </a:highlight>
              </a:rPr>
              <a:t>(CASE SENSITIVE)</a:t>
            </a:r>
            <a:endParaRPr lang="it-IT" sz="2000" b="1" dirty="0"/>
          </a:p>
          <a:p>
            <a:endParaRPr lang="it-IT" sz="2000" b="1" dirty="0"/>
          </a:p>
          <a:p>
            <a:r>
              <a:rPr lang="it-IT" sz="2000" b="1" dirty="0" err="1"/>
              <a:t>strrpos</a:t>
            </a:r>
            <a:r>
              <a:rPr lang="it-IT" sz="2000" b="1" dirty="0"/>
              <a:t>() </a:t>
            </a:r>
            <a:r>
              <a:rPr lang="it-IT" sz="2000" dirty="0"/>
              <a:t>- Trova la posizione dell'ultima occorrenza </a:t>
            </a:r>
          </a:p>
          <a:p>
            <a:r>
              <a:rPr lang="it-IT" sz="2000" b="1" dirty="0">
                <a:highlight>
                  <a:srgbClr val="00FF00"/>
                </a:highlight>
              </a:rPr>
              <a:t>DESTRA  </a:t>
            </a:r>
            <a:r>
              <a:rPr lang="it-IT" sz="2000" dirty="0"/>
              <a:t>di una stringa all'interno di un'altra stringa (con distinzione tra maiuscole e minuscole) </a:t>
            </a:r>
          </a:p>
          <a:p>
            <a:r>
              <a:rPr lang="it-IT" sz="2000" dirty="0">
                <a:highlight>
                  <a:srgbClr val="00FF00"/>
                </a:highlight>
              </a:rPr>
              <a:t>(CASE SENSITIVE)</a:t>
            </a:r>
          </a:p>
          <a:p>
            <a:endParaRPr lang="it-IT" sz="2000" dirty="0"/>
          </a:p>
        </p:txBody>
      </p:sp>
      <p:sp>
        <p:nvSpPr>
          <p:cNvPr id="4" name="Segnaposto contenuto 3">
            <a:extLst>
              <a:ext uri="{FF2B5EF4-FFF2-40B4-BE49-F238E27FC236}">
                <a16:creationId xmlns:a16="http://schemas.microsoft.com/office/drawing/2014/main" id="{FEF86D45-3721-4A23-9BF8-24F8CDDB17CD}"/>
              </a:ext>
            </a:extLst>
          </p:cNvPr>
          <p:cNvSpPr>
            <a:spLocks noGrp="1"/>
          </p:cNvSpPr>
          <p:nvPr>
            <p:ph sz="quarter" idx="4"/>
          </p:nvPr>
        </p:nvSpPr>
        <p:spPr/>
        <p:txBody>
          <a:bodyPr/>
          <a:lstStyle/>
          <a:p>
            <a:pPr marL="0" indent="0">
              <a:buNone/>
            </a:pPr>
            <a:r>
              <a:rPr lang="it-IT" b="0" dirty="0">
                <a:solidFill>
                  <a:srgbClr val="000000"/>
                </a:solidFill>
                <a:effectLst/>
                <a:latin typeface="Consolas" panose="020B0609020204030204" pitchFamily="49" charset="0"/>
              </a:rPr>
              <a:t>&lt;?</a:t>
            </a:r>
            <a:r>
              <a:rPr lang="it-IT" b="0" dirty="0" err="1">
                <a:solidFill>
                  <a:srgbClr val="0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p>
          <a:p>
            <a:pPr marL="0" indent="0">
              <a:buNone/>
            </a:pPr>
            <a:endParaRPr lang="it-IT" dirty="0">
              <a:solidFill>
                <a:srgbClr val="008000"/>
              </a:solidFill>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0516F60B-6EB7-43B8-876E-C2FC40C6A9A6}"/>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0726403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504CD-A131-4F43-912E-B33D5B9A3A66}"/>
              </a:ext>
            </a:extLst>
          </p:cNvPr>
          <p:cNvSpPr>
            <a:spLocks noGrp="1"/>
          </p:cNvSpPr>
          <p:nvPr>
            <p:ph type="title"/>
          </p:nvPr>
        </p:nvSpPr>
        <p:spPr/>
        <p:txBody>
          <a:bodyPr/>
          <a:lstStyle/>
          <a:p>
            <a:r>
              <a:rPr lang="it-IT" dirty="0"/>
              <a:t>Alcune funzioni Math</a:t>
            </a:r>
          </a:p>
        </p:txBody>
      </p:sp>
      <p:sp>
        <p:nvSpPr>
          <p:cNvPr id="4" name="Segnaposto contenuto 3">
            <a:extLst>
              <a:ext uri="{FF2B5EF4-FFF2-40B4-BE49-F238E27FC236}">
                <a16:creationId xmlns:a16="http://schemas.microsoft.com/office/drawing/2014/main" id="{242FA847-DC07-48C9-80A9-81C5D02F57B6}"/>
              </a:ext>
            </a:extLst>
          </p:cNvPr>
          <p:cNvSpPr>
            <a:spLocks noGrp="1"/>
          </p:cNvSpPr>
          <p:nvPr>
            <p:ph sz="quarter" idx="4"/>
          </p:nvPr>
        </p:nvSpPr>
        <p:spPr/>
        <p:txBody>
          <a:bodyPr>
            <a:normAutofit fontScale="85000" lnSpcReduction="20000"/>
          </a:bodyPr>
          <a:lstStyle/>
          <a:p>
            <a:endParaRPr lang="en-US" dirty="0"/>
          </a:p>
          <a:p>
            <a:r>
              <a:rPr lang="en-US" dirty="0"/>
              <a:t>The </a:t>
            </a:r>
            <a:r>
              <a:rPr lang="en-US" dirty="0">
                <a:highlight>
                  <a:srgbClr val="FFFF00"/>
                </a:highlight>
              </a:rPr>
              <a:t>sqrt</a:t>
            </a:r>
            <a:r>
              <a:rPr lang="en-US" dirty="0"/>
              <a:t>() function returns the square root of a number:</a:t>
            </a:r>
          </a:p>
          <a:p>
            <a:r>
              <a:rPr lang="en-US" dirty="0"/>
              <a:t>&lt;?php</a:t>
            </a:r>
          </a:p>
          <a:p>
            <a:r>
              <a:rPr lang="en-US" dirty="0"/>
              <a:t>echo(sqrt(64));  // returns 8</a:t>
            </a:r>
          </a:p>
          <a:p>
            <a:r>
              <a:rPr lang="en-US" dirty="0"/>
              <a:t>?&gt;</a:t>
            </a:r>
          </a:p>
          <a:p>
            <a:endParaRPr lang="en-US" dirty="0"/>
          </a:p>
          <a:p>
            <a:r>
              <a:rPr lang="en-US" dirty="0"/>
              <a:t>The </a:t>
            </a:r>
            <a:r>
              <a:rPr lang="en-US" dirty="0">
                <a:highlight>
                  <a:srgbClr val="FFFF00"/>
                </a:highlight>
              </a:rPr>
              <a:t>round</a:t>
            </a:r>
            <a:r>
              <a:rPr lang="en-US" dirty="0"/>
              <a:t>() function rounds a floating-point number to its </a:t>
            </a:r>
            <a:r>
              <a:rPr lang="en-US" u="sng" dirty="0"/>
              <a:t>nearest</a:t>
            </a:r>
            <a:r>
              <a:rPr lang="en-US" dirty="0"/>
              <a:t> </a:t>
            </a:r>
            <a:r>
              <a:rPr lang="en-US" b="1" u="sng" dirty="0"/>
              <a:t>integer</a:t>
            </a:r>
            <a:r>
              <a:rPr lang="en-US" dirty="0"/>
              <a:t>:</a:t>
            </a:r>
          </a:p>
          <a:p>
            <a:r>
              <a:rPr lang="en-US" dirty="0"/>
              <a:t>&lt;?php</a:t>
            </a:r>
          </a:p>
          <a:p>
            <a:r>
              <a:rPr lang="en-US" dirty="0"/>
              <a:t>echo(round(0.60));  // returns 1</a:t>
            </a:r>
          </a:p>
          <a:p>
            <a:r>
              <a:rPr lang="en-US" dirty="0"/>
              <a:t>echo(round(0.49));  // returns 0</a:t>
            </a:r>
          </a:p>
          <a:p>
            <a:r>
              <a:rPr lang="it-IT" b="0" i="0" dirty="0" err="1">
                <a:solidFill>
                  <a:srgbClr val="0000BB"/>
                </a:solidFill>
                <a:effectLst/>
                <a:latin typeface="Fira Mono" panose="020B0509050000020004" pitchFamily="49" charset="0"/>
              </a:rPr>
              <a:t>var_dump</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round</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5.045</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2</a:t>
            </a:r>
            <a:r>
              <a:rPr lang="it-IT" b="0" i="0" dirty="0">
                <a:solidFill>
                  <a:srgbClr val="007700"/>
                </a:solidFill>
                <a:effectLst/>
                <a:latin typeface="Fira Mono" panose="020B0509050000020004" pitchFamily="49" charset="0"/>
              </a:rPr>
              <a:t>))</a:t>
            </a:r>
            <a:r>
              <a:rPr lang="en-US" b="0" i="0" dirty="0">
                <a:solidFill>
                  <a:srgbClr val="007700"/>
                </a:solidFill>
                <a:effectLst/>
                <a:latin typeface="Fira Mono" panose="020B0509050000020004" pitchFamily="49" charset="0"/>
              </a:rPr>
              <a:t>; //5.05</a:t>
            </a:r>
            <a:endParaRPr lang="en-US" dirty="0"/>
          </a:p>
          <a:p>
            <a:r>
              <a:rPr lang="en-US" dirty="0"/>
              <a:t>?&gt;</a:t>
            </a:r>
          </a:p>
          <a:p>
            <a:endParaRPr lang="en-US" dirty="0"/>
          </a:p>
          <a:p>
            <a:r>
              <a:rPr lang="en-US" dirty="0"/>
              <a:t>The </a:t>
            </a:r>
            <a:r>
              <a:rPr lang="en-US" dirty="0">
                <a:highlight>
                  <a:srgbClr val="FFFF00"/>
                </a:highlight>
              </a:rPr>
              <a:t>rand</a:t>
            </a:r>
            <a:r>
              <a:rPr lang="en-US" dirty="0"/>
              <a:t>() function generates a random number:</a:t>
            </a:r>
          </a:p>
          <a:p>
            <a:r>
              <a:rPr lang="en-US" dirty="0"/>
              <a:t>&lt;?php</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98658"/>
                </a:solidFill>
                <a:effectLst/>
                <a:latin typeface="Consolas" panose="020B0609020204030204" pitchFamily="49" charset="0"/>
              </a:rPr>
              <a:t>10</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500</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//462</a:t>
            </a:r>
            <a:endParaRPr lang="it-IT" b="0" dirty="0">
              <a:solidFill>
                <a:srgbClr val="000000"/>
              </a:solidFill>
              <a:effectLst/>
              <a:latin typeface="Consolas" panose="020B0609020204030204" pitchFamily="49" charset="0"/>
            </a:endParaRPr>
          </a:p>
          <a:p>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08000"/>
                </a:solidFill>
                <a:effectLst/>
                <a:latin typeface="Consolas" panose="020B0609020204030204" pitchFamily="49" charset="0"/>
              </a:rPr>
              <a:t>//427379992</a:t>
            </a:r>
            <a:endParaRPr lang="it-IT" b="0" dirty="0">
              <a:solidFill>
                <a:srgbClr val="000000"/>
              </a:solidFill>
              <a:effectLst/>
              <a:latin typeface="Consolas" panose="020B0609020204030204" pitchFamily="49" charset="0"/>
            </a:endParaRPr>
          </a:p>
          <a:p>
            <a:endParaRPr lang="en-US" dirty="0"/>
          </a:p>
        </p:txBody>
      </p:sp>
      <p:sp>
        <p:nvSpPr>
          <p:cNvPr id="5" name="Rectangle 1">
            <a:extLst>
              <a:ext uri="{FF2B5EF4-FFF2-40B4-BE49-F238E27FC236}">
                <a16:creationId xmlns:a16="http://schemas.microsoft.com/office/drawing/2014/main" id="{E2EA7023-FAE7-42ED-9E1C-253AE37EE1D2}"/>
              </a:ext>
            </a:extLst>
          </p:cNvPr>
          <p:cNvSpPr>
            <a:spLocks noGrp="1" noChangeArrowheads="1"/>
          </p:cNvSpPr>
          <p:nvPr>
            <p:ph sz="half" idx="2"/>
          </p:nvPr>
        </p:nvSpPr>
        <p:spPr bwMode="auto">
          <a:xfrm>
            <a:off x="328612" y="1263856"/>
            <a:ext cx="57673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t>The </a:t>
            </a:r>
            <a:r>
              <a:rPr lang="it-IT" altLang="it-IT" sz="2000" dirty="0" err="1">
                <a:highlight>
                  <a:srgbClr val="FFFF00"/>
                </a:highlight>
              </a:rPr>
              <a:t>pi</a:t>
            </a:r>
            <a:r>
              <a:rPr lang="it-IT" altLang="it-IT" sz="2000" dirty="0"/>
              <a:t>() </a:t>
            </a:r>
            <a:r>
              <a:rPr lang="it-IT" altLang="it-IT" sz="2000" dirty="0" err="1"/>
              <a:t>function</a:t>
            </a:r>
            <a:r>
              <a:rPr lang="it-IT" altLang="it-IT" sz="2000" dirty="0"/>
              <a:t> </a:t>
            </a:r>
            <a:r>
              <a:rPr lang="it-IT" altLang="it-IT" sz="2000" dirty="0" err="1"/>
              <a:t>returns</a:t>
            </a:r>
            <a:r>
              <a:rPr lang="it-IT" altLang="it-IT" sz="2000" dirty="0"/>
              <a:t> the </a:t>
            </a:r>
            <a:r>
              <a:rPr lang="it-IT" altLang="it-IT" sz="2000" dirty="0" err="1"/>
              <a:t>value</a:t>
            </a:r>
            <a:r>
              <a:rPr lang="it-IT" altLang="it-IT" sz="2000" dirty="0"/>
              <a:t> of PI: </a:t>
            </a:r>
          </a:p>
          <a:p>
            <a:pPr marL="0" marR="0" lvl="0" indent="0" algn="l" defTabSz="914400" rtl="0" eaLnBrk="0" fontAlgn="base" latinLnBrk="0" hangingPunct="0">
              <a:lnSpc>
                <a:spcPct val="100000"/>
              </a:lnSpc>
              <a:spcBef>
                <a:spcPct val="0"/>
              </a:spcBef>
              <a:spcAft>
                <a:spcPct val="0"/>
              </a:spcAft>
              <a:buClrTx/>
              <a:buSzTx/>
              <a:buFontTx/>
              <a:buNone/>
              <a:tabLst/>
            </a:pPr>
            <a:r>
              <a:rPr lang="it-IT"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800" b="0" i="0" u="none" strike="noStrike" cap="none" normalizeH="0" baseline="0" dirty="0">
              <a:ln>
                <a:noFill/>
              </a:ln>
              <a:solidFill>
                <a:schemeClr val="tx1"/>
              </a:solidFill>
              <a:effectLst/>
              <a:latin typeface="Consolas" panose="020B0609020204030204" pitchFamily="49" charset="0"/>
            </a:endParaRPr>
          </a:p>
          <a:p>
            <a:endParaRPr lang="en-US" sz="1800" dirty="0"/>
          </a:p>
          <a:p>
            <a:r>
              <a:rPr lang="en-US" sz="1800" dirty="0"/>
              <a:t>The </a:t>
            </a:r>
            <a:r>
              <a:rPr lang="en-US" sz="1800" dirty="0">
                <a:highlight>
                  <a:srgbClr val="FFFF00"/>
                </a:highlight>
              </a:rPr>
              <a:t>min</a:t>
            </a:r>
            <a:r>
              <a:rPr lang="en-US" sz="1800" dirty="0"/>
              <a:t>() and </a:t>
            </a:r>
            <a:r>
              <a:rPr lang="en-US" sz="1800" dirty="0">
                <a:highlight>
                  <a:srgbClr val="FFFF00"/>
                </a:highlight>
              </a:rPr>
              <a:t>max</a:t>
            </a:r>
            <a:r>
              <a:rPr lang="en-US" sz="1800" dirty="0"/>
              <a:t>() functions can be used to find the lowest or highest value in a list of arguments:	</a:t>
            </a:r>
          </a:p>
          <a:p>
            <a:endParaRPr lang="en-US" sz="1800" dirty="0"/>
          </a:p>
          <a:p>
            <a:r>
              <a:rPr lang="en-US" sz="1800" dirty="0"/>
              <a:t>&lt;?php</a:t>
            </a:r>
          </a:p>
          <a:p>
            <a:r>
              <a:rPr lang="en-US" sz="1800" dirty="0"/>
              <a:t>echo(min(0, 150, 30, 20, -8, -200));  // returns -200</a:t>
            </a:r>
          </a:p>
          <a:p>
            <a:r>
              <a:rPr lang="en-US" sz="1800" dirty="0"/>
              <a:t>echo(max(0, 150, 30, 20, -8, -200));  // returns 150</a:t>
            </a:r>
          </a:p>
          <a:p>
            <a:r>
              <a:rPr lang="en-US" sz="1800" dirty="0"/>
              <a:t>?&gt;</a:t>
            </a:r>
          </a:p>
          <a:p>
            <a:endParaRPr lang="en-US" sz="1800" dirty="0"/>
          </a:p>
          <a:p>
            <a:r>
              <a:rPr lang="en-US" sz="1800" dirty="0"/>
              <a:t>The </a:t>
            </a:r>
            <a:r>
              <a:rPr lang="en-US" sz="1800" dirty="0">
                <a:highlight>
                  <a:srgbClr val="FFFF00"/>
                </a:highlight>
              </a:rPr>
              <a:t>abs</a:t>
            </a:r>
            <a:r>
              <a:rPr lang="en-US" sz="1800" dirty="0"/>
              <a:t>() function returns the absolute (positive) value of a number:</a:t>
            </a:r>
          </a:p>
          <a:p>
            <a:r>
              <a:rPr lang="en-US" sz="1800" dirty="0"/>
              <a:t>&lt;?php</a:t>
            </a:r>
          </a:p>
          <a:p>
            <a:r>
              <a:rPr lang="en-US" sz="1800" dirty="0"/>
              <a:t>echo(abs(-6.7));  // returns 6.7</a:t>
            </a:r>
          </a:p>
          <a:p>
            <a:r>
              <a:rPr lang="en-US" sz="1800" dirty="0"/>
              <a:t>?&gt;</a:t>
            </a:r>
          </a:p>
          <a:p>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3" name="Smile 2">
            <a:extLst>
              <a:ext uri="{FF2B5EF4-FFF2-40B4-BE49-F238E27FC236}">
                <a16:creationId xmlns:a16="http://schemas.microsoft.com/office/drawing/2014/main" id="{CF798731-B05C-4A48-8154-9DF697674CA7}"/>
              </a:ext>
            </a:extLst>
          </p:cNvPr>
          <p:cNvSpPr/>
          <p:nvPr/>
        </p:nvSpPr>
        <p:spPr>
          <a:xfrm>
            <a:off x="439615" y="5826358"/>
            <a:ext cx="782516" cy="794250"/>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8480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C8AB91-BCE0-4772-8B5C-79EBF7932361}"/>
              </a:ext>
            </a:extLst>
          </p:cNvPr>
          <p:cNvSpPr>
            <a:spLocks noGrp="1"/>
          </p:cNvSpPr>
          <p:nvPr>
            <p:ph type="title"/>
          </p:nvPr>
        </p:nvSpPr>
        <p:spPr/>
        <p:txBody>
          <a:bodyPr/>
          <a:lstStyle/>
          <a:p>
            <a:r>
              <a:rPr lang="it-IT" dirty="0"/>
              <a:t>Esecuzione di script da file</a:t>
            </a:r>
          </a:p>
        </p:txBody>
      </p:sp>
      <p:sp>
        <p:nvSpPr>
          <p:cNvPr id="3" name="Segnaposto contenuto 2">
            <a:extLst>
              <a:ext uri="{FF2B5EF4-FFF2-40B4-BE49-F238E27FC236}">
                <a16:creationId xmlns:a16="http://schemas.microsoft.com/office/drawing/2014/main" id="{D5CFBB16-491C-4407-B08C-DBD40E4C940D}"/>
              </a:ext>
            </a:extLst>
          </p:cNvPr>
          <p:cNvSpPr>
            <a:spLocks noGrp="1"/>
          </p:cNvSpPr>
          <p:nvPr>
            <p:ph sz="half" idx="2"/>
          </p:nvPr>
        </p:nvSpPr>
        <p:spPr/>
        <p:txBody>
          <a:bodyPr>
            <a:normAutofit/>
          </a:bodyPr>
          <a:lstStyle/>
          <a:p>
            <a:pPr>
              <a:lnSpc>
                <a:spcPct val="100000"/>
              </a:lnSpc>
            </a:pPr>
            <a:r>
              <a:rPr lang="it-IT" sz="2000" b="1" dirty="0"/>
              <a:t>Qualsiasi file PHP può essere eseguito direttamente da Terminale attraverso il comando:</a:t>
            </a:r>
          </a:p>
          <a:p>
            <a:pPr>
              <a:lnSpc>
                <a:spcPct val="100000"/>
              </a:lnSpc>
            </a:pPr>
            <a:r>
              <a:rPr lang="it-IT" sz="2000" b="1" dirty="0" err="1"/>
              <a:t>php</a:t>
            </a:r>
            <a:r>
              <a:rPr lang="it-IT" sz="2000" b="1" dirty="0"/>
              <a:t> </a:t>
            </a:r>
            <a:r>
              <a:rPr lang="it-IT" sz="2000" b="1" dirty="0" err="1"/>
              <a:t>file.php</a:t>
            </a:r>
            <a:endParaRPr lang="it-IT" sz="2000" b="1" dirty="0"/>
          </a:p>
          <a:p>
            <a:pPr>
              <a:lnSpc>
                <a:spcPct val="100000"/>
              </a:lnSpc>
            </a:pPr>
            <a:r>
              <a:rPr lang="it-IT" sz="2000" b="1" dirty="0"/>
              <a:t>Al file è possibile passare anche dei parametri che possono essere utilizzati dallo script.</a:t>
            </a:r>
          </a:p>
          <a:p>
            <a:pPr>
              <a:lnSpc>
                <a:spcPct val="100000"/>
              </a:lnSpc>
            </a:pPr>
            <a:endParaRPr lang="it-IT" sz="2000" b="1" i="1" dirty="0"/>
          </a:p>
          <a:p>
            <a:pPr>
              <a:lnSpc>
                <a:spcPct val="100000"/>
              </a:lnSpc>
            </a:pPr>
            <a:r>
              <a:rPr lang="it-IT" sz="2000" b="1" i="1" dirty="0" err="1">
                <a:highlight>
                  <a:srgbClr val="FF00FF"/>
                </a:highlight>
              </a:rPr>
              <a:t>php</a:t>
            </a:r>
            <a:r>
              <a:rPr lang="it-IT" sz="2000" b="1" i="1" dirty="0">
                <a:highlight>
                  <a:srgbClr val="FF00FF"/>
                </a:highlight>
              </a:rPr>
              <a:t> </a:t>
            </a:r>
            <a:r>
              <a:rPr lang="it-IT" sz="2000" b="1" i="1" dirty="0" err="1">
                <a:highlight>
                  <a:srgbClr val="FF00FF"/>
                </a:highlight>
              </a:rPr>
              <a:t>index.php</a:t>
            </a:r>
            <a:r>
              <a:rPr lang="it-IT" sz="2000" b="1" i="1" dirty="0">
                <a:highlight>
                  <a:srgbClr val="FF00FF"/>
                </a:highlight>
              </a:rPr>
              <a:t> </a:t>
            </a:r>
            <a:r>
              <a:rPr lang="it-IT" sz="2000" b="1" i="1" dirty="0" err="1">
                <a:highlight>
                  <a:srgbClr val="FF00FF"/>
                </a:highlight>
              </a:rPr>
              <a:t>eee</a:t>
            </a:r>
            <a:r>
              <a:rPr lang="it-IT" sz="2000" b="1" i="1" dirty="0">
                <a:highlight>
                  <a:srgbClr val="FF00FF"/>
                </a:highlight>
              </a:rPr>
              <a:t> </a:t>
            </a:r>
            <a:r>
              <a:rPr lang="it-IT" sz="2000" b="1" i="1" dirty="0" err="1">
                <a:highlight>
                  <a:srgbClr val="FF00FF"/>
                </a:highlight>
              </a:rPr>
              <a:t>ddd</a:t>
            </a:r>
            <a:endParaRPr lang="it-IT" sz="2000" b="1" i="1" dirty="0">
              <a:highlight>
                <a:srgbClr val="FF00FF"/>
              </a:highlight>
            </a:endParaRPr>
          </a:p>
          <a:p>
            <a:pPr>
              <a:lnSpc>
                <a:spcPct val="100000"/>
              </a:lnSpc>
            </a:pPr>
            <a:endParaRPr lang="it-IT" sz="2000" b="1" i="1" dirty="0"/>
          </a:p>
          <a:p>
            <a:pPr>
              <a:lnSpc>
                <a:spcPct val="100000"/>
              </a:lnSpc>
            </a:pPr>
            <a:r>
              <a:rPr lang="it-IT" sz="2000" b="1" dirty="0"/>
              <a:t>Per recuperare i parametri all'interno del nostro script PHP mette a disposizione </a:t>
            </a:r>
            <a:r>
              <a:rPr lang="it-IT" sz="2000" b="1" dirty="0">
                <a:solidFill>
                  <a:srgbClr val="FF6600"/>
                </a:solidFill>
              </a:rPr>
              <a:t>2 variabili globali</a:t>
            </a:r>
            <a:r>
              <a:rPr lang="it-IT" sz="2000" dirty="0"/>
              <a:t>:</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argv</a:t>
            </a:r>
            <a:r>
              <a:rPr lang="it-IT" sz="2000" dirty="0"/>
              <a:t>: un array che contiene gli argomenti;</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argc</a:t>
            </a:r>
            <a:r>
              <a:rPr lang="it-IT" sz="2000" dirty="0"/>
              <a:t>: un intero che indica </a:t>
            </a:r>
            <a:r>
              <a:rPr lang="it-IT" sz="2000" dirty="0">
                <a:highlight>
                  <a:srgbClr val="00FF00"/>
                </a:highlight>
              </a:rPr>
              <a:t>il numero di argomenti </a:t>
            </a:r>
            <a:r>
              <a:rPr lang="it-IT" sz="2000" dirty="0"/>
              <a:t>contenuti nell'array $</a:t>
            </a:r>
            <a:r>
              <a:rPr lang="it-IT" sz="2000" dirty="0" err="1"/>
              <a:t>argv</a:t>
            </a:r>
            <a:r>
              <a:rPr lang="it-IT" sz="2000" dirty="0"/>
              <a:t>.</a:t>
            </a:r>
          </a:p>
        </p:txBody>
      </p:sp>
      <p:sp>
        <p:nvSpPr>
          <p:cNvPr id="7" name="Segnaposto contenuto 6">
            <a:extLst>
              <a:ext uri="{FF2B5EF4-FFF2-40B4-BE49-F238E27FC236}">
                <a16:creationId xmlns:a16="http://schemas.microsoft.com/office/drawing/2014/main" id="{C293FF89-BDD1-4CA5-BAF4-C88B44641173}"/>
              </a:ext>
            </a:extLst>
          </p:cNvPr>
          <p:cNvSpPr>
            <a:spLocks noGrp="1"/>
          </p:cNvSpPr>
          <p:nvPr>
            <p:ph sz="quarter" idx="4"/>
          </p:nvPr>
        </p:nvSpPr>
        <p:spPr/>
        <p:txBody>
          <a:bodyPr>
            <a:normAutofit fontScale="77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esempio di riga comando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argc</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argc</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argv</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argv</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argc:3</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argv</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[0] =&gt; </a:t>
            </a:r>
            <a:r>
              <a:rPr lang="it-IT" b="0" dirty="0" err="1">
                <a:solidFill>
                  <a:srgbClr val="008000"/>
                </a:solidFill>
                <a:effectLst/>
                <a:latin typeface="Consolas" panose="020B0609020204030204" pitchFamily="49" charset="0"/>
              </a:rPr>
              <a:t>index.php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[1] =&gt; </a:t>
            </a:r>
            <a:r>
              <a:rPr lang="it-IT" b="0" dirty="0" err="1">
                <a:solidFill>
                  <a:srgbClr val="008000"/>
                </a:solidFill>
                <a:effectLst/>
                <a:latin typeface="Consolas" panose="020B0609020204030204" pitchFamily="49" charset="0"/>
              </a:rPr>
              <a:t>eee</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[2] =&gt; </a:t>
            </a:r>
            <a:r>
              <a:rPr lang="it-IT" b="0" dirty="0" err="1">
                <a:solidFill>
                  <a:srgbClr val="008000"/>
                </a:solidFill>
                <a:effectLst/>
                <a:latin typeface="Consolas" panose="020B0609020204030204" pitchFamily="49" charset="0"/>
              </a:rPr>
              <a:t>ddd</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cxnSp>
        <p:nvCxnSpPr>
          <p:cNvPr id="8" name="Connettore curvo 7">
            <a:extLst>
              <a:ext uri="{FF2B5EF4-FFF2-40B4-BE49-F238E27FC236}">
                <a16:creationId xmlns:a16="http://schemas.microsoft.com/office/drawing/2014/main" id="{7417F947-C294-4A04-9FCD-7CEBC1312AFF}"/>
              </a:ext>
            </a:extLst>
          </p:cNvPr>
          <p:cNvCxnSpPr>
            <a:cxnSpLocks/>
          </p:cNvCxnSpPr>
          <p:nvPr/>
        </p:nvCxnSpPr>
        <p:spPr>
          <a:xfrm>
            <a:off x="11439144" y="6519671"/>
            <a:ext cx="438912" cy="858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436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4E6-9C56-4D26-9CF1-BC7033C73B1C}"/>
              </a:ext>
            </a:extLst>
          </p:cNvPr>
          <p:cNvSpPr>
            <a:spLocks noGrp="1"/>
          </p:cNvSpPr>
          <p:nvPr>
            <p:ph type="title"/>
          </p:nvPr>
        </p:nvSpPr>
        <p:spPr>
          <a:xfrm>
            <a:off x="328612" y="135802"/>
            <a:ext cx="11549444" cy="884469"/>
          </a:xfrm>
        </p:spPr>
        <p:txBody>
          <a:bodyPr>
            <a:noAutofit/>
          </a:bodyPr>
          <a:lstStyle/>
          <a:p>
            <a:r>
              <a:rPr lang="it-IT" sz="4000" dirty="0"/>
              <a:t>FUNZIONI ANONIME</a:t>
            </a:r>
          </a:p>
        </p:txBody>
      </p:sp>
      <p:sp>
        <p:nvSpPr>
          <p:cNvPr id="4" name="Segnaposto contenuto 3">
            <a:extLst>
              <a:ext uri="{FF2B5EF4-FFF2-40B4-BE49-F238E27FC236}">
                <a16:creationId xmlns:a16="http://schemas.microsoft.com/office/drawing/2014/main" id="{F4B3D351-D9C2-4C1B-86B6-06B78CD01C7C}"/>
              </a:ext>
            </a:extLst>
          </p:cNvPr>
          <p:cNvSpPr>
            <a:spLocks noGrp="1"/>
          </p:cNvSpPr>
          <p:nvPr>
            <p:ph sz="quarter" idx="4"/>
          </p:nvPr>
        </p:nvSpPr>
        <p:spPr>
          <a:xfrm>
            <a:off x="313944" y="1314450"/>
            <a:ext cx="11408664" cy="5543550"/>
          </a:xfrm>
        </p:spPr>
        <p:txBody>
          <a:bodyPr>
            <a:normAutofit/>
          </a:bodyPr>
          <a:lstStyle/>
          <a:p>
            <a:r>
              <a:rPr lang="it-IT" b="0" i="0" dirty="0">
                <a:solidFill>
                  <a:srgbClr val="000000"/>
                </a:solidFill>
                <a:effectLst/>
                <a:latin typeface="NonBreakingSpaceOverride"/>
              </a:rPr>
              <a:t>La funzioni lambda (o “funzioni anonime”) sono semplicemente funzioni usa e getta, che possono essere definite in qualsiasi momento e che sono in genere associato ad una variabile.</a:t>
            </a:r>
          </a:p>
          <a:p>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 = </a:t>
            </a: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($v) {</a:t>
            </a:r>
          </a:p>
          <a:p>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($v *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a:solidFill>
                  <a:srgbClr val="000000"/>
                </a:solidFill>
                <a:effectLst/>
                <a:highlight>
                  <a:srgbClr val="FFFF00"/>
                </a:highligh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//10</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30248287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2B81E-5DED-4FC6-BD5E-143CF86D0F4C}"/>
              </a:ext>
            </a:extLst>
          </p:cNvPr>
          <p:cNvSpPr>
            <a:spLocks noGrp="1"/>
          </p:cNvSpPr>
          <p:nvPr>
            <p:ph type="title"/>
          </p:nvPr>
        </p:nvSpPr>
        <p:spPr/>
        <p:txBody>
          <a:bodyPr>
            <a:normAutofit/>
          </a:bodyPr>
          <a:lstStyle/>
          <a:p>
            <a:r>
              <a:rPr lang="it-IT" dirty="0"/>
              <a:t>FUNZIONI ANONIME</a:t>
            </a:r>
          </a:p>
        </p:txBody>
      </p:sp>
      <p:sp>
        <p:nvSpPr>
          <p:cNvPr id="4" name="Segnaposto contenuto 3">
            <a:extLst>
              <a:ext uri="{FF2B5EF4-FFF2-40B4-BE49-F238E27FC236}">
                <a16:creationId xmlns:a16="http://schemas.microsoft.com/office/drawing/2014/main" id="{EC027AD2-2E8E-437C-8A24-B92EFE6733F7}"/>
              </a:ext>
            </a:extLst>
          </p:cNvPr>
          <p:cNvSpPr>
            <a:spLocks noGrp="1"/>
          </p:cNvSpPr>
          <p:nvPr>
            <p:ph sz="quarter" idx="4"/>
          </p:nvPr>
        </p:nvSpPr>
        <p:spPr>
          <a:xfrm>
            <a:off x="313944" y="1271017"/>
            <a:ext cx="11549444" cy="5263586"/>
          </a:xfrm>
        </p:spPr>
        <p:txBody>
          <a:bodyPr>
            <a:normAutofit fontScale="85000" lnSpcReduction="20000"/>
          </a:bodyPr>
          <a:lstStyle/>
          <a:p>
            <a:pPr>
              <a:lnSpc>
                <a:spcPct val="120000"/>
              </a:lnSpc>
            </a:pPr>
            <a:r>
              <a:rPr lang="it-IT" sz="2000" b="1" dirty="0"/>
              <a:t>possiamo creare funzioni anonime </a:t>
            </a:r>
            <a:r>
              <a:rPr lang="it-IT" sz="2000" dirty="0"/>
              <a:t>che possono essere utilizzate in casi particolari dove, ad esempio, la funzione viene passata come parametro ad un'altra funzione.</a:t>
            </a:r>
          </a:p>
          <a:p>
            <a:pPr>
              <a:lnSpc>
                <a:spcPct val="120000"/>
              </a:lnSpc>
            </a:pPr>
            <a:r>
              <a:rPr lang="it-IT" sz="2000" b="1" dirty="0"/>
              <a:t>È sconsigliabile </a:t>
            </a:r>
            <a:r>
              <a:rPr lang="it-IT" sz="2000" dirty="0"/>
              <a:t>utilizzarla </a:t>
            </a:r>
            <a:r>
              <a:rPr lang="it-IT" sz="2000" b="1" dirty="0"/>
              <a:t>nel caso di funzioni da richiamare in più punti</a:t>
            </a:r>
            <a:r>
              <a:rPr lang="it-IT" sz="2000" dirty="0"/>
              <a:t> della nostra applicazione, non avendo un nome sarebbe impossibile richiamarla.</a:t>
            </a:r>
          </a:p>
          <a:p>
            <a:pPr>
              <a:lnSpc>
                <a:spcPct val="120000"/>
              </a:lnSpc>
            </a:pPr>
            <a:endParaRPr lang="it-IT" sz="2000" dirty="0"/>
          </a:p>
          <a:p>
            <a:r>
              <a:rPr lang="en-US" sz="2000" b="0" dirty="0">
                <a:solidFill>
                  <a:srgbClr val="6A9955"/>
                </a:solidFill>
                <a:effectLst/>
                <a:highlight>
                  <a:srgbClr val="000000"/>
                </a:highlight>
                <a:latin typeface="Consolas" panose="020B0609020204030204" pitchFamily="49" charset="0"/>
              </a:rPr>
              <a:t>//</a:t>
            </a:r>
            <a:r>
              <a:rPr lang="en-US" sz="2000" b="0" dirty="0" err="1">
                <a:solidFill>
                  <a:srgbClr val="6A9955"/>
                </a:solidFill>
                <a:effectLst/>
                <a:highlight>
                  <a:srgbClr val="000000"/>
                </a:highlight>
                <a:latin typeface="Consolas" panose="020B0609020204030204" pitchFamily="49" charset="0"/>
              </a:rPr>
              <a:t>array_map</a:t>
            </a:r>
            <a:r>
              <a:rPr lang="en-US" sz="2000" b="0" dirty="0">
                <a:solidFill>
                  <a:srgbClr val="6A9955"/>
                </a:solidFill>
                <a:effectLst/>
                <a:highlight>
                  <a:srgbClr val="000000"/>
                </a:highlight>
                <a:latin typeface="Consolas" panose="020B0609020204030204" pitchFamily="49" charset="0"/>
              </a:rPr>
              <a:t> — Applies the callback to the elements of the given arrays</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 = [</a:t>
            </a:r>
            <a:r>
              <a:rPr lang="en-US" sz="2000" b="0" dirty="0">
                <a:solidFill>
                  <a:srgbClr val="B5CEA8"/>
                </a:solidFill>
                <a:effectLst/>
                <a:highlight>
                  <a:srgbClr val="000000"/>
                </a:highlight>
                <a:latin typeface="Consolas" panose="020B0609020204030204" pitchFamily="49" charset="0"/>
              </a:rPr>
              <a:t>2</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4</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6</a:t>
            </a:r>
            <a:r>
              <a:rPr lang="en-US" sz="2000" b="0" dirty="0">
                <a:solidFill>
                  <a:srgbClr val="D4D4D4"/>
                </a:solidFill>
                <a:effectLst/>
                <a:highlight>
                  <a:srgbClr val="000000"/>
                </a:highlight>
                <a:latin typeface="Consolas" panose="020B0609020204030204" pitchFamily="49" charset="0"/>
              </a:rPr>
              <a:t>];</a:t>
            </a:r>
          </a:p>
          <a:p>
            <a:r>
              <a:rPr lang="en-US" sz="2000" b="0" dirty="0">
                <a:solidFill>
                  <a:srgbClr val="DCDCAA"/>
                </a:solidFill>
                <a:effectLst/>
                <a:highlight>
                  <a:srgbClr val="000000"/>
                </a:highlight>
                <a:latin typeface="Consolas" panose="020B0609020204030204" pitchFamily="49" charset="0"/>
              </a:rPr>
              <a:t>$array2 = </a:t>
            </a:r>
            <a:r>
              <a:rPr lang="en-US" sz="2000" b="0" dirty="0" err="1">
                <a:solidFill>
                  <a:srgbClr val="DCDCAA"/>
                </a:solidFill>
                <a:effectLst/>
                <a:highlight>
                  <a:srgbClr val="000000"/>
                </a:highlight>
                <a:latin typeface="Consolas" panose="020B0609020204030204" pitchFamily="49" charset="0"/>
              </a:rPr>
              <a:t>array_map</a:t>
            </a:r>
            <a:r>
              <a:rPr lang="en-US" sz="2000" b="0" dirty="0">
                <a:solidFill>
                  <a:srgbClr val="D4D4D4"/>
                </a:solidFill>
                <a:effectLst/>
                <a:highlight>
                  <a:srgbClr val="000000"/>
                </a:highlight>
                <a:latin typeface="Consolas" panose="020B0609020204030204" pitchFamily="49" charset="0"/>
              </a:rPr>
              <a:t>(</a:t>
            </a:r>
            <a:r>
              <a:rPr lang="en-US" sz="2000" b="0" dirty="0">
                <a:solidFill>
                  <a:srgbClr val="569CD6"/>
                </a:solidFill>
                <a:effectLst/>
                <a:highlight>
                  <a:srgbClr val="000000"/>
                </a:highlight>
                <a:latin typeface="Consolas" panose="020B0609020204030204" pitchFamily="49" charset="0"/>
              </a:rPr>
              <a:t>function</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a:t>
            </a:r>
            <a:r>
              <a:rPr lang="en-US" sz="2000" b="0" dirty="0">
                <a:solidFill>
                  <a:srgbClr val="D4D4D4"/>
                </a:solidFill>
                <a:effectLst/>
                <a:highlight>
                  <a:srgbClr val="000000"/>
                </a:highlight>
                <a:latin typeface="Consolas" panose="020B0609020204030204" pitchFamily="49" charset="0"/>
              </a:rPr>
              <a:t>) {</a:t>
            </a:r>
          </a:p>
          <a:p>
            <a:r>
              <a:rPr lang="en-US" sz="2000" b="0" dirty="0">
                <a:solidFill>
                  <a:srgbClr val="D4D4D4"/>
                </a:solidFill>
                <a:effectLst/>
                <a:highlight>
                  <a:srgbClr val="000000"/>
                </a:highlight>
                <a:latin typeface="Consolas" panose="020B0609020204030204" pitchFamily="49" charset="0"/>
              </a:rPr>
              <a:t>    return </a:t>
            </a:r>
            <a:r>
              <a:rPr lang="en-US" sz="2000" b="0" dirty="0">
                <a:solidFill>
                  <a:srgbClr val="DCDCAA"/>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val</a:t>
            </a:r>
            <a:r>
              <a:rPr lang="en-US" sz="2000" b="0" dirty="0">
                <a:solidFill>
                  <a:srgbClr val="DCDCAA"/>
                </a:solidFill>
                <a:effectLst/>
                <a:highlight>
                  <a:srgbClr val="000000"/>
                </a:highlight>
                <a:latin typeface="Consolas" panose="020B0609020204030204" pitchFamily="49" charset="0"/>
              </a:rPr>
              <a:t> * 2;</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a:t>
            </a:r>
          </a:p>
          <a:p>
            <a:r>
              <a:rPr lang="en-US" sz="2000" b="0" dirty="0" err="1">
                <a:solidFill>
                  <a:srgbClr val="D4D4D4"/>
                </a:solidFill>
                <a:effectLst/>
                <a:highlight>
                  <a:srgbClr val="000000"/>
                </a:highlight>
                <a:latin typeface="Consolas" panose="020B0609020204030204" pitchFamily="49" charset="0"/>
              </a:rPr>
              <a:t>print_r</a:t>
            </a:r>
            <a:r>
              <a:rPr lang="en-US" sz="2000" b="0" dirty="0">
                <a:solidFill>
                  <a:srgbClr val="D4D4D4"/>
                </a:solidFill>
                <a:effectLst/>
                <a:highlight>
                  <a:srgbClr val="000000"/>
                </a:highlight>
                <a:latin typeface="Consolas" panose="020B0609020204030204" pitchFamily="49" charset="0"/>
              </a:rPr>
              <a:t>($array2);</a:t>
            </a:r>
          </a:p>
          <a:p>
            <a:endParaRPr lang="en-US" sz="2000" dirty="0">
              <a:solidFill>
                <a:srgbClr val="D4D4D4"/>
              </a:solidFill>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//Array</a:t>
            </a:r>
          </a:p>
          <a:p>
            <a:r>
              <a:rPr lang="en-US" sz="2000" b="0" dirty="0">
                <a:solidFill>
                  <a:srgbClr val="D4D4D4"/>
                </a:solidFill>
                <a:effectLst/>
                <a:highlight>
                  <a:srgbClr val="000000"/>
                </a:highlight>
                <a:latin typeface="Consolas" panose="020B0609020204030204" pitchFamily="49" charset="0"/>
              </a:rPr>
              <a:t>(</a:t>
            </a:r>
          </a:p>
          <a:p>
            <a:r>
              <a:rPr lang="en-US" sz="2000" b="0" dirty="0">
                <a:solidFill>
                  <a:srgbClr val="D4D4D4"/>
                </a:solidFill>
                <a:effectLst/>
                <a:highlight>
                  <a:srgbClr val="000000"/>
                </a:highlight>
                <a:latin typeface="Consolas" panose="020B0609020204030204" pitchFamily="49" charset="0"/>
              </a:rPr>
              <a:t>    [0] =&gt; 4</a:t>
            </a:r>
          </a:p>
          <a:p>
            <a:r>
              <a:rPr lang="en-US" sz="2000" b="0" dirty="0">
                <a:solidFill>
                  <a:srgbClr val="D4D4D4"/>
                </a:solidFill>
                <a:effectLst/>
                <a:highlight>
                  <a:srgbClr val="000000"/>
                </a:highlight>
                <a:latin typeface="Consolas" panose="020B0609020204030204" pitchFamily="49" charset="0"/>
              </a:rPr>
              <a:t>    [1] =&gt; 8</a:t>
            </a:r>
          </a:p>
          <a:p>
            <a:r>
              <a:rPr lang="en-US" sz="2000" b="0" dirty="0">
                <a:solidFill>
                  <a:srgbClr val="D4D4D4"/>
                </a:solidFill>
                <a:effectLst/>
                <a:highlight>
                  <a:srgbClr val="000000"/>
                </a:highlight>
                <a:latin typeface="Consolas" panose="020B0609020204030204" pitchFamily="49" charset="0"/>
              </a:rPr>
              <a:t>    [2] =&gt; 12</a:t>
            </a:r>
          </a:p>
          <a:p>
            <a:r>
              <a:rPr lang="en-US" sz="2000" b="0" dirty="0">
                <a:solidFill>
                  <a:srgbClr val="D4D4D4"/>
                </a:solidFill>
                <a:effectLst/>
                <a:highlight>
                  <a:srgbClr val="000000"/>
                </a:highlight>
                <a:latin typeface="Consolas" panose="020B0609020204030204" pitchFamily="49" charset="0"/>
              </a:rPr>
              <a:t>)</a:t>
            </a:r>
          </a:p>
          <a:p>
            <a:pPr>
              <a:lnSpc>
                <a:spcPct val="120000"/>
              </a:lnSpc>
            </a:pPr>
            <a:br>
              <a:rPr lang="it-IT" sz="2000" dirty="0"/>
            </a:br>
            <a:br>
              <a:rPr lang="it-IT" sz="2000" dirty="0"/>
            </a:br>
            <a:endParaRPr lang="it-IT" sz="2000" dirty="0"/>
          </a:p>
        </p:txBody>
      </p:sp>
    </p:spTree>
    <p:extLst>
      <p:ext uri="{BB962C8B-B14F-4D97-AF65-F5344CB8AC3E}">
        <p14:creationId xmlns:p14="http://schemas.microsoft.com/office/powerpoint/2010/main" val="22132172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EC59E-9E90-41E5-9C3E-679DA998AF76}"/>
              </a:ext>
            </a:extLst>
          </p:cNvPr>
          <p:cNvSpPr>
            <a:spLocks noGrp="1"/>
          </p:cNvSpPr>
          <p:nvPr>
            <p:ph type="title"/>
          </p:nvPr>
        </p:nvSpPr>
        <p:spPr/>
        <p:txBody>
          <a:bodyPr>
            <a:normAutofit/>
          </a:bodyPr>
          <a:lstStyle/>
          <a:p>
            <a:r>
              <a:rPr lang="it-IT" dirty="0"/>
              <a:t>CLOSURE</a:t>
            </a:r>
          </a:p>
        </p:txBody>
      </p:sp>
      <p:sp>
        <p:nvSpPr>
          <p:cNvPr id="4" name="Segnaposto contenuto 3">
            <a:extLst>
              <a:ext uri="{FF2B5EF4-FFF2-40B4-BE49-F238E27FC236}">
                <a16:creationId xmlns:a16="http://schemas.microsoft.com/office/drawing/2014/main" id="{BF1873F8-4D64-444D-8A7D-F89D131E4716}"/>
              </a:ext>
            </a:extLst>
          </p:cNvPr>
          <p:cNvSpPr txBox="1">
            <a:spLocks noGrp="1"/>
          </p:cNvSpPr>
          <p:nvPr>
            <p:ph idx="1"/>
          </p:nvPr>
        </p:nvSpPr>
        <p:spPr>
          <a:xfrm>
            <a:off x="328613" y="1266825"/>
            <a:ext cx="11549062" cy="5078313"/>
          </a:xfrm>
          <a:prstGeom prst="rect">
            <a:avLst/>
          </a:prstGeom>
          <a:noFill/>
        </p:spPr>
        <p:txBody>
          <a:bodyPr wrap="square" rtlCol="0">
            <a:spAutoFit/>
          </a:bodyPr>
          <a:lstStyle/>
          <a:p>
            <a:r>
              <a:rPr lang="it-IT" dirty="0"/>
              <a:t>Quando una funzione è dichiarata, ha la capacità di fare riferimento a tutte le variabili che sono dichiarate nel suo ambito. Una variabile dichiarata al di fuori della funzione </a:t>
            </a:r>
            <a:r>
              <a:rPr lang="it-IT" dirty="0">
                <a:highlight>
                  <a:srgbClr val="FFFF00"/>
                </a:highlight>
              </a:rPr>
              <a:t>non sarà quindi “visibile” al suo interno.</a:t>
            </a:r>
            <a:br>
              <a:rPr lang="it-IT" dirty="0"/>
            </a:br>
            <a:r>
              <a:rPr lang="it-IT" dirty="0"/>
              <a:t>Le </a:t>
            </a:r>
            <a:r>
              <a:rPr lang="it-IT" dirty="0" err="1"/>
              <a:t>closure</a:t>
            </a:r>
            <a:r>
              <a:rPr lang="it-IT" dirty="0"/>
              <a:t>, in parole povere, non sono altro che </a:t>
            </a:r>
            <a:r>
              <a:rPr lang="it-IT" dirty="0">
                <a:highlight>
                  <a:srgbClr val="FFFF00"/>
                </a:highlight>
              </a:rPr>
              <a:t>funzioni anonime che conoscono alcune variabili che non sono state definite al loro interno.</a:t>
            </a:r>
            <a:endParaRPr lang="it-IT" dirty="0"/>
          </a:p>
          <a:p>
            <a:endParaRPr lang="it-IT" dirty="0"/>
          </a:p>
          <a:p>
            <a:r>
              <a:rPr lang="it-IT" dirty="0">
                <a:highlight>
                  <a:srgbClr val="00FF00"/>
                </a:highlight>
              </a:rPr>
              <a:t>La variabile di default viene importata per valore</a:t>
            </a:r>
            <a:r>
              <a:rPr lang="it-IT" dirty="0"/>
              <a:t>, ciò significa che se aggiorniamo il valore della variabile importata nella </a:t>
            </a:r>
            <a:r>
              <a:rPr lang="it-IT" dirty="0" err="1"/>
              <a:t>closure</a:t>
            </a:r>
            <a:r>
              <a:rPr lang="it-IT" dirty="0"/>
              <a:t>, la variabile esterna non sarà aggiornata.</a:t>
            </a:r>
          </a:p>
          <a:p>
            <a:endParaRPr lang="it-IT" sz="1600" dirty="0">
              <a:solidFill>
                <a:srgbClr val="000000"/>
              </a:solidFill>
              <a:latin typeface="NonBreakingSpaceOverride"/>
            </a:endParaRPr>
          </a:p>
          <a:p>
            <a:pPr algn="l"/>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828FB"/>
                </a:solidFill>
                <a:effectLst/>
                <a:latin typeface="inherit"/>
              </a:rPr>
              <a:t>'Ciao </a:t>
            </a:r>
            <a:r>
              <a:rPr lang="it-IT" sz="1600" b="0" i="0" dirty="0" err="1">
                <a:solidFill>
                  <a:srgbClr val="0828FB"/>
                </a:solidFill>
                <a:effectLst/>
                <a:latin typeface="inherit"/>
              </a:rPr>
              <a:t>Mondo'</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err="1">
                <a:solidFill>
                  <a:srgbClr val="800080"/>
                </a:solidFill>
                <a:effectLst/>
                <a:latin typeface="inherit"/>
              </a:rPr>
              <a:t>function</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a:solidFill>
                  <a:srgbClr val="800080"/>
                </a:solidFill>
                <a:effectLst/>
                <a:highlight>
                  <a:srgbClr val="FFFF00"/>
                </a:highlight>
                <a:latin typeface="inherit"/>
              </a:rPr>
              <a:t>use</a:t>
            </a:r>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6FE0"/>
                </a:solidFill>
                <a:effectLst/>
                <a:latin typeface="inherit"/>
              </a:rPr>
              <a:t>    </a:t>
            </a:r>
            <a:r>
              <a:rPr lang="it-IT" sz="1600" b="1" i="0" dirty="0" err="1">
                <a:solidFill>
                  <a:srgbClr val="800080"/>
                </a:solidFill>
                <a:effectLst/>
                <a:latin typeface="inherit"/>
              </a:rPr>
              <a:t>return</a:t>
            </a:r>
            <a:r>
              <a:rPr lang="it-IT" sz="1600" b="0" i="0" dirty="0">
                <a:solidFill>
                  <a:srgbClr val="006FE0"/>
                </a:solidFill>
                <a:effectLst/>
                <a:latin typeface="inherit"/>
              </a:rPr>
              <a:t> </a:t>
            </a:r>
            <a:r>
              <a:rPr lang="it-IT" sz="1600" b="0" i="0" dirty="0">
                <a:solidFill>
                  <a:srgbClr val="000000"/>
                </a:solidFill>
                <a:effectLst/>
                <a:latin typeface="inherit"/>
              </a:rPr>
              <a:t>$saluto;</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Courier New" panose="02070309020205020404" pitchFamily="49" charset="0"/>
              </a:rPr>
              <a:t> </a:t>
            </a:r>
          </a:p>
          <a:p>
            <a:pPr algn="l"/>
            <a:r>
              <a:rPr lang="it-IT" sz="1600" b="1" i="0" dirty="0" err="1">
                <a:solidFill>
                  <a:srgbClr val="800080"/>
                </a:solidFill>
                <a:effectLst/>
                <a:latin typeface="inherit"/>
              </a:rPr>
              <a:t>echo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97109"/>
                </a:solidFill>
                <a:effectLst/>
                <a:latin typeface="inherit"/>
              </a:rPr>
              <a:t>// Ciao Mondo</a:t>
            </a:r>
            <a:endParaRPr lang="it-IT" sz="1600" b="0" i="0" dirty="0">
              <a:solidFill>
                <a:srgbClr val="000000"/>
              </a:solidFill>
              <a:effectLst/>
              <a:latin typeface="Courier New" panose="02070309020205020404" pitchFamily="49" charset="0"/>
            </a:endParaRPr>
          </a:p>
          <a:p>
            <a:endParaRPr lang="it-IT" sz="2000" dirty="0"/>
          </a:p>
        </p:txBody>
      </p:sp>
      <p:sp>
        <p:nvSpPr>
          <p:cNvPr id="7" name="CasellaDiTesto 6">
            <a:extLst>
              <a:ext uri="{FF2B5EF4-FFF2-40B4-BE49-F238E27FC236}">
                <a16:creationId xmlns:a16="http://schemas.microsoft.com/office/drawing/2014/main" id="{56EF82A9-239E-43D1-BEAE-87C271EDDB33}"/>
              </a:ext>
            </a:extLst>
          </p:cNvPr>
          <p:cNvSpPr txBox="1"/>
          <p:nvPr/>
        </p:nvSpPr>
        <p:spPr>
          <a:xfrm>
            <a:off x="5486399" y="4343401"/>
            <a:ext cx="5996354" cy="2308324"/>
          </a:xfrm>
          <a:prstGeom prst="rect">
            <a:avLst/>
          </a:prstGeom>
          <a:solidFill>
            <a:schemeClr val="tx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array_map</a:t>
            </a:r>
            <a:r>
              <a:rPr lang="en-US" b="0" dirty="0">
                <a:solidFill>
                  <a:srgbClr val="6A9955"/>
                </a:solidFill>
                <a:effectLst/>
                <a:latin typeface="Consolas" panose="020B0609020204030204" pitchFamily="49" charset="0"/>
              </a:rPr>
              <a:t> — Applies the callback to the elements of the given arrays</a:t>
            </a:r>
            <a:endParaRPr lang="en-US" b="0" dirty="0">
              <a:solidFill>
                <a:srgbClr val="D4D4D4"/>
              </a:solidFill>
              <a:effectLst/>
              <a:latin typeface="Consolas" panose="020B0609020204030204" pitchFamily="49" charset="0"/>
            </a:endParaRPr>
          </a:p>
          <a:p>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6</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a:p>
            <a:r>
              <a:rPr lang="en-US" b="0" dirty="0" err="1">
                <a:solidFill>
                  <a:srgbClr val="DCDCAA"/>
                </a:solidFill>
                <a:effectLst/>
                <a:latin typeface="Consolas" panose="020B0609020204030204" pitchFamily="49" charset="0"/>
              </a:rPr>
              <a:t>array_map</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use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0051614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86546E-B91A-4163-A8F0-8404AE41081E}"/>
              </a:ext>
            </a:extLst>
          </p:cNvPr>
          <p:cNvSpPr>
            <a:spLocks noGrp="1"/>
          </p:cNvSpPr>
          <p:nvPr>
            <p:ph type="title"/>
          </p:nvPr>
        </p:nvSpPr>
        <p:spPr/>
        <p:txBody>
          <a:bodyPr/>
          <a:lstStyle/>
          <a:p>
            <a:r>
              <a:rPr lang="it-IT" dirty="0"/>
              <a:t>CLOSURE </a:t>
            </a:r>
            <a:r>
              <a:rPr lang="it-IT" dirty="0" err="1"/>
              <a:t>binding</a:t>
            </a:r>
            <a:endParaRPr lang="it-IT" dirty="0"/>
          </a:p>
        </p:txBody>
      </p:sp>
      <p:sp>
        <p:nvSpPr>
          <p:cNvPr id="3" name="Segnaposto contenuto 2">
            <a:extLst>
              <a:ext uri="{FF2B5EF4-FFF2-40B4-BE49-F238E27FC236}">
                <a16:creationId xmlns:a16="http://schemas.microsoft.com/office/drawing/2014/main" id="{EDB65B5C-AE68-4C8C-BC66-7D30BAFDDEFE}"/>
              </a:ext>
            </a:extLst>
          </p:cNvPr>
          <p:cNvSpPr>
            <a:spLocks noGrp="1"/>
          </p:cNvSpPr>
          <p:nvPr>
            <p:ph idx="1"/>
          </p:nvPr>
        </p:nvSpPr>
        <p:spPr/>
        <p:txBody>
          <a:bodyPr/>
          <a:lstStyle/>
          <a:p>
            <a:pPr marL="0" indent="0">
              <a:buNone/>
            </a:pPr>
            <a:r>
              <a:rPr lang="en-US" b="0" dirty="0">
                <a:solidFill>
                  <a:srgbClr val="800000"/>
                </a:solidFill>
                <a:effectLst/>
                <a:latin typeface="Consolas" panose="020B0609020204030204" pitchFamily="49" charset="0"/>
              </a:rPr>
              <a:t>dal PHP 7 le closure </a:t>
            </a:r>
            <a:r>
              <a:rPr lang="en-US" b="0" dirty="0" err="1">
                <a:solidFill>
                  <a:srgbClr val="800000"/>
                </a:solidFill>
                <a:effectLst/>
                <a:latin typeface="Consolas" panose="020B0609020204030204" pitchFamily="49" charset="0"/>
              </a:rPr>
              <a:t>hanno</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integrato</a:t>
            </a:r>
            <a:r>
              <a:rPr lang="en-US" b="0" dirty="0">
                <a:solidFill>
                  <a:srgbClr val="800000"/>
                </a:solidFill>
                <a:effectLst/>
                <a:latin typeface="Consolas" panose="020B0609020204030204" pitchFamily="49" charset="0"/>
              </a:rPr>
              <a:t> il </a:t>
            </a:r>
            <a:r>
              <a:rPr lang="en-US" b="0" dirty="0" err="1">
                <a:solidFill>
                  <a:srgbClr val="800000"/>
                </a:solidFill>
                <a:effectLst/>
                <a:latin typeface="Consolas" panose="020B0609020204030204" pitchFamily="49" charset="0"/>
              </a:rPr>
              <a:t>metodo</a:t>
            </a:r>
            <a:r>
              <a:rPr lang="en-US" b="0" dirty="0">
                <a:solidFill>
                  <a:srgbClr val="800000"/>
                </a:solidFill>
                <a:effectLst/>
                <a:latin typeface="Consolas" panose="020B0609020204030204" pitchFamily="49" charset="0"/>
              </a:rPr>
              <a:t> call </a:t>
            </a:r>
            <a:r>
              <a:rPr lang="en-US" b="0" dirty="0" err="1">
                <a:solidFill>
                  <a:srgbClr val="800000"/>
                </a:solidFill>
                <a:effectLst/>
                <a:latin typeface="Consolas" panose="020B0609020204030204" pitchFamily="49" charset="0"/>
              </a:rPr>
              <a:t>che</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consente</a:t>
            </a:r>
            <a:r>
              <a:rPr lang="en-US" b="0" dirty="0">
                <a:solidFill>
                  <a:srgbClr val="800000"/>
                </a:solidFill>
                <a:effectLst/>
                <a:latin typeface="Consolas" panose="020B0609020204030204" pitchFamily="49" charset="0"/>
              </a:rPr>
              <a:t> di </a:t>
            </a:r>
            <a:r>
              <a:rPr lang="en-US" b="0" dirty="0" err="1">
                <a:solidFill>
                  <a:srgbClr val="800000"/>
                </a:solidFill>
                <a:effectLst/>
                <a:latin typeface="Consolas" panose="020B0609020204030204" pitchFamily="49" charset="0"/>
              </a:rPr>
              <a:t>passare</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dei</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dati</a:t>
            </a:r>
            <a:r>
              <a:rPr lang="en-US" b="0" dirty="0">
                <a:solidFill>
                  <a:srgbClr val="800000"/>
                </a:solidFill>
                <a:effectLst/>
                <a:latin typeface="Consolas" panose="020B0609020204030204" pitchFamily="49" charset="0"/>
              </a:rPr>
              <a:t> di </a:t>
            </a:r>
            <a:r>
              <a:rPr lang="en-US" b="0" dirty="0" err="1">
                <a:solidFill>
                  <a:srgbClr val="800000"/>
                </a:solidFill>
                <a:effectLst/>
                <a:latin typeface="Consolas" panose="020B0609020204030204" pitchFamily="49" charset="0"/>
              </a:rPr>
              <a:t>ambiente</a:t>
            </a:r>
            <a:r>
              <a:rPr lang="en-US" b="0" dirty="0">
                <a:solidFill>
                  <a:srgbClr val="800000"/>
                </a:solidFill>
                <a:effectLst/>
                <a:latin typeface="Consolas" panose="020B0609020204030204" pitchFamily="49" charset="0"/>
              </a:rPr>
              <a:t> alle closure</a:t>
            </a:r>
          </a:p>
          <a:p>
            <a:endParaRPr lang="en-US" dirty="0">
              <a:solidFill>
                <a:srgbClr val="800000"/>
              </a:solidFill>
              <a:latin typeface="Consolas" panose="020B0609020204030204" pitchFamily="49" charset="0"/>
            </a:endParaRPr>
          </a:p>
          <a:p>
            <a:r>
              <a:rPr lang="en-US" b="0" dirty="0">
                <a:solidFill>
                  <a:srgbClr val="800000"/>
                </a:solidFill>
                <a:effectLst/>
                <a:latin typeface="Consolas" panose="020B0609020204030204" pitchFamily="49" charset="0"/>
              </a:rPr>
              <a:t>&lt;?php</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$hi = </a:t>
            </a:r>
            <a:r>
              <a:rPr lang="en-US" b="0" dirty="0">
                <a:solidFill>
                  <a:srgbClr val="A31515"/>
                </a:solidFill>
                <a:effectLst/>
                <a:latin typeface="Consolas" panose="020B0609020204030204" pitchFamily="49" charset="0"/>
              </a:rPr>
              <a:t>'Ciao'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$closure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-&gt;hi;</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print $closure-&gt;call(</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a:t>
            </a:r>
          </a:p>
          <a:p>
            <a:endParaRPr lang="it-IT" dirty="0"/>
          </a:p>
        </p:txBody>
      </p:sp>
      <p:sp>
        <p:nvSpPr>
          <p:cNvPr id="4" name="Simbolo &quot;Non consentito&quot; 3">
            <a:extLst>
              <a:ext uri="{FF2B5EF4-FFF2-40B4-BE49-F238E27FC236}">
                <a16:creationId xmlns:a16="http://schemas.microsoft.com/office/drawing/2014/main" id="{13DB1396-1CEE-44B1-AE21-5AA9181BBD69}"/>
              </a:ext>
            </a:extLst>
          </p:cNvPr>
          <p:cNvSpPr/>
          <p:nvPr/>
        </p:nvSpPr>
        <p:spPr>
          <a:xfrm>
            <a:off x="11523306" y="6130211"/>
            <a:ext cx="419878" cy="404391"/>
          </a:xfrm>
          <a:prstGeom prst="noSmoking">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40018141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90C142-830B-4F9C-B54B-0BA9E1B9CD52}"/>
              </a:ext>
            </a:extLst>
          </p:cNvPr>
          <p:cNvSpPr>
            <a:spLocks noGrp="1"/>
          </p:cNvSpPr>
          <p:nvPr>
            <p:ph type="title"/>
          </p:nvPr>
        </p:nvSpPr>
        <p:spPr/>
        <p:txBody>
          <a:bodyPr/>
          <a:lstStyle/>
          <a:p>
            <a:r>
              <a:rPr lang="it-IT" dirty="0"/>
              <a:t>PSR-12</a:t>
            </a:r>
          </a:p>
        </p:txBody>
      </p:sp>
      <p:sp>
        <p:nvSpPr>
          <p:cNvPr id="8" name="Segnaposto contenuto 7">
            <a:extLst>
              <a:ext uri="{FF2B5EF4-FFF2-40B4-BE49-F238E27FC236}">
                <a16:creationId xmlns:a16="http://schemas.microsoft.com/office/drawing/2014/main" id="{9E4108E1-47E8-4AD1-B930-F6EE20E04516}"/>
              </a:ext>
            </a:extLst>
          </p:cNvPr>
          <p:cNvSpPr>
            <a:spLocks noGrp="1"/>
          </p:cNvSpPr>
          <p:nvPr>
            <p:ph sz="half" idx="2"/>
          </p:nvPr>
        </p:nvSpPr>
        <p:spPr/>
        <p:txBody>
          <a:bodyPr/>
          <a:lstStyle/>
          <a:p>
            <a:r>
              <a:rPr lang="en-US" dirty="0"/>
              <a:t>Closures MUST be declared with a space after the function keyword, and a space before and after the use keyword.</a:t>
            </a:r>
            <a:endParaRPr lang="it-IT" dirty="0"/>
          </a:p>
        </p:txBody>
      </p:sp>
      <p:sp>
        <p:nvSpPr>
          <p:cNvPr id="9" name="Segnaposto contenuto 8">
            <a:extLst>
              <a:ext uri="{FF2B5EF4-FFF2-40B4-BE49-F238E27FC236}">
                <a16:creationId xmlns:a16="http://schemas.microsoft.com/office/drawing/2014/main" id="{6CEBD960-9BF8-4B0A-A74B-1159E69C2AEE}"/>
              </a:ext>
            </a:extLst>
          </p:cNvPr>
          <p:cNvSpPr>
            <a:spLocks noGrp="1"/>
          </p:cNvSpPr>
          <p:nvPr>
            <p:ph sz="quarter" idx="4"/>
          </p:nvPr>
        </p:nvSpPr>
        <p:spPr/>
        <p:txBody>
          <a:bodyPr/>
          <a:lstStyle/>
          <a:p>
            <a:r>
              <a:rPr lang="en-US" dirty="0"/>
              <a:t>$</a:t>
            </a:r>
            <a:r>
              <a:rPr lang="en-US" dirty="0" err="1"/>
              <a:t>closureWithArgsAndVars</a:t>
            </a:r>
            <a:r>
              <a:rPr lang="en-US" dirty="0"/>
              <a:t> = function</a:t>
            </a:r>
            <a:r>
              <a:rPr lang="en-US" dirty="0">
                <a:highlight>
                  <a:srgbClr val="00FF00"/>
                </a:highlight>
              </a:rPr>
              <a:t> </a:t>
            </a:r>
            <a:r>
              <a:rPr lang="en-US" dirty="0"/>
              <a:t>($arg1,</a:t>
            </a:r>
            <a:r>
              <a:rPr lang="en-US" dirty="0">
                <a:highlight>
                  <a:srgbClr val="00FF00"/>
                </a:highlight>
              </a:rPr>
              <a:t> </a:t>
            </a:r>
            <a:r>
              <a:rPr lang="en-US" dirty="0"/>
              <a:t>$arg2)</a:t>
            </a:r>
            <a:r>
              <a:rPr lang="en-US" dirty="0">
                <a:highlight>
                  <a:srgbClr val="00FF00"/>
                </a:highlight>
              </a:rPr>
              <a:t> </a:t>
            </a:r>
            <a:r>
              <a:rPr lang="en-US" dirty="0"/>
              <a:t>use</a:t>
            </a:r>
            <a:r>
              <a:rPr lang="en-US" dirty="0">
                <a:highlight>
                  <a:srgbClr val="00FF00"/>
                </a:highlight>
              </a:rPr>
              <a:t> </a:t>
            </a:r>
            <a:r>
              <a:rPr lang="en-US" dirty="0"/>
              <a:t>($var1,</a:t>
            </a:r>
            <a:r>
              <a:rPr lang="en-US" dirty="0">
                <a:highlight>
                  <a:srgbClr val="00FF00"/>
                </a:highlight>
              </a:rPr>
              <a:t> </a:t>
            </a:r>
            <a:r>
              <a:rPr lang="en-US" dirty="0"/>
              <a:t>$var2) {</a:t>
            </a:r>
          </a:p>
          <a:p>
            <a:r>
              <a:rPr lang="en-US" dirty="0"/>
              <a:t>    // body</a:t>
            </a:r>
          </a:p>
          <a:p>
            <a:r>
              <a:rPr lang="en-US" dirty="0"/>
              <a:t>};</a:t>
            </a:r>
          </a:p>
          <a:p>
            <a:endParaRPr lang="it-IT" dirty="0"/>
          </a:p>
        </p:txBody>
      </p:sp>
    </p:spTree>
    <p:extLst>
      <p:ext uri="{BB962C8B-B14F-4D97-AF65-F5344CB8AC3E}">
        <p14:creationId xmlns:p14="http://schemas.microsoft.com/office/powerpoint/2010/main" val="224281178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279F47-B163-4FE2-A3F2-E7E05AAEB96C}"/>
              </a:ext>
            </a:extLst>
          </p:cNvPr>
          <p:cNvSpPr>
            <a:spLocks noGrp="1"/>
          </p:cNvSpPr>
          <p:nvPr>
            <p:ph type="title"/>
          </p:nvPr>
        </p:nvSpPr>
        <p:spPr/>
        <p:txBody>
          <a:bodyPr/>
          <a:lstStyle/>
          <a:p>
            <a:r>
              <a:rPr lang="it-IT" dirty="0"/>
              <a:t>Tipizzazione</a:t>
            </a:r>
          </a:p>
        </p:txBody>
      </p:sp>
      <p:sp>
        <p:nvSpPr>
          <p:cNvPr id="3" name="Segnaposto contenuto 2">
            <a:extLst>
              <a:ext uri="{FF2B5EF4-FFF2-40B4-BE49-F238E27FC236}">
                <a16:creationId xmlns:a16="http://schemas.microsoft.com/office/drawing/2014/main" id="{16101C7B-8136-4183-A243-CF44BB0B64D7}"/>
              </a:ext>
            </a:extLst>
          </p:cNvPr>
          <p:cNvSpPr>
            <a:spLocks noGrp="1"/>
          </p:cNvSpPr>
          <p:nvPr>
            <p:ph sz="half" idx="2"/>
          </p:nvPr>
        </p:nvSpPr>
        <p:spPr/>
        <p:txBody>
          <a:bodyPr>
            <a:normAutofit fontScale="70000" lnSpcReduction="20000"/>
          </a:bodyPr>
          <a:lstStyle/>
          <a:p>
            <a:r>
              <a:rPr lang="it-IT" b="1" dirty="0"/>
              <a:t>Tipi in ingresso</a:t>
            </a:r>
          </a:p>
          <a:p>
            <a:r>
              <a:rPr lang="it-IT" dirty="0"/>
              <a:t>Il costrutto </a:t>
            </a:r>
            <a:r>
              <a:rPr lang="it-IT" dirty="0" err="1"/>
              <a:t>declare</a:t>
            </a:r>
            <a:r>
              <a:rPr lang="it-IT" dirty="0"/>
              <a:t> viene utilizzato per modificare il comportamento di alcune direttive del linguaggio in fase di esecuzione del codice. La sintassi di </a:t>
            </a:r>
            <a:r>
              <a:rPr lang="it-IT" dirty="0" err="1"/>
              <a:t>declare</a:t>
            </a:r>
            <a:r>
              <a:rPr lang="it-IT" dirty="0"/>
              <a:t> è simile a quella di altre</a:t>
            </a:r>
          </a:p>
          <a:p>
            <a:r>
              <a:rPr lang="it-IT" dirty="0" err="1"/>
              <a:t>declare</a:t>
            </a:r>
            <a:r>
              <a:rPr lang="it-IT" dirty="0"/>
              <a:t>(</a:t>
            </a:r>
            <a:r>
              <a:rPr lang="it-IT" dirty="0" err="1"/>
              <a:t>strict_types</a:t>
            </a:r>
            <a:r>
              <a:rPr lang="it-IT" dirty="0"/>
              <a:t>=1);</a:t>
            </a:r>
          </a:p>
          <a:p>
            <a:endParaRPr lang="it-IT" dirty="0"/>
          </a:p>
          <a:p>
            <a:r>
              <a:rPr lang="it-IT" dirty="0"/>
              <a:t>Per specificare il tipo in ingresso di una funzione, è necessario aggiungere il nome del tipo prima del nome del parametro come mostra il seguente esempio</a:t>
            </a:r>
          </a:p>
          <a:p>
            <a:endParaRPr lang="it-IT" dirty="0"/>
          </a:p>
          <a:p>
            <a:r>
              <a:rPr lang="it-IT" dirty="0"/>
              <a:t>&lt;?</a:t>
            </a:r>
            <a:r>
              <a:rPr lang="it-IT" dirty="0" err="1"/>
              <a:t>php</a:t>
            </a:r>
            <a:endParaRPr lang="it-IT" dirty="0"/>
          </a:p>
          <a:p>
            <a:r>
              <a:rPr lang="it-IT" dirty="0" err="1"/>
              <a:t>declare</a:t>
            </a:r>
            <a:r>
              <a:rPr lang="it-IT" dirty="0"/>
              <a:t>(</a:t>
            </a:r>
            <a:r>
              <a:rPr lang="it-IT" dirty="0" err="1"/>
              <a:t>strict_types</a:t>
            </a:r>
            <a:r>
              <a:rPr lang="it-IT" dirty="0"/>
              <a:t>=1); // attiviamo il controllo sui tipi</a:t>
            </a:r>
          </a:p>
          <a:p>
            <a:endParaRPr lang="it-IT" dirty="0"/>
          </a:p>
          <a:p>
            <a:r>
              <a:rPr lang="it-IT" dirty="0" err="1"/>
              <a:t>function</a:t>
            </a:r>
            <a:r>
              <a:rPr lang="it-IT" dirty="0"/>
              <a:t> </a:t>
            </a:r>
            <a:r>
              <a:rPr lang="it-IT" dirty="0" err="1"/>
              <a:t>printHello</a:t>
            </a:r>
            <a:r>
              <a:rPr lang="it-IT" dirty="0"/>
              <a:t>(</a:t>
            </a:r>
            <a:r>
              <a:rPr lang="it-IT" dirty="0" err="1">
                <a:highlight>
                  <a:srgbClr val="FF00FF"/>
                </a:highlight>
              </a:rPr>
              <a:t>string</a:t>
            </a:r>
            <a:r>
              <a:rPr lang="it-IT" dirty="0"/>
              <a:t> $name) // la funzione accetta solo valori di tipo </a:t>
            </a:r>
            <a:r>
              <a:rPr lang="it-IT" dirty="0" err="1"/>
              <a:t>string</a:t>
            </a:r>
            <a:endParaRPr lang="it-IT" dirty="0"/>
          </a:p>
          <a:p>
            <a:r>
              <a:rPr lang="it-IT" dirty="0"/>
              <a:t>{</a:t>
            </a:r>
          </a:p>
          <a:p>
            <a:r>
              <a:rPr lang="it-IT" dirty="0"/>
              <a:t>    </a:t>
            </a:r>
            <a:r>
              <a:rPr lang="it-IT" dirty="0" err="1"/>
              <a:t>echo</a:t>
            </a:r>
            <a:r>
              <a:rPr lang="it-IT" dirty="0"/>
              <a:t> "Hello $name";</a:t>
            </a:r>
          </a:p>
          <a:p>
            <a:r>
              <a:rPr lang="it-IT" dirty="0"/>
              <a:t>}</a:t>
            </a:r>
          </a:p>
          <a:p>
            <a:endParaRPr lang="it-IT" dirty="0"/>
          </a:p>
          <a:p>
            <a:r>
              <a:rPr lang="it-IT" dirty="0" err="1"/>
              <a:t>printHello</a:t>
            </a:r>
            <a:r>
              <a:rPr lang="it-IT" dirty="0"/>
              <a:t>("Test"); //Hello Test </a:t>
            </a:r>
          </a:p>
          <a:p>
            <a:r>
              <a:rPr lang="it-IT" dirty="0" err="1"/>
              <a:t>printHello</a:t>
            </a:r>
            <a:r>
              <a:rPr lang="it-IT" dirty="0"/>
              <a:t>(4); // genera un errore</a:t>
            </a:r>
          </a:p>
          <a:p>
            <a:r>
              <a:rPr lang="it-IT" dirty="0"/>
              <a:t>PHP Fatal </a:t>
            </a:r>
            <a:r>
              <a:rPr lang="it-IT" dirty="0" err="1"/>
              <a:t>error</a:t>
            </a:r>
            <a:r>
              <a:rPr lang="it-IT" dirty="0"/>
              <a:t>:  </a:t>
            </a:r>
            <a:r>
              <a:rPr lang="it-IT" dirty="0" err="1"/>
              <a:t>Uncaught</a:t>
            </a:r>
            <a:r>
              <a:rPr lang="it-IT" dirty="0"/>
              <a:t> </a:t>
            </a:r>
            <a:r>
              <a:rPr lang="it-IT" dirty="0" err="1"/>
              <a:t>TypeError</a:t>
            </a:r>
            <a:r>
              <a:rPr lang="it-IT" dirty="0"/>
              <a:t>: </a:t>
            </a:r>
            <a:r>
              <a:rPr lang="it-IT" dirty="0" err="1"/>
              <a:t>Argument</a:t>
            </a:r>
            <a:r>
              <a:rPr lang="it-IT" dirty="0"/>
              <a:t> 1 </a:t>
            </a:r>
            <a:r>
              <a:rPr lang="it-IT" dirty="0" err="1"/>
              <a:t>passed</a:t>
            </a:r>
            <a:r>
              <a:rPr lang="it-IT" dirty="0"/>
              <a:t> to </a:t>
            </a:r>
            <a:r>
              <a:rPr lang="it-IT" dirty="0" err="1"/>
              <a:t>printHello</a:t>
            </a:r>
            <a:r>
              <a:rPr lang="it-IT" dirty="0"/>
              <a:t>() must be of the </a:t>
            </a:r>
            <a:r>
              <a:rPr lang="it-IT" dirty="0" err="1"/>
              <a:t>type</a:t>
            </a:r>
            <a:r>
              <a:rPr lang="it-IT" dirty="0"/>
              <a:t> </a:t>
            </a:r>
            <a:r>
              <a:rPr lang="it-IT" dirty="0" err="1"/>
              <a:t>string</a:t>
            </a:r>
            <a:r>
              <a:rPr lang="it-IT" dirty="0"/>
              <a:t>, </a:t>
            </a:r>
            <a:r>
              <a:rPr lang="it-IT" dirty="0" err="1"/>
              <a:t>int</a:t>
            </a:r>
            <a:r>
              <a:rPr lang="it-IT" dirty="0"/>
              <a:t> </a:t>
            </a:r>
            <a:r>
              <a:rPr lang="it-IT" dirty="0" err="1"/>
              <a:t>given</a:t>
            </a:r>
            <a:r>
              <a:rPr lang="it-IT" dirty="0"/>
              <a:t>...</a:t>
            </a:r>
          </a:p>
        </p:txBody>
      </p:sp>
      <p:sp>
        <p:nvSpPr>
          <p:cNvPr id="4" name="Segnaposto contenuto 3">
            <a:extLst>
              <a:ext uri="{FF2B5EF4-FFF2-40B4-BE49-F238E27FC236}">
                <a16:creationId xmlns:a16="http://schemas.microsoft.com/office/drawing/2014/main" id="{3B2A2D2A-160A-4F2A-B531-00EDA878626A}"/>
              </a:ext>
            </a:extLst>
          </p:cNvPr>
          <p:cNvSpPr>
            <a:spLocks noGrp="1"/>
          </p:cNvSpPr>
          <p:nvPr>
            <p:ph sz="quarter" idx="4"/>
          </p:nvPr>
        </p:nvSpPr>
        <p:spPr/>
        <p:txBody>
          <a:bodyPr>
            <a:normAutofit fontScale="62500" lnSpcReduction="20000"/>
          </a:bodyPr>
          <a:lstStyle/>
          <a:p>
            <a:r>
              <a:rPr lang="it-IT" b="1" i="0" dirty="0">
                <a:solidFill>
                  <a:srgbClr val="1B1B1B"/>
                </a:solidFill>
                <a:effectLst/>
                <a:latin typeface="Nunito Sans" pitchFamily="2" charset="0"/>
              </a:rPr>
              <a:t>Tipi in uscita</a:t>
            </a:r>
          </a:p>
          <a:p>
            <a:r>
              <a:rPr lang="it-IT" b="0" dirty="0">
                <a:solidFill>
                  <a:srgbClr val="800000"/>
                </a:solidFill>
                <a:effectLst/>
                <a:latin typeface="Consolas" panose="020B0609020204030204" pitchFamily="49" charset="0"/>
              </a:rPr>
              <a:t>specificare il tipo del valore ritornato da una funzione. Per specificare il tipo in uscita delle funzioni è necessario aggiungere il carattere dei due punti : dopo la parentesi di chiusura della funzione</a:t>
            </a:r>
          </a:p>
          <a:p>
            <a:endParaRPr lang="it-IT" b="0" dirty="0">
              <a:solidFill>
                <a:srgbClr val="800000"/>
              </a:solidFill>
              <a:effectLst/>
              <a:latin typeface="Consolas" panose="020B0609020204030204" pitchFamily="49" charset="0"/>
            </a:endParaRPr>
          </a:p>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err="1">
                <a:solidFill>
                  <a:srgbClr val="0000FF"/>
                </a:solidFill>
                <a:effectLst/>
                <a:latin typeface="Consolas" panose="020B0609020204030204" pitchFamily="49" charset="0"/>
              </a:rPr>
              <a:t>declare</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strict_types</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a:t>
            </a:r>
            <a:r>
              <a:rPr lang="it-IT" b="0" dirty="0">
                <a:solidFill>
                  <a:srgbClr val="000000"/>
                </a:solidFill>
                <a:effectLst/>
                <a:highlight>
                  <a:srgbClr val="FF00FF"/>
                </a:highlight>
                <a:latin typeface="Consolas" panose="020B0609020204030204" pitchFamily="49" charset="0"/>
              </a:rPr>
              <a:t>: </a:t>
            </a:r>
            <a:r>
              <a:rPr lang="it-IT" b="0" dirty="0" err="1">
                <a:solidFill>
                  <a:srgbClr val="0000FF"/>
                </a:solidFill>
                <a:effectLst/>
                <a:highlight>
                  <a:srgbClr val="FF00FF"/>
                </a:highlight>
                <a:latin typeface="Consolas" panose="020B0609020204030204" pitchFamily="49" charset="0"/>
              </a:rPr>
              <a:t>int</a:t>
            </a:r>
            <a:endParaRPr lang="it-IT" b="0" dirty="0">
              <a:solidFill>
                <a:srgbClr val="000000"/>
              </a:solidFill>
              <a:effectLst/>
              <a:highlight>
                <a:srgbClr val="FF00FF"/>
              </a:highligh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sum2(</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 </a:t>
            </a:r>
            <a:r>
              <a:rPr lang="it-IT" b="0" dirty="0" err="1">
                <a:solidFill>
                  <a:srgbClr val="0000FF"/>
                </a:solidFill>
                <a:effectLst/>
                <a:latin typeface="Consolas" panose="020B0609020204030204" pitchFamily="49" charset="0"/>
              </a:rPr>
              <a:t>int</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4.4</a:t>
            </a:r>
            <a:r>
              <a:rPr lang="it-IT" b="0" dirty="0">
                <a:solidFill>
                  <a:srgbClr val="000000"/>
                </a:solidFill>
                <a:effectLst/>
                <a:latin typeface="Consolas" panose="020B0609020204030204" pitchFamily="49" charset="0"/>
              </a:rPr>
              <a:t>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sum2(</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//PHP Fatal </a:t>
            </a:r>
            <a:r>
              <a:rPr lang="it-IT" b="0" dirty="0" err="1">
                <a:solidFill>
                  <a:srgbClr val="008000"/>
                </a:solidFill>
                <a:effectLst/>
                <a:latin typeface="Consolas" panose="020B0609020204030204" pitchFamily="49" charset="0"/>
              </a:rPr>
              <a:t>error</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Uncaught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TypeError</a:t>
            </a:r>
            <a:r>
              <a:rPr lang="it-IT" b="0" dirty="0">
                <a:solidFill>
                  <a:srgbClr val="008000"/>
                </a:solidFill>
                <a:effectLst/>
                <a:latin typeface="Consolas" panose="020B0609020204030204" pitchFamily="49" charset="0"/>
              </a:rPr>
              <a:t>: Return </a:t>
            </a:r>
            <a:r>
              <a:rPr lang="it-IT" b="0" dirty="0" err="1">
                <a:solidFill>
                  <a:srgbClr val="008000"/>
                </a:solidFill>
                <a:effectLst/>
                <a:latin typeface="Consolas" panose="020B0609020204030204" pitchFamily="49" charset="0"/>
              </a:rPr>
              <a:t>value</a:t>
            </a:r>
            <a:r>
              <a:rPr lang="it-IT" b="0" dirty="0">
                <a:solidFill>
                  <a:srgbClr val="008000"/>
                </a:solidFill>
                <a:effectLst/>
                <a:latin typeface="Consolas" panose="020B0609020204030204" pitchFamily="49" charset="0"/>
              </a:rPr>
              <a:t> of sum() must be of the </a:t>
            </a:r>
            <a:r>
              <a:rPr lang="it-IT" b="0" dirty="0" err="1">
                <a:solidFill>
                  <a:srgbClr val="008000"/>
                </a:solidFill>
                <a:effectLst/>
                <a:latin typeface="Consolas" panose="020B0609020204030204" pitchFamily="49" charset="0"/>
              </a:rPr>
              <a:t>type</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int</a:t>
            </a:r>
            <a:r>
              <a:rPr lang="it-IT" b="0" dirty="0">
                <a:solidFill>
                  <a:srgbClr val="008000"/>
                </a:solidFill>
                <a:effectLst/>
                <a:latin typeface="Consolas" panose="020B0609020204030204" pitchFamily="49" charset="0"/>
              </a:rPr>
              <a:t>, float </a:t>
            </a:r>
            <a:r>
              <a:rPr lang="it-IT" b="0" dirty="0" err="1">
                <a:solidFill>
                  <a:srgbClr val="008000"/>
                </a:solidFill>
                <a:effectLst/>
                <a:latin typeface="Consolas" panose="020B0609020204030204" pitchFamily="49" charset="0"/>
              </a:rPr>
              <a:t>returned</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b="1" dirty="0"/>
          </a:p>
        </p:txBody>
      </p:sp>
    </p:spTree>
    <p:extLst>
      <p:ext uri="{BB962C8B-B14F-4D97-AF65-F5344CB8AC3E}">
        <p14:creationId xmlns:p14="http://schemas.microsoft.com/office/powerpoint/2010/main" val="639849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035A4-439C-424D-BE12-B828A81397B7}"/>
              </a:ext>
            </a:extLst>
          </p:cNvPr>
          <p:cNvSpPr>
            <a:spLocks noGrp="1"/>
          </p:cNvSpPr>
          <p:nvPr>
            <p:ph type="title"/>
          </p:nvPr>
        </p:nvSpPr>
        <p:spPr/>
        <p:txBody>
          <a:bodyPr/>
          <a:lstStyle/>
          <a:p>
            <a:r>
              <a:rPr lang="it-IT" dirty="0"/>
              <a:t>Scope delle variabili</a:t>
            </a:r>
          </a:p>
        </p:txBody>
      </p:sp>
      <p:sp>
        <p:nvSpPr>
          <p:cNvPr id="3" name="Segnaposto contenuto 2">
            <a:extLst>
              <a:ext uri="{FF2B5EF4-FFF2-40B4-BE49-F238E27FC236}">
                <a16:creationId xmlns:a16="http://schemas.microsoft.com/office/drawing/2014/main" id="{A306F5E4-91B0-4CEA-94C1-094B06A18E99}"/>
              </a:ext>
            </a:extLst>
          </p:cNvPr>
          <p:cNvSpPr>
            <a:spLocks noGrp="1"/>
          </p:cNvSpPr>
          <p:nvPr>
            <p:ph sz="half" idx="2"/>
          </p:nvPr>
        </p:nvSpPr>
        <p:spPr>
          <a:xfrm>
            <a:off x="328612" y="1730240"/>
            <a:ext cx="5678996" cy="4628645"/>
          </a:xfrm>
        </p:spPr>
        <p:txBody>
          <a:bodyPr>
            <a:normAutofit/>
          </a:bodyPr>
          <a:lstStyle/>
          <a:p>
            <a:r>
              <a:rPr lang="it-IT" sz="2000" dirty="0"/>
              <a:t>Immaginiamo di definire una variabile $a e di volerla utilizzare in una funzione. Richiamando direttamente $a all'interno della funzione essa non avrà valore dato.</a:t>
            </a:r>
          </a:p>
          <a:p>
            <a:r>
              <a:rPr lang="it-IT" sz="2000" dirty="0"/>
              <a:t>restituirà 10 e solleverà un </a:t>
            </a:r>
            <a:r>
              <a:rPr lang="it-IT" sz="2000" dirty="0" err="1"/>
              <a:t>Notice</a:t>
            </a:r>
            <a:r>
              <a:rPr lang="it-IT" sz="2000" dirty="0"/>
              <a:t> come il seguente:</a:t>
            </a:r>
          </a:p>
          <a:p>
            <a:r>
              <a:rPr lang="it-IT" sz="2000" dirty="0">
                <a:highlight>
                  <a:srgbClr val="FF00FF"/>
                </a:highlight>
              </a:rPr>
              <a:t>PHP </a:t>
            </a:r>
            <a:r>
              <a:rPr lang="it-IT" sz="2000" dirty="0" err="1">
                <a:highlight>
                  <a:srgbClr val="FF00FF"/>
                </a:highlight>
              </a:rPr>
              <a:t>Notice</a:t>
            </a:r>
            <a:r>
              <a:rPr lang="it-IT" sz="2000" dirty="0">
                <a:highlight>
                  <a:srgbClr val="FF00FF"/>
                </a:highlight>
              </a:rPr>
              <a:t>:  </a:t>
            </a:r>
            <a:r>
              <a:rPr lang="it-IT" sz="2000" dirty="0" err="1">
                <a:highlight>
                  <a:srgbClr val="FF00FF"/>
                </a:highlight>
              </a:rPr>
              <a:t>Undefined</a:t>
            </a:r>
            <a:r>
              <a:rPr lang="it-IT" sz="2000" dirty="0">
                <a:highlight>
                  <a:srgbClr val="FF00FF"/>
                </a:highlight>
              </a:rPr>
              <a:t> </a:t>
            </a:r>
            <a:r>
              <a:rPr lang="it-IT" sz="2000" dirty="0" err="1">
                <a:highlight>
                  <a:srgbClr val="FF00FF"/>
                </a:highlight>
              </a:rPr>
              <a:t>variable</a:t>
            </a:r>
            <a:r>
              <a:rPr lang="it-IT" sz="2000" dirty="0">
                <a:highlight>
                  <a:srgbClr val="FF00FF"/>
                </a:highlight>
              </a:rPr>
              <a:t>: a in </a:t>
            </a:r>
            <a:r>
              <a:rPr lang="it-IT" sz="2000" dirty="0" err="1">
                <a:highlight>
                  <a:srgbClr val="FF00FF"/>
                </a:highlight>
              </a:rPr>
              <a:t>php</a:t>
            </a:r>
            <a:r>
              <a:rPr lang="it-IT" sz="2000" dirty="0">
                <a:highlight>
                  <a:srgbClr val="FF00FF"/>
                </a:highlight>
              </a:rPr>
              <a:t> shell code on line 2</a:t>
            </a:r>
          </a:p>
          <a:p>
            <a:r>
              <a:rPr lang="it-IT" sz="2000" dirty="0"/>
              <a:t>Questo perché nel contesto della funzione $a non è stata definita. </a:t>
            </a:r>
            <a:br>
              <a:rPr lang="it-IT" sz="2000" dirty="0"/>
            </a:br>
            <a:endParaRPr lang="it-IT" sz="2000" dirty="0"/>
          </a:p>
        </p:txBody>
      </p:sp>
      <p:sp>
        <p:nvSpPr>
          <p:cNvPr id="4" name="Segnaposto contenuto 3">
            <a:extLst>
              <a:ext uri="{FF2B5EF4-FFF2-40B4-BE49-F238E27FC236}">
                <a16:creationId xmlns:a16="http://schemas.microsoft.com/office/drawing/2014/main" id="{A8C227CB-AB02-4B35-8A2F-37C0493F688B}"/>
              </a:ext>
            </a:extLst>
          </p:cNvPr>
          <p:cNvSpPr>
            <a:spLocks noGrp="1"/>
          </p:cNvSpPr>
          <p:nvPr>
            <p:ph sz="quarter" idx="4"/>
          </p:nvPr>
        </p:nvSpPr>
        <p:spPr>
          <a:xfrm>
            <a:off x="6184392" y="1905958"/>
            <a:ext cx="5678996" cy="4628645"/>
          </a:xfrm>
        </p:spPr>
        <p:txBody>
          <a:bodyPr>
            <a:normAutofit fontScale="85000" lnSpcReduction="10000"/>
          </a:bodyPr>
          <a:lstStyle/>
          <a:p>
            <a:r>
              <a:rPr lang="en-US" dirty="0">
                <a:highlight>
                  <a:srgbClr val="00FF00"/>
                </a:highlight>
              </a:rPr>
              <a:t>$a</a:t>
            </a:r>
            <a:r>
              <a:rPr lang="en-US" dirty="0"/>
              <a:t>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endParaRPr lang="it-IT" dirty="0"/>
          </a:p>
          <a:p>
            <a:pPr marL="0" indent="0">
              <a:buNone/>
            </a:pPr>
            <a:r>
              <a:rPr lang="it-IT" dirty="0">
                <a:highlight>
                  <a:srgbClr val="FF0000"/>
                </a:highlight>
              </a:rPr>
              <a:t>//</a:t>
            </a:r>
            <a:r>
              <a:rPr lang="it-IT" sz="2400" dirty="0">
                <a:highlight>
                  <a:srgbClr val="FF0000"/>
                </a:highlight>
              </a:rPr>
              <a:t>PHP </a:t>
            </a:r>
            <a:r>
              <a:rPr lang="it-IT" sz="2400" dirty="0" err="1">
                <a:highlight>
                  <a:srgbClr val="FF0000"/>
                </a:highlight>
              </a:rPr>
              <a:t>Notice</a:t>
            </a:r>
            <a:r>
              <a:rPr lang="it-IT" sz="2400" dirty="0">
                <a:highlight>
                  <a:srgbClr val="FF0000"/>
                </a:highlight>
              </a:rPr>
              <a:t>:  </a:t>
            </a:r>
            <a:r>
              <a:rPr lang="it-IT" sz="2400" dirty="0" err="1">
                <a:highlight>
                  <a:srgbClr val="FF0000"/>
                </a:highlight>
              </a:rPr>
              <a:t>Undefined</a:t>
            </a:r>
            <a:r>
              <a:rPr lang="it-IT" sz="2400" dirty="0">
                <a:highlight>
                  <a:srgbClr val="FF0000"/>
                </a:highlight>
              </a:rPr>
              <a:t> </a:t>
            </a:r>
            <a:r>
              <a:rPr lang="it-IT" sz="2400" dirty="0" err="1">
                <a:highlight>
                  <a:srgbClr val="FF0000"/>
                </a:highlight>
              </a:rPr>
              <a:t>variable</a:t>
            </a:r>
            <a:r>
              <a:rPr lang="it-IT" sz="2400" dirty="0">
                <a:highlight>
                  <a:srgbClr val="FF0000"/>
                </a:highlight>
              </a:rPr>
              <a:t>: a in </a:t>
            </a:r>
            <a:r>
              <a:rPr lang="it-IT" sz="2400" dirty="0" err="1">
                <a:highlight>
                  <a:srgbClr val="FF0000"/>
                </a:highlight>
              </a:rPr>
              <a:t>php</a:t>
            </a:r>
            <a:r>
              <a:rPr lang="it-IT" sz="2400" dirty="0">
                <a:highlight>
                  <a:srgbClr val="FF0000"/>
                </a:highlight>
              </a:rPr>
              <a:t> shell code on line 2</a:t>
            </a:r>
          </a:p>
          <a:p>
            <a:pPr marL="0" indent="0">
              <a:buNone/>
            </a:pPr>
            <a:endParaRPr lang="it-IT" dirty="0"/>
          </a:p>
          <a:p>
            <a:pPr marL="0" indent="0">
              <a:buNone/>
            </a:pPr>
            <a:r>
              <a:rPr lang="it-IT" dirty="0"/>
              <a:t>----------------------------------------------------------------------</a:t>
            </a:r>
          </a:p>
          <a:p>
            <a:r>
              <a:rPr lang="it-IT" dirty="0"/>
              <a:t>Come dovrebbe essere:</a:t>
            </a:r>
          </a:p>
          <a:p>
            <a:r>
              <a:rPr lang="it-IT" dirty="0"/>
              <a:t>$a = 10;</a:t>
            </a:r>
          </a:p>
          <a:p>
            <a:r>
              <a:rPr lang="it-IT" dirty="0" err="1"/>
              <a:t>function</a:t>
            </a:r>
            <a:r>
              <a:rPr lang="it-IT" dirty="0"/>
              <a:t> sum</a:t>
            </a:r>
            <a:r>
              <a:rPr lang="it-IT" dirty="0">
                <a:highlight>
                  <a:srgbClr val="FFFF00"/>
                </a:highlight>
              </a:rPr>
              <a:t>($a, $b</a:t>
            </a:r>
            <a:r>
              <a:rPr lang="it-IT" dirty="0"/>
              <a:t>) {</a:t>
            </a:r>
          </a:p>
          <a:p>
            <a:r>
              <a:rPr lang="it-IT" dirty="0"/>
              <a:t>    </a:t>
            </a:r>
            <a:r>
              <a:rPr lang="it-IT" dirty="0" err="1"/>
              <a:t>return</a:t>
            </a:r>
            <a:r>
              <a:rPr lang="it-IT" dirty="0"/>
              <a:t> $a + $b;</a:t>
            </a:r>
          </a:p>
          <a:p>
            <a:r>
              <a:rPr lang="it-IT" dirty="0"/>
              <a:t>}</a:t>
            </a:r>
          </a:p>
          <a:p>
            <a:r>
              <a:rPr lang="it-IT" dirty="0" err="1"/>
              <a:t>echo</a:t>
            </a:r>
            <a:r>
              <a:rPr lang="it-IT" dirty="0"/>
              <a:t> sum</a:t>
            </a:r>
            <a:r>
              <a:rPr lang="it-IT" dirty="0">
                <a:highlight>
                  <a:srgbClr val="FFFF00"/>
                </a:highlight>
              </a:rPr>
              <a:t>($a, 10</a:t>
            </a:r>
            <a:r>
              <a:rPr lang="it-IT" dirty="0"/>
              <a:t>); //in questo caso il risultato sarà 20</a:t>
            </a:r>
          </a:p>
        </p:txBody>
      </p:sp>
      <p:sp>
        <p:nvSpPr>
          <p:cNvPr id="7" name="CasellaDiTesto 6">
            <a:extLst>
              <a:ext uri="{FF2B5EF4-FFF2-40B4-BE49-F238E27FC236}">
                <a16:creationId xmlns:a16="http://schemas.microsoft.com/office/drawing/2014/main" id="{EEE11D96-5E2C-4D86-9AD2-9ED010D839CC}"/>
              </a:ext>
            </a:extLst>
          </p:cNvPr>
          <p:cNvSpPr txBox="1"/>
          <p:nvPr/>
        </p:nvSpPr>
        <p:spPr>
          <a:xfrm>
            <a:off x="328612" y="1277035"/>
            <a:ext cx="11549444" cy="400110"/>
          </a:xfrm>
          <a:prstGeom prst="rect">
            <a:avLst/>
          </a:prstGeom>
          <a:noFill/>
        </p:spPr>
        <p:txBody>
          <a:bodyPr wrap="square">
            <a:spAutoFit/>
          </a:bodyPr>
          <a:lstStyle/>
          <a:p>
            <a:r>
              <a:rPr lang="it-IT" sz="2000" dirty="0"/>
              <a:t>Per </a:t>
            </a:r>
            <a:r>
              <a:rPr lang="it-IT" sz="2000" b="1" dirty="0"/>
              <a:t>scope</a:t>
            </a:r>
            <a:r>
              <a:rPr lang="it-IT" sz="2000" dirty="0"/>
              <a:t> si intende la visibilità di una variabile, ovvero la "</a:t>
            </a:r>
            <a:r>
              <a:rPr lang="it-IT" sz="2000" b="1" dirty="0"/>
              <a:t>porzione</a:t>
            </a:r>
            <a:r>
              <a:rPr lang="it-IT" sz="2000" dirty="0"/>
              <a:t>" di codice in cui essa è accessibile.</a:t>
            </a:r>
          </a:p>
        </p:txBody>
      </p:sp>
    </p:spTree>
    <p:extLst>
      <p:ext uri="{BB962C8B-B14F-4D97-AF65-F5344CB8AC3E}">
        <p14:creationId xmlns:p14="http://schemas.microsoft.com/office/powerpoint/2010/main" val="23509437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275221-C81E-4505-8F32-19456AA707D8}"/>
              </a:ext>
            </a:extLst>
          </p:cNvPr>
          <p:cNvSpPr>
            <a:spLocks noGrp="1"/>
          </p:cNvSpPr>
          <p:nvPr>
            <p:ph type="title"/>
          </p:nvPr>
        </p:nvSpPr>
        <p:spPr/>
        <p:txBody>
          <a:bodyPr>
            <a:normAutofit/>
          </a:bodyPr>
          <a:lstStyle/>
          <a:p>
            <a:r>
              <a:rPr lang="it-IT" dirty="0"/>
              <a:t>Usare la keyword global</a:t>
            </a:r>
          </a:p>
        </p:txBody>
      </p:sp>
      <p:sp>
        <p:nvSpPr>
          <p:cNvPr id="3" name="Segnaposto contenuto 2">
            <a:extLst>
              <a:ext uri="{FF2B5EF4-FFF2-40B4-BE49-F238E27FC236}">
                <a16:creationId xmlns:a16="http://schemas.microsoft.com/office/drawing/2014/main" id="{F036BF65-F6AA-4614-AD22-7BC7145B9B60}"/>
              </a:ext>
            </a:extLst>
          </p:cNvPr>
          <p:cNvSpPr>
            <a:spLocks noGrp="1"/>
          </p:cNvSpPr>
          <p:nvPr>
            <p:ph sz="half" idx="2"/>
          </p:nvPr>
        </p:nvSpPr>
        <p:spPr/>
        <p:txBody>
          <a:bodyPr>
            <a:normAutofit/>
          </a:bodyPr>
          <a:lstStyle/>
          <a:p>
            <a:r>
              <a:rPr lang="it-IT" sz="2000" dirty="0"/>
              <a:t>Un'altra soluzione è </a:t>
            </a:r>
            <a:r>
              <a:rPr lang="it-IT" sz="2000" b="1" dirty="0">
                <a:highlight>
                  <a:srgbClr val="00FF00"/>
                </a:highlight>
              </a:rPr>
              <a:t>dichiarare la variabile come globale</a:t>
            </a:r>
            <a:r>
              <a:rPr lang="it-IT" sz="2000" b="1" dirty="0"/>
              <a:t> così da poterla utilizzare anche all'interno di altri scope.</a:t>
            </a:r>
          </a:p>
          <a:p>
            <a:r>
              <a:rPr lang="it-IT" sz="2000" dirty="0"/>
              <a:t>Con la keyword global possiamo indicare a PHP che ogni riferimento alla variabile $a deve essere cercato nello scope globale e non in quello locale.</a:t>
            </a:r>
          </a:p>
        </p:txBody>
      </p:sp>
      <p:sp>
        <p:nvSpPr>
          <p:cNvPr id="4" name="Segnaposto contenuto 3">
            <a:extLst>
              <a:ext uri="{FF2B5EF4-FFF2-40B4-BE49-F238E27FC236}">
                <a16:creationId xmlns:a16="http://schemas.microsoft.com/office/drawing/2014/main" id="{CFAC15C8-EF1F-492E-9886-1919A2AA0F80}"/>
              </a:ext>
            </a:extLst>
          </p:cNvPr>
          <p:cNvSpPr>
            <a:spLocks noGrp="1"/>
          </p:cNvSpPr>
          <p:nvPr>
            <p:ph sz="quarter" idx="4"/>
          </p:nvPr>
        </p:nvSpPr>
        <p:spPr>
          <a:xfrm>
            <a:off x="6007608" y="1271016"/>
            <a:ext cx="5855780" cy="5467213"/>
          </a:xfrm>
        </p:spPr>
        <p:txBody>
          <a:bodyPr>
            <a:normAutofit fontScale="92500" lnSpcReduction="20000"/>
          </a:bodyPr>
          <a:lstStyle/>
          <a:p>
            <a:r>
              <a:rPr lang="it-IT" dirty="0"/>
              <a:t>Variabile non definita //esempio precedente errato</a:t>
            </a:r>
            <a:br>
              <a:rPr lang="it-IT" dirty="0"/>
            </a:br>
            <a:endParaRPr lang="it-IT" dirty="0"/>
          </a:p>
          <a:p>
            <a:r>
              <a:rPr lang="en-US" dirty="0"/>
              <a:t>$a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p>
          <a:p>
            <a:pPr marL="0" indent="0">
              <a:buNone/>
            </a:pPr>
            <a:endParaRPr lang="it-IT" dirty="0"/>
          </a:p>
          <a:p>
            <a:pPr marL="0" indent="0">
              <a:buNone/>
            </a:pPr>
            <a:br>
              <a:rPr lang="it-IT" dirty="0"/>
            </a:br>
            <a:endParaRPr lang="it-IT" dirty="0"/>
          </a:p>
          <a:p>
            <a:r>
              <a:rPr lang="it-IT" dirty="0"/>
              <a:t>Invece Con la Keyword global</a:t>
            </a:r>
          </a:p>
          <a:p>
            <a:r>
              <a:rPr lang="it-IT" dirty="0"/>
              <a:t>$a = 10;</a:t>
            </a:r>
          </a:p>
          <a:p>
            <a:r>
              <a:rPr lang="it-IT" dirty="0" err="1"/>
              <a:t>function</a:t>
            </a:r>
            <a:r>
              <a:rPr lang="it-IT" dirty="0"/>
              <a:t> sum($b) {</a:t>
            </a:r>
          </a:p>
          <a:p>
            <a:r>
              <a:rPr lang="it-IT" dirty="0"/>
              <a:t>    </a:t>
            </a:r>
            <a:r>
              <a:rPr lang="it-IT" dirty="0">
                <a:highlight>
                  <a:srgbClr val="00FF00"/>
                </a:highlight>
              </a:rPr>
              <a:t>global $a;</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p:txBody>
      </p:sp>
      <p:sp>
        <p:nvSpPr>
          <p:cNvPr id="5" name="Simbolo &quot;Non consentito&quot; 4">
            <a:extLst>
              <a:ext uri="{FF2B5EF4-FFF2-40B4-BE49-F238E27FC236}">
                <a16:creationId xmlns:a16="http://schemas.microsoft.com/office/drawing/2014/main" id="{C2FFB52F-AE55-4F44-9DE9-6AD07FE17812}"/>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12906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29A9E6-66FC-4914-BEE7-CC4DD31BC372}"/>
              </a:ext>
            </a:extLst>
          </p:cNvPr>
          <p:cNvSpPr>
            <a:spLocks noGrp="1"/>
          </p:cNvSpPr>
          <p:nvPr>
            <p:ph type="title"/>
          </p:nvPr>
        </p:nvSpPr>
        <p:spPr/>
        <p:txBody>
          <a:bodyPr>
            <a:normAutofit/>
          </a:bodyPr>
          <a:lstStyle/>
          <a:p>
            <a:r>
              <a:rPr lang="it-IT" dirty="0"/>
              <a:t>Accedere all'array $GLOBALS</a:t>
            </a:r>
          </a:p>
        </p:txBody>
      </p:sp>
      <p:sp>
        <p:nvSpPr>
          <p:cNvPr id="3" name="Segnaposto contenuto 2">
            <a:extLst>
              <a:ext uri="{FF2B5EF4-FFF2-40B4-BE49-F238E27FC236}">
                <a16:creationId xmlns:a16="http://schemas.microsoft.com/office/drawing/2014/main" id="{9A15EFA3-D5C3-4F8B-A2C5-C3E9890796FC}"/>
              </a:ext>
            </a:extLst>
          </p:cNvPr>
          <p:cNvSpPr>
            <a:spLocks noGrp="1"/>
          </p:cNvSpPr>
          <p:nvPr>
            <p:ph sz="half" idx="2"/>
          </p:nvPr>
        </p:nvSpPr>
        <p:spPr/>
        <p:txBody>
          <a:bodyPr>
            <a:normAutofit/>
          </a:bodyPr>
          <a:lstStyle/>
          <a:p>
            <a:r>
              <a:rPr lang="it-IT" sz="2000" dirty="0">
                <a:highlight>
                  <a:srgbClr val="00FF00"/>
                </a:highlight>
              </a:rPr>
              <a:t>L'array $GLOBALS contiene tutte le variabili dichiarate fino a quel momento comprese le variabili predefinite ($_GET, $_POST, $_SERVER..). </a:t>
            </a:r>
            <a:br>
              <a:rPr lang="it-IT" sz="2000" dirty="0">
                <a:highlight>
                  <a:srgbClr val="00FF00"/>
                </a:highlight>
              </a:rPr>
            </a:br>
            <a:r>
              <a:rPr lang="it-IT" sz="2000" dirty="0">
                <a:highlight>
                  <a:srgbClr val="00FF00"/>
                </a:highlight>
              </a:rPr>
              <a:t>Possiamo quindi utilizzarlo per accedere al valore della variabile.</a:t>
            </a:r>
          </a:p>
          <a:p>
            <a:pPr marL="0" indent="0">
              <a:buNone/>
            </a:pPr>
            <a:br>
              <a:rPr lang="it-IT" sz="2000" dirty="0"/>
            </a:br>
            <a:r>
              <a:rPr lang="it-IT" sz="2000" dirty="0"/>
              <a:t>Salvo in rari casi è sconsigliato utilizzare questo approccio.</a:t>
            </a:r>
          </a:p>
          <a:p>
            <a:r>
              <a:rPr lang="it-IT" sz="2000" dirty="0"/>
              <a:t>Quando possibile è consigliabile invece strutturare il codice affinché esso abbia un proprio scope, così da evitare risultati indesiderati.</a:t>
            </a:r>
          </a:p>
        </p:txBody>
      </p:sp>
      <p:sp>
        <p:nvSpPr>
          <p:cNvPr id="4" name="Segnaposto contenuto 3">
            <a:extLst>
              <a:ext uri="{FF2B5EF4-FFF2-40B4-BE49-F238E27FC236}">
                <a16:creationId xmlns:a16="http://schemas.microsoft.com/office/drawing/2014/main" id="{E7FC38F5-D208-4DEC-83C2-C4AA86A32B1E}"/>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00FF00"/>
                </a:highlight>
              </a:rPr>
              <a:t>$GLOBALS[</a:t>
            </a:r>
            <a:r>
              <a:rPr lang="it-IT" dirty="0">
                <a:solidFill>
                  <a:srgbClr val="00B050"/>
                </a:solidFill>
                <a:highlight>
                  <a:srgbClr val="00FF00"/>
                </a:highlight>
              </a:rPr>
              <a:t>'a</a:t>
            </a:r>
            <a:r>
              <a:rPr lang="it-IT" dirty="0">
                <a:solidFill>
                  <a:srgbClr val="00B050"/>
                </a:solidFill>
              </a:rPr>
              <a:t>'</a:t>
            </a:r>
            <a:r>
              <a:rPr lang="it-IT" dirty="0"/>
              <a:t>] + $b;</a:t>
            </a:r>
          </a:p>
          <a:p>
            <a:r>
              <a:rPr lang="it-IT" dirty="0"/>
              <a:t>}</a:t>
            </a:r>
          </a:p>
          <a:p>
            <a:r>
              <a:rPr lang="it-IT" dirty="0" err="1"/>
              <a:t>echo</a:t>
            </a:r>
            <a:r>
              <a:rPr lang="it-IT" dirty="0"/>
              <a:t> sum(10); //anche in questo caso il risultato sarà 20</a:t>
            </a:r>
          </a:p>
        </p:txBody>
      </p:sp>
    </p:spTree>
    <p:extLst>
      <p:ext uri="{BB962C8B-B14F-4D97-AF65-F5344CB8AC3E}">
        <p14:creationId xmlns:p14="http://schemas.microsoft.com/office/powerpoint/2010/main" val="3544158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9C8F32-5680-4223-95B1-A92F6E73FFCA}"/>
              </a:ext>
            </a:extLst>
          </p:cNvPr>
          <p:cNvSpPr>
            <a:spLocks noGrp="1"/>
          </p:cNvSpPr>
          <p:nvPr>
            <p:ph type="title"/>
          </p:nvPr>
        </p:nvSpPr>
        <p:spPr/>
        <p:txBody>
          <a:bodyPr>
            <a:normAutofit/>
          </a:bodyPr>
          <a:lstStyle/>
          <a:p>
            <a:r>
              <a:rPr lang="it-IT" dirty="0"/>
              <a:t>Keyword global e array $GLOBALS .</a:t>
            </a:r>
          </a:p>
        </p:txBody>
      </p:sp>
      <p:sp>
        <p:nvSpPr>
          <p:cNvPr id="3" name="Segnaposto contenuto 2">
            <a:extLst>
              <a:ext uri="{FF2B5EF4-FFF2-40B4-BE49-F238E27FC236}">
                <a16:creationId xmlns:a16="http://schemas.microsoft.com/office/drawing/2014/main" id="{E5E14D46-AC2F-4503-9C8D-B3B81790EFB9}"/>
              </a:ext>
            </a:extLst>
          </p:cNvPr>
          <p:cNvSpPr>
            <a:spLocks noGrp="1"/>
          </p:cNvSpPr>
          <p:nvPr>
            <p:ph sz="half" idx="2"/>
          </p:nvPr>
        </p:nvSpPr>
        <p:spPr/>
        <p:txBody>
          <a:bodyPr/>
          <a:lstStyle/>
          <a:p>
            <a:r>
              <a:rPr lang="it-IT" dirty="0"/>
              <a:t>$a = 10;</a:t>
            </a:r>
          </a:p>
          <a:p>
            <a:r>
              <a:rPr lang="it-IT" dirty="0" err="1"/>
              <a:t>function</a:t>
            </a:r>
            <a:r>
              <a:rPr lang="it-IT" dirty="0"/>
              <a:t> sum($b) {</a:t>
            </a:r>
          </a:p>
          <a:p>
            <a:r>
              <a:rPr lang="it-IT" dirty="0"/>
              <a:t>    </a:t>
            </a:r>
            <a:r>
              <a:rPr lang="it-IT" dirty="0">
                <a:highlight>
                  <a:srgbClr val="FFFF00"/>
                </a:highlight>
              </a:rPr>
              <a:t>global </a:t>
            </a:r>
            <a:r>
              <a:rPr lang="it-IT" dirty="0">
                <a:solidFill>
                  <a:schemeClr val="tx1"/>
                </a:solidFill>
              </a:rPr>
              <a:t>$a</a:t>
            </a:r>
            <a:r>
              <a:rPr lang="it-IT" dirty="0"/>
              <a:t>;</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a:p>
            <a:endParaRPr lang="it-IT" dirty="0"/>
          </a:p>
        </p:txBody>
      </p:sp>
      <p:sp>
        <p:nvSpPr>
          <p:cNvPr id="4" name="Segnaposto contenuto 3">
            <a:extLst>
              <a:ext uri="{FF2B5EF4-FFF2-40B4-BE49-F238E27FC236}">
                <a16:creationId xmlns:a16="http://schemas.microsoft.com/office/drawing/2014/main" id="{B6529A6F-CD2D-4684-9367-845628297E0D}"/>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FFFF00"/>
                </a:highlight>
              </a:rPr>
              <a:t>$GLOBALS</a:t>
            </a:r>
            <a:r>
              <a:rPr lang="it-IT" dirty="0"/>
              <a:t>['a'] + $b;</a:t>
            </a:r>
          </a:p>
          <a:p>
            <a:r>
              <a:rPr lang="it-IT" dirty="0"/>
              <a:t>}</a:t>
            </a:r>
          </a:p>
          <a:p>
            <a:r>
              <a:rPr lang="it-IT" dirty="0" err="1"/>
              <a:t>echo</a:t>
            </a:r>
            <a:r>
              <a:rPr lang="it-IT" dirty="0"/>
              <a:t> sum(10); //anche in questo caso il risultato sarà 20</a:t>
            </a:r>
          </a:p>
          <a:p>
            <a:endParaRPr lang="it-IT" dirty="0"/>
          </a:p>
        </p:txBody>
      </p:sp>
    </p:spTree>
    <p:extLst>
      <p:ext uri="{BB962C8B-B14F-4D97-AF65-F5344CB8AC3E}">
        <p14:creationId xmlns:p14="http://schemas.microsoft.com/office/powerpoint/2010/main" val="222676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BCC7-2CF3-4ED6-B10F-A4C780ED54D4}"/>
              </a:ext>
            </a:extLst>
          </p:cNvPr>
          <p:cNvSpPr>
            <a:spLocks noGrp="1"/>
          </p:cNvSpPr>
          <p:nvPr>
            <p:ph type="title"/>
          </p:nvPr>
        </p:nvSpPr>
        <p:spPr/>
        <p:txBody>
          <a:bodyPr/>
          <a:lstStyle/>
          <a:p>
            <a:r>
              <a:rPr lang="it-IT" dirty="0"/>
              <a:t>PHP E HTML</a:t>
            </a:r>
          </a:p>
        </p:txBody>
      </p:sp>
      <p:sp>
        <p:nvSpPr>
          <p:cNvPr id="3" name="Segnaposto contenuto 2">
            <a:extLst>
              <a:ext uri="{FF2B5EF4-FFF2-40B4-BE49-F238E27FC236}">
                <a16:creationId xmlns:a16="http://schemas.microsoft.com/office/drawing/2014/main" id="{D1E97156-2214-4202-9B89-068C11BB3B8F}"/>
              </a:ext>
            </a:extLst>
          </p:cNvPr>
          <p:cNvSpPr>
            <a:spLocks noGrp="1"/>
          </p:cNvSpPr>
          <p:nvPr>
            <p:ph sz="half" idx="2"/>
          </p:nvPr>
        </p:nvSpPr>
        <p:spPr>
          <a:xfrm>
            <a:off x="328613" y="1271016"/>
            <a:ext cx="4005392" cy="5248655"/>
          </a:xfrm>
        </p:spPr>
        <p:txBody>
          <a:bodyPr>
            <a:normAutofit/>
          </a:bodyPr>
          <a:lstStyle/>
          <a:p>
            <a:pPr>
              <a:lnSpc>
                <a:spcPct val="100000"/>
              </a:lnSpc>
            </a:pPr>
            <a:r>
              <a:rPr lang="it-IT" sz="2000" dirty="0"/>
              <a:t>Il codice </a:t>
            </a:r>
            <a:r>
              <a:rPr lang="it-IT" sz="2000" b="1" dirty="0"/>
              <a:t>contenuto all'interno dei tag</a:t>
            </a:r>
            <a:r>
              <a:rPr lang="it-IT" sz="2000" dirty="0"/>
              <a:t> delimitatori di PHP viene </a:t>
            </a:r>
            <a:r>
              <a:rPr lang="it-IT" sz="2000" b="1" dirty="0"/>
              <a:t>interpretato</a:t>
            </a:r>
            <a:r>
              <a:rPr lang="it-IT" sz="2000" dirty="0"/>
              <a:t> e, di conseguenza, </a:t>
            </a:r>
            <a:r>
              <a:rPr lang="it-IT" sz="2000" b="1" dirty="0"/>
              <a:t>viene stampato soltanto l'output </a:t>
            </a:r>
            <a:r>
              <a:rPr lang="it-IT" sz="2000" dirty="0"/>
              <a:t>che noi abbiamo stabilito in sede di stesura del sorgente. </a:t>
            </a:r>
            <a:br>
              <a:rPr lang="it-IT" sz="2000" dirty="0"/>
            </a:br>
            <a:br>
              <a:rPr lang="it-IT" sz="2000" dirty="0"/>
            </a:br>
            <a:r>
              <a:rPr lang="it-IT" sz="2000" dirty="0"/>
              <a:t>Sono le ore 15:04 del giorno 25/06/2022. </a:t>
            </a:r>
          </a:p>
        </p:txBody>
      </p:sp>
      <p:sp>
        <p:nvSpPr>
          <p:cNvPr id="4" name="Segnaposto contenuto 3">
            <a:extLst>
              <a:ext uri="{FF2B5EF4-FFF2-40B4-BE49-F238E27FC236}">
                <a16:creationId xmlns:a16="http://schemas.microsoft.com/office/drawing/2014/main" id="{6C629187-974C-4C6F-8E50-C65AD02CC711}"/>
              </a:ext>
            </a:extLst>
          </p:cNvPr>
          <p:cNvSpPr>
            <a:spLocks noGrp="1"/>
          </p:cNvSpPr>
          <p:nvPr>
            <p:ph sz="quarter" idx="4"/>
          </p:nvPr>
        </p:nvSpPr>
        <p:spPr>
          <a:xfrm>
            <a:off x="4334005" y="1271017"/>
            <a:ext cx="7665930" cy="5263586"/>
          </a:xfrm>
        </p:spPr>
        <p:txBody>
          <a:bodyPr/>
          <a:lstStyle/>
          <a:p>
            <a:r>
              <a:rPr lang="it-IT" sz="1800" b="0" i="0" u="none" strike="noStrike" dirty="0">
                <a:solidFill>
                  <a:schemeClr val="tx1"/>
                </a:solidFill>
                <a:effectLst/>
              </a:rPr>
              <a:t>&lt;!DOCTYPE html&gt;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   &lt;</a:t>
            </a:r>
            <a:r>
              <a:rPr lang="it-IT" sz="1800" b="0" i="0" u="none" strike="noStrike" dirty="0" err="1">
                <a:solidFill>
                  <a:schemeClr val="tx1"/>
                </a:solidFill>
                <a:effectLst/>
              </a:rPr>
              <a:t>title</a:t>
            </a:r>
            <a:r>
              <a:rPr lang="it-IT" sz="1800" b="0" i="0" u="none" strike="noStrike" dirty="0">
                <a:solidFill>
                  <a:schemeClr val="tx1"/>
                </a:solidFill>
                <a:effectLst/>
              </a:rPr>
              <a:t>&gt;</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"Titolo della pagina";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&lt;/</a:t>
            </a:r>
            <a:r>
              <a:rPr lang="it-IT" sz="1800" b="0" i="0" u="none" strike="noStrike" dirty="0" err="1">
                <a:solidFill>
                  <a:schemeClr val="tx1"/>
                </a:solidFill>
                <a:effectLst/>
              </a:rPr>
              <a:t>title</a:t>
            </a:r>
            <a:r>
              <a:rPr lang="it-IT" sz="1800" b="0" i="0" u="none" strike="noStrike" dirty="0">
                <a:solidFill>
                  <a:schemeClr val="tx1"/>
                </a:solidFill>
                <a:effectLst/>
              </a:rPr>
              <a:t>&gt;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   Sono le ore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a:t>
            </a:r>
            <a:r>
              <a:rPr lang="it-IT" sz="1800" b="0" i="0" u="none" strike="noStrike" dirty="0" err="1">
                <a:solidFill>
                  <a:schemeClr val="tx1"/>
                </a:solidFill>
                <a:effectLst/>
              </a:rPr>
              <a:t>H:i</a:t>
            </a:r>
            <a:r>
              <a:rPr lang="it-IT" sz="1800" b="0" i="0" u="none" strike="noStrike" dirty="0">
                <a:solidFill>
                  <a:schemeClr val="tx1"/>
                </a:solidFill>
                <a:effectLst/>
              </a:rPr>
              <a:t>');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 del giorno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date('d/m/Y');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endParaRPr lang="it-IT" dirty="0"/>
          </a:p>
        </p:txBody>
      </p:sp>
    </p:spTree>
    <p:extLst>
      <p:ext uri="{BB962C8B-B14F-4D97-AF65-F5344CB8AC3E}">
        <p14:creationId xmlns:p14="http://schemas.microsoft.com/office/powerpoint/2010/main" val="1028659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8140CB-7FFD-4BD5-9D25-B17AA31A2916}"/>
              </a:ext>
            </a:extLst>
          </p:cNvPr>
          <p:cNvSpPr>
            <a:spLocks noGrp="1"/>
          </p:cNvSpPr>
          <p:nvPr>
            <p:ph type="title"/>
          </p:nvPr>
        </p:nvSpPr>
        <p:spPr/>
        <p:txBody>
          <a:bodyPr>
            <a:normAutofit/>
          </a:bodyPr>
          <a:lstStyle/>
          <a:p>
            <a:r>
              <a:rPr lang="it-IT" dirty="0"/>
              <a:t>Includere file nel codice</a:t>
            </a:r>
          </a:p>
        </p:txBody>
      </p:sp>
      <p:sp>
        <p:nvSpPr>
          <p:cNvPr id="3" name="Segnaposto contenuto 2">
            <a:extLst>
              <a:ext uri="{FF2B5EF4-FFF2-40B4-BE49-F238E27FC236}">
                <a16:creationId xmlns:a16="http://schemas.microsoft.com/office/drawing/2014/main" id="{A3EF3E67-7A0E-4D64-A664-D9FB3566534F}"/>
              </a:ext>
            </a:extLst>
          </p:cNvPr>
          <p:cNvSpPr>
            <a:spLocks noGrp="1"/>
          </p:cNvSpPr>
          <p:nvPr>
            <p:ph sz="half" idx="2"/>
          </p:nvPr>
        </p:nvSpPr>
        <p:spPr/>
        <p:txBody>
          <a:bodyPr>
            <a:normAutofit/>
          </a:bodyPr>
          <a:lstStyle/>
          <a:p>
            <a:r>
              <a:rPr lang="it-IT" sz="2000" dirty="0"/>
              <a:t>È possibile </a:t>
            </a:r>
            <a:r>
              <a:rPr lang="it-IT" sz="2000" b="1" dirty="0"/>
              <a:t>inserire il contenuto di un file PHP in un altro file</a:t>
            </a:r>
            <a:r>
              <a:rPr lang="it-IT" sz="2000" dirty="0"/>
              <a:t> PHP </a:t>
            </a:r>
            <a:r>
              <a:rPr lang="it-IT" sz="2000" b="1" dirty="0"/>
              <a:t>con i costrutti </a:t>
            </a:r>
            <a:r>
              <a:rPr lang="it-IT" sz="2000" b="1" dirty="0">
                <a:highlight>
                  <a:srgbClr val="00FF00"/>
                </a:highlight>
              </a:rPr>
              <a:t>include e </a:t>
            </a:r>
            <a:r>
              <a:rPr lang="it-IT" sz="2000" b="1" dirty="0" err="1">
                <a:highlight>
                  <a:srgbClr val="00FF00"/>
                </a:highlight>
              </a:rPr>
              <a:t>require</a:t>
            </a:r>
            <a:r>
              <a:rPr lang="it-IT" sz="2000" dirty="0"/>
              <a:t>.</a:t>
            </a:r>
          </a:p>
          <a:p>
            <a:r>
              <a:rPr lang="it-IT" sz="2000" dirty="0"/>
              <a:t>Per includere il file è sufficiente richiamarlo con il </a:t>
            </a:r>
            <a:r>
              <a:rPr lang="it-IT" sz="2000" dirty="0" err="1"/>
              <a:t>path</a:t>
            </a:r>
            <a:r>
              <a:rPr lang="it-IT" sz="2000" dirty="0"/>
              <a:t> completo.</a:t>
            </a:r>
          </a:p>
          <a:p>
            <a:r>
              <a:rPr lang="it-IT" sz="2000" dirty="0"/>
              <a:t>Il risultato è sostanzialmente identico tranne per come vengono gestiti gli errori. </a:t>
            </a:r>
          </a:p>
          <a:p>
            <a:r>
              <a:rPr lang="it-IT" sz="2000" dirty="0"/>
              <a:t>Se si verifica un errore all'interno del codice incluso </a:t>
            </a:r>
            <a:r>
              <a:rPr lang="it-IT" sz="2000" b="1" dirty="0"/>
              <a:t>con </a:t>
            </a:r>
            <a:r>
              <a:rPr lang="it-IT" sz="2000" b="1" dirty="0" err="1"/>
              <a:t>require</a:t>
            </a:r>
            <a:r>
              <a:rPr lang="it-IT" sz="2000" b="1" dirty="0"/>
              <a:t> l'esecuzione viene arrestata con un fatal </a:t>
            </a:r>
            <a:r>
              <a:rPr lang="it-IT" sz="2000" b="1" dirty="0" err="1"/>
              <a:t>error</a:t>
            </a:r>
            <a:r>
              <a:rPr lang="it-IT" sz="2000" b="1" dirty="0"/>
              <a:t> E_COMPILE_ERROR</a:t>
            </a:r>
            <a:r>
              <a:rPr lang="it-IT" sz="2000" dirty="0"/>
              <a:t>. </a:t>
            </a:r>
          </a:p>
          <a:p>
            <a:r>
              <a:rPr lang="it-IT" sz="2000" dirty="0"/>
              <a:t>Nel caso di errore </a:t>
            </a:r>
            <a:r>
              <a:rPr lang="it-IT" sz="2000" b="1" dirty="0">
                <a:highlight>
                  <a:srgbClr val="00FF00"/>
                </a:highlight>
              </a:rPr>
              <a:t>con include l'esecuzione dello script prosegue e viene sollevato un E_WARNING</a:t>
            </a:r>
            <a:r>
              <a:rPr lang="it-IT" sz="2000" dirty="0"/>
              <a:t>.</a:t>
            </a:r>
          </a:p>
          <a:p>
            <a:endParaRPr lang="it-IT" sz="2000" dirty="0"/>
          </a:p>
        </p:txBody>
      </p:sp>
      <p:sp>
        <p:nvSpPr>
          <p:cNvPr id="4" name="Segnaposto contenuto 3">
            <a:extLst>
              <a:ext uri="{FF2B5EF4-FFF2-40B4-BE49-F238E27FC236}">
                <a16:creationId xmlns:a16="http://schemas.microsoft.com/office/drawing/2014/main" id="{E66C1CE1-1622-46BE-98AF-A58E4853A68B}"/>
              </a:ext>
            </a:extLst>
          </p:cNvPr>
          <p:cNvSpPr>
            <a:spLocks noGrp="1"/>
          </p:cNvSpPr>
          <p:nvPr>
            <p:ph sz="quarter" idx="4"/>
          </p:nvPr>
        </p:nvSpPr>
        <p:spPr/>
        <p:txBody>
          <a:bodyPr/>
          <a:lstStyle/>
          <a:p>
            <a:r>
              <a:rPr lang="it-IT" dirty="0"/>
              <a:t>i</a:t>
            </a:r>
            <a:r>
              <a:rPr lang="it-IT" dirty="0">
                <a:highlight>
                  <a:srgbClr val="FFFF00"/>
                </a:highlight>
              </a:rPr>
              <a:t>nclude</a:t>
            </a:r>
            <a:r>
              <a:rPr lang="it-IT" dirty="0"/>
              <a:t> '</a:t>
            </a:r>
            <a:r>
              <a:rPr lang="it-IT" dirty="0" err="1"/>
              <a:t>nomedelfile.php</a:t>
            </a:r>
            <a:r>
              <a:rPr lang="it-IT" dirty="0"/>
              <a:t>';</a:t>
            </a:r>
          </a:p>
          <a:p>
            <a:r>
              <a:rPr lang="it-IT" dirty="0"/>
              <a:t>//oppure</a:t>
            </a:r>
          </a:p>
          <a:p>
            <a:r>
              <a:rPr lang="it-IT" dirty="0" err="1">
                <a:highlight>
                  <a:srgbClr val="FFFF00"/>
                </a:highlight>
              </a:rPr>
              <a:t>require</a:t>
            </a:r>
            <a:r>
              <a:rPr lang="it-IT" dirty="0">
                <a:highlight>
                  <a:srgbClr val="FFFF00"/>
                </a:highlight>
              </a:rPr>
              <a:t> </a:t>
            </a:r>
            <a:r>
              <a:rPr lang="it-IT" dirty="0"/>
              <a:t>'</a:t>
            </a:r>
            <a:r>
              <a:rPr lang="it-IT" dirty="0" err="1"/>
              <a:t>nomedelfile.php</a:t>
            </a:r>
            <a:r>
              <a:rPr lang="it-IT" dirty="0"/>
              <a:t>';</a:t>
            </a:r>
          </a:p>
        </p:txBody>
      </p:sp>
    </p:spTree>
    <p:extLst>
      <p:ext uri="{BB962C8B-B14F-4D97-AF65-F5344CB8AC3E}">
        <p14:creationId xmlns:p14="http://schemas.microsoft.com/office/powerpoint/2010/main" val="27846517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78AB5F-2A91-423C-AEFF-586A25B37825}"/>
              </a:ext>
            </a:extLst>
          </p:cNvPr>
          <p:cNvSpPr>
            <a:spLocks noGrp="1"/>
          </p:cNvSpPr>
          <p:nvPr>
            <p:ph type="title"/>
          </p:nvPr>
        </p:nvSpPr>
        <p:spPr/>
        <p:txBody>
          <a:bodyPr/>
          <a:lstStyle/>
          <a:p>
            <a:r>
              <a:rPr lang="it-IT" dirty="0"/>
              <a:t>Scope delle variabili con include e </a:t>
            </a:r>
            <a:r>
              <a:rPr lang="it-IT" dirty="0" err="1"/>
              <a:t>require</a:t>
            </a:r>
            <a:endParaRPr lang="it-IT" dirty="0"/>
          </a:p>
        </p:txBody>
      </p:sp>
      <p:sp>
        <p:nvSpPr>
          <p:cNvPr id="3" name="Segnaposto contenuto 2">
            <a:extLst>
              <a:ext uri="{FF2B5EF4-FFF2-40B4-BE49-F238E27FC236}">
                <a16:creationId xmlns:a16="http://schemas.microsoft.com/office/drawing/2014/main" id="{9F06571E-99D9-4DDA-862E-61A1B5490C19}"/>
              </a:ext>
            </a:extLst>
          </p:cNvPr>
          <p:cNvSpPr>
            <a:spLocks noGrp="1"/>
          </p:cNvSpPr>
          <p:nvPr>
            <p:ph sz="half" idx="2"/>
          </p:nvPr>
        </p:nvSpPr>
        <p:spPr>
          <a:xfrm>
            <a:off x="328612" y="1271016"/>
            <a:ext cx="2963228" cy="5248655"/>
          </a:xfrm>
        </p:spPr>
        <p:txBody>
          <a:bodyPr>
            <a:normAutofit/>
          </a:bodyPr>
          <a:lstStyle/>
          <a:p>
            <a:r>
              <a:rPr lang="it-IT" sz="2000" dirty="0">
                <a:highlight>
                  <a:srgbClr val="00FF00"/>
                </a:highlight>
              </a:rPr>
              <a:t>Una variabile definita prima di includere un file è sempre visibile all'interno di un file incluso.</a:t>
            </a:r>
          </a:p>
        </p:txBody>
      </p:sp>
      <p:sp>
        <p:nvSpPr>
          <p:cNvPr id="4" name="Segnaposto contenuto 3">
            <a:extLst>
              <a:ext uri="{FF2B5EF4-FFF2-40B4-BE49-F238E27FC236}">
                <a16:creationId xmlns:a16="http://schemas.microsoft.com/office/drawing/2014/main" id="{CDE1DBC9-6296-4E12-A1D8-366826B5A6B5}"/>
              </a:ext>
            </a:extLst>
          </p:cNvPr>
          <p:cNvSpPr>
            <a:spLocks noGrp="1"/>
          </p:cNvSpPr>
          <p:nvPr>
            <p:ph sz="quarter" idx="4"/>
          </p:nvPr>
        </p:nvSpPr>
        <p:spPr>
          <a:xfrm>
            <a:off x="3493008" y="1271017"/>
            <a:ext cx="8370380" cy="5263586"/>
          </a:xfrm>
        </p:spPr>
        <p:txBody>
          <a:bodyPr>
            <a:normAutofit fontScale="92500"/>
          </a:bodyPr>
          <a:lstStyle/>
          <a:p>
            <a:r>
              <a:rPr lang="it-IT" dirty="0"/>
              <a:t>Supponiamo di creare un file chiamato </a:t>
            </a:r>
            <a:r>
              <a:rPr lang="it-IT" dirty="0" err="1"/>
              <a:t>moltiplica.php</a:t>
            </a:r>
            <a:r>
              <a:rPr lang="it-IT" dirty="0"/>
              <a:t> con contenuto:</a:t>
            </a:r>
            <a:br>
              <a:rPr lang="it-IT" dirty="0"/>
            </a:br>
            <a:br>
              <a:rPr lang="it-IT" dirty="0"/>
            </a:br>
            <a:r>
              <a:rPr lang="it-IT" dirty="0"/>
              <a:t>&lt;?</a:t>
            </a:r>
            <a:r>
              <a:rPr lang="it-IT" dirty="0" err="1"/>
              <a:t>php</a:t>
            </a:r>
            <a:endParaRPr lang="it-IT" dirty="0"/>
          </a:p>
          <a:p>
            <a:r>
              <a:rPr lang="it-IT" dirty="0"/>
              <a:t>    $a = $a * 100;</a:t>
            </a:r>
          </a:p>
          <a:p>
            <a:r>
              <a:rPr lang="it-IT" dirty="0"/>
              <a:t>?&gt;</a:t>
            </a:r>
          </a:p>
          <a:p>
            <a:r>
              <a:rPr lang="it-IT" dirty="0"/>
              <a:t>e di avere il nostro codice principale in un file </a:t>
            </a:r>
            <a:r>
              <a:rPr lang="it-IT" dirty="0" err="1"/>
              <a:t>index.php</a:t>
            </a:r>
            <a:r>
              <a:rPr lang="it-IT" dirty="0"/>
              <a:t>, nella stessa cartella dell'altro file, con contenuto:</a:t>
            </a:r>
            <a:br>
              <a:rPr lang="it-IT" dirty="0"/>
            </a:br>
            <a:br>
              <a:rPr lang="it-IT" dirty="0"/>
            </a:br>
            <a:r>
              <a:rPr lang="it-IT" dirty="0"/>
              <a:t>&lt;?</a:t>
            </a:r>
            <a:r>
              <a:rPr lang="it-IT" dirty="0" err="1"/>
              <a:t>php</a:t>
            </a:r>
            <a:endParaRPr lang="it-IT" dirty="0"/>
          </a:p>
          <a:p>
            <a:r>
              <a:rPr lang="it-IT" dirty="0"/>
              <a:t>    $a = 10;</a:t>
            </a:r>
          </a:p>
          <a:p>
            <a:r>
              <a:rPr lang="it-IT" dirty="0"/>
              <a:t>    </a:t>
            </a:r>
            <a:r>
              <a:rPr lang="it-IT" b="1" dirty="0"/>
              <a:t>include '</a:t>
            </a:r>
            <a:r>
              <a:rPr lang="it-IT" b="1" dirty="0" err="1"/>
              <a:t>moltiplica.php</a:t>
            </a:r>
            <a:r>
              <a:rPr lang="it-IT" b="1" dirty="0"/>
              <a:t>';</a:t>
            </a:r>
          </a:p>
          <a:p>
            <a:r>
              <a:rPr lang="it-IT" dirty="0"/>
              <a:t>    </a:t>
            </a:r>
            <a:r>
              <a:rPr lang="it-IT" dirty="0" err="1"/>
              <a:t>echo</a:t>
            </a:r>
            <a:r>
              <a:rPr lang="it-IT" dirty="0"/>
              <a:t> $a;</a:t>
            </a:r>
          </a:p>
          <a:p>
            <a:r>
              <a:rPr lang="it-IT" dirty="0"/>
              <a:t>?&gt;</a:t>
            </a:r>
          </a:p>
          <a:p>
            <a:pPr marL="0" indent="0">
              <a:buNone/>
            </a:pPr>
            <a:r>
              <a:rPr lang="it-IT" b="1" dirty="0"/>
              <a:t>Eseguendo il codice di </a:t>
            </a:r>
            <a:r>
              <a:rPr lang="it-IT" b="1" dirty="0" err="1"/>
              <a:t>index.php</a:t>
            </a:r>
            <a:r>
              <a:rPr lang="it-IT" b="1" dirty="0"/>
              <a:t> verrà stampato il valore 1000 </a:t>
            </a:r>
            <a:r>
              <a:rPr lang="it-IT" dirty="0"/>
              <a:t>perché </a:t>
            </a:r>
            <a:r>
              <a:rPr lang="it-IT" dirty="0">
                <a:highlight>
                  <a:srgbClr val="00FF00"/>
                </a:highlight>
              </a:rPr>
              <a:t>la variabile $a è visibile all'interno del file incluso.</a:t>
            </a:r>
          </a:p>
        </p:txBody>
      </p:sp>
    </p:spTree>
    <p:extLst>
      <p:ext uri="{BB962C8B-B14F-4D97-AF65-F5344CB8AC3E}">
        <p14:creationId xmlns:p14="http://schemas.microsoft.com/office/powerpoint/2010/main" val="12394518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3088FC-31B3-41EC-A6E1-1BB6E43F39ED}"/>
              </a:ext>
            </a:extLst>
          </p:cNvPr>
          <p:cNvSpPr>
            <a:spLocks noGrp="1"/>
          </p:cNvSpPr>
          <p:nvPr>
            <p:ph type="title"/>
          </p:nvPr>
        </p:nvSpPr>
        <p:spPr/>
        <p:txBody>
          <a:bodyPr>
            <a:normAutofit fontScale="90000"/>
          </a:bodyPr>
          <a:lstStyle/>
          <a:p>
            <a:r>
              <a:rPr lang="it-IT" dirty="0" err="1"/>
              <a:t>include_once</a:t>
            </a:r>
            <a:r>
              <a:rPr lang="it-IT" dirty="0"/>
              <a:t> / </a:t>
            </a:r>
            <a:r>
              <a:rPr lang="it-IT" dirty="0" err="1"/>
              <a:t>require_once</a:t>
            </a:r>
            <a:br>
              <a:rPr lang="it-IT" dirty="0"/>
            </a:br>
            <a:r>
              <a:rPr lang="it-IT" dirty="0"/>
              <a:t>Evitare inclusioni ripetute dello stesso file</a:t>
            </a:r>
          </a:p>
        </p:txBody>
      </p:sp>
      <p:sp>
        <p:nvSpPr>
          <p:cNvPr id="3" name="Segnaposto contenuto 2">
            <a:extLst>
              <a:ext uri="{FF2B5EF4-FFF2-40B4-BE49-F238E27FC236}">
                <a16:creationId xmlns:a16="http://schemas.microsoft.com/office/drawing/2014/main" id="{9B00F66F-C3DC-4F1D-8956-0440D7B64BE1}"/>
              </a:ext>
            </a:extLst>
          </p:cNvPr>
          <p:cNvSpPr>
            <a:spLocks noGrp="1"/>
          </p:cNvSpPr>
          <p:nvPr>
            <p:ph sz="half" idx="2"/>
          </p:nvPr>
        </p:nvSpPr>
        <p:spPr>
          <a:xfrm>
            <a:off x="328612" y="1271016"/>
            <a:ext cx="4188524" cy="5248655"/>
          </a:xfrm>
        </p:spPr>
        <p:txBody>
          <a:bodyPr>
            <a:normAutofit/>
          </a:bodyPr>
          <a:lstStyle/>
          <a:p>
            <a:r>
              <a:rPr lang="it-IT" sz="2000" dirty="0"/>
              <a:t>Supponiamo di avere un codice in cui in base a determinate condizioni potrebbe capitare di </a:t>
            </a:r>
            <a:r>
              <a:rPr lang="it-IT" sz="2000" dirty="0">
                <a:highlight>
                  <a:srgbClr val="00FF00"/>
                </a:highlight>
              </a:rPr>
              <a:t>includere più volte lo stesso file. </a:t>
            </a:r>
            <a:r>
              <a:rPr lang="it-IT" sz="2000" dirty="0"/>
              <a:t>Se nel file incluso vengono definite funzioni o modificati i valori di variabili, sicuramente si possono avere risultati inaspettati.</a:t>
            </a:r>
          </a:p>
          <a:p>
            <a:endParaRPr lang="it-IT" sz="2000" dirty="0"/>
          </a:p>
          <a:p>
            <a:r>
              <a:rPr lang="it-IT" sz="2000" dirty="0"/>
              <a:t>Per evitare tali situazioni esistono </a:t>
            </a:r>
            <a:r>
              <a:rPr lang="it-IT" sz="2000" dirty="0" err="1">
                <a:highlight>
                  <a:srgbClr val="00FF00"/>
                </a:highlight>
              </a:rPr>
              <a:t>include_once</a:t>
            </a:r>
            <a:r>
              <a:rPr lang="it-IT" sz="2000" dirty="0">
                <a:highlight>
                  <a:srgbClr val="00FF00"/>
                </a:highlight>
              </a:rPr>
              <a:t> e </a:t>
            </a:r>
            <a:r>
              <a:rPr lang="it-IT" sz="2000" dirty="0" err="1">
                <a:highlight>
                  <a:srgbClr val="00FF00"/>
                </a:highlight>
              </a:rPr>
              <a:t>require_once</a:t>
            </a:r>
            <a:r>
              <a:rPr lang="it-IT" sz="2000" dirty="0">
                <a:highlight>
                  <a:srgbClr val="00FF00"/>
                </a:highlight>
              </a:rPr>
              <a:t>. </a:t>
            </a:r>
            <a:br>
              <a:rPr lang="it-IT" sz="2000" dirty="0">
                <a:highlight>
                  <a:srgbClr val="00FF00"/>
                </a:highlight>
              </a:rPr>
            </a:br>
            <a:r>
              <a:rPr lang="it-IT" sz="2000" dirty="0"/>
              <a:t>Entrambi consentono di includere una sola volta lo stesso file anche se il costrutto venisse richiamato più volte.</a:t>
            </a:r>
          </a:p>
        </p:txBody>
      </p:sp>
      <p:sp>
        <p:nvSpPr>
          <p:cNvPr id="4" name="Segnaposto contenuto 3">
            <a:extLst>
              <a:ext uri="{FF2B5EF4-FFF2-40B4-BE49-F238E27FC236}">
                <a16:creationId xmlns:a16="http://schemas.microsoft.com/office/drawing/2014/main" id="{F8FD2159-92C7-4A4E-82AF-1B89A0CF6911}"/>
              </a:ext>
            </a:extLst>
          </p:cNvPr>
          <p:cNvSpPr>
            <a:spLocks noGrp="1"/>
          </p:cNvSpPr>
          <p:nvPr>
            <p:ph sz="quarter" idx="4"/>
          </p:nvPr>
        </p:nvSpPr>
        <p:spPr>
          <a:xfrm>
            <a:off x="4919472" y="1271017"/>
            <a:ext cx="6943916" cy="5263586"/>
          </a:xfrm>
        </p:spPr>
        <p:txBody>
          <a:bodyPr>
            <a:normAutofit fontScale="85000" lnSpcReduction="20000"/>
          </a:bodyPr>
          <a:lstStyle/>
          <a:p>
            <a:r>
              <a:rPr lang="it-IT" dirty="0"/>
              <a:t>Riutilizzando </a:t>
            </a:r>
            <a:r>
              <a:rPr lang="it-IT" dirty="0" err="1"/>
              <a:t>moltiplica.php</a:t>
            </a:r>
            <a:r>
              <a:rPr lang="it-IT" dirty="0"/>
              <a:t> immaginiamo di avere un </a:t>
            </a:r>
            <a:r>
              <a:rPr lang="it-IT" dirty="0" err="1"/>
              <a:t>index.php</a:t>
            </a:r>
            <a:r>
              <a:rPr lang="it-IT" dirty="0"/>
              <a:t> come il seguente:</a:t>
            </a:r>
            <a:br>
              <a:rPr lang="it-IT" dirty="0"/>
            </a:br>
            <a:br>
              <a:rPr lang="it-IT" dirty="0"/>
            </a:br>
            <a:br>
              <a:rPr lang="it-IT" dirty="0"/>
            </a:br>
            <a:r>
              <a:rPr lang="it-IT" dirty="0"/>
              <a:t>&lt;?</a:t>
            </a:r>
            <a:r>
              <a:rPr lang="it-IT" dirty="0" err="1"/>
              <a:t>php</a:t>
            </a:r>
            <a:endParaRPr lang="it-IT" dirty="0"/>
          </a:p>
          <a:p>
            <a:r>
              <a:rPr lang="it-IT" dirty="0"/>
              <a:t>    $a = 10;</a:t>
            </a:r>
          </a:p>
          <a:p>
            <a:r>
              <a:rPr lang="it-IT" dirty="0"/>
              <a:t>    </a:t>
            </a:r>
            <a:r>
              <a:rPr lang="it-IT" dirty="0">
                <a:highlight>
                  <a:srgbClr val="FFFF00"/>
                </a:highlight>
              </a:rPr>
              <a:t>include</a:t>
            </a:r>
            <a:r>
              <a:rPr lang="it-IT" dirty="0"/>
              <a:t> '</a:t>
            </a:r>
            <a:r>
              <a:rPr lang="it-IT" dirty="0" err="1"/>
              <a:t>moltiplica.php</a:t>
            </a:r>
            <a:r>
              <a:rPr lang="it-IT" dirty="0"/>
              <a:t>';</a:t>
            </a:r>
          </a:p>
          <a:p>
            <a:r>
              <a:rPr lang="it-IT" dirty="0"/>
              <a:t>    include '</a:t>
            </a:r>
            <a:r>
              <a:rPr lang="it-IT" dirty="0" err="1"/>
              <a:t>moltiplica.php</a:t>
            </a:r>
            <a:r>
              <a:rPr lang="it-IT" dirty="0"/>
              <a:t>';</a:t>
            </a:r>
          </a:p>
          <a:p>
            <a:r>
              <a:rPr lang="it-IT" dirty="0"/>
              <a:t>    </a:t>
            </a:r>
            <a:r>
              <a:rPr lang="it-IT" dirty="0" err="1"/>
              <a:t>echo</a:t>
            </a:r>
            <a:r>
              <a:rPr lang="it-IT" dirty="0"/>
              <a:t> $a;</a:t>
            </a:r>
          </a:p>
          <a:p>
            <a:r>
              <a:rPr lang="it-IT" dirty="0"/>
              <a:t>?&gt;</a:t>
            </a:r>
          </a:p>
          <a:p>
            <a:r>
              <a:rPr lang="it-IT" dirty="0"/>
              <a:t>Il risultato non sarà 1000 ma 100000 perché la moltiplicazione viene eseguita due volte.</a:t>
            </a:r>
          </a:p>
          <a:p>
            <a:r>
              <a:rPr lang="it-IT" dirty="0"/>
              <a:t>Modificando il codice con il costrutto appena introdotto, invece, il risultato continuerà ad essere 1000:</a:t>
            </a:r>
            <a:br>
              <a:rPr lang="it-IT" dirty="0"/>
            </a:br>
            <a:endParaRPr lang="it-IT" dirty="0"/>
          </a:p>
          <a:p>
            <a:r>
              <a:rPr lang="it-IT" dirty="0"/>
              <a:t>&lt;?</a:t>
            </a:r>
            <a:r>
              <a:rPr lang="it-IT" dirty="0" err="1"/>
              <a:t>php</a:t>
            </a:r>
            <a:endParaRPr lang="it-IT" dirty="0"/>
          </a:p>
          <a:p>
            <a:r>
              <a:rPr lang="it-IT" dirty="0"/>
              <a:t>    $a = 10;</a:t>
            </a:r>
          </a:p>
          <a:p>
            <a:r>
              <a:rPr lang="it-IT" dirty="0"/>
              <a:t>    </a:t>
            </a:r>
            <a:r>
              <a:rPr lang="it-IT" dirty="0" err="1">
                <a:highlight>
                  <a:srgbClr val="FFFF00"/>
                </a:highlight>
              </a:rPr>
              <a:t>include_once</a:t>
            </a:r>
            <a:r>
              <a:rPr lang="it-IT" dirty="0">
                <a:highlight>
                  <a:srgbClr val="FFFF00"/>
                </a:highlight>
              </a:rPr>
              <a:t> </a:t>
            </a:r>
            <a:r>
              <a:rPr lang="it-IT" dirty="0"/>
              <a:t>'</a:t>
            </a:r>
            <a:r>
              <a:rPr lang="it-IT" dirty="0" err="1"/>
              <a:t>moltiplica.php</a:t>
            </a:r>
            <a:r>
              <a:rPr lang="it-IT" dirty="0"/>
              <a:t>';</a:t>
            </a:r>
          </a:p>
          <a:p>
            <a:r>
              <a:rPr lang="it-IT" dirty="0"/>
              <a:t>    </a:t>
            </a:r>
            <a:r>
              <a:rPr lang="it-IT" dirty="0" err="1"/>
              <a:t>include_once</a:t>
            </a:r>
            <a:r>
              <a:rPr lang="it-IT" dirty="0"/>
              <a:t> '</a:t>
            </a:r>
            <a:r>
              <a:rPr lang="it-IT" dirty="0" err="1"/>
              <a:t>moltiplica.php</a:t>
            </a:r>
            <a:r>
              <a:rPr lang="it-IT" dirty="0"/>
              <a:t>';</a:t>
            </a:r>
          </a:p>
          <a:p>
            <a:r>
              <a:rPr lang="it-IT" dirty="0"/>
              <a:t>    </a:t>
            </a:r>
            <a:r>
              <a:rPr lang="it-IT" dirty="0" err="1"/>
              <a:t>echo</a:t>
            </a:r>
            <a:r>
              <a:rPr lang="it-IT" dirty="0"/>
              <a:t> $a;</a:t>
            </a:r>
          </a:p>
          <a:p>
            <a:r>
              <a:rPr lang="it-IT" dirty="0"/>
              <a:t>?&gt;</a:t>
            </a:r>
          </a:p>
        </p:txBody>
      </p:sp>
    </p:spTree>
    <p:extLst>
      <p:ext uri="{BB962C8B-B14F-4D97-AF65-F5344CB8AC3E}">
        <p14:creationId xmlns:p14="http://schemas.microsoft.com/office/powerpoint/2010/main" val="34173950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894CD-EA3C-4500-B9D1-1885D7811A49}"/>
              </a:ext>
            </a:extLst>
          </p:cNvPr>
          <p:cNvSpPr>
            <a:spLocks noGrp="1"/>
          </p:cNvSpPr>
          <p:nvPr>
            <p:ph type="title"/>
          </p:nvPr>
        </p:nvSpPr>
        <p:spPr/>
        <p:txBody>
          <a:bodyPr/>
          <a:lstStyle/>
          <a:p>
            <a:r>
              <a:rPr lang="it-IT" dirty="0" err="1"/>
              <a:t>empty</a:t>
            </a:r>
            <a:r>
              <a:rPr lang="it-IT" dirty="0"/>
              <a:t>()</a:t>
            </a:r>
          </a:p>
        </p:txBody>
      </p:sp>
      <p:sp>
        <p:nvSpPr>
          <p:cNvPr id="3" name="Segnaposto contenuto 2">
            <a:extLst>
              <a:ext uri="{FF2B5EF4-FFF2-40B4-BE49-F238E27FC236}">
                <a16:creationId xmlns:a16="http://schemas.microsoft.com/office/drawing/2014/main" id="{C5FA09B3-0937-4B6C-A239-A2AA9344766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empty</a:t>
            </a:r>
            <a:r>
              <a:rPr lang="it-IT" sz="2000" b="1" dirty="0"/>
              <a:t>() controlla se una variabile è vuota o meno.</a:t>
            </a:r>
          </a:p>
          <a:p>
            <a:r>
              <a:rPr lang="it-IT" sz="2000" dirty="0"/>
              <a:t>Questa funzione restituisce </a:t>
            </a:r>
            <a:r>
              <a:rPr lang="it-IT" sz="2000" dirty="0" err="1">
                <a:highlight>
                  <a:srgbClr val="FFFF00"/>
                </a:highlight>
              </a:rPr>
              <a:t>true</a:t>
            </a:r>
            <a:r>
              <a:rPr lang="it-IT" sz="2000" dirty="0">
                <a:highlight>
                  <a:srgbClr val="FFFF00"/>
                </a:highlight>
              </a:rPr>
              <a:t> se la variabile non esiste oppure è vuota</a:t>
            </a:r>
            <a:r>
              <a:rPr lang="it-IT" sz="2000" dirty="0"/>
              <a:t>, altrimenti restituisce false.</a:t>
            </a:r>
            <a:br>
              <a:rPr lang="it-IT" sz="2000" dirty="0"/>
            </a:br>
            <a:endParaRPr lang="it-IT" sz="2000" dirty="0"/>
          </a:p>
          <a:p>
            <a:r>
              <a:rPr lang="it-IT" sz="2000" dirty="0"/>
              <a:t>per i seguenti valori restituisce false:</a:t>
            </a:r>
          </a:p>
          <a:p>
            <a:r>
              <a:rPr lang="it-IT" sz="2000" dirty="0"/>
              <a:t>0</a:t>
            </a:r>
          </a:p>
          <a:p>
            <a:r>
              <a:rPr lang="it-IT" sz="2000" dirty="0"/>
              <a:t>0.0</a:t>
            </a:r>
          </a:p>
          <a:p>
            <a:r>
              <a:rPr lang="it-IT" sz="2000" dirty="0"/>
              <a:t>"0"</a:t>
            </a:r>
          </a:p>
          <a:p>
            <a:r>
              <a:rPr lang="it-IT" sz="2000" dirty="0"/>
              <a:t>""</a:t>
            </a:r>
          </a:p>
          <a:p>
            <a:r>
              <a:rPr lang="it-IT" sz="2000" dirty="0"/>
              <a:t>NULLO</a:t>
            </a:r>
          </a:p>
          <a:p>
            <a:r>
              <a:rPr lang="it-IT" sz="2000" dirty="0"/>
              <a:t>FALSO</a:t>
            </a:r>
          </a:p>
          <a:p>
            <a:r>
              <a:rPr lang="it-IT" sz="2000" dirty="0"/>
              <a:t>Array()</a:t>
            </a:r>
          </a:p>
        </p:txBody>
      </p:sp>
      <p:pic>
        <p:nvPicPr>
          <p:cNvPr id="6" name="Segnaposto contenuto 5">
            <a:extLst>
              <a:ext uri="{FF2B5EF4-FFF2-40B4-BE49-F238E27FC236}">
                <a16:creationId xmlns:a16="http://schemas.microsoft.com/office/drawing/2014/main" id="{88D6058B-12CF-4588-A84A-7C2DC3020448}"/>
              </a:ext>
            </a:extLst>
          </p:cNvPr>
          <p:cNvPicPr>
            <a:picLocks noGrp="1" noChangeAspect="1"/>
          </p:cNvPicPr>
          <p:nvPr>
            <p:ph sz="quarter" idx="4"/>
          </p:nvPr>
        </p:nvPicPr>
        <p:blipFill>
          <a:blip r:embed="rId2"/>
          <a:stretch>
            <a:fillRect/>
          </a:stretch>
        </p:blipFill>
        <p:spPr>
          <a:xfrm>
            <a:off x="7772401" y="1506967"/>
            <a:ext cx="3348896" cy="4490916"/>
          </a:xfrm>
        </p:spPr>
      </p:pic>
    </p:spTree>
    <p:extLst>
      <p:ext uri="{BB962C8B-B14F-4D97-AF65-F5344CB8AC3E}">
        <p14:creationId xmlns:p14="http://schemas.microsoft.com/office/powerpoint/2010/main" val="5484144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floatval</a:t>
            </a:r>
            <a:r>
              <a:rPr lang="it-IT" dirty="0"/>
              <a:t> () – converte stringa in float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627752" cy="5248655"/>
          </a:xfrm>
        </p:spPr>
        <p:txBody>
          <a:bodyPr>
            <a:normAutofit/>
          </a:bodyPr>
          <a:lstStyle/>
          <a:p>
            <a:r>
              <a:rPr lang="it-IT" sz="2000" b="1" dirty="0"/>
              <a:t>La funzione </a:t>
            </a:r>
            <a:r>
              <a:rPr lang="it-IT" sz="2000" b="1" dirty="0" err="1">
                <a:highlight>
                  <a:srgbClr val="FFFF00"/>
                </a:highlight>
              </a:rPr>
              <a:t>floatval</a:t>
            </a:r>
            <a:r>
              <a:rPr lang="it-IT" sz="2000" b="1" dirty="0"/>
              <a:t>() restituisce il valore float di una variabile.</a:t>
            </a:r>
          </a:p>
          <a:p>
            <a:endParaRPr lang="it-IT" sz="2000" dirty="0"/>
          </a:p>
          <a:p>
            <a:r>
              <a:rPr lang="it-IT" sz="2000" dirty="0"/>
              <a:t>Il valore float della variabile in caso di successo,</a:t>
            </a:r>
            <a:br>
              <a:rPr lang="it-IT" sz="2000" dirty="0"/>
            </a:br>
            <a:r>
              <a:rPr lang="it-IT" sz="2000" dirty="0"/>
              <a:t> </a:t>
            </a:r>
            <a:r>
              <a:rPr lang="it-IT" sz="2000" b="1" dirty="0"/>
              <a:t>0 in caso di fallimento</a:t>
            </a:r>
            <a:r>
              <a:rPr lang="it-IT" sz="2000" dirty="0"/>
              <a:t>. </a:t>
            </a:r>
            <a:br>
              <a:rPr lang="it-IT" sz="2000" dirty="0"/>
            </a:br>
            <a:endParaRPr lang="it-IT" sz="2000" dirty="0"/>
          </a:p>
          <a:p>
            <a:r>
              <a:rPr lang="it-IT" sz="2000" dirty="0"/>
              <a:t>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839545" y="1271016"/>
            <a:ext cx="3627752" cy="5263586"/>
          </a:xfrm>
        </p:spPr>
        <p:txBody>
          <a:bodyPr/>
          <a:lstStyle/>
          <a:p>
            <a:r>
              <a:rPr lang="it-IT" dirty="0"/>
              <a:t>&lt;?</a:t>
            </a:r>
            <a:r>
              <a:rPr lang="it-IT" dirty="0" err="1"/>
              <a:t>php</a:t>
            </a:r>
            <a:endParaRPr lang="it-IT" dirty="0"/>
          </a:p>
          <a:p>
            <a:r>
              <a:rPr lang="it-IT" dirty="0"/>
              <a:t>$a = "1234.56789";</a:t>
            </a:r>
          </a:p>
          <a:p>
            <a:r>
              <a:rPr lang="it-IT" dirty="0" err="1"/>
              <a:t>echo</a:t>
            </a:r>
            <a:r>
              <a:rPr lang="it-IT" dirty="0"/>
              <a:t> </a:t>
            </a:r>
            <a:r>
              <a:rPr lang="it-IT" dirty="0" err="1">
                <a:highlight>
                  <a:srgbClr val="FFFF00"/>
                </a:highlight>
              </a:rPr>
              <a:t>floatval</a:t>
            </a:r>
            <a:r>
              <a:rPr lang="it-IT" dirty="0"/>
              <a:t>($a) . "&lt;</a:t>
            </a:r>
            <a:r>
              <a:rPr lang="it-IT" dirty="0" err="1"/>
              <a:t>br</a:t>
            </a:r>
            <a:r>
              <a:rPr lang="it-IT" dirty="0"/>
              <a:t>&gt;";</a:t>
            </a:r>
          </a:p>
          <a:p>
            <a:endParaRPr lang="it-IT" dirty="0"/>
          </a:p>
          <a:p>
            <a:r>
              <a:rPr lang="it-IT" dirty="0"/>
              <a:t>$b = "1234.56789Hello";</a:t>
            </a:r>
          </a:p>
          <a:p>
            <a:r>
              <a:rPr lang="it-IT" dirty="0" err="1"/>
              <a:t>echo</a:t>
            </a:r>
            <a:r>
              <a:rPr lang="it-IT" dirty="0"/>
              <a:t> </a:t>
            </a:r>
            <a:r>
              <a:rPr lang="it-IT" dirty="0" err="1">
                <a:highlight>
                  <a:srgbClr val="FFFF00"/>
                </a:highlight>
              </a:rPr>
              <a:t>floatval</a:t>
            </a:r>
            <a:r>
              <a:rPr lang="it-IT" dirty="0"/>
              <a:t>($b) . "&lt;</a:t>
            </a:r>
            <a:r>
              <a:rPr lang="it-IT" dirty="0" err="1"/>
              <a:t>br</a:t>
            </a:r>
            <a:r>
              <a:rPr lang="it-IT" dirty="0"/>
              <a:t>&gt;";</a:t>
            </a:r>
          </a:p>
          <a:p>
            <a:endParaRPr lang="it-IT" dirty="0"/>
          </a:p>
          <a:p>
            <a:r>
              <a:rPr lang="it-IT" dirty="0"/>
              <a:t>$c = "</a:t>
            </a:r>
            <a:r>
              <a:rPr lang="it-IT" dirty="0">
                <a:solidFill>
                  <a:srgbClr val="FF6600"/>
                </a:solidFill>
              </a:rPr>
              <a:t>Hello1234.56789</a:t>
            </a:r>
            <a:r>
              <a:rPr lang="it-IT" dirty="0"/>
              <a:t>";</a:t>
            </a:r>
          </a:p>
          <a:p>
            <a:r>
              <a:rPr lang="it-IT" dirty="0" err="1"/>
              <a:t>echo</a:t>
            </a:r>
            <a:r>
              <a:rPr lang="it-IT" dirty="0"/>
              <a:t> </a:t>
            </a:r>
            <a:r>
              <a:rPr lang="it-IT" dirty="0" err="1">
                <a:highlight>
                  <a:srgbClr val="FFFF00"/>
                </a:highlight>
              </a:rPr>
              <a:t>floatval</a:t>
            </a:r>
            <a:r>
              <a:rPr lang="it-IT" dirty="0"/>
              <a:t>($c) . "&lt;</a:t>
            </a:r>
            <a:r>
              <a:rPr lang="it-IT" dirty="0" err="1"/>
              <a:t>br</a:t>
            </a:r>
            <a:r>
              <a:rPr lang="it-IT" dirty="0"/>
              <a:t>&gt;";</a:t>
            </a:r>
          </a:p>
          <a:p>
            <a:r>
              <a:rPr lang="it-IT" dirty="0"/>
              <a:t>?&gt;</a:t>
            </a:r>
          </a:p>
          <a:p>
            <a:endParaRPr lang="it-IT" dirty="0"/>
          </a:p>
        </p:txBody>
      </p:sp>
      <p:sp>
        <p:nvSpPr>
          <p:cNvPr id="5" name="CasellaDiTesto 4">
            <a:extLst>
              <a:ext uri="{FF2B5EF4-FFF2-40B4-BE49-F238E27FC236}">
                <a16:creationId xmlns:a16="http://schemas.microsoft.com/office/drawing/2014/main" id="{D5AE4604-0033-4B7F-A50B-FC90C05DE12F}"/>
              </a:ext>
            </a:extLst>
          </p:cNvPr>
          <p:cNvSpPr txBox="1"/>
          <p:nvPr/>
        </p:nvSpPr>
        <p:spPr>
          <a:xfrm>
            <a:off x="7632071" y="1271016"/>
            <a:ext cx="4231317" cy="3785652"/>
          </a:xfrm>
          <a:prstGeom prst="rect">
            <a:avLst/>
          </a:prstGeom>
          <a:noFill/>
        </p:spPr>
        <p:txBody>
          <a:bodyPr wrap="square" rtlCol="0">
            <a:spAutoFit/>
          </a:bodyPr>
          <a:lstStyle/>
          <a:p>
            <a:r>
              <a:rPr lang="it-IT" sz="2400" dirty="0">
                <a:solidFill>
                  <a:schemeClr val="tx1">
                    <a:lumMod val="85000"/>
                    <a:lumOff val="15000"/>
                  </a:schemeClr>
                </a:solidFill>
              </a:rPr>
              <a:t>Output:</a:t>
            </a:r>
            <a:br>
              <a:rPr lang="it-IT" sz="2400" dirty="0">
                <a:solidFill>
                  <a:schemeClr val="tx1">
                    <a:lumMod val="85000"/>
                    <a:lumOff val="15000"/>
                  </a:schemeClr>
                </a:solidFill>
              </a:rPr>
            </a:br>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rgbClr val="FF6600"/>
                </a:solidFill>
              </a:rPr>
              <a:t>0</a:t>
            </a:r>
          </a:p>
        </p:txBody>
      </p:sp>
    </p:spTree>
    <p:extLst>
      <p:ext uri="{BB962C8B-B14F-4D97-AF65-F5344CB8AC3E}">
        <p14:creationId xmlns:p14="http://schemas.microsoft.com/office/powerpoint/2010/main" val="28714655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gettype</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dirty="0" err="1">
                <a:highlight>
                  <a:srgbClr val="FFFF00"/>
                </a:highlight>
              </a:rPr>
              <a:t>gettype</a:t>
            </a:r>
            <a:r>
              <a:rPr lang="it-IT" sz="2000" dirty="0"/>
              <a:t>() </a:t>
            </a:r>
            <a:r>
              <a:rPr lang="it-IT" sz="2000" dirty="0">
                <a:highlight>
                  <a:srgbClr val="00FF00"/>
                </a:highlight>
              </a:rPr>
              <a:t>restituisce il tipo di una variabile.</a:t>
            </a:r>
          </a:p>
          <a:p>
            <a:r>
              <a:rPr lang="it-IT" sz="2000" b="1" dirty="0"/>
              <a:t>Valore di ritorno</a:t>
            </a:r>
            <a:r>
              <a:rPr lang="it-IT" sz="2000" dirty="0"/>
              <a:t>:	Il tipo come stringa. </a:t>
            </a:r>
            <a:br>
              <a:rPr lang="it-IT" sz="2000" dirty="0"/>
            </a:br>
            <a:r>
              <a:rPr lang="it-IT" sz="2000" dirty="0"/>
              <a:t>Può essere </a:t>
            </a:r>
            <a:r>
              <a:rPr lang="it-IT" sz="2000" b="1" dirty="0"/>
              <a:t>uno dei seguenti </a:t>
            </a:r>
            <a:r>
              <a:rPr lang="it-IT" sz="2000" dirty="0"/>
              <a:t>valori:</a:t>
            </a:r>
          </a:p>
          <a:p>
            <a:pPr>
              <a:buFont typeface="Arial" panose="020B0604020202020204" pitchFamily="34" charset="0"/>
              <a:buChar char="•"/>
            </a:pPr>
            <a:r>
              <a:rPr lang="it-IT" sz="2000" b="1" dirty="0"/>
              <a:t>"</a:t>
            </a:r>
            <a:r>
              <a:rPr lang="it-IT" sz="2000" b="1" dirty="0" err="1"/>
              <a:t>boolean</a:t>
            </a:r>
            <a:r>
              <a:rPr lang="it-IT" sz="2000" b="1" dirty="0"/>
              <a:t>", </a:t>
            </a:r>
          </a:p>
          <a:p>
            <a:pPr>
              <a:buFont typeface="Arial" panose="020B0604020202020204" pitchFamily="34" charset="0"/>
              <a:buChar char="•"/>
            </a:pPr>
            <a:r>
              <a:rPr lang="it-IT" sz="2000" b="1" dirty="0"/>
              <a:t>"</a:t>
            </a:r>
            <a:r>
              <a:rPr lang="it-IT" sz="2000" b="1" dirty="0" err="1"/>
              <a:t>integer</a:t>
            </a:r>
            <a:r>
              <a:rPr lang="it-IT" sz="2000" b="1" dirty="0"/>
              <a:t>",</a:t>
            </a:r>
          </a:p>
          <a:p>
            <a:pPr>
              <a:buFont typeface="Arial" panose="020B0604020202020204" pitchFamily="34" charset="0"/>
              <a:buChar char="•"/>
            </a:pPr>
            <a:r>
              <a:rPr lang="it-IT" sz="2000" b="1" dirty="0"/>
              <a:t> "double",</a:t>
            </a:r>
          </a:p>
          <a:p>
            <a:pPr>
              <a:buFont typeface="Arial" panose="020B0604020202020204" pitchFamily="34" charset="0"/>
              <a:buChar char="•"/>
            </a:pPr>
            <a:r>
              <a:rPr lang="it-IT" sz="2000" b="1" dirty="0"/>
              <a:t>"</a:t>
            </a:r>
            <a:r>
              <a:rPr lang="it-IT" sz="2000" b="1" dirty="0" err="1"/>
              <a:t>string</a:t>
            </a:r>
            <a:r>
              <a:rPr lang="it-IT" sz="2000" b="1" dirty="0"/>
              <a:t>",</a:t>
            </a:r>
          </a:p>
          <a:p>
            <a:pPr>
              <a:buFont typeface="Arial" panose="020B0604020202020204" pitchFamily="34" charset="0"/>
              <a:buChar char="•"/>
            </a:pPr>
            <a:r>
              <a:rPr lang="it-IT" sz="2000" b="1" dirty="0"/>
              <a:t>"array", </a:t>
            </a:r>
          </a:p>
          <a:p>
            <a:pPr>
              <a:buFont typeface="Arial" panose="020B0604020202020204" pitchFamily="34" charset="0"/>
              <a:buChar char="•"/>
            </a:pPr>
            <a:r>
              <a:rPr lang="it-IT" sz="2000" b="1" dirty="0"/>
              <a:t>"</a:t>
            </a:r>
            <a:r>
              <a:rPr lang="it-IT" sz="2000" b="1" dirty="0" err="1"/>
              <a:t>object</a:t>
            </a:r>
            <a:r>
              <a:rPr lang="it-IT" sz="2000" b="1" dirty="0"/>
              <a:t>",</a:t>
            </a:r>
          </a:p>
          <a:p>
            <a:pPr>
              <a:buFont typeface="Arial" panose="020B0604020202020204" pitchFamily="34" charset="0"/>
              <a:buChar char="•"/>
            </a:pPr>
            <a:r>
              <a:rPr lang="it-IT" sz="2000" b="1" dirty="0"/>
              <a:t>"NULL",</a:t>
            </a:r>
          </a:p>
          <a:p>
            <a:pPr>
              <a:buFont typeface="Arial" panose="020B0604020202020204" pitchFamily="34" charset="0"/>
              <a:buChar char="•"/>
            </a:pPr>
            <a:r>
              <a:rPr lang="it-IT" sz="2000" b="1" dirty="0"/>
              <a:t> "</a:t>
            </a:r>
            <a:r>
              <a:rPr lang="it-IT" sz="2000" b="1" dirty="0" err="1"/>
              <a:t>unknown</a:t>
            </a:r>
            <a:r>
              <a:rPr lang="it-IT" sz="2000" b="1" dirty="0"/>
              <a:t> </a:t>
            </a:r>
            <a:r>
              <a:rPr lang="it-IT" sz="2000" b="1" dirty="0" err="1"/>
              <a:t>type</a:t>
            </a:r>
            <a:r>
              <a:rPr lang="it-IT" sz="2000" b="1" dirty="0"/>
              <a:t>"</a:t>
            </a:r>
          </a:p>
        </p:txBody>
      </p:sp>
      <p:sp>
        <p:nvSpPr>
          <p:cNvPr id="6" name="CasellaDiTesto 5">
            <a:extLst>
              <a:ext uri="{FF2B5EF4-FFF2-40B4-BE49-F238E27FC236}">
                <a16:creationId xmlns:a16="http://schemas.microsoft.com/office/drawing/2014/main" id="{C97BF280-53B0-412B-AB81-50588903F378}"/>
              </a:ext>
            </a:extLst>
          </p:cNvPr>
          <p:cNvSpPr txBox="1"/>
          <p:nvPr/>
        </p:nvSpPr>
        <p:spPr>
          <a:xfrm>
            <a:off x="6184394" y="348120"/>
            <a:ext cx="5168652" cy="6186309"/>
          </a:xfrm>
          <a:prstGeom prst="rect">
            <a:avLst/>
          </a:prstGeom>
          <a:solidFill>
            <a:schemeClr val="bg1"/>
          </a:solidFill>
          <a:ln>
            <a:solidFill>
              <a:srgbClr val="002060"/>
            </a:solidFill>
          </a:ln>
        </p:spPr>
        <p:txBody>
          <a:bodyPr wrap="square">
            <a:spAutoFit/>
          </a:bodyPr>
          <a:lstStyle/>
          <a:p>
            <a:r>
              <a:rPr lang="it-IT" dirty="0"/>
              <a:t>&lt;?</a:t>
            </a:r>
            <a:r>
              <a:rPr lang="it-IT" dirty="0" err="1"/>
              <a:t>php</a:t>
            </a:r>
            <a:endParaRPr lang="it-IT" dirty="0"/>
          </a:p>
          <a:p>
            <a:r>
              <a:rPr lang="it-IT" dirty="0"/>
              <a:t>$a = </a:t>
            </a:r>
            <a:r>
              <a:rPr lang="it-IT" b="1" dirty="0">
                <a:solidFill>
                  <a:srgbClr val="FF6600"/>
                </a:solidFill>
              </a:rPr>
              <a:t>3</a:t>
            </a:r>
            <a:r>
              <a:rPr lang="it-IT" dirty="0"/>
              <a:t>;</a:t>
            </a:r>
          </a:p>
          <a:p>
            <a:r>
              <a:rPr lang="it-IT" dirty="0" err="1"/>
              <a:t>echo</a:t>
            </a:r>
            <a:r>
              <a:rPr lang="it-IT" dirty="0"/>
              <a:t> </a:t>
            </a:r>
            <a:r>
              <a:rPr lang="it-IT" dirty="0" err="1">
                <a:highlight>
                  <a:srgbClr val="FFFF00"/>
                </a:highlight>
              </a:rPr>
              <a:t>gettype</a:t>
            </a:r>
            <a:r>
              <a:rPr lang="it-IT" dirty="0"/>
              <a:t>($a) . "&lt;</a:t>
            </a:r>
            <a:r>
              <a:rPr lang="it-IT" dirty="0" err="1"/>
              <a:t>br</a:t>
            </a:r>
            <a:r>
              <a:rPr lang="it-IT" dirty="0"/>
              <a:t>&gt;";</a:t>
            </a:r>
          </a:p>
          <a:p>
            <a:endParaRPr lang="it-IT" dirty="0"/>
          </a:p>
          <a:p>
            <a:r>
              <a:rPr lang="it-IT" dirty="0"/>
              <a:t>$b = </a:t>
            </a:r>
            <a:r>
              <a:rPr lang="it-IT" b="1" dirty="0">
                <a:solidFill>
                  <a:srgbClr val="00B050"/>
                </a:solidFill>
              </a:rPr>
              <a:t>3.2</a:t>
            </a:r>
            <a:r>
              <a:rPr lang="it-IT" dirty="0"/>
              <a:t>;</a:t>
            </a:r>
          </a:p>
          <a:p>
            <a:r>
              <a:rPr lang="it-IT" dirty="0" err="1"/>
              <a:t>echo</a:t>
            </a:r>
            <a:r>
              <a:rPr lang="it-IT" dirty="0">
                <a:highlight>
                  <a:srgbClr val="FFFF00"/>
                </a:highlight>
              </a:rPr>
              <a:t> </a:t>
            </a:r>
            <a:r>
              <a:rPr lang="it-IT" dirty="0" err="1">
                <a:highlight>
                  <a:srgbClr val="FFFF00"/>
                </a:highlight>
              </a:rPr>
              <a:t>gettype</a:t>
            </a:r>
            <a:r>
              <a:rPr lang="it-IT" dirty="0"/>
              <a:t>($b) . "&lt;</a:t>
            </a:r>
            <a:r>
              <a:rPr lang="it-IT" dirty="0" err="1"/>
              <a:t>br</a:t>
            </a:r>
            <a:r>
              <a:rPr lang="it-IT" dirty="0"/>
              <a:t>&gt;";</a:t>
            </a:r>
          </a:p>
          <a:p>
            <a:endParaRPr lang="it-IT" dirty="0"/>
          </a:p>
          <a:p>
            <a:r>
              <a:rPr lang="it-IT" dirty="0"/>
              <a:t>$c = "</a:t>
            </a:r>
            <a:r>
              <a:rPr lang="it-IT" b="1" dirty="0">
                <a:solidFill>
                  <a:srgbClr val="0070C0"/>
                </a:solidFill>
              </a:rPr>
              <a:t>Hello</a:t>
            </a:r>
            <a:r>
              <a:rPr lang="it-IT" dirty="0"/>
              <a:t>";</a:t>
            </a:r>
          </a:p>
          <a:p>
            <a:r>
              <a:rPr lang="it-IT" dirty="0" err="1"/>
              <a:t>echo</a:t>
            </a:r>
            <a:r>
              <a:rPr lang="it-IT" dirty="0"/>
              <a:t> </a:t>
            </a:r>
            <a:r>
              <a:rPr lang="it-IT" dirty="0" err="1">
                <a:highlight>
                  <a:srgbClr val="FFFF00"/>
                </a:highlight>
              </a:rPr>
              <a:t>gettype</a:t>
            </a:r>
            <a:r>
              <a:rPr lang="it-IT" dirty="0"/>
              <a:t>($c) . "&lt;</a:t>
            </a:r>
            <a:r>
              <a:rPr lang="it-IT" dirty="0" err="1"/>
              <a:t>br</a:t>
            </a:r>
            <a:r>
              <a:rPr lang="it-IT" dirty="0"/>
              <a:t>&gt;";</a:t>
            </a:r>
          </a:p>
          <a:p>
            <a:endParaRPr lang="it-IT" dirty="0"/>
          </a:p>
          <a:p>
            <a:r>
              <a:rPr lang="it-IT" dirty="0"/>
              <a:t>$d = </a:t>
            </a:r>
            <a:r>
              <a:rPr lang="it-IT" dirty="0">
                <a:solidFill>
                  <a:srgbClr val="FF0000"/>
                </a:solidFill>
              </a:rPr>
              <a:t>array</a:t>
            </a:r>
            <a:r>
              <a:rPr lang="it-IT" dirty="0"/>
              <a:t>();</a:t>
            </a:r>
          </a:p>
          <a:p>
            <a:r>
              <a:rPr lang="it-IT" dirty="0" err="1"/>
              <a:t>echo</a:t>
            </a:r>
            <a:r>
              <a:rPr lang="it-IT" dirty="0"/>
              <a:t> </a:t>
            </a:r>
            <a:r>
              <a:rPr lang="it-IT" dirty="0" err="1">
                <a:highlight>
                  <a:srgbClr val="FFFF00"/>
                </a:highlight>
              </a:rPr>
              <a:t>gettype</a:t>
            </a:r>
            <a:r>
              <a:rPr lang="it-IT" dirty="0"/>
              <a:t>($d) . "&lt;</a:t>
            </a:r>
            <a:r>
              <a:rPr lang="it-IT" dirty="0" err="1"/>
              <a:t>br</a:t>
            </a:r>
            <a:r>
              <a:rPr lang="it-IT" dirty="0"/>
              <a:t>&gt;";</a:t>
            </a:r>
          </a:p>
          <a:p>
            <a:endParaRPr lang="it-IT" dirty="0"/>
          </a:p>
          <a:p>
            <a:r>
              <a:rPr lang="it-IT" dirty="0"/>
              <a:t>$e = </a:t>
            </a:r>
            <a:r>
              <a:rPr lang="it-IT" dirty="0">
                <a:solidFill>
                  <a:srgbClr val="FF0000"/>
                </a:solidFill>
              </a:rPr>
              <a:t>array</a:t>
            </a:r>
            <a:r>
              <a:rPr lang="it-IT" dirty="0"/>
              <a:t>("red", "green", "blue");</a:t>
            </a:r>
          </a:p>
          <a:p>
            <a:r>
              <a:rPr lang="it-IT" dirty="0" err="1"/>
              <a:t>echo</a:t>
            </a:r>
            <a:r>
              <a:rPr lang="it-IT" dirty="0"/>
              <a:t> </a:t>
            </a:r>
            <a:r>
              <a:rPr lang="it-IT" dirty="0" err="1">
                <a:highlight>
                  <a:srgbClr val="FFFF00"/>
                </a:highlight>
              </a:rPr>
              <a:t>gettype</a:t>
            </a:r>
            <a:r>
              <a:rPr lang="it-IT" dirty="0"/>
              <a:t>($e) . "&lt;</a:t>
            </a:r>
            <a:r>
              <a:rPr lang="it-IT" dirty="0" err="1"/>
              <a:t>br</a:t>
            </a:r>
            <a:r>
              <a:rPr lang="it-IT" dirty="0"/>
              <a:t>&gt;";</a:t>
            </a:r>
          </a:p>
          <a:p>
            <a:endParaRPr lang="it-IT" dirty="0"/>
          </a:p>
          <a:p>
            <a:r>
              <a:rPr lang="it-IT" dirty="0"/>
              <a:t>$f = </a:t>
            </a:r>
            <a:r>
              <a:rPr lang="it-IT" b="1" dirty="0">
                <a:solidFill>
                  <a:srgbClr val="7030A0"/>
                </a:solidFill>
              </a:rPr>
              <a:t>NULL</a:t>
            </a:r>
            <a:r>
              <a:rPr lang="it-IT" dirty="0"/>
              <a:t>;</a:t>
            </a:r>
          </a:p>
          <a:p>
            <a:r>
              <a:rPr lang="it-IT" dirty="0" err="1"/>
              <a:t>echo</a:t>
            </a:r>
            <a:r>
              <a:rPr lang="it-IT" dirty="0"/>
              <a:t> </a:t>
            </a:r>
            <a:r>
              <a:rPr lang="it-IT" dirty="0" err="1">
                <a:highlight>
                  <a:srgbClr val="FFFF00"/>
                </a:highlight>
              </a:rPr>
              <a:t>gettype</a:t>
            </a:r>
            <a:r>
              <a:rPr lang="it-IT" dirty="0"/>
              <a:t>($f) . "&lt;</a:t>
            </a:r>
            <a:r>
              <a:rPr lang="it-IT" dirty="0" err="1"/>
              <a:t>br</a:t>
            </a:r>
            <a:r>
              <a:rPr lang="it-IT" dirty="0"/>
              <a:t>&gt;";</a:t>
            </a:r>
          </a:p>
          <a:p>
            <a:endParaRPr lang="it-IT" dirty="0"/>
          </a:p>
          <a:p>
            <a:r>
              <a:rPr lang="it-IT" dirty="0"/>
              <a:t>$g = </a:t>
            </a:r>
            <a:r>
              <a:rPr lang="it-IT" b="1" dirty="0"/>
              <a:t>false</a:t>
            </a:r>
            <a:r>
              <a:rPr lang="it-IT" dirty="0"/>
              <a:t>;</a:t>
            </a:r>
          </a:p>
          <a:p>
            <a:r>
              <a:rPr lang="it-IT" dirty="0" err="1"/>
              <a:t>echo</a:t>
            </a:r>
            <a:r>
              <a:rPr lang="it-IT" dirty="0"/>
              <a:t> </a:t>
            </a:r>
            <a:r>
              <a:rPr lang="it-IT" dirty="0" err="1">
                <a:highlight>
                  <a:srgbClr val="FFFF00"/>
                </a:highlight>
              </a:rPr>
              <a:t>gettype</a:t>
            </a:r>
            <a:r>
              <a:rPr lang="it-IT" dirty="0"/>
              <a:t>($g) . "&lt;</a:t>
            </a:r>
            <a:r>
              <a:rPr lang="it-IT" dirty="0" err="1"/>
              <a:t>br</a:t>
            </a:r>
            <a:r>
              <a:rPr lang="it-IT" dirty="0"/>
              <a:t>&gt;";</a:t>
            </a:r>
          </a:p>
          <a:p>
            <a:r>
              <a:rPr lang="it-IT" dirty="0"/>
              <a:t>?&gt;</a:t>
            </a:r>
          </a:p>
        </p:txBody>
      </p:sp>
      <p:sp>
        <p:nvSpPr>
          <p:cNvPr id="8" name="CasellaDiTesto 7">
            <a:extLst>
              <a:ext uri="{FF2B5EF4-FFF2-40B4-BE49-F238E27FC236}">
                <a16:creationId xmlns:a16="http://schemas.microsoft.com/office/drawing/2014/main" id="{F5FE302B-205A-4ED7-98A2-EE379AA6C66A}"/>
              </a:ext>
            </a:extLst>
          </p:cNvPr>
          <p:cNvSpPr txBox="1"/>
          <p:nvPr/>
        </p:nvSpPr>
        <p:spPr>
          <a:xfrm>
            <a:off x="9801497" y="348120"/>
            <a:ext cx="986828" cy="5632311"/>
          </a:xfrm>
          <a:prstGeom prst="rect">
            <a:avLst/>
          </a:prstGeom>
          <a:noFill/>
        </p:spPr>
        <p:txBody>
          <a:bodyPr wrap="square">
            <a:spAutoFit/>
          </a:bodyPr>
          <a:lstStyle/>
          <a:p>
            <a:r>
              <a:rPr lang="en-US" dirty="0"/>
              <a:t>Output:</a:t>
            </a:r>
            <a:br>
              <a:rPr lang="en-US" dirty="0"/>
            </a:br>
            <a:r>
              <a:rPr lang="en-US" dirty="0">
                <a:solidFill>
                  <a:srgbClr val="FF6600"/>
                </a:solidFill>
              </a:rPr>
              <a:t>Integer</a:t>
            </a:r>
          </a:p>
          <a:p>
            <a:endParaRPr lang="en-US" dirty="0"/>
          </a:p>
          <a:p>
            <a:endParaRPr lang="en-US" dirty="0"/>
          </a:p>
          <a:p>
            <a:r>
              <a:rPr lang="en-US" dirty="0">
                <a:solidFill>
                  <a:srgbClr val="00B050"/>
                </a:solidFill>
              </a:rPr>
              <a:t>double</a:t>
            </a:r>
          </a:p>
          <a:p>
            <a:endParaRPr lang="en-US" dirty="0"/>
          </a:p>
          <a:p>
            <a:endParaRPr lang="en-US" dirty="0"/>
          </a:p>
          <a:p>
            <a:r>
              <a:rPr lang="en-US" dirty="0">
                <a:solidFill>
                  <a:srgbClr val="0070C0"/>
                </a:solidFill>
              </a:rPr>
              <a:t>string</a:t>
            </a:r>
          </a:p>
          <a:p>
            <a:endParaRPr lang="en-US" dirty="0"/>
          </a:p>
          <a:p>
            <a:endParaRPr lang="en-US" dirty="0"/>
          </a:p>
          <a:p>
            <a:r>
              <a:rPr lang="en-US" dirty="0">
                <a:solidFill>
                  <a:srgbClr val="FF0000"/>
                </a:solidFill>
              </a:rPr>
              <a:t>array</a:t>
            </a:r>
          </a:p>
          <a:p>
            <a:endParaRPr lang="en-US" dirty="0"/>
          </a:p>
          <a:p>
            <a:br>
              <a:rPr lang="en-US" dirty="0"/>
            </a:br>
            <a:r>
              <a:rPr lang="en-US" dirty="0">
                <a:solidFill>
                  <a:srgbClr val="FF0000"/>
                </a:solidFill>
              </a:rPr>
              <a:t>array</a:t>
            </a:r>
          </a:p>
          <a:p>
            <a:endParaRPr lang="en-US" dirty="0"/>
          </a:p>
          <a:p>
            <a:endParaRPr lang="en-US" dirty="0"/>
          </a:p>
          <a:p>
            <a:r>
              <a:rPr lang="en-US" dirty="0">
                <a:solidFill>
                  <a:srgbClr val="7030A0"/>
                </a:solidFill>
              </a:rPr>
              <a:t>NULL</a:t>
            </a:r>
          </a:p>
          <a:p>
            <a:endParaRPr lang="en-US" dirty="0"/>
          </a:p>
          <a:p>
            <a:endParaRPr lang="en-US" dirty="0"/>
          </a:p>
          <a:p>
            <a:r>
              <a:rPr lang="en-US" b="1" dirty="0" err="1"/>
              <a:t>boolean</a:t>
            </a:r>
            <a:endParaRPr lang="it-IT" b="1" dirty="0"/>
          </a:p>
        </p:txBody>
      </p:sp>
    </p:spTree>
    <p:extLst>
      <p:ext uri="{BB962C8B-B14F-4D97-AF65-F5344CB8AC3E}">
        <p14:creationId xmlns:p14="http://schemas.microsoft.com/office/powerpoint/2010/main" val="122995858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a:t>Funzioni di gestione delle variabili // </a:t>
            </a:r>
            <a:r>
              <a:rPr lang="it-IT" dirty="0" err="1"/>
              <a:t>intval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700180" cy="5248655"/>
          </a:xfrm>
        </p:spPr>
        <p:txBody>
          <a:bodyPr>
            <a:normAutofit/>
          </a:bodyPr>
          <a:lstStyle/>
          <a:p>
            <a:r>
              <a:rPr lang="it-IT" sz="2000" b="1" dirty="0"/>
              <a:t>La funzione </a:t>
            </a:r>
            <a:r>
              <a:rPr lang="it-IT" sz="2000" b="1" dirty="0" err="1">
                <a:highlight>
                  <a:srgbClr val="FFFF00"/>
                </a:highlight>
              </a:rPr>
              <a:t>intval</a:t>
            </a:r>
            <a:r>
              <a:rPr lang="it-IT" sz="2000" b="1" dirty="0"/>
              <a:t>() restituisce il valore intero di una variabile.</a:t>
            </a:r>
          </a:p>
          <a:p>
            <a:r>
              <a:rPr lang="it-IT" sz="2000" dirty="0"/>
              <a:t>Il valore intero della variabile in caso di successo, </a:t>
            </a:r>
            <a:br>
              <a:rPr lang="it-IT" sz="2000" dirty="0"/>
            </a:br>
            <a:r>
              <a:rPr lang="it-IT" sz="2000" dirty="0"/>
              <a:t>0 in caso di fallimento.</a:t>
            </a:r>
            <a:br>
              <a:rPr lang="it-IT" sz="2000" dirty="0"/>
            </a:br>
            <a:r>
              <a:rPr lang="it-IT" sz="2000" dirty="0"/>
              <a:t> 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902919" y="1256085"/>
            <a:ext cx="4064131" cy="5263586"/>
          </a:xfrm>
        </p:spPr>
        <p:txBody>
          <a:bodyPr>
            <a:normAutofit/>
          </a:bodyPr>
          <a:lstStyle/>
          <a:p>
            <a:r>
              <a:rPr lang="it-IT" dirty="0"/>
              <a:t>&lt;?</a:t>
            </a:r>
            <a:r>
              <a:rPr lang="it-IT" dirty="0" err="1"/>
              <a:t>php</a:t>
            </a:r>
            <a:endParaRPr lang="it-IT" dirty="0"/>
          </a:p>
          <a:p>
            <a:r>
              <a:rPr lang="it-IT" dirty="0"/>
              <a:t>$a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($a) . "&lt;</a:t>
            </a:r>
            <a:r>
              <a:rPr lang="it-IT" dirty="0" err="1"/>
              <a:t>br</a:t>
            </a:r>
            <a:r>
              <a:rPr lang="it-IT" dirty="0"/>
              <a:t>&gt;";</a:t>
            </a:r>
          </a:p>
          <a:p>
            <a:r>
              <a:rPr lang="it-IT" dirty="0"/>
              <a:t>$b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($b) . "&lt;</a:t>
            </a:r>
            <a:r>
              <a:rPr lang="it-IT" dirty="0" err="1"/>
              <a:t>br</a:t>
            </a:r>
            <a:r>
              <a:rPr lang="it-IT" dirty="0"/>
              <a:t>&gt;";</a:t>
            </a:r>
          </a:p>
          <a:p>
            <a:r>
              <a:rPr lang="it-IT" dirty="0"/>
              <a:t>$c = "</a:t>
            </a:r>
            <a:r>
              <a:rPr lang="it-IT" dirty="0">
                <a:solidFill>
                  <a:srgbClr val="0070C0"/>
                </a:solidFill>
              </a:rPr>
              <a:t>32.5</a:t>
            </a:r>
            <a:r>
              <a:rPr lang="it-IT" dirty="0"/>
              <a:t>";</a:t>
            </a:r>
          </a:p>
          <a:p>
            <a:r>
              <a:rPr lang="it-IT" dirty="0" err="1"/>
              <a:t>echo</a:t>
            </a:r>
            <a:r>
              <a:rPr lang="it-IT" dirty="0"/>
              <a:t> </a:t>
            </a:r>
            <a:r>
              <a:rPr lang="it-IT" dirty="0" err="1">
                <a:highlight>
                  <a:srgbClr val="FFFF00"/>
                </a:highlight>
              </a:rPr>
              <a:t>intval</a:t>
            </a:r>
            <a:r>
              <a:rPr lang="it-IT" dirty="0"/>
              <a:t>($c) . "&lt;</a:t>
            </a:r>
            <a:r>
              <a:rPr lang="it-IT" dirty="0" err="1"/>
              <a:t>br</a:t>
            </a:r>
            <a:r>
              <a:rPr lang="it-IT" dirty="0"/>
              <a:t>&gt;";</a:t>
            </a:r>
          </a:p>
          <a:p>
            <a:r>
              <a:rPr lang="it-IT" dirty="0"/>
              <a:t>$d = array();</a:t>
            </a:r>
          </a:p>
          <a:p>
            <a:r>
              <a:rPr lang="it-IT" dirty="0" err="1"/>
              <a:t>echo</a:t>
            </a:r>
            <a:r>
              <a:rPr lang="it-IT" dirty="0"/>
              <a:t> </a:t>
            </a:r>
            <a:r>
              <a:rPr lang="it-IT" dirty="0" err="1">
                <a:highlight>
                  <a:srgbClr val="FFFF00"/>
                </a:highlight>
              </a:rPr>
              <a:t>intval</a:t>
            </a:r>
            <a:r>
              <a:rPr lang="it-IT" dirty="0"/>
              <a:t>($d) . "&lt;</a:t>
            </a:r>
            <a:r>
              <a:rPr lang="it-IT" dirty="0" err="1"/>
              <a:t>br</a:t>
            </a:r>
            <a:r>
              <a:rPr lang="it-IT" dirty="0"/>
              <a:t>&gt;";</a:t>
            </a:r>
          </a:p>
          <a:p>
            <a:r>
              <a:rPr lang="it-IT" dirty="0"/>
              <a:t>$e = array("</a:t>
            </a:r>
            <a:r>
              <a:rPr lang="it-IT" dirty="0">
                <a:solidFill>
                  <a:srgbClr val="0070C0"/>
                </a:solidFill>
              </a:rPr>
              <a:t>red</a:t>
            </a:r>
            <a:r>
              <a:rPr lang="it-IT" dirty="0"/>
              <a:t>", "</a:t>
            </a:r>
            <a:r>
              <a:rPr lang="it-IT" dirty="0">
                <a:solidFill>
                  <a:srgbClr val="0070C0"/>
                </a:solidFill>
              </a:rPr>
              <a:t>green</a:t>
            </a:r>
            <a:r>
              <a:rPr lang="it-IT" dirty="0"/>
              <a:t>", "</a:t>
            </a:r>
            <a:r>
              <a:rPr lang="it-IT" dirty="0">
                <a:solidFill>
                  <a:srgbClr val="0070C0"/>
                </a:solidFill>
              </a:rPr>
              <a:t>blue</a:t>
            </a:r>
            <a:r>
              <a:rPr lang="it-IT" dirty="0"/>
              <a:t>");</a:t>
            </a:r>
          </a:p>
          <a:p>
            <a:r>
              <a:rPr lang="it-IT" dirty="0" err="1"/>
              <a:t>echo</a:t>
            </a:r>
            <a:r>
              <a:rPr lang="it-IT" dirty="0"/>
              <a:t> </a:t>
            </a:r>
            <a:r>
              <a:rPr lang="it-IT" dirty="0" err="1">
                <a:highlight>
                  <a:srgbClr val="FFFF00"/>
                </a:highlight>
              </a:rPr>
              <a:t>intval</a:t>
            </a:r>
            <a:r>
              <a:rPr lang="it-IT" dirty="0"/>
              <a:t>($e) . "&lt;</a:t>
            </a:r>
            <a:r>
              <a:rPr lang="it-IT" dirty="0" err="1"/>
              <a:t>br</a:t>
            </a:r>
            <a:r>
              <a:rPr lang="it-IT" dirty="0"/>
              <a:t>&gt;";</a:t>
            </a:r>
          </a:p>
          <a:p>
            <a:r>
              <a:rPr lang="it-IT" dirty="0"/>
              <a:t>?&gt;</a:t>
            </a:r>
          </a:p>
        </p:txBody>
      </p:sp>
      <p:sp>
        <p:nvSpPr>
          <p:cNvPr id="10" name="CasellaDiTesto 9">
            <a:extLst>
              <a:ext uri="{FF2B5EF4-FFF2-40B4-BE49-F238E27FC236}">
                <a16:creationId xmlns:a16="http://schemas.microsoft.com/office/drawing/2014/main" id="{5EFFFCF0-05A5-425B-8F71-786A5B254E0C}"/>
              </a:ext>
            </a:extLst>
          </p:cNvPr>
          <p:cNvSpPr txBox="1"/>
          <p:nvPr/>
        </p:nvSpPr>
        <p:spPr>
          <a:xfrm>
            <a:off x="8180243" y="1153511"/>
            <a:ext cx="1077363" cy="4247317"/>
          </a:xfrm>
          <a:prstGeom prst="rect">
            <a:avLst/>
          </a:prstGeom>
          <a:noFill/>
        </p:spPr>
        <p:txBody>
          <a:bodyPr wrap="square">
            <a:spAutoFit/>
          </a:bodyPr>
          <a:lstStyle/>
          <a:p>
            <a:r>
              <a:rPr lang="it-IT" dirty="0"/>
              <a:t>Output:</a:t>
            </a:r>
          </a:p>
          <a:p>
            <a:br>
              <a:rPr lang="it-IT" dirty="0"/>
            </a:br>
            <a:r>
              <a:rPr lang="it-IT" dirty="0">
                <a:solidFill>
                  <a:srgbClr val="0070C0"/>
                </a:solidFill>
              </a:rPr>
              <a:t>32</a:t>
            </a:r>
          </a:p>
          <a:p>
            <a:endParaRPr lang="it-IT" dirty="0"/>
          </a:p>
          <a:p>
            <a:br>
              <a:rPr lang="it-IT" dirty="0"/>
            </a:br>
            <a:r>
              <a:rPr lang="it-IT" dirty="0">
                <a:solidFill>
                  <a:srgbClr val="0070C0"/>
                </a:solidFill>
              </a:rPr>
              <a:t>3</a:t>
            </a:r>
          </a:p>
          <a:p>
            <a:endParaRPr lang="it-IT" dirty="0"/>
          </a:p>
          <a:p>
            <a:br>
              <a:rPr lang="it-IT" dirty="0"/>
            </a:br>
            <a:r>
              <a:rPr lang="it-IT" dirty="0">
                <a:solidFill>
                  <a:srgbClr val="0070C0"/>
                </a:solidFill>
              </a:rPr>
              <a:t>32</a:t>
            </a:r>
          </a:p>
          <a:p>
            <a:endParaRPr lang="it-IT" dirty="0"/>
          </a:p>
          <a:p>
            <a:br>
              <a:rPr lang="it-IT" dirty="0"/>
            </a:br>
            <a:r>
              <a:rPr lang="it-IT" dirty="0">
                <a:solidFill>
                  <a:srgbClr val="0070C0"/>
                </a:solidFill>
              </a:rPr>
              <a:t>0</a:t>
            </a:r>
          </a:p>
          <a:p>
            <a:endParaRPr lang="it-IT" dirty="0"/>
          </a:p>
          <a:p>
            <a:endParaRPr lang="it-IT" dirty="0"/>
          </a:p>
          <a:p>
            <a:r>
              <a:rPr lang="it-IT" dirty="0">
                <a:solidFill>
                  <a:srgbClr val="0070C0"/>
                </a:solidFill>
              </a:rPr>
              <a:t>1</a:t>
            </a:r>
          </a:p>
        </p:txBody>
      </p:sp>
      <p:sp>
        <p:nvSpPr>
          <p:cNvPr id="6" name="Simbolo &quot;Non consentito&quot; 5">
            <a:extLst>
              <a:ext uri="{FF2B5EF4-FFF2-40B4-BE49-F238E27FC236}">
                <a16:creationId xmlns:a16="http://schemas.microsoft.com/office/drawing/2014/main" id="{7A2BD329-6E7A-4E6D-8680-14DE1BAEDD0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765808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is_array</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is_array</a:t>
            </a:r>
            <a:r>
              <a:rPr lang="it-IT" sz="2000" b="1" dirty="0"/>
              <a:t>() controlla se una variabile è un array</a:t>
            </a:r>
            <a:r>
              <a:rPr lang="it-IT" sz="2000" dirty="0"/>
              <a:t> o meno.</a:t>
            </a:r>
          </a:p>
          <a:p>
            <a:r>
              <a:rPr lang="it-IT" sz="2000" dirty="0"/>
              <a:t>Questa funzione restituisce </a:t>
            </a:r>
            <a:r>
              <a:rPr lang="it-IT" sz="2000" dirty="0" err="1"/>
              <a:t>true</a:t>
            </a:r>
            <a:r>
              <a:rPr lang="it-IT" sz="2000" dirty="0"/>
              <a:t> (1) se la variabile è un array,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184392" y="1271016"/>
            <a:ext cx="5678996" cy="5586984"/>
          </a:xfrm>
        </p:spPr>
        <p:txBody>
          <a:bodyPr>
            <a:normAutofit/>
          </a:bodyPr>
          <a:lstStyle/>
          <a:p>
            <a:r>
              <a:rPr lang="en-US" dirty="0"/>
              <a:t>&lt;?php</a:t>
            </a:r>
          </a:p>
          <a:p>
            <a:r>
              <a:rPr lang="en-US" dirty="0"/>
              <a:t>$a = "Hello";</a:t>
            </a:r>
          </a:p>
          <a:p>
            <a:r>
              <a:rPr lang="en-US" dirty="0"/>
              <a:t>echo "a is " . </a:t>
            </a:r>
            <a:r>
              <a:rPr lang="en-US" dirty="0" err="1">
                <a:highlight>
                  <a:srgbClr val="FFFF00"/>
                </a:highlight>
              </a:rPr>
              <a:t>is_array</a:t>
            </a:r>
            <a:r>
              <a:rPr lang="en-US" dirty="0"/>
              <a:t>($a) . "&lt;</a:t>
            </a:r>
            <a:r>
              <a:rPr lang="en-US" dirty="0" err="1"/>
              <a:t>br</a:t>
            </a:r>
            <a:r>
              <a:rPr lang="en-US" dirty="0"/>
              <a:t>&gt;";</a:t>
            </a:r>
          </a:p>
          <a:p>
            <a:endParaRPr lang="en-US" sz="500" dirty="0"/>
          </a:p>
          <a:p>
            <a:r>
              <a:rPr lang="en-US" dirty="0"/>
              <a:t>$b = array("red", "green", "blue");</a:t>
            </a:r>
          </a:p>
          <a:p>
            <a:r>
              <a:rPr lang="en-US" dirty="0"/>
              <a:t>echo "b is " . </a:t>
            </a:r>
            <a:r>
              <a:rPr lang="en-US" dirty="0" err="1">
                <a:highlight>
                  <a:srgbClr val="FFFF00"/>
                </a:highlight>
              </a:rPr>
              <a:t>is_array</a:t>
            </a:r>
            <a:r>
              <a:rPr lang="en-US" dirty="0"/>
              <a:t>($b) . "&lt;</a:t>
            </a:r>
            <a:r>
              <a:rPr lang="en-US" dirty="0" err="1"/>
              <a:t>br</a:t>
            </a:r>
            <a:r>
              <a:rPr lang="en-US" dirty="0"/>
              <a:t>&gt;";</a:t>
            </a:r>
          </a:p>
          <a:p>
            <a:endParaRPr lang="en-US" sz="500" dirty="0"/>
          </a:p>
          <a:p>
            <a:r>
              <a:rPr lang="en-US" dirty="0"/>
              <a:t>$c = array("Peter"=&gt;"35", "Ben"=&gt;"37", "Joe"=&gt;"43");</a:t>
            </a:r>
          </a:p>
          <a:p>
            <a:r>
              <a:rPr lang="en-US" dirty="0"/>
              <a:t>echo "c is " . </a:t>
            </a:r>
            <a:r>
              <a:rPr lang="en-US" dirty="0" err="1">
                <a:highlight>
                  <a:srgbClr val="FFFF00"/>
                </a:highlight>
              </a:rPr>
              <a:t>is_array</a:t>
            </a:r>
            <a:r>
              <a:rPr lang="en-US" dirty="0"/>
              <a:t>($c) . "&lt;</a:t>
            </a:r>
            <a:r>
              <a:rPr lang="en-US" dirty="0" err="1"/>
              <a:t>br</a:t>
            </a:r>
            <a:r>
              <a:rPr lang="en-US" dirty="0"/>
              <a:t>&gt;";</a:t>
            </a:r>
          </a:p>
          <a:p>
            <a:endParaRPr lang="en-US" sz="500" dirty="0"/>
          </a:p>
          <a:p>
            <a:r>
              <a:rPr lang="en-US" dirty="0"/>
              <a:t>$d = "red, green, blue";</a:t>
            </a:r>
          </a:p>
          <a:p>
            <a:r>
              <a:rPr lang="en-US" dirty="0"/>
              <a:t>echo "d is " . </a:t>
            </a:r>
            <a:r>
              <a:rPr lang="en-US" dirty="0" err="1">
                <a:highlight>
                  <a:srgbClr val="FFFF00"/>
                </a:highlight>
              </a:rPr>
              <a:t>is_array</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29679345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is_bool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is_bool</a:t>
            </a:r>
            <a:r>
              <a:rPr lang="it-IT" sz="2000" b="1" dirty="0"/>
              <a:t>() controlla se una variabile è booleana o meno.</a:t>
            </a:r>
          </a:p>
          <a:p>
            <a:r>
              <a:rPr lang="it-IT" sz="2000" dirty="0"/>
              <a:t>Questa funzione restituisce </a:t>
            </a:r>
            <a:r>
              <a:rPr lang="it-IT" sz="2000" dirty="0" err="1"/>
              <a:t>true</a:t>
            </a:r>
            <a:r>
              <a:rPr lang="it-IT" sz="2000" dirty="0"/>
              <a:t> (1) se la variabile è booleana,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1;</a:t>
            </a:r>
          </a:p>
          <a:p>
            <a:r>
              <a:rPr lang="en-US" dirty="0"/>
              <a:t>echo "a is " . </a:t>
            </a:r>
            <a:r>
              <a:rPr lang="en-US" dirty="0" err="1">
                <a:highlight>
                  <a:srgbClr val="FFFF00"/>
                </a:highlight>
              </a:rPr>
              <a:t>is_bool</a:t>
            </a:r>
            <a:r>
              <a:rPr lang="en-US" dirty="0"/>
              <a:t>($a) . "&lt;</a:t>
            </a:r>
            <a:r>
              <a:rPr lang="en-US" dirty="0" err="1"/>
              <a:t>br</a:t>
            </a:r>
            <a:r>
              <a:rPr lang="en-US" dirty="0"/>
              <a:t>&gt;";</a:t>
            </a:r>
          </a:p>
          <a:p>
            <a:endParaRPr lang="en-US" sz="500" dirty="0"/>
          </a:p>
          <a:p>
            <a:r>
              <a:rPr lang="en-US" dirty="0"/>
              <a:t>$b = 0;</a:t>
            </a:r>
          </a:p>
          <a:p>
            <a:r>
              <a:rPr lang="en-US" dirty="0"/>
              <a:t>echo "b is " . </a:t>
            </a:r>
            <a:r>
              <a:rPr lang="en-US" dirty="0" err="1">
                <a:highlight>
                  <a:srgbClr val="FFFF00"/>
                </a:highlight>
              </a:rPr>
              <a:t>is_bool</a:t>
            </a:r>
            <a:r>
              <a:rPr lang="en-US" dirty="0"/>
              <a:t>($b) . "&lt;</a:t>
            </a:r>
            <a:r>
              <a:rPr lang="en-US" dirty="0" err="1"/>
              <a:t>br</a:t>
            </a:r>
            <a:r>
              <a:rPr lang="en-US" dirty="0"/>
              <a:t>&gt;";</a:t>
            </a:r>
          </a:p>
          <a:p>
            <a:endParaRPr lang="en-US" sz="500" dirty="0"/>
          </a:p>
          <a:p>
            <a:r>
              <a:rPr lang="en-US" dirty="0"/>
              <a:t>$c = true;</a:t>
            </a:r>
          </a:p>
          <a:p>
            <a:r>
              <a:rPr lang="en-US" dirty="0"/>
              <a:t>echo "c is " . </a:t>
            </a:r>
            <a:r>
              <a:rPr lang="en-US" dirty="0" err="1">
                <a:highlight>
                  <a:srgbClr val="FFFF00"/>
                </a:highlight>
              </a:rPr>
              <a:t>is_bool</a:t>
            </a:r>
            <a:r>
              <a:rPr lang="en-US" dirty="0"/>
              <a:t>($c) . "&lt;</a:t>
            </a:r>
            <a:r>
              <a:rPr lang="en-US" dirty="0" err="1"/>
              <a:t>br</a:t>
            </a:r>
            <a:r>
              <a:rPr lang="en-US" dirty="0"/>
              <a:t>&gt;";</a:t>
            </a:r>
          </a:p>
          <a:p>
            <a:endParaRPr lang="en-US" sz="500" dirty="0"/>
          </a:p>
          <a:p>
            <a:r>
              <a:rPr lang="en-US" dirty="0"/>
              <a:t>$d = false;</a:t>
            </a:r>
          </a:p>
          <a:p>
            <a:r>
              <a:rPr lang="en-US" dirty="0"/>
              <a:t>echo "d is " . </a:t>
            </a:r>
            <a:r>
              <a:rPr lang="en-US" dirty="0" err="1">
                <a:highlight>
                  <a:srgbClr val="FFFF00"/>
                </a:highlight>
              </a:rPr>
              <a:t>is_bool</a:t>
            </a:r>
            <a:r>
              <a:rPr lang="en-US" dirty="0"/>
              <a:t>($d) . "&lt;</a:t>
            </a:r>
            <a:r>
              <a:rPr lang="en-US" dirty="0" err="1"/>
              <a:t>br</a:t>
            </a:r>
            <a:r>
              <a:rPr lang="en-US" dirty="0"/>
              <a:t>&gt;";</a:t>
            </a:r>
          </a:p>
          <a:p>
            <a:r>
              <a:rPr lang="en-US" dirty="0"/>
              <a:t>?&gt;</a:t>
            </a:r>
            <a:endParaRPr lang="it-IT" dirty="0"/>
          </a:p>
        </p:txBody>
      </p:sp>
      <p:sp>
        <p:nvSpPr>
          <p:cNvPr id="5" name="Simbolo &quot;Non consentito&quot; 4">
            <a:extLst>
              <a:ext uri="{FF2B5EF4-FFF2-40B4-BE49-F238E27FC236}">
                <a16:creationId xmlns:a16="http://schemas.microsoft.com/office/drawing/2014/main" id="{C4949BFD-7A1B-4983-9B68-7B9AC0110A32}"/>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33628925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is_double</a:t>
            </a:r>
            <a:r>
              <a:rPr lang="it-IT" dirty="0"/>
              <a:t> ()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5767387" cy="5248655"/>
          </a:xfrm>
        </p:spPr>
        <p:txBody>
          <a:bodyPr>
            <a:normAutofit/>
          </a:bodyPr>
          <a:lstStyle/>
          <a:p>
            <a:endParaRPr lang="it-IT" sz="2000" dirty="0"/>
          </a:p>
          <a:p>
            <a:r>
              <a:rPr lang="it-IT" sz="2000" dirty="0"/>
              <a:t>La funzione </a:t>
            </a:r>
            <a:r>
              <a:rPr lang="it-IT" sz="2000" b="1" dirty="0" err="1">
                <a:highlight>
                  <a:srgbClr val="FFFF00"/>
                </a:highlight>
              </a:rPr>
              <a:t>is_double</a:t>
            </a:r>
            <a:r>
              <a:rPr lang="it-IT" sz="2000" b="1" dirty="0"/>
              <a:t>() controlla se una variabile è di tipo float </a:t>
            </a:r>
            <a:r>
              <a:rPr lang="it-IT" sz="2000" dirty="0"/>
              <a:t>o meno.</a:t>
            </a:r>
          </a:p>
          <a:p>
            <a:r>
              <a:rPr lang="it-IT" sz="2000" dirty="0"/>
              <a:t>Questa funzione è un alias di </a:t>
            </a:r>
            <a:r>
              <a:rPr lang="it-IT" sz="2000" dirty="0" err="1"/>
              <a:t>is_float</a:t>
            </a:r>
            <a:r>
              <a:rPr lang="it-IT" sz="2000" dirty="0"/>
              <a:t>() .</a:t>
            </a:r>
          </a:p>
        </p:txBody>
      </p:sp>
      <p:sp>
        <p:nvSpPr>
          <p:cNvPr id="7" name="Rettangolo 6">
            <a:extLst>
              <a:ext uri="{FF2B5EF4-FFF2-40B4-BE49-F238E27FC236}">
                <a16:creationId xmlns:a16="http://schemas.microsoft.com/office/drawing/2014/main" id="{8B5BC30A-F5BE-4D3E-A755-73849A7FCA28}"/>
              </a:ext>
            </a:extLst>
          </p:cNvPr>
          <p:cNvSpPr/>
          <p:nvPr/>
        </p:nvSpPr>
        <p:spPr>
          <a:xfrm>
            <a:off x="6786778" y="185596"/>
            <a:ext cx="5076610" cy="64279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83017" y="322155"/>
            <a:ext cx="5308983" cy="3766081"/>
          </a:xfrm>
        </p:spPr>
        <p:txBody>
          <a:bodyPr>
            <a:normAutofit/>
          </a:bodyPr>
          <a:lstStyle/>
          <a:p>
            <a:r>
              <a:rPr lang="en-US" sz="2000" dirty="0"/>
              <a:t>&lt;?php</a:t>
            </a:r>
          </a:p>
          <a:p>
            <a:r>
              <a:rPr lang="en-US" sz="2000" dirty="0"/>
              <a:t>$a = 32;</a:t>
            </a:r>
          </a:p>
          <a:p>
            <a:r>
              <a:rPr lang="en-US" sz="2000" dirty="0"/>
              <a:t>echo "a is " . </a:t>
            </a:r>
            <a:r>
              <a:rPr lang="en-US" sz="2000" dirty="0" err="1">
                <a:highlight>
                  <a:srgbClr val="FFFF00"/>
                </a:highlight>
              </a:rPr>
              <a:t>is_double</a:t>
            </a:r>
            <a:r>
              <a:rPr lang="en-US" sz="2000" dirty="0"/>
              <a:t>($a) . "&lt;</a:t>
            </a:r>
            <a:r>
              <a:rPr lang="en-US" sz="2000" dirty="0" err="1"/>
              <a:t>br</a:t>
            </a:r>
            <a:r>
              <a:rPr lang="en-US" sz="2000" dirty="0"/>
              <a:t>&gt;";</a:t>
            </a:r>
            <a:endParaRPr lang="en-US" sz="200" dirty="0"/>
          </a:p>
          <a:p>
            <a:r>
              <a:rPr lang="en-US" sz="2000" dirty="0"/>
              <a:t>$b = 0;</a:t>
            </a:r>
          </a:p>
          <a:p>
            <a:r>
              <a:rPr lang="en-US" sz="2000" dirty="0"/>
              <a:t>echo "b is " . </a:t>
            </a:r>
            <a:r>
              <a:rPr lang="en-US" sz="2000" dirty="0" err="1">
                <a:highlight>
                  <a:srgbClr val="FFFF00"/>
                </a:highlight>
              </a:rPr>
              <a:t>is_double</a:t>
            </a:r>
            <a:r>
              <a:rPr lang="en-US" sz="2000" dirty="0"/>
              <a:t>($b) . "&lt;</a:t>
            </a:r>
            <a:r>
              <a:rPr lang="en-US" sz="2000" dirty="0" err="1"/>
              <a:t>br</a:t>
            </a:r>
            <a:r>
              <a:rPr lang="en-US" sz="2000" dirty="0"/>
              <a:t>&gt;";</a:t>
            </a:r>
            <a:endParaRPr lang="en-US" sz="200" dirty="0"/>
          </a:p>
          <a:p>
            <a:r>
              <a:rPr lang="en-US" sz="2000" dirty="0"/>
              <a:t>$c = 32.5;</a:t>
            </a:r>
          </a:p>
          <a:p>
            <a:r>
              <a:rPr lang="en-US" sz="2000" dirty="0"/>
              <a:t>echo "c is " . </a:t>
            </a:r>
            <a:r>
              <a:rPr lang="en-US" sz="2000" dirty="0" err="1">
                <a:highlight>
                  <a:srgbClr val="FFFF00"/>
                </a:highlight>
              </a:rPr>
              <a:t>is_double</a:t>
            </a:r>
            <a:r>
              <a:rPr lang="en-US" sz="2000" dirty="0"/>
              <a:t>($c) . "&lt;</a:t>
            </a:r>
            <a:r>
              <a:rPr lang="en-US" sz="2000" dirty="0" err="1"/>
              <a:t>br</a:t>
            </a:r>
            <a:r>
              <a:rPr lang="en-US" sz="2000" dirty="0"/>
              <a:t>&gt;";</a:t>
            </a:r>
            <a:endParaRPr lang="en-US" sz="200" dirty="0"/>
          </a:p>
          <a:p>
            <a:r>
              <a:rPr lang="en-US" sz="2000" dirty="0"/>
              <a:t>$d = "32";</a:t>
            </a:r>
          </a:p>
          <a:p>
            <a:r>
              <a:rPr lang="en-US" sz="2000" dirty="0"/>
              <a:t>echo "d is " . </a:t>
            </a:r>
            <a:r>
              <a:rPr lang="en-US" sz="2000" dirty="0" err="1">
                <a:highlight>
                  <a:srgbClr val="FFFF00"/>
                </a:highlight>
              </a:rPr>
              <a:t>is_double</a:t>
            </a:r>
            <a:r>
              <a:rPr lang="en-US" sz="2000" dirty="0"/>
              <a:t>($d) . "&lt;</a:t>
            </a:r>
            <a:r>
              <a:rPr lang="en-US" sz="2000" dirty="0" err="1"/>
              <a:t>br</a:t>
            </a:r>
            <a:r>
              <a:rPr lang="en-US" sz="2000" dirty="0"/>
              <a:t>&gt;";</a:t>
            </a:r>
          </a:p>
        </p:txBody>
      </p:sp>
      <p:sp>
        <p:nvSpPr>
          <p:cNvPr id="6" name="CasellaDiTesto 5">
            <a:extLst>
              <a:ext uri="{FF2B5EF4-FFF2-40B4-BE49-F238E27FC236}">
                <a16:creationId xmlns:a16="http://schemas.microsoft.com/office/drawing/2014/main" id="{A8275815-2021-4A62-B706-31590595058C}"/>
              </a:ext>
            </a:extLst>
          </p:cNvPr>
          <p:cNvSpPr txBox="1"/>
          <p:nvPr/>
        </p:nvSpPr>
        <p:spPr>
          <a:xfrm>
            <a:off x="6982606" y="4066199"/>
            <a:ext cx="4696275" cy="2431435"/>
          </a:xfrm>
          <a:prstGeom prst="rect">
            <a:avLst/>
          </a:prstGeom>
          <a:noFill/>
        </p:spPr>
        <p:txBody>
          <a:bodyPr wrap="square">
            <a:spAutoFit/>
          </a:bodyPr>
          <a:lstStyle/>
          <a:p>
            <a:r>
              <a:rPr lang="en-US" sz="2000" dirty="0"/>
              <a:t>$e = true;</a:t>
            </a:r>
          </a:p>
          <a:p>
            <a:r>
              <a:rPr lang="en-US" sz="2000" dirty="0"/>
              <a:t>echo "e is " . </a:t>
            </a:r>
            <a:r>
              <a:rPr lang="en-US" sz="2000" dirty="0" err="1">
                <a:highlight>
                  <a:srgbClr val="FFFF00"/>
                </a:highlight>
              </a:rPr>
              <a:t>is_double</a:t>
            </a:r>
            <a:r>
              <a:rPr lang="en-US" sz="2000" dirty="0"/>
              <a:t>($e) . "&lt;</a:t>
            </a:r>
            <a:r>
              <a:rPr lang="en-US" sz="2000" dirty="0" err="1"/>
              <a:t>br</a:t>
            </a:r>
            <a:r>
              <a:rPr lang="en-US" sz="2000" dirty="0"/>
              <a:t>&gt;";</a:t>
            </a:r>
          </a:p>
          <a:p>
            <a:endParaRPr lang="en-US" sz="200" dirty="0"/>
          </a:p>
          <a:p>
            <a:br>
              <a:rPr lang="en-US" sz="500" dirty="0"/>
            </a:br>
            <a:r>
              <a:rPr lang="en-US" sz="2000" dirty="0"/>
              <a:t>$f = "null";</a:t>
            </a:r>
          </a:p>
          <a:p>
            <a:r>
              <a:rPr lang="en-US" sz="2000" dirty="0"/>
              <a:t>echo "f is " . </a:t>
            </a:r>
            <a:r>
              <a:rPr lang="en-US" sz="2000" dirty="0" err="1">
                <a:highlight>
                  <a:srgbClr val="FFFF00"/>
                </a:highlight>
              </a:rPr>
              <a:t>is_double</a:t>
            </a:r>
            <a:r>
              <a:rPr lang="en-US" sz="2000" dirty="0"/>
              <a:t>($f) . "&lt;</a:t>
            </a:r>
            <a:r>
              <a:rPr lang="en-US" sz="2000" dirty="0" err="1"/>
              <a:t>br</a:t>
            </a:r>
            <a:r>
              <a:rPr lang="en-US" sz="2000" dirty="0"/>
              <a:t>&gt;";</a:t>
            </a:r>
          </a:p>
          <a:p>
            <a:endParaRPr lang="en-US" sz="500" dirty="0"/>
          </a:p>
          <a:p>
            <a:r>
              <a:rPr lang="en-US" sz="2000" dirty="0"/>
              <a:t>$g = 1.e3;</a:t>
            </a:r>
          </a:p>
          <a:p>
            <a:r>
              <a:rPr lang="en-US" sz="2000" dirty="0"/>
              <a:t>echo "g is " . </a:t>
            </a:r>
            <a:r>
              <a:rPr lang="en-US" sz="2000" dirty="0" err="1">
                <a:highlight>
                  <a:srgbClr val="FFFF00"/>
                </a:highlight>
              </a:rPr>
              <a:t>is_double</a:t>
            </a:r>
            <a:r>
              <a:rPr lang="en-US" sz="2000" dirty="0"/>
              <a:t>($g) . "&lt;</a:t>
            </a:r>
            <a:r>
              <a:rPr lang="en-US" sz="2000" dirty="0" err="1"/>
              <a:t>br</a:t>
            </a:r>
            <a:r>
              <a:rPr lang="en-US" sz="2000" dirty="0"/>
              <a:t>&gt;";</a:t>
            </a:r>
          </a:p>
          <a:p>
            <a:r>
              <a:rPr lang="en-US" sz="2000" dirty="0"/>
              <a:t>?&gt;</a:t>
            </a:r>
          </a:p>
        </p:txBody>
      </p:sp>
      <p:sp>
        <p:nvSpPr>
          <p:cNvPr id="8" name="Simbolo &quot;Non consentito&quot; 7">
            <a:extLst>
              <a:ext uri="{FF2B5EF4-FFF2-40B4-BE49-F238E27FC236}">
                <a16:creationId xmlns:a16="http://schemas.microsoft.com/office/drawing/2014/main" id="{43615746-9D36-4B98-8A4E-65ACA378663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9220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136CD6-9BE8-42DB-B32A-6EB7F23D4CE5}"/>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1FAC088-59E8-47D5-B272-703287A380EB}"/>
              </a:ext>
            </a:extLst>
          </p:cNvPr>
          <p:cNvSpPr>
            <a:spLocks noGrp="1"/>
          </p:cNvSpPr>
          <p:nvPr>
            <p:ph sz="half" idx="2"/>
          </p:nvPr>
        </p:nvSpPr>
        <p:spPr>
          <a:xfrm>
            <a:off x="328611" y="1271016"/>
            <a:ext cx="11420803" cy="5248655"/>
          </a:xfrm>
        </p:spPr>
        <p:txBody>
          <a:bodyPr>
            <a:normAutofit/>
          </a:bodyPr>
          <a:lstStyle/>
          <a:p>
            <a:r>
              <a:rPr lang="it-IT" dirty="0"/>
              <a:t>IL </a:t>
            </a:r>
            <a:r>
              <a:rPr lang="it-IT" dirty="0">
                <a:solidFill>
                  <a:schemeClr val="tx1"/>
                </a:solidFill>
              </a:rPr>
              <a:t>CARATTERE  \n </a:t>
            </a:r>
            <a:r>
              <a:rPr lang="it-IT" dirty="0">
                <a:solidFill>
                  <a:schemeClr val="tx1"/>
                </a:solidFill>
                <a:highlight>
                  <a:srgbClr val="FF00FF"/>
                </a:highlight>
              </a:rPr>
              <a:t>[importante utilizzare con doppio apice "\n"]</a:t>
            </a:r>
            <a:br>
              <a:rPr lang="it-IT" dirty="0">
                <a:solidFill>
                  <a:schemeClr val="tx1"/>
                </a:solidFill>
              </a:rPr>
            </a:br>
            <a:endParaRPr lang="it-IT" dirty="0">
              <a:solidFill>
                <a:schemeClr val="tx1"/>
              </a:solidFill>
            </a:endParaRPr>
          </a:p>
          <a:p>
            <a:r>
              <a:rPr lang="it-IT" dirty="0">
                <a:solidFill>
                  <a:schemeClr val="tx1"/>
                </a:solidFill>
              </a:rPr>
              <a:t>\n = PHP_EOL (entrambi producono new line)</a:t>
            </a:r>
          </a:p>
          <a:p>
            <a:br>
              <a:rPr lang="it-IT" dirty="0">
                <a:solidFill>
                  <a:schemeClr val="tx1"/>
                </a:solidFill>
              </a:rPr>
            </a:br>
            <a:r>
              <a:rPr lang="it-IT" sz="2000" dirty="0">
                <a:solidFill>
                  <a:schemeClr val="tx1"/>
                </a:solidFill>
              </a:rPr>
              <a:t>Solitamente nei linguaggi di programmazione il carattere \n sta ad </a:t>
            </a:r>
            <a:r>
              <a:rPr lang="it-IT" sz="2000" b="1" dirty="0">
                <a:solidFill>
                  <a:schemeClr val="tx1"/>
                </a:solidFill>
              </a:rPr>
              <a:t>indica</a:t>
            </a:r>
            <a:r>
              <a:rPr lang="it-IT" sz="2000" dirty="0">
                <a:solidFill>
                  <a:schemeClr val="tx1"/>
                </a:solidFill>
              </a:rPr>
              <a:t>re </a:t>
            </a:r>
            <a:r>
              <a:rPr lang="it-IT" sz="2000" b="1" dirty="0">
                <a:solidFill>
                  <a:schemeClr val="tx1"/>
                </a:solidFill>
              </a:rPr>
              <a:t>un ritorno a capo. </a:t>
            </a:r>
          </a:p>
          <a:p>
            <a:r>
              <a:rPr lang="it-IT" sz="2000" dirty="0">
                <a:solidFill>
                  <a:schemeClr val="tx1"/>
                </a:solidFill>
              </a:rPr>
              <a:t>Anche nel PHP il comportamento è lo stesso, ma bisogna </a:t>
            </a:r>
            <a:r>
              <a:rPr lang="it-IT" sz="2000" b="1" dirty="0">
                <a:solidFill>
                  <a:schemeClr val="tx1"/>
                </a:solidFill>
              </a:rPr>
              <a:t>presta</a:t>
            </a:r>
            <a:r>
              <a:rPr lang="it-IT" sz="2000" dirty="0">
                <a:solidFill>
                  <a:schemeClr val="tx1"/>
                </a:solidFill>
              </a:rPr>
              <a:t>re </a:t>
            </a:r>
            <a:r>
              <a:rPr lang="it-IT" sz="2000" b="1" dirty="0">
                <a:solidFill>
                  <a:schemeClr val="tx1"/>
                </a:solidFill>
              </a:rPr>
              <a:t>attenzione anche al comportamento dell'HTML</a:t>
            </a:r>
            <a:r>
              <a:rPr lang="it-IT" sz="2000" dirty="0">
                <a:solidFill>
                  <a:schemeClr val="tx1"/>
                </a:solidFill>
              </a:rPr>
              <a:t>. Il codice:</a:t>
            </a:r>
          </a:p>
          <a:p>
            <a:r>
              <a:rPr lang="it-IT" sz="2000" dirty="0">
                <a:solidFill>
                  <a:srgbClr val="0070C0"/>
                </a:solidFill>
              </a:rPr>
              <a:t>&lt;?</a:t>
            </a:r>
            <a:r>
              <a:rPr lang="it-IT" sz="2000" dirty="0" err="1">
                <a:solidFill>
                  <a:srgbClr val="0070C0"/>
                </a:solidFill>
              </a:rPr>
              <a:t>php</a:t>
            </a:r>
            <a:r>
              <a:rPr lang="it-IT" sz="2000" dirty="0">
                <a:solidFill>
                  <a:srgbClr val="0070C0"/>
                </a:solidFill>
              </a:rPr>
              <a:t> </a:t>
            </a:r>
            <a:r>
              <a:rPr lang="it-IT" sz="2000" dirty="0" err="1">
                <a:solidFill>
                  <a:srgbClr val="0070C0"/>
                </a:solidFill>
              </a:rPr>
              <a:t>echo</a:t>
            </a:r>
            <a:r>
              <a:rPr lang="it-IT" sz="2000" dirty="0">
                <a:solidFill>
                  <a:srgbClr val="0070C0"/>
                </a:solidFill>
              </a:rPr>
              <a:t> "Ciao </a:t>
            </a:r>
            <a:r>
              <a:rPr lang="it-IT" sz="2000" dirty="0" err="1">
                <a:solidFill>
                  <a:srgbClr val="0070C0"/>
                </a:solidFill>
              </a:rPr>
              <a:t>TuoNome</a:t>
            </a:r>
            <a:r>
              <a:rPr lang="it-IT" sz="2000" dirty="0">
                <a:solidFill>
                  <a:srgbClr val="0070C0"/>
                </a:solidFill>
              </a:rPr>
              <a:t>,</a:t>
            </a:r>
            <a:r>
              <a:rPr lang="it-IT" sz="2000" dirty="0">
                <a:solidFill>
                  <a:srgbClr val="0070C0"/>
                </a:solidFill>
                <a:highlight>
                  <a:srgbClr val="FFFF00"/>
                </a:highlight>
              </a:rPr>
              <a:t>\n </a:t>
            </a:r>
            <a:r>
              <a:rPr lang="it-IT" sz="2000" dirty="0">
                <a:solidFill>
                  <a:srgbClr val="0070C0"/>
                </a:solidFill>
              </a:rPr>
              <a:t>come stai?"; ?&gt;</a:t>
            </a:r>
          </a:p>
          <a:p>
            <a:r>
              <a:rPr lang="it-IT" sz="2000" dirty="0">
                <a:solidFill>
                  <a:schemeClr val="tx1"/>
                </a:solidFill>
              </a:rPr>
              <a:t>verrà infatti </a:t>
            </a:r>
            <a:r>
              <a:rPr lang="it-IT" sz="2000" dirty="0">
                <a:solidFill>
                  <a:srgbClr val="0070C0"/>
                </a:solidFill>
              </a:rPr>
              <a:t>visualizzato su una sola riga nonostante il \n.</a:t>
            </a:r>
            <a:r>
              <a:rPr lang="it-IT" sz="2000" dirty="0">
                <a:solidFill>
                  <a:schemeClr val="tx1"/>
                </a:solidFill>
              </a:rPr>
              <a:t> </a:t>
            </a:r>
            <a:br>
              <a:rPr lang="it-IT" sz="2000" dirty="0">
                <a:solidFill>
                  <a:schemeClr val="tx1"/>
                </a:solidFill>
              </a:rPr>
            </a:br>
            <a:r>
              <a:rPr lang="it-IT" sz="2000" dirty="0">
                <a:solidFill>
                  <a:schemeClr val="tx1"/>
                </a:solidFill>
              </a:rPr>
              <a:t>Visualizzando il sorgente della pagina, invece, il testo risulterà disposto su due righe. </a:t>
            </a:r>
          </a:p>
          <a:p>
            <a:r>
              <a:rPr lang="it-IT" sz="2000" b="1" dirty="0">
                <a:solidFill>
                  <a:schemeClr val="tx1"/>
                </a:solidFill>
              </a:rPr>
              <a:t>Nell'HTML il tag corretto per forzare un ritorno a capo è &lt;</a:t>
            </a:r>
            <a:r>
              <a:rPr lang="it-IT" sz="2000" b="1" dirty="0" err="1">
                <a:solidFill>
                  <a:schemeClr val="tx1"/>
                </a:solidFill>
              </a:rPr>
              <a:t>br</a:t>
            </a:r>
            <a:r>
              <a:rPr lang="it-IT" sz="2000" b="1" dirty="0">
                <a:solidFill>
                  <a:schemeClr val="tx1"/>
                </a:solidFill>
              </a:rPr>
              <a:t> /&gt; e non è sufficiente scrivere del testo su un'altra riga. </a:t>
            </a:r>
            <a:br>
              <a:rPr lang="it-IT" sz="2000" b="1" dirty="0">
                <a:solidFill>
                  <a:schemeClr val="tx1"/>
                </a:solidFill>
              </a:rPr>
            </a:br>
            <a:endParaRPr lang="it-IT" sz="2000" b="1" dirty="0">
              <a:solidFill>
                <a:schemeClr val="tx1"/>
              </a:solidFill>
            </a:endParaRPr>
          </a:p>
          <a:p>
            <a:r>
              <a:rPr lang="it-IT" sz="2000" dirty="0">
                <a:solidFill>
                  <a:schemeClr val="tx1"/>
                </a:solidFill>
              </a:rPr>
              <a:t>Per avere un funzionamento corretto (e cioè identico a quello atteso), abbiamo quindi bisogno di scrivere:&lt;?</a:t>
            </a:r>
            <a:r>
              <a:rPr lang="it-IT" sz="2000" dirty="0" err="1">
                <a:solidFill>
                  <a:schemeClr val="tx1"/>
                </a:solidFill>
              </a:rPr>
              <a:t>php</a:t>
            </a:r>
            <a:r>
              <a:rPr lang="it-IT" sz="2000" dirty="0">
                <a:solidFill>
                  <a:schemeClr val="tx1"/>
                </a:solidFill>
              </a:rPr>
              <a:t> </a:t>
            </a:r>
            <a:r>
              <a:rPr lang="it-IT" sz="2000" dirty="0" err="1">
                <a:solidFill>
                  <a:schemeClr val="tx1"/>
                </a:solidFill>
              </a:rPr>
              <a:t>echo</a:t>
            </a:r>
            <a:r>
              <a:rPr lang="it-IT" sz="2000" dirty="0">
                <a:solidFill>
                  <a:schemeClr val="tx1"/>
                </a:solidFill>
              </a:rPr>
              <a:t> "Ciao Simone</a:t>
            </a:r>
            <a:r>
              <a:rPr lang="it-IT" sz="2000" dirty="0">
                <a:solidFill>
                  <a:srgbClr val="0070C0"/>
                </a:solidFill>
                <a:highlight>
                  <a:srgbClr val="FFFF00"/>
                </a:highlight>
              </a:rPr>
              <a:t>,&lt;</a:t>
            </a:r>
            <a:r>
              <a:rPr lang="it-IT" sz="2000" dirty="0" err="1">
                <a:solidFill>
                  <a:srgbClr val="0070C0"/>
                </a:solidFill>
                <a:highlight>
                  <a:srgbClr val="FFFF00"/>
                </a:highlight>
              </a:rPr>
              <a:t>br</a:t>
            </a:r>
            <a:r>
              <a:rPr lang="it-IT" sz="2000" dirty="0">
                <a:solidFill>
                  <a:srgbClr val="0070C0"/>
                </a:solidFill>
                <a:highlight>
                  <a:srgbClr val="FFFF00"/>
                </a:highlight>
              </a:rPr>
              <a:t> /&gt;</a:t>
            </a:r>
            <a:r>
              <a:rPr lang="it-IT" sz="2000" dirty="0">
                <a:solidFill>
                  <a:schemeClr val="tx1"/>
                </a:solidFill>
                <a:highlight>
                  <a:srgbClr val="FFFF00"/>
                </a:highlight>
              </a:rPr>
              <a:t> </a:t>
            </a:r>
            <a:r>
              <a:rPr lang="it-IT" sz="2000" dirty="0">
                <a:solidFill>
                  <a:schemeClr val="tx1"/>
                </a:solidFill>
              </a:rPr>
              <a:t>come stai?"; ?&gt;</a:t>
            </a:r>
          </a:p>
        </p:txBody>
      </p:sp>
    </p:spTree>
    <p:extLst>
      <p:ext uri="{BB962C8B-B14F-4D97-AF65-F5344CB8AC3E}">
        <p14:creationId xmlns:p14="http://schemas.microsoft.com/office/powerpoint/2010/main" val="35357198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F370ADDD-A316-4415-83E2-15D44ABA0372}"/>
              </a:ext>
            </a:extLst>
          </p:cNvPr>
          <p:cNvSpPr/>
          <p:nvPr/>
        </p:nvSpPr>
        <p:spPr>
          <a:xfrm>
            <a:off x="6786778"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767388" cy="912606"/>
          </a:xfrm>
        </p:spPr>
        <p:txBody>
          <a:bodyPr>
            <a:normAutofit/>
          </a:bodyPr>
          <a:lstStyle/>
          <a:p>
            <a:r>
              <a:rPr lang="it-IT" dirty="0" err="1"/>
              <a:t>is_float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is_float</a:t>
            </a:r>
            <a:r>
              <a:rPr lang="it-IT" sz="2000" b="1" dirty="0"/>
              <a:t>() controlla se una variabile è di tipo float o meno</a:t>
            </a:r>
            <a:r>
              <a:rPr lang="it-IT" sz="2000" dirty="0"/>
              <a:t>.</a:t>
            </a:r>
          </a:p>
          <a:p>
            <a:r>
              <a:rPr lang="it-IT" sz="2000" dirty="0"/>
              <a:t>Questa funzione restituisce </a:t>
            </a:r>
            <a:r>
              <a:rPr lang="it-IT" sz="2000" dirty="0" err="1"/>
              <a:t>true</a:t>
            </a:r>
            <a:r>
              <a:rPr lang="it-IT" sz="2000" dirty="0"/>
              <a:t> (1) se la variabile è di tipo float, altrimenti restituisce false.</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33719" y="176542"/>
            <a:ext cx="4982727" cy="6504915"/>
          </a:xfrm>
        </p:spPr>
        <p:txBody>
          <a:bodyPr>
            <a:noAutofit/>
          </a:bodyPr>
          <a:lstStyle/>
          <a:p>
            <a:r>
              <a:rPr lang="it-IT" sz="1900" dirty="0"/>
              <a:t>&lt;?</a:t>
            </a:r>
            <a:r>
              <a:rPr lang="it-IT" sz="1900" dirty="0" err="1"/>
              <a:t>php</a:t>
            </a:r>
            <a:endParaRPr lang="it-IT" sz="1900" dirty="0"/>
          </a:p>
          <a:p>
            <a:r>
              <a:rPr lang="it-IT" sz="1900" dirty="0"/>
              <a:t>$a = 32;</a:t>
            </a:r>
          </a:p>
          <a:p>
            <a:r>
              <a:rPr lang="it-IT" sz="1900" dirty="0" err="1"/>
              <a:t>echo</a:t>
            </a:r>
            <a:r>
              <a:rPr lang="it-IT" sz="1900" dirty="0"/>
              <a:t> "a </a:t>
            </a:r>
            <a:r>
              <a:rPr lang="it-IT" sz="1900" dirty="0" err="1"/>
              <a:t>is</a:t>
            </a:r>
            <a:r>
              <a:rPr lang="it-IT" sz="1900" dirty="0"/>
              <a:t> " . </a:t>
            </a:r>
            <a:r>
              <a:rPr lang="it-IT" sz="1900" dirty="0" err="1">
                <a:highlight>
                  <a:srgbClr val="FFFF00"/>
                </a:highlight>
              </a:rPr>
              <a:t>is_float</a:t>
            </a:r>
            <a:r>
              <a:rPr lang="it-IT" sz="1900" dirty="0"/>
              <a:t>($a) . "&lt;</a:t>
            </a:r>
            <a:r>
              <a:rPr lang="it-IT" sz="1900" dirty="0" err="1"/>
              <a:t>br</a:t>
            </a:r>
            <a:r>
              <a:rPr lang="it-IT" sz="1900" dirty="0"/>
              <a:t>&gt;";</a:t>
            </a:r>
          </a:p>
          <a:p>
            <a:r>
              <a:rPr lang="it-IT" sz="1900" dirty="0"/>
              <a:t>$b = 0;</a:t>
            </a:r>
          </a:p>
          <a:p>
            <a:r>
              <a:rPr lang="it-IT" sz="1900" dirty="0" err="1"/>
              <a:t>echo</a:t>
            </a:r>
            <a:r>
              <a:rPr lang="it-IT" sz="1900" dirty="0"/>
              <a:t> "b </a:t>
            </a:r>
            <a:r>
              <a:rPr lang="it-IT" sz="1900" dirty="0" err="1"/>
              <a:t>is</a:t>
            </a:r>
            <a:r>
              <a:rPr lang="it-IT" sz="1900" dirty="0"/>
              <a:t> " . </a:t>
            </a:r>
            <a:r>
              <a:rPr lang="it-IT" sz="1900" dirty="0" err="1">
                <a:highlight>
                  <a:srgbClr val="FFFF00"/>
                </a:highlight>
              </a:rPr>
              <a:t>is_float</a:t>
            </a:r>
            <a:r>
              <a:rPr lang="it-IT" sz="1900" dirty="0"/>
              <a:t>($b) . "&lt;</a:t>
            </a:r>
            <a:r>
              <a:rPr lang="it-IT" sz="1900" dirty="0" err="1"/>
              <a:t>br</a:t>
            </a:r>
            <a:r>
              <a:rPr lang="it-IT" sz="1900" dirty="0"/>
              <a:t>&gt;";</a:t>
            </a:r>
          </a:p>
          <a:p>
            <a:r>
              <a:rPr lang="it-IT" sz="1900" dirty="0"/>
              <a:t>$c = 32.5;</a:t>
            </a:r>
          </a:p>
          <a:p>
            <a:r>
              <a:rPr lang="it-IT" sz="1900" dirty="0" err="1"/>
              <a:t>echo</a:t>
            </a:r>
            <a:r>
              <a:rPr lang="it-IT" sz="1900" dirty="0"/>
              <a:t> "c </a:t>
            </a:r>
            <a:r>
              <a:rPr lang="it-IT" sz="1900" dirty="0" err="1"/>
              <a:t>is</a:t>
            </a:r>
            <a:r>
              <a:rPr lang="it-IT" sz="1900" dirty="0"/>
              <a:t> " . </a:t>
            </a:r>
            <a:r>
              <a:rPr lang="it-IT" sz="1900" dirty="0" err="1">
                <a:highlight>
                  <a:srgbClr val="FFFF00"/>
                </a:highlight>
              </a:rPr>
              <a:t>is_float</a:t>
            </a:r>
            <a:r>
              <a:rPr lang="it-IT" sz="1900" dirty="0"/>
              <a:t>($c) . "&lt;</a:t>
            </a:r>
            <a:r>
              <a:rPr lang="it-IT" sz="1900" dirty="0" err="1"/>
              <a:t>br</a:t>
            </a:r>
            <a:r>
              <a:rPr lang="it-IT" sz="1900" dirty="0"/>
              <a:t>&gt;";</a:t>
            </a:r>
          </a:p>
          <a:p>
            <a:r>
              <a:rPr lang="it-IT" sz="1900" dirty="0"/>
              <a:t>$d = "32";</a:t>
            </a:r>
          </a:p>
          <a:p>
            <a:r>
              <a:rPr lang="it-IT" sz="1900" dirty="0" err="1"/>
              <a:t>echo</a:t>
            </a:r>
            <a:r>
              <a:rPr lang="it-IT" sz="1900" dirty="0"/>
              <a:t> "d </a:t>
            </a:r>
            <a:r>
              <a:rPr lang="it-IT" sz="1900" dirty="0" err="1"/>
              <a:t>is</a:t>
            </a:r>
            <a:r>
              <a:rPr lang="it-IT" sz="1900" dirty="0"/>
              <a:t> " . </a:t>
            </a:r>
            <a:r>
              <a:rPr lang="it-IT" sz="1900" dirty="0" err="1">
                <a:highlight>
                  <a:srgbClr val="FFFF00"/>
                </a:highlight>
              </a:rPr>
              <a:t>is_float</a:t>
            </a:r>
            <a:r>
              <a:rPr lang="it-IT" sz="1900" dirty="0"/>
              <a:t>($d) . "&lt;</a:t>
            </a:r>
            <a:r>
              <a:rPr lang="it-IT" sz="1900" dirty="0" err="1"/>
              <a:t>br</a:t>
            </a:r>
            <a:r>
              <a:rPr lang="it-IT" sz="1900" dirty="0"/>
              <a:t>&gt;";</a:t>
            </a:r>
          </a:p>
          <a:p>
            <a:r>
              <a:rPr lang="it-IT" sz="1900" dirty="0"/>
              <a:t>$e = </a:t>
            </a:r>
            <a:r>
              <a:rPr lang="it-IT" sz="1900" dirty="0" err="1"/>
              <a:t>true</a:t>
            </a:r>
            <a:r>
              <a:rPr lang="it-IT" sz="1900" dirty="0"/>
              <a:t>;</a:t>
            </a:r>
          </a:p>
          <a:p>
            <a:r>
              <a:rPr lang="it-IT" sz="1900" dirty="0" err="1"/>
              <a:t>echo</a:t>
            </a:r>
            <a:r>
              <a:rPr lang="it-IT" sz="1900" dirty="0"/>
              <a:t> "e </a:t>
            </a:r>
            <a:r>
              <a:rPr lang="it-IT" sz="1900" dirty="0" err="1"/>
              <a:t>is</a:t>
            </a:r>
            <a:r>
              <a:rPr lang="it-IT" sz="1900" dirty="0"/>
              <a:t> " . </a:t>
            </a:r>
            <a:r>
              <a:rPr lang="it-IT" sz="1900" dirty="0" err="1">
                <a:highlight>
                  <a:srgbClr val="FFFF00"/>
                </a:highlight>
              </a:rPr>
              <a:t>is_float</a:t>
            </a:r>
            <a:r>
              <a:rPr lang="it-IT" sz="1900" dirty="0"/>
              <a:t>($e) . "&lt;</a:t>
            </a:r>
            <a:r>
              <a:rPr lang="it-IT" sz="1900" dirty="0" err="1"/>
              <a:t>br</a:t>
            </a:r>
            <a:r>
              <a:rPr lang="it-IT" sz="1900" dirty="0"/>
              <a:t>&gt;";</a:t>
            </a:r>
          </a:p>
          <a:p>
            <a:r>
              <a:rPr lang="it-IT" sz="1900" dirty="0"/>
              <a:t>$f = "</a:t>
            </a:r>
            <a:r>
              <a:rPr lang="it-IT" sz="1900" dirty="0" err="1"/>
              <a:t>null</a:t>
            </a:r>
            <a:r>
              <a:rPr lang="it-IT" sz="1900" dirty="0"/>
              <a:t>";</a:t>
            </a:r>
          </a:p>
          <a:p>
            <a:r>
              <a:rPr lang="it-IT" sz="1900" dirty="0" err="1"/>
              <a:t>echo</a:t>
            </a:r>
            <a:r>
              <a:rPr lang="it-IT" sz="1900" dirty="0"/>
              <a:t> "f </a:t>
            </a:r>
            <a:r>
              <a:rPr lang="it-IT" sz="1900" dirty="0" err="1"/>
              <a:t>is</a:t>
            </a:r>
            <a:r>
              <a:rPr lang="it-IT" sz="1900" dirty="0"/>
              <a:t> " . </a:t>
            </a:r>
            <a:r>
              <a:rPr lang="it-IT" sz="1900" dirty="0" err="1">
                <a:highlight>
                  <a:srgbClr val="FFFF00"/>
                </a:highlight>
              </a:rPr>
              <a:t>is_float</a:t>
            </a:r>
            <a:r>
              <a:rPr lang="it-IT" sz="1900" dirty="0"/>
              <a:t>($f) . "&lt;</a:t>
            </a:r>
            <a:r>
              <a:rPr lang="it-IT" sz="1900" dirty="0" err="1"/>
              <a:t>br</a:t>
            </a:r>
            <a:r>
              <a:rPr lang="it-IT" sz="1900" dirty="0"/>
              <a:t>&gt;";</a:t>
            </a:r>
          </a:p>
          <a:p>
            <a:r>
              <a:rPr lang="it-IT" sz="1900" dirty="0"/>
              <a:t>$g = 1.e3;</a:t>
            </a:r>
          </a:p>
          <a:p>
            <a:r>
              <a:rPr lang="it-IT" sz="1900" dirty="0" err="1"/>
              <a:t>echo</a:t>
            </a:r>
            <a:r>
              <a:rPr lang="it-IT" sz="1900" dirty="0"/>
              <a:t> "g </a:t>
            </a:r>
            <a:r>
              <a:rPr lang="it-IT" sz="1900" dirty="0" err="1"/>
              <a:t>is</a:t>
            </a:r>
            <a:r>
              <a:rPr lang="it-IT" sz="1900" dirty="0"/>
              <a:t> " . </a:t>
            </a:r>
            <a:r>
              <a:rPr lang="it-IT" sz="1900" dirty="0" err="1">
                <a:highlight>
                  <a:srgbClr val="FFFF00"/>
                </a:highlight>
              </a:rPr>
              <a:t>is_float</a:t>
            </a:r>
            <a:r>
              <a:rPr lang="it-IT" sz="1900" dirty="0"/>
              <a:t>($g) . "&lt;</a:t>
            </a:r>
            <a:r>
              <a:rPr lang="it-IT" sz="1900" dirty="0" err="1"/>
              <a:t>br</a:t>
            </a:r>
            <a:r>
              <a:rPr lang="it-IT" sz="1900" dirty="0"/>
              <a:t>&gt;";</a:t>
            </a:r>
          </a:p>
          <a:p>
            <a:r>
              <a:rPr lang="it-IT" sz="1900" dirty="0"/>
              <a:t>?&gt;</a:t>
            </a:r>
          </a:p>
        </p:txBody>
      </p:sp>
      <p:sp>
        <p:nvSpPr>
          <p:cNvPr id="6" name="Simbolo &quot;Non consentito&quot; 5">
            <a:extLst>
              <a:ext uri="{FF2B5EF4-FFF2-40B4-BE49-F238E27FC236}">
                <a16:creationId xmlns:a16="http://schemas.microsoft.com/office/drawing/2014/main" id="{A0265D6C-0D97-4608-A1FB-97C81E1E948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9270686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is_int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lstStyle/>
          <a:p>
            <a:r>
              <a:rPr lang="it-IT" sz="2000" dirty="0"/>
              <a:t>La funzione</a:t>
            </a:r>
            <a:r>
              <a:rPr lang="it-IT" sz="2000" dirty="0">
                <a:highlight>
                  <a:srgbClr val="FFFF00"/>
                </a:highlight>
              </a:rPr>
              <a:t> </a:t>
            </a:r>
            <a:r>
              <a:rPr lang="it-IT" sz="2000" b="1" dirty="0" err="1">
                <a:highlight>
                  <a:srgbClr val="FFFF00"/>
                </a:highlight>
              </a:rPr>
              <a:t>is_int</a:t>
            </a:r>
            <a:r>
              <a:rPr lang="it-IT" sz="2000" b="1" dirty="0"/>
              <a:t>() controlla se una variabile è di tipo intero o meno.</a:t>
            </a:r>
          </a:p>
          <a:p>
            <a:r>
              <a:rPr lang="it-IT" sz="2000" dirty="0"/>
              <a:t>Questa funzione restituisce </a:t>
            </a:r>
            <a:r>
              <a:rPr lang="it-IT" sz="2000" dirty="0" err="1"/>
              <a:t>true</a:t>
            </a:r>
            <a:r>
              <a:rPr lang="it-IT" sz="2000" dirty="0"/>
              <a:t> (1) se la variabile è di tipo intero, altrimenti restituisce false.</a:t>
            </a:r>
          </a:p>
          <a:p>
            <a:endParaRPr lang="it-IT" dirty="0"/>
          </a:p>
          <a:p>
            <a:endParaRPr lang="it-IT" dirty="0"/>
          </a:p>
        </p:txBody>
      </p:sp>
      <p:sp>
        <p:nvSpPr>
          <p:cNvPr id="5" name="Rettangolo 4">
            <a:extLst>
              <a:ext uri="{FF2B5EF4-FFF2-40B4-BE49-F238E27FC236}">
                <a16:creationId xmlns:a16="http://schemas.microsoft.com/office/drawing/2014/main" id="{4E676D6B-B229-4C8F-BD4C-0918F7AB4CDB}"/>
              </a:ext>
            </a:extLst>
          </p:cNvPr>
          <p:cNvSpPr/>
          <p:nvPr/>
        </p:nvSpPr>
        <p:spPr>
          <a:xfrm>
            <a:off x="6889838" y="119770"/>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966428" y="238922"/>
            <a:ext cx="4896960" cy="6499308"/>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a:t>
            </a:r>
            <a:r>
              <a:rPr lang="it-IT" dirty="0">
                <a:highlight>
                  <a:srgbClr val="FFFF00"/>
                </a:highlight>
              </a:rPr>
              <a:t>. </a:t>
            </a:r>
            <a:r>
              <a:rPr lang="it-IT" dirty="0" err="1">
                <a:highlight>
                  <a:srgbClr val="FFFF00"/>
                </a:highlight>
              </a:rPr>
              <a:t>is_int</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a:t>
            </a:r>
            <a:r>
              <a:rPr lang="it-IT" dirty="0"/>
              <a:t>($f) . "&lt;</a:t>
            </a:r>
            <a:r>
              <a:rPr lang="it-IT" dirty="0" err="1"/>
              <a:t>br</a:t>
            </a:r>
            <a:r>
              <a:rPr lang="it-IT" dirty="0"/>
              <a:t>&gt;";</a:t>
            </a:r>
          </a:p>
          <a:p>
            <a:r>
              <a:rPr lang="it-IT" dirty="0"/>
              <a:t>?&gt;</a:t>
            </a:r>
          </a:p>
          <a:p>
            <a:endParaRPr lang="it-IT" dirty="0"/>
          </a:p>
        </p:txBody>
      </p:sp>
      <p:sp>
        <p:nvSpPr>
          <p:cNvPr id="6" name="Simbolo &quot;Non consentito&quot; 5">
            <a:extLst>
              <a:ext uri="{FF2B5EF4-FFF2-40B4-BE49-F238E27FC236}">
                <a16:creationId xmlns:a16="http://schemas.microsoft.com/office/drawing/2014/main" id="{EF13CB65-B430-4349-9E23-352D6926523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267958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1" y="118847"/>
            <a:ext cx="6117455" cy="912606"/>
          </a:xfrm>
        </p:spPr>
        <p:txBody>
          <a:bodyPr>
            <a:normAutofit/>
          </a:bodyPr>
          <a:lstStyle/>
          <a:p>
            <a:r>
              <a:rPr lang="it-IT" dirty="0" err="1"/>
              <a:t>is_integer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is_integer</a:t>
            </a:r>
            <a:r>
              <a:rPr lang="it-IT" sz="2000" b="1" dirty="0"/>
              <a:t>() controlla se una variabile è di tipo intero o meno.</a:t>
            </a:r>
          </a:p>
          <a:p>
            <a:r>
              <a:rPr lang="it-IT" sz="2000" dirty="0"/>
              <a:t>Questa funzione è un alias di </a:t>
            </a:r>
            <a:r>
              <a:rPr lang="it-IT" sz="2000" dirty="0" err="1"/>
              <a:t>is_int</a:t>
            </a:r>
            <a:r>
              <a:rPr lang="it-IT" sz="2000" dirty="0"/>
              <a:t>() .</a:t>
            </a:r>
          </a:p>
        </p:txBody>
      </p:sp>
      <p:sp>
        <p:nvSpPr>
          <p:cNvPr id="5" name="Rettangolo 4">
            <a:extLst>
              <a:ext uri="{FF2B5EF4-FFF2-40B4-BE49-F238E27FC236}">
                <a16:creationId xmlns:a16="http://schemas.microsoft.com/office/drawing/2014/main" id="{B2A265C6-9069-4022-B508-5303BB2C01E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87444" y="279393"/>
            <a:ext cx="4828845" cy="6299213"/>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 </a:t>
            </a:r>
            <a:r>
              <a:rPr lang="it-IT" dirty="0" err="1">
                <a:highlight>
                  <a:srgbClr val="FFFF00"/>
                </a:highlight>
              </a:rPr>
              <a:t>is_integer</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is_integer</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is_integer</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is_integer</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is_integer</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is_integer</a:t>
            </a:r>
            <a:r>
              <a:rPr lang="it-IT" dirty="0"/>
              <a:t>($f) . "&lt;</a:t>
            </a:r>
            <a:r>
              <a:rPr lang="it-IT" dirty="0" err="1"/>
              <a:t>br</a:t>
            </a:r>
            <a:r>
              <a:rPr lang="it-IT" dirty="0"/>
              <a:t>&gt;";</a:t>
            </a:r>
          </a:p>
          <a:p>
            <a:r>
              <a:rPr lang="it-IT" dirty="0"/>
              <a:t>?&gt;</a:t>
            </a:r>
          </a:p>
        </p:txBody>
      </p:sp>
      <p:sp>
        <p:nvSpPr>
          <p:cNvPr id="6" name="Simbolo &quot;Non consentito&quot; 5">
            <a:extLst>
              <a:ext uri="{FF2B5EF4-FFF2-40B4-BE49-F238E27FC236}">
                <a16:creationId xmlns:a16="http://schemas.microsoft.com/office/drawing/2014/main" id="{6DAA7954-5383-4867-B0AD-9FA1CD3C9759}"/>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9830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is_null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is_null</a:t>
            </a:r>
            <a:r>
              <a:rPr lang="it-IT" sz="2000" b="1" dirty="0"/>
              <a:t>() controlla se una variabile è NULL o meno.</a:t>
            </a:r>
          </a:p>
          <a:p>
            <a:r>
              <a:rPr lang="it-IT" sz="2000" dirty="0"/>
              <a:t>Questa funzione restituisce </a:t>
            </a:r>
            <a:r>
              <a:rPr lang="it-IT" sz="2000" dirty="0" err="1"/>
              <a:t>true</a:t>
            </a:r>
            <a:r>
              <a:rPr lang="it-IT" sz="2000" dirty="0"/>
              <a:t> (1) se la variabile è NULL,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0;</a:t>
            </a:r>
          </a:p>
          <a:p>
            <a:r>
              <a:rPr lang="en-US" dirty="0"/>
              <a:t>echo "a is " . </a:t>
            </a:r>
            <a:r>
              <a:rPr lang="en-US" dirty="0" err="1">
                <a:highlight>
                  <a:srgbClr val="FFFF00"/>
                </a:highlight>
              </a:rPr>
              <a:t>is_null</a:t>
            </a:r>
            <a:r>
              <a:rPr lang="en-US" dirty="0"/>
              <a:t>($a) . "&lt;</a:t>
            </a:r>
            <a:r>
              <a:rPr lang="en-US" dirty="0" err="1"/>
              <a:t>br</a:t>
            </a:r>
            <a:r>
              <a:rPr lang="en-US" dirty="0"/>
              <a:t>&gt;";</a:t>
            </a:r>
          </a:p>
          <a:p>
            <a:r>
              <a:rPr lang="en-US" dirty="0"/>
              <a:t>$b = null;</a:t>
            </a:r>
          </a:p>
          <a:p>
            <a:r>
              <a:rPr lang="en-US" dirty="0"/>
              <a:t>echo "b is " . </a:t>
            </a:r>
            <a:r>
              <a:rPr lang="en-US" dirty="0" err="1">
                <a:highlight>
                  <a:srgbClr val="FFFF00"/>
                </a:highlight>
              </a:rPr>
              <a:t>is_null</a:t>
            </a:r>
            <a:r>
              <a:rPr lang="en-US" dirty="0"/>
              <a:t>($b) . "&lt;</a:t>
            </a:r>
            <a:r>
              <a:rPr lang="en-US" dirty="0" err="1"/>
              <a:t>br</a:t>
            </a:r>
            <a:r>
              <a:rPr lang="en-US" dirty="0"/>
              <a:t>&gt;";</a:t>
            </a:r>
          </a:p>
          <a:p>
            <a:r>
              <a:rPr lang="en-US" dirty="0"/>
              <a:t>$c = "null";</a:t>
            </a:r>
          </a:p>
          <a:p>
            <a:r>
              <a:rPr lang="en-US" dirty="0"/>
              <a:t>echo "c is " . </a:t>
            </a:r>
            <a:r>
              <a:rPr lang="en-US" dirty="0" err="1">
                <a:highlight>
                  <a:srgbClr val="FFFF00"/>
                </a:highlight>
              </a:rPr>
              <a:t>is_null</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is_null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7226131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is_numeric</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is_numeric</a:t>
            </a:r>
            <a:r>
              <a:rPr lang="it-IT" sz="2000" b="1" dirty="0"/>
              <a:t>() controlla se una variabile è un numero o una stringa numerica</a:t>
            </a:r>
            <a:r>
              <a:rPr lang="it-IT" sz="2000" dirty="0"/>
              <a:t>.</a:t>
            </a:r>
          </a:p>
          <a:p>
            <a:r>
              <a:rPr lang="it-IT" sz="2000" dirty="0"/>
              <a:t>Questa funzione restituisce </a:t>
            </a:r>
            <a:r>
              <a:rPr lang="it-IT" sz="2000" dirty="0" err="1"/>
              <a:t>true</a:t>
            </a:r>
            <a:r>
              <a:rPr lang="it-IT" sz="2000" dirty="0"/>
              <a:t> (1) se la variabile è un numero o una stringa numerica, altrimenti restituisce false/</a:t>
            </a:r>
            <a:r>
              <a:rPr lang="it-IT" sz="2000" dirty="0" err="1"/>
              <a:t>nothing</a:t>
            </a:r>
            <a:r>
              <a:rPr lang="it-IT" sz="2000" dirty="0"/>
              <a:t>.</a:t>
            </a:r>
          </a:p>
        </p:txBody>
      </p:sp>
      <p:sp>
        <p:nvSpPr>
          <p:cNvPr id="5" name="Rettangolo 4">
            <a:extLst>
              <a:ext uri="{FF2B5EF4-FFF2-40B4-BE49-F238E27FC236}">
                <a16:creationId xmlns:a16="http://schemas.microsoft.com/office/drawing/2014/main" id="{ABFAED4A-EA01-486C-8491-968175794C6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96498" y="306554"/>
            <a:ext cx="4810738" cy="6244892"/>
          </a:xfrm>
        </p:spPr>
        <p:txBody>
          <a:bodyPr>
            <a:normAutofit/>
          </a:bodyPr>
          <a:lstStyle/>
          <a:p>
            <a:r>
              <a:rPr lang="en-US" dirty="0"/>
              <a:t>&lt;?php</a:t>
            </a:r>
          </a:p>
          <a:p>
            <a:r>
              <a:rPr lang="en-US" dirty="0"/>
              <a:t>$a = 32;</a:t>
            </a:r>
          </a:p>
          <a:p>
            <a:r>
              <a:rPr lang="en-US" dirty="0"/>
              <a:t>echo "a is " . </a:t>
            </a:r>
            <a:r>
              <a:rPr lang="en-US" dirty="0" err="1">
                <a:highlight>
                  <a:srgbClr val="FFFF00"/>
                </a:highlight>
              </a:rPr>
              <a:t>is_numeric</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is_numeric</a:t>
            </a:r>
            <a:r>
              <a:rPr lang="en-US" dirty="0"/>
              <a:t>($b) . "&lt;</a:t>
            </a:r>
            <a:r>
              <a:rPr lang="en-US" dirty="0" err="1"/>
              <a:t>br</a:t>
            </a:r>
            <a:r>
              <a:rPr lang="en-US" dirty="0"/>
              <a:t>&gt;";</a:t>
            </a:r>
          </a:p>
          <a:p>
            <a:r>
              <a:rPr lang="en-US" dirty="0"/>
              <a:t>$c = 32.5;</a:t>
            </a:r>
          </a:p>
          <a:p>
            <a:r>
              <a:rPr lang="en-US" dirty="0"/>
              <a:t>echo "c is " . </a:t>
            </a:r>
            <a:r>
              <a:rPr lang="en-US" dirty="0" err="1">
                <a:highlight>
                  <a:srgbClr val="FFFF00"/>
                </a:highlight>
              </a:rPr>
              <a:t>is_numeric</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is_numeric</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is_numeric</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is_numeric</a:t>
            </a:r>
            <a:r>
              <a:rPr lang="en-US" dirty="0"/>
              <a:t>($f) . "&lt;</a:t>
            </a:r>
            <a:r>
              <a:rPr lang="en-US" dirty="0" err="1"/>
              <a:t>br</a:t>
            </a:r>
            <a:r>
              <a:rPr lang="en-US" dirty="0"/>
              <a:t>&gt;";</a:t>
            </a:r>
          </a:p>
          <a:p>
            <a:r>
              <a:rPr lang="en-US" dirty="0"/>
              <a:t>?&gt;</a:t>
            </a:r>
          </a:p>
        </p:txBody>
      </p:sp>
      <p:sp>
        <p:nvSpPr>
          <p:cNvPr id="6" name="Simbolo &quot;Non consentito&quot; 5">
            <a:extLst>
              <a:ext uri="{FF2B5EF4-FFF2-40B4-BE49-F238E27FC236}">
                <a16:creationId xmlns:a16="http://schemas.microsoft.com/office/drawing/2014/main" id="{FD5D5311-2259-4333-A970-C1475BBA16DE}"/>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2234922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is_object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is_object</a:t>
            </a:r>
            <a:r>
              <a:rPr lang="it-IT" sz="2000" b="1" dirty="0"/>
              <a:t>() controlla se una variabile è un oggetto.</a:t>
            </a:r>
          </a:p>
          <a:p>
            <a:r>
              <a:rPr lang="it-IT" sz="2000" dirty="0"/>
              <a:t>Questa funzione restituisce </a:t>
            </a:r>
            <a:r>
              <a:rPr lang="it-IT" sz="2000" dirty="0" err="1"/>
              <a:t>true</a:t>
            </a:r>
            <a:r>
              <a:rPr lang="it-IT" sz="2000" dirty="0"/>
              <a:t> (1) se la variabile è un oggetto, altrimenti restituisce false/</a:t>
            </a:r>
            <a:r>
              <a:rPr lang="it-IT" sz="2000" dirty="0" err="1"/>
              <a:t>nothing</a:t>
            </a:r>
            <a:r>
              <a:rPr lang="it-IT" sz="2000" dirty="0"/>
              <a:t>.</a:t>
            </a:r>
          </a:p>
          <a:p>
            <a:endParaRPr lang="it-IT" sz="2000" dirty="0"/>
          </a:p>
          <a:p>
            <a:endParaRPr lang="it-IT" sz="2000" dirty="0"/>
          </a:p>
        </p:txBody>
      </p:sp>
      <p:sp>
        <p:nvSpPr>
          <p:cNvPr id="5" name="Rettangolo 4">
            <a:extLst>
              <a:ext uri="{FF2B5EF4-FFF2-40B4-BE49-F238E27FC236}">
                <a16:creationId xmlns:a16="http://schemas.microsoft.com/office/drawing/2014/main" id="{40D2D3CB-73E2-48FF-B098-1080FFCA72DD}"/>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489161" y="242180"/>
            <a:ext cx="5423025" cy="6373640"/>
          </a:xfrm>
        </p:spPr>
        <p:txBody>
          <a:bodyPr>
            <a:normAutofit/>
          </a:bodyPr>
          <a:lstStyle/>
          <a:p>
            <a:r>
              <a:rPr lang="it-IT" dirty="0"/>
              <a:t>&lt;?</a:t>
            </a:r>
            <a:r>
              <a:rPr lang="it-IT" dirty="0" err="1"/>
              <a:t>php</a:t>
            </a:r>
            <a:endParaRPr lang="it-IT" dirty="0"/>
          </a:p>
          <a:p>
            <a:r>
              <a:rPr lang="it-IT" dirty="0" err="1"/>
              <a:t>function</a:t>
            </a:r>
            <a:r>
              <a:rPr lang="it-IT" dirty="0"/>
              <a:t> </a:t>
            </a:r>
            <a:r>
              <a:rPr lang="it-IT" dirty="0" err="1"/>
              <a:t>get_cars</a:t>
            </a:r>
            <a:r>
              <a:rPr lang="it-IT" dirty="0"/>
              <a:t>($</a:t>
            </a:r>
            <a:r>
              <a:rPr lang="it-IT" dirty="0" err="1"/>
              <a:t>obj</a:t>
            </a:r>
            <a:r>
              <a:rPr lang="it-IT" dirty="0"/>
              <a:t>) {</a:t>
            </a:r>
          </a:p>
          <a:p>
            <a:r>
              <a:rPr lang="it-IT" dirty="0"/>
              <a:t>  </a:t>
            </a:r>
            <a:r>
              <a:rPr lang="it-IT" dirty="0" err="1"/>
              <a:t>if</a:t>
            </a:r>
            <a:r>
              <a:rPr lang="it-IT" dirty="0"/>
              <a:t> (!</a:t>
            </a:r>
            <a:r>
              <a:rPr lang="it-IT" dirty="0" err="1">
                <a:highlight>
                  <a:srgbClr val="FFFF00"/>
                </a:highlight>
              </a:rPr>
              <a:t>is_object</a:t>
            </a:r>
            <a:r>
              <a:rPr lang="it-IT" dirty="0"/>
              <a:t>($</a:t>
            </a:r>
            <a:r>
              <a:rPr lang="it-IT" dirty="0" err="1"/>
              <a:t>obj</a:t>
            </a:r>
            <a:r>
              <a:rPr lang="it-IT" dirty="0"/>
              <a:t>)) {</a:t>
            </a:r>
          </a:p>
          <a:p>
            <a:r>
              <a:rPr lang="it-IT" dirty="0"/>
              <a:t>    </a:t>
            </a:r>
            <a:r>
              <a:rPr lang="it-IT" dirty="0" err="1"/>
              <a:t>return</a:t>
            </a:r>
            <a:r>
              <a:rPr lang="it-IT" dirty="0"/>
              <a:t> false;</a:t>
            </a:r>
          </a:p>
          <a:p>
            <a:r>
              <a:rPr lang="it-IT" dirty="0"/>
              <a:t>  }</a:t>
            </a:r>
          </a:p>
          <a:p>
            <a:r>
              <a:rPr lang="it-IT" dirty="0" err="1"/>
              <a:t>return</a:t>
            </a:r>
            <a:r>
              <a:rPr lang="it-IT" dirty="0"/>
              <a:t> $</a:t>
            </a:r>
            <a:r>
              <a:rPr lang="it-IT" dirty="0" err="1"/>
              <a:t>obj</a:t>
            </a:r>
            <a:r>
              <a:rPr lang="it-IT" dirty="0"/>
              <a:t>-&gt;cars;</a:t>
            </a:r>
          </a:p>
          <a:p>
            <a:r>
              <a:rPr lang="it-IT" dirty="0"/>
              <a:t>}</a:t>
            </a:r>
          </a:p>
          <a:p>
            <a:endParaRPr lang="it-IT" sz="500" dirty="0"/>
          </a:p>
          <a:p>
            <a:r>
              <a:rPr lang="it-IT" dirty="0"/>
              <a:t>$</a:t>
            </a:r>
            <a:r>
              <a:rPr lang="it-IT" dirty="0" err="1"/>
              <a:t>obj</a:t>
            </a:r>
            <a:r>
              <a:rPr lang="it-IT" dirty="0"/>
              <a:t> = new </a:t>
            </a:r>
            <a:r>
              <a:rPr lang="it-IT" dirty="0" err="1"/>
              <a:t>stdClass</a:t>
            </a:r>
            <a:r>
              <a:rPr lang="it-IT" dirty="0"/>
              <a:t>();</a:t>
            </a:r>
          </a:p>
          <a:p>
            <a:r>
              <a:rPr lang="it-IT" dirty="0"/>
              <a:t>$</a:t>
            </a:r>
            <a:r>
              <a:rPr lang="it-IT" dirty="0" err="1"/>
              <a:t>obj</a:t>
            </a:r>
            <a:r>
              <a:rPr lang="it-IT" dirty="0"/>
              <a:t>-&gt;cars = array("Volvo", "BMW", "Audi");</a:t>
            </a:r>
          </a:p>
          <a:p>
            <a:pPr marL="0" indent="0">
              <a:buNone/>
            </a:pPr>
            <a:endParaRPr lang="it-IT" sz="500" dirty="0"/>
          </a:p>
          <a:p>
            <a:r>
              <a:rPr lang="it-IT" dirty="0" err="1"/>
              <a:t>var_dump</a:t>
            </a:r>
            <a:r>
              <a:rPr lang="it-IT" dirty="0"/>
              <a:t>(</a:t>
            </a:r>
            <a:r>
              <a:rPr lang="it-IT" dirty="0" err="1"/>
              <a:t>get_cars</a:t>
            </a:r>
            <a:r>
              <a:rPr lang="it-IT" dirty="0"/>
              <a:t>(</a:t>
            </a:r>
            <a:r>
              <a:rPr lang="it-IT" dirty="0" err="1"/>
              <a:t>null</a:t>
            </a:r>
            <a:r>
              <a:rPr lang="it-IT" dirty="0"/>
              <a:t>));</a:t>
            </a:r>
          </a:p>
          <a:p>
            <a:r>
              <a:rPr lang="it-IT" dirty="0" err="1"/>
              <a:t>echo</a:t>
            </a:r>
            <a:r>
              <a:rPr lang="it-IT" dirty="0"/>
              <a:t> "&lt;</a:t>
            </a:r>
            <a:r>
              <a:rPr lang="it-IT" dirty="0" err="1"/>
              <a:t>br</a:t>
            </a:r>
            <a:r>
              <a:rPr lang="it-IT" dirty="0"/>
              <a:t>&gt;";</a:t>
            </a:r>
          </a:p>
          <a:p>
            <a:r>
              <a:rPr lang="it-IT" dirty="0" err="1"/>
              <a:t>var_dump</a:t>
            </a:r>
            <a:r>
              <a:rPr lang="it-IT" dirty="0"/>
              <a:t>(</a:t>
            </a:r>
            <a:r>
              <a:rPr lang="it-IT" dirty="0" err="1"/>
              <a:t>get_cars</a:t>
            </a:r>
            <a:r>
              <a:rPr lang="it-IT" dirty="0"/>
              <a:t>($</a:t>
            </a:r>
            <a:r>
              <a:rPr lang="it-IT" dirty="0" err="1"/>
              <a:t>obj</a:t>
            </a:r>
            <a:r>
              <a:rPr lang="it-IT" dirty="0"/>
              <a:t>));</a:t>
            </a:r>
          </a:p>
          <a:p>
            <a:r>
              <a:rPr lang="it-IT" dirty="0"/>
              <a:t>?&gt;</a:t>
            </a:r>
          </a:p>
        </p:txBody>
      </p:sp>
      <p:sp>
        <p:nvSpPr>
          <p:cNvPr id="6" name="Simbolo &quot;Non consentito&quot; 5">
            <a:extLst>
              <a:ext uri="{FF2B5EF4-FFF2-40B4-BE49-F238E27FC236}">
                <a16:creationId xmlns:a16="http://schemas.microsoft.com/office/drawing/2014/main" id="{BCF597F2-1002-431F-A361-06F7660E8DC6}"/>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6778325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F42745B-EBE3-4BC1-9D1D-B205C62463E0}"/>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is_string</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is_string</a:t>
            </a:r>
            <a:r>
              <a:rPr lang="it-IT" sz="2000" b="1" dirty="0"/>
              <a:t>() controlla se una variabile è di tipo </a:t>
            </a:r>
            <a:r>
              <a:rPr lang="it-IT" sz="2000" b="1" dirty="0" err="1"/>
              <a:t>string</a:t>
            </a:r>
            <a:r>
              <a:rPr lang="it-IT" sz="2000" b="1" dirty="0"/>
              <a:t> o meno</a:t>
            </a:r>
            <a:r>
              <a:rPr lang="it-IT" sz="2000" dirty="0"/>
              <a:t>.</a:t>
            </a:r>
          </a:p>
          <a:p>
            <a:r>
              <a:rPr lang="it-IT" sz="2000" dirty="0"/>
              <a:t>Questa funzione restituisce </a:t>
            </a:r>
            <a:r>
              <a:rPr lang="it-IT" sz="2000" dirty="0" err="1"/>
              <a:t>true</a:t>
            </a:r>
            <a:r>
              <a:rPr lang="it-IT" sz="2000" dirty="0"/>
              <a:t> (1) se la variabile è di tipo </a:t>
            </a:r>
            <a:r>
              <a:rPr lang="it-IT" sz="2000" dirty="0" err="1"/>
              <a:t>string</a:t>
            </a:r>
            <a:r>
              <a:rPr lang="it-IT" sz="2000" dirty="0"/>
              <a:t>,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00388" y="195826"/>
            <a:ext cx="5363000" cy="6543580"/>
          </a:xfrm>
        </p:spPr>
        <p:txBody>
          <a:bodyPr>
            <a:normAutofit/>
          </a:bodyPr>
          <a:lstStyle/>
          <a:p>
            <a:r>
              <a:rPr lang="en-US" dirty="0"/>
              <a:t>&lt;?php</a:t>
            </a:r>
          </a:p>
          <a:p>
            <a:r>
              <a:rPr lang="en-US" dirty="0"/>
              <a:t>$a = "Hello";</a:t>
            </a:r>
          </a:p>
          <a:p>
            <a:r>
              <a:rPr lang="en-US" dirty="0"/>
              <a:t>echo "a is " . </a:t>
            </a:r>
            <a:r>
              <a:rPr lang="en-US" dirty="0" err="1">
                <a:highlight>
                  <a:srgbClr val="FFFF00"/>
                </a:highlight>
              </a:rPr>
              <a:t>is_string</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is_string</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is_string</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is_string</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is_string</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is_string</a:t>
            </a:r>
            <a:r>
              <a:rPr lang="en-US" dirty="0"/>
              <a:t>($f) . "&lt;</a:t>
            </a:r>
            <a:r>
              <a:rPr lang="en-US" dirty="0" err="1"/>
              <a:t>br</a:t>
            </a:r>
            <a:r>
              <a:rPr lang="en-US" dirty="0"/>
              <a:t>&gt;";</a:t>
            </a:r>
          </a:p>
          <a:p>
            <a:r>
              <a:rPr lang="en-US" dirty="0"/>
              <a:t>$g = "";</a:t>
            </a:r>
          </a:p>
          <a:p>
            <a:r>
              <a:rPr lang="en-US" dirty="0"/>
              <a:t>echo "g is " . </a:t>
            </a:r>
            <a:r>
              <a:rPr lang="en-US" dirty="0" err="1">
                <a:highlight>
                  <a:srgbClr val="FFFF00"/>
                </a:highlight>
              </a:rPr>
              <a:t>is_string</a:t>
            </a:r>
            <a:r>
              <a:rPr lang="en-US" dirty="0"/>
              <a:t>($g) . "&lt;</a:t>
            </a:r>
            <a:r>
              <a:rPr lang="en-US" dirty="0" err="1"/>
              <a:t>br</a:t>
            </a:r>
            <a:r>
              <a:rPr lang="en-US" dirty="0"/>
              <a:t>&gt;";</a:t>
            </a:r>
          </a:p>
          <a:p>
            <a:r>
              <a:rPr lang="en-US" dirty="0"/>
              <a:t>?&gt;</a:t>
            </a:r>
            <a:endParaRPr lang="it-IT" dirty="0"/>
          </a:p>
        </p:txBody>
      </p:sp>
      <p:sp>
        <p:nvSpPr>
          <p:cNvPr id="6" name="Simbolo &quot;Non consentito&quot; 5">
            <a:extLst>
              <a:ext uri="{FF2B5EF4-FFF2-40B4-BE49-F238E27FC236}">
                <a16:creationId xmlns:a16="http://schemas.microsoft.com/office/drawing/2014/main" id="{053C8DE4-0BB5-4B6B-969A-631EA5E5A148}"/>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81490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EA4D823-C16E-4B7F-9FBA-FBA8AA43F97F}"/>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456552" cy="912606"/>
          </a:xfrm>
        </p:spPr>
        <p:txBody>
          <a:bodyPr>
            <a:normAutofit/>
          </a:bodyPr>
          <a:lstStyle/>
          <a:p>
            <a:r>
              <a:rPr lang="it-IT" dirty="0" err="1"/>
              <a:t>is_scalar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is_scalar</a:t>
            </a:r>
            <a:r>
              <a:rPr lang="it-IT" sz="2000" b="1" dirty="0"/>
              <a:t>() controlla se una variabile è scalare o meno.</a:t>
            </a:r>
          </a:p>
          <a:p>
            <a:pPr marL="0" indent="0">
              <a:buNone/>
            </a:pPr>
            <a:r>
              <a:rPr lang="it-IT" sz="2000" dirty="0"/>
              <a:t>Questa funzione restituisce </a:t>
            </a:r>
            <a:r>
              <a:rPr lang="it-IT" sz="2000" dirty="0" err="1"/>
              <a:t>true</a:t>
            </a:r>
            <a:r>
              <a:rPr lang="it-IT" sz="2000" dirty="0"/>
              <a:t> (1) se la variabile è scalare, altrimenti restituisce false/</a:t>
            </a:r>
            <a:r>
              <a:rPr lang="it-IT" sz="2000" dirty="0" err="1"/>
              <a:t>nothing</a:t>
            </a:r>
            <a:r>
              <a:rPr lang="it-IT" sz="2000" dirty="0"/>
              <a:t>.</a:t>
            </a:r>
          </a:p>
          <a:p>
            <a:r>
              <a:rPr lang="it-IT" sz="2000" dirty="0">
                <a:highlight>
                  <a:srgbClr val="FFFF00"/>
                </a:highlight>
              </a:rPr>
              <a:t>Interi, float, stringhe o </a:t>
            </a:r>
            <a:r>
              <a:rPr lang="it-IT" sz="2000" dirty="0" err="1">
                <a:highlight>
                  <a:srgbClr val="FFFF00"/>
                </a:highlight>
              </a:rPr>
              <a:t>boolean</a:t>
            </a:r>
            <a:r>
              <a:rPr lang="it-IT" sz="2000" dirty="0"/>
              <a:t> possono essere variabili scalari. </a:t>
            </a:r>
            <a:br>
              <a:rPr lang="it-IT" sz="2000" dirty="0"/>
            </a:br>
            <a:r>
              <a:rPr lang="it-IT" sz="2000" dirty="0"/>
              <a:t>Matrici, oggetti e risorse non lo sono.</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83620" y="271604"/>
            <a:ext cx="5279768" cy="6262999"/>
          </a:xfrm>
        </p:spPr>
        <p:txBody>
          <a:bodyPr>
            <a:normAutofit/>
          </a:bodyPr>
          <a:lstStyle/>
          <a:p>
            <a:r>
              <a:rPr lang="en-US" dirty="0"/>
              <a:t>&lt;?php</a:t>
            </a:r>
          </a:p>
          <a:p>
            <a:r>
              <a:rPr lang="en-US" dirty="0"/>
              <a:t>$a = "Hello";</a:t>
            </a:r>
          </a:p>
          <a:p>
            <a:r>
              <a:rPr lang="en-US" dirty="0"/>
              <a:t>echo "a is " . </a:t>
            </a:r>
            <a:r>
              <a:rPr lang="en-US" dirty="0" err="1">
                <a:highlight>
                  <a:srgbClr val="FFFF00"/>
                </a:highlight>
              </a:rPr>
              <a:t>is_scalar</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is_scalar</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is_scalar</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is_scalar</a:t>
            </a:r>
            <a:r>
              <a:rPr lang="en-US" dirty="0"/>
              <a:t>($d) . "&lt;</a:t>
            </a:r>
            <a:r>
              <a:rPr lang="en-US" dirty="0" err="1"/>
              <a:t>br</a:t>
            </a:r>
            <a:r>
              <a:rPr lang="en-US" dirty="0"/>
              <a:t>&gt;";</a:t>
            </a:r>
          </a:p>
          <a:p>
            <a:r>
              <a:rPr lang="en-US" dirty="0"/>
              <a:t>$e = array("red", "green", "blue");</a:t>
            </a:r>
          </a:p>
          <a:p>
            <a:r>
              <a:rPr lang="en-US" dirty="0"/>
              <a:t>echo "e is " . </a:t>
            </a:r>
            <a:r>
              <a:rPr lang="en-US" dirty="0" err="1">
                <a:highlight>
                  <a:srgbClr val="FFFF00"/>
                </a:highlight>
              </a:rPr>
              <a:t>is_scalar</a:t>
            </a:r>
            <a:r>
              <a:rPr lang="en-US" dirty="0"/>
              <a:t>($e) . "&lt;</a:t>
            </a:r>
            <a:r>
              <a:rPr lang="en-US" dirty="0" err="1"/>
              <a:t>br</a:t>
            </a:r>
            <a:r>
              <a:rPr lang="en-US" dirty="0"/>
              <a:t>&gt;";</a:t>
            </a:r>
          </a:p>
          <a:p>
            <a:r>
              <a:rPr lang="en-US" dirty="0"/>
              <a:t>?&gt;</a:t>
            </a:r>
          </a:p>
          <a:p>
            <a:endParaRPr lang="it-IT" dirty="0"/>
          </a:p>
        </p:txBody>
      </p:sp>
      <p:sp>
        <p:nvSpPr>
          <p:cNvPr id="6" name="Simbolo &quot;Non consentito&quot; 5">
            <a:extLst>
              <a:ext uri="{FF2B5EF4-FFF2-40B4-BE49-F238E27FC236}">
                <a16:creationId xmlns:a16="http://schemas.microsoft.com/office/drawing/2014/main" id="{E54E49CD-BD9C-4629-ABDD-A21B4BFF392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1476068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23FA8940-259E-48AF-9261-852EBD6D3175}"/>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678996" cy="912606"/>
          </a:xfrm>
        </p:spPr>
        <p:txBody>
          <a:bodyPr>
            <a:normAutofit/>
          </a:bodyPr>
          <a:lstStyle/>
          <a:p>
            <a:r>
              <a:rPr lang="it-IT" dirty="0" err="1"/>
              <a:t>isset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isset</a:t>
            </a:r>
            <a:r>
              <a:rPr lang="it-IT" sz="2000" b="1" dirty="0"/>
              <a:t>() controlla se una variabile è impostata</a:t>
            </a:r>
            <a:r>
              <a:rPr lang="it-IT" sz="2000" dirty="0"/>
              <a:t>, il che significa che deve essere dichiarata e non è NULL.</a:t>
            </a:r>
          </a:p>
          <a:p>
            <a:r>
              <a:rPr lang="it-IT" sz="2000" dirty="0"/>
              <a:t>Questa funzione </a:t>
            </a:r>
            <a:r>
              <a:rPr lang="it-IT" sz="2000" b="1" dirty="0"/>
              <a:t>restituisce </a:t>
            </a:r>
            <a:r>
              <a:rPr lang="it-IT" sz="2000" b="1" dirty="0" err="1"/>
              <a:t>true</a:t>
            </a:r>
            <a:r>
              <a:rPr lang="it-IT" sz="2000" b="1" dirty="0"/>
              <a:t> se la variabile esiste e non è NULL, altrimenti restituisce false.</a:t>
            </a:r>
          </a:p>
          <a:p>
            <a:r>
              <a:rPr lang="it-IT" sz="2000" dirty="0"/>
              <a:t>Nota: se vengono fornite più variabili, questa funzione restituirà </a:t>
            </a:r>
            <a:r>
              <a:rPr lang="it-IT" sz="2000" dirty="0" err="1"/>
              <a:t>true</a:t>
            </a:r>
            <a:r>
              <a:rPr lang="it-IT" sz="2000" dirty="0"/>
              <a:t> solo se tutte le variabili sono impostate.</a:t>
            </a:r>
          </a:p>
          <a:p>
            <a:r>
              <a:rPr lang="it-IT" sz="2000" dirty="0"/>
              <a:t>Suggerimento: una variabile può essere annullata con la funzione </a:t>
            </a:r>
            <a:r>
              <a:rPr lang="it-IT" sz="2000" dirty="0" err="1"/>
              <a:t>unset</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36602" y="280657"/>
            <a:ext cx="5326786" cy="6253946"/>
          </a:xfrm>
        </p:spPr>
        <p:txBody>
          <a:bodyPr>
            <a:normAutofit/>
          </a:bodyPr>
          <a:lstStyle/>
          <a:p>
            <a:r>
              <a:rPr lang="en-US" dirty="0"/>
              <a:t>&lt;?php</a:t>
            </a:r>
          </a:p>
          <a:p>
            <a:r>
              <a:rPr lang="en-US" dirty="0"/>
              <a:t>$a = 0;</a:t>
            </a:r>
          </a:p>
          <a:p>
            <a:r>
              <a:rPr lang="en-US" dirty="0"/>
              <a:t>// True because $a is set</a:t>
            </a:r>
          </a:p>
          <a:p>
            <a:r>
              <a:rPr lang="en-US" dirty="0"/>
              <a:t>if (</a:t>
            </a:r>
            <a:r>
              <a:rPr lang="en-US" dirty="0" err="1">
                <a:highlight>
                  <a:srgbClr val="FFFF00"/>
                </a:highlight>
              </a:rPr>
              <a:t>isset</a:t>
            </a:r>
            <a:r>
              <a:rPr lang="en-US" dirty="0"/>
              <a:t>($a)) {</a:t>
            </a:r>
          </a:p>
          <a:p>
            <a:r>
              <a:rPr lang="en-US" dirty="0"/>
              <a:t>  echo "Variable 'a' is set.&lt;</a:t>
            </a:r>
            <a:r>
              <a:rPr lang="en-US" dirty="0" err="1"/>
              <a:t>br</a:t>
            </a:r>
            <a:r>
              <a:rPr lang="en-US" dirty="0"/>
              <a:t>&gt;";</a:t>
            </a:r>
          </a:p>
          <a:p>
            <a:r>
              <a:rPr lang="en-US" dirty="0"/>
              <a:t>}</a:t>
            </a:r>
          </a:p>
          <a:p>
            <a:r>
              <a:rPr lang="en-US" dirty="0"/>
              <a:t>$b = null;</a:t>
            </a:r>
          </a:p>
          <a:p>
            <a:r>
              <a:rPr lang="en-US" dirty="0"/>
              <a:t>// False because $b is NULL</a:t>
            </a:r>
          </a:p>
          <a:p>
            <a:r>
              <a:rPr lang="en-US" dirty="0"/>
              <a:t>if (</a:t>
            </a:r>
            <a:r>
              <a:rPr lang="en-US" dirty="0" err="1">
                <a:highlight>
                  <a:srgbClr val="FFFF00"/>
                </a:highlight>
              </a:rPr>
              <a:t>isset</a:t>
            </a:r>
            <a:r>
              <a:rPr lang="en-US" dirty="0"/>
              <a:t>($b)) {</a:t>
            </a:r>
          </a:p>
          <a:p>
            <a:r>
              <a:rPr lang="en-US" dirty="0"/>
              <a:t>  echo "Variable 'b' is set.";</a:t>
            </a:r>
          </a:p>
          <a:p>
            <a:r>
              <a:rPr lang="en-US" dirty="0"/>
              <a:t>}</a:t>
            </a:r>
          </a:p>
          <a:p>
            <a:r>
              <a:rPr lang="en-US" dirty="0"/>
              <a:t>?&gt;</a:t>
            </a:r>
            <a:endParaRPr lang="it-IT" dirty="0"/>
          </a:p>
        </p:txBody>
      </p:sp>
    </p:spTree>
    <p:extLst>
      <p:ext uri="{BB962C8B-B14F-4D97-AF65-F5344CB8AC3E}">
        <p14:creationId xmlns:p14="http://schemas.microsoft.com/office/powerpoint/2010/main" val="4565184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print_r</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4270548" cy="5248655"/>
          </a:xfrm>
        </p:spPr>
        <p:txBody>
          <a:bodyPr>
            <a:normAutofit/>
          </a:bodyPr>
          <a:lstStyle/>
          <a:p>
            <a:r>
              <a:rPr lang="it-IT" sz="2000" dirty="0"/>
              <a:t>La funzione </a:t>
            </a:r>
            <a:r>
              <a:rPr lang="it-IT" sz="2000" b="1" dirty="0" err="1">
                <a:highlight>
                  <a:srgbClr val="FFFF00"/>
                </a:highlight>
              </a:rPr>
              <a:t>print_r</a:t>
            </a:r>
            <a:r>
              <a:rPr lang="it-IT" sz="2000" b="1" dirty="0"/>
              <a:t>() stampa le informazioni su una variabile in un modo più leggibile.</a:t>
            </a:r>
          </a:p>
          <a:p>
            <a:br>
              <a:rPr lang="it-IT" sz="2000" b="1" dirty="0"/>
            </a:br>
            <a:r>
              <a:rPr lang="it-IT" sz="2000" dirty="0"/>
              <a:t>Valore di ritorno:</a:t>
            </a:r>
            <a:br>
              <a:rPr lang="it-IT" sz="2000" dirty="0"/>
            </a:br>
            <a:br>
              <a:rPr lang="it-IT" sz="2000" dirty="0"/>
            </a:br>
            <a:r>
              <a:rPr lang="it-IT" sz="2000" dirty="0"/>
              <a:t>Se la variabile è intera, float o stringa, verrà stampato il valore stesso. </a:t>
            </a:r>
            <a:br>
              <a:rPr lang="it-IT" sz="2000" dirty="0"/>
            </a:br>
            <a:br>
              <a:rPr lang="it-IT" sz="2000" dirty="0"/>
            </a:br>
            <a:r>
              <a:rPr lang="it-IT" sz="2000" dirty="0"/>
              <a:t>Se la variabile è una matrice o un oggetto, questa funzione restituisce chiavi ed elementi. </a:t>
            </a:r>
            <a:br>
              <a:rPr lang="it-IT" sz="2000" dirty="0"/>
            </a:br>
            <a:br>
              <a:rPr lang="it-IT" sz="2000" dirty="0"/>
            </a:br>
            <a:r>
              <a:rPr lang="it-IT" sz="2000" dirty="0"/>
              <a:t>Se il parametro di ritorno è impostato su TRUE, questa funzione restituisce una stringa</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4970352" y="1271017"/>
            <a:ext cx="6893036" cy="5263586"/>
          </a:xfrm>
        </p:spPr>
        <p:txBody>
          <a:bodyPr>
            <a:normAutofit/>
          </a:bodyPr>
          <a:lstStyle/>
          <a:p>
            <a:r>
              <a:rPr lang="en-US" dirty="0"/>
              <a:t>&lt;?php</a:t>
            </a:r>
          </a:p>
          <a:p>
            <a:r>
              <a:rPr lang="en-US" dirty="0"/>
              <a:t>$a = array("red", "green", "blue");</a:t>
            </a:r>
          </a:p>
          <a:p>
            <a:r>
              <a:rPr lang="en-US" dirty="0" err="1">
                <a:highlight>
                  <a:srgbClr val="FFFF00"/>
                </a:highlight>
              </a:rPr>
              <a:t>print_r</a:t>
            </a:r>
            <a:r>
              <a:rPr lang="en-US" dirty="0"/>
              <a:t>($a);</a:t>
            </a:r>
          </a:p>
          <a:p>
            <a:endParaRPr lang="en-US" sz="500" dirty="0"/>
          </a:p>
          <a:p>
            <a:r>
              <a:rPr lang="en-US" dirty="0"/>
              <a:t>echo "&lt;</a:t>
            </a:r>
            <a:r>
              <a:rPr lang="en-US" dirty="0" err="1"/>
              <a:t>br</a:t>
            </a:r>
            <a:r>
              <a:rPr lang="en-US" dirty="0"/>
              <a:t>&gt;";</a:t>
            </a:r>
          </a:p>
          <a:p>
            <a:endParaRPr lang="en-US" sz="500" dirty="0"/>
          </a:p>
          <a:p>
            <a:r>
              <a:rPr lang="en-US" dirty="0"/>
              <a:t>$b = array("Peter"=&gt;"35", "Ben"=&gt;"37", "Joe"=&gt;"43");</a:t>
            </a:r>
          </a:p>
          <a:p>
            <a:r>
              <a:rPr lang="en-US" dirty="0" err="1">
                <a:highlight>
                  <a:srgbClr val="FFFF00"/>
                </a:highlight>
              </a:rPr>
              <a:t>print_r</a:t>
            </a:r>
            <a:r>
              <a:rPr lang="en-US" dirty="0"/>
              <a:t>($b);</a:t>
            </a:r>
          </a:p>
          <a:p>
            <a:r>
              <a:rPr lang="en-US" dirty="0"/>
              <a:t>?&gt;</a:t>
            </a:r>
          </a:p>
          <a:p>
            <a:br>
              <a:rPr lang="en-US" dirty="0"/>
            </a:br>
            <a:r>
              <a:rPr lang="en-US" dirty="0" err="1"/>
              <a:t>Risultato</a:t>
            </a:r>
            <a:r>
              <a:rPr lang="en-US" dirty="0"/>
              <a:t>:</a:t>
            </a:r>
            <a:br>
              <a:rPr lang="en-US" dirty="0"/>
            </a:br>
            <a:r>
              <a:rPr lang="en-US" dirty="0"/>
              <a:t>Array ( [0] =&gt; red [1] =&gt; green [2] =&gt; blue )</a:t>
            </a:r>
            <a:br>
              <a:rPr lang="en-US" dirty="0"/>
            </a:br>
            <a:r>
              <a:rPr lang="en-US" dirty="0"/>
              <a:t>Array ( [Peter] =&gt; 35 [Ben] =&gt; 37 [Joe] =&gt; 43 )</a:t>
            </a:r>
          </a:p>
          <a:p>
            <a:endParaRPr lang="it-IT" dirty="0"/>
          </a:p>
        </p:txBody>
      </p:sp>
    </p:spTree>
    <p:extLst>
      <p:ext uri="{BB962C8B-B14F-4D97-AF65-F5344CB8AC3E}">
        <p14:creationId xmlns:p14="http://schemas.microsoft.com/office/powerpoint/2010/main" val="409583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70773-94F8-4266-93EF-71C3A52674BA}"/>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860FB2D-EFDB-44F1-ABBB-588B63C6DE01}"/>
              </a:ext>
            </a:extLst>
          </p:cNvPr>
          <p:cNvSpPr>
            <a:spLocks noGrp="1"/>
          </p:cNvSpPr>
          <p:nvPr>
            <p:ph sz="half" idx="2"/>
          </p:nvPr>
        </p:nvSpPr>
        <p:spPr>
          <a:xfrm>
            <a:off x="328611" y="1271016"/>
            <a:ext cx="11283015" cy="5248655"/>
          </a:xfrm>
        </p:spPr>
        <p:txBody>
          <a:bodyPr>
            <a:normAutofit/>
          </a:bodyPr>
          <a:lstStyle/>
          <a:p>
            <a:r>
              <a:rPr lang="it-IT" sz="2000" b="1" dirty="0"/>
              <a:t>Se abbiamo bisogno di produrre un consistente quantitativo di markup HTML attraverso il codice PHP, può essere utile formattarlo </a:t>
            </a:r>
            <a:r>
              <a:rPr lang="it-IT" sz="2000" dirty="0"/>
              <a:t>in modo di aumentarne la leggibilità. Vediamo un esempio:</a:t>
            </a:r>
          </a:p>
          <a:p>
            <a:r>
              <a:rPr lang="it-IT" sz="2000" dirty="0"/>
              <a:t>&lt;?</a:t>
            </a:r>
            <a:r>
              <a:rPr lang="it-IT" sz="2000" dirty="0" err="1"/>
              <a:t>php</a:t>
            </a:r>
            <a:r>
              <a:rPr lang="it-IT" sz="2000" dirty="0"/>
              <a:t> </a:t>
            </a:r>
            <a:r>
              <a:rPr lang="it-IT" sz="2000" dirty="0" err="1"/>
              <a:t>echo</a:t>
            </a:r>
            <a:r>
              <a:rPr lang="it-IT" sz="2000" dirty="0"/>
              <a:t> "&lt;</a:t>
            </a:r>
            <a:r>
              <a:rPr lang="it-IT" sz="2000" dirty="0" err="1"/>
              <a:t>ul</a:t>
            </a:r>
            <a:r>
              <a:rPr lang="it-IT" sz="2000" dirty="0"/>
              <a:t>&gt;</a:t>
            </a:r>
            <a:r>
              <a:rPr lang="it-IT" sz="2000" b="1" dirty="0"/>
              <a:t>\n</a:t>
            </a:r>
            <a:r>
              <a:rPr lang="it-IT" sz="2000" dirty="0"/>
              <a:t>&lt;li&gt;list item 1&lt;/li&gt;</a:t>
            </a:r>
            <a:r>
              <a:rPr lang="it-IT" sz="2000" b="1" dirty="0"/>
              <a:t>\n</a:t>
            </a:r>
            <a:r>
              <a:rPr lang="it-IT" sz="2000" dirty="0"/>
              <a:t>&lt;li&gt;list item 2&lt;/li&gt;</a:t>
            </a:r>
            <a:r>
              <a:rPr lang="it-IT" sz="2000" b="1" dirty="0"/>
              <a:t>\n</a:t>
            </a:r>
            <a:r>
              <a:rPr lang="it-IT" sz="2000" dirty="0"/>
              <a:t>&lt;/</a:t>
            </a:r>
            <a:r>
              <a:rPr lang="it-IT" sz="2000" dirty="0" err="1"/>
              <a:t>ul</a:t>
            </a:r>
            <a:r>
              <a:rPr lang="it-IT" sz="2000" dirty="0"/>
              <a:t>&gt;</a:t>
            </a:r>
            <a:r>
              <a:rPr lang="it-IT" sz="2000" b="1" dirty="0"/>
              <a:t>\n</a:t>
            </a:r>
            <a:r>
              <a:rPr lang="it-IT" sz="2000" dirty="0"/>
              <a:t>"; ?&gt;</a:t>
            </a:r>
            <a:br>
              <a:rPr lang="it-IT" sz="2000" dirty="0"/>
            </a:br>
            <a:endParaRPr lang="it-IT" sz="2000" dirty="0"/>
          </a:p>
          <a:p>
            <a:r>
              <a:rPr lang="it-IT" sz="2000" dirty="0"/>
              <a:t>Il codice appena visto stamperà tramite il Web browser un codice HTML come il seguente:</a:t>
            </a:r>
          </a:p>
          <a:p>
            <a:r>
              <a:rPr lang="it-IT" sz="2000" dirty="0"/>
              <a:t>&lt;</a:t>
            </a:r>
            <a:r>
              <a:rPr lang="it-IT" sz="2000" dirty="0" err="1"/>
              <a:t>ul</a:t>
            </a:r>
            <a:r>
              <a:rPr lang="it-IT" sz="2000" dirty="0"/>
              <a:t>&gt;</a:t>
            </a:r>
            <a:br>
              <a:rPr lang="it-IT" sz="2000" dirty="0"/>
            </a:br>
            <a:r>
              <a:rPr lang="it-IT" sz="2000" dirty="0"/>
              <a:t>&lt;li&gt;list item 1&lt;/li&gt;</a:t>
            </a:r>
            <a:br>
              <a:rPr lang="it-IT" sz="2000" dirty="0"/>
            </a:br>
            <a:r>
              <a:rPr lang="it-IT" sz="2000" dirty="0"/>
              <a:t>&lt;li&gt;list item 2&lt;/li&gt;</a:t>
            </a:r>
            <a:br>
              <a:rPr lang="it-IT" sz="2000" dirty="0"/>
            </a:br>
            <a:r>
              <a:rPr lang="it-IT" sz="2000" dirty="0"/>
              <a:t>&lt;/</a:t>
            </a:r>
            <a:r>
              <a:rPr lang="it-IT" sz="2000" dirty="0" err="1"/>
              <a:t>ul</a:t>
            </a:r>
            <a:r>
              <a:rPr lang="it-IT" sz="2000" dirty="0"/>
              <a:t>&gt;</a:t>
            </a:r>
            <a:br>
              <a:rPr lang="it-IT" sz="2000" dirty="0"/>
            </a:br>
            <a:br>
              <a:rPr lang="it-IT" sz="2000" dirty="0"/>
            </a:br>
            <a:endParaRPr lang="it-IT" sz="2000" dirty="0"/>
          </a:p>
        </p:txBody>
      </p:sp>
      <p:pic>
        <p:nvPicPr>
          <p:cNvPr id="5" name="Immagine 4">
            <a:extLst>
              <a:ext uri="{FF2B5EF4-FFF2-40B4-BE49-F238E27FC236}">
                <a16:creationId xmlns:a16="http://schemas.microsoft.com/office/drawing/2014/main" id="{9BDDA0E3-867C-40F4-A448-21D655385208}"/>
              </a:ext>
            </a:extLst>
          </p:cNvPr>
          <p:cNvPicPr>
            <a:picLocks noChangeAspect="1"/>
          </p:cNvPicPr>
          <p:nvPr/>
        </p:nvPicPr>
        <p:blipFill>
          <a:blip r:embed="rId2"/>
          <a:stretch>
            <a:fillRect/>
          </a:stretch>
        </p:blipFill>
        <p:spPr>
          <a:xfrm>
            <a:off x="446798" y="4669895"/>
            <a:ext cx="4874095" cy="2119517"/>
          </a:xfrm>
          <a:prstGeom prst="rect">
            <a:avLst/>
          </a:prstGeom>
        </p:spPr>
      </p:pic>
      <p:pic>
        <p:nvPicPr>
          <p:cNvPr id="9" name="Immagine 8">
            <a:extLst>
              <a:ext uri="{FF2B5EF4-FFF2-40B4-BE49-F238E27FC236}">
                <a16:creationId xmlns:a16="http://schemas.microsoft.com/office/drawing/2014/main" id="{C37F16EE-85A5-4ECD-B12B-DB7289A3A9C0}"/>
              </a:ext>
            </a:extLst>
          </p:cNvPr>
          <p:cNvPicPr>
            <a:picLocks noChangeAspect="1"/>
          </p:cNvPicPr>
          <p:nvPr/>
        </p:nvPicPr>
        <p:blipFill>
          <a:blip r:embed="rId3"/>
          <a:stretch>
            <a:fillRect/>
          </a:stretch>
        </p:blipFill>
        <p:spPr>
          <a:xfrm>
            <a:off x="6564531" y="3895343"/>
            <a:ext cx="5298858" cy="2995979"/>
          </a:xfrm>
          <a:prstGeom prst="rect">
            <a:avLst/>
          </a:prstGeom>
        </p:spPr>
      </p:pic>
      <p:pic>
        <p:nvPicPr>
          <p:cNvPr id="11" name="Immagine 10">
            <a:extLst>
              <a:ext uri="{FF2B5EF4-FFF2-40B4-BE49-F238E27FC236}">
                <a16:creationId xmlns:a16="http://schemas.microsoft.com/office/drawing/2014/main" id="{C63F070F-05E7-4FEA-9A49-5F6EBD4C035A}"/>
              </a:ext>
            </a:extLst>
          </p:cNvPr>
          <p:cNvPicPr>
            <a:picLocks noChangeAspect="1"/>
          </p:cNvPicPr>
          <p:nvPr/>
        </p:nvPicPr>
        <p:blipFill>
          <a:blip r:embed="rId4"/>
          <a:stretch>
            <a:fillRect/>
          </a:stretch>
        </p:blipFill>
        <p:spPr>
          <a:xfrm>
            <a:off x="6323867" y="2904743"/>
            <a:ext cx="4591050" cy="990600"/>
          </a:xfrm>
          <a:prstGeom prst="rect">
            <a:avLst/>
          </a:prstGeom>
        </p:spPr>
      </p:pic>
    </p:spTree>
    <p:extLst>
      <p:ext uri="{BB962C8B-B14F-4D97-AF65-F5344CB8AC3E}">
        <p14:creationId xmlns:p14="http://schemas.microsoft.com/office/powerpoint/2010/main" val="10600554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1" y="1271016"/>
            <a:ext cx="5212109" cy="5248655"/>
          </a:xfrm>
        </p:spPr>
        <p:txBody>
          <a:bodyPr>
            <a:normAutofit/>
          </a:bodyPr>
          <a:lstStyle/>
          <a:p>
            <a:r>
              <a:rPr lang="it-IT" sz="2000" dirty="0"/>
              <a:t>La funzione </a:t>
            </a:r>
            <a:r>
              <a:rPr lang="it-IT" sz="2000" b="1" dirty="0" err="1">
                <a:highlight>
                  <a:srgbClr val="FFFF00"/>
                </a:highlight>
              </a:rPr>
              <a:t>serialize</a:t>
            </a:r>
            <a:r>
              <a:rPr lang="it-IT" sz="2000" b="1" dirty="0"/>
              <a:t>() converte una rappresentazione memorizzabile di un valore</a:t>
            </a:r>
            <a:r>
              <a:rPr lang="it-IT" sz="2000" dirty="0"/>
              <a:t>.</a:t>
            </a:r>
          </a:p>
          <a:p>
            <a:r>
              <a:rPr lang="it-IT" sz="2000" dirty="0"/>
              <a:t>Serializzare i dati significa </a:t>
            </a:r>
            <a:r>
              <a:rPr lang="it-IT" sz="2000" b="1" dirty="0"/>
              <a:t>converti</a:t>
            </a:r>
            <a:r>
              <a:rPr lang="it-IT" sz="2000" dirty="0"/>
              <a:t>re </a:t>
            </a:r>
            <a:r>
              <a:rPr lang="it-IT" sz="2000" b="1" dirty="0"/>
              <a:t>un valore in una sequenza di bit</a:t>
            </a:r>
            <a:r>
              <a:rPr lang="it-IT" sz="2000" dirty="0"/>
              <a:t>, in modo che possa essere archiviato in un file, un buffer di memoria o trasmesso attraverso una rete.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830432" y="1271017"/>
            <a:ext cx="6032956" cy="5263586"/>
          </a:xfrm>
        </p:spPr>
        <p:txBody>
          <a:bodyPr/>
          <a:lstStyle/>
          <a:p>
            <a:r>
              <a:rPr lang="en-US" dirty="0"/>
              <a:t>&lt;?php</a:t>
            </a:r>
          </a:p>
          <a:p>
            <a:r>
              <a:rPr lang="en-US" dirty="0"/>
              <a:t>$data = </a:t>
            </a:r>
            <a:r>
              <a:rPr lang="en-US" dirty="0">
                <a:highlight>
                  <a:srgbClr val="FFFF00"/>
                </a:highlight>
              </a:rPr>
              <a:t>serialize</a:t>
            </a:r>
            <a:r>
              <a:rPr lang="en-US" dirty="0"/>
              <a:t>(array("Red", "Green", "Blue"));</a:t>
            </a:r>
          </a:p>
          <a:p>
            <a:r>
              <a:rPr lang="en-US" dirty="0"/>
              <a:t>echo $data;</a:t>
            </a:r>
          </a:p>
          <a:p>
            <a:r>
              <a:rPr lang="en-US" dirty="0"/>
              <a:t>?&gt;</a:t>
            </a:r>
            <a:br>
              <a:rPr lang="en-US" dirty="0"/>
            </a:br>
            <a:br>
              <a:rPr lang="en-US" dirty="0"/>
            </a:br>
            <a:r>
              <a:rPr lang="en-US" dirty="0" err="1"/>
              <a:t>Risultato</a:t>
            </a:r>
            <a:r>
              <a:rPr lang="en-US" dirty="0"/>
              <a:t>:</a:t>
            </a:r>
            <a:br>
              <a:rPr lang="en-US" dirty="0"/>
            </a:br>
            <a:r>
              <a:rPr lang="en-US" dirty="0"/>
              <a:t>a:3:{i:0;s:3:"Red";i:1;s:5:"Green";i:2;s:4:"Blue";}</a:t>
            </a:r>
            <a:endParaRPr lang="it-IT" dirty="0"/>
          </a:p>
        </p:txBody>
      </p:sp>
    </p:spTree>
    <p:extLst>
      <p:ext uri="{BB962C8B-B14F-4D97-AF65-F5344CB8AC3E}">
        <p14:creationId xmlns:p14="http://schemas.microsoft.com/office/powerpoint/2010/main" val="165237124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settype</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483713" cy="5248655"/>
          </a:xfrm>
        </p:spPr>
        <p:txBody>
          <a:bodyPr>
            <a:normAutofit/>
          </a:bodyPr>
          <a:lstStyle/>
          <a:p>
            <a:r>
              <a:rPr lang="it-IT" sz="2000" dirty="0"/>
              <a:t>La funzione </a:t>
            </a:r>
            <a:r>
              <a:rPr lang="it-IT" sz="2000" b="1" dirty="0" err="1">
                <a:highlight>
                  <a:srgbClr val="FFFF00"/>
                </a:highlight>
              </a:rPr>
              <a:t>settype</a:t>
            </a:r>
            <a:r>
              <a:rPr lang="it-IT" sz="2000" b="1" dirty="0"/>
              <a:t>() converte una variabile in un tipo specifico.</a:t>
            </a:r>
          </a:p>
          <a:p>
            <a:r>
              <a:rPr lang="it-IT" sz="2000" dirty="0"/>
              <a:t>Valore di ritorno:	</a:t>
            </a:r>
            <a:br>
              <a:rPr lang="it-IT" sz="2000" dirty="0"/>
            </a:br>
            <a:r>
              <a:rPr lang="it-IT" sz="2000" dirty="0"/>
              <a:t>VERO in caso di successo,</a:t>
            </a:r>
            <a:br>
              <a:rPr lang="it-IT" sz="2000" dirty="0"/>
            </a:br>
            <a:r>
              <a:rPr lang="it-IT" sz="2000" dirty="0"/>
              <a:t>FALSO in caso di fallimento</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993394" y="1271017"/>
            <a:ext cx="5869994" cy="5263586"/>
          </a:xfrm>
        </p:spPr>
        <p:txBody>
          <a:bodyPr/>
          <a:lstStyle/>
          <a:p>
            <a:r>
              <a:rPr lang="en-US" dirty="0"/>
              <a:t>&lt;?php</a:t>
            </a:r>
          </a:p>
          <a:p>
            <a:r>
              <a:rPr lang="en-US" dirty="0"/>
              <a:t>$a = "32"; // string</a:t>
            </a:r>
          </a:p>
          <a:p>
            <a:r>
              <a:rPr lang="en-US" dirty="0" err="1">
                <a:highlight>
                  <a:srgbClr val="FFFF00"/>
                </a:highlight>
              </a:rPr>
              <a:t>settype</a:t>
            </a:r>
            <a:r>
              <a:rPr lang="en-US" dirty="0"/>
              <a:t>($a, "integer"); // $a is now integer</a:t>
            </a:r>
          </a:p>
          <a:p>
            <a:endParaRPr lang="en-US" sz="500" dirty="0"/>
          </a:p>
          <a:p>
            <a:r>
              <a:rPr lang="en-US" dirty="0"/>
              <a:t>$b = 32; // integer</a:t>
            </a:r>
          </a:p>
          <a:p>
            <a:r>
              <a:rPr lang="en-US" dirty="0" err="1">
                <a:highlight>
                  <a:srgbClr val="FFFF00"/>
                </a:highlight>
              </a:rPr>
              <a:t>settype</a:t>
            </a:r>
            <a:r>
              <a:rPr lang="en-US" dirty="0"/>
              <a:t>($b, "string"); // $b is now string</a:t>
            </a:r>
          </a:p>
          <a:p>
            <a:endParaRPr lang="en-US" sz="500" dirty="0"/>
          </a:p>
          <a:p>
            <a:r>
              <a:rPr lang="en-US" dirty="0"/>
              <a:t>$c = true; // </a:t>
            </a:r>
            <a:r>
              <a:rPr lang="en-US" dirty="0" err="1"/>
              <a:t>boolean</a:t>
            </a:r>
            <a:endParaRPr lang="en-US" dirty="0"/>
          </a:p>
          <a:p>
            <a:r>
              <a:rPr lang="en-US" dirty="0" err="1">
                <a:highlight>
                  <a:srgbClr val="FFFF00"/>
                </a:highlight>
              </a:rPr>
              <a:t>settype</a:t>
            </a:r>
            <a:r>
              <a:rPr lang="en-US" dirty="0"/>
              <a:t>($c, "integer"); // $c is now integer (1)</a:t>
            </a:r>
          </a:p>
          <a:p>
            <a:r>
              <a:rPr lang="en-US" dirty="0"/>
              <a:t>?&gt;</a:t>
            </a:r>
            <a:endParaRPr lang="it-IT" dirty="0"/>
          </a:p>
        </p:txBody>
      </p:sp>
      <p:sp>
        <p:nvSpPr>
          <p:cNvPr id="5" name="Triangolo isoscele 4">
            <a:extLst>
              <a:ext uri="{FF2B5EF4-FFF2-40B4-BE49-F238E27FC236}">
                <a16:creationId xmlns:a16="http://schemas.microsoft.com/office/drawing/2014/main" id="{0133A01E-3D4B-4754-8FFA-CF98D400EA87}"/>
              </a:ext>
            </a:extLst>
          </p:cNvPr>
          <p:cNvSpPr/>
          <p:nvPr/>
        </p:nvSpPr>
        <p:spPr>
          <a:xfrm>
            <a:off x="527538" y="5565531"/>
            <a:ext cx="1011116" cy="9541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723166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E8ECF51-7903-48E3-B552-01C8BBB41698}"/>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strval</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strval</a:t>
            </a:r>
            <a:r>
              <a:rPr lang="it-IT" sz="2000" b="1" dirty="0"/>
              <a:t>() restituisce il valore stringa di una variabile.</a:t>
            </a:r>
          </a:p>
          <a:p>
            <a:endParaRPr lang="it-IT" sz="2000" b="1" dirty="0"/>
          </a:p>
          <a:p>
            <a:r>
              <a:rPr lang="it-IT" sz="2000" b="1" dirty="0"/>
              <a:t>es traducendo un oggetto viene chiamato il </a:t>
            </a:r>
            <a:r>
              <a:rPr lang="it-IT" sz="2000" b="1" dirty="0" err="1"/>
              <a:t>magic</a:t>
            </a:r>
            <a:r>
              <a:rPr lang="it-IT" sz="2000" b="1" dirty="0"/>
              <a:t> </a:t>
            </a:r>
            <a:r>
              <a:rPr lang="it-IT" sz="2000" b="1" dirty="0" err="1"/>
              <a:t>method</a:t>
            </a:r>
            <a:r>
              <a:rPr lang="it-IT" sz="2000" b="1" dirty="0"/>
              <a:t> __</a:t>
            </a:r>
            <a:r>
              <a:rPr lang="it-IT" sz="2000" b="1" dirty="0" err="1"/>
              <a:t>toString</a:t>
            </a:r>
            <a:endParaRPr lang="it-IT" sz="2000" b="1" dirty="0"/>
          </a:p>
          <a:p>
            <a:r>
              <a:rPr lang="it-IT" sz="1600" b="0" dirty="0">
                <a:solidFill>
                  <a:srgbClr val="800000"/>
                </a:solidFill>
                <a:effectLst/>
                <a:latin typeface="Consolas" panose="020B0609020204030204" pitchFamily="49" charset="0"/>
              </a:rPr>
              <a:t>&lt;?</a:t>
            </a:r>
            <a:r>
              <a:rPr lang="it-IT" sz="1600" b="0" dirty="0" err="1">
                <a:solidFill>
                  <a:srgbClr val="800000"/>
                </a:solidFill>
                <a:effectLst/>
                <a:latin typeface="Consolas" panose="020B0609020204030204" pitchFamily="49" charset="0"/>
              </a:rPr>
              <a:t>php</a:t>
            </a:r>
            <a:endParaRPr lang="it-IT" sz="1600" b="0" dirty="0">
              <a:solidFill>
                <a:srgbClr val="000000"/>
              </a:solidFill>
              <a:effectLst/>
              <a:latin typeface="Consolas" panose="020B0609020204030204" pitchFamily="49" charset="0"/>
            </a:endParaRPr>
          </a:p>
          <a:p>
            <a:r>
              <a:rPr lang="it-IT" sz="1600" b="0" dirty="0">
                <a:solidFill>
                  <a:srgbClr val="0000FF"/>
                </a:solidFill>
                <a:effectLst/>
                <a:latin typeface="Consolas" panose="020B0609020204030204" pitchFamily="49" charset="0"/>
              </a:rPr>
              <a:t>class</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MiaClasse</a:t>
            </a:r>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private</a:t>
            </a:r>
            <a:r>
              <a:rPr lang="it-IT" sz="1600" b="0" dirty="0">
                <a:solidFill>
                  <a:srgbClr val="000000"/>
                </a:solidFill>
                <a:effectLst/>
                <a:latin typeface="Consolas" panose="020B0609020204030204" pitchFamily="49" charset="0"/>
              </a:rPr>
              <a:t> $hi = </a:t>
            </a:r>
            <a:r>
              <a:rPr lang="it-IT" sz="1600" b="0" dirty="0">
                <a:solidFill>
                  <a:srgbClr val="A31515"/>
                </a:solidFill>
                <a:effectLst/>
                <a:latin typeface="Consolas" panose="020B0609020204030204" pitchFamily="49" charset="0"/>
              </a:rPr>
              <a:t>'Ciao'</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public</a:t>
            </a:r>
            <a:r>
              <a:rPr lang="it-IT" sz="1600" b="0" dirty="0">
                <a:solidFill>
                  <a:srgbClr val="000000"/>
                </a:solidFill>
                <a:effectLst/>
                <a:latin typeface="Consolas" panose="020B0609020204030204" pitchFamily="49" charset="0"/>
              </a:rPr>
              <a:t> </a:t>
            </a:r>
            <a:r>
              <a:rPr lang="it-IT" sz="1600" b="0" dirty="0" err="1">
                <a:solidFill>
                  <a:srgbClr val="0000FF"/>
                </a:solidFill>
                <a:effectLst/>
                <a:latin typeface="Consolas" panose="020B0609020204030204" pitchFamily="49" charset="0"/>
              </a:rPr>
              <a:t>function</a:t>
            </a:r>
            <a:r>
              <a:rPr lang="it-IT" sz="1600" b="0" dirty="0">
                <a:solidFill>
                  <a:srgbClr val="000000"/>
                </a:solidFill>
                <a:effectLst/>
                <a:latin typeface="Consolas" panose="020B0609020204030204" pitchFamily="49" charset="0"/>
              </a:rPr>
              <a:t> __</a:t>
            </a:r>
            <a:r>
              <a:rPr lang="it-IT" sz="1600" b="0" dirty="0" err="1">
                <a:solidFill>
                  <a:srgbClr val="000000"/>
                </a:solidFill>
                <a:effectLst/>
                <a:latin typeface="Consolas" panose="020B0609020204030204" pitchFamily="49" charset="0"/>
              </a:rPr>
              <a:t>toString</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        </a:t>
            </a:r>
            <a:r>
              <a:rPr lang="it-IT" sz="1600" b="0" dirty="0" err="1">
                <a:solidFill>
                  <a:srgbClr val="0000FF"/>
                </a:solidFill>
                <a:effectLst/>
                <a:latin typeface="Consolas" panose="020B0609020204030204" pitchFamily="49" charset="0"/>
              </a:rPr>
              <a:t>return</a:t>
            </a:r>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__CLASS__</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strval</a:t>
            </a:r>
            <a:r>
              <a:rPr lang="it-IT" sz="1600" b="0" dirty="0">
                <a:solidFill>
                  <a:srgbClr val="000000"/>
                </a:solidFill>
                <a:effectLst/>
                <a:latin typeface="Consolas" panose="020B0609020204030204" pitchFamily="49" charset="0"/>
              </a:rPr>
              <a:t>(</a:t>
            </a:r>
            <a:r>
              <a:rPr lang="it-IT" sz="1600" b="0" dirty="0">
                <a:solidFill>
                  <a:srgbClr val="0000FF"/>
                </a:solidFill>
                <a:effectLst/>
                <a:latin typeface="Consolas" panose="020B0609020204030204" pitchFamily="49" charset="0"/>
              </a:rPr>
              <a:t>new</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MiaClasse</a:t>
            </a:r>
            <a:r>
              <a:rPr lang="it-IT" sz="1600" b="0" dirty="0">
                <a:solidFill>
                  <a:srgbClr val="000000"/>
                </a:solidFill>
                <a:effectLs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9442" y="253497"/>
            <a:ext cx="5353946" cy="6281106"/>
          </a:xfrm>
        </p:spPr>
        <p:txBody>
          <a:bodyPr>
            <a:normAutofit fontScale="92500" lnSpcReduction="10000"/>
          </a:bodyPr>
          <a:lstStyle/>
          <a:p>
            <a:r>
              <a:rPr lang="it-IT" dirty="0"/>
              <a:t>&lt;?</a:t>
            </a:r>
            <a:r>
              <a:rPr lang="it-IT" dirty="0" err="1"/>
              <a:t>php</a:t>
            </a:r>
            <a:endParaRPr lang="it-IT" dirty="0"/>
          </a:p>
          <a:p>
            <a:r>
              <a:rPr lang="it-IT" dirty="0"/>
              <a:t>$a = "Hello";</a:t>
            </a:r>
          </a:p>
          <a:p>
            <a:r>
              <a:rPr lang="it-IT" dirty="0" err="1"/>
              <a:t>echo</a:t>
            </a:r>
            <a:r>
              <a:rPr lang="it-IT" dirty="0"/>
              <a:t> </a:t>
            </a:r>
            <a:r>
              <a:rPr lang="it-IT" dirty="0" err="1">
                <a:highlight>
                  <a:srgbClr val="FFFF00"/>
                </a:highlight>
              </a:rPr>
              <a:t>strval</a:t>
            </a:r>
            <a:r>
              <a:rPr lang="it-IT" dirty="0"/>
              <a:t>($a) . "&lt;</a:t>
            </a:r>
            <a:r>
              <a:rPr lang="it-IT" dirty="0" err="1"/>
              <a:t>br</a:t>
            </a:r>
            <a:r>
              <a:rPr lang="it-IT" dirty="0"/>
              <a:t>&gt;";</a:t>
            </a:r>
          </a:p>
          <a:p>
            <a:r>
              <a:rPr lang="it-IT" dirty="0"/>
              <a:t>$b = "1234.56789";</a:t>
            </a:r>
          </a:p>
          <a:p>
            <a:r>
              <a:rPr lang="it-IT" dirty="0" err="1"/>
              <a:t>echo</a:t>
            </a:r>
            <a:r>
              <a:rPr lang="it-IT" dirty="0"/>
              <a:t> </a:t>
            </a:r>
            <a:r>
              <a:rPr lang="it-IT" dirty="0" err="1">
                <a:highlight>
                  <a:srgbClr val="FFFF00"/>
                </a:highlight>
              </a:rPr>
              <a:t>strval</a:t>
            </a:r>
            <a:r>
              <a:rPr lang="it-IT" dirty="0"/>
              <a:t>($b) . "&lt;</a:t>
            </a:r>
            <a:r>
              <a:rPr lang="it-IT" dirty="0" err="1"/>
              <a:t>br</a:t>
            </a:r>
            <a:r>
              <a:rPr lang="it-IT" dirty="0"/>
              <a:t>&gt;";</a:t>
            </a:r>
          </a:p>
          <a:p>
            <a:r>
              <a:rPr lang="it-IT" dirty="0"/>
              <a:t>$c = "1234.56789Hello";</a:t>
            </a:r>
          </a:p>
          <a:p>
            <a:r>
              <a:rPr lang="it-IT" dirty="0" err="1"/>
              <a:t>echo</a:t>
            </a:r>
            <a:r>
              <a:rPr lang="it-IT" dirty="0"/>
              <a:t> </a:t>
            </a:r>
            <a:r>
              <a:rPr lang="it-IT" dirty="0" err="1">
                <a:highlight>
                  <a:srgbClr val="FFFF00"/>
                </a:highlight>
              </a:rPr>
              <a:t>strval</a:t>
            </a:r>
            <a:r>
              <a:rPr lang="it-IT" dirty="0"/>
              <a:t>($c) . "&lt;</a:t>
            </a:r>
            <a:r>
              <a:rPr lang="it-IT" dirty="0" err="1"/>
              <a:t>br</a:t>
            </a:r>
            <a:r>
              <a:rPr lang="it-IT" dirty="0"/>
              <a:t>&gt;";</a:t>
            </a:r>
          </a:p>
          <a:p>
            <a:r>
              <a:rPr lang="it-IT" dirty="0"/>
              <a:t>$d = "Hello1234.56789";</a:t>
            </a:r>
          </a:p>
          <a:p>
            <a:r>
              <a:rPr lang="it-IT" dirty="0" err="1"/>
              <a:t>echo</a:t>
            </a:r>
            <a:r>
              <a:rPr lang="it-IT" dirty="0">
                <a:highlight>
                  <a:srgbClr val="FFFF00"/>
                </a:highlight>
              </a:rPr>
              <a:t> </a:t>
            </a:r>
            <a:r>
              <a:rPr lang="it-IT" dirty="0" err="1">
                <a:highlight>
                  <a:srgbClr val="FFFF00"/>
                </a:highlight>
              </a:rPr>
              <a:t>strval</a:t>
            </a:r>
            <a:r>
              <a:rPr lang="it-IT" dirty="0"/>
              <a:t>($d) . "&lt;</a:t>
            </a:r>
            <a:r>
              <a:rPr lang="it-IT" dirty="0" err="1"/>
              <a:t>br</a:t>
            </a:r>
            <a:r>
              <a:rPr lang="it-IT" dirty="0"/>
              <a:t>&gt;";</a:t>
            </a:r>
          </a:p>
          <a:p>
            <a:r>
              <a:rPr lang="it-IT" dirty="0"/>
              <a:t>$e = 1234;</a:t>
            </a:r>
          </a:p>
          <a:p>
            <a:r>
              <a:rPr lang="it-IT" dirty="0" err="1"/>
              <a:t>echo</a:t>
            </a:r>
            <a:r>
              <a:rPr lang="it-IT" dirty="0"/>
              <a:t> </a:t>
            </a:r>
            <a:r>
              <a:rPr lang="it-IT" dirty="0" err="1">
                <a:highlight>
                  <a:srgbClr val="FFFF00"/>
                </a:highlight>
              </a:rPr>
              <a:t>strval</a:t>
            </a:r>
            <a:r>
              <a:rPr lang="it-IT" dirty="0"/>
              <a:t>($e) . "&lt;</a:t>
            </a:r>
            <a:r>
              <a:rPr lang="it-IT" dirty="0" err="1"/>
              <a:t>br</a:t>
            </a:r>
            <a:r>
              <a:rPr lang="it-IT" dirty="0"/>
              <a:t>&gt;";</a:t>
            </a:r>
          </a:p>
          <a:p>
            <a:r>
              <a:rPr lang="it-IT" dirty="0"/>
              <a:t>?&gt;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41521556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012933" cy="5248655"/>
          </a:xfrm>
        </p:spPr>
        <p:txBody>
          <a:bodyPr>
            <a:normAutofit/>
          </a:bodyPr>
          <a:lstStyle/>
          <a:p>
            <a:r>
              <a:rPr lang="it-IT" sz="2000" dirty="0"/>
              <a:t>La funzione </a:t>
            </a:r>
            <a:r>
              <a:rPr lang="it-IT" sz="2000" b="1" dirty="0" err="1">
                <a:highlight>
                  <a:srgbClr val="FFFF00"/>
                </a:highlight>
              </a:rPr>
              <a:t>unserialize</a:t>
            </a:r>
            <a:r>
              <a:rPr lang="it-IT" sz="2000" b="1" dirty="0"/>
              <a:t>() converte i dati serializzati in dati effettivi.</a:t>
            </a:r>
          </a:p>
          <a:p>
            <a:r>
              <a:rPr lang="it-IT" sz="2000" dirty="0"/>
              <a:t>Valore di ritorno:</a:t>
            </a:r>
            <a:br>
              <a:rPr lang="it-IT" sz="2000" dirty="0"/>
            </a:br>
            <a:r>
              <a:rPr lang="it-IT" sz="2000" dirty="0"/>
              <a:t>Il valore convertito può essere un valore booleano, intero, float, stringa, array o oggetto.</a:t>
            </a:r>
            <a:br>
              <a:rPr lang="it-IT" sz="2000" dirty="0"/>
            </a:br>
            <a:r>
              <a:rPr lang="it-IT" sz="2000" dirty="0"/>
              <a:t> FALSE e un E_NOTICE in caso di errore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794218" y="1271017"/>
            <a:ext cx="6069170" cy="5263586"/>
          </a:xfrm>
        </p:spPr>
        <p:txBody>
          <a:bodyPr>
            <a:normAutofit/>
          </a:bodyPr>
          <a:lstStyle/>
          <a:p>
            <a:r>
              <a:rPr lang="en-US" dirty="0"/>
              <a:t>&lt;?php</a:t>
            </a:r>
          </a:p>
          <a:p>
            <a:r>
              <a:rPr lang="en-US" dirty="0"/>
              <a:t>$data = serialize(array("Red", "Green", "Blue"));</a:t>
            </a:r>
          </a:p>
          <a:p>
            <a:r>
              <a:rPr lang="en-US" dirty="0"/>
              <a:t>echo $data . "&lt;</a:t>
            </a:r>
            <a:r>
              <a:rPr lang="en-US" dirty="0" err="1"/>
              <a:t>br</a:t>
            </a:r>
            <a:r>
              <a:rPr lang="en-US" dirty="0"/>
              <a:t>&gt;";</a:t>
            </a:r>
          </a:p>
          <a:p>
            <a:endParaRPr lang="en-US" dirty="0"/>
          </a:p>
          <a:p>
            <a:r>
              <a:rPr lang="en-US" dirty="0"/>
              <a:t>$test = </a:t>
            </a:r>
            <a:r>
              <a:rPr lang="en-US" dirty="0" err="1">
                <a:highlight>
                  <a:srgbClr val="FFFF00"/>
                </a:highlight>
              </a:rPr>
              <a:t>unserialize</a:t>
            </a:r>
            <a:r>
              <a:rPr lang="en-US" dirty="0"/>
              <a:t>($data);</a:t>
            </a:r>
          </a:p>
          <a:p>
            <a:r>
              <a:rPr lang="en-US" dirty="0" err="1"/>
              <a:t>var_dump</a:t>
            </a:r>
            <a:r>
              <a:rPr lang="en-US" dirty="0"/>
              <a:t>($test);</a:t>
            </a:r>
          </a:p>
          <a:p>
            <a:r>
              <a:rPr lang="en-US" dirty="0"/>
              <a:t>?&gt;</a:t>
            </a:r>
          </a:p>
          <a:p>
            <a:r>
              <a:rPr lang="en-US" dirty="0" err="1"/>
              <a:t>Risultato</a:t>
            </a:r>
            <a:r>
              <a:rPr lang="en-US" dirty="0"/>
              <a:t>:</a:t>
            </a:r>
            <a:br>
              <a:rPr lang="en-US" dirty="0"/>
            </a:br>
            <a:r>
              <a:rPr lang="en-US" dirty="0"/>
              <a:t>a:3:{i:0;s:3:"Red";i:1;s:5:"Green";i:2;s:4:"Blue";}</a:t>
            </a:r>
          </a:p>
          <a:p>
            <a:r>
              <a:rPr lang="en-US" dirty="0"/>
              <a:t>array(3) { [0]=&gt; string(3) "Red" [1]=&gt; string(5) "Green" [2]=&gt; string(4) "Blue" }</a:t>
            </a:r>
            <a:endParaRPr lang="it-IT" dirty="0"/>
          </a:p>
        </p:txBody>
      </p:sp>
    </p:spTree>
    <p:extLst>
      <p:ext uri="{BB962C8B-B14F-4D97-AF65-F5344CB8AC3E}">
        <p14:creationId xmlns:p14="http://schemas.microsoft.com/office/powerpoint/2010/main" val="16575942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unset</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3890303" cy="5248655"/>
          </a:xfrm>
        </p:spPr>
        <p:txBody>
          <a:bodyPr>
            <a:normAutofit/>
          </a:bodyPr>
          <a:lstStyle/>
          <a:p>
            <a:r>
              <a:rPr lang="it-IT" dirty="0"/>
              <a:t>La funzione </a:t>
            </a:r>
            <a:r>
              <a:rPr lang="it-IT" b="1" dirty="0" err="1">
                <a:highlight>
                  <a:srgbClr val="FFFF00"/>
                </a:highlight>
              </a:rPr>
              <a:t>unset</a:t>
            </a:r>
            <a:r>
              <a:rPr lang="it-IT" b="1" dirty="0"/>
              <a:t>() annulla l'impostazione di una variabile.</a:t>
            </a:r>
          </a:p>
          <a:p>
            <a:r>
              <a:rPr lang="it-IT" sz="2000" b="1" dirty="0">
                <a:solidFill>
                  <a:schemeClr val="tx1"/>
                </a:solidFill>
              </a:rPr>
              <a:t>caso di </a:t>
            </a:r>
            <a:r>
              <a:rPr lang="it-IT" sz="2000" b="1" dirty="0" err="1">
                <a:solidFill>
                  <a:schemeClr val="tx1"/>
                </a:solidFill>
              </a:rPr>
              <a:t>unset</a:t>
            </a:r>
            <a:r>
              <a:rPr lang="it-IT" sz="2000" b="1" dirty="0">
                <a:solidFill>
                  <a:schemeClr val="tx1"/>
                </a:solidFill>
              </a:rPr>
              <a:t> e array:</a:t>
            </a:r>
          </a:p>
          <a:p>
            <a:r>
              <a:rPr lang="it-IT" sz="2000" b="0" dirty="0">
                <a:solidFill>
                  <a:schemeClr val="tx1"/>
                </a:solidFill>
                <a:effectLst/>
                <a:latin typeface="Consolas" panose="020B0609020204030204" pitchFamily="49" charset="0"/>
              </a:rPr>
              <a:t>$</a:t>
            </a:r>
            <a:r>
              <a:rPr lang="it-IT" sz="2000" b="0" dirty="0" err="1">
                <a:solidFill>
                  <a:schemeClr val="tx1"/>
                </a:solidFill>
                <a:effectLst/>
                <a:latin typeface="Consolas" panose="020B0609020204030204" pitchFamily="49" charset="0"/>
              </a:rPr>
              <a:t>ar</a:t>
            </a:r>
            <a:r>
              <a:rPr lang="it-IT" sz="2000" b="0" dirty="0">
                <a:solidFill>
                  <a:schemeClr val="tx1"/>
                </a:solidFill>
                <a:effectLst/>
                <a:latin typeface="Consolas" panose="020B0609020204030204" pitchFamily="49" charset="0"/>
              </a:rPr>
              <a:t> = array(</a:t>
            </a:r>
          </a:p>
          <a:p>
            <a:r>
              <a:rPr lang="it-IT" sz="2000" b="0" dirty="0">
                <a:solidFill>
                  <a:schemeClr val="tx1"/>
                </a:solidFill>
                <a:effectLst/>
                <a:latin typeface="Consolas" panose="020B0609020204030204" pitchFamily="49" charset="0"/>
              </a:rPr>
              <a:t>    "primo" =&gt; 123,</a:t>
            </a:r>
          </a:p>
          <a:p>
            <a:r>
              <a:rPr lang="it-IT" sz="2000" b="0" dirty="0">
                <a:solidFill>
                  <a:schemeClr val="tx1"/>
                </a:solidFill>
                <a:effectLst/>
                <a:latin typeface="Consolas" panose="020B0609020204030204" pitchFamily="49" charset="0"/>
              </a:rPr>
              <a:t>    "secondo" =&gt; 321,</a:t>
            </a:r>
          </a:p>
          <a:p>
            <a:r>
              <a:rPr lang="it-IT" sz="2000" b="0" dirty="0">
                <a:solidFill>
                  <a:schemeClr val="tx1"/>
                </a:solidFill>
                <a:effectLst/>
                <a:latin typeface="Consolas" panose="020B0609020204030204" pitchFamily="49" charset="0"/>
              </a:rPr>
              <a:t>);</a:t>
            </a:r>
          </a:p>
          <a:p>
            <a:r>
              <a:rPr lang="it-IT" sz="2000" b="0" dirty="0" err="1">
                <a:solidFill>
                  <a:schemeClr val="tx1"/>
                </a:solidFill>
                <a:effectLst/>
                <a:latin typeface="Consolas" panose="020B0609020204030204" pitchFamily="49" charset="0"/>
              </a:rPr>
              <a:t>unset</a:t>
            </a:r>
            <a:r>
              <a:rPr lang="it-IT" sz="2000" b="0" dirty="0">
                <a:solidFill>
                  <a:schemeClr val="tx1"/>
                </a:solidFill>
                <a:effectLst/>
                <a:latin typeface="Consolas" panose="020B0609020204030204" pitchFamily="49" charset="0"/>
              </a:rPr>
              <a:t> ($</a:t>
            </a:r>
            <a:r>
              <a:rPr lang="it-IT" sz="2000" b="0" dirty="0" err="1">
                <a:solidFill>
                  <a:schemeClr val="tx1"/>
                </a:solidFill>
                <a:effectLst/>
                <a:latin typeface="Consolas" panose="020B0609020204030204" pitchFamily="49" charset="0"/>
              </a:rPr>
              <a:t>ar</a:t>
            </a:r>
            <a:r>
              <a:rPr lang="it-IT" sz="2000" b="0" dirty="0">
                <a:solidFill>
                  <a:schemeClr val="tx1"/>
                </a:solidFill>
                <a:effectLst/>
                <a:latin typeface="Consolas" panose="020B0609020204030204" pitchFamily="49" charset="0"/>
              </a:rPr>
              <a:t>["primo"]);</a:t>
            </a:r>
          </a:p>
          <a:p>
            <a:r>
              <a:rPr lang="it-IT" sz="2000" b="0" dirty="0" err="1">
                <a:solidFill>
                  <a:schemeClr val="tx1"/>
                </a:solidFill>
                <a:effectLst/>
                <a:latin typeface="Consolas" panose="020B0609020204030204" pitchFamily="49" charset="0"/>
              </a:rPr>
              <a:t>print_r</a:t>
            </a:r>
            <a:r>
              <a:rPr lang="it-IT" sz="2000" b="0" dirty="0">
                <a:solidFill>
                  <a:schemeClr val="tx1"/>
                </a:solidFill>
                <a:effectLst/>
                <a:latin typeface="Consolas" panose="020B0609020204030204" pitchFamily="49" charset="0"/>
              </a:rPr>
              <a:t> ($</a:t>
            </a:r>
            <a:r>
              <a:rPr lang="it-IT" sz="2000" b="0" dirty="0" err="1">
                <a:solidFill>
                  <a:schemeClr val="tx1"/>
                </a:solidFill>
                <a:effectLst/>
                <a:latin typeface="Consolas" panose="020B0609020204030204" pitchFamily="49" charset="0"/>
              </a:rPr>
              <a:t>ar</a:t>
            </a:r>
            <a:r>
              <a:rPr lang="it-IT" sz="2000" b="0" dirty="0">
                <a:solidFill>
                  <a:schemeClr val="tx1"/>
                </a:solidFill>
                <a:effectLst/>
                <a:latin typeface="Consolas" panose="020B0609020204030204" pitchFamily="49" charset="0"/>
              </a:rPr>
              <a:t>);</a:t>
            </a:r>
          </a:p>
          <a:p>
            <a:r>
              <a:rPr lang="it-IT" sz="2000" b="0" dirty="0">
                <a:solidFill>
                  <a:schemeClr val="tx1"/>
                </a:solidFill>
                <a:effectLst/>
                <a:latin typeface="Consolas" panose="020B0609020204030204" pitchFamily="49" charset="0"/>
              </a:rPr>
              <a:t>/*</a:t>
            </a:r>
          </a:p>
          <a:p>
            <a:r>
              <a:rPr lang="it-IT" sz="2000" b="0" dirty="0">
                <a:solidFill>
                  <a:schemeClr val="tx1"/>
                </a:solidFill>
                <a:effectLst/>
                <a:latin typeface="Consolas" panose="020B0609020204030204" pitchFamily="49" charset="0"/>
              </a:rPr>
              <a:t>Array</a:t>
            </a:r>
          </a:p>
          <a:p>
            <a:r>
              <a:rPr lang="it-IT" sz="2000" b="0" dirty="0">
                <a:solidFill>
                  <a:schemeClr val="tx1"/>
                </a:solidFill>
                <a:effectLst/>
                <a:latin typeface="Consolas" panose="020B0609020204030204" pitchFamily="49" charset="0"/>
              </a:rPr>
              <a:t>(</a:t>
            </a:r>
          </a:p>
          <a:p>
            <a:r>
              <a:rPr lang="it-IT" sz="2000" b="0" dirty="0">
                <a:solidFill>
                  <a:schemeClr val="tx1"/>
                </a:solidFill>
                <a:effectLst/>
                <a:latin typeface="Consolas" panose="020B0609020204030204" pitchFamily="49" charset="0"/>
              </a:rPr>
              <a:t>    [secondo] =&gt; 321</a:t>
            </a:r>
          </a:p>
          <a:p>
            <a:r>
              <a:rPr lang="it-IT" sz="2000" b="0" dirty="0">
                <a:solidFill>
                  <a:schemeClr val="tx1"/>
                </a:solidFill>
                <a:effectLst/>
                <a:latin typeface="Consolas" panose="020B0609020204030204" pitchFamily="49" charset="0"/>
              </a:rPr>
              <a:t>) </a:t>
            </a:r>
          </a:p>
          <a:p>
            <a:r>
              <a:rPr lang="it-IT" sz="2000" b="0" dirty="0">
                <a:solidFill>
                  <a:schemeClr val="tx1"/>
                </a:solidFill>
                <a:effectLst/>
                <a:latin typeface="Consolas" panose="020B0609020204030204" pitchFamily="49" charset="0"/>
              </a:rPr>
              <a:t> */</a:t>
            </a:r>
          </a:p>
          <a:p>
            <a:endParaRPr lang="it-IT" sz="2000" b="1" dirty="0">
              <a:solidFill>
                <a:schemeClr val="tx1"/>
              </a:solidFill>
            </a:endParaRP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4418091" y="1271017"/>
            <a:ext cx="7445297" cy="5263586"/>
          </a:xfrm>
        </p:spPr>
        <p:txBody>
          <a:bodyPr/>
          <a:lstStyle/>
          <a:p>
            <a:r>
              <a:rPr lang="en-US" dirty="0"/>
              <a:t>&lt;?php</a:t>
            </a:r>
          </a:p>
          <a:p>
            <a:r>
              <a:rPr lang="en-US" dirty="0"/>
              <a:t>$a = "Hello world!";</a:t>
            </a:r>
          </a:p>
          <a:p>
            <a:r>
              <a:rPr lang="en-US" dirty="0"/>
              <a:t>echo "The value of variable 'a' before unset: " . $a . "&lt;</a:t>
            </a:r>
            <a:r>
              <a:rPr lang="en-US" dirty="0" err="1"/>
              <a:t>br</a:t>
            </a:r>
            <a:r>
              <a:rPr lang="en-US" dirty="0"/>
              <a:t>&gt;";</a:t>
            </a:r>
          </a:p>
          <a:p>
            <a:r>
              <a:rPr lang="en-US" dirty="0">
                <a:highlight>
                  <a:srgbClr val="FFFF00"/>
                </a:highlight>
              </a:rPr>
              <a:t>unset</a:t>
            </a:r>
            <a:r>
              <a:rPr lang="en-US" dirty="0"/>
              <a:t>($a);</a:t>
            </a:r>
          </a:p>
          <a:p>
            <a:r>
              <a:rPr lang="en-US" dirty="0"/>
              <a:t>echo "The value of variable 'a' after unset: " . $a;</a:t>
            </a:r>
          </a:p>
          <a:p>
            <a:r>
              <a:rPr lang="en-US" dirty="0"/>
              <a:t>?&gt;</a:t>
            </a:r>
            <a:br>
              <a:rPr lang="en-US" dirty="0"/>
            </a:br>
            <a:br>
              <a:rPr lang="en-US" dirty="0"/>
            </a:br>
            <a:r>
              <a:rPr lang="en-US" dirty="0" err="1"/>
              <a:t>Risultato</a:t>
            </a:r>
            <a:r>
              <a:rPr lang="en-US" dirty="0"/>
              <a:t>:</a:t>
            </a:r>
            <a:br>
              <a:rPr lang="en-US" dirty="0"/>
            </a:br>
            <a:r>
              <a:rPr lang="en-US" dirty="0"/>
              <a:t>The value of variable 'a' before unset: Hello world!</a:t>
            </a:r>
          </a:p>
          <a:p>
            <a:r>
              <a:rPr lang="en-US" dirty="0"/>
              <a:t>The value of variable 'a' after unset:</a:t>
            </a:r>
            <a:endParaRPr lang="it-IT" dirty="0"/>
          </a:p>
        </p:txBody>
      </p:sp>
    </p:spTree>
    <p:extLst>
      <p:ext uri="{BB962C8B-B14F-4D97-AF65-F5344CB8AC3E}">
        <p14:creationId xmlns:p14="http://schemas.microsoft.com/office/powerpoint/2010/main" val="365236781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5371356-A84F-4CC2-BAAA-A41C87FA1D26}"/>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var_dump</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var_dump</a:t>
            </a:r>
            <a:r>
              <a:rPr lang="it-IT" sz="2000" b="1" dirty="0"/>
              <a:t>() scarica le informazioni su una o più variabili. </a:t>
            </a:r>
            <a:br>
              <a:rPr lang="it-IT" sz="2000" dirty="0"/>
            </a:br>
            <a:r>
              <a:rPr lang="it-IT" sz="2000" dirty="0"/>
              <a:t>Le informazioni contengono il tipo e il valore delle variabili.</a:t>
            </a:r>
          </a:p>
          <a:p>
            <a:endParaRPr lang="it-IT" sz="2000" dirty="0"/>
          </a:p>
          <a:p>
            <a:r>
              <a:rPr lang="pt-BR" sz="1600" b="0" dirty="0">
                <a:solidFill>
                  <a:schemeClr val="tx1"/>
                </a:solidFill>
                <a:effectLst/>
                <a:latin typeface="Consolas" panose="020B0609020204030204" pitchFamily="49" charset="0"/>
              </a:rPr>
              <a:t>var_dump ($ar);</a:t>
            </a:r>
          </a:p>
          <a:p>
            <a:r>
              <a:rPr lang="pt-BR" sz="1600" b="0" dirty="0">
                <a:solidFill>
                  <a:schemeClr val="tx1"/>
                </a:solidFill>
                <a:effectLst/>
                <a:latin typeface="Consolas" panose="020B0609020204030204" pitchFamily="49" charset="0"/>
              </a:rPr>
              <a:t>/*</a:t>
            </a:r>
          </a:p>
          <a:p>
            <a:r>
              <a:rPr lang="pt-BR" sz="1600" b="0" dirty="0">
                <a:solidFill>
                  <a:schemeClr val="tx1"/>
                </a:solidFill>
                <a:effectLst/>
                <a:latin typeface="Consolas" panose="020B0609020204030204" pitchFamily="49" charset="0"/>
              </a:rPr>
              <a:t>array(1) {</a:t>
            </a:r>
          </a:p>
          <a:p>
            <a:r>
              <a:rPr lang="pt-BR" sz="1600" b="0" dirty="0">
                <a:solidFill>
                  <a:schemeClr val="tx1"/>
                </a:solidFill>
                <a:effectLst/>
                <a:latin typeface="Consolas" panose="020B0609020204030204" pitchFamily="49" charset="0"/>
              </a:rPr>
              <a:t>  ["secondo"]=&gt;</a:t>
            </a:r>
          </a:p>
          <a:p>
            <a:r>
              <a:rPr lang="pt-BR" sz="1600" b="0" dirty="0">
                <a:solidFill>
                  <a:schemeClr val="tx1"/>
                </a:solidFill>
                <a:effectLst/>
                <a:latin typeface="Consolas" panose="020B0609020204030204" pitchFamily="49" charset="0"/>
              </a:rPr>
              <a:t>  int(321)</a:t>
            </a:r>
          </a:p>
          <a:p>
            <a:r>
              <a:rPr lang="pt-BR" sz="1600" b="0" dirty="0">
                <a:solidFill>
                  <a:schemeClr val="tx1"/>
                </a:solidFill>
                <a:effectLst/>
                <a:latin typeface="Consolas" panose="020B0609020204030204" pitchFamily="49" charset="0"/>
              </a:rPr>
              <a:t>}</a:t>
            </a:r>
          </a:p>
          <a:p>
            <a:r>
              <a:rPr lang="pt-BR" sz="1600" b="0" dirty="0">
                <a:solidFill>
                  <a:schemeClr val="tx1"/>
                </a:solidFill>
                <a:effectLst/>
                <a:latin typeface="Consolas" panose="020B0609020204030204" pitchFamily="49" charset="0"/>
              </a:rPr>
              <a:t> */</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5594" y="147829"/>
            <a:ext cx="5390160" cy="6618460"/>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t>
            </a:r>
            <a:r>
              <a:rPr lang="it-IT" dirty="0" err="1">
                <a:highlight>
                  <a:srgbClr val="FFFF00"/>
                </a:highlight>
              </a:rPr>
              <a:t>var_dump</a:t>
            </a:r>
            <a:r>
              <a:rPr lang="it-IT" dirty="0"/>
              <a:t>($a) . "&lt;</a:t>
            </a:r>
            <a:r>
              <a:rPr lang="it-IT" dirty="0" err="1"/>
              <a:t>br</a:t>
            </a:r>
            <a:r>
              <a:rPr lang="it-IT" dirty="0"/>
              <a:t>&gt;";</a:t>
            </a:r>
          </a:p>
          <a:p>
            <a:r>
              <a:rPr lang="it-IT" dirty="0"/>
              <a:t>$b = "Hello world!";</a:t>
            </a:r>
          </a:p>
          <a:p>
            <a:r>
              <a:rPr lang="it-IT" dirty="0" err="1"/>
              <a:t>echo</a:t>
            </a:r>
            <a:r>
              <a:rPr lang="it-IT" dirty="0"/>
              <a:t> </a:t>
            </a:r>
            <a:r>
              <a:rPr lang="it-IT" dirty="0" err="1">
                <a:highlight>
                  <a:srgbClr val="FFFF00"/>
                </a:highlight>
              </a:rPr>
              <a:t>var_dump</a:t>
            </a:r>
            <a:r>
              <a:rPr lang="it-IT" dirty="0"/>
              <a:t>($b) . "&lt;</a:t>
            </a:r>
            <a:r>
              <a:rPr lang="it-IT" dirty="0" err="1"/>
              <a:t>br</a:t>
            </a:r>
            <a:r>
              <a:rPr lang="it-IT" dirty="0"/>
              <a:t>&gt;";</a:t>
            </a:r>
          </a:p>
          <a:p>
            <a:r>
              <a:rPr lang="it-IT" dirty="0"/>
              <a:t>$c = 32.5;</a:t>
            </a:r>
          </a:p>
          <a:p>
            <a:r>
              <a:rPr lang="it-IT" dirty="0" err="1"/>
              <a:t>echo</a:t>
            </a:r>
            <a:r>
              <a:rPr lang="it-IT" dirty="0"/>
              <a:t> </a:t>
            </a:r>
            <a:r>
              <a:rPr lang="it-IT" dirty="0" err="1">
                <a:highlight>
                  <a:srgbClr val="FFFF00"/>
                </a:highlight>
              </a:rPr>
              <a:t>var_dump</a:t>
            </a:r>
            <a:r>
              <a:rPr lang="it-IT" dirty="0"/>
              <a:t>($c) . "&lt;</a:t>
            </a:r>
            <a:r>
              <a:rPr lang="it-IT" dirty="0" err="1"/>
              <a:t>br</a:t>
            </a:r>
            <a:r>
              <a:rPr lang="it-IT" dirty="0"/>
              <a:t>&gt;";</a:t>
            </a:r>
          </a:p>
          <a:p>
            <a:r>
              <a:rPr lang="it-IT" dirty="0"/>
              <a:t>$d = array("red", "green", "blue");</a:t>
            </a:r>
          </a:p>
          <a:p>
            <a:r>
              <a:rPr lang="it-IT" dirty="0" err="1"/>
              <a:t>echo</a:t>
            </a:r>
            <a:r>
              <a:rPr lang="it-IT" dirty="0"/>
              <a:t> </a:t>
            </a:r>
            <a:r>
              <a:rPr lang="it-IT" dirty="0" err="1">
                <a:highlight>
                  <a:srgbClr val="FFFF00"/>
                </a:highlight>
              </a:rPr>
              <a:t>var_dump</a:t>
            </a:r>
            <a:r>
              <a:rPr lang="it-IT" dirty="0"/>
              <a:t>($d) . "&lt;</a:t>
            </a:r>
            <a:r>
              <a:rPr lang="it-IT" dirty="0" err="1"/>
              <a:t>br</a:t>
            </a:r>
            <a:r>
              <a:rPr lang="it-IT" dirty="0"/>
              <a:t>&gt;";</a:t>
            </a:r>
          </a:p>
          <a:p>
            <a:r>
              <a:rPr lang="it-IT" dirty="0"/>
              <a:t>$e = array(32, "Hello world!", 32.5, array("red", "green", "blue"));</a:t>
            </a:r>
          </a:p>
          <a:p>
            <a:r>
              <a:rPr lang="it-IT" dirty="0" err="1"/>
              <a:t>echo</a:t>
            </a:r>
            <a:r>
              <a:rPr lang="it-IT" dirty="0"/>
              <a:t> </a:t>
            </a:r>
            <a:r>
              <a:rPr lang="it-IT" dirty="0" err="1">
                <a:highlight>
                  <a:srgbClr val="FFFF00"/>
                </a:highlight>
              </a:rPr>
              <a:t>var_dump</a:t>
            </a:r>
            <a:r>
              <a:rPr lang="it-IT" dirty="0"/>
              <a:t>($e) . "&lt;</a:t>
            </a:r>
            <a:r>
              <a:rPr lang="it-IT" dirty="0" err="1"/>
              <a:t>br</a:t>
            </a:r>
            <a:r>
              <a:rPr lang="it-IT" dirty="0"/>
              <a:t>&gt;";</a:t>
            </a:r>
          </a:p>
          <a:p>
            <a:r>
              <a:rPr lang="it-IT" dirty="0"/>
              <a:t>// </a:t>
            </a:r>
            <a:r>
              <a:rPr lang="it-IT" dirty="0" err="1"/>
              <a:t>Dump</a:t>
            </a:r>
            <a:r>
              <a:rPr lang="it-IT" dirty="0"/>
              <a:t> </a:t>
            </a:r>
            <a:r>
              <a:rPr lang="it-IT" dirty="0" err="1"/>
              <a:t>two</a:t>
            </a:r>
            <a:r>
              <a:rPr lang="it-IT" dirty="0"/>
              <a:t> </a:t>
            </a:r>
            <a:r>
              <a:rPr lang="it-IT" dirty="0" err="1"/>
              <a:t>variables</a:t>
            </a:r>
            <a:endParaRPr lang="it-IT" dirty="0"/>
          </a:p>
          <a:p>
            <a:r>
              <a:rPr lang="it-IT" dirty="0" err="1"/>
              <a:t>echo</a:t>
            </a:r>
            <a:r>
              <a:rPr lang="it-IT" dirty="0"/>
              <a:t> </a:t>
            </a:r>
            <a:r>
              <a:rPr lang="it-IT" dirty="0" err="1">
                <a:highlight>
                  <a:srgbClr val="FFFF00"/>
                </a:highlight>
              </a:rPr>
              <a:t>var_dump</a:t>
            </a:r>
            <a:r>
              <a:rPr lang="it-IT" dirty="0"/>
              <a:t>($a, $b) . "&lt;</a:t>
            </a:r>
            <a:r>
              <a:rPr lang="it-IT" dirty="0" err="1"/>
              <a:t>br</a:t>
            </a:r>
            <a:r>
              <a:rPr lang="it-IT" dirty="0"/>
              <a:t>&gt;";</a:t>
            </a:r>
          </a:p>
          <a:p>
            <a:r>
              <a:rPr lang="it-IT" dirty="0"/>
              <a:t>?&gt;</a:t>
            </a:r>
          </a:p>
        </p:txBody>
      </p:sp>
    </p:spTree>
    <p:extLst>
      <p:ext uri="{BB962C8B-B14F-4D97-AF65-F5344CB8AC3E}">
        <p14:creationId xmlns:p14="http://schemas.microsoft.com/office/powerpoint/2010/main" val="26383675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DB082-DF1E-4F67-B346-810047C4D66F}"/>
              </a:ext>
            </a:extLst>
          </p:cNvPr>
          <p:cNvSpPr>
            <a:spLocks noGrp="1"/>
          </p:cNvSpPr>
          <p:nvPr>
            <p:ph type="title"/>
          </p:nvPr>
        </p:nvSpPr>
        <p:spPr/>
        <p:txBody>
          <a:bodyPr/>
          <a:lstStyle/>
          <a:p>
            <a:r>
              <a:rPr lang="it-IT" dirty="0"/>
              <a:t>Gestire le date in PHP</a:t>
            </a:r>
          </a:p>
        </p:txBody>
      </p:sp>
      <p:sp>
        <p:nvSpPr>
          <p:cNvPr id="3" name="Segnaposto contenuto 2">
            <a:extLst>
              <a:ext uri="{FF2B5EF4-FFF2-40B4-BE49-F238E27FC236}">
                <a16:creationId xmlns:a16="http://schemas.microsoft.com/office/drawing/2014/main" id="{63B825FC-A6DE-4D52-91A4-0B5F346951CD}"/>
              </a:ext>
            </a:extLst>
          </p:cNvPr>
          <p:cNvSpPr>
            <a:spLocks noGrp="1"/>
          </p:cNvSpPr>
          <p:nvPr>
            <p:ph sz="half" idx="2"/>
          </p:nvPr>
        </p:nvSpPr>
        <p:spPr>
          <a:xfrm>
            <a:off x="328612" y="1271016"/>
            <a:ext cx="11549444" cy="5248655"/>
          </a:xfrm>
        </p:spPr>
        <p:txBody>
          <a:bodyPr>
            <a:normAutofit/>
          </a:bodyPr>
          <a:lstStyle/>
          <a:p>
            <a:r>
              <a:rPr lang="it-IT" sz="2000" dirty="0"/>
              <a:t>Succede molto di frequente di avere la necessità di lavorare con le date. </a:t>
            </a:r>
            <a:br>
              <a:rPr lang="it-IT" sz="2000" dirty="0"/>
            </a:br>
            <a:br>
              <a:rPr lang="it-IT" sz="2000" dirty="0"/>
            </a:br>
            <a:r>
              <a:rPr lang="it-IT" sz="2000" dirty="0"/>
              <a:t>In PHP questo genere di operazioni sono davvero molto semplici grazie alla funzioni a disposizione.</a:t>
            </a:r>
          </a:p>
          <a:p>
            <a:endParaRPr lang="it-IT" sz="2000" dirty="0"/>
          </a:p>
          <a:p>
            <a:r>
              <a:rPr lang="it-IT" sz="2000" dirty="0"/>
              <a:t>in primis preoccuparsi di impostare il corretto </a:t>
            </a:r>
            <a:r>
              <a:rPr lang="it-IT" sz="2000" dirty="0" err="1"/>
              <a:t>timezone</a:t>
            </a:r>
            <a:endParaRPr lang="it-IT" sz="2000" dirty="0"/>
          </a:p>
          <a:p>
            <a:endParaRPr lang="it-IT" sz="2000" dirty="0"/>
          </a:p>
          <a:p>
            <a:r>
              <a:rPr lang="it-IT" b="0" dirty="0" err="1">
                <a:solidFill>
                  <a:srgbClr val="000000"/>
                </a:solidFill>
                <a:effectLst/>
                <a:latin typeface="Consolas" panose="020B0609020204030204" pitchFamily="49" charset="0"/>
              </a:rPr>
              <a:t>date_default_timezone_set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'Europe/Rome'</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date_default_timezone_get</a:t>
            </a:r>
            <a:r>
              <a:rPr lang="it-IT" b="0" dirty="0">
                <a:solidFill>
                  <a:srgbClr val="000000"/>
                </a:solidFill>
                <a:effectLst/>
                <a:latin typeface="Consolas" panose="020B0609020204030204" pitchFamily="49" charset="0"/>
              </a:rPr>
              <a:t>();</a:t>
            </a:r>
          </a:p>
          <a:p>
            <a:endParaRPr lang="it-IT" sz="2000" dirty="0"/>
          </a:p>
        </p:txBody>
      </p:sp>
    </p:spTree>
    <p:extLst>
      <p:ext uri="{BB962C8B-B14F-4D97-AF65-F5344CB8AC3E}">
        <p14:creationId xmlns:p14="http://schemas.microsoft.com/office/powerpoint/2010/main" val="140428990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3BAF5-8AC6-46C6-94A3-95DEB9808F85}"/>
              </a:ext>
            </a:extLst>
          </p:cNvPr>
          <p:cNvSpPr>
            <a:spLocks noGrp="1"/>
          </p:cNvSpPr>
          <p:nvPr>
            <p:ph type="title"/>
          </p:nvPr>
        </p:nvSpPr>
        <p:spPr/>
        <p:txBody>
          <a:bodyPr/>
          <a:lstStyle/>
          <a:p>
            <a:r>
              <a:rPr lang="it-IT" dirty="0"/>
              <a:t>Le principali funzioni per gestire le date</a:t>
            </a:r>
          </a:p>
        </p:txBody>
      </p:sp>
      <p:sp>
        <p:nvSpPr>
          <p:cNvPr id="3" name="Segnaposto contenuto 2">
            <a:extLst>
              <a:ext uri="{FF2B5EF4-FFF2-40B4-BE49-F238E27FC236}">
                <a16:creationId xmlns:a16="http://schemas.microsoft.com/office/drawing/2014/main" id="{1331CB69-DA80-4AB0-8D20-D796AFE6F0FB}"/>
              </a:ext>
            </a:extLst>
          </p:cNvPr>
          <p:cNvSpPr>
            <a:spLocks noGrp="1"/>
          </p:cNvSpPr>
          <p:nvPr>
            <p:ph sz="half" idx="2"/>
          </p:nvPr>
        </p:nvSpPr>
        <p:spPr>
          <a:xfrm>
            <a:off x="328612" y="1271016"/>
            <a:ext cx="4636580" cy="5248655"/>
          </a:xfrm>
        </p:spPr>
        <p:txBody>
          <a:bodyPr>
            <a:normAutofit/>
          </a:bodyPr>
          <a:lstStyle/>
          <a:p>
            <a:r>
              <a:rPr lang="it-IT" b="1" dirty="0"/>
              <a:t>GESTIRE IL </a:t>
            </a:r>
            <a:r>
              <a:rPr lang="it-IT" b="1" dirty="0">
                <a:highlight>
                  <a:srgbClr val="00FF00"/>
                </a:highlight>
              </a:rPr>
              <a:t>TIMESTAMP</a:t>
            </a:r>
            <a:r>
              <a:rPr lang="it-IT" b="1" dirty="0"/>
              <a:t> CON LA FUNZIONE TIME()</a:t>
            </a:r>
          </a:p>
          <a:p>
            <a:r>
              <a:rPr lang="it-IT" dirty="0">
                <a:highlight>
                  <a:srgbClr val="00FF00"/>
                </a:highlight>
              </a:rPr>
              <a:t>Il </a:t>
            </a:r>
            <a:r>
              <a:rPr lang="it-IT" dirty="0" err="1">
                <a:highlight>
                  <a:srgbClr val="00FF00"/>
                </a:highlight>
              </a:rPr>
              <a:t>timestamp</a:t>
            </a:r>
            <a:r>
              <a:rPr lang="it-IT" dirty="0">
                <a:highlight>
                  <a:srgbClr val="00FF00"/>
                </a:highlight>
              </a:rPr>
              <a:t> è un sistema di misurazione rappresentato da un intero che indica il numero di secondi a partire da una data definita Unix </a:t>
            </a:r>
            <a:r>
              <a:rPr lang="it-IT" dirty="0" err="1">
                <a:highlight>
                  <a:srgbClr val="00FF00"/>
                </a:highlight>
              </a:rPr>
              <a:t>Epoch</a:t>
            </a:r>
            <a:r>
              <a:rPr lang="it-IT" dirty="0"/>
              <a:t>. </a:t>
            </a:r>
            <a:br>
              <a:rPr lang="it-IT" dirty="0"/>
            </a:br>
            <a:r>
              <a:rPr lang="it-IT" dirty="0"/>
              <a:t>In particolare indica il numero di secondi intercorsi dal </a:t>
            </a:r>
            <a:r>
              <a:rPr lang="it-IT" dirty="0">
                <a:highlight>
                  <a:srgbClr val="00FF00"/>
                </a:highlight>
              </a:rPr>
              <a:t>1 gennaio 1970 alle ore 00:00 al momento corrente.</a:t>
            </a:r>
            <a:br>
              <a:rPr lang="it-IT" dirty="0"/>
            </a:br>
            <a:r>
              <a:rPr lang="it-IT" dirty="0"/>
              <a:t>Per recuperare con PHP il </a:t>
            </a:r>
            <a:r>
              <a:rPr lang="it-IT" dirty="0" err="1"/>
              <a:t>timestamp</a:t>
            </a:r>
            <a:r>
              <a:rPr lang="it-IT" dirty="0"/>
              <a:t> attuale è sufficiente utilizzare la funzione time()</a:t>
            </a:r>
          </a:p>
        </p:txBody>
      </p:sp>
      <p:sp>
        <p:nvSpPr>
          <p:cNvPr id="4" name="Segnaposto contenuto 3">
            <a:extLst>
              <a:ext uri="{FF2B5EF4-FFF2-40B4-BE49-F238E27FC236}">
                <a16:creationId xmlns:a16="http://schemas.microsoft.com/office/drawing/2014/main" id="{9F14C4DE-2BE0-4138-8B5E-54673F3C21CD}"/>
              </a:ext>
            </a:extLst>
          </p:cNvPr>
          <p:cNvSpPr>
            <a:spLocks noGrp="1"/>
          </p:cNvSpPr>
          <p:nvPr>
            <p:ph sz="quarter" idx="4"/>
          </p:nvPr>
        </p:nvSpPr>
        <p:spPr>
          <a:xfrm>
            <a:off x="4828032" y="1271017"/>
            <a:ext cx="7035356" cy="5263586"/>
          </a:xfrm>
        </p:spPr>
        <p:txBody>
          <a:bodyPr/>
          <a:lstStyle/>
          <a:p>
            <a:r>
              <a:rPr lang="it-IT" dirty="0" err="1"/>
              <a:t>echo</a:t>
            </a:r>
            <a:r>
              <a:rPr lang="it-IT" dirty="0"/>
              <a:t> </a:t>
            </a:r>
            <a:r>
              <a:rPr lang="it-IT" dirty="0">
                <a:highlight>
                  <a:srgbClr val="FFFF00"/>
                </a:highlight>
              </a:rPr>
              <a:t>time</a:t>
            </a:r>
            <a:r>
              <a:rPr lang="it-IT" dirty="0"/>
              <a:t>(); // restituirà un valore simile a 1641313241</a:t>
            </a:r>
          </a:p>
          <a:p>
            <a:endParaRPr lang="it-IT" dirty="0"/>
          </a:p>
          <a:p>
            <a:r>
              <a:rPr lang="it-IT" dirty="0"/>
              <a:t>O da </a:t>
            </a:r>
            <a:r>
              <a:rPr lang="it-IT" dirty="0" err="1"/>
              <a:t>command</a:t>
            </a:r>
            <a:endParaRPr lang="it-IT" dirty="0"/>
          </a:p>
          <a:p>
            <a:r>
              <a:rPr lang="it-IT" dirty="0" err="1"/>
              <a:t>php</a:t>
            </a:r>
            <a:r>
              <a:rPr lang="it-IT" dirty="0"/>
              <a:t> -r "</a:t>
            </a:r>
            <a:r>
              <a:rPr lang="it-IT" dirty="0" err="1"/>
              <a:t>print</a:t>
            </a:r>
            <a:r>
              <a:rPr lang="it-IT" dirty="0"/>
              <a:t> time();"</a:t>
            </a:r>
          </a:p>
          <a:p>
            <a:endParaRPr lang="it-IT" dirty="0"/>
          </a:p>
        </p:txBody>
      </p:sp>
    </p:spTree>
    <p:extLst>
      <p:ext uri="{BB962C8B-B14F-4D97-AF65-F5344CB8AC3E}">
        <p14:creationId xmlns:p14="http://schemas.microsoft.com/office/powerpoint/2010/main" val="220149936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E970F1-E5FE-43DB-93F6-0C27175D3A0E}"/>
              </a:ext>
            </a:extLst>
          </p:cNvPr>
          <p:cNvSpPr>
            <a:spLocks noGrp="1"/>
          </p:cNvSpPr>
          <p:nvPr>
            <p:ph type="title"/>
          </p:nvPr>
        </p:nvSpPr>
        <p:spPr/>
        <p:txBody>
          <a:bodyPr/>
          <a:lstStyle/>
          <a:p>
            <a:r>
              <a:rPr lang="it-IT" dirty="0"/>
              <a:t>La funzione </a:t>
            </a:r>
            <a:r>
              <a:rPr lang="it-IT" dirty="0" err="1"/>
              <a:t>strtotime</a:t>
            </a:r>
            <a:r>
              <a:rPr lang="it-IT" dirty="0"/>
              <a:t>()</a:t>
            </a:r>
          </a:p>
        </p:txBody>
      </p:sp>
      <p:sp>
        <p:nvSpPr>
          <p:cNvPr id="3" name="Segnaposto contenuto 2">
            <a:extLst>
              <a:ext uri="{FF2B5EF4-FFF2-40B4-BE49-F238E27FC236}">
                <a16:creationId xmlns:a16="http://schemas.microsoft.com/office/drawing/2014/main" id="{6B831FB1-BE12-4776-8861-9DD05EA3DF2F}"/>
              </a:ext>
            </a:extLst>
          </p:cNvPr>
          <p:cNvSpPr>
            <a:spLocks noGrp="1"/>
          </p:cNvSpPr>
          <p:nvPr>
            <p:ph sz="half" idx="2"/>
          </p:nvPr>
        </p:nvSpPr>
        <p:spPr>
          <a:xfrm>
            <a:off x="328612" y="1271016"/>
            <a:ext cx="3767900" cy="5248655"/>
          </a:xfrm>
        </p:spPr>
        <p:txBody>
          <a:bodyPr>
            <a:normAutofit/>
          </a:bodyPr>
          <a:lstStyle/>
          <a:p>
            <a:r>
              <a:rPr lang="it-IT" sz="2000" b="1" dirty="0"/>
              <a:t>OPERAZIONI CON LE DATE</a:t>
            </a:r>
            <a:br>
              <a:rPr lang="it-IT" sz="2000" b="1" dirty="0"/>
            </a:br>
            <a:br>
              <a:rPr lang="it-IT" sz="2000" b="1" dirty="0"/>
            </a:br>
            <a:r>
              <a:rPr lang="it-IT" sz="2000" dirty="0"/>
              <a:t>non è possibile recuperare solo il </a:t>
            </a:r>
            <a:r>
              <a:rPr lang="it-IT" sz="2000" dirty="0" err="1"/>
              <a:t>timestamp</a:t>
            </a:r>
            <a:r>
              <a:rPr lang="it-IT" sz="2000" dirty="0"/>
              <a:t> corrente ma anche </a:t>
            </a:r>
            <a:r>
              <a:rPr lang="it-IT" sz="2000" dirty="0">
                <a:highlight>
                  <a:srgbClr val="00FF00"/>
                </a:highlight>
              </a:rPr>
              <a:t>il </a:t>
            </a:r>
            <a:r>
              <a:rPr lang="it-IT" sz="2000" dirty="0" err="1">
                <a:highlight>
                  <a:srgbClr val="00FF00"/>
                </a:highlight>
              </a:rPr>
              <a:t>timestamp</a:t>
            </a:r>
            <a:r>
              <a:rPr lang="it-IT" sz="2000" dirty="0">
                <a:highlight>
                  <a:srgbClr val="00FF00"/>
                </a:highlight>
              </a:rPr>
              <a:t> di qualsiasi data. </a:t>
            </a:r>
            <a:br>
              <a:rPr lang="it-IT" sz="2000" dirty="0"/>
            </a:br>
            <a:r>
              <a:rPr lang="it-IT" sz="2000" dirty="0"/>
              <a:t>In questo caso ci viene incontro la funzione </a:t>
            </a:r>
            <a:r>
              <a:rPr lang="it-IT" sz="2000" dirty="0" err="1"/>
              <a:t>strtotime</a:t>
            </a:r>
            <a:r>
              <a:rPr lang="it-IT" sz="2000" dirty="0"/>
              <a:t>(). </a:t>
            </a:r>
          </a:p>
          <a:p>
            <a:endParaRPr lang="it-IT" sz="2000" dirty="0"/>
          </a:p>
          <a:p>
            <a:r>
              <a:rPr lang="it-IT" sz="2000" dirty="0"/>
              <a:t>Prende in ingresso una stringa che contiene il riferimento temporale che si vuole convertire:</a:t>
            </a:r>
          </a:p>
        </p:txBody>
      </p:sp>
      <p:sp>
        <p:nvSpPr>
          <p:cNvPr id="4" name="Segnaposto contenuto 3">
            <a:extLst>
              <a:ext uri="{FF2B5EF4-FFF2-40B4-BE49-F238E27FC236}">
                <a16:creationId xmlns:a16="http://schemas.microsoft.com/office/drawing/2014/main" id="{0ACF4486-A671-4976-BEB8-826224AFF186}"/>
              </a:ext>
            </a:extLst>
          </p:cNvPr>
          <p:cNvSpPr>
            <a:spLocks noGrp="1"/>
          </p:cNvSpPr>
          <p:nvPr>
            <p:ph sz="quarter" idx="4"/>
          </p:nvPr>
        </p:nvSpPr>
        <p:spPr>
          <a:xfrm>
            <a:off x="4599432" y="1271017"/>
            <a:ext cx="7263956" cy="5263586"/>
          </a:xfrm>
        </p:spPr>
        <p:txBody>
          <a:bodyPr>
            <a:normAutofit fontScale="92500" lnSpcReduction="20000"/>
          </a:bodyPr>
          <a:lstStyle/>
          <a:p>
            <a:endParaRPr lang="it-IT" dirty="0"/>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strtotime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'2021-01-01'</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//1420070400</a:t>
            </a:r>
            <a:endParaRPr lang="it-IT" b="0" dirty="0">
              <a:solidFill>
                <a:srgbClr val="000000"/>
              </a:solidFill>
              <a:effectLst/>
              <a:latin typeface="Consolas" panose="020B0609020204030204" pitchFamily="49" charset="0"/>
            </a:endParaRPr>
          </a:p>
          <a:p>
            <a:br>
              <a:rPr lang="it-IT" dirty="0"/>
            </a:br>
            <a:r>
              <a:rPr lang="it-IT" dirty="0" err="1"/>
              <a:t>echo</a:t>
            </a:r>
            <a:r>
              <a:rPr lang="it-IT" dirty="0"/>
              <a:t> </a:t>
            </a:r>
            <a:r>
              <a:rPr lang="it-IT" dirty="0" err="1"/>
              <a:t>strtotime</a:t>
            </a:r>
            <a:r>
              <a:rPr lang="it-IT" dirty="0"/>
              <a:t>("</a:t>
            </a:r>
            <a:r>
              <a:rPr lang="it-IT" dirty="0" err="1"/>
              <a:t>now</a:t>
            </a:r>
            <a:r>
              <a:rPr lang="it-IT" dirty="0"/>
              <a:t>"); // </a:t>
            </a:r>
            <a:r>
              <a:rPr lang="it-IT" dirty="0" err="1"/>
              <a:t>timestamp</a:t>
            </a:r>
            <a:r>
              <a:rPr lang="it-IT" dirty="0"/>
              <a:t> corrente</a:t>
            </a:r>
          </a:p>
          <a:p>
            <a:r>
              <a:rPr lang="it-IT" dirty="0" err="1"/>
              <a:t>echo</a:t>
            </a:r>
            <a:r>
              <a:rPr lang="it-IT" dirty="0"/>
              <a:t> </a:t>
            </a:r>
            <a:r>
              <a:rPr lang="it-IT" dirty="0" err="1"/>
              <a:t>strtotime</a:t>
            </a:r>
            <a:r>
              <a:rPr lang="it-IT" dirty="0"/>
              <a:t>("02 </a:t>
            </a:r>
            <a:r>
              <a:rPr lang="it-IT" dirty="0" err="1"/>
              <a:t>September</a:t>
            </a:r>
            <a:r>
              <a:rPr lang="it-IT" dirty="0"/>
              <a:t> 1978"); // </a:t>
            </a:r>
            <a:r>
              <a:rPr lang="it-IT" dirty="0" err="1"/>
              <a:t>timestamp</a:t>
            </a:r>
            <a:r>
              <a:rPr lang="it-IT" dirty="0"/>
              <a:t> del 02 settembre 1978</a:t>
            </a:r>
          </a:p>
          <a:p>
            <a:r>
              <a:rPr lang="it-IT" dirty="0" err="1"/>
              <a:t>echo</a:t>
            </a:r>
            <a:r>
              <a:rPr lang="it-IT" dirty="0"/>
              <a:t> </a:t>
            </a:r>
            <a:r>
              <a:rPr lang="it-IT" dirty="0" err="1"/>
              <a:t>strtotime</a:t>
            </a:r>
            <a:r>
              <a:rPr lang="it-IT" dirty="0"/>
              <a:t>("+1 day"); // </a:t>
            </a:r>
            <a:r>
              <a:rPr lang="it-IT" dirty="0" err="1"/>
              <a:t>timestamp</a:t>
            </a:r>
            <a:r>
              <a:rPr lang="it-IT" dirty="0"/>
              <a:t> del giorno successivo a quello corrente</a:t>
            </a:r>
          </a:p>
          <a:p>
            <a:r>
              <a:rPr lang="it-IT" dirty="0" err="1"/>
              <a:t>echo</a:t>
            </a:r>
            <a:r>
              <a:rPr lang="it-IT" dirty="0"/>
              <a:t> </a:t>
            </a:r>
            <a:r>
              <a:rPr lang="it-IT" dirty="0" err="1"/>
              <a:t>strtotime</a:t>
            </a:r>
            <a:r>
              <a:rPr lang="it-IT" dirty="0"/>
              <a:t>("+1 week"); // </a:t>
            </a:r>
            <a:r>
              <a:rPr lang="it-IT" dirty="0" err="1"/>
              <a:t>timestamp</a:t>
            </a:r>
            <a:r>
              <a:rPr lang="it-IT" dirty="0"/>
              <a:t> della settimana successiva al giorno corrente</a:t>
            </a:r>
          </a:p>
          <a:p>
            <a:r>
              <a:rPr lang="it-IT" dirty="0" err="1"/>
              <a:t>echo</a:t>
            </a:r>
            <a:r>
              <a:rPr lang="it-IT" dirty="0"/>
              <a:t> </a:t>
            </a:r>
            <a:r>
              <a:rPr lang="it-IT" dirty="0" err="1"/>
              <a:t>strtotime</a:t>
            </a:r>
            <a:r>
              <a:rPr lang="it-IT" dirty="0"/>
              <a:t>("+1 week 2 days 4 hours 2 seconds"); // </a:t>
            </a:r>
            <a:r>
              <a:rPr lang="it-IT" dirty="0" err="1"/>
              <a:t>timestamp</a:t>
            </a:r>
            <a:r>
              <a:rPr lang="it-IT" dirty="0"/>
              <a:t> di una settimana, due giorni, 4 ore e 2 secondi rispetto al </a:t>
            </a:r>
            <a:r>
              <a:rPr lang="it-IT" dirty="0" err="1"/>
              <a:t>timestamp</a:t>
            </a:r>
            <a:r>
              <a:rPr lang="it-IT" dirty="0"/>
              <a:t> corrente</a:t>
            </a:r>
          </a:p>
          <a:p>
            <a:r>
              <a:rPr lang="it-IT" dirty="0" err="1"/>
              <a:t>echo</a:t>
            </a:r>
            <a:r>
              <a:rPr lang="it-IT" dirty="0"/>
              <a:t> </a:t>
            </a:r>
            <a:r>
              <a:rPr lang="it-IT" dirty="0" err="1"/>
              <a:t>strtotime</a:t>
            </a:r>
            <a:r>
              <a:rPr lang="it-IT" dirty="0"/>
              <a:t>("</a:t>
            </a:r>
            <a:r>
              <a:rPr lang="it-IT" dirty="0" err="1"/>
              <a:t>next</a:t>
            </a:r>
            <a:r>
              <a:rPr lang="it-IT" dirty="0"/>
              <a:t> </a:t>
            </a:r>
            <a:r>
              <a:rPr lang="it-IT" dirty="0" err="1"/>
              <a:t>Thursday</a:t>
            </a:r>
            <a:r>
              <a:rPr lang="it-IT" dirty="0"/>
              <a:t>"); // </a:t>
            </a:r>
            <a:r>
              <a:rPr lang="it-IT" dirty="0" err="1"/>
              <a:t>timestamp</a:t>
            </a:r>
            <a:r>
              <a:rPr lang="it-IT" dirty="0"/>
              <a:t> del prossimo giovedì</a:t>
            </a:r>
          </a:p>
          <a:p>
            <a:r>
              <a:rPr lang="it-IT" dirty="0" err="1"/>
              <a:t>echo</a:t>
            </a:r>
            <a:r>
              <a:rPr lang="it-IT" dirty="0"/>
              <a:t> </a:t>
            </a:r>
            <a:r>
              <a:rPr lang="it-IT" dirty="0" err="1"/>
              <a:t>strtotime</a:t>
            </a:r>
            <a:r>
              <a:rPr lang="it-IT" dirty="0"/>
              <a:t>("last </a:t>
            </a:r>
            <a:r>
              <a:rPr lang="it-IT" dirty="0" err="1"/>
              <a:t>Monday</a:t>
            </a:r>
            <a:r>
              <a:rPr lang="it-IT" dirty="0"/>
              <a:t>"); // </a:t>
            </a:r>
            <a:r>
              <a:rPr lang="it-IT" dirty="0" err="1"/>
              <a:t>timestamp</a:t>
            </a:r>
            <a:r>
              <a:rPr lang="it-IT" dirty="0"/>
              <a:t> dell'ultimo lunedì</a:t>
            </a:r>
          </a:p>
        </p:txBody>
      </p:sp>
    </p:spTree>
    <p:extLst>
      <p:ext uri="{BB962C8B-B14F-4D97-AF65-F5344CB8AC3E}">
        <p14:creationId xmlns:p14="http://schemas.microsoft.com/office/powerpoint/2010/main" val="212820900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56AA8A-A499-4ECA-9A56-ED0AAAF81333}"/>
              </a:ext>
            </a:extLst>
          </p:cNvPr>
          <p:cNvSpPr>
            <a:spLocks noGrp="1"/>
          </p:cNvSpPr>
          <p:nvPr>
            <p:ph type="title"/>
          </p:nvPr>
        </p:nvSpPr>
        <p:spPr/>
        <p:txBody>
          <a:bodyPr>
            <a:normAutofit/>
          </a:bodyPr>
          <a:lstStyle/>
          <a:p>
            <a:r>
              <a:rPr lang="it-IT" dirty="0"/>
              <a:t>Formattare una data</a:t>
            </a:r>
          </a:p>
        </p:txBody>
      </p:sp>
      <p:sp>
        <p:nvSpPr>
          <p:cNvPr id="3" name="Segnaposto contenuto 2">
            <a:extLst>
              <a:ext uri="{FF2B5EF4-FFF2-40B4-BE49-F238E27FC236}">
                <a16:creationId xmlns:a16="http://schemas.microsoft.com/office/drawing/2014/main" id="{E111BAE5-89CE-473E-A693-D0EA2A3C5A29}"/>
              </a:ext>
            </a:extLst>
          </p:cNvPr>
          <p:cNvSpPr>
            <a:spLocks noGrp="1"/>
          </p:cNvSpPr>
          <p:nvPr>
            <p:ph sz="half" idx="2"/>
          </p:nvPr>
        </p:nvSpPr>
        <p:spPr>
          <a:xfrm>
            <a:off x="328612" y="1271016"/>
            <a:ext cx="5907596" cy="5248655"/>
          </a:xfrm>
        </p:spPr>
        <p:txBody>
          <a:bodyPr>
            <a:normAutofit fontScale="92500"/>
          </a:bodyPr>
          <a:lstStyle/>
          <a:p>
            <a:r>
              <a:rPr lang="it-IT" dirty="0"/>
              <a:t>Un'altra operazione è quella di </a:t>
            </a:r>
            <a:r>
              <a:rPr lang="it-IT" b="1" dirty="0"/>
              <a:t>formattare una specifica data in un formato da noi definito</a:t>
            </a:r>
            <a:r>
              <a:rPr lang="it-IT" dirty="0"/>
              <a:t>. </a:t>
            </a:r>
            <a:br>
              <a:rPr lang="it-IT" dirty="0"/>
            </a:br>
            <a:br>
              <a:rPr lang="it-IT" dirty="0"/>
            </a:br>
            <a:r>
              <a:rPr lang="it-IT" dirty="0"/>
              <a:t>Ad esempio, supponiamo di dover stampare un </a:t>
            </a:r>
            <a:r>
              <a:rPr lang="it-IT" dirty="0" err="1"/>
              <a:t>timestamp</a:t>
            </a:r>
            <a:r>
              <a:rPr lang="it-IT" dirty="0"/>
              <a:t> nel formato “</a:t>
            </a:r>
            <a:r>
              <a:rPr lang="it-IT" dirty="0">
                <a:highlight>
                  <a:srgbClr val="00FF00"/>
                </a:highlight>
              </a:rPr>
              <a:t>gg/mm/</a:t>
            </a:r>
            <a:r>
              <a:rPr lang="it-IT" dirty="0" err="1">
                <a:highlight>
                  <a:srgbClr val="00FF00"/>
                </a:highlight>
              </a:rPr>
              <a:t>aaaa</a:t>
            </a:r>
            <a:r>
              <a:rPr lang="it-IT" dirty="0">
                <a:highlight>
                  <a:srgbClr val="00FF00"/>
                </a:highlight>
              </a:rPr>
              <a:t> h:i:s</a:t>
            </a:r>
            <a:r>
              <a:rPr lang="it-IT" dirty="0"/>
              <a:t>”, per questo scopo possiamo utilizzare la funzione date()</a:t>
            </a:r>
            <a:br>
              <a:rPr lang="it-IT" dirty="0"/>
            </a:br>
            <a:br>
              <a:rPr lang="it-IT" dirty="0"/>
            </a:br>
            <a:r>
              <a:rPr lang="it-IT" dirty="0"/>
              <a:t>La funzione </a:t>
            </a:r>
            <a:r>
              <a:rPr lang="it-IT" dirty="0">
                <a:highlight>
                  <a:srgbClr val="FFFF00"/>
                </a:highlight>
              </a:rPr>
              <a:t>date</a:t>
            </a:r>
            <a:r>
              <a:rPr lang="it-IT" dirty="0"/>
              <a:t>() prende in ingresso due parametri:</a:t>
            </a:r>
          </a:p>
          <a:p>
            <a:pPr marL="457200" indent="-457200">
              <a:buFont typeface="+mj-lt"/>
              <a:buAutoNum type="arabicPeriod"/>
            </a:pPr>
            <a:r>
              <a:rPr lang="it-IT" dirty="0"/>
              <a:t> $format: il formato in cui vogliamo stampare la data;</a:t>
            </a:r>
          </a:p>
          <a:p>
            <a:pPr marL="457200" indent="-457200">
              <a:buFont typeface="+mj-lt"/>
              <a:buAutoNum type="arabicPeriod"/>
            </a:pPr>
            <a:r>
              <a:rPr lang="it-IT" dirty="0"/>
              <a:t> $</a:t>
            </a:r>
            <a:r>
              <a:rPr lang="it-IT" dirty="0" err="1"/>
              <a:t>timestamp</a:t>
            </a:r>
            <a:r>
              <a:rPr lang="it-IT" dirty="0"/>
              <a:t>: il </a:t>
            </a:r>
            <a:r>
              <a:rPr lang="it-IT" dirty="0" err="1"/>
              <a:t>timestamp</a:t>
            </a:r>
            <a:r>
              <a:rPr lang="it-IT" dirty="0"/>
              <a:t> della data da stampare; se non viene passato questo valore verrà preso di default il </a:t>
            </a:r>
            <a:r>
              <a:rPr lang="it-IT" dirty="0" err="1"/>
              <a:t>timestamp</a:t>
            </a:r>
            <a:r>
              <a:rPr lang="it-IT" dirty="0"/>
              <a:t> corrente.</a:t>
            </a:r>
          </a:p>
        </p:txBody>
      </p:sp>
      <p:sp>
        <p:nvSpPr>
          <p:cNvPr id="4" name="Segnaposto contenuto 3">
            <a:extLst>
              <a:ext uri="{FF2B5EF4-FFF2-40B4-BE49-F238E27FC236}">
                <a16:creationId xmlns:a16="http://schemas.microsoft.com/office/drawing/2014/main" id="{7AD9FB75-3783-42BF-9C7F-F7CA5D666A91}"/>
              </a:ext>
            </a:extLst>
          </p:cNvPr>
          <p:cNvSpPr>
            <a:spLocks noGrp="1"/>
          </p:cNvSpPr>
          <p:nvPr>
            <p:ph sz="quarter" idx="4"/>
          </p:nvPr>
        </p:nvSpPr>
        <p:spPr>
          <a:xfrm>
            <a:off x="6455664" y="1271017"/>
            <a:ext cx="5407724" cy="5263586"/>
          </a:xfrm>
        </p:spPr>
        <p:txBody>
          <a:bodyPr/>
          <a:lstStyle/>
          <a:p>
            <a:pPr marL="0" indent="0">
              <a:buNone/>
            </a:pPr>
            <a:r>
              <a:rPr lang="es-ES" sz="1800" b="0" dirty="0">
                <a:solidFill>
                  <a:srgbClr val="000000"/>
                </a:solidFill>
                <a:effectLst/>
                <a:latin typeface="Consolas" panose="020B0609020204030204" pitchFamily="49" charset="0"/>
              </a:rPr>
              <a:t>$data = strtotime(</a:t>
            </a:r>
            <a:r>
              <a:rPr lang="es-ES" sz="1800" b="0" dirty="0">
                <a:solidFill>
                  <a:srgbClr val="A31515"/>
                </a:solidFill>
                <a:effectLst/>
                <a:latin typeface="Consolas" panose="020B0609020204030204" pitchFamily="49" charset="0"/>
              </a:rPr>
              <a:t>"2021-12-05"</a:t>
            </a:r>
            <a:r>
              <a:rPr lang="es-ES" sz="1800" b="0" dirty="0">
                <a:solidFill>
                  <a:srgbClr val="000000"/>
                </a:solidFill>
                <a:effectLst/>
                <a:latin typeface="Consolas" panose="020B0609020204030204" pitchFamily="49" charset="0"/>
              </a:rPr>
              <a:t>);</a:t>
            </a:r>
          </a:p>
          <a:p>
            <a:pPr marL="0" indent="0">
              <a:buNone/>
            </a:pPr>
            <a:r>
              <a:rPr lang="es-ES" sz="1800" b="0" dirty="0">
                <a:solidFill>
                  <a:srgbClr val="000000"/>
                </a:solidFill>
                <a:effectLst/>
                <a:latin typeface="Consolas" panose="020B0609020204030204" pitchFamily="49" charset="0"/>
              </a:rPr>
              <a:t>echo date(</a:t>
            </a:r>
            <a:r>
              <a:rPr lang="es-ES" sz="1800" b="0" dirty="0">
                <a:solidFill>
                  <a:srgbClr val="A31515"/>
                </a:solidFill>
                <a:effectLst/>
                <a:latin typeface="Consolas" panose="020B0609020204030204" pitchFamily="49" charset="0"/>
              </a:rPr>
              <a:t>"d/m/Y"</a:t>
            </a:r>
            <a:r>
              <a:rPr lang="es-ES" sz="1800" b="0" dirty="0">
                <a:solidFill>
                  <a:srgbClr val="000000"/>
                </a:solidFill>
                <a:effectLst/>
                <a:latin typeface="Consolas" panose="020B0609020204030204" pitchFamily="49" charset="0"/>
              </a:rPr>
              <a:t>,$data);</a:t>
            </a:r>
          </a:p>
          <a:p>
            <a:pPr marL="0" indent="0">
              <a:buNone/>
            </a:pPr>
            <a:endParaRPr lang="it-IT" dirty="0"/>
          </a:p>
        </p:txBody>
      </p:sp>
    </p:spTree>
    <p:extLst>
      <p:ext uri="{BB962C8B-B14F-4D97-AF65-F5344CB8AC3E}">
        <p14:creationId xmlns:p14="http://schemas.microsoft.com/office/powerpoint/2010/main" val="61570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2971BB-9663-4C0C-8B7F-3EA7672C2F32}"/>
              </a:ext>
            </a:extLst>
          </p:cNvPr>
          <p:cNvSpPr>
            <a:spLocks noGrp="1"/>
          </p:cNvSpPr>
          <p:nvPr>
            <p:ph type="title"/>
          </p:nvPr>
        </p:nvSpPr>
        <p:spPr/>
        <p:txBody>
          <a:bodyPr/>
          <a:lstStyle/>
          <a:p>
            <a:r>
              <a:rPr lang="it-IT" dirty="0"/>
              <a:t>Tipi di Dato</a:t>
            </a:r>
          </a:p>
        </p:txBody>
      </p:sp>
      <p:sp>
        <p:nvSpPr>
          <p:cNvPr id="3" name="Segnaposto contenuto 2">
            <a:extLst>
              <a:ext uri="{FF2B5EF4-FFF2-40B4-BE49-F238E27FC236}">
                <a16:creationId xmlns:a16="http://schemas.microsoft.com/office/drawing/2014/main" id="{86EAB723-7148-4BDD-9D28-5A0E8235236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PHP </a:t>
            </a:r>
            <a:r>
              <a:rPr lang="en-US" b="0" i="0" dirty="0" err="1">
                <a:solidFill>
                  <a:srgbClr val="000000"/>
                </a:solidFill>
                <a:effectLst/>
                <a:latin typeface="Verdana" panose="020B0604030504040204" pitchFamily="34" charset="0"/>
              </a:rPr>
              <a:t>supporta</a:t>
            </a:r>
            <a:r>
              <a:rPr lang="en-US" b="0" i="0" dirty="0">
                <a:solidFill>
                  <a:srgbClr val="000000"/>
                </a:solidFill>
                <a:effectLst/>
                <a:latin typeface="Verdana" panose="020B0604030504040204" pitchFamily="34" charset="0"/>
              </a:rPr>
              <a:t> I </a:t>
            </a:r>
            <a:r>
              <a:rPr lang="en-US" b="0" i="0" dirty="0" err="1">
                <a:solidFill>
                  <a:srgbClr val="000000"/>
                </a:solidFill>
                <a:effectLst/>
                <a:latin typeface="Verdana" panose="020B0604030504040204" pitchFamily="34" charset="0"/>
              </a:rPr>
              <a:t>seguenti</a:t>
            </a:r>
            <a:r>
              <a:rPr lang="en-US" b="0" i="0" dirty="0">
                <a:solidFill>
                  <a:srgbClr val="000000"/>
                </a:solidFill>
                <a:effectLst/>
                <a:latin typeface="Verdana" panose="020B0604030504040204" pitchFamily="34" charset="0"/>
              </a:rPr>
              <a:t> tipi:</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String</a:t>
            </a:r>
          </a:p>
          <a:p>
            <a:pPr algn="l">
              <a:buFont typeface="Arial" panose="020B0604020202020204" pitchFamily="34" charset="0"/>
              <a:buChar char="•"/>
            </a:pPr>
            <a:r>
              <a:rPr lang="en-US" b="0" i="0" dirty="0">
                <a:solidFill>
                  <a:srgbClr val="000000"/>
                </a:solidFill>
                <a:effectLst/>
                <a:latin typeface="Verdana" panose="020B0604030504040204" pitchFamily="34" charset="0"/>
              </a:rPr>
              <a:t>Integer</a:t>
            </a:r>
          </a:p>
          <a:p>
            <a:pPr algn="l">
              <a:buFont typeface="Arial" panose="020B0604020202020204" pitchFamily="34" charset="0"/>
              <a:buChar char="•"/>
            </a:pPr>
            <a:r>
              <a:rPr lang="en-US" b="0" i="0" dirty="0">
                <a:solidFill>
                  <a:srgbClr val="000000"/>
                </a:solidFill>
                <a:effectLst/>
                <a:latin typeface="Verdana" panose="020B0604030504040204" pitchFamily="34" charset="0"/>
              </a:rPr>
              <a:t>Float (floating point numbers - also called double)</a:t>
            </a:r>
          </a:p>
          <a:p>
            <a:pPr algn="l">
              <a:buFont typeface="Arial" panose="020B0604020202020204" pitchFamily="34" charset="0"/>
              <a:buChar char="•"/>
            </a:pPr>
            <a:r>
              <a:rPr lang="en-US" b="0" i="0" dirty="0">
                <a:solidFill>
                  <a:srgbClr val="000000"/>
                </a:solidFill>
                <a:effectLst/>
                <a:latin typeface="Verdana" panose="020B0604030504040204" pitchFamily="34" charset="0"/>
              </a:rPr>
              <a:t>Boolean</a:t>
            </a:r>
          </a:p>
          <a:p>
            <a:pPr algn="l">
              <a:buFont typeface="Arial" panose="020B0604020202020204" pitchFamily="34" charset="0"/>
              <a:buChar char="•"/>
            </a:pPr>
            <a:r>
              <a:rPr lang="en-US" b="0" i="0" dirty="0">
                <a:solidFill>
                  <a:srgbClr val="000000"/>
                </a:solidFill>
                <a:effectLst/>
                <a:latin typeface="Verdana" panose="020B0604030504040204" pitchFamily="34" charset="0"/>
              </a:rPr>
              <a:t>Array</a:t>
            </a:r>
          </a:p>
          <a:p>
            <a:pPr algn="l">
              <a:buFont typeface="Arial" panose="020B0604020202020204" pitchFamily="34" charset="0"/>
              <a:buChar char="•"/>
            </a:pPr>
            <a:r>
              <a:rPr lang="en-US" b="0" i="0" dirty="0">
                <a:solidFill>
                  <a:srgbClr val="000000"/>
                </a:solidFill>
                <a:effectLst/>
                <a:latin typeface="Verdana" panose="020B0604030504040204" pitchFamily="34" charset="0"/>
              </a:rPr>
              <a:t>Object</a:t>
            </a:r>
          </a:p>
          <a:p>
            <a:pPr algn="l">
              <a:buFont typeface="Arial" panose="020B0604020202020204" pitchFamily="34" charset="0"/>
              <a:buChar char="•"/>
            </a:pPr>
            <a:r>
              <a:rPr lang="en-US" b="0" i="0" dirty="0">
                <a:solidFill>
                  <a:srgbClr val="000000"/>
                </a:solidFill>
                <a:effectLst/>
                <a:latin typeface="Verdana" panose="020B0604030504040204" pitchFamily="34" charset="0"/>
              </a:rPr>
              <a:t>NULL</a:t>
            </a:r>
          </a:p>
          <a:p>
            <a:endParaRPr lang="it-IT" dirty="0"/>
          </a:p>
        </p:txBody>
      </p:sp>
    </p:spTree>
    <p:extLst>
      <p:ext uri="{BB962C8B-B14F-4D97-AF65-F5344CB8AC3E}">
        <p14:creationId xmlns:p14="http://schemas.microsoft.com/office/powerpoint/2010/main" val="112854780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54318-CBEF-4A63-8DC8-2D40B7CB0EE2}"/>
              </a:ext>
            </a:extLst>
          </p:cNvPr>
          <p:cNvSpPr>
            <a:spLocks noGrp="1"/>
          </p:cNvSpPr>
          <p:nvPr>
            <p:ph type="title"/>
          </p:nvPr>
        </p:nvSpPr>
        <p:spPr/>
        <p:txBody>
          <a:bodyPr/>
          <a:lstStyle/>
          <a:p>
            <a:r>
              <a:rPr lang="it-IT" dirty="0"/>
              <a:t>Caratteri per formattare una data.</a:t>
            </a:r>
          </a:p>
        </p:txBody>
      </p:sp>
      <p:sp>
        <p:nvSpPr>
          <p:cNvPr id="3" name="Segnaposto contenuto 2">
            <a:extLst>
              <a:ext uri="{FF2B5EF4-FFF2-40B4-BE49-F238E27FC236}">
                <a16:creationId xmlns:a16="http://schemas.microsoft.com/office/drawing/2014/main" id="{BAF561C0-7B27-4CD1-A27A-03871D25756E}"/>
              </a:ext>
            </a:extLst>
          </p:cNvPr>
          <p:cNvSpPr>
            <a:spLocks noGrp="1"/>
          </p:cNvSpPr>
          <p:nvPr>
            <p:ph sz="half" idx="2"/>
          </p:nvPr>
        </p:nvSpPr>
        <p:spPr/>
        <p:txBody>
          <a:bodyPr>
            <a:normAutofit/>
          </a:bodyPr>
          <a:lstStyle/>
          <a:p>
            <a:r>
              <a:rPr lang="en-US" sz="1400" b="0" dirty="0">
                <a:solidFill>
                  <a:srgbClr val="569CD6"/>
                </a:solidFill>
                <a:effectLst/>
                <a:latin typeface="Consolas" panose="020B0609020204030204" pitchFamily="49" charset="0"/>
              </a:rPr>
              <a:t>&lt;?php</a:t>
            </a:r>
            <a:endParaRPr lang="en-US" sz="1400" b="0" dirty="0">
              <a:solidFill>
                <a:srgbClr val="D4D4D4"/>
              </a:solidFill>
              <a:effectLst/>
              <a:latin typeface="Consolas" panose="020B0609020204030204" pitchFamily="49" charset="0"/>
            </a:endParaRPr>
          </a:p>
          <a:p>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date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"F j, Y, g:i a"</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strtotime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"2022-01-05 09:25:12"</a:t>
            </a:r>
            <a:r>
              <a:rPr lang="en-US" sz="1400" b="0" dirty="0">
                <a:solidFill>
                  <a:srgbClr val="D4D4D4"/>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//January 5, 2022, 9:25 am</a:t>
            </a:r>
            <a:endParaRPr lang="en-US" sz="1400" b="0" dirty="0">
              <a:solidFill>
                <a:srgbClr val="D4D4D4"/>
              </a:solidFill>
              <a:effectLst/>
              <a:latin typeface="Consolas" panose="020B0609020204030204" pitchFamily="49" charset="0"/>
            </a:endParaRPr>
          </a:p>
          <a:p>
            <a:endParaRPr lang="en-US" sz="1800" dirty="0">
              <a:solidFill>
                <a:srgbClr val="FF8000"/>
              </a:solidFill>
              <a:latin typeface="Fira Mono" panose="020B0509050000020004" pitchFamily="49" charset="0"/>
            </a:endParaRPr>
          </a:p>
          <a:p>
            <a:r>
              <a:rPr lang="en-US" sz="1800" dirty="0">
                <a:solidFill>
                  <a:srgbClr val="FF8000"/>
                </a:solidFill>
                <a:latin typeface="Fira Mono" panose="020B0509050000020004" pitchFamily="49" charset="0"/>
              </a:rPr>
              <a:t>j= </a:t>
            </a:r>
            <a:r>
              <a:rPr lang="en-US" sz="1800" dirty="0" err="1">
                <a:solidFill>
                  <a:srgbClr val="FF8000"/>
                </a:solidFill>
                <a:latin typeface="Fira Mono" panose="020B0509050000020004" pitchFamily="49" charset="0"/>
              </a:rPr>
              <a:t>giorno</a:t>
            </a:r>
            <a:r>
              <a:rPr lang="en-US" sz="1800" dirty="0">
                <a:solidFill>
                  <a:srgbClr val="FF8000"/>
                </a:solidFill>
                <a:latin typeface="Fira Mono" panose="020B0509050000020004" pitchFamily="49" charset="0"/>
              </a:rPr>
              <a:t> senza 0</a:t>
            </a:r>
          </a:p>
          <a:p>
            <a:r>
              <a:rPr lang="en-US" sz="1800" dirty="0" err="1">
                <a:solidFill>
                  <a:srgbClr val="FF8000"/>
                </a:solidFill>
                <a:latin typeface="Fira Mono" panose="020B0509050000020004" pitchFamily="49" charset="0"/>
              </a:rPr>
              <a:t>i</a:t>
            </a:r>
            <a:r>
              <a:rPr lang="en-US" sz="1800" dirty="0">
                <a:solidFill>
                  <a:srgbClr val="FF8000"/>
                </a:solidFill>
                <a:latin typeface="Fira Mono" panose="020B0509050000020004" pitchFamily="49" charset="0"/>
              </a:rPr>
              <a:t>= </a:t>
            </a:r>
            <a:r>
              <a:rPr lang="en-US" sz="1800" dirty="0" err="1">
                <a:solidFill>
                  <a:srgbClr val="FF8000"/>
                </a:solidFill>
                <a:latin typeface="Fira Mono" panose="020B0509050000020004" pitchFamily="49" charset="0"/>
              </a:rPr>
              <a:t>minuto</a:t>
            </a:r>
            <a:r>
              <a:rPr lang="en-US" sz="1800" dirty="0">
                <a:solidFill>
                  <a:srgbClr val="FF8000"/>
                </a:solidFill>
                <a:latin typeface="Fira Mono" panose="020B0509050000020004" pitchFamily="49" charset="0"/>
              </a:rPr>
              <a:t> senza 0</a:t>
            </a:r>
          </a:p>
          <a:p>
            <a:endParaRPr lang="it-IT" sz="1800" dirty="0">
              <a:hlinkClick r:id="rId2"/>
            </a:endParaRPr>
          </a:p>
          <a:p>
            <a:r>
              <a:rPr lang="it-IT" sz="1800" dirty="0">
                <a:hlinkClick r:id="rId2"/>
              </a:rPr>
              <a:t>tutti i formati: https://www.php.net/manual/en/datetime.format.php</a:t>
            </a:r>
            <a:endParaRPr lang="en-US" sz="1800" dirty="0">
              <a:solidFill>
                <a:srgbClr val="FF8000"/>
              </a:solidFill>
              <a:latin typeface="Fira Mono" panose="020B0509050000020004" pitchFamily="49" charset="0"/>
            </a:endParaRPr>
          </a:p>
          <a:p>
            <a:endParaRPr lang="it-IT" sz="1800" dirty="0"/>
          </a:p>
        </p:txBody>
      </p:sp>
      <p:sp>
        <p:nvSpPr>
          <p:cNvPr id="7" name="Segnaposto contenuto 6">
            <a:extLst>
              <a:ext uri="{FF2B5EF4-FFF2-40B4-BE49-F238E27FC236}">
                <a16:creationId xmlns:a16="http://schemas.microsoft.com/office/drawing/2014/main" id="{F5E4D3D1-81E6-4C64-8700-5B8E5DC566C4}"/>
              </a:ext>
            </a:extLst>
          </p:cNvPr>
          <p:cNvSpPr>
            <a:spLocks noGrp="1"/>
          </p:cNvSpPr>
          <p:nvPr>
            <p:ph sz="quarter" idx="4"/>
          </p:nvPr>
        </p:nvSpPr>
        <p:spPr/>
        <p:txBody>
          <a:bodyPr>
            <a:normAutofit fontScale="62500" lnSpcReduction="20000"/>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"F j, Y, g:i a"</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m.d.y</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"j, n,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Ymd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 j-m-y, </a:t>
            </a:r>
            <a:r>
              <a:rPr lang="it-IT" b="0" dirty="0" err="1">
                <a:solidFill>
                  <a:srgbClr val="A31515"/>
                </a:solidFill>
                <a:effectLst/>
                <a:latin typeface="Consolas" panose="020B0609020204030204" pitchFamily="49" charset="0"/>
              </a:rPr>
              <a:t>it</a:t>
            </a:r>
            <a:r>
              <a:rPr lang="it-IT" b="0" dirty="0">
                <a:solidFill>
                  <a:srgbClr val="A31515"/>
                </a:solidFill>
                <a:effectLst/>
                <a:latin typeface="Consolas" panose="020B0609020204030204" pitchFamily="49" charset="0"/>
              </a:rPr>
              <a:t> </a:t>
            </a:r>
            <a:r>
              <a:rPr lang="it-IT" b="0" dirty="0" err="1">
                <a:solidFill>
                  <a:srgbClr val="A31515"/>
                </a:solidFill>
                <a:effectLst/>
                <a:latin typeface="Consolas" panose="020B0609020204030204" pitchFamily="49" charset="0"/>
              </a:rPr>
              <a:t>is</a:t>
            </a:r>
            <a:r>
              <a:rPr lang="it-IT" b="0" dirty="0">
                <a:solidFill>
                  <a:srgbClr val="A31515"/>
                </a:solidFill>
                <a:effectLst/>
                <a:latin typeface="Consolas" panose="020B0609020204030204" pitchFamily="49" charset="0"/>
              </a:rPr>
              <a:t> w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'\i\t \i\s \t\h\e </a:t>
            </a:r>
            <a:r>
              <a:rPr lang="it-IT" b="0" dirty="0" err="1">
                <a:solidFill>
                  <a:srgbClr val="A31515"/>
                </a:solidFill>
                <a:effectLst/>
                <a:latin typeface="Consolas" panose="020B0609020204030204" pitchFamily="49" charset="0"/>
              </a:rPr>
              <a:t>jS</a:t>
            </a:r>
            <a:r>
              <a:rPr lang="it-IT" b="0" dirty="0">
                <a:solidFill>
                  <a:srgbClr val="A31515"/>
                </a:solidFill>
                <a:effectLst/>
                <a:latin typeface="Consolas" panose="020B0609020204030204" pitchFamily="49" charset="0"/>
              </a:rPr>
              <a:t>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"D M j G:i:s T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H:m:s</a:t>
            </a:r>
            <a:r>
              <a:rPr lang="it-IT" b="0" dirty="0">
                <a:solidFill>
                  <a:srgbClr val="A31515"/>
                </a:solidFill>
                <a:effectLst/>
                <a:latin typeface="Consolas" panose="020B0609020204030204" pitchFamily="49" charset="0"/>
              </a:rPr>
              <a:t> \m \i\s\ \m\o\n\t\h'</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a:t>
            </a:r>
            <a:r>
              <a:rPr lang="it-IT" b="0" dirty="0">
                <a:solidFill>
                  <a:srgbClr val="000000"/>
                </a:solidFill>
                <a:effectLst/>
                <a:latin typeface="Consolas" panose="020B0609020204030204" pitchFamily="49" charset="0"/>
              </a:rPr>
              <a:t>) . PHP_EOL;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"Y-m-d H:i:s"</a:t>
            </a:r>
            <a:r>
              <a:rPr lang="it-IT" b="0" dirty="0">
                <a:solidFill>
                  <a:srgbClr val="000000"/>
                </a:solidFill>
                <a:effectLst/>
                <a:latin typeface="Consolas" panose="020B0609020204030204" pitchFamily="49" charset="0"/>
              </a:rPr>
              <a:t>) . PHP_EOL;</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February</a:t>
            </a:r>
            <a:r>
              <a:rPr lang="it-IT" b="0" dirty="0">
                <a:solidFill>
                  <a:srgbClr val="008000"/>
                </a:solidFill>
                <a:effectLst/>
                <a:latin typeface="Consolas" panose="020B0609020204030204" pitchFamily="49" charset="0"/>
              </a:rPr>
              <a:t> 6, 2022, 3:23 </a:t>
            </a:r>
            <a:r>
              <a:rPr lang="it-IT" b="0" dirty="0" err="1">
                <a:solidFill>
                  <a:srgbClr val="008000"/>
                </a:solidFill>
                <a:effectLst/>
                <a:latin typeface="Consolas" panose="020B0609020204030204" pitchFamily="49" charset="0"/>
              </a:rPr>
              <a:t>pm</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02.06.22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6, 2, 2022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03-23-43, 6-02-22, 2328 2343 0 Sunpm22</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it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the 6th day.</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Sun</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Feb</a:t>
            </a:r>
            <a:r>
              <a:rPr lang="it-IT" b="0" dirty="0">
                <a:solidFill>
                  <a:srgbClr val="008000"/>
                </a:solidFill>
                <a:effectLst/>
                <a:latin typeface="Consolas" panose="020B0609020204030204" pitchFamily="49" charset="0"/>
              </a:rPr>
              <a:t> 6 15:23:43 UTC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a:t>
            </a:r>
            <a:r>
              <a:rPr lang="it-IT" b="0" dirty="0">
                <a:solidFill>
                  <a:schemeClr val="bg1"/>
                </a:solidFill>
                <a:effectLst/>
                <a:highlight>
                  <a:srgbClr val="FF0000"/>
                </a:highlight>
                <a:latin typeface="Consolas" panose="020B0609020204030204" pitchFamily="49" charset="0"/>
              </a:rPr>
              <a:t>02</a:t>
            </a:r>
            <a:r>
              <a:rPr lang="it-IT" b="0" dirty="0">
                <a:solidFill>
                  <a:srgbClr val="008000"/>
                </a:solidFill>
                <a:effectLst/>
                <a:latin typeface="Consolas" panose="020B0609020204030204" pitchFamily="49" charset="0"/>
              </a:rPr>
              <a:t>:43 </a:t>
            </a:r>
            <a:r>
              <a:rPr lang="it-IT" b="0" dirty="0">
                <a:solidFill>
                  <a:schemeClr val="bg1"/>
                </a:solidFill>
                <a:effectLst/>
                <a:highlight>
                  <a:srgbClr val="FF0000"/>
                </a:highlight>
                <a:latin typeface="Consolas" panose="020B0609020204030204" pitchFamily="49" charset="0"/>
              </a:rPr>
              <a:t>m </a:t>
            </a:r>
            <a:r>
              <a:rPr lang="it-IT" b="0" dirty="0" err="1">
                <a:solidFill>
                  <a:schemeClr val="bg1"/>
                </a:solidFill>
                <a:effectLst/>
                <a:highlight>
                  <a:srgbClr val="FF0000"/>
                </a:highlight>
                <a:latin typeface="Consolas" panose="020B0609020204030204" pitchFamily="49" charset="0"/>
              </a:rPr>
              <a:t>is</a:t>
            </a:r>
            <a:r>
              <a:rPr lang="it-IT" b="0" dirty="0">
                <a:solidFill>
                  <a:schemeClr val="bg1"/>
                </a:solidFill>
                <a:effectLst/>
                <a:highlight>
                  <a:srgbClr val="FF0000"/>
                </a:highlight>
                <a:latin typeface="Consolas" panose="020B0609020204030204" pitchFamily="49" charset="0"/>
              </a:rPr>
              <a:t> </a:t>
            </a:r>
            <a:r>
              <a:rPr lang="it-IT" b="0" dirty="0" err="1">
                <a:solidFill>
                  <a:schemeClr val="bg1"/>
                </a:solidFill>
                <a:effectLst/>
                <a:highlight>
                  <a:srgbClr val="FF0000"/>
                </a:highlight>
                <a:latin typeface="Consolas" panose="020B0609020204030204" pitchFamily="49" charset="0"/>
              </a:rPr>
              <a:t>month</a:t>
            </a:r>
            <a:endParaRPr lang="it-IT" b="0" dirty="0">
              <a:solidFill>
                <a:schemeClr val="bg1"/>
              </a:solidFill>
              <a:effectLst/>
              <a:highlight>
                <a:srgbClr val="FF0000"/>
              </a:highlight>
              <a:latin typeface="Consolas" panose="020B0609020204030204" pitchFamily="49" charset="0"/>
            </a:endParaRPr>
          </a:p>
          <a:p>
            <a:r>
              <a:rPr lang="it-IT" b="0" dirty="0">
                <a:solidFill>
                  <a:srgbClr val="008000"/>
                </a:solidFill>
                <a:effectLst/>
                <a:latin typeface="Consolas" panose="020B0609020204030204" pitchFamily="49" charset="0"/>
              </a:rPr>
              <a:t>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 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pPr marL="0" indent="0">
              <a:buNone/>
            </a:pPr>
            <a:endParaRPr lang="it-IT" u="sng" dirty="0"/>
          </a:p>
        </p:txBody>
      </p:sp>
    </p:spTree>
    <p:extLst>
      <p:ext uri="{BB962C8B-B14F-4D97-AF65-F5344CB8AC3E}">
        <p14:creationId xmlns:p14="http://schemas.microsoft.com/office/powerpoint/2010/main" val="364658250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8B2A-65C8-4186-BBF4-DD603083BF90}"/>
              </a:ext>
            </a:extLst>
          </p:cNvPr>
          <p:cNvSpPr>
            <a:spLocks noGrp="1"/>
          </p:cNvSpPr>
          <p:nvPr>
            <p:ph type="title"/>
          </p:nvPr>
        </p:nvSpPr>
        <p:spPr/>
        <p:txBody>
          <a:bodyPr>
            <a:normAutofit/>
          </a:bodyPr>
          <a:lstStyle/>
          <a:p>
            <a:r>
              <a:rPr lang="it-IT" dirty="0"/>
              <a:t>come convertire una data da un formato.</a:t>
            </a:r>
          </a:p>
        </p:txBody>
      </p:sp>
      <p:sp>
        <p:nvSpPr>
          <p:cNvPr id="3" name="Segnaposto contenuto 2">
            <a:extLst>
              <a:ext uri="{FF2B5EF4-FFF2-40B4-BE49-F238E27FC236}">
                <a16:creationId xmlns:a16="http://schemas.microsoft.com/office/drawing/2014/main" id="{303D4044-D84F-4C10-9279-B671E935C70D}"/>
              </a:ext>
            </a:extLst>
          </p:cNvPr>
          <p:cNvSpPr>
            <a:spLocks noGrp="1"/>
          </p:cNvSpPr>
          <p:nvPr>
            <p:ph sz="half" idx="2"/>
          </p:nvPr>
        </p:nvSpPr>
        <p:spPr>
          <a:xfrm>
            <a:off x="328612" y="1271016"/>
            <a:ext cx="3797074" cy="5248655"/>
          </a:xfrm>
        </p:spPr>
        <p:txBody>
          <a:bodyPr>
            <a:normAutofit/>
          </a:bodyPr>
          <a:lstStyle/>
          <a:p>
            <a:r>
              <a:rPr lang="it-IT" sz="2000" b="1" dirty="0"/>
              <a:t>con la funzione date(), possiamo rappresentare una data nel formato di cui necessitiamo</a:t>
            </a:r>
            <a:r>
              <a:rPr lang="it-IT" sz="2000" dirty="0"/>
              <a:t>. </a:t>
            </a:r>
            <a:br>
              <a:rPr lang="it-IT" sz="2000" dirty="0"/>
            </a:br>
            <a:br>
              <a:rPr lang="it-IT" sz="2000" dirty="0"/>
            </a:br>
            <a:r>
              <a:rPr lang="it-IT" sz="2000" dirty="0"/>
              <a:t>come convertire una data </a:t>
            </a:r>
            <a:r>
              <a:rPr lang="it-IT" sz="2000" b="1" dirty="0"/>
              <a:t>da un formato, ad esempio quello anglosassone, nel nostro formato italiano</a:t>
            </a:r>
            <a:r>
              <a:rPr lang="it-IT" sz="2000" dirty="0"/>
              <a:t>. </a:t>
            </a:r>
          </a:p>
          <a:p>
            <a:endParaRPr lang="it-IT" sz="2000" dirty="0"/>
          </a:p>
          <a:p>
            <a:r>
              <a:rPr lang="it-IT" sz="2000" dirty="0"/>
              <a:t>Il formato anglosassone è rappresentato come mese/giorno/anno ed è anche il formato standard riconosciuto dalla funzione </a:t>
            </a:r>
            <a:r>
              <a:rPr lang="it-IT" sz="2000" dirty="0" err="1"/>
              <a:t>strtotime</a:t>
            </a:r>
            <a:r>
              <a:rPr lang="it-IT" sz="2000" dirty="0"/>
              <a:t>()</a:t>
            </a:r>
          </a:p>
        </p:txBody>
      </p:sp>
      <p:sp>
        <p:nvSpPr>
          <p:cNvPr id="4" name="Segnaposto contenuto 3">
            <a:extLst>
              <a:ext uri="{FF2B5EF4-FFF2-40B4-BE49-F238E27FC236}">
                <a16:creationId xmlns:a16="http://schemas.microsoft.com/office/drawing/2014/main" id="{31BEF4BA-CB32-4659-9BCB-EEC87C24B6AC}"/>
              </a:ext>
            </a:extLst>
          </p:cNvPr>
          <p:cNvSpPr>
            <a:spLocks noGrp="1"/>
          </p:cNvSpPr>
          <p:nvPr>
            <p:ph sz="quarter" idx="4"/>
          </p:nvPr>
        </p:nvSpPr>
        <p:spPr>
          <a:xfrm>
            <a:off x="4245428" y="1271017"/>
            <a:ext cx="7617959" cy="5263586"/>
          </a:xfrm>
        </p:spPr>
        <p:txBody>
          <a:bodyPr>
            <a:normAutofit/>
          </a:bodyPr>
          <a:lstStyle/>
          <a:p>
            <a:r>
              <a:rPr lang="it-IT" sz="2000" dirty="0"/>
              <a:t>$</a:t>
            </a:r>
            <a:r>
              <a:rPr lang="it-IT" sz="2000" dirty="0" err="1"/>
              <a:t>englishDate</a:t>
            </a:r>
            <a:r>
              <a:rPr lang="it-IT" sz="2000" dirty="0"/>
              <a:t> = '12/15/2016'; // 15 dicembre 2016 nel formato mm/</a:t>
            </a:r>
            <a:r>
              <a:rPr lang="it-IT" sz="2000" dirty="0" err="1"/>
              <a:t>dd</a:t>
            </a:r>
            <a:r>
              <a:rPr lang="it-IT" sz="2000" dirty="0"/>
              <a:t>/</a:t>
            </a:r>
            <a:r>
              <a:rPr lang="it-IT" sz="2000" dirty="0" err="1"/>
              <a:t>yyyy</a:t>
            </a:r>
            <a:endParaRPr lang="it-IT" sz="2000" dirty="0"/>
          </a:p>
          <a:p>
            <a:r>
              <a:rPr lang="it-IT" sz="2000" dirty="0"/>
              <a:t>$</a:t>
            </a:r>
            <a:r>
              <a:rPr lang="it-IT" sz="2000" dirty="0" err="1"/>
              <a:t>timestamp</a:t>
            </a:r>
            <a:r>
              <a:rPr lang="it-IT" sz="2000" dirty="0"/>
              <a:t> = </a:t>
            </a:r>
            <a:r>
              <a:rPr lang="it-IT" sz="2000" dirty="0" err="1"/>
              <a:t>strtotime</a:t>
            </a:r>
            <a:r>
              <a:rPr lang="it-IT" sz="2000" dirty="0"/>
              <a:t>($</a:t>
            </a:r>
            <a:r>
              <a:rPr lang="it-IT" sz="2000" dirty="0" err="1"/>
              <a:t>englishDate</a:t>
            </a:r>
            <a:r>
              <a:rPr lang="it-IT" sz="2000" dirty="0"/>
              <a:t>); // conterrà 1481756400</a:t>
            </a:r>
          </a:p>
          <a:p>
            <a:r>
              <a:rPr lang="it-IT" sz="2000" dirty="0" err="1"/>
              <a:t>echo</a:t>
            </a:r>
            <a:r>
              <a:rPr lang="it-IT" sz="2000" dirty="0"/>
              <a:t> date('d/m/Y', $</a:t>
            </a:r>
            <a:r>
              <a:rPr lang="it-IT" sz="2000" dirty="0" err="1"/>
              <a:t>timestamp</a:t>
            </a:r>
            <a:r>
              <a:rPr lang="it-IT" sz="2000" dirty="0"/>
              <a:t>); // stamperà 15/12/2016</a:t>
            </a:r>
          </a:p>
          <a:p>
            <a:r>
              <a:rPr lang="it-IT" sz="2000" dirty="0" err="1"/>
              <a:t>echo</a:t>
            </a:r>
            <a:r>
              <a:rPr lang="it-IT" sz="2000" dirty="0"/>
              <a:t> date('l, j F Y', $</a:t>
            </a:r>
            <a:r>
              <a:rPr lang="it-IT" sz="2000" dirty="0" err="1"/>
              <a:t>timestamp</a:t>
            </a:r>
            <a:r>
              <a:rPr lang="it-IT" sz="2000" dirty="0"/>
              <a:t>); // stamperà </a:t>
            </a:r>
            <a:r>
              <a:rPr lang="it-IT" sz="2000" dirty="0" err="1"/>
              <a:t>Thursday</a:t>
            </a:r>
            <a:r>
              <a:rPr lang="it-IT" sz="2000" dirty="0"/>
              <a:t>, 15 </a:t>
            </a:r>
            <a:r>
              <a:rPr lang="it-IT" sz="2000" dirty="0" err="1"/>
              <a:t>December</a:t>
            </a:r>
            <a:r>
              <a:rPr lang="it-IT" sz="2000" dirty="0"/>
              <a:t> 2016</a:t>
            </a:r>
          </a:p>
        </p:txBody>
      </p:sp>
    </p:spTree>
    <p:extLst>
      <p:ext uri="{BB962C8B-B14F-4D97-AF65-F5344CB8AC3E}">
        <p14:creationId xmlns:p14="http://schemas.microsoft.com/office/powerpoint/2010/main" val="7803789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AD5756-EDAE-4DB5-93EE-E51852930034}"/>
              </a:ext>
            </a:extLst>
          </p:cNvPr>
          <p:cNvSpPr>
            <a:spLocks noGrp="1"/>
          </p:cNvSpPr>
          <p:nvPr>
            <p:ph type="title"/>
          </p:nvPr>
        </p:nvSpPr>
        <p:spPr/>
        <p:txBody>
          <a:bodyPr/>
          <a:lstStyle/>
          <a:p>
            <a:r>
              <a:rPr lang="it-IT" dirty="0" err="1"/>
              <a:t>date_create</a:t>
            </a:r>
            <a:r>
              <a:rPr lang="it-IT" dirty="0"/>
              <a:t>()</a:t>
            </a:r>
          </a:p>
        </p:txBody>
      </p:sp>
      <p:sp>
        <p:nvSpPr>
          <p:cNvPr id="3" name="Segnaposto contenuto 2">
            <a:extLst>
              <a:ext uri="{FF2B5EF4-FFF2-40B4-BE49-F238E27FC236}">
                <a16:creationId xmlns:a16="http://schemas.microsoft.com/office/drawing/2014/main" id="{21A0AB83-224B-4F0B-B368-F7EAAE02EC99}"/>
              </a:ext>
            </a:extLst>
          </p:cNvPr>
          <p:cNvSpPr>
            <a:spLocks noGrp="1"/>
          </p:cNvSpPr>
          <p:nvPr>
            <p:ph sz="half" idx="2"/>
          </p:nvPr>
        </p:nvSpPr>
        <p:spPr/>
        <p:txBody>
          <a:bodyPr>
            <a:normAutofit/>
          </a:bodyPr>
          <a:lstStyle/>
          <a:p>
            <a:r>
              <a:rPr lang="it-IT" sz="2000" dirty="0"/>
              <a:t>La funzione </a:t>
            </a:r>
            <a:r>
              <a:rPr lang="it-IT" sz="2000" dirty="0" err="1"/>
              <a:t>date_create</a:t>
            </a:r>
            <a:r>
              <a:rPr lang="it-IT" sz="2000" dirty="0"/>
              <a:t>() restituisce un nuovo oggetto </a:t>
            </a:r>
            <a:r>
              <a:rPr lang="it-IT" sz="2000" dirty="0" err="1"/>
              <a:t>DateTime</a:t>
            </a:r>
            <a:r>
              <a:rPr lang="it-IT" sz="2000" dirty="0"/>
              <a:t>.</a:t>
            </a:r>
          </a:p>
        </p:txBody>
      </p:sp>
      <p:sp>
        <p:nvSpPr>
          <p:cNvPr id="4" name="Segnaposto contenuto 3">
            <a:extLst>
              <a:ext uri="{FF2B5EF4-FFF2-40B4-BE49-F238E27FC236}">
                <a16:creationId xmlns:a16="http://schemas.microsoft.com/office/drawing/2014/main" id="{917AC681-71D1-49B1-A070-6D340C2331D4}"/>
              </a:ext>
            </a:extLst>
          </p:cNvPr>
          <p:cNvSpPr>
            <a:spLocks noGrp="1"/>
          </p:cNvSpPr>
          <p:nvPr>
            <p:ph sz="quarter" idx="4"/>
          </p:nvPr>
        </p:nvSpPr>
        <p:spPr/>
        <p:txBody>
          <a:bodyPr/>
          <a:lstStyle/>
          <a:p>
            <a:r>
              <a:rPr lang="it-IT" dirty="0"/>
              <a:t>&lt;?</a:t>
            </a:r>
            <a:r>
              <a:rPr lang="it-IT" dirty="0" err="1"/>
              <a:t>php</a:t>
            </a:r>
            <a:endParaRPr lang="it-IT" dirty="0"/>
          </a:p>
          <a:p>
            <a:r>
              <a:rPr lang="it-IT" dirty="0"/>
              <a:t>$date=</a:t>
            </a:r>
            <a:r>
              <a:rPr lang="it-IT" dirty="0" err="1">
                <a:highlight>
                  <a:srgbClr val="FFFF00"/>
                </a:highlight>
              </a:rPr>
              <a:t>date_create</a:t>
            </a:r>
            <a:r>
              <a:rPr lang="it-IT" dirty="0"/>
              <a:t>("2021-03-15");</a:t>
            </a:r>
          </a:p>
          <a:p>
            <a:r>
              <a:rPr lang="it-IT" dirty="0" err="1"/>
              <a:t>echo</a:t>
            </a:r>
            <a:r>
              <a:rPr lang="it-IT" dirty="0"/>
              <a:t> </a:t>
            </a:r>
            <a:r>
              <a:rPr lang="it-IT" dirty="0" err="1"/>
              <a:t>date_format</a:t>
            </a:r>
            <a:r>
              <a:rPr lang="it-IT" dirty="0"/>
              <a:t>($</a:t>
            </a:r>
            <a:r>
              <a:rPr lang="it-IT" dirty="0" err="1"/>
              <a:t>date,"Y</a:t>
            </a:r>
            <a:r>
              <a:rPr lang="it-IT" dirty="0"/>
              <a:t>/m/d");</a:t>
            </a:r>
          </a:p>
          <a:p>
            <a:r>
              <a:rPr lang="it-IT" dirty="0"/>
              <a:t>?&gt;</a:t>
            </a:r>
          </a:p>
        </p:txBody>
      </p:sp>
    </p:spTree>
    <p:extLst>
      <p:ext uri="{BB962C8B-B14F-4D97-AF65-F5344CB8AC3E}">
        <p14:creationId xmlns:p14="http://schemas.microsoft.com/office/powerpoint/2010/main" val="127501946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D0113A-DA2D-475F-8E1C-6445A46B15E8}"/>
              </a:ext>
            </a:extLst>
          </p:cNvPr>
          <p:cNvSpPr>
            <a:spLocks noGrp="1"/>
          </p:cNvSpPr>
          <p:nvPr>
            <p:ph type="title"/>
          </p:nvPr>
        </p:nvSpPr>
        <p:spPr/>
        <p:txBody>
          <a:bodyPr>
            <a:normAutofit/>
          </a:bodyPr>
          <a:lstStyle/>
          <a:p>
            <a:r>
              <a:rPr lang="it-IT" dirty="0"/>
              <a:t> </a:t>
            </a:r>
            <a:r>
              <a:rPr lang="it-IT" dirty="0" err="1"/>
              <a:t>date_add</a:t>
            </a:r>
            <a:r>
              <a:rPr lang="it-IT" dirty="0"/>
              <a:t>() </a:t>
            </a:r>
            <a:endParaRPr lang="it-IT" dirty="0">
              <a:highlight>
                <a:srgbClr val="00FF00"/>
              </a:highlight>
            </a:endParaRPr>
          </a:p>
        </p:txBody>
      </p:sp>
      <p:sp>
        <p:nvSpPr>
          <p:cNvPr id="3" name="Segnaposto contenuto 2">
            <a:extLst>
              <a:ext uri="{FF2B5EF4-FFF2-40B4-BE49-F238E27FC236}">
                <a16:creationId xmlns:a16="http://schemas.microsoft.com/office/drawing/2014/main" id="{C1A69CB3-C1A7-4117-808B-6ED9AE9BECC3}"/>
              </a:ext>
            </a:extLst>
          </p:cNvPr>
          <p:cNvSpPr>
            <a:spLocks noGrp="1"/>
          </p:cNvSpPr>
          <p:nvPr>
            <p:ph sz="half" idx="2"/>
          </p:nvPr>
        </p:nvSpPr>
        <p:spPr>
          <a:xfrm>
            <a:off x="328612" y="1271016"/>
            <a:ext cx="2586604" cy="5248655"/>
          </a:xfrm>
        </p:spPr>
        <p:txBody>
          <a:bodyPr>
            <a:normAutofit/>
          </a:bodyPr>
          <a:lstStyle/>
          <a:p>
            <a:r>
              <a:rPr lang="it-IT" sz="2000" dirty="0"/>
              <a:t>La funzione </a:t>
            </a:r>
            <a:r>
              <a:rPr lang="it-IT" sz="2000" dirty="0" err="1"/>
              <a:t>date_add</a:t>
            </a:r>
            <a:r>
              <a:rPr lang="it-IT" sz="2000" dirty="0"/>
              <a:t>() </a:t>
            </a:r>
            <a:r>
              <a:rPr lang="it-IT" sz="2000" b="1" dirty="0"/>
              <a:t>aggiunge alcuni giorni, mesi, anni, ore, minuti e secondi a una data.</a:t>
            </a:r>
          </a:p>
          <a:p>
            <a:r>
              <a:rPr lang="it-IT" sz="2000" dirty="0"/>
              <a:t>Valore di ritorno:</a:t>
            </a:r>
            <a:br>
              <a:rPr lang="it-IT" sz="2000" dirty="0"/>
            </a:br>
            <a:r>
              <a:rPr lang="it-IT" sz="2000" dirty="0"/>
              <a:t>Restituisce un oggetto </a:t>
            </a:r>
            <a:r>
              <a:rPr lang="it-IT" sz="2000" dirty="0" err="1"/>
              <a:t>DateTime</a:t>
            </a:r>
            <a:r>
              <a:rPr lang="it-IT" sz="2000" dirty="0"/>
              <a:t> in caso di esito positivo. </a:t>
            </a:r>
            <a:br>
              <a:rPr lang="it-IT" sz="2000" dirty="0"/>
            </a:br>
            <a:r>
              <a:rPr lang="it-IT" sz="2000" dirty="0"/>
              <a:t>FALSO in caso di fallimento</a:t>
            </a:r>
          </a:p>
        </p:txBody>
      </p:sp>
      <p:sp>
        <p:nvSpPr>
          <p:cNvPr id="4" name="Segnaposto contenuto 3">
            <a:extLst>
              <a:ext uri="{FF2B5EF4-FFF2-40B4-BE49-F238E27FC236}">
                <a16:creationId xmlns:a16="http://schemas.microsoft.com/office/drawing/2014/main" id="{0AF19A12-D122-4BFB-970E-B11E1E83BDD2}"/>
              </a:ext>
            </a:extLst>
          </p:cNvPr>
          <p:cNvSpPr>
            <a:spLocks noGrp="1"/>
          </p:cNvSpPr>
          <p:nvPr>
            <p:ph sz="quarter" idx="4"/>
          </p:nvPr>
        </p:nvSpPr>
        <p:spPr>
          <a:xfrm>
            <a:off x="3213980" y="1271017"/>
            <a:ext cx="8649408" cy="5263586"/>
          </a:xfrm>
        </p:spPr>
        <p:txBody>
          <a:bodyPr/>
          <a:lstStyle/>
          <a:p>
            <a:r>
              <a:rPr lang="en-US" sz="2000" dirty="0" err="1"/>
              <a:t>Nell'esempio</a:t>
            </a:r>
            <a:r>
              <a:rPr lang="en-US" sz="2000" dirty="0"/>
              <a:t> </a:t>
            </a:r>
            <a:r>
              <a:rPr lang="en-US" sz="2000" dirty="0" err="1"/>
              <a:t>aggiungiamo</a:t>
            </a:r>
            <a:r>
              <a:rPr lang="en-US" sz="2000" dirty="0"/>
              <a:t> 40 </a:t>
            </a:r>
            <a:r>
              <a:rPr lang="en-US" sz="2000" dirty="0" err="1"/>
              <a:t>giorni</a:t>
            </a:r>
            <a:r>
              <a:rPr lang="en-US" sz="2000" dirty="0"/>
              <a:t> al 15 </a:t>
            </a:r>
            <a:r>
              <a:rPr lang="en-US" sz="2000" dirty="0" err="1"/>
              <a:t>marzo</a:t>
            </a:r>
            <a:endParaRPr lang="en-US" sz="2000" dirty="0"/>
          </a:p>
          <a:p>
            <a:r>
              <a:rPr lang="en-US" dirty="0"/>
              <a:t>&lt;?php</a:t>
            </a:r>
          </a:p>
          <a:p>
            <a:r>
              <a:rPr lang="en-US" dirty="0"/>
              <a:t>$date=</a:t>
            </a:r>
            <a:r>
              <a:rPr lang="en-US" dirty="0" err="1"/>
              <a:t>date_create</a:t>
            </a:r>
            <a:r>
              <a:rPr lang="en-US" dirty="0"/>
              <a:t>("2021-03-15");</a:t>
            </a:r>
          </a:p>
          <a:p>
            <a:r>
              <a:rPr lang="en-US" dirty="0" err="1">
                <a:highlight>
                  <a:srgbClr val="FFFF00"/>
                </a:highlight>
              </a:rPr>
              <a:t>date_add</a:t>
            </a:r>
            <a:r>
              <a:rPr lang="en-US" dirty="0"/>
              <a:t>($date, </a:t>
            </a:r>
            <a:r>
              <a:rPr lang="en-US" dirty="0" err="1">
                <a:highlight>
                  <a:srgbClr val="00FF00"/>
                </a:highlight>
              </a:rPr>
              <a:t>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endParaRPr lang="it-IT" dirty="0"/>
          </a:p>
          <a:p>
            <a:r>
              <a:rPr lang="it-IT" dirty="0"/>
              <a:t>//2021-04-24</a:t>
            </a:r>
          </a:p>
        </p:txBody>
      </p:sp>
      <p:sp>
        <p:nvSpPr>
          <p:cNvPr id="5" name="Simbolo &quot;Non consentito&quot; 4">
            <a:extLst>
              <a:ext uri="{FF2B5EF4-FFF2-40B4-BE49-F238E27FC236}">
                <a16:creationId xmlns:a16="http://schemas.microsoft.com/office/drawing/2014/main" id="{B41E297E-11E3-434E-8C36-F539833A5095}"/>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4543437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715B7-B677-43CD-A8D1-6E7C4874635D}"/>
              </a:ext>
            </a:extLst>
          </p:cNvPr>
          <p:cNvSpPr>
            <a:spLocks noGrp="1"/>
          </p:cNvSpPr>
          <p:nvPr>
            <p:ph type="title"/>
          </p:nvPr>
        </p:nvSpPr>
        <p:spPr/>
        <p:txBody>
          <a:bodyPr/>
          <a:lstStyle/>
          <a:p>
            <a:r>
              <a:rPr lang="it-IT" dirty="0" err="1"/>
              <a:t>date_diff</a:t>
            </a:r>
            <a:r>
              <a:rPr lang="it-IT" dirty="0"/>
              <a:t>()</a:t>
            </a:r>
          </a:p>
        </p:txBody>
      </p:sp>
      <p:sp>
        <p:nvSpPr>
          <p:cNvPr id="3" name="Segnaposto contenuto 2">
            <a:extLst>
              <a:ext uri="{FF2B5EF4-FFF2-40B4-BE49-F238E27FC236}">
                <a16:creationId xmlns:a16="http://schemas.microsoft.com/office/drawing/2014/main" id="{369E4A09-9D8D-4D7E-8031-709EC77C2670}"/>
              </a:ext>
            </a:extLst>
          </p:cNvPr>
          <p:cNvSpPr>
            <a:spLocks noGrp="1"/>
          </p:cNvSpPr>
          <p:nvPr>
            <p:ph sz="half" idx="2"/>
          </p:nvPr>
        </p:nvSpPr>
        <p:spPr/>
        <p:txBody>
          <a:bodyPr>
            <a:normAutofit/>
          </a:bodyPr>
          <a:lstStyle/>
          <a:p>
            <a:r>
              <a:rPr lang="it-IT" sz="2000" dirty="0"/>
              <a:t>La funzione </a:t>
            </a:r>
            <a:r>
              <a:rPr lang="it-IT" sz="2000" dirty="0" err="1"/>
              <a:t>date_diff</a:t>
            </a:r>
            <a:r>
              <a:rPr lang="it-IT" sz="2000" dirty="0"/>
              <a:t>() </a:t>
            </a:r>
            <a:r>
              <a:rPr lang="it-IT" sz="2000" b="1" dirty="0"/>
              <a:t>restituisce la differenza tra due oggetti </a:t>
            </a:r>
            <a:r>
              <a:rPr lang="it-IT" sz="2000" b="1" dirty="0" err="1"/>
              <a:t>DateTime</a:t>
            </a:r>
            <a:r>
              <a:rPr lang="it-IT" sz="2000" dirty="0"/>
              <a:t>.</a:t>
            </a:r>
          </a:p>
        </p:txBody>
      </p:sp>
      <p:sp>
        <p:nvSpPr>
          <p:cNvPr id="4" name="Segnaposto contenuto 3">
            <a:extLst>
              <a:ext uri="{FF2B5EF4-FFF2-40B4-BE49-F238E27FC236}">
                <a16:creationId xmlns:a16="http://schemas.microsoft.com/office/drawing/2014/main" id="{8D842627-A398-4115-92E7-B186045EB851}"/>
              </a:ext>
            </a:extLst>
          </p:cNvPr>
          <p:cNvSpPr>
            <a:spLocks noGrp="1"/>
          </p:cNvSpPr>
          <p:nvPr>
            <p:ph sz="quarter" idx="4"/>
          </p:nvPr>
        </p:nvSpPr>
        <p:spPr/>
        <p:txBody>
          <a:bodyPr>
            <a:normAutofit fontScale="62500" lnSpcReduction="20000"/>
          </a:bodyPr>
          <a:lstStyle/>
          <a:p>
            <a:r>
              <a:rPr lang="it-IT" dirty="0"/>
              <a:t>&lt;?</a:t>
            </a:r>
            <a:r>
              <a:rPr lang="it-IT" dirty="0" err="1"/>
              <a:t>php</a:t>
            </a:r>
            <a:endParaRPr lang="it-IT" dirty="0"/>
          </a:p>
          <a:p>
            <a:r>
              <a:rPr lang="en-US" b="0" dirty="0">
                <a:solidFill>
                  <a:srgbClr val="000000"/>
                </a:solidFill>
                <a:effectLst/>
                <a:latin typeface="Consolas" panose="020B0609020204030204" pitchFamily="49" charset="0"/>
              </a:rPr>
              <a:t>$date1=</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"2021-03-15"</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$date2=</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"2021-12-12"</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date_diff</a:t>
            </a:r>
            <a:r>
              <a:rPr lang="en-US" b="0" dirty="0">
                <a:solidFill>
                  <a:srgbClr val="000000"/>
                </a:solidFill>
                <a:effectLst/>
                <a:latin typeface="Consolas" panose="020B0609020204030204" pitchFamily="49" charset="0"/>
              </a:rPr>
              <a:t>($date1,$date2));</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8000"/>
                </a:solidFill>
                <a:effectLst/>
                <a:latin typeface="Consolas" panose="020B0609020204030204" pitchFamily="49" charset="0"/>
              </a:rPr>
              <a:t>DateInterval</a:t>
            </a:r>
            <a:r>
              <a:rPr lang="en-US" b="0" dirty="0">
                <a:solidFill>
                  <a:srgbClr val="008000"/>
                </a:solidFill>
                <a:effectLst/>
                <a:latin typeface="Consolas" panose="020B0609020204030204" pitchFamily="49" charset="0"/>
              </a:rPr>
              <a:t> Object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 =&gt; 8</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 =&gt; 27</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[h]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i</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[s]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[f]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[weekday]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weekday_behavior</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first_last_day_of</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[invert]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[days] =&gt; 272</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special_type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special_amount</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have_weekday_relative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have_special_relative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47034C36-C652-4911-8746-3D186DB6237C}"/>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2894604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326A1-1EB8-4B1E-AEB8-0BCE6802D44F}"/>
              </a:ext>
            </a:extLst>
          </p:cNvPr>
          <p:cNvSpPr>
            <a:spLocks noGrp="1"/>
          </p:cNvSpPr>
          <p:nvPr>
            <p:ph type="title"/>
          </p:nvPr>
        </p:nvSpPr>
        <p:spPr/>
        <p:txBody>
          <a:bodyPr/>
          <a:lstStyle/>
          <a:p>
            <a:r>
              <a:rPr lang="it-IT" dirty="0" err="1"/>
              <a:t>date_format</a:t>
            </a:r>
            <a:r>
              <a:rPr lang="it-IT" dirty="0"/>
              <a:t>()</a:t>
            </a:r>
          </a:p>
        </p:txBody>
      </p:sp>
      <p:sp>
        <p:nvSpPr>
          <p:cNvPr id="3" name="Segnaposto contenuto 2">
            <a:extLst>
              <a:ext uri="{FF2B5EF4-FFF2-40B4-BE49-F238E27FC236}">
                <a16:creationId xmlns:a16="http://schemas.microsoft.com/office/drawing/2014/main" id="{03DE008A-FD69-4F0A-A82F-72098A55A020}"/>
              </a:ext>
            </a:extLst>
          </p:cNvPr>
          <p:cNvSpPr>
            <a:spLocks noGrp="1"/>
          </p:cNvSpPr>
          <p:nvPr>
            <p:ph sz="half" idx="2"/>
          </p:nvPr>
        </p:nvSpPr>
        <p:spPr/>
        <p:txBody>
          <a:bodyPr>
            <a:normAutofit/>
          </a:bodyPr>
          <a:lstStyle/>
          <a:p>
            <a:r>
              <a:rPr lang="it-IT" sz="2000" dirty="0"/>
              <a:t>La funzione </a:t>
            </a:r>
            <a:r>
              <a:rPr lang="it-IT" sz="2000" dirty="0" err="1"/>
              <a:t>date_format</a:t>
            </a:r>
            <a:r>
              <a:rPr lang="it-IT" sz="2000" dirty="0"/>
              <a:t>() </a:t>
            </a:r>
            <a:r>
              <a:rPr lang="it-IT" sz="2000" b="1" dirty="0"/>
              <a:t>restituisce una data formattata secondo il formato specificato.</a:t>
            </a:r>
          </a:p>
          <a:p>
            <a:r>
              <a:rPr lang="it-IT" sz="2000" dirty="0"/>
              <a:t>Nota: questa funzione non utilizza le impostazioni internazionali (tutto l'output è in inglese).</a:t>
            </a:r>
          </a:p>
        </p:txBody>
      </p:sp>
      <p:sp>
        <p:nvSpPr>
          <p:cNvPr id="4" name="Segnaposto contenuto 3">
            <a:extLst>
              <a:ext uri="{FF2B5EF4-FFF2-40B4-BE49-F238E27FC236}">
                <a16:creationId xmlns:a16="http://schemas.microsoft.com/office/drawing/2014/main" id="{FDE463E1-91A8-47AF-86E4-108624F15704}"/>
              </a:ext>
            </a:extLst>
          </p:cNvPr>
          <p:cNvSpPr>
            <a:spLocks noGrp="1"/>
          </p:cNvSpPr>
          <p:nvPr>
            <p:ph sz="quarter" idx="4"/>
          </p:nvPr>
        </p:nvSpPr>
        <p:spPr/>
        <p:txBody>
          <a:bodyPr/>
          <a:lstStyle/>
          <a:p>
            <a:r>
              <a:rPr lang="en-US" dirty="0"/>
              <a:t>&lt;?php</a:t>
            </a:r>
          </a:p>
          <a:p>
            <a:r>
              <a:rPr lang="en-US" dirty="0"/>
              <a:t>$date=</a:t>
            </a:r>
            <a:r>
              <a:rPr lang="en-US" dirty="0" err="1"/>
              <a:t>date_create</a:t>
            </a:r>
            <a:r>
              <a:rPr lang="en-US" dirty="0"/>
              <a:t>("2021-03-15");</a:t>
            </a:r>
          </a:p>
          <a:p>
            <a:r>
              <a:rPr lang="en-US" dirty="0"/>
              <a:t>echo </a:t>
            </a:r>
            <a:r>
              <a:rPr lang="en-US" dirty="0" err="1">
                <a:highlight>
                  <a:srgbClr val="FFFF00"/>
                </a:highlight>
              </a:rPr>
              <a:t>date_format</a:t>
            </a:r>
            <a:r>
              <a:rPr lang="en-US" dirty="0"/>
              <a:t>($</a:t>
            </a:r>
            <a:r>
              <a:rPr lang="en-US" dirty="0" err="1"/>
              <a:t>date,"Y</a:t>
            </a:r>
            <a:r>
              <a:rPr lang="en-US" dirty="0"/>
              <a:t>/m/d H:i:s");</a:t>
            </a:r>
          </a:p>
          <a:p>
            <a:r>
              <a:rPr lang="en-US" dirty="0"/>
              <a:t>?&gt;</a:t>
            </a:r>
          </a:p>
          <a:p>
            <a:endParaRPr lang="en-US" dirty="0"/>
          </a:p>
          <a:p>
            <a:r>
              <a:rPr lang="it-IT" sz="2000" dirty="0"/>
              <a:t>Il Risultato:</a:t>
            </a:r>
            <a:br>
              <a:rPr lang="it-IT" dirty="0"/>
            </a:br>
            <a:br>
              <a:rPr lang="it-IT" dirty="0"/>
            </a:br>
            <a:r>
              <a:rPr lang="it-IT" dirty="0"/>
              <a:t>2021/03/15 00:00:00</a:t>
            </a:r>
          </a:p>
        </p:txBody>
      </p:sp>
      <p:sp>
        <p:nvSpPr>
          <p:cNvPr id="5" name="Simbolo &quot;Non consentito&quot; 4">
            <a:extLst>
              <a:ext uri="{FF2B5EF4-FFF2-40B4-BE49-F238E27FC236}">
                <a16:creationId xmlns:a16="http://schemas.microsoft.com/office/drawing/2014/main" id="{45464B96-48A7-4F3F-A204-5B5CF4BCD806}"/>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64347774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C6CEB-09A6-4594-8E2D-35CA6062FEEF}"/>
              </a:ext>
            </a:extLst>
          </p:cNvPr>
          <p:cNvSpPr>
            <a:spLocks noGrp="1"/>
          </p:cNvSpPr>
          <p:nvPr>
            <p:ph type="title"/>
          </p:nvPr>
        </p:nvSpPr>
        <p:spPr/>
        <p:txBody>
          <a:bodyPr/>
          <a:lstStyle/>
          <a:p>
            <a:r>
              <a:rPr lang="it-IT" dirty="0" err="1"/>
              <a:t>date_parse_from_format</a:t>
            </a:r>
            <a:r>
              <a:rPr lang="it-IT" dirty="0"/>
              <a:t>()</a:t>
            </a:r>
          </a:p>
        </p:txBody>
      </p:sp>
      <p:sp>
        <p:nvSpPr>
          <p:cNvPr id="3" name="Segnaposto contenuto 2">
            <a:extLst>
              <a:ext uri="{FF2B5EF4-FFF2-40B4-BE49-F238E27FC236}">
                <a16:creationId xmlns:a16="http://schemas.microsoft.com/office/drawing/2014/main" id="{6A8ECE05-AC1F-4666-8327-D66B310EA52D}"/>
              </a:ext>
            </a:extLst>
          </p:cNvPr>
          <p:cNvSpPr>
            <a:spLocks noGrp="1"/>
          </p:cNvSpPr>
          <p:nvPr>
            <p:ph sz="half" idx="2"/>
          </p:nvPr>
        </p:nvSpPr>
        <p:spPr>
          <a:xfrm>
            <a:off x="328612" y="1271016"/>
            <a:ext cx="3754501" cy="5248655"/>
          </a:xfrm>
        </p:spPr>
        <p:txBody>
          <a:bodyPr>
            <a:normAutofit/>
          </a:bodyPr>
          <a:lstStyle/>
          <a:p>
            <a:r>
              <a:rPr lang="it-IT" sz="2000" dirty="0"/>
              <a:t>La funzione </a:t>
            </a:r>
            <a:r>
              <a:rPr lang="it-IT" sz="2000" dirty="0" err="1"/>
              <a:t>date_parse_from_format</a:t>
            </a:r>
            <a:r>
              <a:rPr lang="it-IT" sz="2000" dirty="0"/>
              <a:t>() </a:t>
            </a:r>
            <a:r>
              <a:rPr lang="it-IT" sz="2000" b="1" dirty="0"/>
              <a:t>restituisce un array associativo con informazioni dettagliate su una data specificata</a:t>
            </a:r>
            <a:r>
              <a:rPr lang="it-IT" sz="2000" dirty="0"/>
              <a:t>, secondo il formato specificato.</a:t>
            </a:r>
          </a:p>
          <a:p>
            <a:endParaRPr lang="it-IT" sz="2000" dirty="0"/>
          </a:p>
        </p:txBody>
      </p:sp>
      <p:sp>
        <p:nvSpPr>
          <p:cNvPr id="4" name="Segnaposto contenuto 3">
            <a:extLst>
              <a:ext uri="{FF2B5EF4-FFF2-40B4-BE49-F238E27FC236}">
                <a16:creationId xmlns:a16="http://schemas.microsoft.com/office/drawing/2014/main" id="{C370A339-B16F-45E0-A811-3AB897555F31}"/>
              </a:ext>
            </a:extLst>
          </p:cNvPr>
          <p:cNvSpPr>
            <a:spLocks noGrp="1"/>
          </p:cNvSpPr>
          <p:nvPr>
            <p:ph sz="quarter" idx="4"/>
          </p:nvPr>
        </p:nvSpPr>
        <p:spPr>
          <a:xfrm>
            <a:off x="4083113" y="1271017"/>
            <a:ext cx="7780275" cy="5263586"/>
          </a:xfrm>
        </p:spPr>
        <p:txBody>
          <a:bodyPr>
            <a:normAutofit fontScale="62500" lnSpcReduction="20000"/>
          </a:bodyPr>
          <a:lstStyle/>
          <a:p>
            <a:r>
              <a:rPr lang="it-IT" dirty="0"/>
              <a:t>&lt;?</a:t>
            </a:r>
            <a:r>
              <a:rPr lang="it-IT" dirty="0" err="1"/>
              <a:t>php</a:t>
            </a:r>
            <a:endParaRPr lang="it-IT" dirty="0"/>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date_parse_from_format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"mdY"</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"05122021"</a:t>
            </a:r>
            <a:r>
              <a:rPr lang="it-IT" b="0" dirty="0">
                <a:solidFill>
                  <a:srgbClr val="000000"/>
                </a:solidFill>
                <a:effectLst/>
                <a:latin typeface="Consolas" panose="020B0609020204030204" pitchFamily="49" charset="0"/>
              </a:rPr>
              <a:t>));</a:t>
            </a:r>
          </a:p>
          <a:p>
            <a:r>
              <a:rPr lang="it-IT" dirty="0"/>
              <a:t>?&gt;</a:t>
            </a:r>
          </a:p>
          <a:p>
            <a:br>
              <a:rPr lang="it-IT" sz="2000" dirty="0"/>
            </a:br>
            <a:r>
              <a:rPr lang="it-IT" sz="2000" dirty="0"/>
              <a:t>Il Risultato:</a:t>
            </a:r>
          </a:p>
          <a:p>
            <a:endParaRPr lang="en-US" dirty="0"/>
          </a:p>
          <a:p>
            <a:r>
              <a:rPr lang="en-US" dirty="0"/>
              <a:t>Array</a:t>
            </a:r>
          </a:p>
          <a:p>
            <a:r>
              <a:rPr lang="en-US" dirty="0"/>
              <a:t>(</a:t>
            </a:r>
          </a:p>
          <a:p>
            <a:r>
              <a:rPr lang="en-US" dirty="0"/>
              <a:t>    [year] =&gt; 2021</a:t>
            </a:r>
          </a:p>
          <a:p>
            <a:r>
              <a:rPr lang="en-US" dirty="0"/>
              <a:t>    [month] =&gt; 5</a:t>
            </a:r>
          </a:p>
          <a:p>
            <a:r>
              <a:rPr lang="en-US" dirty="0"/>
              <a:t>    [day] =&gt; 12</a:t>
            </a:r>
          </a:p>
          <a:p>
            <a:r>
              <a:rPr lang="en-US" dirty="0"/>
              <a:t>    [hour] =&gt;</a:t>
            </a:r>
          </a:p>
          <a:p>
            <a:r>
              <a:rPr lang="en-US" dirty="0"/>
              <a:t>    [minute] =&gt;</a:t>
            </a:r>
          </a:p>
          <a:p>
            <a:r>
              <a:rPr lang="en-US" dirty="0"/>
              <a:t>    [second] =&gt;</a:t>
            </a:r>
          </a:p>
          <a:p>
            <a:r>
              <a:rPr lang="en-US" dirty="0"/>
              <a:t>    [fraction] =&gt;</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
        <p:nvSpPr>
          <p:cNvPr id="5" name="Simbolo &quot;Non consentito&quot; 4">
            <a:extLst>
              <a:ext uri="{FF2B5EF4-FFF2-40B4-BE49-F238E27FC236}">
                <a16:creationId xmlns:a16="http://schemas.microsoft.com/office/drawing/2014/main" id="{73E62143-8256-405B-BAE2-9A7D6A83A526}"/>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96210316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5A1950-547E-4AB5-B76D-BFA078C8555C}"/>
              </a:ext>
            </a:extLst>
          </p:cNvPr>
          <p:cNvSpPr>
            <a:spLocks noGrp="1"/>
          </p:cNvSpPr>
          <p:nvPr>
            <p:ph type="title"/>
          </p:nvPr>
        </p:nvSpPr>
        <p:spPr/>
        <p:txBody>
          <a:bodyPr/>
          <a:lstStyle/>
          <a:p>
            <a:r>
              <a:rPr lang="it-IT" dirty="0" err="1"/>
              <a:t>date_parse</a:t>
            </a:r>
            <a:r>
              <a:rPr lang="it-IT" dirty="0"/>
              <a:t>()</a:t>
            </a:r>
          </a:p>
        </p:txBody>
      </p:sp>
      <p:sp>
        <p:nvSpPr>
          <p:cNvPr id="3" name="Segnaposto contenuto 2">
            <a:extLst>
              <a:ext uri="{FF2B5EF4-FFF2-40B4-BE49-F238E27FC236}">
                <a16:creationId xmlns:a16="http://schemas.microsoft.com/office/drawing/2014/main" id="{5C8386A5-55E1-4B4D-88E0-DA56FB31BE3E}"/>
              </a:ext>
            </a:extLst>
          </p:cNvPr>
          <p:cNvSpPr>
            <a:spLocks noGrp="1"/>
          </p:cNvSpPr>
          <p:nvPr>
            <p:ph sz="half" idx="2"/>
          </p:nvPr>
        </p:nvSpPr>
        <p:spPr>
          <a:xfrm>
            <a:off x="328612" y="1271016"/>
            <a:ext cx="4315816" cy="5248655"/>
          </a:xfrm>
        </p:spPr>
        <p:txBody>
          <a:bodyPr>
            <a:normAutofit/>
          </a:bodyPr>
          <a:lstStyle/>
          <a:p>
            <a:r>
              <a:rPr lang="it-IT" sz="2000" dirty="0"/>
              <a:t>Restituisce un array associativo con informazioni dettagliate su una data specificata.</a:t>
            </a:r>
          </a:p>
        </p:txBody>
      </p:sp>
      <p:sp>
        <p:nvSpPr>
          <p:cNvPr id="4" name="Segnaposto contenuto 3">
            <a:extLst>
              <a:ext uri="{FF2B5EF4-FFF2-40B4-BE49-F238E27FC236}">
                <a16:creationId xmlns:a16="http://schemas.microsoft.com/office/drawing/2014/main" id="{24AEC25C-DBE7-45C4-AC5D-20317C55F7C6}"/>
              </a:ext>
            </a:extLst>
          </p:cNvPr>
          <p:cNvSpPr>
            <a:spLocks noGrp="1"/>
          </p:cNvSpPr>
          <p:nvPr>
            <p:ph sz="quarter" idx="4"/>
          </p:nvPr>
        </p:nvSpPr>
        <p:spPr>
          <a:xfrm>
            <a:off x="5712737" y="1271017"/>
            <a:ext cx="6150651" cy="5263586"/>
          </a:xfrm>
        </p:spPr>
        <p:txBody>
          <a:bodyPr>
            <a:normAutofit fontScale="62500" lnSpcReduction="20000"/>
          </a:bodyPr>
          <a:lstStyle/>
          <a:p>
            <a:r>
              <a:rPr lang="fr-FR" dirty="0"/>
              <a:t>&lt;?</a:t>
            </a:r>
            <a:r>
              <a:rPr lang="fr-FR" dirty="0" err="1"/>
              <a:t>php</a:t>
            </a:r>
            <a:endParaRPr lang="fr-FR" dirty="0"/>
          </a:p>
          <a:p>
            <a:r>
              <a:rPr lang="fr-FR" dirty="0" err="1"/>
              <a:t>print_r</a:t>
            </a:r>
            <a:r>
              <a:rPr lang="fr-FR" dirty="0"/>
              <a:t>(</a:t>
            </a:r>
            <a:r>
              <a:rPr lang="fr-FR" dirty="0" err="1">
                <a:highlight>
                  <a:srgbClr val="FFFF00"/>
                </a:highlight>
              </a:rPr>
              <a:t>date_parse</a:t>
            </a:r>
            <a:r>
              <a:rPr lang="fr-FR" dirty="0"/>
              <a:t>("2021-05-01 12:30:45.5"));</a:t>
            </a:r>
          </a:p>
          <a:p>
            <a:r>
              <a:rPr lang="fr-FR" dirty="0"/>
              <a:t>?&gt;</a:t>
            </a:r>
            <a:br>
              <a:rPr lang="fr-FR" dirty="0"/>
            </a:br>
            <a:endParaRPr lang="en-US" dirty="0"/>
          </a:p>
          <a:p>
            <a:r>
              <a:rPr kumimoji="0" lang="it-IT" sz="20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mn-ea"/>
                <a:cs typeface="+mn-cs"/>
              </a:rPr>
              <a:t>Il Risultato:</a:t>
            </a:r>
            <a:endParaRPr lang="en-US" dirty="0"/>
          </a:p>
          <a:p>
            <a:r>
              <a:rPr lang="en-US" dirty="0"/>
              <a:t>Array</a:t>
            </a:r>
          </a:p>
          <a:p>
            <a:r>
              <a:rPr lang="en-US" dirty="0"/>
              <a:t>(</a:t>
            </a:r>
          </a:p>
          <a:p>
            <a:r>
              <a:rPr lang="en-US" dirty="0"/>
              <a:t>    [year] =&gt; 2021</a:t>
            </a:r>
          </a:p>
          <a:p>
            <a:r>
              <a:rPr lang="en-US" dirty="0"/>
              <a:t>    [month] =&gt; 5</a:t>
            </a:r>
          </a:p>
          <a:p>
            <a:r>
              <a:rPr lang="en-US" dirty="0"/>
              <a:t>    [day] =&gt; 1</a:t>
            </a:r>
          </a:p>
          <a:p>
            <a:r>
              <a:rPr lang="en-US" dirty="0"/>
              <a:t>    [hour] =&gt; 12</a:t>
            </a:r>
          </a:p>
          <a:p>
            <a:r>
              <a:rPr lang="en-US" dirty="0"/>
              <a:t>    [minute] =&gt; 30</a:t>
            </a:r>
          </a:p>
          <a:p>
            <a:r>
              <a:rPr lang="en-US" dirty="0"/>
              <a:t>    [second] =&gt; 45</a:t>
            </a:r>
          </a:p>
          <a:p>
            <a:r>
              <a:rPr lang="en-US" dirty="0"/>
              <a:t>    [fraction] =&gt; 0.5</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
        <p:nvSpPr>
          <p:cNvPr id="5" name="Simbolo &quot;Non consentito&quot; 4">
            <a:extLst>
              <a:ext uri="{FF2B5EF4-FFF2-40B4-BE49-F238E27FC236}">
                <a16:creationId xmlns:a16="http://schemas.microsoft.com/office/drawing/2014/main" id="{55484020-7875-475F-8FFB-3DB0F8A3FFA6}"/>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57293081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CCDF5-6EB1-433D-9DDC-ABFC1CCE863C}"/>
              </a:ext>
            </a:extLst>
          </p:cNvPr>
          <p:cNvSpPr>
            <a:spLocks noGrp="1"/>
          </p:cNvSpPr>
          <p:nvPr>
            <p:ph type="title"/>
          </p:nvPr>
        </p:nvSpPr>
        <p:spPr/>
        <p:txBody>
          <a:bodyPr/>
          <a:lstStyle/>
          <a:p>
            <a:r>
              <a:rPr lang="it-IT" dirty="0" err="1"/>
              <a:t>date_sub</a:t>
            </a:r>
            <a:r>
              <a:rPr lang="it-IT" dirty="0"/>
              <a:t>()</a:t>
            </a:r>
          </a:p>
        </p:txBody>
      </p:sp>
      <p:sp>
        <p:nvSpPr>
          <p:cNvPr id="3" name="Segnaposto contenuto 2">
            <a:extLst>
              <a:ext uri="{FF2B5EF4-FFF2-40B4-BE49-F238E27FC236}">
                <a16:creationId xmlns:a16="http://schemas.microsoft.com/office/drawing/2014/main" id="{93D9131E-DA0F-4B25-AC76-0241F5C60242}"/>
              </a:ext>
            </a:extLst>
          </p:cNvPr>
          <p:cNvSpPr>
            <a:spLocks noGrp="1"/>
          </p:cNvSpPr>
          <p:nvPr>
            <p:ph sz="half" idx="2"/>
          </p:nvPr>
        </p:nvSpPr>
        <p:spPr>
          <a:xfrm>
            <a:off x="328612" y="1271016"/>
            <a:ext cx="2369321" cy="5248655"/>
          </a:xfrm>
        </p:spPr>
        <p:txBody>
          <a:bodyPr>
            <a:normAutofit/>
          </a:bodyPr>
          <a:lstStyle/>
          <a:p>
            <a:r>
              <a:rPr lang="it-IT" sz="2000" dirty="0"/>
              <a:t>La funzione </a:t>
            </a:r>
            <a:r>
              <a:rPr lang="it-IT" sz="2000" dirty="0" err="1"/>
              <a:t>date_sub</a:t>
            </a:r>
            <a:r>
              <a:rPr lang="it-IT" sz="2000" dirty="0"/>
              <a:t>() </a:t>
            </a:r>
            <a:r>
              <a:rPr lang="it-IT" sz="2000" b="1" dirty="0"/>
              <a:t>sottrae alcuni giorni, mesi, anni, ore, minuti e secondi da una data.</a:t>
            </a:r>
          </a:p>
        </p:txBody>
      </p:sp>
      <p:sp>
        <p:nvSpPr>
          <p:cNvPr id="4" name="Segnaposto contenuto 3">
            <a:extLst>
              <a:ext uri="{FF2B5EF4-FFF2-40B4-BE49-F238E27FC236}">
                <a16:creationId xmlns:a16="http://schemas.microsoft.com/office/drawing/2014/main" id="{AA8D4A87-CC7C-4D74-A67B-5EC6D936728D}"/>
              </a:ext>
            </a:extLst>
          </p:cNvPr>
          <p:cNvSpPr>
            <a:spLocks noGrp="1"/>
          </p:cNvSpPr>
          <p:nvPr>
            <p:ph sz="quarter" idx="4"/>
          </p:nvPr>
        </p:nvSpPr>
        <p:spPr>
          <a:xfrm>
            <a:off x="3023857" y="1271017"/>
            <a:ext cx="8839531" cy="5263586"/>
          </a:xfrm>
        </p:spPr>
        <p:txBody>
          <a:bodyPr/>
          <a:lstStyle/>
          <a:p>
            <a:r>
              <a:rPr lang="en-US" dirty="0"/>
              <a:t>&lt;?php</a:t>
            </a:r>
          </a:p>
          <a:p>
            <a:r>
              <a:rPr lang="en-US" dirty="0"/>
              <a:t>$date=</a:t>
            </a:r>
            <a:r>
              <a:rPr lang="en-US" dirty="0" err="1"/>
              <a:t>date_create</a:t>
            </a:r>
            <a:r>
              <a:rPr lang="en-US" dirty="0"/>
              <a:t>("2021-03-15");</a:t>
            </a:r>
          </a:p>
          <a:p>
            <a:r>
              <a:rPr lang="en-US" dirty="0" err="1">
                <a:highlight>
                  <a:srgbClr val="FFFF00"/>
                </a:highlight>
              </a:rPr>
              <a:t>date_sub</a:t>
            </a:r>
            <a:r>
              <a:rPr lang="en-US" dirty="0"/>
              <a:t>($</a:t>
            </a:r>
            <a:r>
              <a:rPr lang="en-US" dirty="0" err="1"/>
              <a:t>date,date_interval_create_from_date_string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r>
              <a:rPr lang="en-US" dirty="0"/>
              <a:t>?&gt;</a:t>
            </a:r>
            <a:br>
              <a:rPr lang="en-US" dirty="0"/>
            </a:br>
            <a:br>
              <a:rPr lang="en-US" dirty="0"/>
            </a:br>
            <a:br>
              <a:rPr lang="en-US" dirty="0"/>
            </a:br>
            <a:r>
              <a:rPr lang="en-US" sz="2000" dirty="0"/>
              <a:t>Il </a:t>
            </a:r>
            <a:r>
              <a:rPr lang="en-US" sz="2000" dirty="0" err="1"/>
              <a:t>Risultato</a:t>
            </a:r>
            <a:r>
              <a:rPr lang="en-US" sz="2000" dirty="0"/>
              <a:t>:</a:t>
            </a:r>
            <a:br>
              <a:rPr lang="en-US" dirty="0"/>
            </a:br>
            <a:br>
              <a:rPr lang="en-US" dirty="0"/>
            </a:br>
            <a:r>
              <a:rPr lang="en-US" dirty="0"/>
              <a:t>2021-02-03</a:t>
            </a:r>
            <a:endParaRPr lang="it-IT" dirty="0"/>
          </a:p>
        </p:txBody>
      </p:sp>
      <p:sp>
        <p:nvSpPr>
          <p:cNvPr id="5" name="Simbolo &quot;Non consentito&quot; 4">
            <a:extLst>
              <a:ext uri="{FF2B5EF4-FFF2-40B4-BE49-F238E27FC236}">
                <a16:creationId xmlns:a16="http://schemas.microsoft.com/office/drawing/2014/main" id="{3CD953F3-0B96-4F66-8107-11B11ED69D99}"/>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77656685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058486-1524-4EC8-B9E9-443DA39E6FFC}"/>
              </a:ext>
            </a:extLst>
          </p:cNvPr>
          <p:cNvSpPr>
            <a:spLocks noGrp="1"/>
          </p:cNvSpPr>
          <p:nvPr>
            <p:ph type="title"/>
          </p:nvPr>
        </p:nvSpPr>
        <p:spPr/>
        <p:txBody>
          <a:bodyPr/>
          <a:lstStyle/>
          <a:p>
            <a:r>
              <a:rPr lang="it-IT" dirty="0" err="1"/>
              <a:t>getdate</a:t>
            </a:r>
            <a:r>
              <a:rPr lang="it-IT" dirty="0"/>
              <a:t>()</a:t>
            </a:r>
          </a:p>
        </p:txBody>
      </p:sp>
      <p:sp>
        <p:nvSpPr>
          <p:cNvPr id="3" name="Segnaposto contenuto 2">
            <a:extLst>
              <a:ext uri="{FF2B5EF4-FFF2-40B4-BE49-F238E27FC236}">
                <a16:creationId xmlns:a16="http://schemas.microsoft.com/office/drawing/2014/main" id="{5996B92D-41C8-4DB7-B5C2-78496746CC1C}"/>
              </a:ext>
            </a:extLst>
          </p:cNvPr>
          <p:cNvSpPr>
            <a:spLocks noGrp="1"/>
          </p:cNvSpPr>
          <p:nvPr>
            <p:ph sz="half" idx="2"/>
          </p:nvPr>
        </p:nvSpPr>
        <p:spPr/>
        <p:txBody>
          <a:bodyPr>
            <a:normAutofit/>
          </a:bodyPr>
          <a:lstStyle/>
          <a:p>
            <a:r>
              <a:rPr lang="it-IT" sz="2000" dirty="0"/>
              <a:t>La funzione </a:t>
            </a:r>
            <a:r>
              <a:rPr lang="it-IT" sz="2000" dirty="0" err="1"/>
              <a:t>getdate</a:t>
            </a:r>
            <a:r>
              <a:rPr lang="it-IT" sz="2000" dirty="0"/>
              <a:t>() </a:t>
            </a:r>
            <a:r>
              <a:rPr lang="it-IT" sz="2000" b="1" dirty="0"/>
              <a:t>restituisce informazioni su </a:t>
            </a:r>
            <a:r>
              <a:rPr lang="it-IT" sz="2000" b="1" dirty="0">
                <a:highlight>
                  <a:srgbClr val="00FF00"/>
                </a:highlight>
              </a:rPr>
              <a:t>data/ora di un </a:t>
            </a:r>
            <a:r>
              <a:rPr lang="it-IT" sz="2000" b="1" dirty="0" err="1">
                <a:highlight>
                  <a:srgbClr val="00FF00"/>
                </a:highlight>
              </a:rPr>
              <a:t>timestamp</a:t>
            </a:r>
            <a:r>
              <a:rPr lang="it-IT" sz="2000" b="1" dirty="0">
                <a:highlight>
                  <a:srgbClr val="00FF00"/>
                </a:highlight>
              </a:rPr>
              <a:t> o la data/ora locale corrente.</a:t>
            </a:r>
          </a:p>
        </p:txBody>
      </p:sp>
      <p:sp>
        <p:nvSpPr>
          <p:cNvPr id="4" name="Segnaposto contenuto 3">
            <a:extLst>
              <a:ext uri="{FF2B5EF4-FFF2-40B4-BE49-F238E27FC236}">
                <a16:creationId xmlns:a16="http://schemas.microsoft.com/office/drawing/2014/main" id="{7B7A7846-F97F-4E68-A906-4B00EBD68C41}"/>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getdate</a:t>
            </a:r>
            <a:r>
              <a:rPr lang="it-IT" dirty="0"/>
              <a:t>());</a:t>
            </a:r>
          </a:p>
          <a:p>
            <a:r>
              <a:rPr lang="it-IT" dirty="0"/>
              <a:t>?&gt;</a:t>
            </a:r>
            <a:br>
              <a:rPr lang="it-IT" dirty="0"/>
            </a:br>
            <a:br>
              <a:rPr lang="it-IT" dirty="0"/>
            </a:br>
            <a:r>
              <a:rPr lang="it-IT" sz="2000" dirty="0"/>
              <a:t>Il Risultato:</a:t>
            </a:r>
            <a:br>
              <a:rPr lang="it-IT" dirty="0"/>
            </a:br>
            <a:br>
              <a:rPr lang="it-IT" dirty="0"/>
            </a:br>
            <a:r>
              <a:rPr lang="en-US" dirty="0"/>
              <a:t>Array</a:t>
            </a:r>
          </a:p>
          <a:p>
            <a:r>
              <a:rPr lang="en-US" dirty="0"/>
              <a:t>(</a:t>
            </a:r>
          </a:p>
          <a:p>
            <a:r>
              <a:rPr lang="en-US" dirty="0"/>
              <a:t>    [seconds] =&gt; 37</a:t>
            </a:r>
          </a:p>
          <a:p>
            <a:r>
              <a:rPr lang="en-US" dirty="0"/>
              <a:t>    [minutes] =&gt; 35</a:t>
            </a:r>
          </a:p>
          <a:p>
            <a:r>
              <a:rPr lang="en-US" dirty="0"/>
              <a:t>    [hours] =&gt; 15</a:t>
            </a:r>
          </a:p>
          <a:p>
            <a:r>
              <a:rPr lang="en-US" dirty="0"/>
              <a:t>    [</a:t>
            </a:r>
            <a:r>
              <a:rPr lang="en-US" dirty="0" err="1"/>
              <a:t>mday</a:t>
            </a:r>
            <a:r>
              <a:rPr lang="en-US" dirty="0"/>
              <a:t>] =&gt; 6</a:t>
            </a:r>
          </a:p>
          <a:p>
            <a:r>
              <a:rPr lang="en-US" dirty="0"/>
              <a:t>    [</a:t>
            </a:r>
            <a:r>
              <a:rPr lang="en-US" dirty="0" err="1"/>
              <a:t>wday</a:t>
            </a:r>
            <a:r>
              <a:rPr lang="en-US" dirty="0"/>
              <a:t>] =&gt; 0</a:t>
            </a:r>
          </a:p>
          <a:p>
            <a:r>
              <a:rPr lang="en-US" dirty="0"/>
              <a:t>    [</a:t>
            </a:r>
            <a:r>
              <a:rPr lang="en-US" dirty="0" err="1"/>
              <a:t>mon</a:t>
            </a:r>
            <a:r>
              <a:rPr lang="en-US" dirty="0"/>
              <a:t>] =&gt; 2</a:t>
            </a:r>
          </a:p>
          <a:p>
            <a:r>
              <a:rPr lang="en-US" dirty="0"/>
              <a:t>    [year] =&gt; 2022</a:t>
            </a:r>
          </a:p>
          <a:p>
            <a:r>
              <a:rPr lang="en-US" dirty="0"/>
              <a:t>    [</a:t>
            </a:r>
            <a:r>
              <a:rPr lang="en-US" dirty="0" err="1"/>
              <a:t>yday</a:t>
            </a:r>
            <a:r>
              <a:rPr lang="en-US" dirty="0"/>
              <a:t>] =&gt; 36</a:t>
            </a:r>
          </a:p>
          <a:p>
            <a:r>
              <a:rPr lang="en-US" dirty="0"/>
              <a:t>    [weekday] =&gt; Sunday</a:t>
            </a:r>
          </a:p>
          <a:p>
            <a:r>
              <a:rPr lang="en-US" dirty="0"/>
              <a:t>    [month] =&gt; February</a:t>
            </a:r>
          </a:p>
          <a:p>
            <a:r>
              <a:rPr lang="en-US" dirty="0"/>
              <a:t>    [0] =&gt; 1644161737</a:t>
            </a:r>
          </a:p>
          <a:p>
            <a:r>
              <a:rPr lang="en-US" dirty="0"/>
              <a:t>)</a:t>
            </a:r>
            <a:endParaRPr lang="it-IT" dirty="0"/>
          </a:p>
        </p:txBody>
      </p:sp>
      <p:sp>
        <p:nvSpPr>
          <p:cNvPr id="5" name="Simbolo &quot;Non consentito&quot; 4">
            <a:extLst>
              <a:ext uri="{FF2B5EF4-FFF2-40B4-BE49-F238E27FC236}">
                <a16:creationId xmlns:a16="http://schemas.microsoft.com/office/drawing/2014/main" id="{20784B2D-F27A-4F63-9B69-44D91E5D8EF8}"/>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152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E44BA1-00DE-4DDF-A95C-C572C081CCE2}"/>
              </a:ext>
            </a:extLst>
          </p:cNvPr>
          <p:cNvSpPr>
            <a:spLocks noGrp="1"/>
          </p:cNvSpPr>
          <p:nvPr>
            <p:ph type="title"/>
          </p:nvPr>
        </p:nvSpPr>
        <p:spPr/>
        <p:txBody>
          <a:bodyPr>
            <a:normAutofit/>
          </a:bodyPr>
          <a:lstStyle/>
          <a:p>
            <a:pPr fontAlgn="base"/>
            <a:r>
              <a:rPr lang="it-IT" dirty="0" err="1"/>
              <a:t>Boolean</a:t>
            </a:r>
            <a:r>
              <a:rPr lang="it-IT" b="1" i="0" dirty="0">
                <a:solidFill>
                  <a:srgbClr val="000000"/>
                </a:solidFill>
                <a:effectLst/>
                <a:latin typeface="Roboto" panose="02000000000000000000" pitchFamily="2" charset="0"/>
              </a:rPr>
              <a:t> </a:t>
            </a:r>
            <a:r>
              <a:rPr lang="it-IT" dirty="0"/>
              <a:t>– valori booleani (vero, falso)</a:t>
            </a:r>
          </a:p>
        </p:txBody>
      </p:sp>
      <p:sp>
        <p:nvSpPr>
          <p:cNvPr id="3" name="Segnaposto contenuto 2">
            <a:extLst>
              <a:ext uri="{FF2B5EF4-FFF2-40B4-BE49-F238E27FC236}">
                <a16:creationId xmlns:a16="http://schemas.microsoft.com/office/drawing/2014/main" id="{32DBB0AB-B086-412F-8475-23F50E58DC20}"/>
              </a:ext>
            </a:extLst>
          </p:cNvPr>
          <p:cNvSpPr>
            <a:spLocks noGrp="1"/>
          </p:cNvSpPr>
          <p:nvPr>
            <p:ph sz="half" idx="2"/>
          </p:nvPr>
        </p:nvSpPr>
        <p:spPr/>
        <p:txBody>
          <a:bodyPr/>
          <a:lstStyle/>
          <a:p>
            <a:r>
              <a:rPr lang="it-IT" sz="2000" dirty="0"/>
              <a:t>Rappresentare i valori “vero” o “falso” all'interno di espressioni logiche.</a:t>
            </a:r>
          </a:p>
        </p:txBody>
      </p:sp>
      <p:sp>
        <p:nvSpPr>
          <p:cNvPr id="4" name="Segnaposto contenuto 3">
            <a:extLst>
              <a:ext uri="{FF2B5EF4-FFF2-40B4-BE49-F238E27FC236}">
                <a16:creationId xmlns:a16="http://schemas.microsoft.com/office/drawing/2014/main" id="{8879594E-BE3E-4057-99D6-A7DE382D02CB}"/>
              </a:ext>
            </a:extLst>
          </p:cNvPr>
          <p:cNvSpPr>
            <a:spLocks noGrp="1"/>
          </p:cNvSpPr>
          <p:nvPr>
            <p:ph sz="quarter" idx="4"/>
          </p:nvPr>
        </p:nvSpPr>
        <p:spPr/>
        <p:txBody>
          <a:bodyPr/>
          <a:lstStyle/>
          <a:p>
            <a:r>
              <a:rPr lang="it-IT" dirty="0"/>
              <a:t>&lt;?</a:t>
            </a:r>
            <a:r>
              <a:rPr lang="it-IT" dirty="0" err="1"/>
              <a:t>php</a:t>
            </a:r>
            <a:endParaRPr lang="it-IT" dirty="0"/>
          </a:p>
          <a:p>
            <a:r>
              <a:rPr lang="it-IT" dirty="0"/>
              <a:t>    $vero = </a:t>
            </a:r>
            <a:r>
              <a:rPr lang="it-IT" dirty="0" err="1"/>
              <a:t>true</a:t>
            </a:r>
            <a:r>
              <a:rPr lang="it-IT" dirty="0"/>
              <a:t>;</a:t>
            </a:r>
          </a:p>
          <a:p>
            <a:r>
              <a:rPr lang="it-IT" dirty="0"/>
              <a:t>    $falso = false;</a:t>
            </a:r>
          </a:p>
          <a:p>
            <a:r>
              <a:rPr lang="it-IT" dirty="0"/>
              <a:t>    $vero = 1 &amp;&amp; 1;</a:t>
            </a:r>
          </a:p>
          <a:p>
            <a:r>
              <a:rPr lang="it-IT" dirty="0"/>
              <a:t>    $falso = 1 &amp;&amp; 0;</a:t>
            </a:r>
          </a:p>
          <a:p>
            <a:r>
              <a:rPr lang="it-IT" dirty="0"/>
              <a:t>    $vero = 1 || 0;</a:t>
            </a:r>
          </a:p>
          <a:p>
            <a:r>
              <a:rPr lang="it-IT" dirty="0"/>
              <a:t>    $falso = 0 || 0;</a:t>
            </a:r>
          </a:p>
          <a:p>
            <a:r>
              <a:rPr lang="it-IT" dirty="0"/>
              <a:t>?&gt;</a:t>
            </a:r>
          </a:p>
        </p:txBody>
      </p:sp>
    </p:spTree>
    <p:extLst>
      <p:ext uri="{BB962C8B-B14F-4D97-AF65-F5344CB8AC3E}">
        <p14:creationId xmlns:p14="http://schemas.microsoft.com/office/powerpoint/2010/main" val="196853281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D4A7D-EECE-4818-A13B-16EF8BE19FB6}"/>
              </a:ext>
            </a:extLst>
          </p:cNvPr>
          <p:cNvSpPr>
            <a:spLocks noGrp="1"/>
          </p:cNvSpPr>
          <p:nvPr>
            <p:ph type="title"/>
          </p:nvPr>
        </p:nvSpPr>
        <p:spPr/>
        <p:txBody>
          <a:bodyPr/>
          <a:lstStyle/>
          <a:p>
            <a:r>
              <a:rPr lang="it-IT" dirty="0" err="1"/>
              <a:t>mktime</a:t>
            </a:r>
            <a:r>
              <a:rPr lang="it-IT" dirty="0"/>
              <a:t>()</a:t>
            </a:r>
          </a:p>
        </p:txBody>
      </p:sp>
      <p:sp>
        <p:nvSpPr>
          <p:cNvPr id="3" name="Segnaposto contenuto 2">
            <a:extLst>
              <a:ext uri="{FF2B5EF4-FFF2-40B4-BE49-F238E27FC236}">
                <a16:creationId xmlns:a16="http://schemas.microsoft.com/office/drawing/2014/main" id="{975B41BA-0822-444E-9207-8C19C524D722}"/>
              </a:ext>
            </a:extLst>
          </p:cNvPr>
          <p:cNvSpPr>
            <a:spLocks noGrp="1"/>
          </p:cNvSpPr>
          <p:nvPr>
            <p:ph sz="half" idx="2"/>
          </p:nvPr>
        </p:nvSpPr>
        <p:spPr>
          <a:xfrm>
            <a:off x="328613" y="1271016"/>
            <a:ext cx="3066438" cy="5248655"/>
          </a:xfrm>
        </p:spPr>
        <p:txBody>
          <a:bodyPr>
            <a:normAutofit/>
          </a:bodyPr>
          <a:lstStyle/>
          <a:p>
            <a:r>
              <a:rPr lang="it-IT" sz="1800" dirty="0"/>
              <a:t>La funzione </a:t>
            </a:r>
            <a:r>
              <a:rPr lang="it-IT" sz="1800" dirty="0" err="1"/>
              <a:t>mktime</a:t>
            </a:r>
            <a:r>
              <a:rPr lang="it-IT" sz="1800" dirty="0"/>
              <a:t>() </a:t>
            </a:r>
            <a:r>
              <a:rPr lang="it-IT" sz="1800" b="1" dirty="0"/>
              <a:t>restituisce il </a:t>
            </a:r>
            <a:r>
              <a:rPr lang="it-IT" sz="1800" b="1" dirty="0" err="1"/>
              <a:t>timestamp</a:t>
            </a:r>
            <a:r>
              <a:rPr lang="it-IT" sz="1800" b="1" dirty="0"/>
              <a:t> Unix per una data</a:t>
            </a:r>
            <a:r>
              <a:rPr lang="it-IT" sz="1600" b="1" dirty="0"/>
              <a:t>.</a:t>
            </a:r>
          </a:p>
          <a:p>
            <a:endParaRPr kumimoji="0" lang="it-IT" altLang="it-IT" sz="1600" b="0" i="0" u="none" strike="noStrike" cap="none" normalizeH="0" baseline="0" dirty="0">
              <a:ln>
                <a:noFill/>
              </a:ln>
              <a:solidFill>
                <a:srgbClr val="336699"/>
              </a:solidFill>
              <a:effectLst/>
              <a:latin typeface="Fira Mono" panose="020B0509050000020004" pitchFamily="49" charset="0"/>
            </a:endParaRPr>
          </a:p>
          <a:p>
            <a:endParaRPr lang="it-IT" altLang="it-IT" sz="1600" dirty="0">
              <a:solidFill>
                <a:srgbClr val="336699"/>
              </a:solidFill>
              <a:latin typeface="Fira Mono" panose="020B0509050000020004" pitchFamily="49" charset="0"/>
            </a:endParaRPr>
          </a:p>
          <a:p>
            <a:pPr marL="0" indent="0">
              <a:buNone/>
            </a:pPr>
            <a:r>
              <a:rPr kumimoji="0" lang="it-IT" altLang="it-IT" sz="1400" b="0" i="0" u="none" strike="noStrike" cap="none" normalizeH="0" baseline="0" dirty="0" err="1">
                <a:ln>
                  <a:noFill/>
                </a:ln>
                <a:solidFill>
                  <a:srgbClr val="336699"/>
                </a:solidFill>
                <a:effectLst/>
                <a:latin typeface="Fira Mono" panose="020B0509050000020004" pitchFamily="49" charset="0"/>
              </a:rPr>
              <a:t>mktime</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$hour</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$minute</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$second</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month</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$day</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year</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int|false</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a:p>
            <a:endParaRPr lang="it-IT" sz="1400" dirty="0"/>
          </a:p>
          <a:p>
            <a:endParaRPr lang="it-IT" sz="1400" dirty="0"/>
          </a:p>
        </p:txBody>
      </p:sp>
      <p:sp>
        <p:nvSpPr>
          <p:cNvPr id="4" name="Segnaposto contenuto 3">
            <a:extLst>
              <a:ext uri="{FF2B5EF4-FFF2-40B4-BE49-F238E27FC236}">
                <a16:creationId xmlns:a16="http://schemas.microsoft.com/office/drawing/2014/main" id="{ADA7D52A-3AFA-478A-AC79-E26DF4D09860}"/>
              </a:ext>
            </a:extLst>
          </p:cNvPr>
          <p:cNvSpPr>
            <a:spLocks noGrp="1"/>
          </p:cNvSpPr>
          <p:nvPr>
            <p:ph sz="quarter" idx="4"/>
          </p:nvPr>
        </p:nvSpPr>
        <p:spPr>
          <a:xfrm>
            <a:off x="3720974" y="1271017"/>
            <a:ext cx="8142414" cy="5263586"/>
          </a:xfrm>
        </p:spPr>
        <p:txBody>
          <a:bodyPr/>
          <a:lstStyle/>
          <a:p>
            <a:r>
              <a:rPr lang="en-US" dirty="0"/>
              <a:t>&lt;?php</a:t>
            </a:r>
          </a:p>
          <a:p>
            <a:pPr marL="0" indent="0">
              <a:buNone/>
            </a:pPr>
            <a:r>
              <a:rPr lang="fr-FR" b="0" dirty="0" err="1">
                <a:solidFill>
                  <a:srgbClr val="000000"/>
                </a:solidFill>
                <a:effectLst/>
                <a:latin typeface="Consolas" panose="020B0609020204030204" pitchFamily="49" charset="0"/>
              </a:rPr>
              <a:t>mktime</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9</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2</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1978</a:t>
            </a:r>
            <a:r>
              <a:rPr lang="fr-FR" b="0" dirty="0">
                <a:solidFill>
                  <a:srgbClr val="000000"/>
                </a:solidFill>
                <a:effectLst/>
                <a:latin typeface="Consolas" panose="020B0609020204030204" pitchFamily="49" charset="0"/>
              </a:rPr>
              <a:t>)</a:t>
            </a:r>
          </a:p>
          <a:p>
            <a:pPr marL="0" indent="0">
              <a:buNone/>
            </a:pPr>
            <a:endParaRPr lang="fr-FR" dirty="0">
              <a:solidFill>
                <a:srgbClr val="000000"/>
              </a:solidFill>
              <a:latin typeface="Consolas" panose="020B0609020204030204" pitchFamily="49" charset="0"/>
            </a:endParaRPr>
          </a:p>
          <a:p>
            <a:pPr marL="0" indent="0">
              <a:buNone/>
            </a:pPr>
            <a:endParaRPr lang="fr-FR" b="0" dirty="0">
              <a:solidFill>
                <a:srgbClr val="000000"/>
              </a:solidFill>
              <a:effectLst/>
              <a:latin typeface="Consolas" panose="020B0609020204030204" pitchFamily="49" charset="0"/>
            </a:endParaRPr>
          </a:p>
          <a:p>
            <a:pPr marL="0" indent="0">
              <a:buNone/>
            </a:pPr>
            <a:r>
              <a:rPr lang="fr-FR" dirty="0" err="1">
                <a:solidFill>
                  <a:srgbClr val="000000"/>
                </a:solidFill>
                <a:latin typeface="Consolas" panose="020B0609020204030204" pitchFamily="49" charset="0"/>
              </a:rPr>
              <a:t>esempio</a:t>
            </a:r>
            <a:r>
              <a:rPr lang="fr-FR" dirty="0">
                <a:solidFill>
                  <a:srgbClr val="000000"/>
                </a:solidFill>
                <a:latin typeface="Consolas" panose="020B0609020204030204" pitchFamily="49" charset="0"/>
              </a:rPr>
              <a:t> con format:</a:t>
            </a:r>
            <a:endParaRPr lang="fr-FR" b="0" dirty="0">
              <a:solidFill>
                <a:srgbClr val="000000"/>
              </a:solidFill>
              <a:effectLst/>
              <a:latin typeface="Consolas" panose="020B0609020204030204" pitchFamily="49" charset="0"/>
            </a:endParaRPr>
          </a:p>
          <a:p>
            <a:pPr marL="0" indent="0">
              <a:buNone/>
            </a:pPr>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date(</a:t>
            </a:r>
            <a:r>
              <a:rPr lang="fr-FR" b="0" dirty="0">
                <a:solidFill>
                  <a:srgbClr val="A31515"/>
                </a:solidFill>
                <a:effectLst/>
                <a:latin typeface="Consolas" panose="020B0609020204030204" pitchFamily="49" charset="0"/>
              </a:rPr>
              <a:t>"d/m/Y 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mktime</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9</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2</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1978</a:t>
            </a:r>
            <a:r>
              <a:rPr lang="fr-FR" b="0" dirty="0">
                <a:solidFill>
                  <a:srgbClr val="000000"/>
                </a:solidFill>
                <a:effectLst/>
                <a:latin typeface="Consolas" panose="020B0609020204030204" pitchFamily="49" charset="0"/>
              </a:rPr>
              <a:t>));</a:t>
            </a:r>
          </a:p>
          <a:p>
            <a:pPr marL="0" indent="0">
              <a:buNone/>
            </a:pPr>
            <a:r>
              <a:rPr lang="en-US" dirty="0"/>
              <a:t>&gt; 02/09/1978 Saturday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40580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6F02D-C80D-4ECC-A504-21FB6F6D72E3}"/>
              </a:ext>
            </a:extLst>
          </p:cNvPr>
          <p:cNvSpPr>
            <a:spLocks noGrp="1"/>
          </p:cNvSpPr>
          <p:nvPr>
            <p:ph type="title"/>
          </p:nvPr>
        </p:nvSpPr>
        <p:spPr/>
        <p:txBody>
          <a:bodyPr/>
          <a:lstStyle/>
          <a:p>
            <a:r>
              <a:rPr lang="it-IT" dirty="0"/>
              <a:t>Funzioni con gli Array</a:t>
            </a:r>
          </a:p>
        </p:txBody>
      </p:sp>
      <p:sp>
        <p:nvSpPr>
          <p:cNvPr id="8" name="Segnaposto contenuto 7">
            <a:extLst>
              <a:ext uri="{FF2B5EF4-FFF2-40B4-BE49-F238E27FC236}">
                <a16:creationId xmlns:a16="http://schemas.microsoft.com/office/drawing/2014/main" id="{26EC8EBC-B8C6-443D-8491-7B01A028F568}"/>
              </a:ext>
            </a:extLst>
          </p:cNvPr>
          <p:cNvSpPr>
            <a:spLocks noGrp="1"/>
          </p:cNvSpPr>
          <p:nvPr>
            <p:ph idx="1"/>
          </p:nvPr>
        </p:nvSpPr>
        <p:spPr/>
        <p:txBody>
          <a:bodyPr>
            <a:normAutofit/>
          </a:bodyPr>
          <a:lstStyle/>
          <a:p>
            <a:pPr algn="ctr"/>
            <a:endParaRPr lang="it-IT" sz="5400" dirty="0"/>
          </a:p>
          <a:p>
            <a:pPr algn="ctr"/>
            <a:r>
              <a:rPr lang="it-IT" sz="5400" dirty="0"/>
              <a:t>Funzioni con gli Array</a:t>
            </a:r>
          </a:p>
        </p:txBody>
      </p:sp>
    </p:spTree>
    <p:extLst>
      <p:ext uri="{BB962C8B-B14F-4D97-AF65-F5344CB8AC3E}">
        <p14:creationId xmlns:p14="http://schemas.microsoft.com/office/powerpoint/2010/main" val="96338282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p:txBody>
          <a:bodyPr/>
          <a:lstStyle/>
          <a:p>
            <a:r>
              <a:rPr lang="it-IT" dirty="0" err="1"/>
              <a:t>count</a:t>
            </a:r>
            <a:r>
              <a:rPr lang="it-IT" dirty="0"/>
              <a:t>()</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349829"/>
            <a:ext cx="5678996" cy="5169842"/>
          </a:xfrm>
        </p:spPr>
        <p:txBody>
          <a:bodyPr>
            <a:normAutofit/>
          </a:bodyPr>
          <a:lstStyle/>
          <a:p>
            <a:r>
              <a:rPr lang="it-IT" sz="2000" b="1" dirty="0"/>
              <a:t>contare gli elementi</a:t>
            </a:r>
            <a:br>
              <a:rPr lang="it-IT" sz="2000" b="1" dirty="0"/>
            </a:br>
            <a:r>
              <a:rPr lang="it-IT" sz="2000" dirty="0"/>
              <a:t>Supponiamo di avere un array di iscritti ad un evento e di volerne ottenere il numero, la funzione </a:t>
            </a:r>
            <a:r>
              <a:rPr lang="it-IT" sz="2000" dirty="0" err="1"/>
              <a:t>count</a:t>
            </a:r>
            <a:r>
              <a:rPr lang="it-IT" sz="2000" dirty="0"/>
              <a:t>() è esattamente quello di cui abbiamo bisogno.</a:t>
            </a:r>
            <a:br>
              <a:rPr lang="it-IT" sz="2000" dirty="0"/>
            </a:br>
            <a:br>
              <a:rPr lang="it-IT" sz="2000" dirty="0"/>
            </a:br>
            <a:br>
              <a:rPr lang="it-IT" sz="2000" dirty="0"/>
            </a:b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BCA95E7A-11E4-4B3A-BDC4-181350C930A4}"/>
              </a:ext>
            </a:extLst>
          </p:cNvPr>
          <p:cNvSpPr>
            <a:spLocks noGrp="1"/>
          </p:cNvSpPr>
          <p:nvPr>
            <p:ph sz="quarter" idx="4"/>
          </p:nvPr>
        </p:nvSpPr>
        <p:spPr>
          <a:xfrm>
            <a:off x="6184392" y="1271017"/>
            <a:ext cx="5678996" cy="2266840"/>
          </a:xfrm>
        </p:spPr>
        <p:txBody>
          <a:bodyPr>
            <a:normAutofit fontScale="92500" lnSpcReduction="10000"/>
          </a:bodyPr>
          <a:lstStyle/>
          <a:p>
            <a:r>
              <a:rPr lang="it-IT" sz="2000" dirty="0"/>
              <a:t>$partecipanti = ['</a:t>
            </a:r>
            <a:r>
              <a:rPr lang="it-IT" sz="2000" dirty="0" err="1"/>
              <a:t>TuoNome</a:t>
            </a:r>
            <a:r>
              <a:rPr lang="it-IT" sz="2000" dirty="0"/>
              <a:t>', 'Gabriele', 'Renato', 'Giuseppe'];</a:t>
            </a:r>
          </a:p>
          <a:p>
            <a:r>
              <a:rPr lang="it-IT" sz="2000" dirty="0" err="1"/>
              <a:t>echo</a:t>
            </a:r>
            <a:r>
              <a:rPr lang="it-IT" sz="2000" dirty="0"/>
              <a:t> "Ci saranno " . </a:t>
            </a:r>
            <a:r>
              <a:rPr lang="it-IT" sz="2000" dirty="0" err="1">
                <a:highlight>
                  <a:srgbClr val="FFFF00"/>
                </a:highlight>
              </a:rPr>
              <a:t>count</a:t>
            </a:r>
            <a:r>
              <a:rPr lang="it-IT" sz="2000" dirty="0"/>
              <a:t>($partecipanti) . " partecipanti all'evento";</a:t>
            </a:r>
            <a:br>
              <a:rPr lang="it-IT" sz="2000" dirty="0"/>
            </a:br>
            <a:br>
              <a:rPr lang="it-IT" sz="2000" dirty="0"/>
            </a:br>
            <a:r>
              <a:rPr lang="it-IT" sz="2000" dirty="0"/>
              <a:t>L'esempio precedente restituirà:</a:t>
            </a:r>
          </a:p>
          <a:p>
            <a:r>
              <a:rPr lang="it-IT" sz="2000" dirty="0"/>
              <a:t>Ci saranno 4 partecipanti all'evento</a:t>
            </a:r>
            <a:br>
              <a:rPr lang="it-IT" dirty="0"/>
            </a:br>
            <a:endParaRPr lang="it-IT" dirty="0"/>
          </a:p>
          <a:p>
            <a:endParaRPr lang="it-IT" dirty="0"/>
          </a:p>
        </p:txBody>
      </p:sp>
    </p:spTree>
    <p:extLst>
      <p:ext uri="{BB962C8B-B14F-4D97-AF65-F5344CB8AC3E}">
        <p14:creationId xmlns:p14="http://schemas.microsoft.com/office/powerpoint/2010/main" val="353291907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a:xfrm>
            <a:off x="328612" y="119770"/>
            <a:ext cx="11549444" cy="912606"/>
          </a:xfrm>
        </p:spPr>
        <p:txBody>
          <a:bodyPr/>
          <a:lstStyle/>
          <a:p>
            <a:r>
              <a:rPr lang="it-IT" dirty="0" err="1"/>
              <a:t>in_array</a:t>
            </a:r>
            <a:r>
              <a:rPr lang="it-IT" dirty="0"/>
              <a:t>() </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271016"/>
            <a:ext cx="5678996" cy="5248655"/>
          </a:xfrm>
        </p:spPr>
        <p:txBody>
          <a:bodyPr>
            <a:normAutofit/>
          </a:bodyPr>
          <a:lstStyle/>
          <a:p>
            <a:r>
              <a:rPr lang="it-IT" dirty="0"/>
              <a:t>PHP </a:t>
            </a:r>
            <a:r>
              <a:rPr lang="it-IT" dirty="0" err="1"/>
              <a:t>in_array</a:t>
            </a:r>
            <a:r>
              <a:rPr lang="it-IT" dirty="0"/>
              <a:t> :  verifica il contenuto</a:t>
            </a:r>
            <a:br>
              <a:rPr lang="it-IT" dirty="0"/>
            </a:br>
            <a:r>
              <a:rPr lang="it-IT" dirty="0"/>
              <a:t>supponiamo di voler verificare che l'utente </a:t>
            </a:r>
            <a:r>
              <a:rPr lang="it-IT" dirty="0" err="1"/>
              <a:t>TuoNome</a:t>
            </a:r>
            <a:r>
              <a:rPr lang="it-IT" dirty="0"/>
              <a:t> sia uno dei partecipanti, possiamo utilizzare la funzione </a:t>
            </a:r>
            <a:r>
              <a:rPr lang="it-IT" dirty="0" err="1"/>
              <a:t>in_array</a:t>
            </a:r>
            <a:r>
              <a:rPr lang="it-IT" dirty="0"/>
              <a:t>() che prende in ingresso due parametri:</a:t>
            </a:r>
          </a:p>
          <a:p>
            <a:r>
              <a:rPr lang="it-IT" dirty="0"/>
              <a:t>il valore ricercato;</a:t>
            </a:r>
          </a:p>
          <a:p>
            <a:r>
              <a:rPr lang="it-IT" dirty="0"/>
              <a:t>l'array in cui cercare.</a:t>
            </a:r>
          </a:p>
          <a:p>
            <a:r>
              <a:rPr lang="it-IT" dirty="0">
                <a:highlight>
                  <a:srgbClr val="00FF00"/>
                </a:highlight>
              </a:rPr>
              <a:t>ritorna un </a:t>
            </a:r>
            <a:r>
              <a:rPr lang="it-IT" dirty="0" err="1">
                <a:highlight>
                  <a:srgbClr val="00FF00"/>
                </a:highlight>
              </a:rPr>
              <a:t>boolean</a:t>
            </a:r>
            <a:r>
              <a:rPr lang="it-IT" dirty="0">
                <a:highlight>
                  <a:srgbClr val="00FF00"/>
                </a:highlight>
              </a:rPr>
              <a:t> </a:t>
            </a:r>
            <a:r>
              <a:rPr lang="it-IT" dirty="0" err="1">
                <a:highlight>
                  <a:srgbClr val="00FF00"/>
                </a:highlight>
              </a:rPr>
              <a:t>true</a:t>
            </a:r>
            <a:r>
              <a:rPr lang="it-IT" dirty="0">
                <a:highlight>
                  <a:srgbClr val="00FF00"/>
                </a:highlight>
              </a:rPr>
              <a:t> / false</a:t>
            </a:r>
          </a:p>
          <a:p>
            <a:endParaRPr lang="it-IT" dirty="0"/>
          </a:p>
          <a:p>
            <a:r>
              <a:rPr kumimoji="0" lang="it-IT" altLang="it-IT" sz="1400" b="0" i="0" u="none" strike="noStrike" cap="none" normalizeH="0" baseline="0" dirty="0" err="1">
                <a:ln>
                  <a:noFill/>
                </a:ln>
                <a:solidFill>
                  <a:srgbClr val="336699"/>
                </a:solidFill>
                <a:effectLst/>
                <a:latin typeface="Fira Mono" panose="020B0509050000020004" pitchFamily="49" charset="0"/>
              </a:rPr>
              <a:t>in_array</a:t>
            </a:r>
            <a:r>
              <a:rPr kumimoji="0" lang="it-IT" altLang="it-IT" sz="1400" b="0" i="0" u="none" strike="noStrike" cap="none" normalizeH="0" baseline="0" dirty="0">
                <a:ln>
                  <a:noFill/>
                </a:ln>
                <a:solidFill>
                  <a:srgbClr val="737373"/>
                </a:solidFill>
                <a:effectLst/>
                <a:latin typeface="Fira Mono" panose="020B0509050000020004" pitchFamily="49" charset="0"/>
              </a:rPr>
              <a:t>(</a:t>
            </a:r>
            <a:r>
              <a:rPr kumimoji="0" lang="it-IT" altLang="it-IT" sz="1400" b="0" i="0" u="none" strike="noStrike" cap="none" normalizeH="0" baseline="0" dirty="0">
                <a:ln>
                  <a:noFill/>
                </a:ln>
                <a:solidFill>
                  <a:srgbClr val="336699"/>
                </a:solidFill>
                <a:effectLst/>
                <a:latin typeface="Fira Mono" panose="020B0509050000020004" pitchFamily="49" charset="0"/>
                <a:hlinkClick r:id="rId2"/>
              </a:rPr>
              <a:t>mixed</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needle</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haystack</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bool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strict</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false</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bool</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8" name="Segnaposto contenuto 7">
            <a:extLst>
              <a:ext uri="{FF2B5EF4-FFF2-40B4-BE49-F238E27FC236}">
                <a16:creationId xmlns:a16="http://schemas.microsoft.com/office/drawing/2014/main" id="{37C32F41-55A9-4592-AFB7-F88AC7BEF7EF}"/>
              </a:ext>
            </a:extLst>
          </p:cNvPr>
          <p:cNvSpPr>
            <a:spLocks noGrp="1"/>
          </p:cNvSpPr>
          <p:nvPr>
            <p:ph sz="quarter" idx="4"/>
          </p:nvPr>
        </p:nvSpPr>
        <p:spPr/>
        <p:txBody>
          <a:bodyPr/>
          <a:lstStyle/>
          <a:p>
            <a:r>
              <a:rPr lang="it-IT" dirty="0"/>
              <a:t>$partecipanti = ['</a:t>
            </a:r>
            <a:r>
              <a:rPr lang="it-IT" dirty="0" err="1"/>
              <a:t>TuoNome</a:t>
            </a:r>
            <a:r>
              <a:rPr lang="it-IT" dirty="0"/>
              <a:t>', 'Gabriele', 'Renato', 'Giuseppe'];</a:t>
            </a:r>
          </a:p>
          <a:p>
            <a:r>
              <a:rPr lang="it-IT" dirty="0" err="1"/>
              <a:t>if</a:t>
            </a:r>
            <a:r>
              <a:rPr lang="it-IT" dirty="0"/>
              <a:t> (</a:t>
            </a:r>
            <a:r>
              <a:rPr lang="it-IT" dirty="0" err="1">
                <a:highlight>
                  <a:srgbClr val="FFFF00"/>
                </a:highlight>
              </a:rPr>
              <a:t>in_array</a:t>
            </a:r>
            <a:r>
              <a:rPr lang="it-IT" dirty="0"/>
              <a:t>('</a:t>
            </a:r>
            <a:r>
              <a:rPr lang="it-IT" dirty="0" err="1"/>
              <a:t>TuoNome</a:t>
            </a:r>
            <a:r>
              <a:rPr lang="it-IT" dirty="0"/>
              <a:t>', $partecipanti)) {</a:t>
            </a:r>
          </a:p>
          <a:p>
            <a:r>
              <a:rPr lang="it-IT" dirty="0" err="1"/>
              <a:t>echo</a:t>
            </a:r>
            <a:r>
              <a:rPr lang="it-IT" dirty="0"/>
              <a:t> "Simone è uno dei partecipanti";</a:t>
            </a:r>
          </a:p>
          <a:p>
            <a:r>
              <a:rPr lang="it-IT" dirty="0"/>
              <a:t>} else {</a:t>
            </a:r>
          </a:p>
          <a:p>
            <a:r>
              <a:rPr lang="it-IT" dirty="0" err="1"/>
              <a:t>echo</a:t>
            </a:r>
            <a:r>
              <a:rPr lang="it-IT" dirty="0"/>
              <a:t> «</a:t>
            </a:r>
            <a:r>
              <a:rPr lang="it-IT" dirty="0" err="1"/>
              <a:t>TuoNome</a:t>
            </a:r>
            <a:r>
              <a:rPr lang="it-IT" dirty="0"/>
              <a:t> non parteciperà all'evento";</a:t>
            </a:r>
          </a:p>
          <a:p>
            <a:r>
              <a:rPr lang="it-IT" dirty="0"/>
              <a:t>}</a:t>
            </a:r>
          </a:p>
          <a:p>
            <a:endParaRPr lang="it-IT" dirty="0"/>
          </a:p>
          <a:p>
            <a:r>
              <a:rPr lang="it-IT" dirty="0"/>
              <a:t>Nel nostro caso l'output sarà: </a:t>
            </a:r>
            <a:r>
              <a:rPr lang="it-IT" dirty="0" err="1"/>
              <a:t>TuoNome</a:t>
            </a:r>
            <a:r>
              <a:rPr lang="it-IT" dirty="0"/>
              <a:t> è uno dei partecipanti.</a:t>
            </a:r>
          </a:p>
        </p:txBody>
      </p:sp>
    </p:spTree>
    <p:extLst>
      <p:ext uri="{BB962C8B-B14F-4D97-AF65-F5344CB8AC3E}">
        <p14:creationId xmlns:p14="http://schemas.microsoft.com/office/powerpoint/2010/main" val="31232108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88B57D-FFD1-4496-9A3C-E9D5217A4FBF}"/>
              </a:ext>
            </a:extLst>
          </p:cNvPr>
          <p:cNvSpPr>
            <a:spLocks noGrp="1"/>
          </p:cNvSpPr>
          <p:nvPr>
            <p:ph type="title"/>
          </p:nvPr>
        </p:nvSpPr>
        <p:spPr/>
        <p:txBody>
          <a:bodyPr/>
          <a:lstStyle/>
          <a:p>
            <a:r>
              <a:rPr lang="it-IT" dirty="0"/>
              <a:t>shuffle()</a:t>
            </a:r>
          </a:p>
        </p:txBody>
      </p:sp>
      <p:sp>
        <p:nvSpPr>
          <p:cNvPr id="3" name="Segnaposto contenuto 2">
            <a:extLst>
              <a:ext uri="{FF2B5EF4-FFF2-40B4-BE49-F238E27FC236}">
                <a16:creationId xmlns:a16="http://schemas.microsoft.com/office/drawing/2014/main" id="{6C7D2714-CA72-45C4-B597-5D3C40F905D5}"/>
              </a:ext>
            </a:extLst>
          </p:cNvPr>
          <p:cNvSpPr>
            <a:spLocks noGrp="1"/>
          </p:cNvSpPr>
          <p:nvPr>
            <p:ph sz="half" idx="2"/>
          </p:nvPr>
        </p:nvSpPr>
        <p:spPr/>
        <p:txBody>
          <a:bodyPr>
            <a:normAutofit/>
          </a:bodyPr>
          <a:lstStyle/>
          <a:p>
            <a:r>
              <a:rPr lang="it-IT" sz="2000" dirty="0"/>
              <a:t>Nel caso in cui avessimo la necessità di </a:t>
            </a:r>
            <a:r>
              <a:rPr lang="it-IT" sz="2000" b="1" dirty="0"/>
              <a:t>mescolare gli elementi </a:t>
            </a:r>
            <a:r>
              <a:rPr lang="it-IT" sz="2000" dirty="0"/>
              <a:t>all'interno di un array, abbiamo a disposizione la funzione </a:t>
            </a:r>
            <a:r>
              <a:rPr lang="it-IT" sz="2000" b="1" dirty="0">
                <a:highlight>
                  <a:srgbClr val="FFFF00"/>
                </a:highlight>
              </a:rPr>
              <a:t>shuffle</a:t>
            </a:r>
            <a:r>
              <a:rPr lang="it-IT" sz="2000" b="1" dirty="0"/>
              <a:t>() </a:t>
            </a:r>
          </a:p>
          <a:p>
            <a:endParaRPr lang="it-IT" sz="2000" dirty="0"/>
          </a:p>
          <a:p>
            <a:endParaRPr lang="it-IT" sz="2000" dirty="0"/>
          </a:p>
        </p:txBody>
      </p:sp>
      <p:sp>
        <p:nvSpPr>
          <p:cNvPr id="4" name="Segnaposto contenuto 3">
            <a:extLst>
              <a:ext uri="{FF2B5EF4-FFF2-40B4-BE49-F238E27FC236}">
                <a16:creationId xmlns:a16="http://schemas.microsoft.com/office/drawing/2014/main" id="{DB1EEE45-8468-4CEF-B2C8-763190071F6A}"/>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highlight>
                  <a:srgbClr val="00FF00"/>
                </a:highlight>
              </a:rPr>
              <a:t>shuffle($partecipanti);</a:t>
            </a:r>
          </a:p>
          <a:p>
            <a:r>
              <a:rPr lang="it-IT" dirty="0" err="1"/>
              <a:t>print_r</a:t>
            </a:r>
            <a:r>
              <a:rPr lang="it-IT" dirty="0"/>
              <a:t>($partecipanti);</a:t>
            </a:r>
          </a:p>
          <a:p>
            <a:br>
              <a:rPr lang="it-IT" dirty="0"/>
            </a:br>
            <a:r>
              <a:rPr lang="it-IT" dirty="0"/>
              <a:t>L'output che avremo sarà simile al seguente:</a:t>
            </a:r>
            <a:br>
              <a:rPr lang="it-IT" dirty="0"/>
            </a:br>
            <a:r>
              <a:rPr lang="it-IT" dirty="0"/>
              <a:t>Array</a:t>
            </a:r>
          </a:p>
          <a:p>
            <a:r>
              <a:rPr lang="it-IT" dirty="0"/>
              <a:t>(</a:t>
            </a:r>
          </a:p>
          <a:p>
            <a:r>
              <a:rPr lang="it-IT" dirty="0"/>
              <a:t>[0] =&gt; Giuseppe</a:t>
            </a:r>
          </a:p>
          <a:p>
            <a:r>
              <a:rPr lang="it-IT" dirty="0"/>
              <a:t>[1] =&gt; </a:t>
            </a:r>
            <a:r>
              <a:rPr lang="it-IT" dirty="0" err="1"/>
              <a:t>TuoNome</a:t>
            </a:r>
            <a:endParaRPr lang="it-IT" dirty="0"/>
          </a:p>
          <a:p>
            <a:r>
              <a:rPr lang="it-IT" dirty="0"/>
              <a:t>[2] =&gt; Renato</a:t>
            </a:r>
          </a:p>
          <a:p>
            <a:r>
              <a:rPr lang="it-IT" dirty="0"/>
              <a:t>[3] =&gt; Gabriele</a:t>
            </a:r>
          </a:p>
          <a:p>
            <a:r>
              <a:rPr lang="it-IT" dirty="0"/>
              <a:t>)</a:t>
            </a:r>
          </a:p>
        </p:txBody>
      </p:sp>
    </p:spTree>
    <p:extLst>
      <p:ext uri="{BB962C8B-B14F-4D97-AF65-F5344CB8AC3E}">
        <p14:creationId xmlns:p14="http://schemas.microsoft.com/office/powerpoint/2010/main" val="340518891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497D0A-80E9-4D7E-AA39-68EC918E8152}"/>
              </a:ext>
            </a:extLst>
          </p:cNvPr>
          <p:cNvSpPr>
            <a:spLocks noGrp="1"/>
          </p:cNvSpPr>
          <p:nvPr>
            <p:ph type="title"/>
          </p:nvPr>
        </p:nvSpPr>
        <p:spPr/>
        <p:txBody>
          <a:bodyPr/>
          <a:lstStyle/>
          <a:p>
            <a:r>
              <a:rPr lang="it-IT" dirty="0" err="1"/>
              <a:t>array_reverse</a:t>
            </a:r>
            <a:r>
              <a:rPr lang="it-IT" dirty="0"/>
              <a:t>()</a:t>
            </a:r>
          </a:p>
        </p:txBody>
      </p:sp>
      <p:sp>
        <p:nvSpPr>
          <p:cNvPr id="3" name="Segnaposto contenuto 2">
            <a:extLst>
              <a:ext uri="{FF2B5EF4-FFF2-40B4-BE49-F238E27FC236}">
                <a16:creationId xmlns:a16="http://schemas.microsoft.com/office/drawing/2014/main" id="{58F33F9A-19B5-4869-B647-1B20254C2F34}"/>
              </a:ext>
            </a:extLst>
          </p:cNvPr>
          <p:cNvSpPr>
            <a:spLocks noGrp="1"/>
          </p:cNvSpPr>
          <p:nvPr>
            <p:ph sz="half" idx="2"/>
          </p:nvPr>
        </p:nvSpPr>
        <p:spPr/>
        <p:txBody>
          <a:bodyPr/>
          <a:lstStyle/>
          <a:p>
            <a:r>
              <a:rPr lang="it-IT" b="1" dirty="0"/>
              <a:t>PHP </a:t>
            </a:r>
            <a:r>
              <a:rPr lang="it-IT" b="1" dirty="0" err="1">
                <a:highlight>
                  <a:srgbClr val="FFFF00"/>
                </a:highlight>
              </a:rPr>
              <a:t>array_reverse</a:t>
            </a:r>
            <a:r>
              <a:rPr lang="it-IT" b="1" dirty="0">
                <a:highlight>
                  <a:srgbClr val="FFFF00"/>
                </a:highlight>
              </a:rPr>
              <a:t> </a:t>
            </a:r>
            <a:r>
              <a:rPr lang="it-IT" b="1" dirty="0"/>
              <a:t>:  invertire l'ordine</a:t>
            </a:r>
          </a:p>
          <a:p>
            <a:endParaRPr lang="it-IT" dirty="0"/>
          </a:p>
        </p:txBody>
      </p:sp>
      <p:sp>
        <p:nvSpPr>
          <p:cNvPr id="4" name="Segnaposto contenuto 3">
            <a:extLst>
              <a:ext uri="{FF2B5EF4-FFF2-40B4-BE49-F238E27FC236}">
                <a16:creationId xmlns:a16="http://schemas.microsoft.com/office/drawing/2014/main" id="{2DD9FA28-4D25-48F1-A01E-5E2EE0D1A5A8}"/>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t>$</a:t>
            </a:r>
            <a:r>
              <a:rPr lang="it-IT" dirty="0" err="1"/>
              <a:t>ordine_inverso</a:t>
            </a:r>
            <a:r>
              <a:rPr lang="it-IT" dirty="0"/>
              <a:t> = </a:t>
            </a:r>
            <a:r>
              <a:rPr lang="it-IT" dirty="0" err="1">
                <a:highlight>
                  <a:srgbClr val="00FF00"/>
                </a:highlight>
              </a:rPr>
              <a:t>array_reverse</a:t>
            </a:r>
            <a:r>
              <a:rPr lang="it-IT" dirty="0">
                <a:highlight>
                  <a:srgbClr val="00FF00"/>
                </a:highlight>
              </a:rPr>
              <a:t>($partecipanti);</a:t>
            </a:r>
          </a:p>
          <a:p>
            <a:r>
              <a:rPr lang="it-IT" dirty="0" err="1"/>
              <a:t>print_r</a:t>
            </a:r>
            <a:r>
              <a:rPr lang="it-IT" dirty="0"/>
              <a:t>($</a:t>
            </a:r>
            <a:r>
              <a:rPr lang="it-IT" dirty="0" err="1"/>
              <a:t>ordine_inverso</a:t>
            </a:r>
            <a:r>
              <a:rPr lang="it-IT" dirty="0"/>
              <a:t>);</a:t>
            </a:r>
            <a:br>
              <a:rPr lang="it-IT" dirty="0"/>
            </a:br>
            <a:endParaRPr lang="it-IT" dirty="0"/>
          </a:p>
          <a:p>
            <a:r>
              <a:rPr lang="it-IT" dirty="0"/>
              <a:t>Il risultato sarà:</a:t>
            </a:r>
          </a:p>
          <a:p>
            <a:r>
              <a:rPr lang="it-IT" dirty="0"/>
              <a:t>Array</a:t>
            </a:r>
          </a:p>
          <a:p>
            <a:r>
              <a:rPr lang="it-IT" dirty="0"/>
              <a:t>(</a:t>
            </a:r>
          </a:p>
          <a:p>
            <a:r>
              <a:rPr lang="it-IT" dirty="0"/>
              <a:t>[0] =&gt; Giuseppe</a:t>
            </a:r>
          </a:p>
          <a:p>
            <a:r>
              <a:rPr lang="it-IT" dirty="0"/>
              <a:t>[1] =&gt; Renato</a:t>
            </a:r>
          </a:p>
          <a:p>
            <a:r>
              <a:rPr lang="it-IT" dirty="0"/>
              <a:t>[2] =&gt; Gabriele</a:t>
            </a:r>
          </a:p>
          <a:p>
            <a:r>
              <a:rPr lang="it-IT" dirty="0"/>
              <a:t>[3] =&gt; </a:t>
            </a:r>
            <a:r>
              <a:rPr lang="it-IT" dirty="0" err="1"/>
              <a:t>TuoNome</a:t>
            </a:r>
            <a:endParaRPr lang="it-IT" dirty="0"/>
          </a:p>
          <a:p>
            <a:r>
              <a:rPr lang="it-IT" dirty="0"/>
              <a:t>)</a:t>
            </a:r>
          </a:p>
        </p:txBody>
      </p:sp>
    </p:spTree>
    <p:extLst>
      <p:ext uri="{BB962C8B-B14F-4D97-AF65-F5344CB8AC3E}">
        <p14:creationId xmlns:p14="http://schemas.microsoft.com/office/powerpoint/2010/main" val="206583344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A0B765-EB51-4361-8B1F-6E36C70FAA9E}"/>
              </a:ext>
            </a:extLst>
          </p:cNvPr>
          <p:cNvSpPr>
            <a:spLocks noGrp="1"/>
          </p:cNvSpPr>
          <p:nvPr>
            <p:ph type="title"/>
          </p:nvPr>
        </p:nvSpPr>
        <p:spPr/>
        <p:txBody>
          <a:bodyPr>
            <a:normAutofit/>
          </a:bodyPr>
          <a:lstStyle/>
          <a:p>
            <a:r>
              <a:rPr lang="it-IT" dirty="0" err="1"/>
              <a:t>array_merge</a:t>
            </a:r>
            <a:r>
              <a:rPr lang="it-IT" dirty="0"/>
              <a:t>()</a:t>
            </a:r>
          </a:p>
        </p:txBody>
      </p:sp>
      <p:sp>
        <p:nvSpPr>
          <p:cNvPr id="3" name="Segnaposto contenuto 2">
            <a:extLst>
              <a:ext uri="{FF2B5EF4-FFF2-40B4-BE49-F238E27FC236}">
                <a16:creationId xmlns:a16="http://schemas.microsoft.com/office/drawing/2014/main" id="{964D28BE-385C-412C-919D-49BB717163E9}"/>
              </a:ext>
            </a:extLst>
          </p:cNvPr>
          <p:cNvSpPr>
            <a:spLocks noGrp="1"/>
          </p:cNvSpPr>
          <p:nvPr>
            <p:ph sz="half" idx="2"/>
          </p:nvPr>
        </p:nvSpPr>
        <p:spPr>
          <a:xfrm>
            <a:off x="328612" y="1271016"/>
            <a:ext cx="4569959" cy="5248655"/>
          </a:xfrm>
        </p:spPr>
        <p:txBody>
          <a:bodyPr>
            <a:normAutofit fontScale="85000" lnSpcReduction="20000"/>
          </a:bodyPr>
          <a:lstStyle/>
          <a:p>
            <a:pPr>
              <a:lnSpc>
                <a:spcPct val="100000"/>
              </a:lnSpc>
            </a:pPr>
            <a:r>
              <a:rPr lang="it-IT" sz="2000" b="1" dirty="0"/>
              <a:t>Unire due array con il Merge</a:t>
            </a:r>
          </a:p>
          <a:p>
            <a:pPr>
              <a:lnSpc>
                <a:spcPct val="100000"/>
              </a:lnSpc>
            </a:pPr>
            <a:r>
              <a:rPr lang="it-IT" sz="2000" dirty="0"/>
              <a:t>Dati due o più array, attraverso la funzione </a:t>
            </a:r>
            <a:r>
              <a:rPr lang="it-IT" sz="2000" dirty="0" err="1">
                <a:highlight>
                  <a:srgbClr val="FFFF00"/>
                </a:highlight>
              </a:rPr>
              <a:t>array_merge</a:t>
            </a:r>
            <a:r>
              <a:rPr lang="it-IT" sz="2000" dirty="0"/>
              <a:t>() possiamo avere un unico array che contiene gli elementi di ognuno di essi. </a:t>
            </a:r>
          </a:p>
          <a:p>
            <a:pPr>
              <a:lnSpc>
                <a:spcPct val="100000"/>
              </a:lnSpc>
            </a:pPr>
            <a:r>
              <a:rPr lang="it-IT" sz="2000" dirty="0"/>
              <a:t>L'inserimento avviene in maniera da aggiungere gli elementi in coda all'array precedente. In caso di valori uguali l'ultimo valore andrà a sovrascrivere i precedenti.</a:t>
            </a:r>
          </a:p>
          <a:p>
            <a:pPr>
              <a:lnSpc>
                <a:spcPct val="100000"/>
              </a:lnSpc>
            </a:pPr>
            <a:endParaRPr lang="it-IT" sz="2000" dirty="0"/>
          </a:p>
          <a:p>
            <a:r>
              <a:rPr lang="pt-BR" sz="2200" b="0" dirty="0">
                <a:solidFill>
                  <a:schemeClr val="tx1"/>
                </a:solidFill>
                <a:effectLst/>
                <a:latin typeface="Consolas" panose="020B0609020204030204" pitchFamily="49" charset="0"/>
              </a:rPr>
              <a:t>$ar = array(1,2,5);</a:t>
            </a:r>
          </a:p>
          <a:p>
            <a:r>
              <a:rPr lang="pt-BR" sz="2200" b="0" dirty="0">
                <a:solidFill>
                  <a:schemeClr val="tx1"/>
                </a:solidFill>
                <a:effectLst/>
                <a:latin typeface="Consolas" panose="020B0609020204030204" pitchFamily="49" charset="0"/>
              </a:rPr>
              <a:t>$ar2 = array_merge($ar, [6,8]);</a:t>
            </a:r>
          </a:p>
          <a:p>
            <a:r>
              <a:rPr lang="pt-BR" sz="2200" b="0" dirty="0">
                <a:solidFill>
                  <a:schemeClr val="tx1"/>
                </a:solidFill>
                <a:effectLst/>
                <a:latin typeface="Consolas" panose="020B0609020204030204" pitchFamily="49" charset="0"/>
              </a:rPr>
              <a:t>print_r($ar2);</a:t>
            </a:r>
          </a:p>
          <a:p>
            <a:pPr>
              <a:lnSpc>
                <a:spcPct val="100000"/>
              </a:lnSpc>
            </a:pPr>
            <a:endParaRPr lang="it-IT" sz="2200" dirty="0">
              <a:solidFill>
                <a:schemeClr val="tx1"/>
              </a:solidFill>
            </a:endParaRPr>
          </a:p>
          <a:p>
            <a:pPr>
              <a:lnSpc>
                <a:spcPct val="100000"/>
              </a:lnSpc>
            </a:pPr>
            <a:r>
              <a:rPr lang="en-US" sz="2200" dirty="0">
                <a:solidFill>
                  <a:schemeClr val="tx1"/>
                </a:solidFill>
              </a:rPr>
              <a:t>Array</a:t>
            </a:r>
          </a:p>
          <a:p>
            <a:pPr>
              <a:lnSpc>
                <a:spcPct val="100000"/>
              </a:lnSpc>
            </a:pPr>
            <a:r>
              <a:rPr lang="en-US" sz="2200" dirty="0">
                <a:solidFill>
                  <a:schemeClr val="tx1"/>
                </a:solidFill>
              </a:rPr>
              <a:t>(</a:t>
            </a:r>
          </a:p>
          <a:p>
            <a:pPr>
              <a:lnSpc>
                <a:spcPct val="100000"/>
              </a:lnSpc>
            </a:pPr>
            <a:r>
              <a:rPr lang="en-US" sz="2200" dirty="0">
                <a:solidFill>
                  <a:schemeClr val="tx1"/>
                </a:solidFill>
              </a:rPr>
              <a:t>    [0] =&gt; 1</a:t>
            </a:r>
          </a:p>
          <a:p>
            <a:pPr>
              <a:lnSpc>
                <a:spcPct val="100000"/>
              </a:lnSpc>
            </a:pPr>
            <a:r>
              <a:rPr lang="en-US" sz="2200" dirty="0">
                <a:solidFill>
                  <a:schemeClr val="tx1"/>
                </a:solidFill>
              </a:rPr>
              <a:t>    [1] =&gt; 2</a:t>
            </a:r>
          </a:p>
          <a:p>
            <a:pPr>
              <a:lnSpc>
                <a:spcPct val="100000"/>
              </a:lnSpc>
            </a:pPr>
            <a:r>
              <a:rPr lang="en-US" sz="2200" dirty="0">
                <a:solidFill>
                  <a:schemeClr val="tx1"/>
                </a:solidFill>
              </a:rPr>
              <a:t>    [2] =&gt; 5</a:t>
            </a:r>
          </a:p>
          <a:p>
            <a:pPr>
              <a:lnSpc>
                <a:spcPct val="100000"/>
              </a:lnSpc>
            </a:pPr>
            <a:r>
              <a:rPr lang="en-US" sz="2200" dirty="0">
                <a:solidFill>
                  <a:schemeClr val="tx1"/>
                </a:solidFill>
              </a:rPr>
              <a:t>    [3] =&gt; 6</a:t>
            </a:r>
          </a:p>
          <a:p>
            <a:pPr>
              <a:lnSpc>
                <a:spcPct val="100000"/>
              </a:lnSpc>
            </a:pPr>
            <a:r>
              <a:rPr lang="en-US" sz="2200" dirty="0">
                <a:solidFill>
                  <a:schemeClr val="tx1"/>
                </a:solidFill>
              </a:rPr>
              <a:t>    [4] =&gt; 8</a:t>
            </a:r>
          </a:p>
          <a:p>
            <a:pPr>
              <a:lnSpc>
                <a:spcPct val="100000"/>
              </a:lnSpc>
            </a:pPr>
            <a:r>
              <a:rPr lang="en-US" sz="2200" dirty="0">
                <a:solidFill>
                  <a:schemeClr val="tx1"/>
                </a:solidFill>
              </a:rPr>
              <a:t>)</a:t>
            </a:r>
            <a:endParaRPr lang="it-IT" sz="2200" dirty="0">
              <a:solidFill>
                <a:schemeClr val="tx1"/>
              </a:solidFill>
            </a:endParaRPr>
          </a:p>
        </p:txBody>
      </p:sp>
      <p:sp>
        <p:nvSpPr>
          <p:cNvPr id="4" name="Segnaposto contenuto 3">
            <a:extLst>
              <a:ext uri="{FF2B5EF4-FFF2-40B4-BE49-F238E27FC236}">
                <a16:creationId xmlns:a16="http://schemas.microsoft.com/office/drawing/2014/main" id="{9D0FC715-6733-4A85-82DA-AF106D44B4D0}"/>
              </a:ext>
            </a:extLst>
          </p:cNvPr>
          <p:cNvSpPr>
            <a:spLocks noGrp="1"/>
          </p:cNvSpPr>
          <p:nvPr>
            <p:ph sz="quarter" idx="4"/>
          </p:nvPr>
        </p:nvSpPr>
        <p:spPr>
          <a:xfrm>
            <a:off x="5159829" y="1271017"/>
            <a:ext cx="6858000" cy="5380154"/>
          </a:xfrm>
        </p:spPr>
        <p:txBody>
          <a:bodyPr>
            <a:normAutofit fontScale="92500" lnSpcReduction="20000"/>
          </a:bodyPr>
          <a:lstStyle/>
          <a:p>
            <a:r>
              <a:rPr lang="it-IT" dirty="0"/>
              <a:t>$</a:t>
            </a:r>
            <a:r>
              <a:rPr lang="it-IT" dirty="0" err="1"/>
              <a:t>partecipanti_lista_A</a:t>
            </a:r>
            <a:r>
              <a:rPr lang="it-IT" dirty="0"/>
              <a:t> = ['</a:t>
            </a:r>
            <a:r>
              <a:rPr lang="it-IT" dirty="0" err="1"/>
              <a:t>TuoNome</a:t>
            </a:r>
            <a:r>
              <a:rPr lang="it-IT" dirty="0"/>
              <a:t>', 'Gabriele'];</a:t>
            </a:r>
          </a:p>
          <a:p>
            <a:r>
              <a:rPr lang="it-IT" dirty="0"/>
              <a:t>$</a:t>
            </a:r>
            <a:r>
              <a:rPr lang="it-IT" dirty="0" err="1"/>
              <a:t>partecipanti_lista_B</a:t>
            </a:r>
            <a:r>
              <a:rPr lang="it-IT" dirty="0"/>
              <a:t> = ['Renato', 'Giuseppe'];</a:t>
            </a:r>
          </a:p>
          <a:p>
            <a:r>
              <a:rPr lang="it-IT" dirty="0"/>
              <a:t>$</a:t>
            </a:r>
            <a:r>
              <a:rPr lang="it-IT" dirty="0" err="1"/>
              <a:t>partecipanti_lista_C</a:t>
            </a:r>
            <a:r>
              <a:rPr lang="it-IT" dirty="0"/>
              <a:t> = ['Maria', 'Daniela'];</a:t>
            </a:r>
          </a:p>
          <a:p>
            <a:r>
              <a:rPr lang="it-IT" dirty="0"/>
              <a:t>$partecipanti = </a:t>
            </a:r>
            <a:r>
              <a:rPr lang="it-IT" dirty="0" err="1">
                <a:highlight>
                  <a:srgbClr val="FFFF00"/>
                </a:highlight>
              </a:rPr>
              <a:t>array_merge</a:t>
            </a:r>
            <a:r>
              <a:rPr lang="it-IT" dirty="0"/>
              <a:t>($</a:t>
            </a:r>
            <a:r>
              <a:rPr lang="it-IT" dirty="0" err="1"/>
              <a:t>partecipanti_</a:t>
            </a:r>
            <a:r>
              <a:rPr lang="it-IT" b="1" dirty="0" err="1"/>
              <a:t>lista_A</a:t>
            </a:r>
            <a:r>
              <a:rPr lang="it-IT" dirty="0"/>
              <a:t>, $</a:t>
            </a:r>
            <a:r>
              <a:rPr lang="it-IT" dirty="0" err="1"/>
              <a:t>partecipanti_</a:t>
            </a:r>
            <a:r>
              <a:rPr lang="it-IT" b="1" dirty="0" err="1"/>
              <a:t>lista_B</a:t>
            </a:r>
            <a:r>
              <a:rPr lang="it-IT" dirty="0"/>
              <a:t>, $</a:t>
            </a:r>
            <a:r>
              <a:rPr lang="it-IT" dirty="0" err="1"/>
              <a:t>partecipanti_</a:t>
            </a:r>
            <a:r>
              <a:rPr lang="it-IT" b="1" dirty="0" err="1"/>
              <a:t>lista_C</a:t>
            </a:r>
            <a:r>
              <a:rPr lang="it-IT" dirty="0"/>
              <a:t>);</a:t>
            </a:r>
          </a:p>
          <a:p>
            <a:r>
              <a:rPr lang="it-IT" dirty="0" err="1"/>
              <a:t>print_r</a:t>
            </a:r>
            <a:r>
              <a:rPr lang="it-IT" dirty="0"/>
              <a:t>($partecipanti);</a:t>
            </a:r>
          </a:p>
          <a:p>
            <a:endParaRPr lang="it-IT" dirty="0"/>
          </a:p>
          <a:p>
            <a:r>
              <a:rPr lang="it-IT" dirty="0"/>
              <a:t>La funzione </a:t>
            </a:r>
            <a:r>
              <a:rPr lang="it-IT" dirty="0" err="1"/>
              <a:t>array_merge</a:t>
            </a:r>
            <a:r>
              <a:rPr lang="it-IT" dirty="0"/>
              <a:t>() restituirà quindi il seguente risultato</a:t>
            </a:r>
            <a:br>
              <a:rPr lang="it-IT" dirty="0"/>
            </a:br>
            <a:br>
              <a:rPr lang="it-IT" dirty="0"/>
            </a:br>
            <a:r>
              <a:rPr lang="it-IT" dirty="0"/>
              <a:t>Array</a:t>
            </a:r>
          </a:p>
          <a:p>
            <a:r>
              <a:rPr lang="it-IT" dirty="0"/>
              <a:t>(</a:t>
            </a:r>
          </a:p>
          <a:p>
            <a:r>
              <a:rPr lang="it-IT" dirty="0"/>
              <a:t>[0] =&gt; </a:t>
            </a:r>
            <a:r>
              <a:rPr lang="it-IT" dirty="0" err="1"/>
              <a:t>TuoNome</a:t>
            </a:r>
            <a:endParaRPr lang="it-IT" dirty="0"/>
          </a:p>
          <a:p>
            <a:r>
              <a:rPr lang="it-IT" dirty="0"/>
              <a:t>[1] =&gt; Gabriele</a:t>
            </a:r>
          </a:p>
          <a:p>
            <a:r>
              <a:rPr lang="it-IT" dirty="0"/>
              <a:t>[2] =&gt; Renato</a:t>
            </a:r>
          </a:p>
          <a:p>
            <a:r>
              <a:rPr lang="it-IT" dirty="0"/>
              <a:t>[3] =&gt; Giuseppe</a:t>
            </a:r>
          </a:p>
          <a:p>
            <a:r>
              <a:rPr lang="it-IT" dirty="0"/>
              <a:t>[4] =&gt; Maria</a:t>
            </a:r>
          </a:p>
          <a:p>
            <a:r>
              <a:rPr lang="it-IT" dirty="0"/>
              <a:t>[5] =&gt; Daniela</a:t>
            </a:r>
          </a:p>
          <a:p>
            <a:r>
              <a:rPr lang="it-IT" dirty="0"/>
              <a:t>)</a:t>
            </a:r>
          </a:p>
        </p:txBody>
      </p:sp>
    </p:spTree>
    <p:extLst>
      <p:ext uri="{BB962C8B-B14F-4D97-AF65-F5344CB8AC3E}">
        <p14:creationId xmlns:p14="http://schemas.microsoft.com/office/powerpoint/2010/main" val="209254557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A948C-F041-492B-9FA5-B6F1C71888C6}"/>
              </a:ext>
            </a:extLst>
          </p:cNvPr>
          <p:cNvSpPr>
            <a:spLocks noGrp="1"/>
          </p:cNvSpPr>
          <p:nvPr>
            <p:ph type="title"/>
          </p:nvPr>
        </p:nvSpPr>
        <p:spPr/>
        <p:txBody>
          <a:bodyPr/>
          <a:lstStyle/>
          <a:p>
            <a:r>
              <a:rPr lang="it-IT" dirty="0" err="1"/>
              <a:t>array_slice</a:t>
            </a:r>
            <a:r>
              <a:rPr lang="it-IT" dirty="0"/>
              <a:t>()</a:t>
            </a:r>
          </a:p>
        </p:txBody>
      </p:sp>
      <p:sp>
        <p:nvSpPr>
          <p:cNvPr id="3" name="Segnaposto contenuto 2">
            <a:extLst>
              <a:ext uri="{FF2B5EF4-FFF2-40B4-BE49-F238E27FC236}">
                <a16:creationId xmlns:a16="http://schemas.microsoft.com/office/drawing/2014/main" id="{CB21CE61-D265-457D-93B6-55527AD755AB}"/>
              </a:ext>
            </a:extLst>
          </p:cNvPr>
          <p:cNvSpPr>
            <a:spLocks noGrp="1"/>
          </p:cNvSpPr>
          <p:nvPr>
            <p:ph sz="half" idx="2"/>
          </p:nvPr>
        </p:nvSpPr>
        <p:spPr/>
        <p:txBody>
          <a:bodyPr>
            <a:normAutofit/>
          </a:bodyPr>
          <a:lstStyle/>
          <a:p>
            <a:r>
              <a:rPr lang="it-IT" sz="2000" b="1" dirty="0">
                <a:highlight>
                  <a:srgbClr val="00FF00"/>
                </a:highlight>
              </a:rPr>
              <a:t>Estrarre una porzione di un array </a:t>
            </a:r>
            <a:r>
              <a:rPr lang="it-IT" sz="2000" b="1" dirty="0"/>
              <a:t>con Slice</a:t>
            </a:r>
            <a:br>
              <a:rPr lang="it-IT" sz="2000" b="1" dirty="0"/>
            </a:br>
            <a:r>
              <a:rPr lang="it-IT" sz="2000" dirty="0"/>
              <a:t>Nel caso in cui volessimo </a:t>
            </a:r>
            <a:r>
              <a:rPr lang="it-IT" sz="2000" b="1" dirty="0"/>
              <a:t>estrarre solo alcuni elementi da un array</a:t>
            </a:r>
            <a:r>
              <a:rPr lang="it-IT" sz="2000" dirty="0"/>
              <a:t> possiamo usare la funzione </a:t>
            </a:r>
            <a:r>
              <a:rPr lang="it-IT" sz="2000" dirty="0" err="1">
                <a:highlight>
                  <a:srgbClr val="FFFF00"/>
                </a:highlight>
              </a:rPr>
              <a:t>array_slice</a:t>
            </a:r>
            <a:r>
              <a:rPr lang="it-IT" sz="2000" dirty="0">
                <a:highlight>
                  <a:srgbClr val="FFFF00"/>
                </a:highlight>
              </a:rPr>
              <a:t>() </a:t>
            </a:r>
            <a:br>
              <a:rPr lang="it-IT" sz="2000" dirty="0"/>
            </a:br>
            <a:r>
              <a:rPr lang="it-IT" sz="2000" dirty="0"/>
              <a:t>prende in ingresso tre parametri:</a:t>
            </a:r>
          </a:p>
          <a:p>
            <a:pPr>
              <a:buFont typeface="Wingdings" panose="05000000000000000000" pitchFamily="2" charset="2"/>
              <a:buChar char="§"/>
            </a:pPr>
            <a:r>
              <a:rPr lang="it-IT" sz="2000" dirty="0"/>
              <a:t>l'array;</a:t>
            </a:r>
          </a:p>
          <a:p>
            <a:pPr>
              <a:buFont typeface="Wingdings" panose="05000000000000000000" pitchFamily="2" charset="2"/>
              <a:buChar char="§"/>
            </a:pPr>
            <a:r>
              <a:rPr lang="it-IT" sz="2000" dirty="0"/>
              <a:t>l'offset, ovvero l'elemento da cui iniziare l'estrazione;</a:t>
            </a:r>
          </a:p>
          <a:p>
            <a:pPr>
              <a:buFont typeface="Wingdings" panose="05000000000000000000" pitchFamily="2" charset="2"/>
              <a:buChar char="§"/>
            </a:pPr>
            <a:r>
              <a:rPr lang="it-IT" sz="2000" dirty="0"/>
              <a:t>la lunghezza, ovvero il numero di elementi da estrarre a partire dall'offset.</a:t>
            </a:r>
          </a:p>
        </p:txBody>
      </p:sp>
      <p:sp>
        <p:nvSpPr>
          <p:cNvPr id="4" name="Segnaposto contenuto 3">
            <a:extLst>
              <a:ext uri="{FF2B5EF4-FFF2-40B4-BE49-F238E27FC236}">
                <a16:creationId xmlns:a16="http://schemas.microsoft.com/office/drawing/2014/main" id="{CC07034E-D2C0-4950-867C-6167098ED8AE}"/>
              </a:ext>
            </a:extLst>
          </p:cNvPr>
          <p:cNvSpPr>
            <a:spLocks noGrp="1"/>
          </p:cNvSpPr>
          <p:nvPr>
            <p:ph sz="quarter" idx="4"/>
          </p:nvPr>
        </p:nvSpPr>
        <p:spPr/>
        <p:txBody>
          <a:bodyPr>
            <a:normAutofit/>
          </a:bodyPr>
          <a:lstStyle/>
          <a:p>
            <a:r>
              <a:rPr lang="en-US" dirty="0"/>
              <a:t>$array = [1, 2, 3, 4, 5, 6, 7, 8, 9];</a:t>
            </a:r>
          </a:p>
          <a:p>
            <a:r>
              <a:rPr lang="en-US" dirty="0"/>
              <a:t>$output = </a:t>
            </a:r>
            <a:r>
              <a:rPr lang="en-US" dirty="0" err="1">
                <a:highlight>
                  <a:srgbClr val="FFFF00"/>
                </a:highlight>
              </a:rPr>
              <a:t>array_slice</a:t>
            </a:r>
            <a:r>
              <a:rPr lang="en-US" dirty="0"/>
              <a:t>($array, 0, 3);</a:t>
            </a:r>
          </a:p>
          <a:p>
            <a:r>
              <a:rPr lang="en-US" dirty="0" err="1"/>
              <a:t>print_r</a:t>
            </a:r>
            <a:r>
              <a:rPr lang="en-US" dirty="0"/>
              <a:t>($output);</a:t>
            </a:r>
            <a:br>
              <a:rPr lang="en-US" dirty="0"/>
            </a:br>
            <a:br>
              <a:rPr lang="en-US" dirty="0"/>
            </a:br>
            <a:r>
              <a:rPr lang="en-US" dirty="0"/>
              <a:t>il </a:t>
            </a:r>
            <a:r>
              <a:rPr lang="en-US" dirty="0" err="1"/>
              <a:t>risultato</a:t>
            </a:r>
            <a:r>
              <a:rPr lang="en-US" dirty="0"/>
              <a:t> </a:t>
            </a:r>
            <a:r>
              <a:rPr lang="en-US" dirty="0" err="1"/>
              <a:t>sarà</a:t>
            </a:r>
            <a:r>
              <a:rPr lang="en-US" dirty="0"/>
              <a:t>:</a:t>
            </a:r>
            <a:br>
              <a:rPr lang="en-US" dirty="0"/>
            </a:br>
            <a:br>
              <a:rPr lang="en-US" dirty="0"/>
            </a:br>
            <a:r>
              <a:rPr lang="en-US" dirty="0"/>
              <a:t>Array</a:t>
            </a:r>
          </a:p>
          <a:p>
            <a:r>
              <a:rPr lang="en-US" dirty="0"/>
              <a:t>(</a:t>
            </a:r>
          </a:p>
          <a:p>
            <a:r>
              <a:rPr lang="en-US" dirty="0"/>
              <a:t>[0] =&gt; 1</a:t>
            </a:r>
          </a:p>
          <a:p>
            <a:r>
              <a:rPr lang="en-US" dirty="0"/>
              <a:t>[1] =&gt; 2</a:t>
            </a:r>
          </a:p>
          <a:p>
            <a:r>
              <a:rPr lang="en-US" dirty="0"/>
              <a:t>[2] =&gt; 3</a:t>
            </a:r>
          </a:p>
          <a:p>
            <a:r>
              <a:rPr lang="en-US" dirty="0"/>
              <a:t>)</a:t>
            </a:r>
            <a:endParaRPr lang="it-IT" dirty="0"/>
          </a:p>
        </p:txBody>
      </p:sp>
    </p:spTree>
    <p:extLst>
      <p:ext uri="{BB962C8B-B14F-4D97-AF65-F5344CB8AC3E}">
        <p14:creationId xmlns:p14="http://schemas.microsoft.com/office/powerpoint/2010/main" val="209778307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7F1400-D6A2-454D-B232-4A9F9BA1A1BA}"/>
              </a:ext>
            </a:extLst>
          </p:cNvPr>
          <p:cNvSpPr>
            <a:spLocks noGrp="1"/>
          </p:cNvSpPr>
          <p:nvPr>
            <p:ph type="title"/>
          </p:nvPr>
        </p:nvSpPr>
        <p:spPr/>
        <p:txBody>
          <a:bodyPr/>
          <a:lstStyle/>
          <a:p>
            <a:r>
              <a:rPr lang="it-IT" dirty="0" err="1"/>
              <a:t>array_chunk</a:t>
            </a:r>
            <a:r>
              <a:rPr lang="it-IT" dirty="0"/>
              <a:t>() dividere in blocchi di array</a:t>
            </a:r>
          </a:p>
        </p:txBody>
      </p:sp>
      <p:sp>
        <p:nvSpPr>
          <p:cNvPr id="3" name="Segnaposto contenuto 2">
            <a:extLst>
              <a:ext uri="{FF2B5EF4-FFF2-40B4-BE49-F238E27FC236}">
                <a16:creationId xmlns:a16="http://schemas.microsoft.com/office/drawing/2014/main" id="{39A9E62E-A140-402F-A895-47C3F7C8E44C}"/>
              </a:ext>
            </a:extLst>
          </p:cNvPr>
          <p:cNvSpPr>
            <a:spLocks noGrp="1"/>
          </p:cNvSpPr>
          <p:nvPr>
            <p:ph sz="half" idx="2"/>
          </p:nvPr>
        </p:nvSpPr>
        <p:spPr/>
        <p:txBody>
          <a:bodyPr/>
          <a:lstStyle/>
          <a:p>
            <a:r>
              <a:rPr lang="it-IT" dirty="0"/>
              <a:t>PHP </a:t>
            </a:r>
            <a:r>
              <a:rPr lang="it-IT" dirty="0" err="1">
                <a:highlight>
                  <a:srgbClr val="FFFF00"/>
                </a:highlight>
              </a:rPr>
              <a:t>array_chunk</a:t>
            </a:r>
            <a:r>
              <a:rPr lang="it-IT" dirty="0">
                <a:highlight>
                  <a:srgbClr val="FFFF00"/>
                </a:highlight>
              </a:rPr>
              <a:t> </a:t>
            </a:r>
            <a:r>
              <a:rPr lang="it-IT" dirty="0"/>
              <a:t>() Funzione</a:t>
            </a:r>
          </a:p>
          <a:p>
            <a:r>
              <a:rPr lang="it-IT" dirty="0"/>
              <a:t>La funzione </a:t>
            </a:r>
            <a:r>
              <a:rPr lang="it-IT" dirty="0" err="1"/>
              <a:t>array_chunk</a:t>
            </a:r>
            <a:r>
              <a:rPr lang="it-IT" dirty="0"/>
              <a:t>() </a:t>
            </a:r>
            <a:r>
              <a:rPr lang="it-IT" b="1" dirty="0"/>
              <a:t>divide un array in blocchi di nuovi array.</a:t>
            </a:r>
          </a:p>
        </p:txBody>
      </p:sp>
      <p:sp>
        <p:nvSpPr>
          <p:cNvPr id="4" name="Segnaposto contenuto 3">
            <a:extLst>
              <a:ext uri="{FF2B5EF4-FFF2-40B4-BE49-F238E27FC236}">
                <a16:creationId xmlns:a16="http://schemas.microsoft.com/office/drawing/2014/main" id="{DC5678D9-8A77-4A94-B28F-377A6641154A}"/>
              </a:ext>
            </a:extLst>
          </p:cNvPr>
          <p:cNvSpPr>
            <a:spLocks noGrp="1"/>
          </p:cNvSpPr>
          <p:nvPr>
            <p:ph sz="quarter" idx="4"/>
          </p:nvPr>
        </p:nvSpPr>
        <p:spPr/>
        <p:txBody>
          <a:bodyPr>
            <a:normAutofit fontScale="47500" lnSpcReduction="20000"/>
          </a:bodyPr>
          <a:lstStyle/>
          <a:p>
            <a:r>
              <a:rPr lang="it-IT" sz="3600" dirty="0"/>
              <a:t>&lt;?</a:t>
            </a:r>
            <a:r>
              <a:rPr lang="it-IT" sz="3600" dirty="0" err="1"/>
              <a:t>php</a:t>
            </a:r>
            <a:endParaRPr lang="it-IT" sz="3600" dirty="0"/>
          </a:p>
          <a:p>
            <a:r>
              <a:rPr lang="it-IT" sz="3600" dirty="0"/>
              <a:t>$cars=array("</a:t>
            </a:r>
            <a:r>
              <a:rPr lang="it-IT" sz="3600" dirty="0" err="1"/>
              <a:t>Volvo","BMW","Toyota","Honda","Mercedes","Opel</a:t>
            </a:r>
            <a:r>
              <a:rPr lang="it-IT" sz="3600" dirty="0"/>
              <a:t>");</a:t>
            </a:r>
          </a:p>
          <a:p>
            <a:r>
              <a:rPr lang="it-IT" sz="3600" dirty="0" err="1"/>
              <a:t>print_r</a:t>
            </a:r>
            <a:r>
              <a:rPr lang="it-IT" sz="3600" dirty="0"/>
              <a:t>(</a:t>
            </a:r>
            <a:r>
              <a:rPr lang="it-IT" sz="3600" dirty="0" err="1">
                <a:highlight>
                  <a:srgbClr val="FFFF00"/>
                </a:highlight>
              </a:rPr>
              <a:t>array_chunk</a:t>
            </a:r>
            <a:r>
              <a:rPr lang="it-IT" sz="3600" dirty="0"/>
              <a:t>($cars,2));</a:t>
            </a:r>
          </a:p>
          <a:p>
            <a:pPr marL="0" indent="0">
              <a:buNone/>
            </a:pPr>
            <a:endParaRPr lang="it-IT" sz="3600" dirty="0"/>
          </a:p>
          <a:p>
            <a:pPr marL="0" indent="0">
              <a:buNone/>
            </a:pPr>
            <a:endParaRPr lang="it-IT" sz="3600" dirty="0"/>
          </a:p>
          <a:p>
            <a:pPr marL="0" indent="0">
              <a:buNone/>
            </a:pPr>
            <a:endParaRPr lang="it-IT" dirty="0"/>
          </a:p>
          <a:p>
            <a:pPr marL="0" indent="0">
              <a:buNone/>
            </a:pPr>
            <a:r>
              <a:rPr lang="it-IT" dirty="0"/>
              <a:t>Array</a:t>
            </a:r>
          </a:p>
          <a:p>
            <a:pPr marL="0" indent="0">
              <a:buNone/>
            </a:pPr>
            <a:r>
              <a:rPr lang="it-IT" dirty="0"/>
              <a:t>(               </a:t>
            </a:r>
          </a:p>
          <a:p>
            <a:pPr marL="0" indent="0">
              <a:buNone/>
            </a:pPr>
            <a:r>
              <a:rPr lang="it-IT" dirty="0"/>
              <a:t>    [0] =&gt; Array</a:t>
            </a:r>
          </a:p>
          <a:p>
            <a:pPr marL="0" indent="0">
              <a:buNone/>
            </a:pPr>
            <a:r>
              <a:rPr lang="it-IT" dirty="0"/>
              <a:t>        (       </a:t>
            </a:r>
          </a:p>
          <a:p>
            <a:pPr marL="0" indent="0">
              <a:buNone/>
            </a:pPr>
            <a:r>
              <a:rPr lang="it-IT" dirty="0"/>
              <a:t>            [0] =&gt; Volvo</a:t>
            </a:r>
          </a:p>
          <a:p>
            <a:pPr marL="0" indent="0">
              <a:buNone/>
            </a:pPr>
            <a:r>
              <a:rPr lang="it-IT" dirty="0"/>
              <a:t>            [1] =&gt; BMW</a:t>
            </a:r>
          </a:p>
          <a:p>
            <a:pPr marL="0" indent="0">
              <a:buNone/>
            </a:pPr>
            <a:r>
              <a:rPr lang="it-IT" dirty="0"/>
              <a:t>        )</a:t>
            </a:r>
          </a:p>
          <a:p>
            <a:pPr marL="0" indent="0">
              <a:buNone/>
            </a:pPr>
            <a:endParaRPr lang="it-IT" dirty="0"/>
          </a:p>
          <a:p>
            <a:pPr marL="0" indent="0">
              <a:buNone/>
            </a:pPr>
            <a:r>
              <a:rPr lang="it-IT" dirty="0"/>
              <a:t>    [1] =&gt; Array</a:t>
            </a:r>
          </a:p>
          <a:p>
            <a:pPr marL="0" indent="0">
              <a:buNone/>
            </a:pPr>
            <a:r>
              <a:rPr lang="it-IT" dirty="0"/>
              <a:t>        (</a:t>
            </a:r>
          </a:p>
          <a:p>
            <a:pPr marL="0" indent="0">
              <a:buNone/>
            </a:pPr>
            <a:r>
              <a:rPr lang="it-IT" dirty="0"/>
              <a:t>            [0] =&gt; Toyota</a:t>
            </a:r>
          </a:p>
          <a:p>
            <a:pPr marL="0" indent="0">
              <a:buNone/>
            </a:pPr>
            <a:r>
              <a:rPr lang="it-IT" dirty="0"/>
              <a:t>            [1] =&gt; Honda</a:t>
            </a:r>
          </a:p>
          <a:p>
            <a:pPr marL="0" indent="0">
              <a:buNone/>
            </a:pPr>
            <a:r>
              <a:rPr lang="it-IT" dirty="0"/>
              <a:t>        )</a:t>
            </a:r>
          </a:p>
          <a:p>
            <a:pPr marL="0" indent="0">
              <a:buNone/>
            </a:pPr>
            <a:endParaRPr lang="it-IT" dirty="0"/>
          </a:p>
          <a:p>
            <a:pPr marL="0" indent="0">
              <a:buNone/>
            </a:pPr>
            <a:r>
              <a:rPr lang="it-IT" dirty="0"/>
              <a:t>    [2] =&gt; Array</a:t>
            </a:r>
          </a:p>
          <a:p>
            <a:pPr marL="0" indent="0">
              <a:buNone/>
            </a:pPr>
            <a:r>
              <a:rPr lang="it-IT" dirty="0"/>
              <a:t>        (</a:t>
            </a:r>
          </a:p>
          <a:p>
            <a:pPr marL="0" indent="0">
              <a:buNone/>
            </a:pPr>
            <a:r>
              <a:rPr lang="it-IT" dirty="0"/>
              <a:t>            [0] =&gt; Mercedes</a:t>
            </a:r>
          </a:p>
          <a:p>
            <a:pPr marL="0" indent="0">
              <a:buNone/>
            </a:pPr>
            <a:r>
              <a:rPr lang="it-IT" dirty="0"/>
              <a:t>            [1] =&gt; Opel</a:t>
            </a:r>
          </a:p>
          <a:p>
            <a:pPr marL="0" indent="0">
              <a:buNone/>
            </a:pPr>
            <a:r>
              <a:rPr lang="it-IT" dirty="0"/>
              <a:t>        )</a:t>
            </a:r>
          </a:p>
          <a:p>
            <a:pPr marL="0" indent="0">
              <a:buNone/>
            </a:pPr>
            <a:endParaRPr lang="it-IT" dirty="0"/>
          </a:p>
          <a:p>
            <a:pPr marL="0" indent="0">
              <a:buNone/>
            </a:pPr>
            <a:r>
              <a:rPr lang="it-IT" dirty="0"/>
              <a:t>)</a:t>
            </a:r>
            <a:br>
              <a:rPr lang="it-IT" dirty="0"/>
            </a:br>
            <a:br>
              <a:rPr lang="it-IT" dirty="0"/>
            </a:br>
            <a:endParaRPr lang="it-IT" dirty="0"/>
          </a:p>
        </p:txBody>
      </p:sp>
    </p:spTree>
    <p:extLst>
      <p:ext uri="{BB962C8B-B14F-4D97-AF65-F5344CB8AC3E}">
        <p14:creationId xmlns:p14="http://schemas.microsoft.com/office/powerpoint/2010/main" val="410596368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65D9AE-162E-4A81-B445-3482979A5CDA}"/>
              </a:ext>
            </a:extLst>
          </p:cNvPr>
          <p:cNvSpPr>
            <a:spLocks noGrp="1"/>
          </p:cNvSpPr>
          <p:nvPr>
            <p:ph type="title"/>
          </p:nvPr>
        </p:nvSpPr>
        <p:spPr/>
        <p:txBody>
          <a:bodyPr/>
          <a:lstStyle/>
          <a:p>
            <a:r>
              <a:rPr lang="it-IT" dirty="0" err="1"/>
              <a:t>array_diff</a:t>
            </a:r>
            <a:r>
              <a:rPr lang="it-IT" dirty="0"/>
              <a:t>()</a:t>
            </a:r>
          </a:p>
        </p:txBody>
      </p:sp>
      <p:sp>
        <p:nvSpPr>
          <p:cNvPr id="3" name="Segnaposto contenuto 2">
            <a:extLst>
              <a:ext uri="{FF2B5EF4-FFF2-40B4-BE49-F238E27FC236}">
                <a16:creationId xmlns:a16="http://schemas.microsoft.com/office/drawing/2014/main" id="{9490105C-451A-4605-B7E8-5CC0C6512CB4}"/>
              </a:ext>
            </a:extLst>
          </p:cNvPr>
          <p:cNvSpPr>
            <a:spLocks noGrp="1"/>
          </p:cNvSpPr>
          <p:nvPr>
            <p:ph sz="half" idx="2"/>
          </p:nvPr>
        </p:nvSpPr>
        <p:spPr/>
        <p:txBody>
          <a:bodyPr/>
          <a:lstStyle/>
          <a:p>
            <a:r>
              <a:rPr lang="it-IT" b="1" dirty="0"/>
              <a:t>Funzione PHP </a:t>
            </a:r>
            <a:r>
              <a:rPr lang="it-IT" b="1" dirty="0" err="1">
                <a:highlight>
                  <a:srgbClr val="FFFF00"/>
                </a:highlight>
              </a:rPr>
              <a:t>array_diff</a:t>
            </a:r>
            <a:r>
              <a:rPr lang="it-IT" b="1" dirty="0"/>
              <a:t>()</a:t>
            </a:r>
            <a:br>
              <a:rPr lang="it-IT" dirty="0"/>
            </a:br>
            <a:br>
              <a:rPr lang="it-IT" dirty="0"/>
            </a:br>
            <a:r>
              <a:rPr lang="it-IT" dirty="0"/>
              <a:t>La funzione </a:t>
            </a:r>
            <a:r>
              <a:rPr lang="it-IT" dirty="0" err="1"/>
              <a:t>array_diff</a:t>
            </a:r>
            <a:r>
              <a:rPr lang="it-IT" dirty="0"/>
              <a:t>() </a:t>
            </a:r>
            <a:r>
              <a:rPr lang="it-IT" b="1" dirty="0"/>
              <a:t>confronta i valori di due (o più) array e restituisce le differenze.</a:t>
            </a:r>
          </a:p>
          <a:p>
            <a:endParaRPr lang="it-IT" dirty="0"/>
          </a:p>
          <a:p>
            <a:endParaRPr lang="it-IT" dirty="0"/>
          </a:p>
          <a:p>
            <a:endParaRPr lang="it-IT" dirty="0"/>
          </a:p>
        </p:txBody>
      </p:sp>
      <p:sp>
        <p:nvSpPr>
          <p:cNvPr id="4" name="Segnaposto contenuto 3">
            <a:extLst>
              <a:ext uri="{FF2B5EF4-FFF2-40B4-BE49-F238E27FC236}">
                <a16:creationId xmlns:a16="http://schemas.microsoft.com/office/drawing/2014/main" id="{4E0E0A59-D00E-4E92-8CB7-7AB86386FF36}"/>
              </a:ext>
            </a:extLst>
          </p:cNvPr>
          <p:cNvSpPr>
            <a:spLocks noGrp="1"/>
          </p:cNvSpPr>
          <p:nvPr>
            <p:ph sz="quarter" idx="4"/>
          </p:nvPr>
        </p:nvSpPr>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array_diff</a:t>
            </a:r>
            <a:r>
              <a:rPr lang="en-US" dirty="0"/>
              <a:t>($a1,$a2);</a:t>
            </a:r>
          </a:p>
          <a:p>
            <a:r>
              <a:rPr lang="en-US" dirty="0" err="1"/>
              <a:t>print_r</a:t>
            </a:r>
            <a:r>
              <a:rPr lang="en-US" dirty="0"/>
              <a:t>($result);</a:t>
            </a:r>
          </a:p>
          <a:p>
            <a:r>
              <a:rPr lang="en-US" dirty="0"/>
              <a:t>?&gt;</a:t>
            </a:r>
            <a:br>
              <a:rPr lang="en-US" dirty="0"/>
            </a:br>
            <a:endParaRPr lang="en-US" dirty="0"/>
          </a:p>
          <a:p>
            <a:r>
              <a:rPr lang="en-US" sz="2000" dirty="0"/>
              <a:t>Il </a:t>
            </a:r>
            <a:r>
              <a:rPr lang="en-US" sz="2000" dirty="0" err="1"/>
              <a:t>Risultato</a:t>
            </a:r>
            <a:r>
              <a:rPr lang="en-US" sz="2000" dirty="0"/>
              <a:t>:</a:t>
            </a:r>
          </a:p>
          <a:p>
            <a:r>
              <a:rPr lang="it-IT" dirty="0"/>
              <a:t>Array ( [d] =&gt; </a:t>
            </a:r>
            <a:r>
              <a:rPr lang="it-IT" dirty="0" err="1"/>
              <a:t>yellow</a:t>
            </a:r>
            <a:r>
              <a:rPr lang="it-IT" dirty="0"/>
              <a:t> )</a:t>
            </a:r>
          </a:p>
        </p:txBody>
      </p:sp>
    </p:spTree>
    <p:extLst>
      <p:ext uri="{BB962C8B-B14F-4D97-AF65-F5344CB8AC3E}">
        <p14:creationId xmlns:p14="http://schemas.microsoft.com/office/powerpoint/2010/main" val="44079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458EA1-326E-4112-B963-54A01F95F5F1}"/>
              </a:ext>
            </a:extLst>
          </p:cNvPr>
          <p:cNvSpPr>
            <a:spLocks noGrp="1"/>
          </p:cNvSpPr>
          <p:nvPr>
            <p:ph type="title"/>
          </p:nvPr>
        </p:nvSpPr>
        <p:spPr/>
        <p:txBody>
          <a:bodyPr/>
          <a:lstStyle/>
          <a:p>
            <a:r>
              <a:rPr lang="it-IT" dirty="0"/>
              <a:t>LA STORIA</a:t>
            </a:r>
          </a:p>
        </p:txBody>
      </p:sp>
      <p:sp>
        <p:nvSpPr>
          <p:cNvPr id="3" name="Segnaposto contenuto 2">
            <a:extLst>
              <a:ext uri="{FF2B5EF4-FFF2-40B4-BE49-F238E27FC236}">
                <a16:creationId xmlns:a16="http://schemas.microsoft.com/office/drawing/2014/main" id="{767E8094-6D0F-44CD-BA5A-FE1F4BE25C9A}"/>
              </a:ext>
            </a:extLst>
          </p:cNvPr>
          <p:cNvSpPr>
            <a:spLocks noGrp="1"/>
          </p:cNvSpPr>
          <p:nvPr>
            <p:ph idx="1"/>
          </p:nvPr>
        </p:nvSpPr>
        <p:spPr/>
        <p:txBody>
          <a:bodyPr>
            <a:normAutofit/>
          </a:bodyPr>
          <a:lstStyle/>
          <a:p>
            <a:r>
              <a:rPr lang="it-IT" sz="2400" dirty="0"/>
              <a:t>PHP </a:t>
            </a:r>
            <a:r>
              <a:rPr lang="it-IT" sz="2400" b="1" dirty="0"/>
              <a:t>nasce</a:t>
            </a:r>
            <a:r>
              <a:rPr lang="it-IT" sz="2400" dirty="0"/>
              <a:t> nel 1994 con </a:t>
            </a:r>
            <a:r>
              <a:rPr lang="it-IT" sz="2400" dirty="0" err="1"/>
              <a:t>Rasmus</a:t>
            </a:r>
            <a:r>
              <a:rPr lang="it-IT" sz="2400" dirty="0"/>
              <a:t> </a:t>
            </a:r>
            <a:r>
              <a:rPr lang="it-IT" sz="2400" dirty="0" err="1"/>
              <a:t>Lerdorf</a:t>
            </a:r>
            <a:r>
              <a:rPr lang="it-IT" sz="2400" dirty="0"/>
              <a:t> </a:t>
            </a:r>
            <a:r>
              <a:rPr lang="it-IT" sz="2400" b="1" dirty="0"/>
              <a:t>per tracciare il numero di visite all'interno della suo homepage personale</a:t>
            </a:r>
            <a:r>
              <a:rPr lang="it-IT" sz="2400" dirty="0"/>
              <a:t>. Da qui il  nome del PHP: Personal Home Page, che In seguito si trasformò in </a:t>
            </a:r>
            <a:r>
              <a:rPr lang="it-IT" sz="2400" dirty="0" err="1"/>
              <a:t>Hypertext</a:t>
            </a:r>
            <a:r>
              <a:rPr lang="it-IT" sz="2400" dirty="0"/>
              <a:t> </a:t>
            </a:r>
            <a:r>
              <a:rPr lang="it-IT" sz="2400" dirty="0" err="1"/>
              <a:t>Preprocessor</a:t>
            </a:r>
            <a:r>
              <a:rPr lang="it-IT" sz="2400" dirty="0"/>
              <a:t>.</a:t>
            </a:r>
            <a:br>
              <a:rPr lang="it-IT" sz="2400" dirty="0"/>
            </a:br>
            <a:br>
              <a:rPr lang="it-IT" sz="2400" dirty="0"/>
            </a:br>
            <a:r>
              <a:rPr lang="it-IT" dirty="0"/>
              <a:t>AGGIORNAMENTI</a:t>
            </a:r>
            <a:br>
              <a:rPr lang="it-IT" sz="2400" dirty="0"/>
            </a:br>
            <a:br>
              <a:rPr lang="it-IT" sz="2400" dirty="0"/>
            </a:br>
            <a:r>
              <a:rPr lang="it-IT" sz="2400" dirty="0"/>
              <a:t>Il progetto venne ripreso successivamente da </a:t>
            </a:r>
            <a:r>
              <a:rPr lang="it-IT" sz="2400" dirty="0" err="1"/>
              <a:t>Rasmus</a:t>
            </a:r>
            <a:r>
              <a:rPr lang="it-IT" sz="2400" dirty="0"/>
              <a:t>, riscritto e rilasciato integrando alcune funzionalità. A questo punto il </a:t>
            </a:r>
            <a:r>
              <a:rPr lang="it-IT" sz="2400" b="1" dirty="0"/>
              <a:t>linguaggio</a:t>
            </a:r>
            <a:r>
              <a:rPr lang="it-IT" sz="2400" dirty="0"/>
              <a:t> era </a:t>
            </a:r>
            <a:r>
              <a:rPr lang="it-IT" sz="2400" b="1" dirty="0"/>
              <a:t>diventato</a:t>
            </a:r>
            <a:r>
              <a:rPr lang="it-IT" sz="2400" dirty="0"/>
              <a:t> abbastanza </a:t>
            </a:r>
            <a:r>
              <a:rPr lang="it-IT" sz="2400" b="1" dirty="0"/>
              <a:t>noto presso la community Open Source</a:t>
            </a:r>
            <a:r>
              <a:rPr lang="it-IT" sz="2400" dirty="0"/>
              <a:t>, al punto che nel 1998 venne rilasciata la versione 3 che, alla fine dello stesso anno, coprirà circa il 10% dei server presenti in Rete. la versione corrente 5.x uscì nel luglio del 2004.</a:t>
            </a:r>
            <a:br>
              <a:rPr lang="it-IT" sz="2400" dirty="0"/>
            </a:br>
            <a:br>
              <a:rPr lang="it-IT" sz="2400" dirty="0"/>
            </a:br>
            <a:endParaRPr lang="it-IT" sz="2400" dirty="0"/>
          </a:p>
        </p:txBody>
      </p:sp>
    </p:spTree>
    <p:extLst>
      <p:ext uri="{BB962C8B-B14F-4D97-AF65-F5344CB8AC3E}">
        <p14:creationId xmlns:p14="http://schemas.microsoft.com/office/powerpoint/2010/main" val="2837081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94EF1-3E2B-4DCD-8111-662843142AF9}"/>
              </a:ext>
            </a:extLst>
          </p:cNvPr>
          <p:cNvSpPr>
            <a:spLocks noGrp="1"/>
          </p:cNvSpPr>
          <p:nvPr>
            <p:ph type="title"/>
          </p:nvPr>
        </p:nvSpPr>
        <p:spPr/>
        <p:txBody>
          <a:bodyPr>
            <a:normAutofit/>
          </a:bodyPr>
          <a:lstStyle/>
          <a:p>
            <a:r>
              <a:rPr lang="it-IT" dirty="0" err="1"/>
              <a:t>Integer</a:t>
            </a:r>
            <a:r>
              <a:rPr lang="it-IT" dirty="0"/>
              <a:t> – valori interi</a:t>
            </a:r>
          </a:p>
        </p:txBody>
      </p:sp>
      <p:sp>
        <p:nvSpPr>
          <p:cNvPr id="4" name="Segnaposto contenuto 3">
            <a:extLst>
              <a:ext uri="{FF2B5EF4-FFF2-40B4-BE49-F238E27FC236}">
                <a16:creationId xmlns:a16="http://schemas.microsoft.com/office/drawing/2014/main" id="{0D2FE4F6-8AD8-4B39-8C68-8E1CDE80420B}"/>
              </a:ext>
            </a:extLst>
          </p:cNvPr>
          <p:cNvSpPr>
            <a:spLocks noGrp="1"/>
          </p:cNvSpPr>
          <p:nvPr>
            <p:ph sz="quarter" idx="4"/>
          </p:nvPr>
        </p:nvSpPr>
        <p:spPr/>
        <p:txBody>
          <a:bodyPr/>
          <a:lstStyle/>
          <a:p>
            <a:r>
              <a:rPr lang="it-IT" dirty="0"/>
              <a:t>&lt;?</a:t>
            </a:r>
            <a:r>
              <a:rPr lang="it-IT" dirty="0" err="1"/>
              <a:t>php</a:t>
            </a:r>
            <a:endParaRPr lang="it-IT" dirty="0"/>
          </a:p>
          <a:p>
            <a:r>
              <a:rPr lang="it-IT" dirty="0"/>
              <a:t>    $intero = 1;</a:t>
            </a:r>
          </a:p>
          <a:p>
            <a:r>
              <a:rPr lang="it-IT" dirty="0"/>
              <a:t>    $intero = 1231231;</a:t>
            </a:r>
          </a:p>
          <a:p>
            <a:r>
              <a:rPr lang="it-IT" dirty="0"/>
              <a:t>    $intero = -234224;</a:t>
            </a:r>
          </a:p>
          <a:p>
            <a:r>
              <a:rPr lang="it-IT" dirty="0"/>
              <a:t>    $intero = 1 + 1;</a:t>
            </a:r>
          </a:p>
          <a:p>
            <a:r>
              <a:rPr lang="it-IT" dirty="0"/>
              <a:t>    $intero = 1 - 1;</a:t>
            </a:r>
          </a:p>
          <a:p>
            <a:r>
              <a:rPr lang="it-IT" dirty="0"/>
              <a:t>    $intero = 3 * 4;</a:t>
            </a:r>
          </a:p>
          <a:p>
            <a:r>
              <a:rPr lang="it-IT" dirty="0"/>
              <a:t>?&gt;</a:t>
            </a:r>
          </a:p>
        </p:txBody>
      </p:sp>
      <p:sp>
        <p:nvSpPr>
          <p:cNvPr id="7" name="CasellaDiTesto 6">
            <a:extLst>
              <a:ext uri="{FF2B5EF4-FFF2-40B4-BE49-F238E27FC236}">
                <a16:creationId xmlns:a16="http://schemas.microsoft.com/office/drawing/2014/main" id="{D748962A-4053-4E55-B4A9-4E2152E368AF}"/>
              </a:ext>
            </a:extLst>
          </p:cNvPr>
          <p:cNvSpPr txBox="1"/>
          <p:nvPr/>
        </p:nvSpPr>
        <p:spPr>
          <a:xfrm>
            <a:off x="207606" y="1539752"/>
            <a:ext cx="5800003" cy="5447389"/>
          </a:xfrm>
          <a:prstGeom prst="rect">
            <a:avLst/>
          </a:prstGeom>
          <a:noFill/>
        </p:spPr>
        <p:txBody>
          <a:bodyPr wrap="square">
            <a:spAutoFit/>
          </a:bodyPr>
          <a:lstStyle/>
          <a:p>
            <a:pPr marL="91440" marR="0" lvl="0" indent="-91440" defTabSz="914400" fontAlgn="base">
              <a:lnSpc>
                <a:spcPct val="85000"/>
              </a:lnSpc>
              <a:spcBef>
                <a:spcPts val="1300"/>
              </a:spcBef>
              <a:spcAft>
                <a:spcPct val="0"/>
              </a:spcAft>
              <a:buClrTx/>
              <a:buSzTx/>
              <a:buFont typeface="Arial" pitchFamily="34" charset="0"/>
              <a:buChar char=" "/>
              <a:tabLst/>
            </a:pPr>
            <a:r>
              <a:rPr lang="it-IT" altLang="it-IT" sz="2000" dirty="0">
                <a:solidFill>
                  <a:schemeClr val="tx1">
                    <a:lumMod val="85000"/>
                    <a:lumOff val="15000"/>
                  </a:schemeClr>
                </a:solidFill>
              </a:rPr>
              <a:t>I valori interi sono rappresentati da </a:t>
            </a:r>
            <a:r>
              <a:rPr lang="it-IT" altLang="it-IT" sz="2000" dirty="0">
                <a:solidFill>
                  <a:schemeClr val="tx1">
                    <a:lumMod val="85000"/>
                    <a:lumOff val="15000"/>
                  </a:schemeClr>
                </a:solidFill>
                <a:highlight>
                  <a:srgbClr val="FFFF00"/>
                </a:highlight>
              </a:rPr>
              <a:t>cifre positive e negative comprese in un intervallo che dipende dall'architettura della piattaforma</a:t>
            </a:r>
            <a:r>
              <a:rPr lang="it-IT" altLang="it-IT" sz="2000" dirty="0">
                <a:solidFill>
                  <a:schemeClr val="tx1">
                    <a:lumMod val="85000"/>
                    <a:lumOff val="15000"/>
                  </a:schemeClr>
                </a:solidFill>
              </a:rPr>
              <a:t> (32 o 64 bit). I valori minimo e massimo sono rappresentati attraverso la costante PHP_INT_MAX.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0" dirty="0">
                <a:solidFill>
                  <a:srgbClr val="202122"/>
                </a:solidFill>
                <a:effectLst/>
                <a:latin typeface="Arial" panose="020B0604020202020204" pitchFamily="34" charset="0"/>
              </a:rPr>
              <a:t>32 bit: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Con segno: da −2.147.483.648 a +2.147.483.647</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Senza segno: da 0 a +4.294.967.295</a:t>
            </a:r>
          </a:p>
          <a:p>
            <a:pPr marL="91440" marR="0" lvl="0" indent="-91440" defTabSz="914400" fontAlgn="base">
              <a:lnSpc>
                <a:spcPct val="85000"/>
              </a:lnSpc>
              <a:spcBef>
                <a:spcPts val="1300"/>
              </a:spcBef>
              <a:spcAft>
                <a:spcPct val="0"/>
              </a:spcAft>
              <a:buClrTx/>
              <a:buSzTx/>
              <a:buFont typeface="Arial" pitchFamily="34" charset="0"/>
              <a:buChar char=" "/>
              <a:tabLst/>
            </a:pPr>
            <a:endParaRPr lang="it-IT" sz="2000" b="0" i="1" dirty="0">
              <a:solidFill>
                <a:srgbClr val="202122"/>
              </a:solidFill>
              <a:effectLst/>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1" dirty="0">
                <a:solidFill>
                  <a:srgbClr val="202122"/>
                </a:solidFill>
                <a:latin typeface="Arial" panose="020B0604020202020204" pitchFamily="34" charset="0"/>
              </a:rPr>
              <a:t>64 bit:</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0" i="1" dirty="0">
                <a:solidFill>
                  <a:srgbClr val="202122"/>
                </a:solidFill>
                <a:effectLst/>
                <a:latin typeface="Arial" panose="020B0604020202020204" pitchFamily="34" charset="0"/>
              </a:rPr>
              <a:t>Con segno:</a:t>
            </a:r>
            <a:r>
              <a:rPr lang="it-IT" sz="2000" b="0" i="0" dirty="0">
                <a:solidFill>
                  <a:srgbClr val="202122"/>
                </a:solidFill>
                <a:effectLst/>
                <a:latin typeface="Arial" panose="020B0604020202020204" pitchFamily="34" charset="0"/>
              </a:rPr>
              <a:t> da −9.223.372.036.854.775.808 a +9.223.372.036.854.775.807</a:t>
            </a:r>
            <a:br>
              <a:rPr lang="it-IT" sz="2000" dirty="0"/>
            </a:br>
            <a:r>
              <a:rPr lang="it-IT" sz="2000" b="0" i="1" dirty="0">
                <a:solidFill>
                  <a:srgbClr val="202122"/>
                </a:solidFill>
                <a:effectLst/>
                <a:latin typeface="Arial" panose="020B0604020202020204" pitchFamily="34" charset="0"/>
              </a:rPr>
              <a:t>Senza segno:</a:t>
            </a:r>
            <a:r>
              <a:rPr lang="it-IT" sz="2000" b="0" i="0" dirty="0">
                <a:solidFill>
                  <a:srgbClr val="202122"/>
                </a:solidFill>
                <a:effectLst/>
                <a:latin typeface="Arial" panose="020B0604020202020204" pitchFamily="34" charset="0"/>
              </a:rPr>
              <a:t> da 0 a +18.446.744.073.709.551.615</a:t>
            </a:r>
            <a:endParaRPr lang="it-IT" sz="2000" dirty="0">
              <a:solidFill>
                <a:srgbClr val="202122"/>
              </a:solidFill>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endParaRPr lang="it-IT" altLang="it-IT" sz="2000" dirty="0">
              <a:solidFill>
                <a:schemeClr val="tx1">
                  <a:lumMod val="85000"/>
                  <a:lumOff val="15000"/>
                </a:schemeClr>
              </a:solidFill>
            </a:endParaRPr>
          </a:p>
        </p:txBody>
      </p:sp>
      <p:sp>
        <p:nvSpPr>
          <p:cNvPr id="6" name="CasellaDiTesto 5">
            <a:extLst>
              <a:ext uri="{FF2B5EF4-FFF2-40B4-BE49-F238E27FC236}">
                <a16:creationId xmlns:a16="http://schemas.microsoft.com/office/drawing/2014/main" id="{A38E5808-7B8E-49E8-A6F1-D225D0C58A73}"/>
              </a:ext>
            </a:extLst>
          </p:cNvPr>
          <p:cNvSpPr txBox="1"/>
          <p:nvPr/>
        </p:nvSpPr>
        <p:spPr>
          <a:xfrm>
            <a:off x="6611814" y="4035810"/>
            <a:ext cx="4264267" cy="2031325"/>
          </a:xfrm>
          <a:prstGeom prst="rect">
            <a:avLst/>
          </a:prstGeom>
          <a:solidFill>
            <a:schemeClr val="tx1"/>
          </a:solidFill>
        </p:spPr>
        <p:txBody>
          <a:bodyPr wrap="square">
            <a:spAutoFit/>
          </a:bodyPr>
          <a:lstStyle/>
          <a:p>
            <a:r>
              <a:rPr lang="sv-SE" b="0" dirty="0">
                <a:solidFill>
                  <a:srgbClr val="569CD6"/>
                </a:solidFill>
                <a:effectLst/>
                <a:latin typeface="Consolas" panose="020B0609020204030204" pitchFamily="49" charset="0"/>
              </a:rPr>
              <a:t>Creare un file test.php</a:t>
            </a:r>
          </a:p>
          <a:p>
            <a:r>
              <a:rPr lang="sv-SE" b="0" dirty="0">
                <a:solidFill>
                  <a:srgbClr val="569CD6"/>
                </a:solidFill>
                <a:effectLst/>
                <a:latin typeface="Consolas" panose="020B0609020204030204" pitchFamily="49" charset="0"/>
              </a:rPr>
              <a:t>&lt;?php</a:t>
            </a:r>
            <a:endParaRPr lang="sv-SE" b="0" dirty="0">
              <a:solidFill>
                <a:srgbClr val="D4D4D4"/>
              </a:solidFill>
              <a:effectLst/>
              <a:latin typeface="Consolas" panose="020B0609020204030204" pitchFamily="49" charset="0"/>
            </a:endParaRPr>
          </a:p>
          <a:p>
            <a:r>
              <a:rPr lang="sv-SE" b="0" dirty="0">
                <a:solidFill>
                  <a:srgbClr val="DCDCAA"/>
                </a:solidFill>
                <a:effectLst/>
                <a:latin typeface="Consolas" panose="020B0609020204030204" pitchFamily="49" charset="0"/>
              </a:rPr>
              <a:t>print</a:t>
            </a:r>
            <a:r>
              <a:rPr lang="sv-SE" b="0" dirty="0">
                <a:solidFill>
                  <a:srgbClr val="D4D4D4"/>
                </a:solidFill>
                <a:effectLst/>
                <a:latin typeface="Consolas" panose="020B0609020204030204" pitchFamily="49" charset="0"/>
              </a:rPr>
              <a:t> PHP_INT_MIN . </a:t>
            </a:r>
            <a:r>
              <a:rPr lang="sv-SE" b="0" dirty="0">
                <a:solidFill>
                  <a:srgbClr val="CE9178"/>
                </a:solidFill>
                <a:effectLst/>
                <a:latin typeface="Consolas" panose="020B0609020204030204" pitchFamily="49" charset="0"/>
              </a:rPr>
              <a:t>", "</a:t>
            </a:r>
            <a:r>
              <a:rPr lang="sv-SE" b="0" dirty="0">
                <a:solidFill>
                  <a:srgbClr val="D4D4D4"/>
                </a:solidFill>
                <a:effectLst/>
                <a:latin typeface="Consolas" panose="020B0609020204030204" pitchFamily="49" charset="0"/>
              </a:rPr>
              <a:t> . PHP_INT_MAX;</a:t>
            </a:r>
          </a:p>
          <a:p>
            <a:endParaRPr lang="sv-SE" dirty="0">
              <a:solidFill>
                <a:srgbClr val="569CD6"/>
              </a:solidFill>
              <a:latin typeface="Consolas" panose="020B0609020204030204" pitchFamily="49" charset="0"/>
            </a:endParaRPr>
          </a:p>
          <a:p>
            <a:r>
              <a:rPr lang="sv-SE" b="0" dirty="0">
                <a:solidFill>
                  <a:srgbClr val="569CD6"/>
                </a:solidFill>
                <a:effectLst/>
                <a:latin typeface="Consolas" panose="020B0609020204030204" pitchFamily="49" charset="0"/>
              </a:rPr>
              <a:t>.. e eseguirlo ..</a:t>
            </a:r>
          </a:p>
          <a:p>
            <a:r>
              <a:rPr lang="sv-SE" b="0" dirty="0">
                <a:solidFill>
                  <a:srgbClr val="569CD6"/>
                </a:solidFill>
                <a:effectLst/>
                <a:latin typeface="Consolas" panose="020B0609020204030204" pitchFamily="49" charset="0"/>
              </a:rPr>
              <a:t>&gt;php test.php</a:t>
            </a:r>
          </a:p>
        </p:txBody>
      </p:sp>
      <p:sp>
        <p:nvSpPr>
          <p:cNvPr id="8" name="CasellaDiTesto 7">
            <a:extLst>
              <a:ext uri="{FF2B5EF4-FFF2-40B4-BE49-F238E27FC236}">
                <a16:creationId xmlns:a16="http://schemas.microsoft.com/office/drawing/2014/main" id="{F9C7E9F4-89D2-4E9E-ACCD-C5BF7B3CEA2A}"/>
              </a:ext>
            </a:extLst>
          </p:cNvPr>
          <p:cNvSpPr txBox="1"/>
          <p:nvPr/>
        </p:nvSpPr>
        <p:spPr>
          <a:xfrm>
            <a:off x="6611814" y="6186456"/>
            <a:ext cx="5117122" cy="382493"/>
          </a:xfrm>
          <a:prstGeom prst="rect">
            <a:avLst/>
          </a:prstGeom>
          <a:solidFill>
            <a:schemeClr val="tx1"/>
          </a:solidFill>
        </p:spPr>
        <p:txBody>
          <a:bodyPr wrap="square">
            <a:spAutoFit/>
          </a:bodyPr>
          <a:lstStyle/>
          <a:p>
            <a:r>
              <a:rPr lang="it-IT" dirty="0">
                <a:solidFill>
                  <a:schemeClr val="bg1"/>
                </a:solidFill>
              </a:rPr>
              <a:t>-9223372036854775808, 9223372036854775807</a:t>
            </a:r>
          </a:p>
        </p:txBody>
      </p:sp>
    </p:spTree>
    <p:extLst>
      <p:ext uri="{BB962C8B-B14F-4D97-AF65-F5344CB8AC3E}">
        <p14:creationId xmlns:p14="http://schemas.microsoft.com/office/powerpoint/2010/main" val="63530294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7E59-DCD1-45D9-B133-4B0D9F13FBCF}"/>
              </a:ext>
            </a:extLst>
          </p:cNvPr>
          <p:cNvSpPr>
            <a:spLocks noGrp="1"/>
          </p:cNvSpPr>
          <p:nvPr>
            <p:ph type="title"/>
          </p:nvPr>
        </p:nvSpPr>
        <p:spPr/>
        <p:txBody>
          <a:bodyPr/>
          <a:lstStyle/>
          <a:p>
            <a:r>
              <a:rPr lang="it-IT" dirty="0" err="1"/>
              <a:t>array_fill</a:t>
            </a:r>
            <a:r>
              <a:rPr lang="it-IT" dirty="0"/>
              <a:t> ()</a:t>
            </a:r>
          </a:p>
        </p:txBody>
      </p:sp>
      <p:sp>
        <p:nvSpPr>
          <p:cNvPr id="3" name="Segnaposto contenuto 2">
            <a:extLst>
              <a:ext uri="{FF2B5EF4-FFF2-40B4-BE49-F238E27FC236}">
                <a16:creationId xmlns:a16="http://schemas.microsoft.com/office/drawing/2014/main" id="{15D43BFC-50EE-41CF-BC8C-E2A613FCD443}"/>
              </a:ext>
            </a:extLst>
          </p:cNvPr>
          <p:cNvSpPr>
            <a:spLocks noGrp="1"/>
          </p:cNvSpPr>
          <p:nvPr>
            <p:ph sz="half" idx="2"/>
          </p:nvPr>
        </p:nvSpPr>
        <p:spPr/>
        <p:txBody>
          <a:bodyPr/>
          <a:lstStyle/>
          <a:p>
            <a:r>
              <a:rPr lang="it-IT" b="1" dirty="0"/>
              <a:t>PHP </a:t>
            </a:r>
            <a:r>
              <a:rPr lang="it-IT" b="1" dirty="0" err="1">
                <a:highlight>
                  <a:srgbClr val="FFFF00"/>
                </a:highlight>
              </a:rPr>
              <a:t>array_fill</a:t>
            </a:r>
            <a:r>
              <a:rPr lang="it-IT" b="1" dirty="0">
                <a:highlight>
                  <a:srgbClr val="FFFF00"/>
                </a:highlight>
              </a:rPr>
              <a:t> </a:t>
            </a:r>
            <a:r>
              <a:rPr lang="it-IT" b="1" dirty="0"/>
              <a:t>() Funzione</a:t>
            </a:r>
          </a:p>
          <a:p>
            <a:r>
              <a:rPr lang="it-IT" sz="2000" dirty="0"/>
              <a:t>La funzione </a:t>
            </a:r>
            <a:r>
              <a:rPr lang="it-IT" sz="2000" dirty="0" err="1"/>
              <a:t>array_fill</a:t>
            </a:r>
            <a:r>
              <a:rPr lang="it-IT" sz="2000" dirty="0"/>
              <a:t>() riempie gli elementi di un array con il valore specificato.</a:t>
            </a:r>
          </a:p>
          <a:p>
            <a:r>
              <a:rPr lang="it-IT" sz="2000" dirty="0"/>
              <a:t>Valore di ritorno:	Restituisce l'array pieno</a:t>
            </a:r>
          </a:p>
          <a:p>
            <a:endParaRPr lang="it-IT" sz="2000" dirty="0"/>
          </a:p>
          <a:p>
            <a:endParaRPr lang="it-IT" sz="2000" dirty="0"/>
          </a:p>
          <a:p>
            <a:r>
              <a:rPr lang="en-US" sz="2000" dirty="0" err="1"/>
              <a:t>array_fill</a:t>
            </a:r>
            <a:r>
              <a:rPr lang="en-US" sz="2000" dirty="0"/>
              <a:t>(int $</a:t>
            </a:r>
            <a:r>
              <a:rPr lang="en-US" sz="2000" dirty="0" err="1"/>
              <a:t>start_index</a:t>
            </a:r>
            <a:r>
              <a:rPr lang="en-US" sz="2000" dirty="0"/>
              <a:t>, int $count, mixed $value): array</a:t>
            </a:r>
            <a:endParaRPr lang="it-IT" sz="2000" dirty="0"/>
          </a:p>
        </p:txBody>
      </p:sp>
      <p:sp>
        <p:nvSpPr>
          <p:cNvPr id="4" name="Segnaposto contenuto 3">
            <a:extLst>
              <a:ext uri="{FF2B5EF4-FFF2-40B4-BE49-F238E27FC236}">
                <a16:creationId xmlns:a16="http://schemas.microsoft.com/office/drawing/2014/main" id="{CB6A4206-AF5A-467A-84F0-7C8EE65F0410}"/>
              </a:ext>
            </a:extLst>
          </p:cNvPr>
          <p:cNvSpPr>
            <a:spLocks noGrp="1"/>
          </p:cNvSpPr>
          <p:nvPr>
            <p:ph sz="quarter" idx="4"/>
          </p:nvPr>
        </p:nvSpPr>
        <p:spPr/>
        <p:txBody>
          <a:bodyPr/>
          <a:lstStyle/>
          <a:p>
            <a:r>
              <a:rPr lang="en-US" dirty="0"/>
              <a:t>&lt;?php</a:t>
            </a:r>
          </a:p>
          <a:p>
            <a:r>
              <a:rPr lang="en-US" dirty="0"/>
              <a:t>$a1=</a:t>
            </a:r>
            <a:r>
              <a:rPr lang="en-US" dirty="0" err="1">
                <a:highlight>
                  <a:srgbClr val="FFFF00"/>
                </a:highlight>
              </a:rPr>
              <a:t>array_fill</a:t>
            </a:r>
            <a:r>
              <a:rPr lang="en-US" dirty="0"/>
              <a:t>(3,4,"blue");</a:t>
            </a:r>
          </a:p>
          <a:p>
            <a:r>
              <a:rPr lang="en-US" dirty="0" err="1"/>
              <a:t>print_r</a:t>
            </a:r>
            <a:r>
              <a:rPr lang="en-US" dirty="0"/>
              <a:t>($a1);</a:t>
            </a:r>
          </a:p>
          <a:p>
            <a:r>
              <a:rPr lang="en-US" dirty="0"/>
              <a:t>?&gt;</a:t>
            </a:r>
            <a:br>
              <a:rPr lang="en-US" dirty="0"/>
            </a:br>
            <a:endParaRPr lang="en-US" dirty="0"/>
          </a:p>
          <a:p>
            <a:br>
              <a:rPr lang="en-US" dirty="0"/>
            </a:br>
            <a:r>
              <a:rPr lang="en-US" sz="2000" dirty="0"/>
              <a:t>Il </a:t>
            </a:r>
            <a:r>
              <a:rPr lang="en-US" sz="2000" dirty="0" err="1"/>
              <a:t>Risultato</a:t>
            </a:r>
            <a:r>
              <a:rPr lang="en-US" sz="2000" dirty="0"/>
              <a:t>:</a:t>
            </a:r>
            <a:br>
              <a:rPr lang="en-US" dirty="0"/>
            </a:br>
            <a:br>
              <a:rPr lang="en-US" dirty="0"/>
            </a:br>
            <a:r>
              <a:rPr lang="en-US" dirty="0"/>
              <a:t>Array ( [3] =&gt; blue [4] =&gt; blue [5] =&gt; blue [6] =&gt; blue )</a:t>
            </a:r>
          </a:p>
          <a:p>
            <a:r>
              <a:rPr lang="en-US" dirty="0"/>
              <a:t>Array ( [0] =&gt; red )</a:t>
            </a:r>
            <a:endParaRPr lang="it-IT" dirty="0"/>
          </a:p>
        </p:txBody>
      </p:sp>
    </p:spTree>
    <p:extLst>
      <p:ext uri="{BB962C8B-B14F-4D97-AF65-F5344CB8AC3E}">
        <p14:creationId xmlns:p14="http://schemas.microsoft.com/office/powerpoint/2010/main" val="129608962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E0D6A-0434-4865-9F10-16954FECBE58}"/>
              </a:ext>
            </a:extLst>
          </p:cNvPr>
          <p:cNvSpPr>
            <a:spLocks noGrp="1"/>
          </p:cNvSpPr>
          <p:nvPr>
            <p:ph type="title"/>
          </p:nvPr>
        </p:nvSpPr>
        <p:spPr/>
        <p:txBody>
          <a:bodyPr/>
          <a:lstStyle/>
          <a:p>
            <a:r>
              <a:rPr lang="it-IT" dirty="0" err="1"/>
              <a:t>array_filter</a:t>
            </a:r>
            <a:r>
              <a:rPr lang="it-IT" dirty="0"/>
              <a:t>()</a:t>
            </a:r>
          </a:p>
        </p:txBody>
      </p:sp>
      <p:sp>
        <p:nvSpPr>
          <p:cNvPr id="3" name="Segnaposto contenuto 2">
            <a:extLst>
              <a:ext uri="{FF2B5EF4-FFF2-40B4-BE49-F238E27FC236}">
                <a16:creationId xmlns:a16="http://schemas.microsoft.com/office/drawing/2014/main" id="{3415C21C-46AD-4839-89A5-322941DE6DFA}"/>
              </a:ext>
            </a:extLst>
          </p:cNvPr>
          <p:cNvSpPr>
            <a:spLocks noGrp="1"/>
          </p:cNvSpPr>
          <p:nvPr>
            <p:ph sz="half" idx="2"/>
          </p:nvPr>
        </p:nvSpPr>
        <p:spPr/>
        <p:txBody>
          <a:bodyPr>
            <a:normAutofit lnSpcReduction="10000"/>
          </a:bodyPr>
          <a:lstStyle/>
          <a:p>
            <a:r>
              <a:rPr lang="it-IT" b="1" dirty="0"/>
              <a:t>PHP </a:t>
            </a:r>
            <a:r>
              <a:rPr lang="it-IT" b="1" dirty="0" err="1">
                <a:highlight>
                  <a:srgbClr val="FFFF00"/>
                </a:highlight>
              </a:rPr>
              <a:t>array_filter</a:t>
            </a:r>
            <a:r>
              <a:rPr lang="it-IT" b="1" dirty="0">
                <a:highlight>
                  <a:srgbClr val="FFFF00"/>
                </a:highlight>
              </a:rPr>
              <a:t> </a:t>
            </a:r>
            <a:r>
              <a:rPr lang="it-IT" b="1" dirty="0"/>
              <a:t>() Funzione</a:t>
            </a:r>
          </a:p>
          <a:p>
            <a:r>
              <a:rPr lang="it-IT" sz="2000" dirty="0"/>
              <a:t>La funzione </a:t>
            </a:r>
            <a:r>
              <a:rPr lang="it-IT" sz="2000" dirty="0" err="1"/>
              <a:t>array_filter</a:t>
            </a:r>
            <a:r>
              <a:rPr lang="it-IT" sz="2000" dirty="0"/>
              <a:t>() </a:t>
            </a:r>
            <a:r>
              <a:rPr lang="it-IT" sz="2000" b="1" dirty="0"/>
              <a:t>filtra i valori di un array </a:t>
            </a:r>
            <a:r>
              <a:rPr lang="it-IT" sz="2000" dirty="0"/>
              <a:t>utilizzando una funzione di </a:t>
            </a:r>
            <a:r>
              <a:rPr lang="it-IT" sz="2000" dirty="0" err="1"/>
              <a:t>callback</a:t>
            </a:r>
            <a:r>
              <a:rPr lang="it-IT" sz="2000" dirty="0"/>
              <a:t> o una </a:t>
            </a:r>
            <a:r>
              <a:rPr lang="it-IT" sz="2000" dirty="0" err="1"/>
              <a:t>closure</a:t>
            </a:r>
            <a:r>
              <a:rPr lang="it-IT" sz="2000" dirty="0"/>
              <a:t>.</a:t>
            </a:r>
          </a:p>
          <a:p>
            <a:r>
              <a:rPr lang="it-IT" sz="2000" dirty="0"/>
              <a:t>Questa funzione passa ogni valore dell'array di input alla funzione di </a:t>
            </a:r>
            <a:r>
              <a:rPr lang="it-IT" sz="2000" dirty="0" err="1"/>
              <a:t>callback</a:t>
            </a:r>
            <a:r>
              <a:rPr lang="it-IT" sz="2000" dirty="0"/>
              <a:t>. </a:t>
            </a:r>
            <a:br>
              <a:rPr lang="it-IT" sz="2000" dirty="0"/>
            </a:br>
            <a:r>
              <a:rPr lang="it-IT" sz="2000" dirty="0"/>
              <a:t>Se la funzione di </a:t>
            </a:r>
            <a:r>
              <a:rPr lang="it-IT" sz="2000" dirty="0" err="1"/>
              <a:t>callback</a:t>
            </a:r>
            <a:r>
              <a:rPr lang="it-IT" sz="2000" dirty="0"/>
              <a:t> restituisce </a:t>
            </a:r>
            <a:r>
              <a:rPr lang="it-IT" sz="2000" dirty="0" err="1"/>
              <a:t>true</a:t>
            </a:r>
            <a:r>
              <a:rPr lang="it-IT" sz="2000" dirty="0"/>
              <a:t>, il valore corrente dall'input viene restituito nell'array dei risultati. </a:t>
            </a:r>
            <a:br>
              <a:rPr lang="it-IT" sz="2000" dirty="0"/>
            </a:br>
            <a:r>
              <a:rPr lang="it-IT" sz="2000" dirty="0"/>
              <a:t>Le chiavi dell'array vengono conservate.</a:t>
            </a:r>
          </a:p>
          <a:p>
            <a:r>
              <a:rPr lang="it-IT" sz="2000" dirty="0"/>
              <a:t>Valore di ritorno:	Restituisce l'array filtrato</a:t>
            </a:r>
          </a:p>
          <a:p>
            <a:endParaRPr lang="it-IT" sz="2000" dirty="0"/>
          </a:p>
          <a:p>
            <a:r>
              <a:rPr lang="it-IT" sz="2000" dirty="0">
                <a:highlight>
                  <a:srgbClr val="00FF00"/>
                </a:highlight>
              </a:rPr>
              <a:t>&amp;</a:t>
            </a:r>
            <a:r>
              <a:rPr lang="it-IT" sz="2000" dirty="0"/>
              <a:t> è un operatore </a:t>
            </a:r>
            <a:r>
              <a:rPr lang="it-IT" sz="2000" dirty="0" err="1"/>
              <a:t>bitwise</a:t>
            </a:r>
            <a:r>
              <a:rPr lang="it-IT" sz="2000" dirty="0"/>
              <a:t> </a:t>
            </a:r>
            <a:r>
              <a:rPr lang="it-IT" sz="2000" dirty="0">
                <a:hlinkClick r:id="rId2"/>
              </a:rPr>
              <a:t>https://www.php.net/manual/en/language.operators.bitwise.php</a:t>
            </a:r>
            <a:endParaRPr lang="it-IT" sz="2000" dirty="0"/>
          </a:p>
          <a:p>
            <a:endParaRPr lang="it-IT" sz="2000" dirty="0"/>
          </a:p>
          <a:p>
            <a:r>
              <a:rPr lang="it-IT" sz="2000" dirty="0"/>
              <a:t>guarda </a:t>
            </a:r>
            <a:r>
              <a:rPr lang="it-IT" sz="2000" dirty="0">
                <a:hlinkClick r:id="rId3"/>
              </a:rPr>
              <a:t>http://easyonlineconverter.com/converters/bitwise-calculator.html</a:t>
            </a:r>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9A187B62-718E-4146-93DF-CE3E079CD4CB}"/>
              </a:ext>
            </a:extLst>
          </p:cNvPr>
          <p:cNvSpPr>
            <a:spLocks noGrp="1"/>
          </p:cNvSpPr>
          <p:nvPr>
            <p:ph sz="quarter" idx="4"/>
          </p:nvPr>
        </p:nvSpPr>
        <p:spPr/>
        <p:txBody>
          <a:bodyPr>
            <a:normAutofit/>
          </a:bodyPr>
          <a:lstStyle/>
          <a:p>
            <a:r>
              <a:rPr lang="en-US" sz="1600" dirty="0"/>
              <a:t>&lt;?php</a:t>
            </a:r>
          </a:p>
          <a:p>
            <a:r>
              <a:rPr lang="en-US" sz="1200" dirty="0"/>
              <a:t>function </a:t>
            </a:r>
            <a:r>
              <a:rPr lang="en-US" sz="1200" dirty="0" err="1"/>
              <a:t>test_odd</a:t>
            </a:r>
            <a:r>
              <a:rPr lang="en-US" sz="1200" dirty="0"/>
              <a:t>($var)</a:t>
            </a:r>
          </a:p>
          <a:p>
            <a:r>
              <a:rPr lang="en-US" sz="1200" dirty="0"/>
              <a:t>  {</a:t>
            </a:r>
          </a:p>
          <a:p>
            <a:r>
              <a:rPr lang="en-US" sz="1200" dirty="0"/>
              <a:t>  return</a:t>
            </a:r>
            <a:r>
              <a:rPr lang="en-US" sz="1200" b="1" dirty="0"/>
              <a:t>($var </a:t>
            </a:r>
            <a:r>
              <a:rPr lang="en-US" sz="1200" b="1" dirty="0">
                <a:highlight>
                  <a:srgbClr val="00FF00"/>
                </a:highlight>
              </a:rPr>
              <a:t>&amp;</a:t>
            </a:r>
            <a:r>
              <a:rPr lang="en-US" sz="1200" b="1" dirty="0"/>
              <a:t> 1)</a:t>
            </a:r>
            <a:r>
              <a:rPr lang="en-US" sz="1200" dirty="0"/>
              <a:t>;</a:t>
            </a:r>
          </a:p>
          <a:p>
            <a:r>
              <a:rPr lang="en-US" sz="1200" dirty="0"/>
              <a:t>  }</a:t>
            </a:r>
          </a:p>
          <a:p>
            <a:r>
              <a:rPr lang="en-US" sz="1200" dirty="0"/>
              <a:t>$a1=array(1,3,2,3,4);</a:t>
            </a:r>
          </a:p>
          <a:p>
            <a:r>
              <a:rPr lang="en-US" sz="1200" dirty="0" err="1"/>
              <a:t>print_r</a:t>
            </a:r>
            <a:r>
              <a:rPr lang="en-US" sz="1200" dirty="0"/>
              <a:t>(</a:t>
            </a:r>
            <a:r>
              <a:rPr lang="en-US" sz="1200" dirty="0" err="1">
                <a:highlight>
                  <a:srgbClr val="FFFF00"/>
                </a:highlight>
              </a:rPr>
              <a:t>array_filter</a:t>
            </a:r>
            <a:r>
              <a:rPr lang="en-US" sz="1200" dirty="0"/>
              <a:t>($a1,"test_odd"));</a:t>
            </a:r>
          </a:p>
          <a:p>
            <a:r>
              <a:rPr lang="en-US" sz="1200" dirty="0"/>
              <a:t>?&gt;</a:t>
            </a:r>
            <a:br>
              <a:rPr lang="en-US" sz="1600" dirty="0"/>
            </a:br>
            <a:br>
              <a:rPr lang="en-US" sz="1600" dirty="0"/>
            </a:br>
            <a:r>
              <a:rPr lang="en-US" sz="1100" dirty="0"/>
              <a:t>Il </a:t>
            </a:r>
            <a:r>
              <a:rPr lang="en-US" sz="1100" dirty="0" err="1"/>
              <a:t>Risultato</a:t>
            </a:r>
            <a:r>
              <a:rPr lang="en-US" sz="1100" dirty="0"/>
              <a:t>:</a:t>
            </a:r>
            <a:br>
              <a:rPr lang="en-US" sz="1200" dirty="0"/>
            </a:br>
            <a:r>
              <a:rPr lang="en-US" sz="1200" dirty="0"/>
              <a:t>Array ( [0] =&gt; 1 [1] =&gt; 3 [3] =&gt; 3 )</a:t>
            </a:r>
          </a:p>
          <a:p>
            <a:endParaRPr lang="en-US" sz="1200" dirty="0"/>
          </a:p>
          <a:p>
            <a:r>
              <a:rPr lang="en-US" sz="1600" dirty="0"/>
              <a:t>-----------------------------------------------</a:t>
            </a:r>
          </a:p>
          <a:p>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=[5,8,12,9,14,20,3,8,12,14,9,6,25];</a:t>
            </a:r>
          </a:p>
          <a:p>
            <a:r>
              <a:rPr lang="it-IT" sz="1200" b="0" dirty="0" err="1">
                <a:solidFill>
                  <a:schemeClr val="tx1"/>
                </a:solidFill>
                <a:effectLst/>
                <a:latin typeface="Consolas" panose="020B0609020204030204" pitchFamily="49" charset="0"/>
              </a:rPr>
              <a:t>print_r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array_filter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function</a:t>
            </a:r>
            <a:r>
              <a:rPr lang="it-IT" sz="1200" b="0" dirty="0">
                <a:solidFill>
                  <a:schemeClr val="tx1"/>
                </a:solidFill>
                <a:effectLst/>
                <a:latin typeface="Consolas" panose="020B0609020204030204" pitchFamily="49" charset="0"/>
              </a:rPr>
              <a:t>($v){</a:t>
            </a:r>
          </a:p>
          <a:p>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return</a:t>
            </a:r>
            <a:r>
              <a:rPr lang="it-IT" sz="1200" b="0" dirty="0">
                <a:solidFill>
                  <a:schemeClr val="tx1"/>
                </a:solidFill>
                <a:effectLst/>
                <a:latin typeface="Consolas" panose="020B0609020204030204" pitchFamily="49" charset="0"/>
              </a:rPr>
              <a:t> $v&gt;10;</a:t>
            </a:r>
          </a:p>
          <a:p>
            <a:r>
              <a:rPr lang="it-IT" sz="1200" b="0" dirty="0">
                <a:solidFill>
                  <a:schemeClr val="tx1"/>
                </a:solidFill>
                <a:effectLst/>
                <a:latin typeface="Consolas" panose="020B0609020204030204" pitchFamily="49" charset="0"/>
              </a:rPr>
              <a:t>}));</a:t>
            </a:r>
          </a:p>
          <a:p>
            <a:endParaRPr lang="en-US" sz="1600" dirty="0"/>
          </a:p>
          <a:p>
            <a:r>
              <a:rPr lang="en-US" sz="1100" dirty="0"/>
              <a:t>Array</a:t>
            </a:r>
          </a:p>
          <a:p>
            <a:r>
              <a:rPr lang="en-US" sz="1100" dirty="0"/>
              <a:t>(</a:t>
            </a:r>
          </a:p>
          <a:p>
            <a:r>
              <a:rPr lang="en-US" sz="1100" dirty="0"/>
              <a:t>    [2] =&gt; 12</a:t>
            </a:r>
          </a:p>
          <a:p>
            <a:r>
              <a:rPr lang="en-US" sz="1100" dirty="0"/>
              <a:t>    [4] =&gt; 14</a:t>
            </a:r>
          </a:p>
          <a:p>
            <a:r>
              <a:rPr lang="en-US" sz="1100" dirty="0"/>
              <a:t>    [5] =&gt; 20</a:t>
            </a:r>
          </a:p>
          <a:p>
            <a:r>
              <a:rPr lang="en-US" sz="1100" dirty="0"/>
              <a:t>    [8] =&gt; 12</a:t>
            </a:r>
          </a:p>
          <a:p>
            <a:r>
              <a:rPr lang="en-US" sz="1100" dirty="0"/>
              <a:t>    [9] =&gt; 14</a:t>
            </a:r>
          </a:p>
          <a:p>
            <a:r>
              <a:rPr lang="en-US" sz="1100" dirty="0"/>
              <a:t>    [12] =&gt; 25</a:t>
            </a:r>
          </a:p>
          <a:p>
            <a:r>
              <a:rPr lang="en-US" sz="1100" dirty="0"/>
              <a:t>)</a:t>
            </a:r>
            <a:endParaRPr lang="it-IT" sz="1100" dirty="0"/>
          </a:p>
        </p:txBody>
      </p:sp>
    </p:spTree>
    <p:extLst>
      <p:ext uri="{BB962C8B-B14F-4D97-AF65-F5344CB8AC3E}">
        <p14:creationId xmlns:p14="http://schemas.microsoft.com/office/powerpoint/2010/main" val="377789479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F1E1D-D374-462F-ABDF-A04400D5BC66}"/>
              </a:ext>
            </a:extLst>
          </p:cNvPr>
          <p:cNvSpPr>
            <a:spLocks noGrp="1"/>
          </p:cNvSpPr>
          <p:nvPr>
            <p:ph type="title"/>
          </p:nvPr>
        </p:nvSpPr>
        <p:spPr/>
        <p:txBody>
          <a:bodyPr/>
          <a:lstStyle/>
          <a:p>
            <a:r>
              <a:rPr lang="it-IT" dirty="0" err="1"/>
              <a:t>array_intersect</a:t>
            </a:r>
            <a:r>
              <a:rPr lang="it-IT" dirty="0"/>
              <a:t> ()</a:t>
            </a:r>
          </a:p>
        </p:txBody>
      </p:sp>
      <p:sp>
        <p:nvSpPr>
          <p:cNvPr id="3" name="Segnaposto contenuto 2">
            <a:extLst>
              <a:ext uri="{FF2B5EF4-FFF2-40B4-BE49-F238E27FC236}">
                <a16:creationId xmlns:a16="http://schemas.microsoft.com/office/drawing/2014/main" id="{E8DF102B-28E3-4FD2-90FC-A44614D9F267}"/>
              </a:ext>
            </a:extLst>
          </p:cNvPr>
          <p:cNvSpPr>
            <a:spLocks noGrp="1"/>
          </p:cNvSpPr>
          <p:nvPr>
            <p:ph sz="half" idx="2"/>
          </p:nvPr>
        </p:nvSpPr>
        <p:spPr>
          <a:xfrm>
            <a:off x="328613" y="1271016"/>
            <a:ext cx="3030223" cy="5248655"/>
          </a:xfrm>
        </p:spPr>
        <p:txBody>
          <a:bodyPr>
            <a:normAutofit/>
          </a:bodyPr>
          <a:lstStyle/>
          <a:p>
            <a:r>
              <a:rPr lang="it-IT" sz="2000" dirty="0"/>
              <a:t>La funzione </a:t>
            </a:r>
            <a:r>
              <a:rPr lang="it-IT" sz="2000" dirty="0" err="1"/>
              <a:t>array_intersect</a:t>
            </a:r>
            <a:r>
              <a:rPr lang="it-IT" sz="2000" dirty="0"/>
              <a:t>() </a:t>
            </a:r>
            <a:r>
              <a:rPr lang="it-IT" sz="2000" b="1" dirty="0"/>
              <a:t>confronta </a:t>
            </a:r>
            <a:r>
              <a:rPr lang="it-IT" sz="2000" b="1" dirty="0">
                <a:highlight>
                  <a:srgbClr val="00FF00"/>
                </a:highlight>
              </a:rPr>
              <a:t>i valori</a:t>
            </a:r>
            <a:r>
              <a:rPr lang="it-IT" sz="2000" b="1" dirty="0"/>
              <a:t> di due (o più) array e </a:t>
            </a:r>
            <a:r>
              <a:rPr lang="it-IT" sz="2000" b="1" dirty="0">
                <a:highlight>
                  <a:srgbClr val="00FF00"/>
                </a:highlight>
              </a:rPr>
              <a:t>restituisce le corrispondenze</a:t>
            </a:r>
            <a:r>
              <a:rPr lang="it-IT" sz="2000" b="1" dirty="0"/>
              <a:t>.</a:t>
            </a:r>
          </a:p>
          <a:p>
            <a:endParaRPr lang="it-IT" sz="2000" dirty="0"/>
          </a:p>
          <a:p>
            <a:r>
              <a:rPr lang="it-IT" sz="2000" dirty="0"/>
              <a:t>Questa funzione confronta i valori di due o più array e restituisce un array che contiene le voci di array1 presenti in array2 , array3 e così via.</a:t>
            </a:r>
          </a:p>
        </p:txBody>
      </p:sp>
      <p:sp>
        <p:nvSpPr>
          <p:cNvPr id="4" name="Segnaposto contenuto 3">
            <a:extLst>
              <a:ext uri="{FF2B5EF4-FFF2-40B4-BE49-F238E27FC236}">
                <a16:creationId xmlns:a16="http://schemas.microsoft.com/office/drawing/2014/main" id="{294DCA76-48E5-4EF2-99E7-B61EBD57516B}"/>
              </a:ext>
            </a:extLst>
          </p:cNvPr>
          <p:cNvSpPr>
            <a:spLocks noGrp="1"/>
          </p:cNvSpPr>
          <p:nvPr>
            <p:ph sz="quarter" idx="4"/>
          </p:nvPr>
        </p:nvSpPr>
        <p:spPr>
          <a:xfrm>
            <a:off x="3757188" y="1271017"/>
            <a:ext cx="8106200" cy="5263586"/>
          </a:xfrm>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array_intersect</a:t>
            </a:r>
            <a:r>
              <a:rPr lang="en-US" dirty="0"/>
              <a:t>($a1,$a2);</a:t>
            </a:r>
          </a:p>
          <a:p>
            <a:r>
              <a:rPr lang="en-US" dirty="0" err="1"/>
              <a:t>print_r</a:t>
            </a:r>
            <a:r>
              <a:rPr lang="en-US" dirty="0"/>
              <a:t>($result);</a:t>
            </a:r>
          </a:p>
          <a:p>
            <a:r>
              <a:rPr lang="en-US" dirty="0"/>
              <a:t>?&gt;</a:t>
            </a:r>
          </a:p>
          <a:p>
            <a:endParaRPr lang="en-US" sz="2000" dirty="0"/>
          </a:p>
          <a:p>
            <a:r>
              <a:rPr lang="en-US" sz="2000" dirty="0"/>
              <a:t>Il </a:t>
            </a:r>
            <a:r>
              <a:rPr lang="en-US" sz="2000" dirty="0" err="1"/>
              <a:t>Risultato</a:t>
            </a:r>
            <a:r>
              <a:rPr lang="en-US" sz="2000" dirty="0"/>
              <a:t>:</a:t>
            </a:r>
          </a:p>
          <a:p>
            <a:r>
              <a:rPr lang="en-US" dirty="0"/>
              <a:t>Array ( [a] =&gt; red [b] =&gt; green [c] =&gt; blue )</a:t>
            </a:r>
            <a:endParaRPr lang="it-IT" dirty="0"/>
          </a:p>
        </p:txBody>
      </p:sp>
    </p:spTree>
    <p:extLst>
      <p:ext uri="{BB962C8B-B14F-4D97-AF65-F5344CB8AC3E}">
        <p14:creationId xmlns:p14="http://schemas.microsoft.com/office/powerpoint/2010/main" val="243801922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en-US" dirty="0" err="1"/>
              <a:t>array_key_exists</a:t>
            </a:r>
            <a:r>
              <a:rPr lang="en-US" dirty="0"/>
              <a:t>()</a:t>
            </a:r>
            <a:endParaRPr lang="it-IT" dirty="0"/>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array_key_exists</a:t>
            </a:r>
            <a:r>
              <a:rPr lang="it-IT" sz="2000" dirty="0"/>
              <a:t>() </a:t>
            </a:r>
            <a:r>
              <a:rPr lang="it-IT" sz="2000" b="1" dirty="0"/>
              <a:t>controlla un array per </a:t>
            </a:r>
            <a:r>
              <a:rPr lang="it-IT" sz="2000" b="1" dirty="0">
                <a:highlight>
                  <a:srgbClr val="00FF00"/>
                </a:highlight>
              </a:rPr>
              <a:t>una chiave specificata e restituisce </a:t>
            </a:r>
            <a:r>
              <a:rPr lang="it-IT" sz="2000" b="1" dirty="0" err="1">
                <a:highlight>
                  <a:srgbClr val="00FF00"/>
                </a:highlight>
              </a:rPr>
              <a:t>true</a:t>
            </a:r>
            <a:r>
              <a:rPr lang="it-IT" sz="2000" b="1" dirty="0">
                <a:highlight>
                  <a:srgbClr val="00FF00"/>
                </a:highlight>
              </a:rPr>
              <a:t> se la chiave esiste e false se la chiave non esiste.</a:t>
            </a:r>
          </a:p>
          <a:p>
            <a:r>
              <a:rPr lang="it-IT" sz="2000" dirty="0"/>
              <a:t>Suggerimento: ricorda che </a:t>
            </a:r>
            <a:r>
              <a:rPr lang="it-IT" sz="2000" b="1" dirty="0"/>
              <a:t>se salti la chiave quando specifichi un array, viene generata una chiave intera</a:t>
            </a:r>
            <a:r>
              <a:rPr lang="it-IT" sz="2000" dirty="0"/>
              <a:t>, che inizia da 0 e aumenta di 1 per ogni valore.</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br>
              <a:rPr lang="en-US" dirty="0"/>
            </a:br>
            <a:r>
              <a:rPr lang="en-US" dirty="0"/>
              <a:t>Nel </a:t>
            </a:r>
            <a:r>
              <a:rPr lang="en-US" dirty="0" err="1"/>
              <a:t>esempio</a:t>
            </a:r>
            <a:r>
              <a:rPr lang="en-US" dirty="0"/>
              <a:t> </a:t>
            </a:r>
            <a:r>
              <a:rPr lang="en-US" b="1" dirty="0" err="1"/>
              <a:t>controlliamo</a:t>
            </a:r>
            <a:r>
              <a:rPr lang="en-US" b="1" dirty="0"/>
              <a:t> se la </a:t>
            </a:r>
            <a:r>
              <a:rPr lang="en-US" b="1" dirty="0" err="1"/>
              <a:t>parola</a:t>
            </a:r>
            <a:r>
              <a:rPr lang="en-US" b="1" dirty="0"/>
              <a:t> Volvo </a:t>
            </a:r>
            <a:r>
              <a:rPr lang="en-US" b="1" dirty="0" err="1"/>
              <a:t>esiste</a:t>
            </a:r>
            <a:r>
              <a:rPr lang="en-US" dirty="0"/>
              <a:t> in un array.</a:t>
            </a:r>
            <a:br>
              <a:rPr lang="en-US" dirty="0"/>
            </a:br>
            <a:br>
              <a:rPr lang="en-US" dirty="0"/>
            </a:br>
            <a:br>
              <a:rPr lang="en-US" dirty="0"/>
            </a:br>
            <a:r>
              <a:rPr lang="en-US" dirty="0"/>
              <a:t>&lt;?php</a:t>
            </a:r>
          </a:p>
          <a:p>
            <a:r>
              <a:rPr lang="en-US" dirty="0"/>
              <a:t>$a=array("Volvo"=&gt;"XC90","BMW"=&gt;"X5");</a:t>
            </a:r>
          </a:p>
          <a:p>
            <a:r>
              <a:rPr lang="en-US" dirty="0"/>
              <a:t>if (</a:t>
            </a:r>
            <a:r>
              <a:rPr lang="en-US" dirty="0" err="1">
                <a:highlight>
                  <a:srgbClr val="FFFF00"/>
                </a:highlight>
              </a:rPr>
              <a:t>array_key_exists</a:t>
            </a:r>
            <a:r>
              <a:rPr lang="en-US" dirty="0"/>
              <a:t>("</a:t>
            </a:r>
            <a:r>
              <a:rPr lang="en-US" dirty="0" err="1"/>
              <a:t>Volvo",$a</a:t>
            </a:r>
            <a:r>
              <a:rPr lang="en-US" dirty="0"/>
              <a:t>))</a:t>
            </a:r>
          </a:p>
          <a:p>
            <a:r>
              <a:rPr lang="en-US" dirty="0"/>
              <a:t>  {</a:t>
            </a:r>
          </a:p>
          <a:p>
            <a:r>
              <a:rPr lang="en-US" dirty="0"/>
              <a:t>  echo "Key exists!";</a:t>
            </a:r>
          </a:p>
          <a:p>
            <a:r>
              <a:rPr lang="en-US" dirty="0"/>
              <a:t>  }</a:t>
            </a:r>
          </a:p>
          <a:p>
            <a:r>
              <a:rPr lang="en-US" dirty="0"/>
              <a:t>else</a:t>
            </a:r>
          </a:p>
          <a:p>
            <a:r>
              <a:rPr lang="en-US" dirty="0"/>
              <a:t>  {</a:t>
            </a:r>
          </a:p>
          <a:p>
            <a:r>
              <a:rPr lang="en-US" dirty="0"/>
              <a:t>  echo "Key does not exist!";</a:t>
            </a:r>
          </a:p>
          <a:p>
            <a:r>
              <a:rPr lang="en-US" dirty="0"/>
              <a:t>  }</a:t>
            </a:r>
          </a:p>
          <a:p>
            <a:r>
              <a:rPr lang="en-US" dirty="0"/>
              <a:t>?&gt;</a:t>
            </a:r>
            <a:endParaRPr lang="it-IT" dirty="0"/>
          </a:p>
        </p:txBody>
      </p:sp>
    </p:spTree>
    <p:extLst>
      <p:ext uri="{BB962C8B-B14F-4D97-AF65-F5344CB8AC3E}">
        <p14:creationId xmlns:p14="http://schemas.microsoft.com/office/powerpoint/2010/main" val="336595162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array_map</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array_map</a:t>
            </a:r>
            <a:r>
              <a:rPr lang="it-IT" sz="2000" dirty="0"/>
              <a:t>() </a:t>
            </a:r>
            <a:r>
              <a:rPr lang="it-IT" sz="2000" b="1" dirty="0">
                <a:highlight>
                  <a:srgbClr val="00FF00"/>
                </a:highlight>
              </a:rPr>
              <a:t>invia ogni valore di un array a una funzione creata dall'utente e restituisce un array con nuovi valori</a:t>
            </a:r>
            <a:r>
              <a:rPr lang="it-IT" sz="2000" dirty="0"/>
              <a:t>, forniti dalla funzione creata dall'utente.</a:t>
            </a:r>
          </a:p>
          <a:p>
            <a:endParaRPr lang="it-IT" sz="2000" dirty="0"/>
          </a:p>
          <a:p>
            <a:endParaRPr lang="it-IT" sz="2000" u="sng" dirty="0"/>
          </a:p>
          <a:p>
            <a:r>
              <a:rPr lang="it-IT" sz="2000" dirty="0"/>
              <a:t>è possibile anche utilizzare una </a:t>
            </a:r>
            <a:r>
              <a:rPr lang="it-IT" sz="2000" dirty="0" err="1"/>
              <a:t>closure</a:t>
            </a:r>
            <a:endParaRPr lang="it-IT" sz="2000" dirty="0"/>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newAr</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array_map</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function</a:t>
            </a:r>
            <a:r>
              <a:rPr lang="it-IT" sz="1600" b="0" dirty="0">
                <a:solidFill>
                  <a:schemeClr val="tx1"/>
                </a:solidFill>
                <a:effectLst/>
                <a:latin typeface="Consolas" panose="020B0609020204030204" pitchFamily="49" charset="0"/>
              </a:rPr>
              <a:t>($v){</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return</a:t>
            </a:r>
            <a:r>
              <a:rPr lang="it-IT" sz="1600" b="0" dirty="0">
                <a:solidFill>
                  <a:schemeClr val="tx1"/>
                </a:solidFill>
                <a:effectLst/>
                <a:latin typeface="Consolas" panose="020B0609020204030204" pitchFamily="49" charset="0"/>
              </a:rPr>
              <a:t> $v *= 2;</a:t>
            </a:r>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ar</a:t>
            </a:r>
            <a:r>
              <a:rPr lang="it-IT" sz="1600" b="0" dirty="0">
                <a:solidFill>
                  <a:schemeClr val="tx1"/>
                </a:solidFill>
                <a:effectLst/>
                <a:latin typeface="Consolas" panose="020B0609020204030204" pitchFamily="49" charset="0"/>
              </a:rPr>
              <a:t>);</a:t>
            </a:r>
          </a:p>
          <a:p>
            <a:endParaRPr lang="it-IT" sz="2000" u="sng" dirty="0"/>
          </a:p>
          <a:p>
            <a:endParaRPr lang="it-IT" sz="2000" dirty="0"/>
          </a:p>
          <a:p>
            <a:endParaRPr lang="it-IT" sz="2000"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r>
              <a:rPr lang="en-US" dirty="0"/>
              <a:t>&lt;?php</a:t>
            </a:r>
          </a:p>
          <a:p>
            <a:r>
              <a:rPr lang="en-US" dirty="0"/>
              <a:t>function </a:t>
            </a:r>
            <a:r>
              <a:rPr lang="en-US" dirty="0" err="1"/>
              <a:t>myfunction</a:t>
            </a:r>
            <a:r>
              <a:rPr lang="en-US" dirty="0"/>
              <a:t>($v)</a:t>
            </a:r>
          </a:p>
          <a:p>
            <a:r>
              <a:rPr lang="en-US" dirty="0"/>
              <a:t>{</a:t>
            </a:r>
          </a:p>
          <a:p>
            <a:r>
              <a:rPr lang="en-US" dirty="0"/>
              <a:t>  return($v*$v);</a:t>
            </a:r>
          </a:p>
          <a:p>
            <a:r>
              <a:rPr lang="en-US" dirty="0"/>
              <a:t>}</a:t>
            </a:r>
          </a:p>
          <a:p>
            <a:endParaRPr lang="en-US" dirty="0"/>
          </a:p>
          <a:p>
            <a:r>
              <a:rPr lang="en-US" dirty="0"/>
              <a:t>$a=array(1,2,3,4,5);</a:t>
            </a:r>
          </a:p>
          <a:p>
            <a:r>
              <a:rPr lang="en-US" dirty="0" err="1"/>
              <a:t>print_r</a:t>
            </a:r>
            <a:r>
              <a:rPr lang="en-US" dirty="0"/>
              <a:t>(</a:t>
            </a:r>
            <a:r>
              <a:rPr lang="en-US" dirty="0" err="1">
                <a:highlight>
                  <a:srgbClr val="FFFF00"/>
                </a:highlight>
              </a:rPr>
              <a:t>array_map</a:t>
            </a:r>
            <a:r>
              <a:rPr lang="en-US" dirty="0"/>
              <a:t>("</a:t>
            </a:r>
            <a:r>
              <a:rPr lang="en-US" dirty="0" err="1"/>
              <a:t>myfunction</a:t>
            </a:r>
            <a:r>
              <a:rPr lang="en-US" dirty="0"/>
              <a:t>",$a));</a:t>
            </a:r>
          </a:p>
          <a:p>
            <a:r>
              <a:rPr lang="en-US" dirty="0"/>
              <a:t>?&gt;</a:t>
            </a:r>
          </a:p>
          <a:p>
            <a:r>
              <a:rPr lang="en-US" dirty="0"/>
              <a:t>Array</a:t>
            </a:r>
          </a:p>
          <a:p>
            <a:r>
              <a:rPr lang="en-US" dirty="0"/>
              <a:t>(</a:t>
            </a:r>
          </a:p>
          <a:p>
            <a:r>
              <a:rPr lang="en-US" dirty="0"/>
              <a:t>    [0] =&gt; 1</a:t>
            </a:r>
          </a:p>
          <a:p>
            <a:r>
              <a:rPr lang="en-US" dirty="0"/>
              <a:t>    [1] =&gt; 4</a:t>
            </a:r>
          </a:p>
          <a:p>
            <a:r>
              <a:rPr lang="en-US" dirty="0"/>
              <a:t>    [2] =&gt; 9</a:t>
            </a:r>
          </a:p>
          <a:p>
            <a:r>
              <a:rPr lang="en-US" dirty="0"/>
              <a:t>    [3] =&gt; 16</a:t>
            </a:r>
          </a:p>
          <a:p>
            <a:r>
              <a:rPr lang="en-US" dirty="0"/>
              <a:t>    [4] =&gt; 25</a:t>
            </a:r>
          </a:p>
          <a:p>
            <a:r>
              <a:rPr lang="en-US" dirty="0"/>
              <a:t>)</a:t>
            </a:r>
            <a:endParaRPr lang="it-IT" dirty="0"/>
          </a:p>
        </p:txBody>
      </p:sp>
    </p:spTree>
    <p:extLst>
      <p:ext uri="{BB962C8B-B14F-4D97-AF65-F5344CB8AC3E}">
        <p14:creationId xmlns:p14="http://schemas.microsoft.com/office/powerpoint/2010/main" val="28495260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A46BEE-5809-4D45-92A3-65D2D59059A1}"/>
              </a:ext>
            </a:extLst>
          </p:cNvPr>
          <p:cNvSpPr>
            <a:spLocks noGrp="1"/>
          </p:cNvSpPr>
          <p:nvPr>
            <p:ph type="title"/>
          </p:nvPr>
        </p:nvSpPr>
        <p:spPr/>
        <p:txBody>
          <a:bodyPr/>
          <a:lstStyle/>
          <a:p>
            <a:r>
              <a:rPr lang="it-IT" dirty="0" err="1"/>
              <a:t>array_pop</a:t>
            </a:r>
            <a:r>
              <a:rPr lang="it-IT" dirty="0"/>
              <a:t>()</a:t>
            </a:r>
          </a:p>
        </p:txBody>
      </p:sp>
      <p:sp>
        <p:nvSpPr>
          <p:cNvPr id="3" name="Segnaposto contenuto 2">
            <a:extLst>
              <a:ext uri="{FF2B5EF4-FFF2-40B4-BE49-F238E27FC236}">
                <a16:creationId xmlns:a16="http://schemas.microsoft.com/office/drawing/2014/main" id="{3A842B89-D33E-43A2-AC03-2CB2B129F340}"/>
              </a:ext>
            </a:extLst>
          </p:cNvPr>
          <p:cNvSpPr>
            <a:spLocks noGrp="1"/>
          </p:cNvSpPr>
          <p:nvPr>
            <p:ph sz="half" idx="2"/>
          </p:nvPr>
        </p:nvSpPr>
        <p:spPr/>
        <p:txBody>
          <a:bodyPr/>
          <a:lstStyle/>
          <a:p>
            <a:r>
              <a:rPr lang="it-IT" sz="2000" dirty="0"/>
              <a:t>La funzione </a:t>
            </a:r>
            <a:r>
              <a:rPr lang="it-IT" sz="2000" dirty="0" err="1"/>
              <a:t>array_pop</a:t>
            </a:r>
            <a:r>
              <a:rPr lang="it-IT" sz="2000" dirty="0"/>
              <a:t>() </a:t>
            </a:r>
            <a:r>
              <a:rPr lang="it-IT" sz="2000" b="1" dirty="0"/>
              <a:t>elimina e </a:t>
            </a:r>
            <a:r>
              <a:rPr lang="it-IT" sz="2000" b="1" dirty="0">
                <a:highlight>
                  <a:srgbClr val="00FF00"/>
                </a:highlight>
              </a:rPr>
              <a:t>ritorna l'ultimo elemento di un array</a:t>
            </a:r>
            <a:r>
              <a:rPr lang="it-IT" sz="2000" dirty="0">
                <a:highlight>
                  <a:srgbClr val="00FF00"/>
                </a:highlight>
              </a:rPr>
              <a:t>.</a:t>
            </a:r>
          </a:p>
        </p:txBody>
      </p:sp>
      <p:sp>
        <p:nvSpPr>
          <p:cNvPr id="4" name="Segnaposto contenuto 3">
            <a:extLst>
              <a:ext uri="{FF2B5EF4-FFF2-40B4-BE49-F238E27FC236}">
                <a16:creationId xmlns:a16="http://schemas.microsoft.com/office/drawing/2014/main" id="{365D643C-2FE8-48D0-994F-20B0D5BC29CE}"/>
              </a:ext>
            </a:extLst>
          </p:cNvPr>
          <p:cNvSpPr>
            <a:spLocks noGrp="1"/>
          </p:cNvSpPr>
          <p:nvPr>
            <p:ph sz="quarter" idx="4"/>
          </p:nvPr>
        </p:nvSpPr>
        <p:spPr>
          <a:solidFill>
            <a:schemeClr val="tx1"/>
          </a:solidFill>
        </p:spPr>
        <p:txBody>
          <a:bodyPr/>
          <a:lstStyle/>
          <a:p>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red"</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"green"</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"blue</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 = </a:t>
            </a:r>
            <a:r>
              <a:rPr lang="it-IT" b="0" dirty="0" err="1">
                <a:solidFill>
                  <a:srgbClr val="DCDCAA"/>
                </a:solidFill>
                <a:effectLst/>
                <a:latin typeface="Consolas" panose="020B0609020204030204" pitchFamily="49" charset="0"/>
              </a:rPr>
              <a:t>array_pop</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blue</a:t>
            </a:r>
          </a:p>
          <a:p>
            <a:r>
              <a:rPr lang="en-US" b="0" dirty="0">
                <a:solidFill>
                  <a:srgbClr val="D4D4D4"/>
                </a:solidFill>
                <a:effectLst/>
                <a:latin typeface="Consolas" panose="020B0609020204030204" pitchFamily="49" charset="0"/>
              </a:rPr>
              <a:t>Array</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[0] =&gt; red</a:t>
            </a:r>
          </a:p>
          <a:p>
            <a:r>
              <a:rPr lang="en-US" b="0" dirty="0">
                <a:solidFill>
                  <a:srgbClr val="D4D4D4"/>
                </a:solidFill>
                <a:effectLst/>
                <a:latin typeface="Consolas" panose="020B0609020204030204" pitchFamily="49" charset="0"/>
              </a:rPr>
              <a:t>    [1] =&gt; green</a:t>
            </a:r>
          </a:p>
          <a:p>
            <a:r>
              <a:rPr lang="en-US" b="0" dirty="0">
                <a:solidFill>
                  <a:srgbClr val="D4D4D4"/>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6032329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array_push</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071372" cy="5248655"/>
          </a:xfrm>
        </p:spPr>
        <p:txBody>
          <a:bodyPr/>
          <a:lstStyle/>
          <a:p>
            <a:r>
              <a:rPr lang="it-IT" sz="2000" dirty="0"/>
              <a:t>La funzione </a:t>
            </a:r>
            <a:r>
              <a:rPr lang="it-IT" sz="2000" dirty="0" err="1"/>
              <a:t>array_push</a:t>
            </a:r>
            <a:r>
              <a:rPr lang="it-IT" sz="2000" dirty="0"/>
              <a:t>() </a:t>
            </a:r>
            <a:r>
              <a:rPr lang="it-IT" sz="2000" b="1" dirty="0">
                <a:highlight>
                  <a:srgbClr val="00FF00"/>
                </a:highlight>
              </a:rPr>
              <a:t>inserisce uno o più elementi alla fine di un array</a:t>
            </a:r>
            <a:r>
              <a:rPr lang="it-IT" sz="2000" dirty="0">
                <a:highlight>
                  <a:srgbClr val="00FF00"/>
                </a:highlight>
              </a:rPr>
              <a:t>.</a:t>
            </a:r>
          </a:p>
          <a:p>
            <a:endParaRPr lang="it-IT" sz="2000" dirty="0"/>
          </a:p>
          <a:p>
            <a:r>
              <a:rPr lang="it-IT" sz="2000" dirty="0"/>
              <a:t>ritorna il numero (</a:t>
            </a:r>
            <a:r>
              <a:rPr lang="it-IT" sz="2000" dirty="0" err="1"/>
              <a:t>count</a:t>
            </a:r>
            <a:r>
              <a:rPr lang="it-IT" sz="2000" dirty="0"/>
              <a:t>) degli elementi dell'array</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4762123" y="1271017"/>
            <a:ext cx="7101265" cy="5263586"/>
          </a:xfrm>
          <a:solidFill>
            <a:schemeClr val="tx1"/>
          </a:solidFill>
        </p:spPr>
        <p:txBody>
          <a:bodyPr>
            <a:normAutofit/>
          </a:bodyPr>
          <a:lstStyle/>
          <a:p>
            <a:r>
              <a:rPr lang="en-US" sz="1800" b="0" dirty="0">
                <a:solidFill>
                  <a:srgbClr val="569CD6"/>
                </a:solidFill>
                <a:effectLst/>
                <a:latin typeface="Consolas" panose="020B0609020204030204" pitchFamily="49" charset="0"/>
              </a:rPr>
              <a:t>&lt;?php</a:t>
            </a:r>
            <a:endParaRPr lang="en-US" sz="1800" b="0" dirty="0">
              <a:solidFill>
                <a:srgbClr val="D4D4D4"/>
              </a:solidFill>
              <a:effectLst/>
              <a:latin typeface="Consolas" panose="020B0609020204030204" pitchFamily="49" charset="0"/>
            </a:endParaRPr>
          </a:p>
          <a:p>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array</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red"</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"green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array_push</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a</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"blue"</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"yellow</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print_r</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br>
              <a:rPr lang="en-US" sz="1800" b="0" dirty="0">
                <a:solidFill>
                  <a:srgbClr val="D4D4D4"/>
                </a:solidFill>
                <a:effectLst/>
                <a:latin typeface="Consolas" panose="020B0609020204030204" pitchFamily="49" charset="0"/>
              </a:rPr>
            </a:br>
            <a:r>
              <a:rPr lang="en-US" sz="1800" b="0" dirty="0">
                <a:solidFill>
                  <a:srgbClr val="569CD6"/>
                </a:solidFill>
                <a:effectLst/>
                <a:latin typeface="Consolas" panose="020B0609020204030204" pitchFamily="49" charset="0"/>
              </a:rPr>
              <a:t>Array</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=&gt; red</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=&gt; green</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r>
              <a:rPr lang="en-US" sz="1800" b="0" dirty="0">
                <a:solidFill>
                  <a:srgbClr val="D4D4D4"/>
                </a:solidFill>
                <a:effectLst/>
                <a:latin typeface="Consolas" panose="020B0609020204030204" pitchFamily="49" charset="0"/>
              </a:rPr>
              <a:t>] =&gt; blue</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=&gt; yellow</a:t>
            </a:r>
          </a:p>
          <a:p>
            <a:r>
              <a:rPr lang="en-US"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1207977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EEC7A-4097-42FF-801C-4AE99023C38F}"/>
              </a:ext>
            </a:extLst>
          </p:cNvPr>
          <p:cNvSpPr>
            <a:spLocks noGrp="1"/>
          </p:cNvSpPr>
          <p:nvPr>
            <p:ph type="title"/>
          </p:nvPr>
        </p:nvSpPr>
        <p:spPr/>
        <p:txBody>
          <a:bodyPr/>
          <a:lstStyle/>
          <a:p>
            <a:r>
              <a:rPr lang="it-IT" dirty="0" err="1"/>
              <a:t>array_replace</a:t>
            </a:r>
            <a:r>
              <a:rPr lang="it-IT" dirty="0"/>
              <a:t>()</a:t>
            </a:r>
          </a:p>
        </p:txBody>
      </p:sp>
      <p:sp>
        <p:nvSpPr>
          <p:cNvPr id="3" name="Segnaposto contenuto 2">
            <a:extLst>
              <a:ext uri="{FF2B5EF4-FFF2-40B4-BE49-F238E27FC236}">
                <a16:creationId xmlns:a16="http://schemas.microsoft.com/office/drawing/2014/main" id="{8A9579E4-605C-4F00-AC8C-534137AD261F}"/>
              </a:ext>
            </a:extLst>
          </p:cNvPr>
          <p:cNvSpPr>
            <a:spLocks noGrp="1"/>
          </p:cNvSpPr>
          <p:nvPr>
            <p:ph sz="half" idx="2"/>
          </p:nvPr>
        </p:nvSpPr>
        <p:spPr/>
        <p:txBody>
          <a:bodyPr>
            <a:normAutofit/>
          </a:bodyPr>
          <a:lstStyle/>
          <a:p>
            <a:r>
              <a:rPr lang="it-IT" sz="2000" dirty="0"/>
              <a:t>La funzione </a:t>
            </a:r>
            <a:r>
              <a:rPr lang="it-IT" sz="2000" dirty="0" err="1"/>
              <a:t>array_replace</a:t>
            </a:r>
            <a:r>
              <a:rPr lang="it-IT" sz="2000" dirty="0"/>
              <a:t>() </a:t>
            </a:r>
            <a:r>
              <a:rPr lang="it-IT" sz="2000" b="1" dirty="0"/>
              <a:t>sostituisce i valori del primo array con i valori degli array successivi</a:t>
            </a:r>
            <a:r>
              <a:rPr lang="it-IT" sz="2000" dirty="0"/>
              <a:t>.</a:t>
            </a:r>
          </a:p>
          <a:p>
            <a:r>
              <a:rPr lang="it-IT" sz="2000" dirty="0"/>
              <a:t>ritorna l'array con i valori sostituiti</a:t>
            </a:r>
          </a:p>
          <a:p>
            <a:endParaRPr lang="it-IT" dirty="0"/>
          </a:p>
        </p:txBody>
      </p:sp>
      <p:sp>
        <p:nvSpPr>
          <p:cNvPr id="4" name="Segnaposto contenuto 3">
            <a:extLst>
              <a:ext uri="{FF2B5EF4-FFF2-40B4-BE49-F238E27FC236}">
                <a16:creationId xmlns:a16="http://schemas.microsoft.com/office/drawing/2014/main" id="{8B0B1021-CE24-4844-9B4D-FD41D4C5333B}"/>
              </a:ext>
            </a:extLst>
          </p:cNvPr>
          <p:cNvSpPr>
            <a:spLocks noGrp="1"/>
          </p:cNvSpPr>
          <p:nvPr>
            <p:ph sz="quarter" idx="4"/>
          </p:nvPr>
        </p:nvSpPr>
        <p:spPr>
          <a:solidFill>
            <a:schemeClr val="tx1"/>
          </a:solidFill>
        </p:spPr>
        <p:txBody>
          <a:bodyPr>
            <a:normAutofit fontScale="92500" lnSpcReduction="10000"/>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"gatto"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"cane"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"cavallo"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"elefante"</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topo"</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"scimmia</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array_replace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Array</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[0] =&gt; topo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[1] =&gt; scimmia</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[2] =&gt; cavallo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[3] =&gt; elefante</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en-US" dirty="0"/>
              <a:t>)</a:t>
            </a:r>
            <a:endParaRPr lang="it-IT" dirty="0"/>
          </a:p>
        </p:txBody>
      </p:sp>
      <p:sp>
        <p:nvSpPr>
          <p:cNvPr id="5" name="Simbolo &quot;Non consentito&quot; 4">
            <a:extLst>
              <a:ext uri="{FF2B5EF4-FFF2-40B4-BE49-F238E27FC236}">
                <a16:creationId xmlns:a16="http://schemas.microsoft.com/office/drawing/2014/main" id="{3FB15764-6608-4976-870A-E77AD813C8D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03477655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array_replace</a:t>
            </a:r>
            <a:r>
              <a:rPr lang="it-IT" dirty="0"/>
              <a:t>() - array associativi</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161907" cy="5248655"/>
          </a:xfrm>
        </p:spPr>
        <p:txBody>
          <a:bodyPr>
            <a:normAutofit/>
          </a:bodyPr>
          <a:lstStyle/>
          <a:p>
            <a:r>
              <a:rPr lang="it-IT" sz="2000" b="1" dirty="0"/>
              <a:t>Funzione PHP </a:t>
            </a:r>
            <a:r>
              <a:rPr lang="it-IT" sz="2000" b="1" dirty="0" err="1">
                <a:highlight>
                  <a:srgbClr val="FFFF00"/>
                </a:highlight>
              </a:rPr>
              <a:t>array_replace</a:t>
            </a:r>
            <a:r>
              <a:rPr lang="it-IT" sz="2000" b="1" dirty="0"/>
              <a:t>()</a:t>
            </a:r>
            <a:endParaRPr lang="it-IT" sz="2000" dirty="0"/>
          </a:p>
          <a:p>
            <a:r>
              <a:rPr lang="it-IT" sz="2000" dirty="0"/>
              <a:t>Se una chiave di array1 esiste in array2, i valori di array1 verranno sostituiti dai valori di array2.</a:t>
            </a:r>
            <a:br>
              <a:rPr lang="it-IT" sz="2000" dirty="0"/>
            </a:br>
            <a:r>
              <a:rPr lang="it-IT" sz="2000" dirty="0"/>
              <a:t> </a:t>
            </a:r>
            <a:br>
              <a:rPr lang="it-IT" sz="2000" dirty="0"/>
            </a:br>
            <a:r>
              <a:rPr lang="it-IT" sz="2000" dirty="0"/>
              <a:t>Se la chiave esiste solo in array1, verrà lasciata così com'è .</a:t>
            </a:r>
          </a:p>
          <a:p>
            <a:endParaRPr lang="it-IT"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5278170" y="1271017"/>
            <a:ext cx="6585218" cy="5263586"/>
          </a:xfrm>
        </p:spPr>
        <p:txBody>
          <a:bodyPr/>
          <a:lstStyle/>
          <a:p>
            <a:r>
              <a:rPr lang="en-US" dirty="0"/>
              <a:t>&lt;?php</a:t>
            </a:r>
          </a:p>
          <a:p>
            <a:r>
              <a:rPr lang="en-US" dirty="0"/>
              <a:t>$a1=array("a"=&gt;"</a:t>
            </a:r>
            <a:r>
              <a:rPr lang="en-US" dirty="0" err="1"/>
              <a:t>red",</a:t>
            </a:r>
            <a:r>
              <a:rPr lang="en-US" b="1" dirty="0" err="1">
                <a:highlight>
                  <a:srgbClr val="FFFF00"/>
                </a:highlight>
              </a:rPr>
              <a:t>"b</a:t>
            </a:r>
            <a:r>
              <a:rPr lang="en-US" b="1" dirty="0">
                <a:highlight>
                  <a:srgbClr val="FFFF00"/>
                </a:highlight>
              </a:rPr>
              <a:t>"=&gt;"green"</a:t>
            </a:r>
            <a:r>
              <a:rPr lang="en-US" dirty="0">
                <a:highlight>
                  <a:srgbClr val="FFFF00"/>
                </a:highlight>
              </a:rPr>
              <a:t>);</a:t>
            </a:r>
          </a:p>
          <a:p>
            <a:r>
              <a:rPr lang="en-US" dirty="0"/>
              <a:t>$a2=array("a"=&gt;"</a:t>
            </a:r>
            <a:r>
              <a:rPr lang="en-US" dirty="0" err="1"/>
              <a:t>orange","burgundy</a:t>
            </a:r>
            <a:r>
              <a:rPr lang="en-US" dirty="0"/>
              <a:t>");</a:t>
            </a:r>
          </a:p>
          <a:p>
            <a:r>
              <a:rPr lang="en-US" dirty="0" err="1"/>
              <a:t>print_r</a:t>
            </a:r>
            <a:r>
              <a:rPr lang="en-US" dirty="0"/>
              <a:t>(</a:t>
            </a:r>
            <a:r>
              <a:rPr lang="en-US" dirty="0" err="1"/>
              <a:t>array_replace</a:t>
            </a:r>
            <a:r>
              <a:rPr lang="en-US" dirty="0"/>
              <a:t>($a1,$a2));</a:t>
            </a:r>
          </a:p>
          <a:p>
            <a:r>
              <a:rPr lang="en-US" dirty="0"/>
              <a:t>?&gt;</a:t>
            </a:r>
          </a:p>
          <a:p>
            <a:br>
              <a:rPr lang="it-IT" dirty="0"/>
            </a:br>
            <a:r>
              <a:rPr lang="it-IT" dirty="0"/>
              <a:t>Il Risultato:</a:t>
            </a:r>
          </a:p>
          <a:p>
            <a:r>
              <a:rPr lang="en-US" dirty="0"/>
              <a:t>Array ( [a] =&gt; orange </a:t>
            </a:r>
            <a:r>
              <a:rPr lang="en-US" dirty="0">
                <a:highlight>
                  <a:srgbClr val="FFFF00"/>
                </a:highlight>
              </a:rPr>
              <a:t>[b] =&gt; green </a:t>
            </a:r>
            <a:r>
              <a:rPr lang="en-US" dirty="0"/>
              <a:t>[0] =&gt; burgundy )</a:t>
            </a:r>
            <a:br>
              <a:rPr lang="it-IT" dirty="0"/>
            </a:br>
            <a:endParaRPr lang="it-IT" dirty="0"/>
          </a:p>
        </p:txBody>
      </p:sp>
      <p:sp>
        <p:nvSpPr>
          <p:cNvPr id="5" name="Simbolo &quot;Non consentito&quot; 4">
            <a:extLst>
              <a:ext uri="{FF2B5EF4-FFF2-40B4-BE49-F238E27FC236}">
                <a16:creationId xmlns:a16="http://schemas.microsoft.com/office/drawing/2014/main" id="{6CC7DD6F-CD7B-48BB-BE7A-5ABFBD2DEBB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0507043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10540C-7040-481E-9E63-6A74C712D7E2}"/>
              </a:ext>
            </a:extLst>
          </p:cNvPr>
          <p:cNvSpPr>
            <a:spLocks noGrp="1"/>
          </p:cNvSpPr>
          <p:nvPr>
            <p:ph type="title"/>
          </p:nvPr>
        </p:nvSpPr>
        <p:spPr/>
        <p:txBody>
          <a:bodyPr>
            <a:normAutofit/>
          </a:bodyPr>
          <a:lstStyle/>
          <a:p>
            <a:r>
              <a:rPr lang="it-IT" dirty="0" err="1"/>
              <a:t>array_search</a:t>
            </a:r>
            <a:r>
              <a:rPr lang="it-IT" dirty="0"/>
              <a:t> ()</a:t>
            </a:r>
          </a:p>
        </p:txBody>
      </p:sp>
      <p:sp>
        <p:nvSpPr>
          <p:cNvPr id="3" name="Segnaposto contenuto 2">
            <a:extLst>
              <a:ext uri="{FF2B5EF4-FFF2-40B4-BE49-F238E27FC236}">
                <a16:creationId xmlns:a16="http://schemas.microsoft.com/office/drawing/2014/main" id="{A7874DA5-BA09-4FC7-B915-EF6F667A6397}"/>
              </a:ext>
            </a:extLst>
          </p:cNvPr>
          <p:cNvSpPr>
            <a:spLocks noGrp="1"/>
          </p:cNvSpPr>
          <p:nvPr>
            <p:ph sz="half" idx="2"/>
          </p:nvPr>
        </p:nvSpPr>
        <p:spPr/>
        <p:txBody>
          <a:bodyPr/>
          <a:lstStyle/>
          <a:p>
            <a:r>
              <a:rPr lang="it-IT" sz="2000" dirty="0"/>
              <a:t>La funzione </a:t>
            </a:r>
            <a:r>
              <a:rPr lang="it-IT" sz="2000" dirty="0" err="1"/>
              <a:t>array_search</a:t>
            </a:r>
            <a:r>
              <a:rPr lang="it-IT" sz="2000" dirty="0"/>
              <a:t>() cerca un valore </a:t>
            </a:r>
            <a:r>
              <a:rPr lang="it-IT" sz="2000" dirty="0">
                <a:highlight>
                  <a:srgbClr val="00FF00"/>
                </a:highlight>
              </a:rPr>
              <a:t>nei valori </a:t>
            </a:r>
            <a:r>
              <a:rPr lang="it-IT" sz="2000" dirty="0"/>
              <a:t>di un array e restituisce la chiave</a:t>
            </a:r>
          </a:p>
        </p:txBody>
      </p:sp>
      <p:sp>
        <p:nvSpPr>
          <p:cNvPr id="4" name="Segnaposto contenuto 3">
            <a:extLst>
              <a:ext uri="{FF2B5EF4-FFF2-40B4-BE49-F238E27FC236}">
                <a16:creationId xmlns:a16="http://schemas.microsoft.com/office/drawing/2014/main" id="{31364FCE-0950-4DBA-BE98-ED2A06A37E3B}"/>
              </a:ext>
            </a:extLst>
          </p:cNvPr>
          <p:cNvSpPr>
            <a:spLocks noGrp="1"/>
          </p:cNvSpPr>
          <p:nvPr>
            <p:ph sz="quarter" idx="4"/>
          </p:nvPr>
        </p:nvSpPr>
        <p:spPr>
          <a:solidFill>
            <a:schemeClr val="tx1"/>
          </a:solidFill>
        </p:spPr>
        <p:txBody>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"primo"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"secondo"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"verde"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"terzo"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"giallo"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a:t>
            </a:r>
          </a:p>
          <a:p>
            <a:r>
              <a:rPr lang="it-IT" b="0" dirty="0">
                <a:solidFill>
                  <a:srgbClr val="6A9955"/>
                </a:solidFill>
                <a:effectLst/>
                <a:latin typeface="Consolas" panose="020B0609020204030204" pitchFamily="49" charset="0"/>
              </a:rPr>
              <a:t>//primo</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"marrone"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r>
              <a:rPr lang="it-IT" b="0" dirty="0" err="1">
                <a:solidFill>
                  <a:srgbClr val="6A9955"/>
                </a:solidFill>
                <a:effectLst/>
                <a:latin typeface="Consolas" panose="020B0609020204030204" pitchFamily="49" charset="0"/>
              </a:rPr>
              <a:t>null</a:t>
            </a:r>
            <a:endParaRPr lang="it-IT" b="0" dirty="0">
              <a:solidFill>
                <a:srgbClr val="D4D4D4"/>
              </a:solidFill>
              <a:effectLst/>
              <a:latin typeface="Consolas" panose="020B0609020204030204" pitchFamily="49" charset="0"/>
            </a:endParaRPr>
          </a:p>
          <a:p>
            <a:r>
              <a:rPr lang="it-IT" b="0" dirty="0">
                <a:solidFill>
                  <a:srgbClr val="569CD6"/>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27806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a:t>Float o double – numeri in virgola mobile</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2" y="1271016"/>
            <a:ext cx="5535475" cy="5248655"/>
          </a:xfrm>
        </p:spPr>
        <p:txBody>
          <a:bodyPr>
            <a:normAutofit/>
          </a:bodyPr>
          <a:lstStyle/>
          <a:p>
            <a:r>
              <a:rPr lang="it-IT" sz="2000" dirty="0"/>
              <a:t>Il tipo float in PHP, conosciuto anche come double, è un numero a virgola mobile positivo o negativo. Può essere specificato tramite il punto </a:t>
            </a:r>
            <a:r>
              <a:rPr lang="it-IT" sz="2000" dirty="0">
                <a:highlight>
                  <a:srgbClr val="FFFF00"/>
                </a:highlight>
              </a:rPr>
              <a:t>.</a:t>
            </a:r>
            <a:r>
              <a:rPr lang="it-IT" sz="2000" dirty="0"/>
              <a:t> o, in alternativa, un esponente.</a:t>
            </a:r>
          </a:p>
          <a:p>
            <a:endParaRPr lang="it-IT" sz="2000" dirty="0"/>
          </a:p>
          <a:p>
            <a:r>
              <a:rPr lang="it-IT" sz="2000" dirty="0"/>
              <a:t>I valori con cifre decimali sono rappresentati mediante l'utilizzo del </a:t>
            </a:r>
            <a:r>
              <a:rPr lang="it-IT" sz="2000" b="1" dirty="0">
                <a:highlight>
                  <a:srgbClr val="FFFF00"/>
                </a:highlight>
              </a:rPr>
              <a:t>.</a:t>
            </a:r>
            <a:r>
              <a:rPr lang="it-IT" sz="2000" b="1" dirty="0"/>
              <a:t> e non </a:t>
            </a:r>
            <a:r>
              <a:rPr lang="it-IT" sz="2000" dirty="0"/>
              <a:t>della</a:t>
            </a:r>
            <a:r>
              <a:rPr lang="it-IT" sz="2000" dirty="0">
                <a:highlight>
                  <a:srgbClr val="FFFF00"/>
                </a:highlight>
              </a:rPr>
              <a:t> </a:t>
            </a:r>
            <a:r>
              <a:rPr lang="it-IT" sz="2000" b="1" dirty="0">
                <a:highlight>
                  <a:srgbClr val="FFFF00"/>
                </a:highlight>
              </a:rPr>
              <a:t>,</a:t>
            </a:r>
            <a:r>
              <a:rPr lang="it-IT" sz="2000" dirty="0">
                <a:highlight>
                  <a:srgbClr val="FFFF00"/>
                </a:highlight>
              </a:rPr>
              <a:t> </a:t>
            </a:r>
            <a:r>
              <a:rPr lang="it-IT" sz="2000" dirty="0"/>
              <a:t>come nel nostro sistema. </a:t>
            </a:r>
            <a:br>
              <a:rPr lang="it-IT" sz="2000" dirty="0"/>
            </a:br>
            <a:br>
              <a:rPr lang="it-IT" sz="2000" dirty="0"/>
            </a:br>
            <a:br>
              <a:rPr lang="it-IT" sz="2000" dirty="0"/>
            </a:br>
            <a:r>
              <a:rPr lang="it-IT" sz="2000" dirty="0">
                <a:highlight>
                  <a:srgbClr val="00FF00"/>
                </a:highlight>
              </a:rPr>
              <a:t>Bisogna prestare attenzione a </a:t>
            </a:r>
            <a:r>
              <a:rPr lang="it-IT" sz="2000" b="1" dirty="0">
                <a:highlight>
                  <a:srgbClr val="00FF00"/>
                </a:highlight>
              </a:rPr>
              <a:t>non usare questo tipo di dato per operazioni con valori precisi</a:t>
            </a:r>
            <a:r>
              <a:rPr lang="it-IT" sz="2000" dirty="0"/>
              <a:t>, come nel caso in cui si ha a che fare con valute. </a:t>
            </a:r>
            <a:br>
              <a:rPr lang="it-IT" sz="2000" dirty="0"/>
            </a:br>
            <a:br>
              <a:rPr lang="it-IT" sz="2000" dirty="0"/>
            </a:br>
            <a:r>
              <a:rPr lang="it-IT" sz="2000" dirty="0"/>
              <a:t>In quel caso </a:t>
            </a:r>
            <a:r>
              <a:rPr lang="it-IT" sz="2000" dirty="0">
                <a:highlight>
                  <a:srgbClr val="00FF00"/>
                </a:highlight>
              </a:rPr>
              <a:t>bisognerebbe utilizzare invece le funzioni di </a:t>
            </a:r>
            <a:r>
              <a:rPr lang="it-IT" sz="2000" b="1" dirty="0" err="1">
                <a:highlight>
                  <a:srgbClr val="00FF00"/>
                </a:highlight>
              </a:rPr>
              <a:t>BCMath</a:t>
            </a:r>
            <a:r>
              <a:rPr lang="it-IT" sz="2000" dirty="0"/>
              <a:t>.</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096000" y="1271017"/>
            <a:ext cx="5767388" cy="5263586"/>
          </a:xfrm>
        </p:spPr>
        <p:txBody>
          <a:bodyPr/>
          <a:lstStyle/>
          <a:p>
            <a:r>
              <a:rPr lang="en-US" dirty="0"/>
              <a:t>&lt;?php</a:t>
            </a:r>
          </a:p>
          <a:p>
            <a:r>
              <a:rPr lang="en-US" dirty="0"/>
              <a:t>    $float = 10.3;</a:t>
            </a:r>
          </a:p>
          <a:p>
            <a:r>
              <a:rPr lang="en-US" dirty="0"/>
              <a:t>    $float = -33.45;</a:t>
            </a:r>
          </a:p>
          <a:p>
            <a:r>
              <a:rPr lang="en-US" dirty="0"/>
              <a:t>    $float = 6.1e6; // 6,1 * 10^6 =&gt; 6.100.000</a:t>
            </a:r>
          </a:p>
          <a:p>
            <a:r>
              <a:rPr lang="en-US" dirty="0"/>
              <a:t>    $float = 3E-7;  // 3 * 10^-7  =&gt; 3/10.000.000 = 0,0000003</a:t>
            </a:r>
          </a:p>
          <a:p>
            <a:r>
              <a:rPr lang="en-US" dirty="0"/>
              <a:t>?&gt;</a:t>
            </a:r>
            <a:endParaRPr lang="it-IT" dirty="0"/>
          </a:p>
        </p:txBody>
      </p:sp>
      <p:sp>
        <p:nvSpPr>
          <p:cNvPr id="7" name="Rectangle 3">
            <a:extLst>
              <a:ext uri="{FF2B5EF4-FFF2-40B4-BE49-F238E27FC236}">
                <a16:creationId xmlns:a16="http://schemas.microsoft.com/office/drawing/2014/main" id="{F5138F4C-1B88-407D-8DE1-39A0C5655FEF}"/>
              </a:ext>
            </a:extLst>
          </p:cNvPr>
          <p:cNvSpPr>
            <a:spLocks noChangeArrowheads="1"/>
          </p:cNvSpPr>
          <p:nvPr/>
        </p:nvSpPr>
        <p:spPr bwMode="auto">
          <a:xfrm>
            <a:off x="6581446" y="4263414"/>
            <a:ext cx="5310554" cy="2032355"/>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0" rIns="0" bIns="3967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19E6B"/>
                </a:solidFill>
                <a:effectLst/>
                <a:latin typeface="Consolas" panose="020B0609020204030204" pitchFamily="49" charset="0"/>
              </a:rPr>
              <a:t>$float1</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123.30</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il punto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120e-3</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esponente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F9EE9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"$float1\n"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123.30</a:t>
            </a:r>
            <a:r>
              <a:rPr kumimoji="0" lang="it-IT" altLang="it-IT"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0.12</a:t>
            </a:r>
            <a:r>
              <a:rPr kumimoji="0" lang="it-IT" altLang="it-IT" sz="1200" b="0" i="0" u="none" strike="noStrike" cap="none" normalizeH="0" baseline="0" dirty="0">
                <a:ln>
                  <a:noFill/>
                </a:ln>
                <a:solidFill>
                  <a:schemeClr val="tx1"/>
                </a:solidFill>
                <a:effectLst/>
              </a:rPr>
              <a:t> </a:t>
            </a:r>
            <a:endParaRPr kumimoji="0" lang="it-IT" altLang="it-IT"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60942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1476E-2931-4B9A-A03D-73F9526F630E}"/>
              </a:ext>
            </a:extLst>
          </p:cNvPr>
          <p:cNvSpPr>
            <a:spLocks noGrp="1"/>
          </p:cNvSpPr>
          <p:nvPr>
            <p:ph type="title"/>
          </p:nvPr>
        </p:nvSpPr>
        <p:spPr/>
        <p:txBody>
          <a:bodyPr/>
          <a:lstStyle/>
          <a:p>
            <a:r>
              <a:rPr lang="it-IT" dirty="0" err="1"/>
              <a:t>array_shift</a:t>
            </a:r>
            <a:r>
              <a:rPr lang="it-IT" dirty="0"/>
              <a:t>()</a:t>
            </a:r>
          </a:p>
        </p:txBody>
      </p:sp>
      <p:sp>
        <p:nvSpPr>
          <p:cNvPr id="3" name="Segnaposto contenuto 2">
            <a:extLst>
              <a:ext uri="{FF2B5EF4-FFF2-40B4-BE49-F238E27FC236}">
                <a16:creationId xmlns:a16="http://schemas.microsoft.com/office/drawing/2014/main" id="{0CD53EDB-7063-4AAB-8C51-D86E0A950D38}"/>
              </a:ext>
            </a:extLst>
          </p:cNvPr>
          <p:cNvSpPr>
            <a:spLocks noGrp="1"/>
          </p:cNvSpPr>
          <p:nvPr>
            <p:ph sz="half" idx="2"/>
          </p:nvPr>
        </p:nvSpPr>
        <p:spPr>
          <a:xfrm>
            <a:off x="328612" y="1271016"/>
            <a:ext cx="5393178" cy="5248655"/>
          </a:xfrm>
        </p:spPr>
        <p:txBody>
          <a:bodyPr/>
          <a:lstStyle/>
          <a:p>
            <a:r>
              <a:rPr lang="it-IT" sz="2000" dirty="0"/>
              <a:t>La funzione </a:t>
            </a:r>
            <a:r>
              <a:rPr lang="it-IT" sz="2000" dirty="0" err="1"/>
              <a:t>array_shift</a:t>
            </a:r>
            <a:r>
              <a:rPr lang="it-IT" sz="2000" dirty="0"/>
              <a:t>() </a:t>
            </a:r>
            <a:r>
              <a:rPr lang="it-IT" sz="2000" b="1" dirty="0">
                <a:highlight>
                  <a:srgbClr val="00FF00"/>
                </a:highlight>
              </a:rPr>
              <a:t>rimuove il primo elemento da un array e restituisce il valore dell'elemento rimosso.</a:t>
            </a:r>
          </a:p>
        </p:txBody>
      </p:sp>
      <p:sp>
        <p:nvSpPr>
          <p:cNvPr id="4" name="Segnaposto contenuto 3">
            <a:extLst>
              <a:ext uri="{FF2B5EF4-FFF2-40B4-BE49-F238E27FC236}">
                <a16:creationId xmlns:a16="http://schemas.microsoft.com/office/drawing/2014/main" id="{9C55E7B4-D980-4667-943C-B5B8B21861F4}"/>
              </a:ext>
            </a:extLst>
          </p:cNvPr>
          <p:cNvSpPr>
            <a:spLocks noGrp="1"/>
          </p:cNvSpPr>
          <p:nvPr>
            <p:ph sz="quarter" idx="4"/>
          </p:nvPr>
        </p:nvSpPr>
        <p:spPr>
          <a:xfrm>
            <a:off x="5721790" y="1271017"/>
            <a:ext cx="6141598" cy="5263586"/>
          </a:xfrm>
        </p:spPr>
        <p:txBody>
          <a:bodyPr/>
          <a:lstStyle/>
          <a:p>
            <a:r>
              <a:rPr lang="en-US" dirty="0"/>
              <a:t>&lt;?php</a:t>
            </a:r>
          </a:p>
          <a:p>
            <a:r>
              <a:rPr lang="en-US" dirty="0"/>
              <a:t>$a=array("a"=&gt;"</a:t>
            </a:r>
            <a:r>
              <a:rPr lang="en-US" dirty="0" err="1"/>
              <a:t>red","b</a:t>
            </a:r>
            <a:r>
              <a:rPr lang="en-US" dirty="0"/>
              <a:t>"=&gt;"</a:t>
            </a:r>
            <a:r>
              <a:rPr lang="en-US" dirty="0" err="1"/>
              <a:t>green","c</a:t>
            </a:r>
            <a:r>
              <a:rPr lang="en-US" dirty="0"/>
              <a:t>"=&gt;"blue");</a:t>
            </a:r>
          </a:p>
          <a:p>
            <a:r>
              <a:rPr lang="en-US" dirty="0"/>
              <a:t>echo </a:t>
            </a:r>
            <a:r>
              <a:rPr lang="en-US" dirty="0" err="1">
                <a:highlight>
                  <a:srgbClr val="FFFF00"/>
                </a:highlight>
              </a:rPr>
              <a:t>array_shift</a:t>
            </a:r>
            <a:r>
              <a:rPr lang="en-US" dirty="0"/>
              <a:t>($a);</a:t>
            </a:r>
          </a:p>
          <a:p>
            <a:r>
              <a:rPr lang="en-US" dirty="0" err="1"/>
              <a:t>print_r</a:t>
            </a:r>
            <a:r>
              <a:rPr lang="en-US" dirty="0"/>
              <a:t> ($a);</a:t>
            </a:r>
          </a:p>
          <a:p>
            <a:r>
              <a:rPr lang="en-US" dirty="0"/>
              <a:t>?&gt;</a:t>
            </a:r>
          </a:p>
          <a:p>
            <a:endParaRPr lang="en-US" dirty="0"/>
          </a:p>
          <a:p>
            <a:r>
              <a:rPr lang="en-US" sz="2000" dirty="0"/>
              <a:t>Il </a:t>
            </a:r>
            <a:r>
              <a:rPr lang="en-US" sz="2000" dirty="0" err="1"/>
              <a:t>Risultato</a:t>
            </a:r>
            <a:r>
              <a:rPr lang="en-US" sz="2000" dirty="0"/>
              <a:t>:</a:t>
            </a:r>
          </a:p>
          <a:p>
            <a:r>
              <a:rPr lang="en-US" dirty="0"/>
              <a:t>red //</a:t>
            </a:r>
            <a:r>
              <a:rPr lang="en-US" dirty="0" err="1"/>
              <a:t>valore</a:t>
            </a:r>
            <a:r>
              <a:rPr lang="en-US" dirty="0"/>
              <a:t> </a:t>
            </a:r>
            <a:r>
              <a:rPr lang="en-US" dirty="0" err="1"/>
              <a:t>restituito</a:t>
            </a:r>
            <a:endParaRPr lang="en-US" dirty="0"/>
          </a:p>
          <a:p>
            <a:r>
              <a:rPr lang="en-US" dirty="0"/>
              <a:t>Array ( [b] =&gt; green [c] =&gt; blue )</a:t>
            </a:r>
            <a:endParaRPr lang="it-IT" dirty="0"/>
          </a:p>
        </p:txBody>
      </p:sp>
    </p:spTree>
    <p:extLst>
      <p:ext uri="{BB962C8B-B14F-4D97-AF65-F5344CB8AC3E}">
        <p14:creationId xmlns:p14="http://schemas.microsoft.com/office/powerpoint/2010/main" val="225783065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array_unique</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p:txBody>
          <a:bodyPr>
            <a:normAutofit/>
          </a:bodyPr>
          <a:lstStyle/>
          <a:p>
            <a:r>
              <a:rPr lang="it-IT" sz="2000" dirty="0"/>
              <a:t>La funzione </a:t>
            </a:r>
            <a:r>
              <a:rPr lang="it-IT" sz="2000" dirty="0" err="1"/>
              <a:t>array_unique</a:t>
            </a:r>
            <a:r>
              <a:rPr lang="it-IT" sz="2000" dirty="0"/>
              <a:t>() </a:t>
            </a:r>
            <a:r>
              <a:rPr lang="it-IT" sz="2000" b="1" dirty="0"/>
              <a:t>rimuove i valori duplicati </a:t>
            </a:r>
            <a:r>
              <a:rPr lang="it-IT" sz="2000" dirty="0"/>
              <a:t>da un array. Se due o più valori dell'array sono uguali, </a:t>
            </a:r>
            <a:r>
              <a:rPr lang="it-IT" sz="2000" b="1" dirty="0"/>
              <a:t>il primo verrà mantenuto e l'altro verrà rimosso</a:t>
            </a:r>
            <a:r>
              <a:rPr lang="it-IT" sz="2000" dirty="0"/>
              <a:t>.</a:t>
            </a:r>
          </a:p>
          <a:p>
            <a:r>
              <a:rPr lang="it-IT" sz="2000" dirty="0">
                <a:highlight>
                  <a:srgbClr val="00FF00"/>
                </a:highlight>
              </a:rPr>
              <a:t>Nota: l'array restituito manterrà il tipo di chiave del primo elemento dell'array.</a:t>
            </a:r>
            <a:br>
              <a:rPr lang="it-IT" sz="2000" dirty="0"/>
            </a:br>
            <a:br>
              <a:rPr lang="it-IT" sz="2000" dirty="0"/>
            </a:br>
            <a:r>
              <a:rPr lang="it-IT" sz="2000" dirty="0"/>
              <a:t>Valore di ritorno:	Restituisce l'array filtrato.</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6007608" y="1271017"/>
            <a:ext cx="6042554" cy="5263586"/>
          </a:xfrm>
        </p:spPr>
        <p:txBody>
          <a:bodyPr/>
          <a:lstStyle/>
          <a:p>
            <a:r>
              <a:rPr lang="it-IT" dirty="0"/>
              <a:t>&lt;?</a:t>
            </a:r>
            <a:r>
              <a:rPr lang="it-IT" dirty="0" err="1"/>
              <a:t>php</a:t>
            </a:r>
            <a:endParaRPr lang="it-IT" dirty="0"/>
          </a:p>
          <a:p>
            <a:r>
              <a:rPr lang="it-IT" dirty="0"/>
              <a:t>$a=array("a"=&gt;</a:t>
            </a:r>
            <a:r>
              <a:rPr lang="it-IT" b="1" dirty="0"/>
              <a:t>"</a:t>
            </a:r>
            <a:r>
              <a:rPr lang="it-IT" b="1" dirty="0" err="1"/>
              <a:t>red</a:t>
            </a:r>
            <a:r>
              <a:rPr lang="it-IT" dirty="0" err="1"/>
              <a:t>","b</a:t>
            </a:r>
            <a:r>
              <a:rPr lang="it-IT" dirty="0"/>
              <a:t>"=&gt;"</a:t>
            </a:r>
            <a:r>
              <a:rPr lang="it-IT" dirty="0" err="1"/>
              <a:t>green","c</a:t>
            </a:r>
            <a:r>
              <a:rPr lang="it-IT" dirty="0"/>
              <a:t>"=&gt;"</a:t>
            </a:r>
            <a:r>
              <a:rPr lang="it-IT" b="1" dirty="0"/>
              <a:t>red</a:t>
            </a:r>
            <a:r>
              <a:rPr lang="it-IT" dirty="0"/>
              <a:t>");</a:t>
            </a:r>
          </a:p>
          <a:p>
            <a:r>
              <a:rPr lang="it-IT" dirty="0" err="1"/>
              <a:t>print_r</a:t>
            </a:r>
            <a:r>
              <a:rPr lang="it-IT" dirty="0"/>
              <a:t>(</a:t>
            </a:r>
            <a:r>
              <a:rPr lang="it-IT" dirty="0" err="1">
                <a:highlight>
                  <a:srgbClr val="FFFF00"/>
                </a:highlight>
              </a:rPr>
              <a:t>array_unique</a:t>
            </a:r>
            <a:r>
              <a:rPr lang="it-IT" dirty="0"/>
              <a:t>($a));</a:t>
            </a:r>
          </a:p>
          <a:p>
            <a:r>
              <a:rPr lang="it-IT" dirty="0"/>
              <a:t>?&gt;</a:t>
            </a:r>
          </a:p>
          <a:p>
            <a:br>
              <a:rPr lang="it-IT" dirty="0"/>
            </a:br>
            <a:r>
              <a:rPr lang="it-IT" sz="2000" dirty="0"/>
              <a:t>IL Risultato</a:t>
            </a:r>
          </a:p>
          <a:p>
            <a:r>
              <a:rPr lang="it-IT" dirty="0"/>
              <a:t>Array ( [a] =&gt; red [b] =&gt; green )</a:t>
            </a:r>
          </a:p>
          <a:p>
            <a:endParaRPr lang="it-IT" dirty="0"/>
          </a:p>
        </p:txBody>
      </p:sp>
    </p:spTree>
    <p:extLst>
      <p:ext uri="{BB962C8B-B14F-4D97-AF65-F5344CB8AC3E}">
        <p14:creationId xmlns:p14="http://schemas.microsoft.com/office/powerpoint/2010/main" val="334312410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u="sng" dirty="0">
                <a:highlight>
                  <a:srgbClr val="00FF00"/>
                </a:highlight>
              </a:rPr>
              <a:t>de</a:t>
            </a:r>
            <a:r>
              <a:rPr lang="it-IT" sz="2000" b="1" dirty="0">
                <a:highlight>
                  <a:srgbClr val="00FF00"/>
                </a:highlight>
              </a:rPr>
              <a:t>crescente</a:t>
            </a:r>
            <a:r>
              <a:rPr lang="it-IT" sz="2000" dirty="0"/>
              <a:t>, in base al valore.</a:t>
            </a:r>
          </a:p>
          <a:p>
            <a:endParaRPr lang="it-IT" sz="2000" dirty="0"/>
          </a:p>
          <a:p>
            <a:r>
              <a:rPr lang="it-IT" sz="2000" dirty="0"/>
              <a:t>Suggerimento: utilizzare la funzione </a:t>
            </a:r>
            <a:r>
              <a:rPr lang="it-IT" sz="2000" b="1" dirty="0" err="1"/>
              <a:t>asort</a:t>
            </a:r>
            <a:r>
              <a:rPr lang="it-IT" sz="2000" dirty="0"/>
              <a:t>() per ordinare un array associativo in </a:t>
            </a:r>
            <a:r>
              <a:rPr lang="it-IT" sz="2000" b="1" dirty="0"/>
              <a:t>ordine crescente</a:t>
            </a:r>
            <a:r>
              <a:rPr lang="it-IT" sz="2000" dirty="0"/>
              <a:t>, in base al valore.</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p:spPr>
        <p:txBody>
          <a:bodyPr>
            <a:normAutofit lnSpcReduction="10000"/>
          </a:bodyPr>
          <a:lstStyle/>
          <a:p>
            <a:pPr marL="0" indent="0">
              <a:buNone/>
            </a:pPr>
            <a:r>
              <a:rPr lang="en-US" dirty="0"/>
              <a:t>&lt;?php</a:t>
            </a:r>
          </a:p>
          <a:p>
            <a:pPr marL="0" indent="0">
              <a:buNone/>
            </a:pPr>
            <a:r>
              <a:rPr lang="en-US" dirty="0"/>
              <a:t>$age=array("Peter"=&gt;"35","Ben"=&gt;"37","Joe"=&gt;"43");</a:t>
            </a:r>
          </a:p>
          <a:p>
            <a:pPr marL="0" indent="0">
              <a:buNone/>
            </a:pPr>
            <a:r>
              <a:rPr lang="en-US" dirty="0" err="1">
                <a:highlight>
                  <a:srgbClr val="FFFF00"/>
                </a:highlight>
              </a:rPr>
              <a:t>arsort</a:t>
            </a:r>
            <a:r>
              <a:rPr lang="en-US" dirty="0"/>
              <a:t>($age);</a:t>
            </a:r>
          </a:p>
          <a:p>
            <a:pPr marL="0" indent="0">
              <a:buNone/>
            </a:pPr>
            <a:r>
              <a:rPr lang="en-US" dirty="0"/>
              <a:t>foreach($age as $x=&gt;$</a:t>
            </a:r>
            <a:r>
              <a:rPr lang="en-US" dirty="0" err="1"/>
              <a:t>x_value</a:t>
            </a:r>
            <a:r>
              <a:rPr lang="en-US" dirty="0"/>
              <a:t>)</a:t>
            </a:r>
          </a:p>
          <a:p>
            <a:pPr marL="0" indent="0">
              <a:buNone/>
            </a:pPr>
            <a:r>
              <a:rPr lang="en-US" dirty="0"/>
              <a:t>   {</a:t>
            </a:r>
          </a:p>
          <a:p>
            <a:pPr marL="0" indent="0">
              <a:buNone/>
            </a:pPr>
            <a:r>
              <a:rPr lang="en-US" dirty="0"/>
              <a:t>   echo "Key=" . $x . ", Value=" . $</a:t>
            </a:r>
            <a:r>
              <a:rPr lang="en-US" dirty="0" err="1"/>
              <a:t>x_value</a:t>
            </a:r>
            <a:r>
              <a:rPr lang="en-US" dirty="0"/>
              <a:t>;</a:t>
            </a:r>
          </a:p>
          <a:p>
            <a:pPr marL="0" indent="0">
              <a:buNone/>
            </a:pPr>
            <a:r>
              <a:rPr lang="en-US" dirty="0"/>
              <a:t>   echo "&lt;</a:t>
            </a:r>
            <a:r>
              <a:rPr lang="en-US" dirty="0" err="1"/>
              <a:t>br</a:t>
            </a:r>
            <a:r>
              <a:rPr lang="en-US" dirty="0"/>
              <a:t>&gt;";</a:t>
            </a:r>
          </a:p>
          <a:p>
            <a:pPr marL="0" indent="0">
              <a:buNone/>
            </a:pPr>
            <a:r>
              <a:rPr lang="en-US" dirty="0"/>
              <a:t>   }</a:t>
            </a:r>
          </a:p>
          <a:p>
            <a:pPr marL="0" indent="0">
              <a:buNone/>
            </a:pPr>
            <a:r>
              <a:rPr lang="en-US" dirty="0"/>
              <a:t>?&gt;</a:t>
            </a:r>
          </a:p>
          <a:p>
            <a:pPr marL="0" indent="0">
              <a:buNone/>
            </a:pPr>
            <a:endParaRPr lang="en-US" dirty="0"/>
          </a:p>
          <a:p>
            <a:r>
              <a:rPr lang="en-US" dirty="0"/>
              <a:t>Il </a:t>
            </a:r>
            <a:r>
              <a:rPr lang="en-US" dirty="0" err="1"/>
              <a:t>Risultato</a:t>
            </a:r>
            <a:r>
              <a:rPr lang="en-US" dirty="0"/>
              <a:t>:</a:t>
            </a:r>
            <a:br>
              <a:rPr lang="en-US" sz="2000" dirty="0"/>
            </a:br>
            <a:br>
              <a:rPr lang="en-US" dirty="0"/>
            </a:br>
            <a:r>
              <a:rPr lang="en-US" dirty="0"/>
              <a:t>Key=Joe, Value=43</a:t>
            </a:r>
          </a:p>
          <a:p>
            <a:r>
              <a:rPr lang="en-US" dirty="0"/>
              <a:t>Key=Ben, Value=37</a:t>
            </a:r>
          </a:p>
          <a:p>
            <a:r>
              <a:rPr lang="en-US" dirty="0"/>
              <a:t>Key=Peter, Value=35</a:t>
            </a:r>
            <a:endParaRPr lang="it-IT" dirty="0"/>
          </a:p>
        </p:txBody>
      </p:sp>
    </p:spTree>
    <p:extLst>
      <p:ext uri="{BB962C8B-B14F-4D97-AF65-F5344CB8AC3E}">
        <p14:creationId xmlns:p14="http://schemas.microsoft.com/office/powerpoint/2010/main" val="334734408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dirty="0">
                <a:highlight>
                  <a:srgbClr val="00FF00"/>
                </a:highlight>
              </a:rPr>
              <a:t>crescente</a:t>
            </a:r>
            <a:r>
              <a:rPr lang="it-IT" sz="2000" dirty="0"/>
              <a:t>, in base al valore.</a:t>
            </a:r>
          </a:p>
          <a:p>
            <a:endParaRPr lang="it-IT" sz="2000"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a:solidFill>
            <a:schemeClr val="tx1"/>
          </a:solidFill>
        </p:spPr>
        <p:txBody>
          <a:bodyPr>
            <a:normAutofit/>
          </a:bodyPr>
          <a:lstStyle/>
          <a:p>
            <a:r>
              <a:rPr lang="pt-BR" b="0" dirty="0">
                <a:solidFill>
                  <a:srgbClr val="569CD6"/>
                </a:solidFill>
                <a:effectLst/>
                <a:latin typeface="Consolas" panose="020B0609020204030204" pitchFamily="49" charset="0"/>
              </a:rPr>
              <a:t>&lt;?php</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array</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"Ben"</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"37"</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"Joe"</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"43"</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"Peter"</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"35"</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asort</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print_r</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569CD6"/>
                </a:solidFill>
                <a:effectLst/>
                <a:latin typeface="Consolas" panose="020B0609020204030204" pitchFamily="49" charset="0"/>
              </a:rPr>
              <a:t>?&gt;</a:t>
            </a:r>
          </a:p>
          <a:p>
            <a:r>
              <a:rPr lang="pt-BR" b="0" dirty="0">
                <a:solidFill>
                  <a:srgbClr val="D4D4D4"/>
                </a:solidFill>
                <a:effectLst/>
                <a:latin typeface="Consolas" panose="020B0609020204030204" pitchFamily="49" charset="0"/>
              </a:rPr>
              <a:t>Array</a:t>
            </a:r>
          </a:p>
          <a:p>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[Peter] =&gt; 35</a:t>
            </a:r>
          </a:p>
          <a:p>
            <a:r>
              <a:rPr lang="pt-BR" b="0" dirty="0">
                <a:solidFill>
                  <a:srgbClr val="D4D4D4"/>
                </a:solidFill>
                <a:effectLst/>
                <a:latin typeface="Consolas" panose="020B0609020204030204" pitchFamily="49" charset="0"/>
              </a:rPr>
              <a:t>    [Ben] =&gt; 37</a:t>
            </a:r>
          </a:p>
          <a:p>
            <a:r>
              <a:rPr lang="pt-BR" b="0" dirty="0">
                <a:solidFill>
                  <a:srgbClr val="D4D4D4"/>
                </a:solidFill>
                <a:effectLst/>
                <a:latin typeface="Consolas" panose="020B0609020204030204" pitchFamily="49" charset="0"/>
              </a:rPr>
              <a:t>    [Joe] =&gt; 43</a:t>
            </a:r>
          </a:p>
          <a:p>
            <a:r>
              <a:rPr lang="pt-B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3224726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a:t>list()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2" y="1271016"/>
            <a:ext cx="4560259" cy="5248655"/>
          </a:xfrm>
        </p:spPr>
        <p:txBody>
          <a:bodyPr/>
          <a:lstStyle/>
          <a:p>
            <a:r>
              <a:rPr lang="it-IT" sz="2000" dirty="0"/>
              <a:t>La funzione list() viene utilizzata per assegnare valori a un elenco di variabili in un'operazione.</a:t>
            </a:r>
          </a:p>
          <a:p>
            <a:endParaRPr lang="it-IT"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395865" y="1271017"/>
            <a:ext cx="6467523" cy="5263586"/>
          </a:xfrm>
          <a:solidFill>
            <a:schemeClr val="tx1"/>
          </a:solidFill>
        </p:spPr>
        <p:txBody>
          <a:bodyPr>
            <a:normAutofit/>
          </a:bodyPr>
          <a:lstStyle/>
          <a:p>
            <a:r>
              <a:rPr lang="en-US" sz="1800" dirty="0"/>
              <a:t>&lt;?php</a:t>
            </a:r>
          </a:p>
          <a:p>
            <a:r>
              <a:rPr lang="en-US" sz="1800" b="0" i="0" dirty="0">
                <a:solidFill>
                  <a:schemeClr val="bg1"/>
                </a:solidFill>
                <a:effectLst/>
                <a:latin typeface="Fira Mono" panose="020B0509050000020004" pitchFamily="49" charset="0"/>
              </a:rPr>
              <a:t>$info = array('coffee', 'brown', 'caffeine');</a:t>
            </a:r>
            <a:br>
              <a:rPr lang="en-US" sz="1800" b="0" i="0" dirty="0">
                <a:solidFill>
                  <a:schemeClr val="bg1"/>
                </a:solidFill>
                <a:effectLst/>
                <a:latin typeface="Fira Mono" panose="020B0509050000020004" pitchFamily="49" charset="0"/>
              </a:rPr>
            </a:b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 Listing all the variables</a:t>
            </a:r>
            <a:br>
              <a:rPr lang="en-US" sz="1800" b="0" i="0" dirty="0">
                <a:solidFill>
                  <a:schemeClr val="bg1"/>
                </a:solidFill>
                <a:effectLst/>
                <a:latin typeface="Fira Mono" panose="020B0509050000020004" pitchFamily="49" charset="0"/>
              </a:rPr>
            </a:br>
            <a:r>
              <a:rPr lang="en-US" sz="1800" b="0" i="0" dirty="0">
                <a:solidFill>
                  <a:schemeClr val="bg1"/>
                </a:solidFill>
                <a:effectLst/>
                <a:highlight>
                  <a:srgbClr val="FF00FF"/>
                </a:highlight>
                <a:latin typeface="Fira Mono" panose="020B0509050000020004" pitchFamily="49" charset="0"/>
              </a:rPr>
              <a:t>list</a:t>
            </a:r>
            <a:r>
              <a:rPr lang="en-US" sz="1800" b="0" i="0" dirty="0">
                <a:solidFill>
                  <a:schemeClr val="bg1"/>
                </a:solidFill>
                <a:effectLst/>
                <a:latin typeface="Fira Mono" panose="020B0509050000020004" pitchFamily="49" charset="0"/>
              </a:rPr>
              <a:t>($drink, $color, $power) = $info;</a:t>
            </a: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echo "$drink is $color and $power makes it special.\n";</a:t>
            </a:r>
            <a:endParaRPr lang="it-IT" sz="1800" dirty="0">
              <a:solidFill>
                <a:schemeClr val="bg1"/>
              </a:solidFill>
            </a:endParaRPr>
          </a:p>
        </p:txBody>
      </p:sp>
    </p:spTree>
    <p:extLst>
      <p:ext uri="{BB962C8B-B14F-4D97-AF65-F5344CB8AC3E}">
        <p14:creationId xmlns:p14="http://schemas.microsoft.com/office/powerpoint/2010/main" val="253927975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2F117-89C1-4B84-BCFC-1FA82BB59F7C}"/>
              </a:ext>
            </a:extLst>
          </p:cNvPr>
          <p:cNvSpPr>
            <a:spLocks noGrp="1"/>
          </p:cNvSpPr>
          <p:nvPr>
            <p:ph type="title"/>
          </p:nvPr>
        </p:nvSpPr>
        <p:spPr/>
        <p:txBody>
          <a:bodyPr>
            <a:normAutofit/>
          </a:bodyPr>
          <a:lstStyle/>
          <a:p>
            <a:r>
              <a:rPr lang="it-IT" dirty="0" err="1"/>
              <a:t>array_keys</a:t>
            </a:r>
            <a:r>
              <a:rPr lang="it-IT" dirty="0"/>
              <a:t>() / </a:t>
            </a:r>
            <a:r>
              <a:rPr lang="it-IT" dirty="0" err="1"/>
              <a:t>array_values</a:t>
            </a:r>
            <a:r>
              <a:rPr lang="it-IT" dirty="0"/>
              <a:t>()</a:t>
            </a:r>
          </a:p>
        </p:txBody>
      </p:sp>
      <p:sp>
        <p:nvSpPr>
          <p:cNvPr id="3" name="Segnaposto contenuto 2">
            <a:extLst>
              <a:ext uri="{FF2B5EF4-FFF2-40B4-BE49-F238E27FC236}">
                <a16:creationId xmlns:a16="http://schemas.microsoft.com/office/drawing/2014/main" id="{6B108D60-1A24-4277-9878-34BCDB77077A}"/>
              </a:ext>
            </a:extLst>
          </p:cNvPr>
          <p:cNvSpPr>
            <a:spLocks noGrp="1"/>
          </p:cNvSpPr>
          <p:nvPr>
            <p:ph sz="half" idx="2"/>
          </p:nvPr>
        </p:nvSpPr>
        <p:spPr>
          <a:xfrm>
            <a:off x="160020" y="1271016"/>
            <a:ext cx="3188970" cy="5381244"/>
          </a:xfrm>
        </p:spPr>
        <p:txBody>
          <a:bodyPr>
            <a:normAutofit/>
          </a:bodyPr>
          <a:lstStyle/>
          <a:p>
            <a:r>
              <a:rPr lang="it-IT" sz="2200" dirty="0"/>
              <a:t>Dato </a:t>
            </a:r>
            <a:r>
              <a:rPr lang="it-IT" sz="2200" b="1" dirty="0"/>
              <a:t>un array multidimensionale </a:t>
            </a:r>
            <a:r>
              <a:rPr lang="it-IT" sz="2200" dirty="0"/>
              <a:t>con coppie chiave/valori abbiamo a disposizione due funzioni, </a:t>
            </a:r>
            <a:r>
              <a:rPr lang="it-IT" sz="2200" b="1" dirty="0" err="1"/>
              <a:t>array_keys</a:t>
            </a:r>
            <a:r>
              <a:rPr lang="it-IT" sz="2200" b="1" dirty="0"/>
              <a:t>() </a:t>
            </a:r>
            <a:r>
              <a:rPr lang="it-IT" sz="2200" dirty="0"/>
              <a:t>e</a:t>
            </a:r>
            <a:r>
              <a:rPr lang="it-IT" sz="2200" b="1" dirty="0"/>
              <a:t> </a:t>
            </a:r>
            <a:r>
              <a:rPr lang="it-IT" sz="2200" b="1" dirty="0" err="1"/>
              <a:t>array_values</a:t>
            </a:r>
            <a:r>
              <a:rPr lang="it-IT" sz="2200" b="1" dirty="0"/>
              <a:t>()</a:t>
            </a:r>
            <a:r>
              <a:rPr lang="it-IT" sz="2200" dirty="0"/>
              <a:t>, che ci permettono rispettivamente di </a:t>
            </a:r>
            <a:r>
              <a:rPr lang="it-IT" sz="2200" b="1" dirty="0">
                <a:highlight>
                  <a:srgbClr val="00FF00"/>
                </a:highlight>
              </a:rPr>
              <a:t>restituire un array di chiavi e di valori </a:t>
            </a:r>
            <a:r>
              <a:rPr lang="it-IT" sz="2200" dirty="0">
                <a:highlight>
                  <a:srgbClr val="00FF00"/>
                </a:highlight>
              </a:rPr>
              <a:t>dell'array</a:t>
            </a:r>
            <a:r>
              <a:rPr lang="it-IT" sz="2200" dirty="0"/>
              <a:t>.</a:t>
            </a:r>
          </a:p>
        </p:txBody>
      </p:sp>
      <p:sp>
        <p:nvSpPr>
          <p:cNvPr id="4" name="Segnaposto contenuto 3">
            <a:extLst>
              <a:ext uri="{FF2B5EF4-FFF2-40B4-BE49-F238E27FC236}">
                <a16:creationId xmlns:a16="http://schemas.microsoft.com/office/drawing/2014/main" id="{8730EC4B-9A16-4C82-9BE2-6965AA5C589C}"/>
              </a:ext>
            </a:extLst>
          </p:cNvPr>
          <p:cNvSpPr>
            <a:spLocks noGrp="1"/>
          </p:cNvSpPr>
          <p:nvPr>
            <p:ph sz="quarter" idx="4"/>
          </p:nvPr>
        </p:nvSpPr>
        <p:spPr>
          <a:xfrm>
            <a:off x="3486150" y="1271016"/>
            <a:ext cx="3931920" cy="5381243"/>
          </a:xfrm>
        </p:spPr>
        <p:txBody>
          <a:bodyPr/>
          <a:lstStyle/>
          <a:p>
            <a:r>
              <a:rPr lang="it-IT" sz="2200" dirty="0"/>
              <a:t>$array = [</a:t>
            </a:r>
          </a:p>
          <a:p>
            <a:r>
              <a:rPr lang="it-IT" sz="2200" dirty="0"/>
              <a:t>'</a:t>
            </a:r>
            <a:r>
              <a:rPr lang="it-IT" sz="2200" dirty="0" err="1"/>
              <a:t>TuoNome</a:t>
            </a:r>
            <a:r>
              <a:rPr lang="it-IT" sz="2200" dirty="0"/>
              <a:t>' =&gt; 29,</a:t>
            </a:r>
          </a:p>
          <a:p>
            <a:r>
              <a:rPr lang="it-IT" sz="2200" dirty="0"/>
              <a:t>'Marco' =&gt; 28,</a:t>
            </a:r>
          </a:p>
          <a:p>
            <a:r>
              <a:rPr lang="it-IT" sz="2200" dirty="0"/>
              <a:t>'Michele' =&gt; 35,</a:t>
            </a:r>
          </a:p>
          <a:p>
            <a:r>
              <a:rPr lang="it-IT" sz="2200" dirty="0"/>
              <a:t>'Luca' =&gt; 22</a:t>
            </a:r>
          </a:p>
          <a:p>
            <a:r>
              <a:rPr lang="it-IT" sz="2200" dirty="0"/>
              <a:t>];</a:t>
            </a:r>
          </a:p>
          <a:p>
            <a:r>
              <a:rPr lang="it-IT" sz="2200" dirty="0"/>
              <a:t>$nomi = </a:t>
            </a:r>
            <a:r>
              <a:rPr lang="it-IT" sz="2200" dirty="0" err="1">
                <a:highlight>
                  <a:srgbClr val="FFFF00"/>
                </a:highlight>
              </a:rPr>
              <a:t>array_keys</a:t>
            </a:r>
            <a:r>
              <a:rPr lang="it-IT" sz="2200" dirty="0"/>
              <a:t>($array);</a:t>
            </a:r>
          </a:p>
          <a:p>
            <a:r>
              <a:rPr lang="it-IT" sz="2200" dirty="0"/>
              <a:t>$anni = </a:t>
            </a:r>
            <a:r>
              <a:rPr lang="it-IT" sz="2200" dirty="0" err="1">
                <a:highlight>
                  <a:srgbClr val="FFFF00"/>
                </a:highlight>
              </a:rPr>
              <a:t>array_values</a:t>
            </a:r>
            <a:r>
              <a:rPr lang="it-IT" sz="2200" dirty="0"/>
              <a:t>($array);</a:t>
            </a:r>
          </a:p>
          <a:p>
            <a:r>
              <a:rPr lang="it-IT" sz="2200" dirty="0" err="1"/>
              <a:t>print_r</a:t>
            </a:r>
            <a:r>
              <a:rPr lang="it-IT" sz="2200" dirty="0"/>
              <a:t>($nomi);</a:t>
            </a:r>
          </a:p>
          <a:p>
            <a:r>
              <a:rPr lang="it-IT" sz="2200" dirty="0" err="1"/>
              <a:t>print_r</a:t>
            </a:r>
            <a:r>
              <a:rPr lang="it-IT" sz="2200" dirty="0"/>
              <a:t>($anni);</a:t>
            </a:r>
          </a:p>
          <a:p>
            <a:endParaRPr lang="it-IT" dirty="0"/>
          </a:p>
        </p:txBody>
      </p:sp>
      <p:sp>
        <p:nvSpPr>
          <p:cNvPr id="5" name="CasellaDiTesto 4">
            <a:extLst>
              <a:ext uri="{FF2B5EF4-FFF2-40B4-BE49-F238E27FC236}">
                <a16:creationId xmlns:a16="http://schemas.microsoft.com/office/drawing/2014/main" id="{F1DE28F3-76F6-4235-903F-8F425646FAFC}"/>
              </a:ext>
            </a:extLst>
          </p:cNvPr>
          <p:cNvSpPr txBox="1"/>
          <p:nvPr/>
        </p:nvSpPr>
        <p:spPr>
          <a:xfrm>
            <a:off x="7783830" y="1371600"/>
            <a:ext cx="3931920" cy="4524315"/>
          </a:xfrm>
          <a:prstGeom prst="rect">
            <a:avLst/>
          </a:prstGeom>
          <a:noFill/>
        </p:spPr>
        <p:txBody>
          <a:bodyPr wrap="square" rtlCol="0">
            <a:spAutoFit/>
          </a:bodyPr>
          <a:lstStyle/>
          <a:p>
            <a:r>
              <a:rPr lang="it-IT" dirty="0">
                <a:highlight>
                  <a:srgbClr val="FFFF00"/>
                </a:highlight>
              </a:rPr>
              <a:t>L'outpu</a:t>
            </a:r>
            <a:r>
              <a:rPr lang="it-IT" dirty="0"/>
              <a:t>t dei due array sarà:</a:t>
            </a:r>
          </a:p>
          <a:p>
            <a:endParaRPr lang="it-IT" dirty="0"/>
          </a:p>
          <a:p>
            <a:r>
              <a:rPr lang="it-IT" dirty="0"/>
              <a:t>Array</a:t>
            </a:r>
          </a:p>
          <a:p>
            <a:r>
              <a:rPr lang="it-IT" dirty="0"/>
              <a:t>(</a:t>
            </a:r>
          </a:p>
          <a:p>
            <a:r>
              <a:rPr lang="it-IT" b="1" dirty="0">
                <a:highlight>
                  <a:srgbClr val="FFFF00"/>
                </a:highlight>
              </a:rPr>
              <a:t>[0]</a:t>
            </a:r>
            <a:r>
              <a:rPr lang="it-IT" dirty="0">
                <a:highlight>
                  <a:srgbClr val="FFFF00"/>
                </a:highlight>
              </a:rPr>
              <a:t> =&gt; </a:t>
            </a:r>
            <a:r>
              <a:rPr lang="it-IT" dirty="0" err="1">
                <a:highlight>
                  <a:srgbClr val="FFFF00"/>
                </a:highlight>
              </a:rPr>
              <a:t>TuoNome</a:t>
            </a:r>
            <a:endParaRPr lang="it-IT" dirty="0">
              <a:highlight>
                <a:srgbClr val="FFFF00"/>
              </a:highlight>
            </a:endParaRPr>
          </a:p>
          <a:p>
            <a:r>
              <a:rPr lang="it-IT" dirty="0"/>
              <a:t>[1] =&gt; Marco</a:t>
            </a:r>
          </a:p>
          <a:p>
            <a:r>
              <a:rPr lang="it-IT" dirty="0"/>
              <a:t>[2] =&gt; Michele</a:t>
            </a:r>
          </a:p>
          <a:p>
            <a:r>
              <a:rPr lang="it-IT" dirty="0"/>
              <a:t>[3] =&gt; Luca</a:t>
            </a:r>
          </a:p>
          <a:p>
            <a:r>
              <a:rPr lang="it-IT" dirty="0"/>
              <a:t>)</a:t>
            </a:r>
          </a:p>
          <a:p>
            <a:r>
              <a:rPr lang="it-IT" dirty="0"/>
              <a:t>Array</a:t>
            </a:r>
          </a:p>
          <a:p>
            <a:r>
              <a:rPr lang="it-IT" dirty="0"/>
              <a:t>(</a:t>
            </a:r>
          </a:p>
          <a:p>
            <a:r>
              <a:rPr lang="it-IT" b="1" dirty="0">
                <a:highlight>
                  <a:srgbClr val="FFFF00"/>
                </a:highlight>
              </a:rPr>
              <a:t>[0]</a:t>
            </a:r>
            <a:r>
              <a:rPr lang="it-IT" dirty="0">
                <a:highlight>
                  <a:srgbClr val="FFFF00"/>
                </a:highlight>
              </a:rPr>
              <a:t> =&gt; 29</a:t>
            </a:r>
          </a:p>
          <a:p>
            <a:r>
              <a:rPr lang="it-IT" dirty="0"/>
              <a:t>[1] =&gt; 28</a:t>
            </a:r>
          </a:p>
          <a:p>
            <a:r>
              <a:rPr lang="it-IT" dirty="0"/>
              <a:t>[2] =&gt; 35</a:t>
            </a:r>
          </a:p>
          <a:p>
            <a:r>
              <a:rPr lang="it-IT" dirty="0"/>
              <a:t>[3] =&gt; 22</a:t>
            </a:r>
          </a:p>
          <a:p>
            <a:r>
              <a:rPr lang="it-IT" dirty="0"/>
              <a:t>)</a:t>
            </a:r>
          </a:p>
        </p:txBody>
      </p:sp>
    </p:spTree>
    <p:extLst>
      <p:ext uri="{BB962C8B-B14F-4D97-AF65-F5344CB8AC3E}">
        <p14:creationId xmlns:p14="http://schemas.microsoft.com/office/powerpoint/2010/main" val="118325362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265AC9-7176-46DE-B37C-4C72A1506C9B}"/>
              </a:ext>
            </a:extLst>
          </p:cNvPr>
          <p:cNvSpPr>
            <a:spLocks noGrp="1"/>
          </p:cNvSpPr>
          <p:nvPr>
            <p:ph type="title"/>
          </p:nvPr>
        </p:nvSpPr>
        <p:spPr/>
        <p:txBody>
          <a:bodyPr/>
          <a:lstStyle/>
          <a:p>
            <a:r>
              <a:rPr lang="it-IT"/>
              <a:t>FILTER_VAR() - Validazione </a:t>
            </a:r>
            <a:r>
              <a:rPr lang="it-IT" dirty="0"/>
              <a:t>dei dati in PHP</a:t>
            </a:r>
          </a:p>
        </p:txBody>
      </p:sp>
      <p:sp>
        <p:nvSpPr>
          <p:cNvPr id="3" name="Segnaposto contenuto 2">
            <a:extLst>
              <a:ext uri="{FF2B5EF4-FFF2-40B4-BE49-F238E27FC236}">
                <a16:creationId xmlns:a16="http://schemas.microsoft.com/office/drawing/2014/main" id="{CE1117EE-F9F7-4B45-BAC5-5DF519FFFC43}"/>
              </a:ext>
            </a:extLst>
          </p:cNvPr>
          <p:cNvSpPr>
            <a:spLocks noGrp="1"/>
          </p:cNvSpPr>
          <p:nvPr>
            <p:ph sz="half" idx="2"/>
          </p:nvPr>
        </p:nvSpPr>
        <p:spPr/>
        <p:txBody>
          <a:bodyPr>
            <a:normAutofit/>
          </a:bodyPr>
          <a:lstStyle/>
          <a:p>
            <a:r>
              <a:rPr lang="it-IT" sz="2000" dirty="0"/>
              <a:t>strumenti di PHP </a:t>
            </a:r>
            <a:r>
              <a:rPr lang="it-IT" sz="2000" b="1" dirty="0"/>
              <a:t>per validare e/o "ripulire" dati</a:t>
            </a:r>
            <a:r>
              <a:rPr lang="it-IT" sz="2000" dirty="0"/>
              <a:t> attraverso </a:t>
            </a:r>
            <a:r>
              <a:rPr lang="it-IT" sz="2000" b="1" dirty="0"/>
              <a:t>la funzione </a:t>
            </a:r>
            <a:r>
              <a:rPr lang="it-IT" sz="2000" b="1" dirty="0" err="1"/>
              <a:t>filter_var</a:t>
            </a:r>
            <a:r>
              <a:rPr lang="it-IT" sz="2000" b="1" dirty="0"/>
              <a:t>()</a:t>
            </a:r>
          </a:p>
          <a:p>
            <a:r>
              <a:rPr lang="it-IT" sz="2000" dirty="0"/>
              <a:t>Esistono due </a:t>
            </a:r>
            <a:r>
              <a:rPr lang="it-IT" sz="2000" dirty="0" err="1"/>
              <a:t>macrotipi</a:t>
            </a:r>
            <a:r>
              <a:rPr lang="it-IT" sz="2000" dirty="0"/>
              <a:t> di filtri che possiamo utilizzare con essa:</a:t>
            </a:r>
          </a:p>
          <a:p>
            <a:pPr marL="457200" indent="-457200">
              <a:buFont typeface="+mj-lt"/>
              <a:buAutoNum type="arabicPeriod"/>
            </a:pPr>
            <a:r>
              <a:rPr lang="it-IT" sz="2000" b="1" dirty="0"/>
              <a:t> </a:t>
            </a:r>
            <a:r>
              <a:rPr lang="it-IT" sz="2000" b="1" dirty="0" err="1"/>
              <a:t>validation</a:t>
            </a:r>
            <a:r>
              <a:rPr lang="it-IT" sz="2000" dirty="0"/>
              <a:t>: verificano che un dato sia o meno valido;</a:t>
            </a:r>
          </a:p>
          <a:p>
            <a:pPr marL="457200" indent="-457200">
              <a:buFont typeface="+mj-lt"/>
              <a:buAutoNum type="arabicPeriod"/>
            </a:pPr>
            <a:r>
              <a:rPr lang="it-IT" sz="2000" b="1" dirty="0"/>
              <a:t> </a:t>
            </a:r>
            <a:r>
              <a:rPr lang="it-IT" sz="2000" b="1" dirty="0" err="1"/>
              <a:t>sanitizazion</a:t>
            </a:r>
            <a:r>
              <a:rPr lang="it-IT" sz="2000" dirty="0"/>
              <a:t>: modificano il dato per renderlo valido.</a:t>
            </a:r>
          </a:p>
          <a:p>
            <a:pPr marL="0" indent="0">
              <a:buNone/>
            </a:pPr>
            <a:r>
              <a:rPr lang="it-IT" sz="2000" b="1" dirty="0"/>
              <a:t>VALIDATION DEI DATI</a:t>
            </a:r>
          </a:p>
          <a:p>
            <a:pPr marL="0" indent="0">
              <a:buNone/>
            </a:pPr>
            <a:r>
              <a:rPr lang="it-IT" sz="2000" dirty="0"/>
              <a:t>La validazione di un indirizzo email è probabilmente il caso più comune di utilizzo di </a:t>
            </a:r>
            <a:r>
              <a:rPr lang="it-IT" sz="2000" dirty="0" err="1"/>
              <a:t>filter_var</a:t>
            </a:r>
            <a:r>
              <a:rPr lang="it-IT" sz="2000" dirty="0"/>
              <a:t>():</a:t>
            </a:r>
          </a:p>
        </p:txBody>
      </p:sp>
      <p:sp>
        <p:nvSpPr>
          <p:cNvPr id="4" name="Segnaposto contenuto 3">
            <a:extLst>
              <a:ext uri="{FF2B5EF4-FFF2-40B4-BE49-F238E27FC236}">
                <a16:creationId xmlns:a16="http://schemas.microsoft.com/office/drawing/2014/main" id="{27803F35-5003-4526-AACD-E0CFB1F51690}"/>
              </a:ext>
            </a:extLst>
          </p:cNvPr>
          <p:cNvSpPr>
            <a:spLocks noGrp="1"/>
          </p:cNvSpPr>
          <p:nvPr>
            <p:ph sz="quarter" idx="4"/>
          </p:nvPr>
        </p:nvSpPr>
        <p:spPr/>
        <p:txBody>
          <a:bodyPr/>
          <a:lstStyle/>
          <a:p>
            <a:r>
              <a:rPr lang="it-IT" dirty="0"/>
              <a:t>$</a:t>
            </a:r>
            <a:r>
              <a:rPr lang="it-IT" dirty="0" err="1"/>
              <a:t>emailValida</a:t>
            </a:r>
            <a:r>
              <a:rPr lang="it-IT" dirty="0"/>
              <a:t> = "test@gmail.com";</a:t>
            </a:r>
          </a:p>
          <a:p>
            <a:r>
              <a:rPr lang="it-IT" dirty="0"/>
              <a:t>$</a:t>
            </a:r>
            <a:r>
              <a:rPr lang="it-IT" dirty="0" err="1"/>
              <a:t>emailNonValida</a:t>
            </a:r>
            <a:r>
              <a:rPr lang="it-IT" dirty="0"/>
              <a:t> = "</a:t>
            </a:r>
            <a:r>
              <a:rPr lang="it-IT" dirty="0" err="1"/>
              <a:t>invalid.email</a:t>
            </a:r>
            <a:r>
              <a:rPr lang="it-IT" dirty="0"/>
              <a:t>";</a:t>
            </a:r>
          </a:p>
          <a:p>
            <a:r>
              <a:rPr lang="it-IT" dirty="0" err="1"/>
              <a:t>if</a:t>
            </a:r>
            <a:r>
              <a:rPr lang="it-IT" dirty="0"/>
              <a:t> (</a:t>
            </a:r>
            <a:r>
              <a:rPr lang="it-IT" dirty="0" err="1">
                <a:highlight>
                  <a:srgbClr val="FFFF00"/>
                </a:highlight>
              </a:rPr>
              <a:t>filter_var</a:t>
            </a:r>
            <a:r>
              <a:rPr lang="it-IT" dirty="0"/>
              <a:t>($</a:t>
            </a:r>
            <a:r>
              <a:rPr lang="it-IT" dirty="0" err="1"/>
              <a:t>emailValida</a:t>
            </a:r>
            <a:r>
              <a:rPr lang="it-IT" dirty="0"/>
              <a:t>, </a:t>
            </a:r>
            <a:r>
              <a:rPr lang="it-IT" dirty="0">
                <a:highlight>
                  <a:srgbClr val="00FF00"/>
                </a:highlight>
              </a:rPr>
              <a:t>FILTER_VALIDATE_EMAIL</a:t>
            </a:r>
            <a:r>
              <a:rPr lang="it-IT" dirty="0"/>
              <a:t>)) {</a:t>
            </a:r>
          </a:p>
          <a:p>
            <a:r>
              <a:rPr lang="it-IT" dirty="0"/>
              <a:t>    </a:t>
            </a:r>
            <a:r>
              <a:rPr lang="it-IT" dirty="0" err="1"/>
              <a:t>echo</a:t>
            </a:r>
            <a:r>
              <a:rPr lang="it-IT" dirty="0"/>
              <a:t> "$</a:t>
            </a:r>
            <a:r>
              <a:rPr lang="it-IT" dirty="0" err="1"/>
              <a:t>emailValida</a:t>
            </a:r>
            <a:r>
              <a:rPr lang="it-IT" dirty="0"/>
              <a:t> valida";</a:t>
            </a:r>
          </a:p>
          <a:p>
            <a:r>
              <a:rPr lang="it-IT" dirty="0"/>
              <a:t>}</a:t>
            </a:r>
          </a:p>
          <a:p>
            <a:r>
              <a:rPr lang="it-IT" dirty="0" err="1"/>
              <a:t>if</a:t>
            </a:r>
            <a:r>
              <a:rPr lang="it-IT" dirty="0"/>
              <a:t> (</a:t>
            </a:r>
            <a:r>
              <a:rPr lang="it-IT" dirty="0" err="1"/>
              <a:t>filter_var</a:t>
            </a:r>
            <a:r>
              <a:rPr lang="it-IT" dirty="0"/>
              <a:t>($</a:t>
            </a:r>
            <a:r>
              <a:rPr lang="it-IT" dirty="0" err="1"/>
              <a:t>emailNonValida</a:t>
            </a:r>
            <a:r>
              <a:rPr lang="it-IT" dirty="0"/>
              <a:t>, FILTER_VALIDATE_EMAIL)) {</a:t>
            </a:r>
          </a:p>
          <a:p>
            <a:r>
              <a:rPr lang="it-IT" dirty="0"/>
              <a:t>    </a:t>
            </a:r>
            <a:r>
              <a:rPr lang="it-IT" dirty="0" err="1"/>
              <a:t>echo</a:t>
            </a:r>
            <a:r>
              <a:rPr lang="it-IT" dirty="0"/>
              <a:t> "$</a:t>
            </a:r>
            <a:r>
              <a:rPr lang="it-IT" dirty="0" err="1"/>
              <a:t>emailNonValida</a:t>
            </a:r>
            <a:r>
              <a:rPr lang="it-IT" dirty="0"/>
              <a:t> valida";</a:t>
            </a:r>
          </a:p>
          <a:p>
            <a:r>
              <a:rPr lang="it-IT" dirty="0"/>
              <a:t>}</a:t>
            </a:r>
          </a:p>
        </p:txBody>
      </p:sp>
    </p:spTree>
    <p:extLst>
      <p:ext uri="{BB962C8B-B14F-4D97-AF65-F5344CB8AC3E}">
        <p14:creationId xmlns:p14="http://schemas.microsoft.com/office/powerpoint/2010/main" val="47391829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95B016-3567-4E69-8847-1299792AC866}"/>
              </a:ext>
            </a:extLst>
          </p:cNvPr>
          <p:cNvSpPr>
            <a:spLocks noGrp="1"/>
          </p:cNvSpPr>
          <p:nvPr>
            <p:ph type="title"/>
          </p:nvPr>
        </p:nvSpPr>
        <p:spPr/>
        <p:txBody>
          <a:bodyPr/>
          <a:lstStyle/>
          <a:p>
            <a:r>
              <a:rPr lang="it-IT" dirty="0"/>
              <a:t>FILTER_VALIDATE</a:t>
            </a:r>
          </a:p>
        </p:txBody>
      </p:sp>
      <p:pic>
        <p:nvPicPr>
          <p:cNvPr id="6" name="Segnaposto contenuto 5" descr="Immagine che contiene testo&#10;&#10;Descrizione generata automaticamente">
            <a:extLst>
              <a:ext uri="{FF2B5EF4-FFF2-40B4-BE49-F238E27FC236}">
                <a16:creationId xmlns:a16="http://schemas.microsoft.com/office/drawing/2014/main" id="{18460B96-70A4-42A5-8B5D-FF5847C5B8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2" y="2920482"/>
            <a:ext cx="6799976" cy="3460313"/>
          </a:xfrm>
        </p:spPr>
      </p:pic>
      <p:sp>
        <p:nvSpPr>
          <p:cNvPr id="5" name="CasellaDiTesto 4">
            <a:extLst>
              <a:ext uri="{FF2B5EF4-FFF2-40B4-BE49-F238E27FC236}">
                <a16:creationId xmlns:a16="http://schemas.microsoft.com/office/drawing/2014/main" id="{02562B42-5353-465D-ADD0-373F1F93C5BB}"/>
              </a:ext>
            </a:extLst>
          </p:cNvPr>
          <p:cNvSpPr txBox="1"/>
          <p:nvPr/>
        </p:nvSpPr>
        <p:spPr>
          <a:xfrm>
            <a:off x="422031" y="6380795"/>
            <a:ext cx="6101860" cy="369332"/>
          </a:xfrm>
          <a:prstGeom prst="rect">
            <a:avLst/>
          </a:prstGeom>
          <a:noFill/>
        </p:spPr>
        <p:txBody>
          <a:bodyPr wrap="square">
            <a:spAutoFit/>
          </a:bodyPr>
          <a:lstStyle/>
          <a:p>
            <a:r>
              <a:rPr lang="it-IT" dirty="0"/>
              <a:t>https://www.php.net/manual/en/filter.filters.validate.php</a:t>
            </a:r>
          </a:p>
        </p:txBody>
      </p:sp>
      <p:sp>
        <p:nvSpPr>
          <p:cNvPr id="7" name="CasellaDiTesto 6">
            <a:extLst>
              <a:ext uri="{FF2B5EF4-FFF2-40B4-BE49-F238E27FC236}">
                <a16:creationId xmlns:a16="http://schemas.microsoft.com/office/drawing/2014/main" id="{02FDB8CF-E2A4-49C9-ABE6-5CD23A47436B}"/>
              </a:ext>
            </a:extLst>
          </p:cNvPr>
          <p:cNvSpPr txBox="1"/>
          <p:nvPr/>
        </p:nvSpPr>
        <p:spPr>
          <a:xfrm>
            <a:off x="422031" y="1237765"/>
            <a:ext cx="8812278"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('aafasdfsdfa@bbbb.it', FILTER_VALIDATE_EMAIL))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'VALID';</a:t>
            </a:r>
          </a:p>
          <a:p>
            <a:r>
              <a:rPr lang="it-IT" b="0" dirty="0">
                <a:solidFill>
                  <a:schemeClr val="bg1"/>
                </a:solidFill>
                <a:effectLst/>
                <a:latin typeface="Consolas" panose="020B0609020204030204" pitchFamily="49" charset="0"/>
              </a:rPr>
              <a:t>} 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'NOT VALID';</a:t>
            </a:r>
          </a:p>
          <a:p>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418564898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C0E5FF-D22E-4D59-AB46-F1573731599E}"/>
              </a:ext>
            </a:extLst>
          </p:cNvPr>
          <p:cNvSpPr>
            <a:spLocks noGrp="1"/>
          </p:cNvSpPr>
          <p:nvPr>
            <p:ph type="title"/>
          </p:nvPr>
        </p:nvSpPr>
        <p:spPr/>
        <p:txBody>
          <a:bodyPr/>
          <a:lstStyle/>
          <a:p>
            <a:r>
              <a:rPr lang="it-IT" dirty="0"/>
              <a:t>FILTER_VALIDATE_INT</a:t>
            </a:r>
          </a:p>
        </p:txBody>
      </p:sp>
      <p:sp>
        <p:nvSpPr>
          <p:cNvPr id="3" name="Segnaposto contenuto 2">
            <a:extLst>
              <a:ext uri="{FF2B5EF4-FFF2-40B4-BE49-F238E27FC236}">
                <a16:creationId xmlns:a16="http://schemas.microsoft.com/office/drawing/2014/main" id="{C6296474-85D4-40D7-AEA2-FA50F2E84FAD}"/>
              </a:ext>
            </a:extLst>
          </p:cNvPr>
          <p:cNvSpPr>
            <a:spLocks noGrp="1"/>
          </p:cNvSpPr>
          <p:nvPr>
            <p:ph sz="half" idx="2"/>
          </p:nvPr>
        </p:nvSpPr>
        <p:spPr>
          <a:xfrm>
            <a:off x="328612" y="1271016"/>
            <a:ext cx="2938695" cy="5248655"/>
          </a:xfrm>
        </p:spPr>
        <p:txBody>
          <a:bodyPr>
            <a:normAutofit/>
          </a:bodyPr>
          <a:lstStyle/>
          <a:p>
            <a:r>
              <a:rPr lang="it-IT" sz="2000" dirty="0"/>
              <a:t>Abbiamo detto che in FILTER_VALIDATE_INT è possibile definire un range di interi in cui la variabile dovrebbe essere compresa.</a:t>
            </a:r>
          </a:p>
          <a:p>
            <a:r>
              <a:rPr lang="it-IT" sz="2000" dirty="0"/>
              <a:t> Vediamo qualche esempio di utilizzo creando un array di numeri e passandoli ad una funzione che ne verifica la validità. Supponiamo inoltre che un valore sia valido se intero e compreso tra 1 e 5.</a:t>
            </a:r>
          </a:p>
        </p:txBody>
      </p:sp>
      <p:pic>
        <p:nvPicPr>
          <p:cNvPr id="6" name="Segnaposto contenuto 5" descr="Immagine che contiene testo&#10;&#10;Descrizione generata automaticamente">
            <a:extLst>
              <a:ext uri="{FF2B5EF4-FFF2-40B4-BE49-F238E27FC236}">
                <a16:creationId xmlns:a16="http://schemas.microsoft.com/office/drawing/2014/main" id="{22714DE4-D742-443A-A81C-3BD004A1010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437444" y="1156671"/>
            <a:ext cx="5317112" cy="5689713"/>
          </a:xfrm>
        </p:spPr>
      </p:pic>
      <p:sp>
        <p:nvSpPr>
          <p:cNvPr id="7" name="CasellaDiTesto 6">
            <a:extLst>
              <a:ext uri="{FF2B5EF4-FFF2-40B4-BE49-F238E27FC236}">
                <a16:creationId xmlns:a16="http://schemas.microsoft.com/office/drawing/2014/main" id="{78745947-29D4-49A8-B273-2A7F6791067C}"/>
              </a:ext>
            </a:extLst>
          </p:cNvPr>
          <p:cNvSpPr txBox="1"/>
          <p:nvPr/>
        </p:nvSpPr>
        <p:spPr>
          <a:xfrm>
            <a:off x="8642195" y="1416205"/>
            <a:ext cx="3235861" cy="2585323"/>
          </a:xfrm>
          <a:prstGeom prst="rect">
            <a:avLst/>
          </a:prstGeom>
          <a:noFill/>
        </p:spPr>
        <p:txBody>
          <a:bodyPr wrap="square" rtlCol="0">
            <a:spAutoFit/>
          </a:bodyPr>
          <a:lstStyle/>
          <a:p>
            <a:r>
              <a:rPr lang="it-IT" dirty="0"/>
              <a:t>Il risultato che </a:t>
            </a:r>
            <a:r>
              <a:rPr lang="it-IT" dirty="0" err="1"/>
              <a:t>otteremo</a:t>
            </a:r>
            <a:r>
              <a:rPr lang="it-IT" dirty="0"/>
              <a:t>:</a:t>
            </a:r>
            <a:br>
              <a:rPr lang="it-IT" dirty="0"/>
            </a:br>
            <a:br>
              <a:rPr lang="it-IT" dirty="0"/>
            </a:br>
            <a:r>
              <a:rPr lang="it-IT" dirty="0"/>
              <a:t>Il valore 1 è valido</a:t>
            </a:r>
          </a:p>
          <a:p>
            <a:r>
              <a:rPr lang="it-IT" dirty="0"/>
              <a:t>Il valore -1 non è valido</a:t>
            </a:r>
          </a:p>
          <a:p>
            <a:r>
              <a:rPr lang="it-IT" dirty="0"/>
              <a:t>Il valore 2.0 non è valido</a:t>
            </a:r>
          </a:p>
          <a:p>
            <a:r>
              <a:rPr lang="it-IT" dirty="0"/>
              <a:t>Il valore </a:t>
            </a:r>
            <a:r>
              <a:rPr lang="it-IT" dirty="0" err="1"/>
              <a:t>asd</a:t>
            </a:r>
            <a:r>
              <a:rPr lang="it-IT" dirty="0"/>
              <a:t> non è valido</a:t>
            </a:r>
          </a:p>
          <a:p>
            <a:r>
              <a:rPr lang="it-IT" dirty="0"/>
              <a:t>Il valore 0 non è valido</a:t>
            </a:r>
          </a:p>
          <a:p>
            <a:r>
              <a:rPr lang="it-IT" dirty="0"/>
              <a:t>Il valore 5 è valido</a:t>
            </a:r>
          </a:p>
          <a:p>
            <a:r>
              <a:rPr lang="it-IT" dirty="0"/>
              <a:t>Il valore 10 non è valido</a:t>
            </a:r>
          </a:p>
        </p:txBody>
      </p:sp>
    </p:spTree>
    <p:extLst>
      <p:ext uri="{BB962C8B-B14F-4D97-AF65-F5344CB8AC3E}">
        <p14:creationId xmlns:p14="http://schemas.microsoft.com/office/powerpoint/2010/main" val="230577381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96432-9A9A-4AA2-B7F9-6BB528A878BC}"/>
              </a:ext>
            </a:extLst>
          </p:cNvPr>
          <p:cNvSpPr>
            <a:spLocks noGrp="1"/>
          </p:cNvSpPr>
          <p:nvPr>
            <p:ph type="title"/>
          </p:nvPr>
        </p:nvSpPr>
        <p:spPr/>
        <p:txBody>
          <a:bodyPr/>
          <a:lstStyle/>
          <a:p>
            <a:r>
              <a:rPr lang="it-IT" dirty="0" err="1"/>
              <a:t>Sanitization</a:t>
            </a:r>
            <a:r>
              <a:rPr lang="it-IT" dirty="0"/>
              <a:t> dei dati</a:t>
            </a:r>
          </a:p>
        </p:txBody>
      </p:sp>
      <p:sp>
        <p:nvSpPr>
          <p:cNvPr id="3" name="Segnaposto contenuto 2">
            <a:extLst>
              <a:ext uri="{FF2B5EF4-FFF2-40B4-BE49-F238E27FC236}">
                <a16:creationId xmlns:a16="http://schemas.microsoft.com/office/drawing/2014/main" id="{9E5B89FA-DF02-4AF7-BE40-732663844AF7}"/>
              </a:ext>
            </a:extLst>
          </p:cNvPr>
          <p:cNvSpPr>
            <a:spLocks noGrp="1"/>
          </p:cNvSpPr>
          <p:nvPr>
            <p:ph sz="half" idx="2"/>
          </p:nvPr>
        </p:nvSpPr>
        <p:spPr/>
        <p:txBody>
          <a:bodyPr/>
          <a:lstStyle/>
          <a:p>
            <a:r>
              <a:rPr lang="it-IT" dirty="0"/>
              <a:t>Oltre che validare un dato possiamo anche modificarlo affinché il PHP provi a renderlo valido:</a:t>
            </a:r>
            <a:br>
              <a:rPr lang="it-IT" dirty="0"/>
            </a:br>
            <a:endParaRPr lang="it-IT" dirty="0"/>
          </a:p>
        </p:txBody>
      </p:sp>
      <p:sp>
        <p:nvSpPr>
          <p:cNvPr id="4" name="Segnaposto contenuto 3">
            <a:extLst>
              <a:ext uri="{FF2B5EF4-FFF2-40B4-BE49-F238E27FC236}">
                <a16:creationId xmlns:a16="http://schemas.microsoft.com/office/drawing/2014/main" id="{82FD77AC-9FC7-4506-A2AB-6CE3AA7FA81D}"/>
              </a:ext>
            </a:extLst>
          </p:cNvPr>
          <p:cNvSpPr>
            <a:spLocks noGrp="1"/>
          </p:cNvSpPr>
          <p:nvPr>
            <p:ph sz="quarter" idx="4"/>
          </p:nvPr>
        </p:nvSpPr>
        <p:spPr>
          <a:xfrm>
            <a:off x="6653816" y="1271017"/>
            <a:ext cx="5209572" cy="5263586"/>
          </a:xfrm>
        </p:spPr>
        <p:txBody>
          <a:bodyPr>
            <a:normAutofit fontScale="92500" lnSpcReduction="10000"/>
          </a:bodyPr>
          <a:lstStyle/>
          <a:p>
            <a:r>
              <a:rPr lang="it-IT" sz="2000" dirty="0"/>
              <a:t>Il Risultato:</a:t>
            </a:r>
            <a:br>
              <a:rPr lang="it-IT" sz="2000" dirty="0"/>
            </a:br>
            <a:br>
              <a:rPr lang="it-IT" sz="2000" dirty="0"/>
            </a:br>
            <a:r>
              <a:rPr lang="it-IT" sz="2000" dirty="0"/>
              <a:t>Indirizzo email: test@gmail.com</a:t>
            </a:r>
          </a:p>
          <a:p>
            <a:r>
              <a:rPr lang="it-IT" sz="2000" dirty="0"/>
              <a:t>Indirizzo email sanitizzato: test@gmail.com</a:t>
            </a:r>
          </a:p>
          <a:p>
            <a:r>
              <a:rPr lang="it-IT" sz="2000" dirty="0"/>
              <a:t>Email valida: SI</a:t>
            </a:r>
          </a:p>
          <a:p>
            <a:r>
              <a:rPr lang="it-IT" sz="2000" dirty="0"/>
              <a:t>Indirizzo email: (test@gmail.com)</a:t>
            </a:r>
          </a:p>
          <a:p>
            <a:r>
              <a:rPr lang="it-IT" sz="2000" dirty="0"/>
              <a:t>Indirizzo email sanitizzato: test@gmail.com</a:t>
            </a:r>
          </a:p>
          <a:p>
            <a:r>
              <a:rPr lang="it-IT" sz="2000" dirty="0"/>
              <a:t>Email valida: SI</a:t>
            </a:r>
          </a:p>
          <a:p>
            <a:r>
              <a:rPr lang="it-IT" sz="2000" dirty="0"/>
              <a:t>Indirizzo email: testATgmail.com</a:t>
            </a:r>
          </a:p>
          <a:p>
            <a:r>
              <a:rPr lang="it-IT" sz="2000" dirty="0"/>
              <a:t>Indirizzo email sanitizzato: testATgmail.com</a:t>
            </a:r>
          </a:p>
          <a:p>
            <a:r>
              <a:rPr lang="it-IT" sz="2000" dirty="0"/>
              <a:t>Email valida: NO</a:t>
            </a:r>
          </a:p>
          <a:p>
            <a:pPr>
              <a:lnSpc>
                <a:spcPct val="120000"/>
              </a:lnSpc>
            </a:pPr>
            <a:r>
              <a:rPr lang="it-IT" sz="2000" dirty="0"/>
              <a:t>Nel primo caso avevamo una mail valida quindi era facile aspettarsi un risultato positivo. Nel secondo PHP ha provato a modificare il valore e ha restituito un'email valida. L'ultimo caso non ha avuto risultato positivo neppure dopo aver applicato FILTER_SANITIZE_EMAIL</a:t>
            </a:r>
          </a:p>
        </p:txBody>
      </p:sp>
      <p:pic>
        <p:nvPicPr>
          <p:cNvPr id="6" name="Immagine 5" descr="Immagine che contiene testo&#10;&#10;Descrizione generata automaticamente">
            <a:extLst>
              <a:ext uri="{FF2B5EF4-FFF2-40B4-BE49-F238E27FC236}">
                <a16:creationId xmlns:a16="http://schemas.microsoft.com/office/drawing/2014/main" id="{1FF78F9F-85CB-47FE-8E75-68A1CC632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21" y="2595717"/>
            <a:ext cx="6345796" cy="3720862"/>
          </a:xfrm>
          <a:prstGeom prst="rect">
            <a:avLst/>
          </a:prstGeom>
        </p:spPr>
      </p:pic>
      <p:sp>
        <p:nvSpPr>
          <p:cNvPr id="7" name="CasellaDiTesto 6">
            <a:extLst>
              <a:ext uri="{FF2B5EF4-FFF2-40B4-BE49-F238E27FC236}">
                <a16:creationId xmlns:a16="http://schemas.microsoft.com/office/drawing/2014/main" id="{30D8A1E4-662A-43FC-AC94-EAEC5129FBDD}"/>
              </a:ext>
            </a:extLst>
          </p:cNvPr>
          <p:cNvSpPr txBox="1"/>
          <p:nvPr/>
        </p:nvSpPr>
        <p:spPr>
          <a:xfrm>
            <a:off x="3011411" y="5963926"/>
            <a:ext cx="7931020" cy="923330"/>
          </a:xfrm>
          <a:prstGeom prst="rect">
            <a:avLst/>
          </a:prstGeom>
          <a:solidFill>
            <a:schemeClr val="tx1"/>
          </a:solidFill>
        </p:spPr>
        <p:txBody>
          <a:bodyPr wrap="square">
            <a:spAutoFit/>
          </a:bodyPr>
          <a:lstStyle/>
          <a:p>
            <a:r>
              <a:rPr lang="it-IT" b="0" dirty="0">
                <a:solidFill>
                  <a:schemeClr val="bg1"/>
                </a:solidFill>
                <a:effectLst/>
                <a:latin typeface="Consolas" panose="020B0609020204030204" pitchFamily="49" charset="0"/>
              </a:rPr>
              <a:t>$email =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t>
            </a:r>
            <a:r>
              <a:rPr lang="it-IT" b="0" dirty="0" err="1">
                <a:solidFill>
                  <a:schemeClr val="bg1"/>
                </a:solidFill>
                <a:effectLst/>
                <a:latin typeface="Consolas" panose="020B0609020204030204" pitchFamily="49" charset="0"/>
              </a:rPr>
              <a:t>aafasdfsdfa@bbb"b</a:t>
            </a:r>
            <a:r>
              <a:rPr lang="it-IT" b="0" dirty="0">
                <a:solidFill>
                  <a:schemeClr val="bg1"/>
                </a:solidFill>
                <a:effectLst/>
                <a:latin typeface="Consolas" panose="020B0609020204030204" pitchFamily="49" charset="0"/>
              </a:rPr>
              <a:t>', FILTER_SANITIZE_EMAIL);</a:t>
            </a:r>
          </a:p>
          <a:p>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'Mail: ' . $email; //</a:t>
            </a:r>
            <a:r>
              <a:rPr lang="it-IT" b="0" dirty="0" err="1">
                <a:solidFill>
                  <a:schemeClr val="bg1"/>
                </a:solidFill>
                <a:effectLst/>
                <a:latin typeface="Consolas" panose="020B0609020204030204" pitchFamily="49" charset="0"/>
              </a:rPr>
              <a:t>aafasdfsdfa@bbbb</a:t>
            </a:r>
            <a:endParaRPr lang="it-IT"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517006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float e </a:t>
            </a:r>
            <a:r>
              <a:rPr lang="it-IT" dirty="0" err="1"/>
              <a:t>BCMath</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normAutofit fontScale="92500"/>
          </a:bodyPr>
          <a:lstStyle/>
          <a:p>
            <a:r>
              <a:rPr lang="en-US" b="0" i="0" dirty="0">
                <a:solidFill>
                  <a:srgbClr val="333333"/>
                </a:solidFill>
                <a:effectLst/>
                <a:latin typeface="Fira Sans" panose="020B0503050000020004" pitchFamily="34" charset="0"/>
              </a:rPr>
              <a:t>Floating point numbers </a:t>
            </a:r>
            <a:r>
              <a:rPr lang="en-US" b="0" i="0" dirty="0">
                <a:solidFill>
                  <a:srgbClr val="333333"/>
                </a:solidFill>
                <a:effectLst/>
                <a:highlight>
                  <a:srgbClr val="FFFF00"/>
                </a:highlight>
                <a:latin typeface="Fira Sans" panose="020B0503050000020004" pitchFamily="34" charset="0"/>
              </a:rPr>
              <a:t>have limited precision</a:t>
            </a:r>
            <a:r>
              <a:rPr lang="en-US" b="0" i="0" dirty="0">
                <a:solidFill>
                  <a:srgbClr val="333333"/>
                </a:solidFill>
                <a:effectLst/>
                <a:latin typeface="Fira Sans" panose="020B0503050000020004" pitchFamily="34" charset="0"/>
              </a:rPr>
              <a:t>. Although it depends on the system, PHP typically uses the IEEE 754 double precision format, which will give a maximum relative error due to rounding in the order of 1.11e-16.</a:t>
            </a:r>
          </a:p>
          <a:p>
            <a:endParaRPr lang="en-US" dirty="0">
              <a:solidFill>
                <a:srgbClr val="333333"/>
              </a:solidFill>
              <a:latin typeface="Fira Sans" panose="020B0503050000020004" pitchFamily="34" charset="0"/>
            </a:endParaRPr>
          </a:p>
          <a:p>
            <a:r>
              <a:rPr lang="en-US" dirty="0" err="1">
                <a:solidFill>
                  <a:srgbClr val="333333"/>
                </a:solidFill>
                <a:latin typeface="Fira Sans" panose="020B0503050000020004" pitchFamily="34" charset="0"/>
              </a:rPr>
              <a:t>Quindi</a:t>
            </a:r>
            <a:r>
              <a:rPr lang="en-US" dirty="0">
                <a:solidFill>
                  <a:srgbClr val="333333"/>
                </a:solidFill>
                <a:latin typeface="Fira Sans" panose="020B0503050000020004" pitchFamily="34" charset="0"/>
              </a:rPr>
              <a:t> il float </a:t>
            </a:r>
            <a:r>
              <a:rPr lang="en-US" dirty="0" err="1">
                <a:solidFill>
                  <a:srgbClr val="333333"/>
                </a:solidFill>
                <a:latin typeface="Fira Sans" panose="020B0503050000020004" pitchFamily="34" charset="0"/>
              </a:rPr>
              <a:t>perde</a:t>
            </a:r>
            <a:r>
              <a:rPr lang="en-US" dirty="0">
                <a:solidFill>
                  <a:srgbClr val="333333"/>
                </a:solidFill>
                <a:latin typeface="Fira Sans" panose="020B0503050000020004" pitchFamily="34" charset="0"/>
              </a:rPr>
              <a:t> precision dopo una </a:t>
            </a:r>
            <a:r>
              <a:rPr lang="en-US" dirty="0" err="1">
                <a:solidFill>
                  <a:srgbClr val="333333"/>
                </a:solidFill>
                <a:latin typeface="Fira Sans" panose="020B0503050000020004" pitchFamily="34" charset="0"/>
              </a:rPr>
              <a:t>operazione</a:t>
            </a:r>
            <a:r>
              <a:rPr lang="en-US" dirty="0">
                <a:solidFill>
                  <a:srgbClr val="333333"/>
                </a:solidFill>
                <a:latin typeface="Fira Sans" panose="020B0503050000020004" pitchFamily="34" charset="0"/>
              </a:rPr>
              <a:t> e per I </a:t>
            </a:r>
            <a:r>
              <a:rPr lang="en-US" dirty="0" err="1">
                <a:solidFill>
                  <a:srgbClr val="333333"/>
                </a:solidFill>
                <a:latin typeface="Fira Sans" panose="020B0503050000020004" pitchFamily="34" charset="0"/>
              </a:rPr>
              <a:t>confronti</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meglio</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utilizzare</a:t>
            </a:r>
            <a:r>
              <a:rPr lang="en-US" dirty="0">
                <a:solidFill>
                  <a:srgbClr val="333333"/>
                </a:solidFill>
                <a:latin typeface="Fira Sans" panose="020B0503050000020004" pitchFamily="34" charset="0"/>
              </a:rPr>
              <a:t>: </a:t>
            </a:r>
            <a:r>
              <a:rPr lang="it-IT" b="0" i="0" dirty="0" err="1">
                <a:solidFill>
                  <a:srgbClr val="336699"/>
                </a:solidFill>
                <a:effectLst/>
                <a:latin typeface="Fira Mono" panose="020B0509050000020004" pitchFamily="49" charset="0"/>
              </a:rPr>
              <a:t>bccomp</a:t>
            </a:r>
            <a:endParaRPr lang="en-US" dirty="0">
              <a:solidFill>
                <a:srgbClr val="333333"/>
              </a:solidFill>
              <a:latin typeface="Fira Sans" panose="020B0503050000020004" pitchFamily="34" charset="0"/>
            </a:endParaRPr>
          </a:p>
          <a:p>
            <a:endParaRPr lang="it-IT" dirty="0"/>
          </a:p>
          <a:p>
            <a:r>
              <a:rPr kumimoji="0" lang="it-IT" altLang="it-IT" sz="2400" b="0" i="0" u="none" strike="noStrike" cap="none" normalizeH="0" baseline="0" dirty="0" err="1">
                <a:ln>
                  <a:noFill/>
                </a:ln>
                <a:solidFill>
                  <a:srgbClr val="333333"/>
                </a:solidFill>
                <a:effectLst/>
                <a:highlight>
                  <a:srgbClr val="FFFF00"/>
                </a:highlight>
                <a:latin typeface="Fira Sans" panose="020B0503050000020004" pitchFamily="34" charset="0"/>
              </a:rPr>
              <a:t>bccomp</a:t>
            </a:r>
            <a:r>
              <a:rPr kumimoji="0" lang="it-IT" altLang="it-IT" sz="2400" b="0" i="0" u="none" strike="noStrike" cap="none" normalizeH="0" baseline="0" dirty="0">
                <a:ln>
                  <a:noFill/>
                </a:ln>
                <a:solidFill>
                  <a:srgbClr val="333333"/>
                </a:solidFill>
                <a:effectLst/>
                <a:highlight>
                  <a:srgbClr val="FFFF00"/>
                </a:highlight>
                <a:latin typeface="Fira Sans" panose="020B0503050000020004" pitchFamily="34" charset="0"/>
              </a:rPr>
              <a:t> Ritorna 0 se uguali, 1 se maggiore il primo, -1 se maggiore il secondo</a:t>
            </a:r>
          </a:p>
          <a:p>
            <a:endParaRPr lang="it-IT" dirty="0"/>
          </a:p>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it-IT" dirty="0">
                <a:solidFill>
                  <a:schemeClr val="bg1"/>
                </a:solidFill>
              </a:rPr>
              <a:t>//stampa A no match a:0.17 b:0.17</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0)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it-IT" dirty="0">
                <a:solidFill>
                  <a:schemeClr val="bg1"/>
                </a:solidFill>
              </a:rPr>
              <a:t>//stampa B match</a:t>
            </a:r>
            <a:endParaRPr lang="en-US" b="0" dirty="0">
              <a:solidFill>
                <a:srgbClr val="D4D4D4"/>
              </a:solidFill>
              <a:effectLst/>
              <a:latin typeface="Consolas" panose="020B0609020204030204" pitchFamily="49" charset="0"/>
            </a:endParaRPr>
          </a:p>
          <a:p>
            <a:endParaRPr lang="it-IT" dirty="0">
              <a:solidFill>
                <a:schemeClr val="bg1"/>
              </a:solidFill>
            </a:endParaRPr>
          </a:p>
        </p:txBody>
      </p:sp>
      <p:sp>
        <p:nvSpPr>
          <p:cNvPr id="5" name="Rectangle 1">
            <a:extLst>
              <a:ext uri="{FF2B5EF4-FFF2-40B4-BE49-F238E27FC236}">
                <a16:creationId xmlns:a16="http://schemas.microsoft.com/office/drawing/2014/main" id="{82661F2B-310D-4C08-982C-7C3A73C29C8D}"/>
              </a:ext>
            </a:extLst>
          </p:cNvPr>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5017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CD56E4-0DFA-4F48-9AC4-AB6D54B2FCCA}"/>
              </a:ext>
            </a:extLst>
          </p:cNvPr>
          <p:cNvSpPr>
            <a:spLocks noGrp="1"/>
          </p:cNvSpPr>
          <p:nvPr>
            <p:ph type="title"/>
          </p:nvPr>
        </p:nvSpPr>
        <p:spPr/>
        <p:txBody>
          <a:bodyPr/>
          <a:lstStyle/>
          <a:p>
            <a:r>
              <a:rPr lang="it-IT" dirty="0"/>
              <a:t>FILTER_SANITIZE</a:t>
            </a:r>
          </a:p>
        </p:txBody>
      </p:sp>
      <p:sp>
        <p:nvSpPr>
          <p:cNvPr id="3" name="Segnaposto contenuto 2">
            <a:extLst>
              <a:ext uri="{FF2B5EF4-FFF2-40B4-BE49-F238E27FC236}">
                <a16:creationId xmlns:a16="http://schemas.microsoft.com/office/drawing/2014/main" id="{E3D422C5-5FD2-462A-B394-CAD4069B261A}"/>
              </a:ext>
            </a:extLst>
          </p:cNvPr>
          <p:cNvSpPr>
            <a:spLocks noGrp="1"/>
          </p:cNvSpPr>
          <p:nvPr>
            <p:ph sz="half" idx="2"/>
          </p:nvPr>
        </p:nvSpPr>
        <p:spPr>
          <a:xfrm>
            <a:off x="328612" y="1271016"/>
            <a:ext cx="5336208" cy="5248655"/>
          </a:xfrm>
        </p:spPr>
        <p:txBody>
          <a:bodyPr/>
          <a:lstStyle/>
          <a:p>
            <a:r>
              <a:rPr lang="it-IT" dirty="0"/>
              <a:t>Come per la validazione, anche la sanitizzazione dei dati ha diversi filtri.</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13A20991-8AEA-4654-9CC0-C763D60C44E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84900" y="1274961"/>
            <a:ext cx="5678488" cy="5255816"/>
          </a:xfrm>
        </p:spPr>
      </p:pic>
    </p:spTree>
    <p:extLst>
      <p:ext uri="{BB962C8B-B14F-4D97-AF65-F5344CB8AC3E}">
        <p14:creationId xmlns:p14="http://schemas.microsoft.com/office/powerpoint/2010/main" val="195619855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3F451-5867-4B7F-A6C5-FCB7F201B43B}"/>
              </a:ext>
            </a:extLst>
          </p:cNvPr>
          <p:cNvSpPr>
            <a:spLocks noGrp="1"/>
          </p:cNvSpPr>
          <p:nvPr>
            <p:ph type="title"/>
          </p:nvPr>
        </p:nvSpPr>
        <p:spPr/>
        <p:txBody>
          <a:bodyPr/>
          <a:lstStyle/>
          <a:p>
            <a:r>
              <a:rPr lang="it-IT" dirty="0" err="1"/>
              <a:t>sanitize</a:t>
            </a:r>
            <a:r>
              <a:rPr lang="it-IT" dirty="0"/>
              <a:t> e injection</a:t>
            </a:r>
          </a:p>
        </p:txBody>
      </p:sp>
      <p:sp>
        <p:nvSpPr>
          <p:cNvPr id="3" name="Segnaposto contenuto 2">
            <a:extLst>
              <a:ext uri="{FF2B5EF4-FFF2-40B4-BE49-F238E27FC236}">
                <a16:creationId xmlns:a16="http://schemas.microsoft.com/office/drawing/2014/main" id="{A7126435-7155-4E5F-8385-9FD94FA409A8}"/>
              </a:ext>
            </a:extLst>
          </p:cNvPr>
          <p:cNvSpPr>
            <a:spLocks noGrp="1"/>
          </p:cNvSpPr>
          <p:nvPr>
            <p:ph sz="half" idx="2"/>
          </p:nvPr>
        </p:nvSpPr>
        <p:spPr>
          <a:solidFill>
            <a:schemeClr val="tx1"/>
          </a:solidFill>
        </p:spPr>
        <p:txBody>
          <a:bodyPr>
            <a:normAutofit/>
          </a:bodyPr>
          <a:lstStyle/>
          <a:p>
            <a:r>
              <a:rPr lang="it-IT" sz="1400" b="0" dirty="0">
                <a:solidFill>
                  <a:srgbClr val="569CD6"/>
                </a:solidFill>
                <a:effectLst/>
                <a:latin typeface="Consolas" panose="020B0609020204030204" pitchFamily="49" charset="0"/>
              </a:rPr>
              <a:t>CON </a:t>
            </a:r>
            <a:r>
              <a:rPr lang="it-IT" sz="1400" b="0" dirty="0" err="1">
                <a:solidFill>
                  <a:srgbClr val="569CD6"/>
                </a:solidFill>
                <a:effectLst/>
                <a:latin typeface="Consolas" panose="020B0609020204030204" pitchFamily="49" charset="0"/>
              </a:rPr>
              <a:t>filter_var</a:t>
            </a:r>
            <a:r>
              <a:rPr lang="it-IT" sz="1400" b="0" dirty="0">
                <a:solidFill>
                  <a:srgbClr val="569CD6"/>
                </a:solidFill>
                <a:effectLst/>
                <a:latin typeface="Consolas" panose="020B0609020204030204" pitchFamily="49" charset="0"/>
              </a:rPr>
              <a:t> abbiamo prevenuto questo attacco., in ogni caso il comportamento migliore in questo caso sarebbe utilizzare </a:t>
            </a:r>
            <a:r>
              <a:rPr lang="it-IT" sz="1400" b="0" dirty="0" err="1">
                <a:solidFill>
                  <a:srgbClr val="569CD6"/>
                </a:solidFill>
                <a:effectLst/>
                <a:highlight>
                  <a:srgbClr val="00FF00"/>
                </a:highlight>
                <a:latin typeface="Consolas" panose="020B0609020204030204" pitchFamily="49" charset="0"/>
              </a:rPr>
              <a:t>mysql_real_escape_string</a:t>
            </a:r>
            <a:r>
              <a:rPr lang="it-IT" sz="1400" b="0" dirty="0">
                <a:solidFill>
                  <a:srgbClr val="569CD6"/>
                </a:solidFill>
                <a:effectLst/>
                <a:highlight>
                  <a:srgbClr val="00FF00"/>
                </a:highlight>
                <a:latin typeface="Consolas" panose="020B0609020204030204" pitchFamily="49" charset="0"/>
              </a:rPr>
              <a:t> </a:t>
            </a:r>
          </a:p>
          <a:p>
            <a:endParaRPr lang="it-IT" sz="1400" dirty="0">
              <a:solidFill>
                <a:srgbClr val="569CD6"/>
              </a:solidFill>
              <a:latin typeface="Consolas" panose="020B0609020204030204" pitchFamily="49" charset="0"/>
            </a:endParaRPr>
          </a:p>
          <a:p>
            <a:r>
              <a:rPr lang="it-IT" sz="1400" b="0" dirty="0">
                <a:solidFill>
                  <a:srgbClr val="569CD6"/>
                </a:solidFill>
                <a:effectLst/>
                <a:latin typeface="Consolas" panose="020B0609020204030204" pitchFamily="49" charset="0"/>
              </a:rPr>
              <a:t>&lt;?</a:t>
            </a:r>
            <a:r>
              <a:rPr lang="it-IT" sz="1400" b="0" dirty="0" err="1">
                <a:solidFill>
                  <a:srgbClr val="569CD6"/>
                </a:solidFill>
                <a:effectLst/>
                <a:latin typeface="Consolas" panose="020B0609020204030204" pitchFamily="49" charset="0"/>
              </a:rPr>
              <a:t>php</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//se l'utente inserisse nei dati:</a:t>
            </a:r>
            <a:endParaRPr lang="it-IT" sz="1400" b="0" dirty="0">
              <a:solidFill>
                <a:srgbClr val="D4D4D4"/>
              </a:solidFill>
              <a:effectLst/>
              <a:latin typeface="Consolas" panose="020B0609020204030204" pitchFamily="49" charset="0"/>
            </a:endParaRP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users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AND</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6A9955"/>
                </a:solidFill>
                <a:effectLst/>
                <a:latin typeface="Consolas" panose="020B0609020204030204" pitchFamily="49" charset="0"/>
              </a:rPr>
              <a:t>//la query sarebbe</a:t>
            </a:r>
            <a:endParaRPr lang="it-IT" sz="1400" b="0" dirty="0">
              <a:solidFill>
                <a:srgbClr val="D4D4D4"/>
              </a:solidFill>
              <a:effectLst/>
              <a:latin typeface="Consolas" panose="020B0609020204030204" pitchFamily="49" charset="0"/>
            </a:endParaRPr>
          </a:p>
          <a:p>
            <a:br>
              <a:rPr lang="it-IT" sz="1400" b="0" dirty="0">
                <a:solidFill>
                  <a:srgbClr val="D4D4D4"/>
                </a:solidFill>
                <a:effectLst/>
                <a:latin typeface="Consolas" panose="020B0609020204030204" pitchFamily="49" charset="0"/>
              </a:rPr>
            </a:b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a:t>
            </a:r>
          </a:p>
          <a:p>
            <a:r>
              <a:rPr lang="it-IT" sz="1400" b="0" dirty="0">
                <a:solidFill>
                  <a:srgbClr val="6A9955"/>
                </a:solidFill>
                <a:effectLst/>
                <a:latin typeface="Consolas" panose="020B0609020204030204" pitchFamily="49" charset="0"/>
              </a:rPr>
              <a:t>//SELECT * FROM users WHERE name='' or '1' = '1' AND password='' or '1' = '1'</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//ovvero sempre vera e estrarrebbe tutti i record</a:t>
            </a:r>
            <a:endParaRPr lang="it-IT" sz="1400" b="0" dirty="0">
              <a:solidFill>
                <a:srgbClr val="D4D4D4"/>
              </a:solidFill>
              <a:effectLst/>
              <a:latin typeface="Consolas" panose="020B0609020204030204" pitchFamily="49" charset="0"/>
            </a:endParaRPr>
          </a:p>
          <a:p>
            <a:endParaRPr lang="it-IT" sz="1400" dirty="0"/>
          </a:p>
        </p:txBody>
      </p:sp>
      <p:sp>
        <p:nvSpPr>
          <p:cNvPr id="4" name="Segnaposto contenuto 3">
            <a:extLst>
              <a:ext uri="{FF2B5EF4-FFF2-40B4-BE49-F238E27FC236}">
                <a16:creationId xmlns:a16="http://schemas.microsoft.com/office/drawing/2014/main" id="{212B34A2-3FAD-4AC4-A8AC-01FD86EC4D28}"/>
              </a:ext>
            </a:extLst>
          </p:cNvPr>
          <p:cNvSpPr>
            <a:spLocks noGrp="1"/>
          </p:cNvSpPr>
          <p:nvPr>
            <p:ph sz="quarter" idx="4"/>
          </p:nvPr>
        </p:nvSpPr>
        <p:spPr>
          <a:solidFill>
            <a:schemeClr val="tx1"/>
          </a:solidFill>
        </p:spPr>
        <p:txBody>
          <a:bodyPr>
            <a:normAutofit/>
          </a:bodyPr>
          <a:lstStyle/>
          <a:p>
            <a:r>
              <a:rPr lang="it-IT" sz="1600" b="0" dirty="0">
                <a:solidFill>
                  <a:srgbClr val="569CD6"/>
                </a:solidFill>
                <a:effectLst/>
                <a:latin typeface="Consolas" panose="020B0609020204030204" pitchFamily="49" charset="0"/>
              </a:rPr>
              <a:t>&lt;?</a:t>
            </a:r>
            <a:r>
              <a:rPr lang="it-IT" sz="1600" b="0" dirty="0" err="1">
                <a:solidFill>
                  <a:srgbClr val="569CD6"/>
                </a:solidFill>
                <a:effectLst/>
                <a:latin typeface="Consolas" panose="020B0609020204030204" pitchFamily="49" charset="0"/>
              </a:rPr>
              <a:t>php</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//se l'utente inserisse nei dati:</a:t>
            </a:r>
            <a:endParaRPr lang="it-IT" sz="1600" b="0" dirty="0">
              <a:solidFill>
                <a:srgbClr val="D4D4D4"/>
              </a:solidFill>
              <a:effectLst/>
              <a:latin typeface="Consolas" panose="020B0609020204030204" pitchFamily="49" charset="0"/>
            </a:endParaRPr>
          </a:p>
          <a:p>
            <a:r>
              <a:rPr lang="it-IT" sz="1600" b="0" dirty="0">
                <a:solidFill>
                  <a:srgbClr val="9CDCFE"/>
                </a:solidFill>
                <a:effectLst/>
                <a:latin typeface="Consolas" panose="020B0609020204030204" pitchFamily="49" charset="0"/>
              </a:rPr>
              <a:t>$user</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r>
              <a:rPr lang="it-IT" sz="1600" b="0" dirty="0">
                <a:solidFill>
                  <a:srgbClr val="9CDCFE"/>
                </a:solidFill>
                <a:effectLst/>
                <a:latin typeface="Consolas" panose="020B0609020204030204" pitchFamily="49" charset="0"/>
              </a:rPr>
              <a:t>$pass</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 =</a:t>
            </a:r>
            <a:r>
              <a:rPr lang="it-IT" sz="1600" b="0" dirty="0">
                <a:solidFill>
                  <a:srgbClr val="CE9178"/>
                </a:solidFill>
                <a:effectLst/>
                <a:latin typeface="Consolas" panose="020B0609020204030204" pitchFamily="49" charset="0"/>
              </a:rPr>
              <a:t>"</a:t>
            </a:r>
            <a:r>
              <a:rPr lang="it-IT" sz="1600" b="0" dirty="0">
                <a:solidFill>
                  <a:srgbClr val="569CD6"/>
                </a:solidFill>
                <a:effectLst/>
                <a:latin typeface="Consolas" panose="020B0609020204030204" pitchFamily="49" charset="0"/>
              </a:rPr>
              <a:t>SELECT</a:t>
            </a:r>
            <a:r>
              <a:rPr lang="it-IT" sz="1600" b="0" dirty="0">
                <a:solidFill>
                  <a:srgbClr val="CE9178"/>
                </a:solidFill>
                <a:effectLst/>
                <a:latin typeface="Consolas" panose="020B0609020204030204" pitchFamily="49" charset="0"/>
              </a:rPr>
              <a:t> </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FROM</a:t>
            </a:r>
            <a:r>
              <a:rPr lang="it-IT" sz="1600" b="0" dirty="0">
                <a:solidFill>
                  <a:srgbClr val="CE9178"/>
                </a:solidFill>
                <a:effectLst/>
                <a:latin typeface="Consolas" panose="020B0609020204030204" pitchFamily="49" charset="0"/>
              </a:rPr>
              <a:t> utenti </a:t>
            </a:r>
            <a:r>
              <a:rPr lang="it-IT" sz="1600" b="0" dirty="0">
                <a:solidFill>
                  <a:srgbClr val="569CD6"/>
                </a:solidFill>
                <a:effectLst/>
                <a:latin typeface="Consolas" panose="020B0609020204030204" pitchFamily="49" charset="0"/>
              </a:rPr>
              <a:t>WHERE</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name</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$user</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AND</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password</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$pass</a:t>
            </a:r>
            <a:r>
              <a:rPr lang="it-IT" sz="1600" b="0" dirty="0">
                <a:solidFill>
                  <a:srgbClr val="CE9178"/>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//la query sarebbe</a:t>
            </a:r>
            <a:endParaRPr lang="it-IT" sz="1600" b="0" dirty="0">
              <a:solidFill>
                <a:srgbClr val="D4D4D4"/>
              </a:solidFill>
              <a:effectLst/>
              <a:latin typeface="Consolas" panose="020B0609020204030204" pitchFamily="49" charset="0"/>
            </a:endParaRPr>
          </a:p>
          <a:p>
            <a:br>
              <a:rPr lang="it-IT" sz="1600" b="0" dirty="0">
                <a:solidFill>
                  <a:srgbClr val="D4D4D4"/>
                </a:solidFill>
                <a:effectLst/>
                <a:latin typeface="Consolas" panose="020B0609020204030204" pitchFamily="49" charset="0"/>
              </a:rPr>
            </a:br>
            <a:r>
              <a:rPr lang="it-IT" sz="1600" b="0" dirty="0" err="1">
                <a:solidFill>
                  <a:srgbClr val="DCDCAA"/>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a:t>
            </a:r>
          </a:p>
          <a:p>
            <a:r>
              <a:rPr lang="it-IT" sz="1600" b="0" dirty="0">
                <a:solidFill>
                  <a:srgbClr val="6A9955"/>
                </a:solidFill>
                <a:effectLst/>
                <a:latin typeface="Consolas" panose="020B0609020204030204" pitchFamily="49" charset="0"/>
              </a:rPr>
              <a:t>//SELECT * FROM utenti WHERE name='' or '1' = '1' AND password='' or '1' = '1'</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//ovvero sempre vera e estrarrebbe tutti i record</a:t>
            </a:r>
            <a:endParaRPr lang="it-IT" sz="1600" b="0" dirty="0">
              <a:solidFill>
                <a:srgbClr val="D4D4D4"/>
              </a:solidFill>
              <a:effectLst/>
              <a:latin typeface="Consolas" panose="020B0609020204030204" pitchFamily="49" charset="0"/>
            </a:endParaRPr>
          </a:p>
          <a:p>
            <a:endParaRPr lang="it-IT" sz="1600" dirty="0"/>
          </a:p>
          <a:p>
            <a:endParaRPr lang="it-IT" sz="1600" dirty="0"/>
          </a:p>
        </p:txBody>
      </p:sp>
    </p:spTree>
    <p:extLst>
      <p:ext uri="{BB962C8B-B14F-4D97-AF65-F5344CB8AC3E}">
        <p14:creationId xmlns:p14="http://schemas.microsoft.com/office/powerpoint/2010/main" val="194122017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2899A1-30D4-412F-84EE-AC3E1B6F7862}"/>
              </a:ext>
            </a:extLst>
          </p:cNvPr>
          <p:cNvSpPr>
            <a:spLocks noGrp="1"/>
          </p:cNvSpPr>
          <p:nvPr>
            <p:ph type="title"/>
          </p:nvPr>
        </p:nvSpPr>
        <p:spPr/>
        <p:txBody>
          <a:bodyPr/>
          <a:lstStyle/>
          <a:p>
            <a:r>
              <a:rPr lang="it-IT" dirty="0"/>
              <a:t>FILTER_SANITIZE_STRING</a:t>
            </a:r>
          </a:p>
        </p:txBody>
      </p:sp>
      <p:sp>
        <p:nvSpPr>
          <p:cNvPr id="3" name="Segnaposto contenuto 2">
            <a:extLst>
              <a:ext uri="{FF2B5EF4-FFF2-40B4-BE49-F238E27FC236}">
                <a16:creationId xmlns:a16="http://schemas.microsoft.com/office/drawing/2014/main" id="{22BDCE37-F07A-4EDF-9611-20E723FDC1BA}"/>
              </a:ext>
            </a:extLst>
          </p:cNvPr>
          <p:cNvSpPr>
            <a:spLocks noGrp="1"/>
          </p:cNvSpPr>
          <p:nvPr>
            <p:ph sz="half" idx="2"/>
          </p:nvPr>
        </p:nvSpPr>
        <p:spPr>
          <a:xfrm>
            <a:off x="174703" y="1271016"/>
            <a:ext cx="5121574" cy="5401388"/>
          </a:xfrm>
        </p:spPr>
        <p:txBody>
          <a:bodyPr>
            <a:noAutofit/>
          </a:bodyPr>
          <a:lstStyle/>
          <a:p>
            <a:r>
              <a:rPr lang="it-IT" sz="2000" dirty="0"/>
              <a:t>Il filtro </a:t>
            </a:r>
            <a:r>
              <a:rPr lang="it-IT" sz="2000" b="1" dirty="0">
                <a:highlight>
                  <a:srgbClr val="00FFFF"/>
                </a:highlight>
              </a:rPr>
              <a:t>FILTER_SANITIZE_STRING </a:t>
            </a:r>
            <a:r>
              <a:rPr lang="it-IT" sz="2000" b="1" dirty="0">
                <a:solidFill>
                  <a:srgbClr val="0070C0"/>
                </a:solidFill>
              </a:rPr>
              <a:t>rimuove i tag </a:t>
            </a:r>
            <a:r>
              <a:rPr lang="it-IT" sz="2000" b="1" dirty="0"/>
              <a:t>e rimuove o codifica i caratteri speciali da una stringa.</a:t>
            </a:r>
          </a:p>
          <a:p>
            <a:r>
              <a:rPr lang="it-IT" sz="2000" dirty="0"/>
              <a:t>Possibili opzioni e flag:</a:t>
            </a:r>
          </a:p>
          <a:p>
            <a:r>
              <a:rPr lang="it-IT" sz="2000" dirty="0"/>
              <a:t>FILTER_FLAG_NO_ENCODE_QUOTES - Non codificare le virgolette</a:t>
            </a:r>
          </a:p>
          <a:p>
            <a:r>
              <a:rPr lang="it-IT" sz="2000" dirty="0"/>
              <a:t>FILTER_FLAG_STRIP_LOW - Rimuove i caratteri con valore ASCII &lt; 32</a:t>
            </a:r>
          </a:p>
          <a:p>
            <a:r>
              <a:rPr lang="it-IT" sz="2000" dirty="0"/>
              <a:t>FILTER_FLAG_STRIP_HIGH - Rimuove i caratteri con valore ASCII &gt; 127</a:t>
            </a:r>
          </a:p>
          <a:p>
            <a:r>
              <a:rPr lang="it-IT" sz="2000" dirty="0"/>
              <a:t>FILTER_FLAG_ENCODE_LOW - Codifica caratteri con valore ASCII &lt; 32</a:t>
            </a:r>
          </a:p>
          <a:p>
            <a:r>
              <a:rPr lang="it-IT" sz="2000" dirty="0"/>
              <a:t>FILTER_FLAG_ENCODE_HIGH - Codifica caratteri con valore ASCII &gt; 127</a:t>
            </a:r>
          </a:p>
          <a:p>
            <a:r>
              <a:rPr lang="it-IT" sz="2000" dirty="0"/>
              <a:t>FILTER_FLAG_ENCODE_AMP - Codifica il carattere "&amp;" in &amp;</a:t>
            </a:r>
          </a:p>
        </p:txBody>
      </p:sp>
      <p:sp>
        <p:nvSpPr>
          <p:cNvPr id="4" name="Segnaposto contenuto 3">
            <a:extLst>
              <a:ext uri="{FF2B5EF4-FFF2-40B4-BE49-F238E27FC236}">
                <a16:creationId xmlns:a16="http://schemas.microsoft.com/office/drawing/2014/main" id="{35F1E7F7-53AA-4607-9755-7D3C6CCF17B0}"/>
              </a:ext>
            </a:extLst>
          </p:cNvPr>
          <p:cNvSpPr>
            <a:spLocks noGrp="1"/>
          </p:cNvSpPr>
          <p:nvPr>
            <p:ph sz="quarter" idx="4"/>
          </p:nvPr>
        </p:nvSpPr>
        <p:spPr>
          <a:xfrm>
            <a:off x="5296277" y="1263550"/>
            <a:ext cx="6721020" cy="5263586"/>
          </a:xfrm>
        </p:spPr>
        <p:txBody>
          <a:bodyPr/>
          <a:lstStyle/>
          <a:p>
            <a:r>
              <a:rPr lang="it-IT" dirty="0"/>
              <a:t>&lt;?</a:t>
            </a:r>
            <a:r>
              <a:rPr lang="it-IT" dirty="0" err="1"/>
              <a:t>php</a:t>
            </a:r>
            <a:endParaRPr lang="it-IT" dirty="0"/>
          </a:p>
          <a:p>
            <a:r>
              <a:rPr lang="it-IT" dirty="0"/>
              <a:t>$</a:t>
            </a:r>
            <a:r>
              <a:rPr lang="it-IT" dirty="0" err="1"/>
              <a:t>str</a:t>
            </a:r>
            <a:r>
              <a:rPr lang="it-IT" dirty="0"/>
              <a:t> = </a:t>
            </a:r>
            <a:r>
              <a:rPr lang="it-IT" dirty="0">
                <a:solidFill>
                  <a:schemeClr val="tx1"/>
                </a:solidFill>
              </a:rPr>
              <a:t>"</a:t>
            </a:r>
            <a:r>
              <a:rPr lang="it-IT" dirty="0">
                <a:solidFill>
                  <a:srgbClr val="0070C0"/>
                </a:solidFill>
              </a:rPr>
              <a:t>&lt;h1&gt;</a:t>
            </a:r>
            <a:r>
              <a:rPr lang="it-IT" dirty="0"/>
              <a:t>Hello World!</a:t>
            </a:r>
            <a:r>
              <a:rPr lang="it-IT" dirty="0">
                <a:solidFill>
                  <a:srgbClr val="0070C0"/>
                </a:solidFill>
              </a:rPr>
              <a:t>&lt;/h1&gt;</a:t>
            </a:r>
            <a:r>
              <a:rPr lang="it-IT" dirty="0"/>
              <a:t>";</a:t>
            </a:r>
          </a:p>
          <a:p>
            <a:endParaRPr lang="it-IT" dirty="0"/>
          </a:p>
          <a:p>
            <a:r>
              <a:rPr lang="it-IT" dirty="0"/>
              <a:t>$</a:t>
            </a:r>
            <a:r>
              <a:rPr lang="it-IT" dirty="0" err="1"/>
              <a:t>newstr</a:t>
            </a:r>
            <a:r>
              <a:rPr lang="it-IT" dirty="0"/>
              <a:t> = </a:t>
            </a:r>
            <a:r>
              <a:rPr lang="it-IT" dirty="0" err="1"/>
              <a:t>filter_var</a:t>
            </a:r>
            <a:r>
              <a:rPr lang="it-IT" dirty="0"/>
              <a:t>($</a:t>
            </a:r>
            <a:r>
              <a:rPr lang="it-IT" dirty="0" err="1"/>
              <a:t>str</a:t>
            </a:r>
            <a:r>
              <a:rPr lang="it-IT" dirty="0"/>
              <a:t>, </a:t>
            </a:r>
            <a:r>
              <a:rPr lang="it-IT" dirty="0">
                <a:highlight>
                  <a:srgbClr val="00FFFF"/>
                </a:highlight>
              </a:rPr>
              <a:t>FILTER_SANITIZE_STRING</a:t>
            </a:r>
            <a:r>
              <a:rPr lang="it-IT" dirty="0"/>
              <a:t>);</a:t>
            </a:r>
          </a:p>
          <a:p>
            <a:r>
              <a:rPr lang="it-IT" dirty="0" err="1"/>
              <a:t>echo</a:t>
            </a:r>
            <a:r>
              <a:rPr lang="it-IT" dirty="0"/>
              <a:t> $</a:t>
            </a:r>
            <a:r>
              <a:rPr lang="it-IT" dirty="0" err="1"/>
              <a:t>newstr</a:t>
            </a:r>
            <a:r>
              <a:rPr lang="it-IT" dirty="0"/>
              <a:t>;</a:t>
            </a:r>
          </a:p>
          <a:p>
            <a:r>
              <a:rPr lang="it-IT" dirty="0"/>
              <a:t>?&gt;</a:t>
            </a:r>
          </a:p>
          <a:p>
            <a:br>
              <a:rPr lang="it-IT" dirty="0"/>
            </a:br>
            <a:r>
              <a:rPr lang="it-IT" dirty="0"/>
              <a:t>Risultato: Hello World!</a:t>
            </a:r>
          </a:p>
        </p:txBody>
      </p:sp>
    </p:spTree>
    <p:extLst>
      <p:ext uri="{BB962C8B-B14F-4D97-AF65-F5344CB8AC3E}">
        <p14:creationId xmlns:p14="http://schemas.microsoft.com/office/powerpoint/2010/main" val="237163911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65AB6C-DE19-4ACE-8CC3-2A66DB677391}"/>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8F3C105D-5BA2-426A-BB4A-EF4AE813D5DC}"/>
              </a:ext>
            </a:extLst>
          </p:cNvPr>
          <p:cNvSpPr>
            <a:spLocks noGrp="1"/>
          </p:cNvSpPr>
          <p:nvPr>
            <p:ph sz="half" idx="2"/>
          </p:nvPr>
        </p:nvSpPr>
        <p:spPr>
          <a:xfrm>
            <a:off x="328612" y="1271016"/>
            <a:ext cx="11549444" cy="5248655"/>
          </a:xfrm>
        </p:spPr>
        <p:txBody>
          <a:bodyPr>
            <a:normAutofit/>
          </a:bodyPr>
          <a:lstStyle/>
          <a:p>
            <a:r>
              <a:rPr lang="it-IT" sz="2000" dirty="0"/>
              <a:t>La specifica HTTP definisce 9 tipi di metodi alcuni dei quali non sono però usati o supportati da PHP; i più diffusi restano sicuramente GET e POST. </a:t>
            </a:r>
            <a:br>
              <a:rPr lang="it-IT" sz="2000" dirty="0"/>
            </a:br>
            <a:br>
              <a:rPr lang="it-IT" sz="2000" dirty="0"/>
            </a:b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t>
            </a:r>
            <a:br>
              <a:rPr lang="it-IT" sz="2000" dirty="0"/>
            </a:br>
            <a:br>
              <a:rPr lang="it-IT" sz="2000" dirty="0"/>
            </a:br>
            <a:r>
              <a:rPr lang="it-IT" sz="2000" dirty="0"/>
              <a:t>Il metodo POST, invece, consente di inviare dati ad un server senza mostrarli in query </a:t>
            </a:r>
            <a:r>
              <a:rPr lang="it-IT" sz="2000" dirty="0" err="1"/>
              <a:t>string</a:t>
            </a:r>
            <a:r>
              <a:rPr lang="it-IT" sz="2000" dirty="0"/>
              <a:t>, è ad esempio il caso dei </a:t>
            </a:r>
            <a:r>
              <a:rPr lang="it-IT" sz="2000" dirty="0" err="1"/>
              <a:t>form</a:t>
            </a:r>
            <a:endParaRPr lang="it-IT" sz="2000" dirty="0"/>
          </a:p>
        </p:txBody>
      </p:sp>
    </p:spTree>
    <p:extLst>
      <p:ext uri="{BB962C8B-B14F-4D97-AF65-F5344CB8AC3E}">
        <p14:creationId xmlns:p14="http://schemas.microsoft.com/office/powerpoint/2010/main" val="42253873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76A59-D397-4DBB-B16E-79EBB8FFA8FA}"/>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7DF74421-7166-4EFE-9E2F-B6B838912672}"/>
              </a:ext>
            </a:extLst>
          </p:cNvPr>
          <p:cNvSpPr>
            <a:spLocks noGrp="1"/>
          </p:cNvSpPr>
          <p:nvPr>
            <p:ph sz="half" idx="2"/>
          </p:nvPr>
        </p:nvSpPr>
        <p:spPr>
          <a:xfrm>
            <a:off x="328612" y="1271016"/>
            <a:ext cx="3519111" cy="5248655"/>
          </a:xfrm>
        </p:spPr>
        <p:txBody>
          <a:bodyPr>
            <a:normAutofit/>
          </a:bodyPr>
          <a:lstStyle/>
          <a:p>
            <a:r>
              <a:rPr lang="it-IT" sz="2000" dirty="0"/>
              <a:t>Iniziamo con il metodo GET. Sicuramente è il più semplice e il più immediato. </a:t>
            </a:r>
            <a:br>
              <a:rPr lang="it-IT" sz="2000" dirty="0"/>
            </a:br>
            <a:br>
              <a:rPr lang="it-IT" sz="2000" dirty="0"/>
            </a:br>
            <a:r>
              <a:rPr lang="it-IT" sz="2000" dirty="0"/>
              <a:t>È consigliato soprattutto in </a:t>
            </a:r>
            <a:r>
              <a:rPr lang="it-IT" sz="2000" dirty="0">
                <a:highlight>
                  <a:srgbClr val="00FF00"/>
                </a:highlight>
              </a:rPr>
              <a:t>quelle richieste in cui è utile salvare nell'URL i parametri richiesti.</a:t>
            </a:r>
            <a:br>
              <a:rPr lang="it-IT" sz="2000" dirty="0">
                <a:highlight>
                  <a:srgbClr val="00FF00"/>
                </a:highlight>
              </a:rPr>
            </a:br>
            <a:br>
              <a:rPr lang="it-IT" sz="2000" dirty="0"/>
            </a:br>
            <a:r>
              <a:rPr lang="it-IT" sz="2000" dirty="0"/>
              <a:t>Per poter accedere ai parametri in GET di una richiesta HTTP proveniente da un </a:t>
            </a:r>
            <a:r>
              <a:rPr lang="it-IT" sz="2000" dirty="0" err="1"/>
              <a:t>form</a:t>
            </a:r>
            <a:r>
              <a:rPr lang="it-IT" sz="2000" dirty="0"/>
              <a:t> di ricerca avremo bisogno di due file: </a:t>
            </a:r>
            <a:br>
              <a:rPr lang="it-IT" sz="2000" dirty="0"/>
            </a:br>
            <a:r>
              <a:rPr lang="it-IT" sz="2000" dirty="0"/>
              <a:t>form.html e </a:t>
            </a:r>
            <a:br>
              <a:rPr lang="it-IT" sz="2000" dirty="0"/>
            </a:br>
            <a:r>
              <a:rPr lang="it-IT" sz="2000" dirty="0" err="1"/>
              <a:t>search.php</a:t>
            </a:r>
            <a:r>
              <a:rPr lang="it-IT" sz="2000" dirty="0"/>
              <a:t>.</a:t>
            </a:r>
          </a:p>
          <a:p>
            <a:endParaRPr lang="it-IT" sz="2000" dirty="0"/>
          </a:p>
        </p:txBody>
      </p:sp>
      <p:sp>
        <p:nvSpPr>
          <p:cNvPr id="4" name="Segnaposto contenuto 3">
            <a:extLst>
              <a:ext uri="{FF2B5EF4-FFF2-40B4-BE49-F238E27FC236}">
                <a16:creationId xmlns:a16="http://schemas.microsoft.com/office/drawing/2014/main" id="{0931A9E9-F027-4F4B-B5D5-E59451F0B18F}"/>
              </a:ext>
            </a:extLst>
          </p:cNvPr>
          <p:cNvSpPr>
            <a:spLocks noGrp="1"/>
          </p:cNvSpPr>
          <p:nvPr>
            <p:ph sz="quarter" idx="4"/>
          </p:nvPr>
        </p:nvSpPr>
        <p:spPr>
          <a:xfrm>
            <a:off x="4608214" y="1271017"/>
            <a:ext cx="7255174" cy="5263586"/>
          </a:xfrm>
        </p:spPr>
        <p:txBody>
          <a:bodyPr>
            <a:normAutofit fontScale="92500" lnSpcReduction="10000"/>
          </a:bodyPr>
          <a:lstStyle/>
          <a:p>
            <a:r>
              <a:rPr lang="it-IT" dirty="0"/>
              <a:t>Analizziamo innanzitutto il codice del file form.html che conterrà il </a:t>
            </a:r>
            <a:r>
              <a:rPr lang="it-IT" dirty="0" err="1"/>
              <a:t>form</a:t>
            </a:r>
            <a:r>
              <a:rPr lang="it-IT" dirty="0"/>
              <a:t>:</a:t>
            </a:r>
            <a:br>
              <a:rPr lang="it-IT" dirty="0"/>
            </a:b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search.php</a:t>
            </a:r>
            <a:r>
              <a:rPr lang="it-IT" dirty="0"/>
              <a:t>"&gt;</a:t>
            </a:r>
          </a:p>
          <a:p>
            <a:r>
              <a:rPr lang="it-IT" dirty="0"/>
              <a:t>      &lt;input </a:t>
            </a:r>
            <a:r>
              <a:rPr lang="it-IT" dirty="0" err="1"/>
              <a:t>type</a:t>
            </a:r>
            <a:r>
              <a:rPr lang="it-IT" dirty="0"/>
              <a:t>="text" name="</a:t>
            </a:r>
            <a:r>
              <a:rPr lang="it-IT" dirty="0" err="1"/>
              <a:t>author</a:t>
            </a:r>
            <a:r>
              <a:rPr lang="it-IT" dirty="0"/>
              <a:t>" </a:t>
            </a:r>
            <a:r>
              <a:rPr lang="it-IT" dirty="0" err="1"/>
              <a:t>placeholder</a:t>
            </a:r>
            <a:r>
              <a:rPr lang="it-IT" dirty="0"/>
              <a:t>="Inserisci autore" /&gt;</a:t>
            </a:r>
          </a:p>
          <a:p>
            <a:r>
              <a:rPr lang="it-IT" dirty="0"/>
              <a:t>      &lt;input </a:t>
            </a:r>
            <a:r>
              <a:rPr lang="it-IT" dirty="0" err="1"/>
              <a:t>type</a:t>
            </a:r>
            <a:r>
              <a:rPr lang="it-IT" dirty="0"/>
              <a:t>="</a:t>
            </a:r>
            <a:r>
              <a:rPr lang="it-IT" dirty="0" err="1"/>
              <a:t>submit</a:t>
            </a:r>
            <a:r>
              <a:rPr lang="it-IT" dirty="0"/>
              <a:t>" </a:t>
            </a:r>
            <a:r>
              <a:rPr lang="it-IT" dirty="0" err="1"/>
              <a:t>value</a:t>
            </a:r>
            <a:r>
              <a:rPr lang="it-IT" dirty="0"/>
              <a:t>="Cerca"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26007668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E1146D-FEDA-4A59-AC7E-A53EED9683DC}"/>
              </a:ext>
            </a:extLst>
          </p:cNvPr>
          <p:cNvSpPr>
            <a:spLocks noGrp="1"/>
          </p:cNvSpPr>
          <p:nvPr>
            <p:ph type="title"/>
          </p:nvPr>
        </p:nvSpPr>
        <p:spPr/>
        <p:txBody>
          <a:bodyPr/>
          <a:lstStyle/>
          <a:p>
            <a:r>
              <a:rPr lang="it-IT" dirty="0"/>
              <a:t>Ricevere un parametro $_GET</a:t>
            </a:r>
          </a:p>
        </p:txBody>
      </p:sp>
      <p:sp>
        <p:nvSpPr>
          <p:cNvPr id="3" name="Segnaposto contenuto 2">
            <a:extLst>
              <a:ext uri="{FF2B5EF4-FFF2-40B4-BE49-F238E27FC236}">
                <a16:creationId xmlns:a16="http://schemas.microsoft.com/office/drawing/2014/main" id="{9A8B6FFC-3C65-47C2-B9DC-8E1E647888A9}"/>
              </a:ext>
            </a:extLst>
          </p:cNvPr>
          <p:cNvSpPr>
            <a:spLocks noGrp="1"/>
          </p:cNvSpPr>
          <p:nvPr>
            <p:ph idx="1"/>
          </p:nvPr>
        </p:nvSpPr>
        <p:spPr/>
        <p:txBody>
          <a:bodyPr/>
          <a:lstStyle/>
          <a:p>
            <a:pPr marL="0" indent="0">
              <a:buNone/>
            </a:pP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$_GET</a:t>
            </a:r>
            <a:r>
              <a:rPr lang="en-US" b="0" i="0" dirty="0">
                <a:solidFill>
                  <a:srgbClr val="999999"/>
                </a:solidFill>
                <a:effectLst/>
                <a:latin typeface="Consolas" panose="020B0609020204030204" pitchFamily="49" charset="0"/>
              </a:rPr>
              <a:t>[</a:t>
            </a:r>
            <a:r>
              <a:rPr lang="en-US" b="0" i="0" dirty="0">
                <a:solidFill>
                  <a:srgbClr val="66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DD4A68"/>
                </a:solidFill>
                <a:effectLst/>
                <a:latin typeface="Consolas" panose="020B0609020204030204" pitchFamily="49" charset="0"/>
              </a:rPr>
              <a:t>filter_var</a:t>
            </a:r>
            <a:r>
              <a:rPr lang="en-US" b="0" i="0" dirty="0">
                <a:solidFill>
                  <a:srgbClr val="999999"/>
                </a:solidFill>
                <a:effectLst/>
                <a:latin typeface="Consolas" panose="020B0609020204030204" pitchFamily="49" charset="0"/>
              </a:rPr>
              <a:t>(</a:t>
            </a:r>
            <a:r>
              <a:rPr lang="en-US" b="0" i="0" dirty="0">
                <a:solidFill>
                  <a:srgbClr val="EE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FILTER_SANITIZE_STRING</a:t>
            </a:r>
            <a:r>
              <a:rPr lang="en-US" b="0" i="0" dirty="0">
                <a:solidFill>
                  <a:srgbClr val="999999"/>
                </a:solidFill>
                <a:effectLst/>
                <a:latin typeface="Consolas" panose="020B0609020204030204" pitchFamily="49" charset="0"/>
              </a:rPr>
              <a:t>);</a:t>
            </a:r>
          </a:p>
          <a:p>
            <a:pPr marL="0" indent="0">
              <a:buNone/>
            </a:pPr>
            <a:endParaRPr lang="en-US" dirty="0">
              <a:solidFill>
                <a:srgbClr val="999999"/>
              </a:solidFill>
              <a:latin typeface="Consolas" panose="020B0609020204030204" pitchFamily="49" charset="0"/>
            </a:endParaRPr>
          </a:p>
          <a:p>
            <a:pPr marL="0" indent="0">
              <a:buNone/>
            </a:pPr>
            <a:r>
              <a:rPr lang="en-US" b="0" i="0" dirty="0">
                <a:solidFill>
                  <a:srgbClr val="990055"/>
                </a:solidFill>
                <a:effectLst/>
                <a:latin typeface="Consolas" panose="020B0609020204030204" pitchFamily="49" charset="0"/>
              </a:rPr>
              <a:t>FILTER_SANITIZE_STRING DEPRECATO DALLA VERSIONE 8 USARE </a:t>
            </a:r>
            <a:r>
              <a:rPr lang="en-US" b="0" i="0" dirty="0" err="1">
                <a:solidFill>
                  <a:srgbClr val="0000BB"/>
                </a:solidFill>
                <a:effectLst/>
                <a:latin typeface="Fira Mono" panose="020B0509050000020004" pitchFamily="49" charset="0"/>
              </a:rPr>
              <a:t>htmlspecialchars</a:t>
            </a:r>
            <a:r>
              <a:rPr lang="en-US" b="0" i="0" dirty="0">
                <a:solidFill>
                  <a:srgbClr val="990055"/>
                </a:solidFill>
                <a:effectLst/>
                <a:latin typeface="Consolas" panose="020B0609020204030204" pitchFamily="49" charset="0"/>
              </a:rPr>
              <a:t> </a:t>
            </a:r>
            <a:endParaRPr lang="en-US" dirty="0">
              <a:solidFill>
                <a:srgbClr val="999999"/>
              </a:solidFill>
              <a:latin typeface="Consolas" panose="020B0609020204030204" pitchFamily="49" charset="0"/>
            </a:endParaRPr>
          </a:p>
          <a:p>
            <a:pPr marL="0" indent="0">
              <a:buNone/>
            </a:pPr>
            <a:endParaRPr lang="en-US" dirty="0">
              <a:solidFill>
                <a:srgbClr val="999999"/>
              </a:solidFill>
              <a:latin typeface="Consolas" panose="020B0609020204030204" pitchFamily="49" charset="0"/>
            </a:endParaRPr>
          </a:p>
          <a:p>
            <a:pPr marL="0" indent="0">
              <a:buNone/>
            </a:pPr>
            <a:r>
              <a:rPr lang="en-US" sz="1800" b="0" i="0" dirty="0">
                <a:solidFill>
                  <a:srgbClr val="0000BB"/>
                </a:solidFill>
                <a:effectLst/>
                <a:latin typeface="Fira Mono" panose="020B0509050000020004" pitchFamily="49" charset="0"/>
              </a:rPr>
              <a:t>$new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htmlspecialchars</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"&lt;a </a:t>
            </a:r>
            <a:r>
              <a:rPr lang="en-US" sz="1800" b="0" i="0" dirty="0" err="1">
                <a:solidFill>
                  <a:srgbClr val="DD0000"/>
                </a:solidFill>
                <a:effectLst/>
                <a:latin typeface="Fira Mono" panose="020B0509050000020004" pitchFamily="49" charset="0"/>
              </a:rPr>
              <a:t>href</a:t>
            </a:r>
            <a:r>
              <a:rPr lang="en-US" sz="1800" b="0" i="0" dirty="0">
                <a:solidFill>
                  <a:srgbClr val="DD0000"/>
                </a:solidFill>
                <a:effectLst/>
                <a:latin typeface="Fira Mono" panose="020B0509050000020004" pitchFamily="49" charset="0"/>
              </a:rPr>
              <a:t>='test'&gt;Test&lt;/a&gt;"</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ENT_QUOTES</a:t>
            </a:r>
            <a:r>
              <a:rPr lang="en-US" sz="1800" b="0" i="0" dirty="0">
                <a:solidFill>
                  <a:srgbClr val="007700"/>
                </a:solidFill>
                <a:effectLst/>
                <a:latin typeface="Fira Mono" panose="020B0509050000020004" pitchFamily="49" charset="0"/>
              </a:rPr>
              <a:t>);</a:t>
            </a:r>
            <a:br>
              <a:rPr lang="en-US" sz="1800" b="0" i="0" dirty="0">
                <a:solidFill>
                  <a:srgbClr val="007700"/>
                </a:solidFill>
                <a:effectLst/>
                <a:latin typeface="Fira Mono" panose="020B0509050000020004" pitchFamily="49" charset="0"/>
              </a:rPr>
            </a:br>
            <a:r>
              <a:rPr lang="en-US" sz="1800" b="0" i="0" dirty="0">
                <a:solidFill>
                  <a:srgbClr val="007700"/>
                </a:solidFill>
                <a:effectLst/>
                <a:latin typeface="Fira Mono" panose="020B0509050000020004" pitchFamily="49" charset="0"/>
              </a:rPr>
              <a:t>echo </a:t>
            </a:r>
            <a:r>
              <a:rPr lang="en-US" sz="1800" b="0" i="0" dirty="0">
                <a:solidFill>
                  <a:srgbClr val="0000BB"/>
                </a:solidFill>
                <a:effectLst/>
                <a:latin typeface="Fira Mono" panose="020B0509050000020004" pitchFamily="49" charset="0"/>
              </a:rPr>
              <a:t>$new</a:t>
            </a:r>
            <a:r>
              <a:rPr lang="en-US" sz="1800" b="0" i="0" dirty="0">
                <a:solidFill>
                  <a:srgbClr val="007700"/>
                </a:solidFill>
                <a:effectLst/>
                <a:latin typeface="Fira Mono" panose="020B0509050000020004" pitchFamily="49" charset="0"/>
              </a:rPr>
              <a:t>; </a:t>
            </a:r>
            <a:r>
              <a:rPr lang="en-US" sz="1800" b="0" i="0" dirty="0">
                <a:solidFill>
                  <a:srgbClr val="FF8000"/>
                </a:solidFill>
                <a:effectLst/>
                <a:latin typeface="Fira Mono" panose="020B0509050000020004" pitchFamily="49" charset="0"/>
              </a:rPr>
              <a:t>// &amp;</a:t>
            </a:r>
            <a:r>
              <a:rPr lang="en-US" sz="1800" b="0" i="0" dirty="0" err="1">
                <a:solidFill>
                  <a:srgbClr val="FF8000"/>
                </a:solidFill>
                <a:effectLst/>
                <a:latin typeface="Fira Mono" panose="020B0509050000020004" pitchFamily="49" charset="0"/>
              </a:rPr>
              <a:t>lt;a</a:t>
            </a:r>
            <a:r>
              <a:rPr lang="en-US" sz="1800" b="0" i="0" dirty="0">
                <a:solidFill>
                  <a:srgbClr val="FF8000"/>
                </a:solidFill>
                <a:effectLst/>
                <a:latin typeface="Fira Mono" panose="020B0509050000020004" pitchFamily="49" charset="0"/>
              </a:rPr>
              <a:t> </a:t>
            </a:r>
            <a:r>
              <a:rPr lang="en-US" sz="1800" b="0" i="0" dirty="0" err="1">
                <a:solidFill>
                  <a:srgbClr val="FF8000"/>
                </a:solidFill>
                <a:effectLst/>
                <a:latin typeface="Fira Mono" panose="020B0509050000020004" pitchFamily="49" charset="0"/>
              </a:rPr>
              <a:t>href</a:t>
            </a:r>
            <a:r>
              <a:rPr lang="en-US" sz="1800" b="0" i="0" dirty="0">
                <a:solidFill>
                  <a:srgbClr val="FF8000"/>
                </a:solidFill>
                <a:effectLst/>
                <a:latin typeface="Fira Mono" panose="020B0509050000020004" pitchFamily="49" charset="0"/>
              </a:rPr>
              <a:t>=&amp;#039;test&amp;#039;&amp;</a:t>
            </a:r>
            <a:r>
              <a:rPr lang="en-US" sz="1800" b="0" i="0" dirty="0" err="1">
                <a:solidFill>
                  <a:srgbClr val="FF8000"/>
                </a:solidFill>
                <a:effectLst/>
                <a:latin typeface="Fira Mono" panose="020B0509050000020004" pitchFamily="49" charset="0"/>
              </a:rPr>
              <a:t>gt;Test&amp;lt</a:t>
            </a:r>
            <a:r>
              <a:rPr lang="en-US" sz="1800" b="0" i="0" dirty="0">
                <a:solidFill>
                  <a:srgbClr val="FF8000"/>
                </a:solidFill>
                <a:effectLst/>
                <a:latin typeface="Fira Mono" panose="020B0509050000020004" pitchFamily="49" charset="0"/>
              </a:rPr>
              <a:t>;/</a:t>
            </a:r>
            <a:r>
              <a:rPr lang="en-US" sz="1800" b="0" i="0" dirty="0" err="1">
                <a:solidFill>
                  <a:srgbClr val="FF8000"/>
                </a:solidFill>
                <a:effectLst/>
                <a:latin typeface="Fira Mono" panose="020B0509050000020004" pitchFamily="49" charset="0"/>
              </a:rPr>
              <a:t>a&amp;gt</a:t>
            </a:r>
            <a:r>
              <a:rPr lang="en-US" sz="1800" b="0" i="0" dirty="0">
                <a:solidFill>
                  <a:srgbClr val="FF8000"/>
                </a:solidFill>
                <a:effectLst/>
                <a:latin typeface="Fira Mono" panose="020B0509050000020004" pitchFamily="49" charset="0"/>
              </a:rPr>
              <a:t>;</a:t>
            </a:r>
            <a:endParaRPr lang="it-IT" sz="1800" dirty="0"/>
          </a:p>
        </p:txBody>
      </p:sp>
    </p:spTree>
    <p:extLst>
      <p:ext uri="{BB962C8B-B14F-4D97-AF65-F5344CB8AC3E}">
        <p14:creationId xmlns:p14="http://schemas.microsoft.com/office/powerpoint/2010/main" val="383397332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8626CE-D1E2-41A2-B2EF-F4D16DA07C0A}"/>
              </a:ext>
            </a:extLst>
          </p:cNvPr>
          <p:cNvSpPr>
            <a:spLocks noGrp="1"/>
          </p:cNvSpPr>
          <p:nvPr>
            <p:ph type="title"/>
          </p:nvPr>
        </p:nvSpPr>
        <p:spPr/>
        <p:txBody>
          <a:bodyPr/>
          <a:lstStyle/>
          <a:p>
            <a:r>
              <a:rPr lang="it-IT" dirty="0"/>
              <a:t>POST</a:t>
            </a:r>
          </a:p>
        </p:txBody>
      </p:sp>
      <p:sp>
        <p:nvSpPr>
          <p:cNvPr id="3" name="Segnaposto contenuto 2">
            <a:extLst>
              <a:ext uri="{FF2B5EF4-FFF2-40B4-BE49-F238E27FC236}">
                <a16:creationId xmlns:a16="http://schemas.microsoft.com/office/drawing/2014/main" id="{C8360A31-455F-49C1-82DF-6F7FBEDE5BC2}"/>
              </a:ext>
            </a:extLst>
          </p:cNvPr>
          <p:cNvSpPr>
            <a:spLocks noGrp="1"/>
          </p:cNvSpPr>
          <p:nvPr>
            <p:ph idx="1"/>
          </p:nvPr>
        </p:nvSpPr>
        <p:spPr>
          <a:xfrm>
            <a:off x="128016" y="1266088"/>
            <a:ext cx="6419088" cy="5340876"/>
          </a:xfrm>
        </p:spPr>
        <p:txBody>
          <a:bodyPr>
            <a:normAutofit fontScale="92500" lnSpcReduction="10000"/>
          </a:bodyPr>
          <a:lstStyle/>
          <a:p>
            <a:pPr>
              <a:lnSpc>
                <a:spcPct val="110000"/>
              </a:lnSpc>
            </a:pPr>
            <a:r>
              <a:rPr lang="it-IT" sz="2000" dirty="0"/>
              <a:t>Il metodo POST si differenza da GET in quanto i parametri della richiesta non vengono passati in query </a:t>
            </a:r>
            <a:r>
              <a:rPr lang="it-IT" sz="2000" dirty="0" err="1"/>
              <a:t>string</a:t>
            </a:r>
            <a:r>
              <a:rPr lang="it-IT" sz="2000" dirty="0"/>
              <a:t> e quindi non possono essere tracciati nemmeno negli access log dei web server. </a:t>
            </a:r>
            <a:br>
              <a:rPr lang="it-IT" sz="2000" dirty="0"/>
            </a:br>
            <a:br>
              <a:rPr lang="it-IT" sz="2000" dirty="0"/>
            </a:br>
            <a:r>
              <a:rPr lang="it-IT" sz="2000" dirty="0"/>
              <a:t>Caso d'uso comune di una richiesta in POST è un </a:t>
            </a:r>
            <a:r>
              <a:rPr lang="it-IT" sz="2000" dirty="0" err="1"/>
              <a:t>form</a:t>
            </a:r>
            <a:r>
              <a:rPr lang="it-IT" sz="2000" dirty="0"/>
              <a:t> che invia dati personali, come in una registrazione.</a:t>
            </a:r>
          </a:p>
          <a:p>
            <a:pPr>
              <a:lnSpc>
                <a:spcPct val="110000"/>
              </a:lnSpc>
            </a:pPr>
            <a:r>
              <a:rPr lang="it-IT" sz="2000" dirty="0"/>
              <a:t>Vediamo quindi come accedere ai parametri POST con un esempio di registrazione tramite username e password.</a:t>
            </a:r>
          </a:p>
          <a:p>
            <a:pPr>
              <a:lnSpc>
                <a:spcPct val="110000"/>
              </a:lnSpc>
            </a:pPr>
            <a:r>
              <a:rPr lang="it-IT" sz="2000" dirty="0"/>
              <a:t>Anche in questo caso abbiamo bisogno di due file: form.html e </a:t>
            </a:r>
            <a:r>
              <a:rPr lang="it-IT" sz="2000" dirty="0" err="1"/>
              <a:t>register.php</a:t>
            </a:r>
            <a:r>
              <a:rPr lang="it-IT" sz="2000" dirty="0"/>
              <a:t>. </a:t>
            </a:r>
            <a:br>
              <a:rPr lang="it-IT" sz="2000" dirty="0"/>
            </a:br>
            <a:br>
              <a:rPr lang="it-IT" sz="2000" dirty="0"/>
            </a:br>
            <a:r>
              <a:rPr lang="it-IT" sz="2000" dirty="0"/>
              <a:t>Il codice è simile all'esempio precedente. Le differenze sostanziali sono la presenza di due campi username e password e, soprattutto, l'aggiunta dell'attributo </a:t>
            </a:r>
            <a:r>
              <a:rPr lang="it-IT" sz="2000" dirty="0" err="1"/>
              <a:t>method</a:t>
            </a:r>
            <a:r>
              <a:rPr lang="it-IT" sz="2000" dirty="0"/>
              <a:t> nel tag </a:t>
            </a:r>
            <a:r>
              <a:rPr lang="it-IT" sz="2000" dirty="0" err="1"/>
              <a:t>form</a:t>
            </a:r>
            <a:r>
              <a:rPr lang="it-IT" sz="2000" dirty="0"/>
              <a:t>. </a:t>
            </a:r>
            <a:br>
              <a:rPr lang="it-IT" sz="2000" dirty="0"/>
            </a:br>
            <a:r>
              <a:rPr lang="it-IT" sz="2000" dirty="0"/>
              <a:t>Quando abbiamo bisogno di effettuare una richiesta POST è necessario specificare il metodo nel </a:t>
            </a:r>
            <a:r>
              <a:rPr lang="it-IT" sz="2000" dirty="0" err="1"/>
              <a:t>form</a:t>
            </a:r>
            <a:r>
              <a:rPr lang="it-IT" sz="2000" dirty="0"/>
              <a:t>.</a:t>
            </a:r>
          </a:p>
          <a:p>
            <a:pPr>
              <a:lnSpc>
                <a:spcPct val="110000"/>
              </a:lnSpc>
            </a:pPr>
            <a:endParaRPr lang="it-IT" sz="2000" dirty="0"/>
          </a:p>
        </p:txBody>
      </p:sp>
      <p:sp>
        <p:nvSpPr>
          <p:cNvPr id="4" name="CasellaDiTesto 3">
            <a:extLst>
              <a:ext uri="{FF2B5EF4-FFF2-40B4-BE49-F238E27FC236}">
                <a16:creationId xmlns:a16="http://schemas.microsoft.com/office/drawing/2014/main" id="{CC85B7C2-46F2-4E32-AEA2-8536F657454F}"/>
              </a:ext>
            </a:extLst>
          </p:cNvPr>
          <p:cNvSpPr txBox="1"/>
          <p:nvPr/>
        </p:nvSpPr>
        <p:spPr>
          <a:xfrm>
            <a:off x="7232904" y="1252728"/>
            <a:ext cx="4736592" cy="4801314"/>
          </a:xfrm>
          <a:prstGeom prst="rect">
            <a:avLst/>
          </a:prstGeom>
          <a:noFill/>
        </p:spPr>
        <p:txBody>
          <a:bodyPr wrap="square" rtlCol="0">
            <a:spAutoFit/>
          </a:bodyPr>
          <a:lstStyle/>
          <a:p>
            <a:r>
              <a:rPr lang="it-IT" dirty="0"/>
              <a:t>Il file contenente il </a:t>
            </a:r>
            <a:r>
              <a:rPr lang="it-IT" dirty="0" err="1"/>
              <a:t>form</a:t>
            </a:r>
            <a:r>
              <a:rPr lang="it-IT" dirty="0"/>
              <a:t>:</a:t>
            </a: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register.php</a:t>
            </a:r>
            <a:r>
              <a:rPr lang="it-IT" dirty="0"/>
              <a:t>" </a:t>
            </a:r>
            <a:r>
              <a:rPr lang="it-IT" dirty="0" err="1"/>
              <a:t>method</a:t>
            </a:r>
            <a:r>
              <a:rPr lang="it-IT" dirty="0"/>
              <a:t>="post"&gt;</a:t>
            </a:r>
          </a:p>
          <a:p>
            <a:r>
              <a:rPr lang="it-IT" dirty="0"/>
              <a:t>        &lt;input </a:t>
            </a:r>
            <a:r>
              <a:rPr lang="it-IT" dirty="0" err="1"/>
              <a:t>type</a:t>
            </a:r>
            <a:r>
              <a:rPr lang="it-IT" dirty="0"/>
              <a:t>="text" name="username" </a:t>
            </a:r>
            <a:r>
              <a:rPr lang="it-IT" dirty="0" err="1"/>
              <a:t>placeholder</a:t>
            </a:r>
            <a:r>
              <a:rPr lang="it-IT" dirty="0"/>
              <a:t>="Inserisci lo username" /&gt;&lt;</a:t>
            </a:r>
            <a:r>
              <a:rPr lang="it-IT" dirty="0" err="1"/>
              <a:t>br</a:t>
            </a:r>
            <a:r>
              <a:rPr lang="it-IT" dirty="0"/>
              <a:t>&gt;</a:t>
            </a:r>
          </a:p>
          <a:p>
            <a:r>
              <a:rPr lang="it-IT" dirty="0"/>
              <a:t>        &lt;input </a:t>
            </a:r>
            <a:r>
              <a:rPr lang="it-IT" dirty="0" err="1"/>
              <a:t>type</a:t>
            </a:r>
            <a:r>
              <a:rPr lang="it-IT" dirty="0"/>
              <a:t>="password" name="password" </a:t>
            </a:r>
            <a:r>
              <a:rPr lang="it-IT" dirty="0" err="1"/>
              <a:t>placeholder</a:t>
            </a:r>
            <a:r>
              <a:rPr lang="it-IT" dirty="0"/>
              <a:t>="Inserisci la password" /&gt;&lt;</a:t>
            </a:r>
            <a:r>
              <a:rPr lang="it-IT" dirty="0" err="1"/>
              <a:t>br</a:t>
            </a:r>
            <a:r>
              <a:rPr lang="it-IT" dirty="0"/>
              <a:t>&gt;</a:t>
            </a:r>
          </a:p>
          <a:p>
            <a:r>
              <a:rPr lang="it-IT" dirty="0"/>
              <a:t>        &lt;input </a:t>
            </a:r>
            <a:r>
              <a:rPr lang="it-IT" dirty="0" err="1"/>
              <a:t>type</a:t>
            </a:r>
            <a:r>
              <a:rPr lang="it-IT" dirty="0"/>
              <a:t>="</a:t>
            </a:r>
            <a:r>
              <a:rPr lang="it-IT" dirty="0" err="1"/>
              <a:t>submit</a:t>
            </a:r>
            <a:r>
              <a:rPr lang="it-IT" dirty="0"/>
              <a:t>" </a:t>
            </a:r>
            <a:r>
              <a:rPr lang="it-IT" dirty="0" err="1"/>
              <a:t>value</a:t>
            </a:r>
            <a:r>
              <a:rPr lang="it-IT" dirty="0"/>
              <a:t>="Registrati"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5385119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4BF7C-3588-4499-AB59-17A800DD312C}"/>
              </a:ext>
            </a:extLst>
          </p:cNvPr>
          <p:cNvSpPr>
            <a:spLocks noGrp="1"/>
          </p:cNvSpPr>
          <p:nvPr>
            <p:ph type="title"/>
          </p:nvPr>
        </p:nvSpPr>
        <p:spPr/>
        <p:txBody>
          <a:bodyPr/>
          <a:lstStyle/>
          <a:p>
            <a:r>
              <a:rPr lang="it-IT" dirty="0" err="1"/>
              <a:t>Recevere</a:t>
            </a:r>
            <a:r>
              <a:rPr lang="it-IT" dirty="0"/>
              <a:t> un parametro $_POST</a:t>
            </a:r>
          </a:p>
        </p:txBody>
      </p:sp>
      <p:sp>
        <p:nvSpPr>
          <p:cNvPr id="3" name="Segnaposto contenuto 2">
            <a:extLst>
              <a:ext uri="{FF2B5EF4-FFF2-40B4-BE49-F238E27FC236}">
                <a16:creationId xmlns:a16="http://schemas.microsoft.com/office/drawing/2014/main" id="{523A90DD-1445-49CD-A755-4C936B8ED6F7}"/>
              </a:ext>
            </a:extLst>
          </p:cNvPr>
          <p:cNvSpPr>
            <a:spLocks noGrp="1"/>
          </p:cNvSpPr>
          <p:nvPr>
            <p:ph sz="half" idx="2"/>
          </p:nvPr>
        </p:nvSpPr>
        <p:spPr/>
        <p:txBody>
          <a:bodyPr>
            <a:normAutofit fontScale="92500" lnSpcReduction="10000"/>
          </a:bodyPr>
          <a:lstStyle/>
          <a:p>
            <a:pPr marL="0" indent="0">
              <a:buNone/>
            </a:pP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0077AA"/>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a:t>
            </a:r>
            <a:r>
              <a:rPr lang="it-IT" b="0" i="0" dirty="0" err="1">
                <a:solidFill>
                  <a:srgbClr val="EE9900"/>
                </a:solidFill>
                <a:effectLst/>
                <a:latin typeface="Consolas" panose="020B0609020204030204" pitchFamily="49" charset="0"/>
              </a:rPr>
              <a:t>error</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669900"/>
                </a:solidFill>
                <a:effectLst/>
                <a:latin typeface="Consolas" panose="020B0609020204030204" pitchFamily="49" charset="0"/>
              </a:rPr>
              <a:t>'Username e password sono obbligatori'</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p>
          <a:p>
            <a:pPr marL="0" indent="0">
              <a:buNone/>
            </a:pPr>
            <a:endParaRPr lang="it-IT" dirty="0">
              <a:solidFill>
                <a:srgbClr val="999999"/>
              </a:solidFill>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empty</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nameErr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"Name is required"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$name = </a:t>
            </a:r>
            <a:r>
              <a:rPr lang="en-US" b="0" i="0" dirty="0" err="1">
                <a:solidFill>
                  <a:srgbClr val="000000"/>
                </a:solidFill>
                <a:effectLst/>
                <a:latin typeface="Consolas" panose="020B0609020204030204" pitchFamily="49" charset="0"/>
              </a:rPr>
              <a:t>test_input</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endParaRPr lang="it-IT" dirty="0"/>
          </a:p>
        </p:txBody>
      </p:sp>
      <p:sp>
        <p:nvSpPr>
          <p:cNvPr id="4" name="Segnaposto contenuto 3">
            <a:extLst>
              <a:ext uri="{FF2B5EF4-FFF2-40B4-BE49-F238E27FC236}">
                <a16:creationId xmlns:a16="http://schemas.microsoft.com/office/drawing/2014/main" id="{2A7048B8-596F-454D-9C88-68DEA877E95E}"/>
              </a:ext>
            </a:extLst>
          </p:cNvPr>
          <p:cNvSpPr>
            <a:spLocks noGrp="1"/>
          </p:cNvSpPr>
          <p:nvPr>
            <p:ph sz="quarter" idx="4"/>
          </p:nvPr>
        </p:nvSpPr>
        <p:spPr/>
        <p:txBody>
          <a:bodyPr/>
          <a:lstStyle/>
          <a:p>
            <a:r>
              <a:rPr lang="it-IT" dirty="0"/>
              <a:t>post e validate</a:t>
            </a:r>
          </a:p>
          <a:p>
            <a:r>
              <a:rPr lang="it-IT" b="0" i="0" dirty="0">
                <a:solidFill>
                  <a:srgbClr val="000000"/>
                </a:solidFill>
                <a:effectLst/>
                <a:latin typeface="Consolas" panose="020B0609020204030204" pitchFamily="49" charset="0"/>
              </a:rPr>
              <a:t>$email = </a:t>
            </a:r>
            <a:r>
              <a:rPr lang="it-IT" b="0" i="0" dirty="0" err="1">
                <a:solidFill>
                  <a:srgbClr val="000000"/>
                </a:solidFill>
                <a:effectLst/>
                <a:latin typeface="Consolas" panose="020B0609020204030204" pitchFamily="49" charset="0"/>
              </a:rPr>
              <a:t>test_input</a:t>
            </a:r>
            <a:r>
              <a:rPr lang="it-IT" b="0" i="0" dirty="0">
                <a:solidFill>
                  <a:srgbClr val="000000"/>
                </a:solidFill>
                <a:effectLst/>
                <a:latin typeface="Consolas" panose="020B0609020204030204" pitchFamily="49" charset="0"/>
              </a:rPr>
              <a:t>($_POST["email"]);</a:t>
            </a:r>
            <a:br>
              <a:rPr lang="it-IT" dirty="0"/>
            </a:br>
            <a:r>
              <a:rPr lang="it-IT" b="0" i="0" dirty="0" err="1">
                <a:solidFill>
                  <a:srgbClr val="000000"/>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filter_var</a:t>
            </a:r>
            <a:r>
              <a:rPr lang="it-IT" b="0" i="0" dirty="0">
                <a:solidFill>
                  <a:srgbClr val="000000"/>
                </a:solidFill>
                <a:effectLst/>
                <a:latin typeface="Consolas" panose="020B0609020204030204" pitchFamily="49" charset="0"/>
              </a:rPr>
              <a:t>($email, FILTER_VALIDATE_EMAIL)) {</a:t>
            </a:r>
            <a:br>
              <a:rPr lang="it-IT" dirty="0"/>
            </a:b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emailErr</a:t>
            </a:r>
            <a:r>
              <a:rPr lang="it-IT" b="0" i="0" dirty="0">
                <a:solidFill>
                  <a:srgbClr val="000000"/>
                </a:solidFill>
                <a:effectLst/>
                <a:latin typeface="Consolas" panose="020B0609020204030204" pitchFamily="49" charset="0"/>
              </a:rPr>
              <a:t> = "</a:t>
            </a:r>
            <a:r>
              <a:rPr lang="it-IT" b="0" i="0" dirty="0" err="1">
                <a:solidFill>
                  <a:srgbClr val="000000"/>
                </a:solidFill>
                <a:effectLst/>
                <a:latin typeface="Consolas" panose="020B0609020204030204" pitchFamily="49" charset="0"/>
              </a:rPr>
              <a:t>Invalid</a:t>
            </a:r>
            <a:r>
              <a:rPr lang="it-IT" b="0" i="0" dirty="0">
                <a:solidFill>
                  <a:srgbClr val="000000"/>
                </a:solidFill>
                <a:effectLst/>
                <a:latin typeface="Consolas" panose="020B0609020204030204" pitchFamily="49" charset="0"/>
              </a:rPr>
              <a:t> email format";</a:t>
            </a:r>
            <a:br>
              <a:rPr lang="it-IT" dirty="0"/>
            </a:br>
            <a:r>
              <a:rPr lang="it-IT" b="0" i="0" dirty="0">
                <a:solidFill>
                  <a:srgbClr val="000000"/>
                </a:solidFill>
                <a:effectLst/>
                <a:latin typeface="Consolas" panose="020B0609020204030204" pitchFamily="49" charset="0"/>
              </a:rPr>
              <a:t>}</a:t>
            </a:r>
            <a:endParaRPr lang="it-IT" dirty="0"/>
          </a:p>
        </p:txBody>
      </p:sp>
    </p:spTree>
    <p:extLst>
      <p:ext uri="{BB962C8B-B14F-4D97-AF65-F5344CB8AC3E}">
        <p14:creationId xmlns:p14="http://schemas.microsoft.com/office/powerpoint/2010/main" val="39432073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65A287-D3AD-4448-94A4-09E27B5D61D2}"/>
              </a:ext>
            </a:extLst>
          </p:cNvPr>
          <p:cNvSpPr>
            <a:spLocks noGrp="1"/>
          </p:cNvSpPr>
          <p:nvPr>
            <p:ph type="title"/>
          </p:nvPr>
        </p:nvSpPr>
        <p:spPr/>
        <p:txBody>
          <a:bodyPr/>
          <a:lstStyle/>
          <a:p>
            <a:r>
              <a:rPr lang="it-IT" dirty="0"/>
              <a:t>UPLOAD FILES – </a:t>
            </a:r>
            <a:r>
              <a:rPr lang="it-IT" dirty="0" err="1"/>
              <a:t>move_uploaded_file</a:t>
            </a:r>
            <a:endParaRPr lang="it-IT" dirty="0"/>
          </a:p>
        </p:txBody>
      </p:sp>
      <p:sp>
        <p:nvSpPr>
          <p:cNvPr id="3" name="Segnaposto contenuto 2">
            <a:extLst>
              <a:ext uri="{FF2B5EF4-FFF2-40B4-BE49-F238E27FC236}">
                <a16:creationId xmlns:a16="http://schemas.microsoft.com/office/drawing/2014/main" id="{2FC52291-C501-4134-A555-9ABEC6405287}"/>
              </a:ext>
            </a:extLst>
          </p:cNvPr>
          <p:cNvSpPr>
            <a:spLocks noGrp="1"/>
          </p:cNvSpPr>
          <p:nvPr>
            <p:ph sz="half" idx="2"/>
          </p:nvPr>
        </p:nvSpPr>
        <p:spPr/>
        <p:txBody>
          <a:bodyPr/>
          <a:lstStyle/>
          <a:p>
            <a:r>
              <a:rPr lang="it-IT" dirty="0" err="1"/>
              <a:t>move_uploaded_file</a:t>
            </a:r>
            <a:r>
              <a:rPr lang="it-IT" dirty="0"/>
              <a:t> è utilizzato per caricare un file ricevuto dall'array FILES</a:t>
            </a:r>
          </a:p>
        </p:txBody>
      </p:sp>
      <p:sp>
        <p:nvSpPr>
          <p:cNvPr id="4" name="Segnaposto contenuto 3">
            <a:extLst>
              <a:ext uri="{FF2B5EF4-FFF2-40B4-BE49-F238E27FC236}">
                <a16:creationId xmlns:a16="http://schemas.microsoft.com/office/drawing/2014/main" id="{3FB42E94-1B98-4584-945C-A3364A76BC7B}"/>
              </a:ext>
            </a:extLst>
          </p:cNvPr>
          <p:cNvSpPr>
            <a:spLocks noGrp="1"/>
          </p:cNvSpPr>
          <p:nvPr>
            <p:ph sz="quarter" idx="4"/>
          </p:nvPr>
        </p:nvSpPr>
        <p:spPr/>
        <p:txBody>
          <a:bodyPr>
            <a:normAutofit/>
          </a:bodyPr>
          <a:lstStyle/>
          <a:p>
            <a:r>
              <a:rPr lang="it-IT" sz="1100" b="0" dirty="0">
                <a:solidFill>
                  <a:srgbClr val="800000"/>
                </a:solidFill>
                <a:effectLst/>
                <a:latin typeface="Consolas" panose="020B0609020204030204" pitchFamily="49" charset="0"/>
              </a:rPr>
              <a:t>&lt;</a:t>
            </a:r>
            <a:r>
              <a:rPr lang="it-IT" sz="1100" b="0" dirty="0" err="1">
                <a:solidFill>
                  <a:srgbClr val="800000"/>
                </a:solidFill>
                <a:effectLst/>
                <a:latin typeface="Consolas" panose="020B0609020204030204" pitchFamily="49" charset="0"/>
              </a:rPr>
              <a:t>form</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action</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indexa.php</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method</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"POST"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enctype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multipart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-data"</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&lt;div</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"mb-3"</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&lt;label</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for</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-label"</a:t>
            </a:r>
            <a:r>
              <a:rPr lang="it-IT" sz="1100" b="0" dirty="0">
                <a:solidFill>
                  <a:srgbClr val="800000"/>
                </a:solidFill>
                <a:effectLst/>
                <a:latin typeface="Consolas" panose="020B0609020204030204" pitchFamily="49" charset="0"/>
              </a:rPr>
              <a:t>&gt;</a:t>
            </a:r>
            <a:r>
              <a:rPr lang="it-IT" sz="1100" b="0" dirty="0">
                <a:solidFill>
                  <a:srgbClr val="000000"/>
                </a:solidFill>
                <a:effectLst/>
                <a:latin typeface="Consolas" panose="020B0609020204030204" pitchFamily="49" charset="0"/>
              </a:rPr>
              <a:t>Default file input </a:t>
            </a:r>
            <a:r>
              <a:rPr lang="it-IT" sz="1100" b="0" dirty="0" err="1">
                <a:solidFill>
                  <a:srgbClr val="000000"/>
                </a:solidFill>
                <a:effectLst/>
                <a:latin typeface="Consolas" panose="020B0609020204030204" pitchFamily="49" charset="0"/>
              </a:rPr>
              <a:t>example</a:t>
            </a:r>
            <a:r>
              <a:rPr lang="it-IT" sz="1100" b="0" dirty="0">
                <a:solidFill>
                  <a:srgbClr val="800000"/>
                </a:solidFill>
                <a:effectLst/>
                <a:latin typeface="Consolas" panose="020B0609020204030204" pitchFamily="49" charset="0"/>
              </a:rPr>
              <a:t>&lt;/label&gt;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&lt;input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-control"</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"file"</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id</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name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&lt;/div&gt;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&lt;input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submit</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value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"invia"</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a:t>
            </a:r>
            <a:r>
              <a:rPr lang="it-IT" sz="1100" b="0" dirty="0" err="1">
                <a:solidFill>
                  <a:srgbClr val="800000"/>
                </a:solidFill>
                <a:effectLst/>
                <a:latin typeface="Consolas" panose="020B0609020204030204" pitchFamily="49" charset="0"/>
              </a:rPr>
              <a:t>form</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endParaRPr lang="it-IT" sz="1400" b="0" dirty="0">
              <a:solidFill>
                <a:srgbClr val="000000"/>
              </a:solidFill>
              <a:effectLst/>
              <a:latin typeface="Consolas" panose="020B0609020204030204" pitchFamily="49" charset="0"/>
            </a:endParaRPr>
          </a:p>
          <a:p>
            <a:endParaRPr lang="it-IT" sz="1400" b="0" dirty="0">
              <a:solidFill>
                <a:srgbClr val="000000"/>
              </a:solidFill>
              <a:effectLst/>
              <a:latin typeface="Consolas" panose="020B0609020204030204" pitchFamily="49" charset="0"/>
            </a:endParaRPr>
          </a:p>
          <a:p>
            <a:r>
              <a:rPr lang="it-IT" sz="1400" b="0" dirty="0">
                <a:solidFill>
                  <a:srgbClr val="000000"/>
                </a:solidFill>
                <a:effectLst/>
                <a:latin typeface="Consolas" panose="020B0609020204030204" pitchFamily="49" charset="0"/>
              </a:rPr>
              <a:t>    </a:t>
            </a:r>
            <a:r>
              <a:rPr lang="it-IT" sz="1400" b="0" dirty="0" err="1">
                <a:solidFill>
                  <a:srgbClr val="0000FF"/>
                </a:solidFill>
                <a:effectLst/>
                <a:latin typeface="Consolas" panose="020B0609020204030204" pitchFamily="49" charset="0"/>
              </a:rPr>
              <a:t>if</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isset</a:t>
            </a:r>
            <a:r>
              <a:rPr lang="it-IT" sz="1400" b="0" dirty="0">
                <a:solidFill>
                  <a:srgbClr val="000000"/>
                </a:solidFill>
                <a:effectLst/>
                <a:latin typeface="Consolas" panose="020B0609020204030204" pitchFamily="49" charset="0"/>
              </a:rPr>
              <a:t> ($_FILES[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uploaded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move_uploaded_file</a:t>
            </a:r>
            <a:r>
              <a:rPr lang="it-IT" sz="1400" b="0" dirty="0">
                <a:solidFill>
                  <a:srgbClr val="000000"/>
                </a:solidFill>
                <a:effectLst/>
                <a:latin typeface="Consolas" panose="020B0609020204030204" pitchFamily="49" charset="0"/>
              </a:rPr>
              <a:t>($_FILES[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tmp_name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__DIR__</a:t>
            </a:r>
            <a:r>
              <a:rPr lang="it-IT" sz="1400" b="0" dirty="0">
                <a:solidFill>
                  <a:srgbClr val="000000"/>
                </a:solidFill>
                <a:effectLst/>
                <a:latin typeface="Consolas" panose="020B0609020204030204" pitchFamily="49" charset="0"/>
              </a:rPr>
              <a:t> . </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 $_FILES[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'name'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FF"/>
                </a:solidFill>
                <a:effectLst/>
                <a:latin typeface="Consolas" panose="020B0609020204030204" pitchFamily="49" charset="0"/>
              </a:rPr>
              <a:t>if</a:t>
            </a:r>
            <a:r>
              <a:rPr lang="it-IT" sz="1400" b="0" dirty="0">
                <a:solidFill>
                  <a:srgbClr val="000000"/>
                </a:solidFill>
                <a:effectLst/>
                <a:latin typeface="Consolas" panose="020B0609020204030204" pitchFamily="49" charset="0"/>
              </a:rPr>
              <a:t>($</a:t>
            </a:r>
            <a:r>
              <a:rPr lang="it-IT" sz="1400" b="0" dirty="0" err="1">
                <a:solidFill>
                  <a:srgbClr val="000000"/>
                </a:solidFill>
                <a:effectLst/>
                <a:latin typeface="Consolas" panose="020B0609020204030204" pitchFamily="49" charset="0"/>
              </a:rPr>
              <a:t>uploaded</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a:solidFill>
                  <a:srgbClr val="A31515"/>
                </a:solidFill>
                <a:effectLst/>
                <a:latin typeface="Consolas" panose="020B0609020204030204" pitchFamily="49" charset="0"/>
              </a:rPr>
              <a:t>"file </a:t>
            </a:r>
            <a:r>
              <a:rPr lang="it-IT" sz="1400" b="0" dirty="0" err="1">
                <a:solidFill>
                  <a:srgbClr val="A31515"/>
                </a:solidFill>
                <a:effectLst/>
                <a:latin typeface="Consolas" panose="020B0609020204030204" pitchFamily="49" charset="0"/>
              </a:rPr>
              <a:t>uploaded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p>
          <a:p>
            <a:endParaRPr lang="it-IT" sz="1400" dirty="0"/>
          </a:p>
        </p:txBody>
      </p:sp>
    </p:spTree>
    <p:extLst>
      <p:ext uri="{BB962C8B-B14F-4D97-AF65-F5344CB8AC3E}">
        <p14:creationId xmlns:p14="http://schemas.microsoft.com/office/powerpoint/2010/main" val="167895084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46F37B-7228-4BC7-B36E-7EAF0385F811}"/>
              </a:ext>
            </a:extLst>
          </p:cNvPr>
          <p:cNvSpPr>
            <a:spLocks noGrp="1"/>
          </p:cNvSpPr>
          <p:nvPr>
            <p:ph type="title"/>
          </p:nvPr>
        </p:nvSpPr>
        <p:spPr/>
        <p:txBody>
          <a:bodyPr/>
          <a:lstStyle/>
          <a:p>
            <a:r>
              <a:rPr lang="it-IT" dirty="0"/>
              <a:t>esempio exploit </a:t>
            </a:r>
            <a:r>
              <a:rPr lang="it-IT" dirty="0" err="1"/>
              <a:t>xss</a:t>
            </a:r>
            <a:endParaRPr lang="it-IT" dirty="0"/>
          </a:p>
        </p:txBody>
      </p:sp>
      <p:sp>
        <p:nvSpPr>
          <p:cNvPr id="3" name="Segnaposto contenuto 2">
            <a:extLst>
              <a:ext uri="{FF2B5EF4-FFF2-40B4-BE49-F238E27FC236}">
                <a16:creationId xmlns:a16="http://schemas.microsoft.com/office/drawing/2014/main" id="{29810160-884A-4A2E-A050-86D90B6B6676}"/>
              </a:ext>
            </a:extLst>
          </p:cNvPr>
          <p:cNvSpPr>
            <a:spLocks noGrp="1"/>
          </p:cNvSpPr>
          <p:nvPr>
            <p:ph idx="1"/>
          </p:nvPr>
        </p:nvSpPr>
        <p:spPr/>
        <p:txBody>
          <a:bodyPr>
            <a:normAutofit fontScale="55000" lnSpcReduction="20000"/>
          </a:bodyPr>
          <a:lstStyle/>
          <a:p>
            <a:r>
              <a:rPr lang="en-US" dirty="0"/>
              <a:t>Cross-site scripting (XSS) is a type of computer security vulnerability typically found in Web applications. XSS enables attackers to inject client-side script into Web pages viewed by other users.</a:t>
            </a:r>
          </a:p>
          <a:p>
            <a:endParaRPr lang="en-US" dirty="0"/>
          </a:p>
          <a:p>
            <a:r>
              <a:rPr lang="en-US" dirty="0"/>
              <a:t>Assume we have the following form in a page named "</a:t>
            </a:r>
            <a:r>
              <a:rPr lang="en-US" dirty="0" err="1"/>
              <a:t>test_form.php</a:t>
            </a:r>
            <a:r>
              <a:rPr lang="en-US" dirty="0"/>
              <a:t>":</a:t>
            </a:r>
          </a:p>
          <a:p>
            <a:endParaRPr lang="en-US" dirty="0"/>
          </a:p>
          <a:p>
            <a:r>
              <a:rPr lang="en-US" dirty="0">
                <a:highlight>
                  <a:srgbClr val="FF0000"/>
                </a:highlight>
              </a:rPr>
              <a:t>&lt;form method="post" action="&lt;?php echo $_SERVER["PHP_SELF"];?&gt;"&gt;</a:t>
            </a:r>
          </a:p>
          <a:p>
            <a:r>
              <a:rPr lang="en-US" dirty="0"/>
              <a:t>Now, if a user enters the normal URL in the address bar like "http://www.example.com/test_form.php", the above code will be translated to:</a:t>
            </a:r>
          </a:p>
          <a:p>
            <a:endParaRPr lang="en-US" dirty="0"/>
          </a:p>
          <a:p>
            <a:r>
              <a:rPr lang="en-US" dirty="0"/>
              <a:t>&lt;form method="post" action="</a:t>
            </a:r>
            <a:r>
              <a:rPr lang="en-US" dirty="0" err="1"/>
              <a:t>test_form.php</a:t>
            </a:r>
            <a:r>
              <a:rPr lang="en-US" dirty="0"/>
              <a:t>"&gt;</a:t>
            </a:r>
          </a:p>
          <a:p>
            <a:r>
              <a:rPr lang="en-US" dirty="0"/>
              <a:t>So far, so good.</a:t>
            </a:r>
          </a:p>
          <a:p>
            <a:endParaRPr lang="en-US" dirty="0"/>
          </a:p>
          <a:p>
            <a:r>
              <a:rPr lang="en-US" dirty="0"/>
              <a:t>However, consider that a user enters the following URL in the address bar:</a:t>
            </a:r>
          </a:p>
          <a:p>
            <a:endParaRPr lang="en-US" dirty="0"/>
          </a:p>
          <a:p>
            <a:r>
              <a:rPr lang="en-US" dirty="0"/>
              <a:t>http://www.example.com/test_form.php/%22%3E%3Cscript%3Ealert('hacked')%3C/script%3E</a:t>
            </a:r>
          </a:p>
          <a:p>
            <a:r>
              <a:rPr lang="en-US" dirty="0"/>
              <a:t>In this case, the above code will be translated to:</a:t>
            </a:r>
          </a:p>
          <a:p>
            <a:endParaRPr lang="en-US" dirty="0"/>
          </a:p>
          <a:p>
            <a:r>
              <a:rPr lang="en-US" dirty="0"/>
              <a:t>&lt;form method="post" action="</a:t>
            </a:r>
            <a:r>
              <a:rPr lang="en-US" dirty="0" err="1"/>
              <a:t>test_form.php</a:t>
            </a:r>
            <a:r>
              <a:rPr lang="en-US" dirty="0"/>
              <a:t>/"&gt;&lt;script&gt;alert('hacked')&lt;/script&gt;</a:t>
            </a:r>
          </a:p>
          <a:p>
            <a:r>
              <a:rPr lang="en-US" dirty="0"/>
              <a:t>This code adds a script tag and an alert command. And when the page loads, the JavaScript code will be executed (the user will see an alert box). This is just a simple and harmless example how the PHP_SELF variable can be exploited.</a:t>
            </a:r>
          </a:p>
          <a:p>
            <a:endParaRPr lang="en-US" dirty="0"/>
          </a:p>
          <a:p>
            <a:r>
              <a:rPr lang="en-US" dirty="0"/>
              <a:t>Be aware of that any JavaScript code can be added inside the &lt;script&gt; tag! A hacker can redirect the user to a file on another server, and that file can hold malicious code that can alter the global variables or submit the form to another address to save the user data, for example.</a:t>
            </a:r>
          </a:p>
          <a:p>
            <a:endParaRPr lang="en-US" dirty="0"/>
          </a:p>
          <a:p>
            <a:r>
              <a:rPr lang="en-US" dirty="0"/>
              <a:t>How To Avoid $_SERVER["PHP_SELF"] Exploits?</a:t>
            </a:r>
          </a:p>
          <a:p>
            <a:r>
              <a:rPr lang="en-US" dirty="0"/>
              <a:t>$_SERVER["PHP_SELF"] exploits can be avoided by using the </a:t>
            </a:r>
            <a:r>
              <a:rPr lang="en-US" dirty="0" err="1">
                <a:highlight>
                  <a:srgbClr val="00FF00"/>
                </a:highlight>
              </a:rPr>
              <a:t>htmlspecialchars</a:t>
            </a:r>
            <a:r>
              <a:rPr lang="en-US" dirty="0"/>
              <a:t>() function.</a:t>
            </a:r>
          </a:p>
          <a:p>
            <a:endParaRPr lang="en-US" dirty="0"/>
          </a:p>
          <a:p>
            <a:r>
              <a:rPr lang="en-US" dirty="0"/>
              <a:t>The form code should look like this:</a:t>
            </a:r>
          </a:p>
          <a:p>
            <a:endParaRPr lang="en-US" dirty="0"/>
          </a:p>
          <a:p>
            <a:r>
              <a:rPr lang="en-US" dirty="0">
                <a:highlight>
                  <a:srgbClr val="00FF00"/>
                </a:highlight>
              </a:rPr>
              <a:t>&lt;form method="post" action="&lt;?php echo </a:t>
            </a:r>
            <a:r>
              <a:rPr lang="en-US" dirty="0" err="1">
                <a:highlight>
                  <a:srgbClr val="00FF00"/>
                </a:highlight>
              </a:rPr>
              <a:t>htmlspecialchars</a:t>
            </a:r>
            <a:r>
              <a:rPr lang="en-US" dirty="0">
                <a:highlight>
                  <a:srgbClr val="00FF00"/>
                </a:highlight>
              </a:rPr>
              <a:t>($_SERVER["PHP_SELF"]);?&gt;"&gt;</a:t>
            </a:r>
          </a:p>
          <a:p>
            <a:r>
              <a:rPr lang="en-US" dirty="0"/>
              <a:t>The </a:t>
            </a:r>
            <a:r>
              <a:rPr lang="en-US" dirty="0" err="1"/>
              <a:t>htmlspecialchars</a:t>
            </a:r>
            <a:r>
              <a:rPr lang="en-US" dirty="0"/>
              <a:t>() function converts special characters to HTML entities. Now if the user tries to exploit the PHP_SELF variable, it will result in the following output:</a:t>
            </a:r>
          </a:p>
          <a:p>
            <a:endParaRPr lang="en-US" dirty="0"/>
          </a:p>
          <a:p>
            <a:r>
              <a:rPr lang="en-US" dirty="0"/>
              <a:t>&lt;form method="post" action="</a:t>
            </a:r>
            <a:r>
              <a:rPr lang="en-US" dirty="0" err="1"/>
              <a:t>test_form.php</a:t>
            </a:r>
            <a:r>
              <a:rPr lang="en-US" dirty="0"/>
              <a:t>/&amp;</a:t>
            </a:r>
            <a:r>
              <a:rPr lang="en-US" dirty="0" err="1"/>
              <a:t>quot</a:t>
            </a:r>
            <a:r>
              <a:rPr lang="en-US" dirty="0"/>
              <a:t>;&amp;</a:t>
            </a:r>
            <a:r>
              <a:rPr lang="en-US" dirty="0" err="1"/>
              <a:t>gt</a:t>
            </a:r>
            <a:r>
              <a:rPr lang="en-US" dirty="0"/>
              <a:t>;&amp;</a:t>
            </a:r>
            <a:r>
              <a:rPr lang="en-US" dirty="0" err="1"/>
              <a:t>lt;script&amp;gt;alert</a:t>
            </a:r>
            <a:r>
              <a:rPr lang="en-US" dirty="0"/>
              <a:t>('hacked')&amp;</a:t>
            </a:r>
            <a:r>
              <a:rPr lang="en-US" dirty="0" err="1"/>
              <a:t>lt</a:t>
            </a:r>
            <a:r>
              <a:rPr lang="en-US" dirty="0"/>
              <a:t>;/</a:t>
            </a:r>
            <a:r>
              <a:rPr lang="en-US" dirty="0" err="1"/>
              <a:t>script&amp;gt</a:t>
            </a:r>
            <a:r>
              <a:rPr lang="en-US" dirty="0"/>
              <a:t>;"&gt;</a:t>
            </a:r>
          </a:p>
          <a:p>
            <a:r>
              <a:rPr lang="en-US" dirty="0"/>
              <a:t>The exploit attempt fails, and no harm is done!</a:t>
            </a:r>
            <a:endParaRPr lang="it-IT" dirty="0"/>
          </a:p>
        </p:txBody>
      </p:sp>
      <p:sp>
        <p:nvSpPr>
          <p:cNvPr id="4" name="Simbolo &quot;Non consentito&quot; 3">
            <a:extLst>
              <a:ext uri="{FF2B5EF4-FFF2-40B4-BE49-F238E27FC236}">
                <a16:creationId xmlns:a16="http://schemas.microsoft.com/office/drawing/2014/main" id="{C4B3FE5F-6AC4-436C-88F2-8C51F7709A96}"/>
              </a:ext>
            </a:extLst>
          </p:cNvPr>
          <p:cNvSpPr/>
          <p:nvPr/>
        </p:nvSpPr>
        <p:spPr>
          <a:xfrm>
            <a:off x="11523306" y="6158203"/>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176407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Utilizzando </a:t>
            </a:r>
            <a:r>
              <a:rPr lang="it-IT" dirty="0" err="1"/>
              <a:t>bcadd</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lstStyle/>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bcadd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 match</a:t>
            </a:r>
          </a:p>
          <a:p>
            <a:r>
              <a:rPr lang="en-US" b="0" dirty="0">
                <a:solidFill>
                  <a:srgbClr val="D4D4D4"/>
                </a:solidFill>
                <a:effectLst/>
                <a:latin typeface="Consolas" panose="020B0609020204030204" pitchFamily="49" charset="0"/>
              </a:rPr>
              <a:t>//B match</a:t>
            </a:r>
          </a:p>
        </p:txBody>
      </p:sp>
    </p:spTree>
    <p:extLst>
      <p:ext uri="{BB962C8B-B14F-4D97-AF65-F5344CB8AC3E}">
        <p14:creationId xmlns:p14="http://schemas.microsoft.com/office/powerpoint/2010/main" val="254486279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DD8D0A-9787-4749-94ED-1A77FC4ACCE0}"/>
              </a:ext>
            </a:extLst>
          </p:cNvPr>
          <p:cNvSpPr>
            <a:spLocks noGrp="1"/>
          </p:cNvSpPr>
          <p:nvPr>
            <p:ph type="title"/>
          </p:nvPr>
        </p:nvSpPr>
        <p:spPr/>
        <p:txBody>
          <a:bodyPr/>
          <a:lstStyle/>
          <a:p>
            <a:r>
              <a:rPr lang="it-IT" dirty="0"/>
              <a:t>Gestire i cookie con PHP</a:t>
            </a:r>
          </a:p>
        </p:txBody>
      </p:sp>
      <p:sp>
        <p:nvSpPr>
          <p:cNvPr id="5" name="Rettangolo 4">
            <a:extLst>
              <a:ext uri="{FF2B5EF4-FFF2-40B4-BE49-F238E27FC236}">
                <a16:creationId xmlns:a16="http://schemas.microsoft.com/office/drawing/2014/main" id="{04E79346-88E4-4410-B7D3-27DA62DAFEA2}"/>
              </a:ext>
            </a:extLst>
          </p:cNvPr>
          <p:cNvSpPr/>
          <p:nvPr/>
        </p:nvSpPr>
        <p:spPr>
          <a:xfrm>
            <a:off x="6007608" y="448056"/>
            <a:ext cx="6184392" cy="6409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040B9CFE-213F-4779-9C05-91B70E2B9C70}"/>
              </a:ext>
            </a:extLst>
          </p:cNvPr>
          <p:cNvSpPr>
            <a:spLocks noGrp="1"/>
          </p:cNvSpPr>
          <p:nvPr>
            <p:ph sz="half" idx="2"/>
          </p:nvPr>
        </p:nvSpPr>
        <p:spPr>
          <a:xfrm>
            <a:off x="328612" y="1271016"/>
            <a:ext cx="5285804" cy="5248655"/>
          </a:xfrm>
        </p:spPr>
        <p:txBody>
          <a:bodyPr>
            <a:normAutofit lnSpcReduction="10000"/>
          </a:bodyPr>
          <a:lstStyle/>
          <a:p>
            <a:pPr>
              <a:lnSpc>
                <a:spcPct val="100000"/>
              </a:lnSpc>
            </a:pPr>
            <a:r>
              <a:rPr lang="it-IT" sz="2000" dirty="0"/>
              <a:t>I cookie sono una sorta di </a:t>
            </a:r>
            <a:r>
              <a:rPr lang="it-IT" sz="2000" dirty="0">
                <a:highlight>
                  <a:srgbClr val="00FF00"/>
                </a:highlight>
              </a:rPr>
              <a:t>identificativo che viene utilizzato dai siti Web per memorizzare informazioni relative agli utenti.</a:t>
            </a:r>
          </a:p>
          <a:p>
            <a:pPr>
              <a:lnSpc>
                <a:spcPct val="100000"/>
              </a:lnSpc>
            </a:pPr>
            <a:r>
              <a:rPr lang="it-IT" sz="2000" dirty="0"/>
              <a:t>Questo strumento ci consente, ad esempio, di riconoscere se un utente è ancora loggato sul sito oppure no. Altri comportamenti utili dei cookie possono memorizzare alcune azioni come la richiesta di chiudere un banner pubblicitario così da non visualizzarlo alla prossima visita.</a:t>
            </a:r>
          </a:p>
          <a:p>
            <a:pPr>
              <a:lnSpc>
                <a:spcPct val="100000"/>
              </a:lnSpc>
            </a:pPr>
            <a:r>
              <a:rPr lang="it-IT" sz="2000" dirty="0">
                <a:highlight>
                  <a:srgbClr val="00FF00"/>
                </a:highlight>
              </a:rPr>
              <a:t>I cookie vengono memorizzati automaticamente dal browser, quindi fino alla cancellazione continueranno ad identificare l'utente</a:t>
            </a:r>
            <a:r>
              <a:rPr lang="it-IT" sz="2000" dirty="0"/>
              <a:t>. È possibile anche impostare una data di scadenza in modo che sia il sito Web a decidere per quanto tempo salvare questa informazione. Si può decidere infatti di tenere memorizzato un cookie fino alla chiusura del browser.</a:t>
            </a:r>
          </a:p>
        </p:txBody>
      </p:sp>
      <p:sp>
        <p:nvSpPr>
          <p:cNvPr id="4" name="Segnaposto contenuto 3">
            <a:extLst>
              <a:ext uri="{FF2B5EF4-FFF2-40B4-BE49-F238E27FC236}">
                <a16:creationId xmlns:a16="http://schemas.microsoft.com/office/drawing/2014/main" id="{A13A9586-0182-4D02-B900-BBDECE0DF980}"/>
              </a:ext>
            </a:extLst>
          </p:cNvPr>
          <p:cNvSpPr>
            <a:spLocks noGrp="1"/>
          </p:cNvSpPr>
          <p:nvPr>
            <p:ph sz="quarter" idx="4"/>
          </p:nvPr>
        </p:nvSpPr>
        <p:spPr>
          <a:xfrm>
            <a:off x="6096000" y="530352"/>
            <a:ext cx="5767388" cy="6327648"/>
          </a:xfrm>
        </p:spPr>
        <p:txBody>
          <a:bodyPr>
            <a:normAutofit fontScale="70000" lnSpcReduction="20000"/>
          </a:bodyPr>
          <a:lstStyle/>
          <a:p>
            <a:pPr>
              <a:lnSpc>
                <a:spcPct val="120000"/>
              </a:lnSpc>
            </a:pPr>
            <a:r>
              <a:rPr lang="it-IT" dirty="0"/>
              <a:t>In PHP i cookie sono memorizzati all'interno </a:t>
            </a:r>
            <a:r>
              <a:rPr lang="it-IT" dirty="0">
                <a:highlight>
                  <a:srgbClr val="00FF00"/>
                </a:highlight>
              </a:rPr>
              <a:t>dell'array riservato $_COOKIE</a:t>
            </a:r>
            <a:r>
              <a:rPr lang="it-IT" dirty="0"/>
              <a:t>. Effettuando quindi un </a:t>
            </a:r>
            <a:r>
              <a:rPr lang="it-IT" dirty="0" err="1"/>
              <a:t>dump</a:t>
            </a:r>
            <a:r>
              <a:rPr lang="it-IT" dirty="0"/>
              <a:t> dell'array otterremo un'informazione simile alla seguente:</a:t>
            </a:r>
            <a:br>
              <a:rPr lang="it-IT" dirty="0"/>
            </a:br>
            <a:br>
              <a:rPr lang="it-IT" dirty="0"/>
            </a:br>
            <a:r>
              <a:rPr lang="it-IT" dirty="0" err="1"/>
              <a:t>var_dump</a:t>
            </a:r>
            <a:r>
              <a:rPr lang="it-IT" dirty="0"/>
              <a:t>($_COOKIE);</a:t>
            </a:r>
          </a:p>
          <a:p>
            <a:pPr>
              <a:lnSpc>
                <a:spcPct val="120000"/>
              </a:lnSpc>
            </a:pPr>
            <a:r>
              <a:rPr lang="it-IT" dirty="0"/>
              <a:t>array(3) {</a:t>
            </a:r>
          </a:p>
          <a:p>
            <a:pPr>
              <a:lnSpc>
                <a:spcPct val="120000"/>
              </a:lnSpc>
            </a:pPr>
            <a:r>
              <a:rPr lang="it-IT" dirty="0"/>
              <a:t>    ["__</a:t>
            </a:r>
            <a:r>
              <a:rPr lang="it-IT" dirty="0" err="1"/>
              <a:t>utma</a:t>
            </a:r>
            <a:r>
              <a:rPr lang="it-IT" dirty="0"/>
              <a:t>"]=&gt;</a:t>
            </a:r>
          </a:p>
          <a:p>
            <a:pPr>
              <a:lnSpc>
                <a:spcPct val="120000"/>
              </a:lnSpc>
            </a:pPr>
            <a:r>
              <a:rPr lang="it-IT" dirty="0"/>
              <a:t>    </a:t>
            </a:r>
            <a:r>
              <a:rPr lang="it-IT" dirty="0" err="1"/>
              <a:t>string</a:t>
            </a:r>
            <a:r>
              <a:rPr lang="it-IT" dirty="0"/>
              <a:t>(55) "111872281.2010784770.1481539931.1481977233.1481996919.4"</a:t>
            </a:r>
          </a:p>
          <a:p>
            <a:pPr>
              <a:lnSpc>
                <a:spcPct val="120000"/>
              </a:lnSpc>
            </a:pPr>
            <a:r>
              <a:rPr lang="it-IT" dirty="0"/>
              <a:t>    ["__</a:t>
            </a:r>
            <a:r>
              <a:rPr lang="it-IT" dirty="0" err="1"/>
              <a:t>utmc</a:t>
            </a:r>
            <a:r>
              <a:rPr lang="it-IT" dirty="0"/>
              <a:t>"]=&gt;</a:t>
            </a:r>
          </a:p>
          <a:p>
            <a:pPr>
              <a:lnSpc>
                <a:spcPct val="120000"/>
              </a:lnSpc>
            </a:pPr>
            <a:r>
              <a:rPr lang="it-IT" dirty="0"/>
              <a:t>    </a:t>
            </a:r>
            <a:r>
              <a:rPr lang="it-IT" dirty="0" err="1"/>
              <a:t>string</a:t>
            </a:r>
            <a:r>
              <a:rPr lang="it-IT" dirty="0"/>
              <a:t>(9) "111872281"</a:t>
            </a:r>
          </a:p>
          <a:p>
            <a:pPr>
              <a:lnSpc>
                <a:spcPct val="120000"/>
              </a:lnSpc>
            </a:pPr>
            <a:r>
              <a:rPr lang="it-IT" dirty="0"/>
              <a:t>    ["__</a:t>
            </a:r>
            <a:r>
              <a:rPr lang="it-IT" dirty="0" err="1"/>
              <a:t>utmz</a:t>
            </a:r>
            <a:r>
              <a:rPr lang="it-IT" dirty="0"/>
              <a:t>"]=&gt;</a:t>
            </a:r>
          </a:p>
          <a:p>
            <a:pPr>
              <a:lnSpc>
                <a:spcPct val="120000"/>
              </a:lnSpc>
            </a:pPr>
            <a:r>
              <a:rPr lang="it-IT" dirty="0"/>
              <a:t>    </a:t>
            </a:r>
            <a:r>
              <a:rPr lang="it-IT" dirty="0" err="1"/>
              <a:t>string</a:t>
            </a:r>
            <a:r>
              <a:rPr lang="it-IT" dirty="0"/>
              <a:t>(70) "111872281.1481539931.1.1.utmcsr=(</a:t>
            </a:r>
            <a:r>
              <a:rPr lang="it-IT" dirty="0" err="1"/>
              <a:t>direct</a:t>
            </a:r>
            <a:r>
              <a:rPr lang="it-IT" dirty="0"/>
              <a:t>)|</a:t>
            </a:r>
            <a:r>
              <a:rPr lang="it-IT" dirty="0" err="1"/>
              <a:t>utmccn</a:t>
            </a:r>
            <a:r>
              <a:rPr lang="it-IT" dirty="0"/>
              <a:t>=(</a:t>
            </a:r>
            <a:r>
              <a:rPr lang="it-IT" dirty="0" err="1"/>
              <a:t>direct</a:t>
            </a:r>
            <a:r>
              <a:rPr lang="it-IT" dirty="0"/>
              <a:t>)|</a:t>
            </a:r>
            <a:r>
              <a:rPr lang="it-IT" dirty="0" err="1"/>
              <a:t>utmcmd</a:t>
            </a:r>
            <a:r>
              <a:rPr lang="it-IT" dirty="0"/>
              <a:t>=(none)"</a:t>
            </a:r>
          </a:p>
          <a:p>
            <a:pPr>
              <a:lnSpc>
                <a:spcPct val="120000"/>
              </a:lnSpc>
            </a:pPr>
            <a:r>
              <a:rPr lang="it-IT" dirty="0"/>
              <a:t>}</a:t>
            </a:r>
            <a:br>
              <a:rPr lang="it-IT" dirty="0"/>
            </a:br>
            <a:br>
              <a:rPr lang="it-IT" dirty="0"/>
            </a:br>
            <a:r>
              <a:rPr lang="it-IT" dirty="0"/>
              <a:t>Ovviamente </a:t>
            </a:r>
            <a:r>
              <a:rPr lang="it-IT" dirty="0">
                <a:highlight>
                  <a:srgbClr val="00FF00"/>
                </a:highlight>
              </a:rPr>
              <a:t>questi valori differiscono in base alla pagina che stiamo visitando, all'utente che accede e a diversi altri fattori</a:t>
            </a:r>
            <a:r>
              <a:rPr lang="it-IT" dirty="0"/>
              <a:t>. Nel nostro esempio ci sono tre cookie con nome __</a:t>
            </a:r>
            <a:r>
              <a:rPr lang="it-IT" dirty="0" err="1"/>
              <a:t>utm</a:t>
            </a:r>
            <a:r>
              <a:rPr lang="it-IT" dirty="0"/>
              <a:t>* (che corrisponde alla chiave dell'array) e relativi valori.</a:t>
            </a:r>
          </a:p>
        </p:txBody>
      </p:sp>
    </p:spTree>
    <p:extLst>
      <p:ext uri="{BB962C8B-B14F-4D97-AF65-F5344CB8AC3E}">
        <p14:creationId xmlns:p14="http://schemas.microsoft.com/office/powerpoint/2010/main" val="211156325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F3E00-0B52-495D-9779-9C1F994B2511}"/>
              </a:ext>
            </a:extLst>
          </p:cNvPr>
          <p:cNvSpPr>
            <a:spLocks noGrp="1"/>
          </p:cNvSpPr>
          <p:nvPr>
            <p:ph type="title"/>
          </p:nvPr>
        </p:nvSpPr>
        <p:spPr/>
        <p:txBody>
          <a:bodyPr>
            <a:normAutofit/>
          </a:bodyPr>
          <a:lstStyle/>
          <a:p>
            <a:r>
              <a:rPr lang="it-IT" dirty="0"/>
              <a:t>$_COOKIE [] Accedere al valore di un cookie</a:t>
            </a:r>
          </a:p>
        </p:txBody>
      </p:sp>
      <p:sp>
        <p:nvSpPr>
          <p:cNvPr id="3" name="Segnaposto contenuto 2">
            <a:extLst>
              <a:ext uri="{FF2B5EF4-FFF2-40B4-BE49-F238E27FC236}">
                <a16:creationId xmlns:a16="http://schemas.microsoft.com/office/drawing/2014/main" id="{62146CC8-48B5-4E6B-B0D6-BBBDB548ACDE}"/>
              </a:ext>
            </a:extLst>
          </p:cNvPr>
          <p:cNvSpPr>
            <a:spLocks noGrp="1"/>
          </p:cNvSpPr>
          <p:nvPr>
            <p:ph sz="half" idx="2"/>
          </p:nvPr>
        </p:nvSpPr>
        <p:spPr>
          <a:xfrm>
            <a:off x="328611" y="1271016"/>
            <a:ext cx="6251093" cy="5248655"/>
          </a:xfrm>
        </p:spPr>
        <p:txBody>
          <a:bodyPr>
            <a:normAutofit/>
          </a:bodyPr>
          <a:lstStyle/>
          <a:p>
            <a:r>
              <a:rPr lang="it-IT" sz="2000" dirty="0"/>
              <a:t>Per accedere al valore di un singolo cookie non abbiamo bisogno d'introdurre nuove funzioni ma possiamo accedere al singolo elemento dell'array. </a:t>
            </a:r>
          </a:p>
          <a:p>
            <a:r>
              <a:rPr lang="it-IT" sz="2000" dirty="0"/>
              <a:t>Supponiamo di avere un cookie chiamato </a:t>
            </a:r>
            <a:r>
              <a:rPr lang="it-IT" sz="2000" dirty="0" err="1"/>
              <a:t>user_id</a:t>
            </a:r>
            <a:r>
              <a:rPr lang="it-IT" sz="2000" dirty="0"/>
              <a:t>, possiamo stampare il suo valore con:</a:t>
            </a:r>
            <a:br>
              <a:rPr lang="it-IT" sz="2000" dirty="0"/>
            </a:br>
            <a:br>
              <a:rPr lang="it-IT" sz="2000" dirty="0"/>
            </a:br>
            <a:r>
              <a:rPr lang="it-IT" sz="2000" dirty="0" err="1"/>
              <a:t>echo</a:t>
            </a:r>
            <a:r>
              <a:rPr lang="it-IT" sz="2000" dirty="0"/>
              <a:t> </a:t>
            </a:r>
            <a:r>
              <a:rPr lang="it-IT" sz="2000" dirty="0">
                <a:highlight>
                  <a:srgbClr val="00FF00"/>
                </a:highlight>
              </a:rPr>
              <a:t>$_COOKIE['</a:t>
            </a:r>
            <a:r>
              <a:rPr lang="it-IT" sz="2000" dirty="0" err="1">
                <a:highlight>
                  <a:srgbClr val="00FF00"/>
                </a:highlight>
              </a:rPr>
              <a:t>user_id</a:t>
            </a:r>
            <a:r>
              <a:rPr lang="it-IT" sz="2000" dirty="0">
                <a:highlight>
                  <a:srgbClr val="00FF00"/>
                </a:highlight>
              </a:rPr>
              <a:t>'];</a:t>
            </a:r>
          </a:p>
        </p:txBody>
      </p:sp>
    </p:spTree>
    <p:extLst>
      <p:ext uri="{BB962C8B-B14F-4D97-AF65-F5344CB8AC3E}">
        <p14:creationId xmlns:p14="http://schemas.microsoft.com/office/powerpoint/2010/main" val="412159877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9ACB2-3408-41CF-A84B-0045C98F84FD}"/>
              </a:ext>
            </a:extLst>
          </p:cNvPr>
          <p:cNvSpPr>
            <a:spLocks noGrp="1"/>
          </p:cNvSpPr>
          <p:nvPr>
            <p:ph type="title"/>
          </p:nvPr>
        </p:nvSpPr>
        <p:spPr/>
        <p:txBody>
          <a:bodyPr>
            <a:normAutofit/>
          </a:bodyPr>
          <a:lstStyle/>
          <a:p>
            <a:r>
              <a:rPr lang="it-IT" dirty="0" err="1"/>
              <a:t>setcookie</a:t>
            </a:r>
            <a:r>
              <a:rPr lang="it-IT" dirty="0"/>
              <a:t>() Aggiungere un nuovo cookie</a:t>
            </a:r>
          </a:p>
        </p:txBody>
      </p:sp>
      <p:sp>
        <p:nvSpPr>
          <p:cNvPr id="3" name="Segnaposto contenuto 2">
            <a:extLst>
              <a:ext uri="{FF2B5EF4-FFF2-40B4-BE49-F238E27FC236}">
                <a16:creationId xmlns:a16="http://schemas.microsoft.com/office/drawing/2014/main" id="{69A1C972-FB5C-49BE-AF7A-08F3D745D580}"/>
              </a:ext>
            </a:extLst>
          </p:cNvPr>
          <p:cNvSpPr>
            <a:spLocks noGrp="1"/>
          </p:cNvSpPr>
          <p:nvPr>
            <p:ph sz="half" idx="2"/>
          </p:nvPr>
        </p:nvSpPr>
        <p:spPr>
          <a:xfrm>
            <a:off x="328612" y="1271016"/>
            <a:ext cx="4462844" cy="5248655"/>
          </a:xfrm>
        </p:spPr>
        <p:txBody>
          <a:bodyPr>
            <a:normAutofit/>
          </a:bodyPr>
          <a:lstStyle/>
          <a:p>
            <a:r>
              <a:rPr lang="it-IT" sz="2000" b="1" dirty="0"/>
              <a:t>Per generare un nuovo cookie </a:t>
            </a:r>
            <a:r>
              <a:rPr lang="it-IT" sz="2000" dirty="0"/>
              <a:t>dobbiamo introdurre la funzione </a:t>
            </a:r>
            <a:r>
              <a:rPr lang="it-IT" sz="2000" b="1" dirty="0" err="1"/>
              <a:t>setcookie</a:t>
            </a:r>
            <a:r>
              <a:rPr lang="it-IT" sz="2000" b="1" dirty="0"/>
              <a:t>() </a:t>
            </a:r>
            <a:r>
              <a:rPr lang="it-IT" sz="2000" dirty="0"/>
              <a:t>con la quale impostare anche la durata oltre al nome e al valore.</a:t>
            </a:r>
            <a:br>
              <a:rPr lang="it-IT" sz="2000" dirty="0"/>
            </a:br>
            <a:br>
              <a:rPr lang="it-IT" sz="2000" dirty="0"/>
            </a:br>
            <a:r>
              <a:rPr lang="it-IT" sz="2000" dirty="0"/>
              <a:t> Prima di proporre un esempio, però, è bene specificare che i cookie fanno parte dell'</a:t>
            </a:r>
            <a:r>
              <a:rPr lang="it-IT" sz="2000" dirty="0" err="1"/>
              <a:t>header</a:t>
            </a:r>
            <a:r>
              <a:rPr lang="it-IT" sz="2000" dirty="0"/>
              <a:t> di una risposta HTTP, quindi è necessario eseguire queste operazioni prima che venga inviata la risposta del server. </a:t>
            </a:r>
            <a:br>
              <a:rPr lang="it-IT" sz="2000" dirty="0"/>
            </a:br>
            <a:br>
              <a:rPr lang="it-IT" sz="2000" dirty="0"/>
            </a:br>
            <a:r>
              <a:rPr lang="it-IT" sz="2000" dirty="0"/>
              <a:t>In termini più semplici bisognerebbe </a:t>
            </a:r>
            <a:r>
              <a:rPr lang="it-IT" sz="2000" b="1" dirty="0"/>
              <a:t>compiere le operazioni di scrittura dei cookie prima che venga prodotto qualsiasi output</a:t>
            </a:r>
            <a:r>
              <a:rPr lang="it-IT" sz="2000" dirty="0"/>
              <a:t>.</a:t>
            </a:r>
          </a:p>
          <a:p>
            <a:pPr marL="0" indent="0">
              <a:buNone/>
            </a:pPr>
            <a:endParaRPr lang="it-IT" sz="2000" dirty="0"/>
          </a:p>
          <a:p>
            <a:endParaRPr lang="it-IT" dirty="0"/>
          </a:p>
        </p:txBody>
      </p:sp>
      <p:sp>
        <p:nvSpPr>
          <p:cNvPr id="4" name="Segnaposto contenuto 3">
            <a:extLst>
              <a:ext uri="{FF2B5EF4-FFF2-40B4-BE49-F238E27FC236}">
                <a16:creationId xmlns:a16="http://schemas.microsoft.com/office/drawing/2014/main" id="{46A9365C-5389-45E7-8C3E-C3294DB43DFA}"/>
              </a:ext>
            </a:extLst>
          </p:cNvPr>
          <p:cNvSpPr>
            <a:spLocks noGrp="1"/>
          </p:cNvSpPr>
          <p:nvPr>
            <p:ph sz="quarter" idx="4"/>
          </p:nvPr>
        </p:nvSpPr>
        <p:spPr>
          <a:xfrm>
            <a:off x="5212080" y="1271017"/>
            <a:ext cx="6651308" cy="5263586"/>
          </a:xfrm>
        </p:spPr>
        <p:txBody>
          <a:bodyPr/>
          <a:lstStyle/>
          <a:p>
            <a:r>
              <a:rPr lang="it-IT" sz="2000" dirty="0"/>
              <a:t>Supponiamo di voler salvare l'id di un utente all'interno di un cookie:</a:t>
            </a:r>
            <a:br>
              <a:rPr lang="it-IT" sz="2400" dirty="0"/>
            </a:br>
            <a:br>
              <a:rPr lang="it-IT" sz="2400" dirty="0"/>
            </a:br>
            <a:r>
              <a:rPr lang="en-US" sz="1800" b="0" i="0" dirty="0" err="1">
                <a:solidFill>
                  <a:srgbClr val="DD4A68"/>
                </a:solidFill>
                <a:effectLst/>
                <a:highlight>
                  <a:srgbClr val="FFFF00"/>
                </a:highlight>
                <a:latin typeface="Consolas" panose="020B0609020204030204" pitchFamily="49" charset="0"/>
              </a:rPr>
              <a:t>setcookie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a:t>
            </a:r>
            <a:r>
              <a:rPr lang="en-US" sz="1800" b="0" i="0" dirty="0" err="1">
                <a:solidFill>
                  <a:srgbClr val="669900"/>
                </a:solidFill>
                <a:effectLst/>
                <a:latin typeface="Consolas" panose="020B0609020204030204" pitchFamily="49" charset="0"/>
              </a:rPr>
              <a:t>user_id</a:t>
            </a:r>
            <a:r>
              <a:rPr lang="en-US" sz="1800" b="0" i="0" dirty="0">
                <a:solidFill>
                  <a:srgbClr val="669900"/>
                </a:solidFill>
                <a:effectLst/>
                <a:latin typeface="Consolas" panose="020B0609020204030204" pitchFamily="49" charset="0"/>
              </a:rPr>
              <a:t>"</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669900"/>
                </a:solidFill>
                <a:effectLst/>
                <a:latin typeface="Consolas" panose="020B0609020204030204" pitchFamily="49" charset="0"/>
              </a:rPr>
              <a:t>"345"</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err="1">
                <a:solidFill>
                  <a:srgbClr val="DD4A68"/>
                </a:solidFill>
                <a:effectLst/>
                <a:latin typeface="Consolas" panose="020B0609020204030204" pitchFamily="49" charset="0"/>
              </a:rPr>
              <a:t>strtotime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"+1 year"</a:t>
            </a:r>
            <a:r>
              <a:rPr lang="en-US" sz="1800" b="0" i="0" dirty="0">
                <a:solidFill>
                  <a:srgbClr val="999999"/>
                </a:solidFill>
                <a:effectLst/>
                <a:latin typeface="Consolas" panose="020B0609020204030204" pitchFamily="49" charset="0"/>
              </a:rPr>
              <a:t>));</a:t>
            </a:r>
            <a:endParaRPr lang="it-IT" sz="1800" dirty="0"/>
          </a:p>
          <a:p>
            <a:endParaRPr lang="it-IT" dirty="0"/>
          </a:p>
        </p:txBody>
      </p:sp>
    </p:spTree>
    <p:extLst>
      <p:ext uri="{BB962C8B-B14F-4D97-AF65-F5344CB8AC3E}">
        <p14:creationId xmlns:p14="http://schemas.microsoft.com/office/powerpoint/2010/main" val="418768313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602711-15AD-4DE8-8858-639D038B4F19}"/>
              </a:ext>
            </a:extLst>
          </p:cNvPr>
          <p:cNvSpPr>
            <a:spLocks noGrp="1"/>
          </p:cNvSpPr>
          <p:nvPr>
            <p:ph type="title"/>
          </p:nvPr>
        </p:nvSpPr>
        <p:spPr/>
        <p:txBody>
          <a:bodyPr/>
          <a:lstStyle/>
          <a:p>
            <a:r>
              <a:rPr lang="it-IT" dirty="0"/>
              <a:t>La funzione </a:t>
            </a:r>
            <a:r>
              <a:rPr lang="it-IT" dirty="0" err="1"/>
              <a:t>setcookie</a:t>
            </a:r>
            <a:r>
              <a:rPr lang="it-IT" dirty="0"/>
              <a:t>()</a:t>
            </a:r>
          </a:p>
        </p:txBody>
      </p:sp>
      <p:sp>
        <p:nvSpPr>
          <p:cNvPr id="3" name="Segnaposto contenuto 2">
            <a:extLst>
              <a:ext uri="{FF2B5EF4-FFF2-40B4-BE49-F238E27FC236}">
                <a16:creationId xmlns:a16="http://schemas.microsoft.com/office/drawing/2014/main" id="{EA349DE3-AB3B-46C3-A2C2-49D4C5C7CF09}"/>
              </a:ext>
            </a:extLst>
          </p:cNvPr>
          <p:cNvSpPr>
            <a:spLocks noGrp="1"/>
          </p:cNvSpPr>
          <p:nvPr>
            <p:ph idx="1"/>
          </p:nvPr>
        </p:nvSpPr>
        <p:spPr>
          <a:xfrm>
            <a:off x="328612" y="1266088"/>
            <a:ext cx="3694748" cy="5340876"/>
          </a:xfrm>
        </p:spPr>
        <p:txBody>
          <a:bodyPr>
            <a:normAutofit/>
          </a:bodyPr>
          <a:lstStyle/>
          <a:p>
            <a:r>
              <a:rPr lang="it-IT" sz="2000" dirty="0"/>
              <a:t>La funzione</a:t>
            </a:r>
            <a:r>
              <a:rPr lang="it-IT" sz="2000" dirty="0">
                <a:highlight>
                  <a:srgbClr val="FFFF00"/>
                </a:highlight>
              </a:rPr>
              <a:t> </a:t>
            </a:r>
            <a:r>
              <a:rPr lang="it-IT" sz="2000" b="1" dirty="0" err="1">
                <a:highlight>
                  <a:srgbClr val="FFFF00"/>
                </a:highlight>
              </a:rPr>
              <a:t>setcookie</a:t>
            </a:r>
            <a:r>
              <a:rPr lang="it-IT" sz="2000" b="1" dirty="0"/>
              <a:t>() </a:t>
            </a:r>
            <a:r>
              <a:rPr lang="it-IT" sz="2000" dirty="0"/>
              <a:t>prende in ingresso i parametri:</a:t>
            </a:r>
          </a:p>
        </p:txBody>
      </p:sp>
      <p:pic>
        <p:nvPicPr>
          <p:cNvPr id="5" name="Immagine 4" descr="Immagine che contiene testo&#10;&#10;Descrizione generata automaticamente">
            <a:extLst>
              <a:ext uri="{FF2B5EF4-FFF2-40B4-BE49-F238E27FC236}">
                <a16:creationId xmlns:a16="http://schemas.microsoft.com/office/drawing/2014/main" id="{A590F81C-276D-4319-B2D7-F64C770CD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513" y="1868329"/>
            <a:ext cx="6815780" cy="4429705"/>
          </a:xfrm>
          <a:prstGeom prst="rect">
            <a:avLst/>
          </a:prstGeom>
        </p:spPr>
      </p:pic>
    </p:spTree>
    <p:extLst>
      <p:ext uri="{BB962C8B-B14F-4D97-AF65-F5344CB8AC3E}">
        <p14:creationId xmlns:p14="http://schemas.microsoft.com/office/powerpoint/2010/main" val="35582262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98195-14F9-4638-8ECB-FAF111D562A5}"/>
              </a:ext>
            </a:extLst>
          </p:cNvPr>
          <p:cNvSpPr>
            <a:spLocks noGrp="1"/>
          </p:cNvSpPr>
          <p:nvPr>
            <p:ph type="title"/>
          </p:nvPr>
        </p:nvSpPr>
        <p:spPr/>
        <p:txBody>
          <a:bodyPr/>
          <a:lstStyle/>
          <a:p>
            <a:r>
              <a:rPr lang="it-IT" dirty="0"/>
              <a:t>Modificare o Eliminare un Cookie</a:t>
            </a:r>
          </a:p>
        </p:txBody>
      </p:sp>
      <p:sp>
        <p:nvSpPr>
          <p:cNvPr id="3" name="Segnaposto contenuto 2">
            <a:extLst>
              <a:ext uri="{FF2B5EF4-FFF2-40B4-BE49-F238E27FC236}">
                <a16:creationId xmlns:a16="http://schemas.microsoft.com/office/drawing/2014/main" id="{08C37987-D54C-4552-8E74-AB3FFA9D0323}"/>
              </a:ext>
            </a:extLst>
          </p:cNvPr>
          <p:cNvSpPr>
            <a:spLocks noGrp="1"/>
          </p:cNvSpPr>
          <p:nvPr>
            <p:ph sz="half" idx="2"/>
          </p:nvPr>
        </p:nvSpPr>
        <p:spPr>
          <a:xfrm>
            <a:off x="137161" y="1271016"/>
            <a:ext cx="5852159" cy="5248655"/>
          </a:xfrm>
        </p:spPr>
        <p:txBody>
          <a:bodyPr/>
          <a:lstStyle/>
          <a:p>
            <a:r>
              <a:rPr lang="it-IT" b="1" dirty="0">
                <a:highlight>
                  <a:srgbClr val="FFFF00"/>
                </a:highlight>
              </a:rPr>
              <a:t>PER MODIFICARE </a:t>
            </a:r>
            <a:r>
              <a:rPr lang="it-IT" dirty="0"/>
              <a:t>qualsiasi informazione relativa ad un cookie è sufficiente</a:t>
            </a:r>
            <a:r>
              <a:rPr lang="it-IT" b="1" dirty="0"/>
              <a:t> richiamare la funzione </a:t>
            </a:r>
            <a:r>
              <a:rPr lang="it-IT" b="1" dirty="0" err="1"/>
              <a:t>setcookie</a:t>
            </a:r>
            <a:r>
              <a:rPr lang="it-IT" b="1" dirty="0"/>
              <a:t>()</a:t>
            </a:r>
            <a:r>
              <a:rPr lang="it-IT" dirty="0"/>
              <a:t> con i nuovi dati.</a:t>
            </a:r>
            <a:br>
              <a:rPr lang="it-IT" dirty="0"/>
            </a:br>
            <a:r>
              <a:rPr lang="it-IT" dirty="0"/>
              <a:t> Ad esempio per cambiare lo user id possiamo richiamarlo come segue:</a:t>
            </a:r>
            <a:br>
              <a:rPr lang="it-IT" dirty="0"/>
            </a:br>
            <a:br>
              <a:rPr lang="it-IT" dirty="0"/>
            </a:br>
            <a:r>
              <a:rPr lang="en-US" sz="1600" b="0" i="0" dirty="0" err="1">
                <a:solidFill>
                  <a:srgbClr val="DD4A68"/>
                </a:solidFill>
                <a:effectLst/>
                <a:highlight>
                  <a:srgbClr val="FFFF00"/>
                </a:highlight>
                <a:latin typeface="Consolas" panose="020B0609020204030204" pitchFamily="49" charset="0"/>
              </a:rPr>
              <a:t>setcookie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user_id</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"123"</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strtotime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"+1 year"</a:t>
            </a:r>
            <a:r>
              <a:rPr lang="en-US" sz="1600" b="0" i="0" dirty="0">
                <a:solidFill>
                  <a:srgbClr val="999999"/>
                </a:solidFill>
                <a:effectLst/>
                <a:latin typeface="Consolas" panose="020B0609020204030204" pitchFamily="49" charset="0"/>
              </a:rPr>
              <a:t>));</a:t>
            </a:r>
            <a:endParaRPr lang="it-IT" sz="1600" dirty="0"/>
          </a:p>
        </p:txBody>
      </p:sp>
      <p:sp>
        <p:nvSpPr>
          <p:cNvPr id="4" name="Segnaposto contenuto 3">
            <a:extLst>
              <a:ext uri="{FF2B5EF4-FFF2-40B4-BE49-F238E27FC236}">
                <a16:creationId xmlns:a16="http://schemas.microsoft.com/office/drawing/2014/main" id="{0CDB073C-AAB6-45D2-9129-F883CF79EF99}"/>
              </a:ext>
            </a:extLst>
          </p:cNvPr>
          <p:cNvSpPr>
            <a:spLocks noGrp="1"/>
          </p:cNvSpPr>
          <p:nvPr>
            <p:ph sz="quarter" idx="4"/>
          </p:nvPr>
        </p:nvSpPr>
        <p:spPr>
          <a:xfrm>
            <a:off x="6693408" y="2450591"/>
            <a:ext cx="5169980" cy="4084011"/>
          </a:xfrm>
        </p:spPr>
        <p:txBody>
          <a:bodyPr/>
          <a:lstStyle/>
          <a:p>
            <a:r>
              <a:rPr lang="it-IT" b="1" dirty="0">
                <a:highlight>
                  <a:srgbClr val="FFFF00"/>
                </a:highlight>
              </a:rPr>
              <a:t>ELIMINARE</a:t>
            </a:r>
            <a:r>
              <a:rPr lang="it-IT" b="1" dirty="0"/>
              <a:t> UN COOKIE</a:t>
            </a:r>
          </a:p>
          <a:p>
            <a:r>
              <a:rPr lang="it-IT" dirty="0"/>
              <a:t>Per eliminare un cookie impostare una data negativa</a:t>
            </a:r>
          </a:p>
          <a:p>
            <a:endParaRPr lang="it-IT" sz="1600" dirty="0"/>
          </a:p>
          <a:p>
            <a:r>
              <a:rPr lang="en-US" sz="1600" b="0" i="0" dirty="0" err="1">
                <a:solidFill>
                  <a:srgbClr val="DD4A68"/>
                </a:solidFill>
                <a:effectLst/>
                <a:highlight>
                  <a:srgbClr val="FFFF00"/>
                </a:highlight>
                <a:latin typeface="Consolas" panose="020B0609020204030204" pitchFamily="49" charset="0"/>
              </a:rPr>
              <a:t>setcookie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user_id</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"123"</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latin typeface="Consolas" panose="020B0609020204030204" pitchFamily="49" charset="0"/>
              </a:rPr>
              <a:t>time()-1</a:t>
            </a:r>
            <a:r>
              <a:rPr lang="en-US"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354472056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87C86-2022-404D-93CF-B7B04862050A}"/>
              </a:ext>
            </a:extLst>
          </p:cNvPr>
          <p:cNvSpPr>
            <a:spLocks noGrp="1"/>
          </p:cNvSpPr>
          <p:nvPr>
            <p:ph type="title"/>
          </p:nvPr>
        </p:nvSpPr>
        <p:spPr/>
        <p:txBody>
          <a:bodyPr/>
          <a:lstStyle/>
          <a:p>
            <a:r>
              <a:rPr lang="it-IT" dirty="0"/>
              <a:t>Gestire le sessioni in PHP</a:t>
            </a:r>
          </a:p>
        </p:txBody>
      </p:sp>
      <p:sp>
        <p:nvSpPr>
          <p:cNvPr id="3" name="Segnaposto contenuto 2">
            <a:extLst>
              <a:ext uri="{FF2B5EF4-FFF2-40B4-BE49-F238E27FC236}">
                <a16:creationId xmlns:a16="http://schemas.microsoft.com/office/drawing/2014/main" id="{97B9304C-E415-4C9A-A3A8-BD9399F7E39E}"/>
              </a:ext>
            </a:extLst>
          </p:cNvPr>
          <p:cNvSpPr>
            <a:spLocks noGrp="1"/>
          </p:cNvSpPr>
          <p:nvPr>
            <p:ph sz="half" idx="2"/>
          </p:nvPr>
        </p:nvSpPr>
        <p:spPr>
          <a:xfrm>
            <a:off x="328612" y="1271016"/>
            <a:ext cx="11549444" cy="5248655"/>
          </a:xfrm>
        </p:spPr>
        <p:txBody>
          <a:bodyPr>
            <a:normAutofit fontScale="85000" lnSpcReduction="10000"/>
          </a:bodyPr>
          <a:lstStyle/>
          <a:p>
            <a:pPr>
              <a:lnSpc>
                <a:spcPct val="110000"/>
              </a:lnSpc>
            </a:pPr>
            <a:r>
              <a:rPr lang="it-IT" sz="2400" dirty="0"/>
              <a:t>Le sessioni sono un meccanismo alternativo ai cookie per memorizzare informazioni relative all'utente.</a:t>
            </a:r>
            <a:br>
              <a:rPr lang="it-IT" sz="2400" dirty="0"/>
            </a:br>
            <a:br>
              <a:rPr lang="it-IT" sz="2400" dirty="0"/>
            </a:br>
            <a:r>
              <a:rPr lang="it-IT" sz="2400" dirty="0">
                <a:highlight>
                  <a:srgbClr val="FFFF00"/>
                </a:highlight>
              </a:rPr>
              <a:t>A differenza dei cookie che vengono salvati sul client</a:t>
            </a:r>
            <a:r>
              <a:rPr lang="it-IT" sz="2400" dirty="0"/>
              <a:t>, ovvero sul dispositivo dell'utente tramite browser</a:t>
            </a:r>
            <a:r>
              <a:rPr lang="it-IT" sz="2400" dirty="0">
                <a:highlight>
                  <a:srgbClr val="00FF00"/>
                </a:highlight>
              </a:rPr>
              <a:t>, la sessione memorizza le informazioni sul server che ospita l'applicazione.</a:t>
            </a:r>
          </a:p>
          <a:p>
            <a:pPr>
              <a:lnSpc>
                <a:spcPct val="110000"/>
              </a:lnSpc>
            </a:pPr>
            <a:r>
              <a:rPr lang="it-IT" sz="2400" dirty="0"/>
              <a:t>Di default la sessione salva i dati in file testuali salvati nel file system del server. È possibile, però, modificare tale configurazione in maniera da salvarle anche su database, </a:t>
            </a:r>
            <a:r>
              <a:rPr lang="it-IT" sz="2400" dirty="0" err="1"/>
              <a:t>Memcache</a:t>
            </a:r>
            <a:r>
              <a:rPr lang="it-IT" sz="2400" dirty="0"/>
              <a:t>, </a:t>
            </a:r>
            <a:r>
              <a:rPr lang="it-IT" sz="2400" dirty="0" err="1"/>
              <a:t>Redis</a:t>
            </a:r>
            <a:r>
              <a:rPr lang="it-IT" sz="2400" dirty="0"/>
              <a:t>, e così via. </a:t>
            </a:r>
            <a:br>
              <a:rPr lang="it-IT" sz="2400" dirty="0"/>
            </a:br>
            <a:r>
              <a:rPr lang="it-IT" sz="2400" dirty="0"/>
              <a:t>Tutte alternative molto utili quando si lavora, ad esempio, con applicazioni che risiedono in server differenti.</a:t>
            </a:r>
          </a:p>
          <a:p>
            <a:pPr>
              <a:lnSpc>
                <a:spcPct val="110000"/>
              </a:lnSpc>
            </a:pPr>
            <a:r>
              <a:rPr lang="it-IT" sz="2400" dirty="0">
                <a:highlight>
                  <a:srgbClr val="00FF00"/>
                </a:highlight>
              </a:rPr>
              <a:t>L'associazione utente/sessione avviene nella maggior parte dei casi attraverso un cookie che contiene l'id della sessione.</a:t>
            </a:r>
          </a:p>
          <a:p>
            <a:pPr>
              <a:lnSpc>
                <a:spcPct val="110000"/>
              </a:lnSpc>
            </a:pPr>
            <a:r>
              <a:rPr lang="it-IT" sz="2400" u="sng" dirty="0"/>
              <a:t>La durata di una sessione, così come avviene per i cookie, può essere decisa dallo sviluppatore. Se non diversamente specificato essa scadrà alla chiusura del browser.</a:t>
            </a:r>
          </a:p>
          <a:p>
            <a:pPr>
              <a:lnSpc>
                <a:spcPct val="110000"/>
              </a:lnSpc>
            </a:pPr>
            <a:r>
              <a:rPr lang="it-IT" sz="2400" dirty="0"/>
              <a:t>L'uso più comune che viene fatto di una sessione è quello di implementare un sistema di autenticazione su un sito Web. Una volta verificato che le credenziali di accesso sono valide, infatti, è utile memorizzare le informazioni dell'utente su una sessione così da non doverle ricaricare da database all'apertura di ogni pagina.</a:t>
            </a:r>
          </a:p>
          <a:p>
            <a:endParaRPr lang="it-IT" dirty="0"/>
          </a:p>
        </p:txBody>
      </p:sp>
    </p:spTree>
    <p:extLst>
      <p:ext uri="{BB962C8B-B14F-4D97-AF65-F5344CB8AC3E}">
        <p14:creationId xmlns:p14="http://schemas.microsoft.com/office/powerpoint/2010/main" val="334243585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D5937-0B7F-4416-AC89-A4C4412F1AA6}"/>
              </a:ext>
            </a:extLst>
          </p:cNvPr>
          <p:cNvSpPr>
            <a:spLocks noGrp="1"/>
          </p:cNvSpPr>
          <p:nvPr>
            <p:ph type="title"/>
          </p:nvPr>
        </p:nvSpPr>
        <p:spPr/>
        <p:txBody>
          <a:bodyPr/>
          <a:lstStyle/>
          <a:p>
            <a:r>
              <a:rPr lang="it-IT" dirty="0"/>
              <a:t>Iniziare una sessione</a:t>
            </a:r>
          </a:p>
        </p:txBody>
      </p:sp>
      <p:sp>
        <p:nvSpPr>
          <p:cNvPr id="3" name="Segnaposto contenuto 2">
            <a:extLst>
              <a:ext uri="{FF2B5EF4-FFF2-40B4-BE49-F238E27FC236}">
                <a16:creationId xmlns:a16="http://schemas.microsoft.com/office/drawing/2014/main" id="{CE6CBE86-1353-437B-BDA9-A3C975643590}"/>
              </a:ext>
            </a:extLst>
          </p:cNvPr>
          <p:cNvSpPr>
            <a:spLocks noGrp="1"/>
          </p:cNvSpPr>
          <p:nvPr>
            <p:ph sz="half" idx="2"/>
          </p:nvPr>
        </p:nvSpPr>
        <p:spPr>
          <a:xfrm>
            <a:off x="328612" y="1271016"/>
            <a:ext cx="5767388" cy="5248655"/>
          </a:xfrm>
        </p:spPr>
        <p:txBody>
          <a:bodyPr>
            <a:normAutofit lnSpcReduction="10000"/>
          </a:bodyPr>
          <a:lstStyle/>
          <a:p>
            <a:r>
              <a:rPr lang="it-IT" sz="2000" b="1" dirty="0"/>
              <a:t>Una sessione, per poter essere utilizzata, ha bisogno di essere inizializzata</a:t>
            </a:r>
            <a:r>
              <a:rPr lang="it-IT" sz="2000" dirty="0"/>
              <a:t>.</a:t>
            </a:r>
            <a:br>
              <a:rPr lang="it-IT" sz="2000" dirty="0"/>
            </a:br>
            <a:r>
              <a:rPr lang="it-IT" sz="2000" dirty="0"/>
              <a:t> </a:t>
            </a:r>
            <a:br>
              <a:rPr lang="it-IT" sz="2000" dirty="0"/>
            </a:br>
            <a:r>
              <a:rPr lang="it-IT" sz="2000" dirty="0">
                <a:highlight>
                  <a:srgbClr val="FFFF00"/>
                </a:highlight>
              </a:rPr>
              <a:t>Come per i cookie è necessario inizializzarla prima che qualsiasi output sia già stato inviato alla pagina.</a:t>
            </a:r>
            <a:br>
              <a:rPr lang="it-IT" sz="2000" dirty="0">
                <a:highlight>
                  <a:srgbClr val="FFFF00"/>
                </a:highlight>
              </a:rPr>
            </a:br>
            <a:br>
              <a:rPr lang="it-IT" sz="2000" dirty="0">
                <a:highlight>
                  <a:srgbClr val="FFFF00"/>
                </a:highlight>
              </a:rPr>
            </a:br>
            <a:r>
              <a:rPr lang="it-IT" sz="2000" b="1" dirty="0"/>
              <a:t>La funzione </a:t>
            </a:r>
            <a:r>
              <a:rPr lang="it-IT" sz="2000" b="1" dirty="0">
                <a:highlight>
                  <a:srgbClr val="FFFF00"/>
                </a:highlight>
              </a:rPr>
              <a:t>per inizializzare una sessione </a:t>
            </a:r>
            <a:r>
              <a:rPr lang="it-IT" sz="2000" b="1" dirty="0"/>
              <a:t>si chiama </a:t>
            </a:r>
            <a:r>
              <a:rPr lang="it-IT" sz="2000" b="1" dirty="0" err="1">
                <a:highlight>
                  <a:srgbClr val="FFFF00"/>
                </a:highlight>
              </a:rPr>
              <a:t>session_start</a:t>
            </a:r>
            <a:r>
              <a:rPr lang="it-IT" sz="2000" b="1" dirty="0"/>
              <a:t>().</a:t>
            </a:r>
            <a:br>
              <a:rPr lang="it-IT" sz="2000" b="1" dirty="0"/>
            </a:br>
            <a:br>
              <a:rPr lang="it-IT" sz="2000" dirty="0"/>
            </a:br>
            <a:r>
              <a:rPr lang="it-IT" sz="2000" dirty="0"/>
              <a:t> Essa prende in ingresso un array di opzioni che, se impostate, vanno a sovrascrivere quelle di default impostate nel php.ini. </a:t>
            </a:r>
            <a:br>
              <a:rPr lang="it-IT" sz="2000" dirty="0"/>
            </a:br>
            <a:r>
              <a:rPr lang="it-IT" sz="2000" dirty="0"/>
              <a:t>Per sapere quali sono tali impostazioni si può fare riferimento alla documentazione ufficiale.</a:t>
            </a:r>
          </a:p>
          <a:p>
            <a:r>
              <a:rPr lang="it-IT" sz="2000" b="1" dirty="0"/>
              <a:t>Una volta inizializzata la sessione possiamo accedere ai dati relativi e, di conseguenza, poterne aggiungere altri.</a:t>
            </a:r>
          </a:p>
        </p:txBody>
      </p:sp>
      <p:sp>
        <p:nvSpPr>
          <p:cNvPr id="4" name="Segnaposto contenuto 3">
            <a:extLst>
              <a:ext uri="{FF2B5EF4-FFF2-40B4-BE49-F238E27FC236}">
                <a16:creationId xmlns:a16="http://schemas.microsoft.com/office/drawing/2014/main" id="{2660877F-AB34-4CB9-8BB2-05BF5F85C49F}"/>
              </a:ext>
            </a:extLst>
          </p:cNvPr>
          <p:cNvSpPr>
            <a:spLocks noGrp="1"/>
          </p:cNvSpPr>
          <p:nvPr>
            <p:ph sz="quarter" idx="4"/>
          </p:nvPr>
        </p:nvSpPr>
        <p:spPr>
          <a:xfrm>
            <a:off x="6245352" y="1271017"/>
            <a:ext cx="5618036" cy="5263586"/>
          </a:xfrm>
        </p:spPr>
        <p:txBody>
          <a:bodyPr>
            <a:normAutofit/>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//sessione inizializzata</a:t>
            </a:r>
            <a:endParaRPr lang="it-IT" sz="1600" dirty="0"/>
          </a:p>
        </p:txBody>
      </p:sp>
    </p:spTree>
    <p:extLst>
      <p:ext uri="{BB962C8B-B14F-4D97-AF65-F5344CB8AC3E}">
        <p14:creationId xmlns:p14="http://schemas.microsoft.com/office/powerpoint/2010/main" val="363039346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85770-634C-4739-A941-3F35E2C8FF76}"/>
              </a:ext>
            </a:extLst>
          </p:cNvPr>
          <p:cNvSpPr>
            <a:spLocks noGrp="1"/>
          </p:cNvSpPr>
          <p:nvPr>
            <p:ph type="title"/>
          </p:nvPr>
        </p:nvSpPr>
        <p:spPr/>
        <p:txBody>
          <a:bodyPr>
            <a:normAutofit/>
          </a:bodyPr>
          <a:lstStyle/>
          <a:p>
            <a:r>
              <a:rPr lang="it-IT" dirty="0"/>
              <a:t>Accedere ai dati di una sessione</a:t>
            </a:r>
          </a:p>
        </p:txBody>
      </p:sp>
      <p:sp>
        <p:nvSpPr>
          <p:cNvPr id="3" name="Segnaposto contenuto 2">
            <a:extLst>
              <a:ext uri="{FF2B5EF4-FFF2-40B4-BE49-F238E27FC236}">
                <a16:creationId xmlns:a16="http://schemas.microsoft.com/office/drawing/2014/main" id="{6CD0F67C-85CF-4A6C-9EE3-1D734CFEE772}"/>
              </a:ext>
            </a:extLst>
          </p:cNvPr>
          <p:cNvSpPr>
            <a:spLocks noGrp="1"/>
          </p:cNvSpPr>
          <p:nvPr>
            <p:ph sz="half" idx="2"/>
          </p:nvPr>
        </p:nvSpPr>
        <p:spPr>
          <a:xfrm>
            <a:off x="328612" y="1271016"/>
            <a:ext cx="2158556" cy="5248655"/>
          </a:xfrm>
        </p:spPr>
        <p:txBody>
          <a:bodyPr/>
          <a:lstStyle/>
          <a:p>
            <a:r>
              <a:rPr lang="it-IT" dirty="0"/>
              <a:t>Una volta inizializzata una sessione, le informazioni sono salvate all'interno dell'array $_SESSION</a:t>
            </a:r>
          </a:p>
        </p:txBody>
      </p:sp>
      <p:sp>
        <p:nvSpPr>
          <p:cNvPr id="4" name="Segnaposto contenuto 3">
            <a:extLst>
              <a:ext uri="{FF2B5EF4-FFF2-40B4-BE49-F238E27FC236}">
                <a16:creationId xmlns:a16="http://schemas.microsoft.com/office/drawing/2014/main" id="{C2AF2F27-7A5D-47E1-A4CF-095089175FEF}"/>
              </a:ext>
            </a:extLst>
          </p:cNvPr>
          <p:cNvSpPr>
            <a:spLocks noGrp="1"/>
          </p:cNvSpPr>
          <p:nvPr>
            <p:ph sz="quarter" idx="4"/>
          </p:nvPr>
        </p:nvSpPr>
        <p:spPr>
          <a:xfrm>
            <a:off x="2852928" y="1271017"/>
            <a:ext cx="9010460" cy="5263586"/>
          </a:xfrm>
        </p:spPr>
        <p:txBody>
          <a:bodyPr/>
          <a:lstStyle/>
          <a:p>
            <a:r>
              <a:rPr lang="it-IT" sz="2000" dirty="0"/>
              <a:t>Supponiamo quindi di voler </a:t>
            </a:r>
            <a:r>
              <a:rPr lang="it-IT" sz="2000" dirty="0">
                <a:highlight>
                  <a:srgbClr val="FFFF00"/>
                </a:highlight>
              </a:rPr>
              <a:t>MEMORIZZARE IL NOME DELL'UTENTE IN SESSIONE</a:t>
            </a:r>
            <a:r>
              <a:rPr lang="it-IT" sz="2000" dirty="0"/>
              <a:t>, possiamo creare una chiave nell'array:</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//stamperà il nome in sessione</a:t>
            </a:r>
          </a:p>
          <a:p>
            <a:br>
              <a:rPr lang="it-IT" sz="2000" dirty="0"/>
            </a:br>
            <a:r>
              <a:rPr lang="it-IT" sz="2000" dirty="0"/>
              <a:t>Come per i cookie, è possibile </a:t>
            </a:r>
            <a:r>
              <a:rPr lang="it-IT" sz="2000" dirty="0">
                <a:highlight>
                  <a:srgbClr val="FFFF00"/>
                </a:highlight>
              </a:rPr>
              <a:t>RIMUOVERE </a:t>
            </a:r>
            <a:r>
              <a:rPr lang="it-IT" sz="2000" b="1" dirty="0">
                <a:highlight>
                  <a:srgbClr val="FFFF00"/>
                </a:highlight>
              </a:rPr>
              <a:t>UNA PROPRIETÀ </a:t>
            </a:r>
            <a:r>
              <a:rPr lang="it-IT" sz="2000" dirty="0">
                <a:highlight>
                  <a:srgbClr val="FFFF00"/>
                </a:highlight>
              </a:rPr>
              <a:t>DALLA SESSIONE</a:t>
            </a:r>
            <a:r>
              <a:rPr lang="it-IT" sz="2000" dirty="0"/>
              <a:t> attraverso l'</a:t>
            </a:r>
            <a:r>
              <a:rPr lang="it-IT" sz="2000" dirty="0" err="1"/>
              <a:t>unset</a:t>
            </a:r>
            <a:r>
              <a:rPr lang="it-IT" sz="2000" dirty="0"/>
              <a:t> su di essa:</a:t>
            </a:r>
          </a:p>
          <a:p>
            <a:r>
              <a:rPr lang="en-US" sz="1600" b="1" i="0" dirty="0">
                <a:solidFill>
                  <a:srgbClr val="EE9900"/>
                </a:solidFill>
                <a:effectLst/>
                <a:latin typeface="Consolas" panose="020B0609020204030204" pitchFamily="49" charset="0"/>
              </a:rPr>
              <a:t>&lt;?php</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session_start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9A6E3A"/>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TuoNome</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highlight>
                  <a:srgbClr val="FFFF00"/>
                </a:highlight>
                <a:latin typeface="Consolas" panose="020B0609020204030204" pitchFamily="49" charset="0"/>
              </a:rPr>
              <a:t>unset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p>
          <a:p>
            <a:endParaRPr lang="en-US" sz="1600" dirty="0">
              <a:solidFill>
                <a:srgbClr val="999999"/>
              </a:solidFill>
              <a:latin typeface="Consolas" panose="020B0609020204030204" pitchFamily="49" charset="0"/>
            </a:endParaRPr>
          </a:p>
          <a:p>
            <a:r>
              <a:rPr lang="it-IT" sz="2000" dirty="0"/>
              <a:t>Se volessimo </a:t>
            </a:r>
            <a:r>
              <a:rPr lang="it-IT" sz="2000" dirty="0">
                <a:highlight>
                  <a:srgbClr val="FFFF00"/>
                </a:highlight>
              </a:rPr>
              <a:t>RIMUOVERE </a:t>
            </a:r>
            <a:r>
              <a:rPr lang="it-IT" sz="2000" b="1" dirty="0">
                <a:highlight>
                  <a:srgbClr val="FFFF00"/>
                </a:highlight>
              </a:rPr>
              <a:t>TUTTE LE VARIABILI</a:t>
            </a:r>
            <a:r>
              <a:rPr lang="it-IT" sz="2000" dirty="0">
                <a:highlight>
                  <a:srgbClr val="FFFF00"/>
                </a:highlight>
              </a:rPr>
              <a:t> IN SESSIONE</a:t>
            </a:r>
            <a:r>
              <a:rPr lang="it-IT" sz="2000" dirty="0"/>
              <a:t>, invece, possiamo utilizzare la funzione apposita:</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session_unset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85018182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4EFCB3-CC49-4448-9873-BA7E42A3E449}"/>
              </a:ext>
            </a:extLst>
          </p:cNvPr>
          <p:cNvSpPr>
            <a:spLocks noGrp="1"/>
          </p:cNvSpPr>
          <p:nvPr>
            <p:ph type="title"/>
          </p:nvPr>
        </p:nvSpPr>
        <p:spPr/>
        <p:txBody>
          <a:bodyPr>
            <a:normAutofit fontScale="90000"/>
          </a:bodyPr>
          <a:lstStyle/>
          <a:p>
            <a:r>
              <a:rPr lang="it-IT" dirty="0"/>
              <a:t>Distruggere una sessione;</a:t>
            </a:r>
            <a:br>
              <a:rPr lang="it-IT" dirty="0"/>
            </a:br>
            <a:r>
              <a:rPr lang="it-IT" dirty="0"/>
              <a:t>Mantenere una sessione tra diversi file.</a:t>
            </a:r>
          </a:p>
        </p:txBody>
      </p:sp>
      <p:sp>
        <p:nvSpPr>
          <p:cNvPr id="3" name="Segnaposto contenuto 2">
            <a:extLst>
              <a:ext uri="{FF2B5EF4-FFF2-40B4-BE49-F238E27FC236}">
                <a16:creationId xmlns:a16="http://schemas.microsoft.com/office/drawing/2014/main" id="{D12A71BD-B033-48FA-917F-A0BBFB8732AE}"/>
              </a:ext>
            </a:extLst>
          </p:cNvPr>
          <p:cNvSpPr>
            <a:spLocks noGrp="1"/>
          </p:cNvSpPr>
          <p:nvPr>
            <p:ph sz="half" idx="2"/>
          </p:nvPr>
        </p:nvSpPr>
        <p:spPr>
          <a:xfrm>
            <a:off x="328612" y="1488678"/>
            <a:ext cx="3302796" cy="2050050"/>
          </a:xfrm>
        </p:spPr>
        <p:txBody>
          <a:bodyPr>
            <a:normAutofit/>
          </a:bodyPr>
          <a:lstStyle/>
          <a:p>
            <a:r>
              <a:rPr lang="it-IT" sz="2000" dirty="0"/>
              <a:t>Una volta che </a:t>
            </a:r>
            <a:r>
              <a:rPr lang="it-IT" sz="2000" b="1" dirty="0"/>
              <a:t>la sessione non è più necessaria</a:t>
            </a:r>
            <a:r>
              <a:rPr lang="it-IT" sz="2000" dirty="0"/>
              <a:t>, ad esempio al logout di un utente, possiamo </a:t>
            </a:r>
            <a:r>
              <a:rPr lang="it-IT" sz="2000" b="1" dirty="0"/>
              <a:t>distruggerla</a:t>
            </a:r>
            <a:r>
              <a:rPr lang="it-IT" sz="2000" dirty="0"/>
              <a:t> attraverso la funzione </a:t>
            </a:r>
            <a:r>
              <a:rPr lang="it-IT" sz="2000" dirty="0" err="1">
                <a:highlight>
                  <a:srgbClr val="FFFF00"/>
                </a:highlight>
              </a:rPr>
              <a:t>session_destroy</a:t>
            </a:r>
            <a:r>
              <a:rPr lang="it-IT" sz="2000" dirty="0"/>
              <a:t>():</a:t>
            </a:r>
          </a:p>
        </p:txBody>
      </p:sp>
      <p:sp>
        <p:nvSpPr>
          <p:cNvPr id="4" name="Segnaposto contenuto 3">
            <a:extLst>
              <a:ext uri="{FF2B5EF4-FFF2-40B4-BE49-F238E27FC236}">
                <a16:creationId xmlns:a16="http://schemas.microsoft.com/office/drawing/2014/main" id="{9A7E2037-2784-4636-B56F-4BD8C3E1558F}"/>
              </a:ext>
            </a:extLst>
          </p:cNvPr>
          <p:cNvSpPr>
            <a:spLocks noGrp="1"/>
          </p:cNvSpPr>
          <p:nvPr>
            <p:ph sz="quarter" idx="4"/>
          </p:nvPr>
        </p:nvSpPr>
        <p:spPr>
          <a:xfrm>
            <a:off x="3631408" y="2257671"/>
            <a:ext cx="8342948" cy="512064"/>
          </a:xfrm>
        </p:spPr>
        <p:txBody>
          <a:bodyPr>
            <a:normAutofit fontScale="92500" lnSpcReduction="10000"/>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session_destroy</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//a questo punto la sessione non è più disponibile per l'utente</a:t>
            </a:r>
            <a:endParaRPr lang="it-IT" sz="1600" dirty="0"/>
          </a:p>
        </p:txBody>
      </p:sp>
      <p:sp>
        <p:nvSpPr>
          <p:cNvPr id="6" name="CasellaDiTesto 5">
            <a:extLst>
              <a:ext uri="{FF2B5EF4-FFF2-40B4-BE49-F238E27FC236}">
                <a16:creationId xmlns:a16="http://schemas.microsoft.com/office/drawing/2014/main" id="{8FB90307-F44A-414F-9E78-9762F5851B4F}"/>
              </a:ext>
            </a:extLst>
          </p:cNvPr>
          <p:cNvSpPr txBox="1"/>
          <p:nvPr/>
        </p:nvSpPr>
        <p:spPr>
          <a:xfrm>
            <a:off x="328612" y="3995030"/>
            <a:ext cx="11320844" cy="1754326"/>
          </a:xfrm>
          <a:prstGeom prst="rect">
            <a:avLst/>
          </a:prstGeom>
          <a:noFill/>
        </p:spPr>
        <p:txBody>
          <a:bodyPr wrap="square">
            <a:spAutoFit/>
          </a:bodyPr>
          <a:lstStyle/>
          <a:p>
            <a:r>
              <a:rPr lang="it-IT" b="1" dirty="0">
                <a:highlight>
                  <a:srgbClr val="FFFF00"/>
                </a:highlight>
              </a:rPr>
              <a:t>MANTENERE UNA SESSIONE TRA DIVERSI FILE</a:t>
            </a:r>
            <a:br>
              <a:rPr lang="it-IT" b="1" dirty="0"/>
            </a:br>
            <a:br>
              <a:rPr lang="it-IT" dirty="0"/>
            </a:br>
            <a:r>
              <a:rPr lang="it-IT" b="1" dirty="0"/>
              <a:t>Una sessione inizializzata in un file</a:t>
            </a:r>
            <a:r>
              <a:rPr lang="it-IT" dirty="0"/>
              <a:t>, ad esempio </a:t>
            </a:r>
            <a:r>
              <a:rPr lang="it-IT" dirty="0" err="1"/>
              <a:t>login.php</a:t>
            </a:r>
            <a:r>
              <a:rPr lang="it-IT" dirty="0"/>
              <a:t>, </a:t>
            </a:r>
            <a:r>
              <a:rPr lang="it-IT" b="1" dirty="0"/>
              <a:t>non viene mantenuta automaticamente se accediamo ad un'altra pagina. </a:t>
            </a:r>
            <a:br>
              <a:rPr lang="it-IT" dirty="0"/>
            </a:br>
            <a:r>
              <a:rPr lang="it-IT" dirty="0"/>
              <a:t>Ragione per cui </a:t>
            </a:r>
            <a:r>
              <a:rPr lang="it-IT" b="1" dirty="0"/>
              <a:t>all'inizio di ogni file che utilizziamo è necessario </a:t>
            </a:r>
            <a:r>
              <a:rPr lang="it-IT" b="1" dirty="0">
                <a:highlight>
                  <a:srgbClr val="FFFF00"/>
                </a:highlight>
              </a:rPr>
              <a:t>richiama</a:t>
            </a:r>
            <a:r>
              <a:rPr lang="it-IT" b="1" dirty="0"/>
              <a:t>re </a:t>
            </a:r>
            <a:r>
              <a:rPr lang="it-IT" b="1" dirty="0" err="1">
                <a:highlight>
                  <a:srgbClr val="FFFF00"/>
                </a:highlight>
              </a:rPr>
              <a:t>session_start</a:t>
            </a:r>
            <a:r>
              <a:rPr lang="it-IT" b="1" dirty="0"/>
              <a:t>()</a:t>
            </a:r>
            <a:r>
              <a:rPr lang="it-IT" dirty="0"/>
              <a:t> che, nel caso in cui la sessione sia già stata creata, la recupera con i dati salvati in precedenza.</a:t>
            </a:r>
          </a:p>
        </p:txBody>
      </p:sp>
    </p:spTree>
    <p:extLst>
      <p:ext uri="{BB962C8B-B14F-4D97-AF65-F5344CB8AC3E}">
        <p14:creationId xmlns:p14="http://schemas.microsoft.com/office/powerpoint/2010/main" val="250449979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E7E91C-4202-40F4-9E03-1F8E2232DB2C}"/>
              </a:ext>
            </a:extLst>
          </p:cNvPr>
          <p:cNvSpPr>
            <a:spLocks noGrp="1"/>
          </p:cNvSpPr>
          <p:nvPr>
            <p:ph type="title"/>
          </p:nvPr>
        </p:nvSpPr>
        <p:spPr/>
        <p:txBody>
          <a:bodyPr/>
          <a:lstStyle/>
          <a:p>
            <a:r>
              <a:rPr lang="it-IT" dirty="0"/>
              <a:t>Database PHP MySQL</a:t>
            </a:r>
          </a:p>
        </p:txBody>
      </p:sp>
      <p:sp>
        <p:nvSpPr>
          <p:cNvPr id="3" name="Segnaposto contenuto 2">
            <a:extLst>
              <a:ext uri="{FF2B5EF4-FFF2-40B4-BE49-F238E27FC236}">
                <a16:creationId xmlns:a16="http://schemas.microsoft.com/office/drawing/2014/main" id="{8A744909-5633-47C3-AC33-BF334893A2C7}"/>
              </a:ext>
            </a:extLst>
          </p:cNvPr>
          <p:cNvSpPr>
            <a:spLocks noGrp="1"/>
          </p:cNvSpPr>
          <p:nvPr>
            <p:ph idx="1"/>
          </p:nvPr>
        </p:nvSpPr>
        <p:spPr/>
        <p:txBody>
          <a:bodyPr>
            <a:normAutofit/>
          </a:bodyPr>
          <a:lstStyle/>
          <a:p>
            <a:r>
              <a:rPr lang="it-IT" dirty="0"/>
              <a:t>Con PHP puoi connetterti e manipolare i database.</a:t>
            </a:r>
          </a:p>
          <a:p>
            <a:r>
              <a:rPr lang="it-IT" dirty="0"/>
              <a:t>MySQL è il sistema di database più popolare utilizzato con PHP.</a:t>
            </a:r>
          </a:p>
          <a:p>
            <a:r>
              <a:rPr lang="it-IT" sz="2800" b="1" dirty="0"/>
              <a:t>Cos'è MySQL?</a:t>
            </a:r>
          </a:p>
          <a:p>
            <a:r>
              <a:rPr lang="it-IT" dirty="0"/>
              <a:t>MySQL è </a:t>
            </a:r>
            <a:r>
              <a:rPr lang="it-IT" b="1" dirty="0"/>
              <a:t>un sistema di database utilizzato sul web</a:t>
            </a:r>
          </a:p>
          <a:p>
            <a:r>
              <a:rPr lang="it-IT" dirty="0"/>
              <a:t>MySQL è un sistema di database che </a:t>
            </a:r>
            <a:r>
              <a:rPr lang="it-IT" b="1" dirty="0"/>
              <a:t>gira su un server</a:t>
            </a:r>
          </a:p>
          <a:p>
            <a:r>
              <a:rPr lang="it-IT" dirty="0"/>
              <a:t>MySQL è ideale sia </a:t>
            </a:r>
            <a:r>
              <a:rPr lang="it-IT" b="1" dirty="0"/>
              <a:t>per applicazioni piccole</a:t>
            </a:r>
            <a:r>
              <a:rPr lang="it-IT" dirty="0"/>
              <a:t> </a:t>
            </a:r>
            <a:r>
              <a:rPr lang="it-IT" b="1" dirty="0"/>
              <a:t>che grandi</a:t>
            </a:r>
          </a:p>
          <a:p>
            <a:r>
              <a:rPr lang="it-IT" dirty="0"/>
              <a:t>MySQL è molto </a:t>
            </a:r>
            <a:r>
              <a:rPr lang="it-IT" b="1" dirty="0"/>
              <a:t>veloce, affidabile e facile da usare</a:t>
            </a:r>
          </a:p>
          <a:p>
            <a:r>
              <a:rPr lang="it-IT" dirty="0"/>
              <a:t>MySQL utilizza SQL standard</a:t>
            </a:r>
          </a:p>
          <a:p>
            <a:r>
              <a:rPr lang="it-IT" dirty="0"/>
              <a:t>MySQL si compila su una serie di piattaforme</a:t>
            </a:r>
          </a:p>
          <a:p>
            <a:r>
              <a:rPr lang="it-IT" dirty="0"/>
              <a:t>MySQL può essere scaricato e utilizzato gratuitamente</a:t>
            </a:r>
          </a:p>
          <a:p>
            <a:r>
              <a:rPr lang="it-IT" dirty="0"/>
              <a:t>MySQL è sviluppato, distribuito e supportato da Oracle Corporation</a:t>
            </a:r>
          </a:p>
          <a:p>
            <a:r>
              <a:rPr lang="it-IT" dirty="0"/>
              <a:t>MySQL prende il nome dalla figlia del co-fondatore Monty </a:t>
            </a:r>
            <a:r>
              <a:rPr lang="it-IT" dirty="0" err="1"/>
              <a:t>Widenius</a:t>
            </a:r>
            <a:r>
              <a:rPr lang="it-IT" dirty="0"/>
              <a:t>: My</a:t>
            </a:r>
          </a:p>
        </p:txBody>
      </p:sp>
    </p:spTree>
    <p:extLst>
      <p:ext uri="{BB962C8B-B14F-4D97-AF65-F5344CB8AC3E}">
        <p14:creationId xmlns:p14="http://schemas.microsoft.com/office/powerpoint/2010/main" val="293481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err="1"/>
              <a:t>String</a:t>
            </a:r>
            <a:r>
              <a:rPr lang="it-IT" dirty="0"/>
              <a:t> – testi o stringhe di caratteri</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b="1" dirty="0"/>
              <a:t>Una stringa è un insieme di caratteri</a:t>
            </a:r>
            <a:r>
              <a:rPr lang="it-IT" dirty="0"/>
              <a:t>.</a:t>
            </a:r>
            <a:br>
              <a:rPr lang="it-IT" dirty="0"/>
            </a:br>
            <a:br>
              <a:rPr lang="it-IT" dirty="0"/>
            </a:br>
            <a:r>
              <a:rPr lang="it-IT" sz="2000" dirty="0"/>
              <a:t>In PHP </a:t>
            </a:r>
            <a:r>
              <a:rPr lang="it-IT" sz="2000" dirty="0">
                <a:highlight>
                  <a:srgbClr val="FFFF00"/>
                </a:highlight>
              </a:rPr>
              <a:t>non è necessario definire la dimensione massima della stringa </a:t>
            </a:r>
            <a:r>
              <a:rPr lang="it-IT" sz="2000" dirty="0"/>
              <a:t>ma in ogni momento si può modificare il contenuto senza prima verificare se la variabile può contenere una determinata stringa. </a:t>
            </a:r>
          </a:p>
          <a:p>
            <a:r>
              <a:rPr lang="it-IT" sz="2000" dirty="0"/>
              <a:t>Una stringa può essere </a:t>
            </a:r>
            <a:r>
              <a:rPr lang="it-IT" sz="2000" b="1" dirty="0"/>
              <a:t>delimitata dal carattere </a:t>
            </a:r>
            <a:r>
              <a:rPr lang="it-IT" sz="2000" b="1" dirty="0">
                <a:highlight>
                  <a:srgbClr val="FFFF00"/>
                </a:highlight>
              </a:rPr>
              <a:t>'</a:t>
            </a:r>
            <a:r>
              <a:rPr lang="it-IT" sz="2000" b="1" dirty="0"/>
              <a:t> (apice singolo) o dal carattere </a:t>
            </a:r>
            <a:r>
              <a:rPr lang="it-IT" sz="2000" b="1" dirty="0">
                <a:highlight>
                  <a:srgbClr val="FFFF00"/>
                </a:highlight>
              </a:rPr>
              <a:t>"</a:t>
            </a:r>
            <a:r>
              <a:rPr lang="it-IT" sz="2000" b="1" dirty="0"/>
              <a:t> (doppio apice).</a:t>
            </a:r>
            <a:br>
              <a:rPr lang="it-IT" sz="2000" b="1" dirty="0"/>
            </a:br>
            <a:r>
              <a:rPr lang="it-IT" sz="2000" dirty="0"/>
              <a:t> Il delimitatore utilizzato per determinare l'inizio di una stringa deve essere utilizzato anche per indicarne il suo termine.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"lei mi ha chiesto 'come stai?'";</a:t>
            </a:r>
          </a:p>
          <a:p>
            <a:r>
              <a:rPr lang="it-IT" dirty="0"/>
              <a:t>    $stringa = 'lei mi ha chiesto "come stai?"';</a:t>
            </a:r>
          </a:p>
          <a:p>
            <a:r>
              <a:rPr lang="it-IT" dirty="0"/>
              <a:t>    //stringhe non valide perché contengono lo stesso carattere di apertura</a:t>
            </a:r>
          </a:p>
          <a:p>
            <a:r>
              <a:rPr lang="it-IT" dirty="0"/>
              <a:t>    //all'interno della stringa</a:t>
            </a:r>
          </a:p>
          <a:p>
            <a:r>
              <a:rPr lang="it-IT" dirty="0"/>
              <a:t>    $</a:t>
            </a:r>
            <a:r>
              <a:rPr lang="it-IT" dirty="0" err="1"/>
              <a:t>stringa_non_valida</a:t>
            </a:r>
            <a:r>
              <a:rPr lang="it-IT" dirty="0"/>
              <a:t> = "lei mi ha chiesto "come stai?"";</a:t>
            </a:r>
          </a:p>
          <a:p>
            <a:r>
              <a:rPr lang="it-IT" dirty="0"/>
              <a:t>    $</a:t>
            </a:r>
            <a:r>
              <a:rPr lang="it-IT" dirty="0" err="1"/>
              <a:t>stringa_non_valida</a:t>
            </a:r>
            <a:r>
              <a:rPr lang="it-IT" dirty="0"/>
              <a:t> = 'lei mi ha chiesto 'come stai?'';</a:t>
            </a:r>
          </a:p>
          <a:p>
            <a:r>
              <a:rPr lang="it-IT" dirty="0"/>
              <a:t>    </a:t>
            </a:r>
            <a:r>
              <a:rPr lang="it-IT" b="1" dirty="0"/>
              <a:t>//utilizzare il backslash</a:t>
            </a:r>
            <a:r>
              <a:rPr lang="it-IT" b="1" dirty="0">
                <a:highlight>
                  <a:srgbClr val="FFFF00"/>
                </a:highlight>
              </a:rPr>
              <a:t>, \</a:t>
            </a:r>
            <a:r>
              <a:rPr lang="it-IT" b="1" dirty="0"/>
              <a:t>, per impiegare il carattere di apertura all'interno della stringa</a:t>
            </a:r>
          </a:p>
          <a:p>
            <a:r>
              <a:rPr lang="it-IT" b="1" dirty="0"/>
              <a:t>    //tale operazione viene definita </a:t>
            </a:r>
            <a:r>
              <a:rPr lang="it-IT" b="1" dirty="0" err="1"/>
              <a:t>escaping</a:t>
            </a:r>
            <a:r>
              <a:rPr lang="it-IT" b="1" dirty="0"/>
              <a:t> delle stringhe</a:t>
            </a:r>
          </a:p>
          <a:p>
            <a:r>
              <a:rPr lang="it-IT" dirty="0"/>
              <a:t>    $</a:t>
            </a:r>
            <a:r>
              <a:rPr lang="it-IT" dirty="0" err="1"/>
              <a:t>stringa_valida</a:t>
            </a:r>
            <a:r>
              <a:rPr lang="it-IT" dirty="0"/>
              <a:t> = "lei mi ha chiesto </a:t>
            </a:r>
            <a:r>
              <a:rPr lang="it-IT" b="1" dirty="0"/>
              <a:t>\</a:t>
            </a:r>
            <a:r>
              <a:rPr lang="it-IT" dirty="0"/>
              <a:t>"come stai?</a:t>
            </a:r>
            <a:r>
              <a:rPr lang="it-IT" b="1" dirty="0"/>
              <a:t>\</a:t>
            </a:r>
            <a:r>
              <a:rPr lang="it-IT" dirty="0"/>
              <a:t>"";</a:t>
            </a:r>
          </a:p>
          <a:p>
            <a:r>
              <a:rPr lang="it-IT" dirty="0"/>
              <a:t>    $</a:t>
            </a:r>
            <a:r>
              <a:rPr lang="it-IT" dirty="0" err="1"/>
              <a:t>stringa_valida</a:t>
            </a:r>
            <a:r>
              <a:rPr lang="it-IT" dirty="0"/>
              <a:t> = 'lei mi ha chiesto \'come stai?\'';</a:t>
            </a:r>
          </a:p>
          <a:p>
            <a:r>
              <a:rPr lang="it-IT" dirty="0"/>
              <a:t>?&gt;</a:t>
            </a:r>
          </a:p>
        </p:txBody>
      </p:sp>
    </p:spTree>
    <p:extLst>
      <p:ext uri="{BB962C8B-B14F-4D97-AF65-F5344CB8AC3E}">
        <p14:creationId xmlns:p14="http://schemas.microsoft.com/office/powerpoint/2010/main" val="91662078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D5816-9BD8-46B1-98B6-A7DD5802C6CC}"/>
              </a:ext>
            </a:extLst>
          </p:cNvPr>
          <p:cNvSpPr>
            <a:spLocks noGrp="1"/>
          </p:cNvSpPr>
          <p:nvPr>
            <p:ph type="title"/>
          </p:nvPr>
        </p:nvSpPr>
        <p:spPr/>
        <p:txBody>
          <a:bodyPr/>
          <a:lstStyle/>
          <a:p>
            <a:r>
              <a:rPr lang="it-IT" dirty="0" err="1"/>
              <a:t>mysql</a:t>
            </a:r>
            <a:r>
              <a:rPr lang="it-IT" dirty="0"/>
              <a:t> - connessione da riga comando</a:t>
            </a:r>
          </a:p>
        </p:txBody>
      </p:sp>
      <p:sp>
        <p:nvSpPr>
          <p:cNvPr id="3" name="Segnaposto contenuto 2">
            <a:extLst>
              <a:ext uri="{FF2B5EF4-FFF2-40B4-BE49-F238E27FC236}">
                <a16:creationId xmlns:a16="http://schemas.microsoft.com/office/drawing/2014/main" id="{A82806CB-57A2-4B46-9428-1D795DC5EAF6}"/>
              </a:ext>
            </a:extLst>
          </p:cNvPr>
          <p:cNvSpPr>
            <a:spLocks noGrp="1"/>
          </p:cNvSpPr>
          <p:nvPr>
            <p:ph sz="half" idx="2"/>
          </p:nvPr>
        </p:nvSpPr>
        <p:spPr/>
        <p:txBody>
          <a:bodyPr>
            <a:normAutofit/>
          </a:bodyPr>
          <a:lstStyle/>
          <a:p>
            <a:r>
              <a:rPr lang="it-IT" dirty="0"/>
              <a:t>C:\xampp\mysql\bin&gt;mysql -u root -p -h </a:t>
            </a:r>
            <a:r>
              <a:rPr lang="it-IT" dirty="0" err="1"/>
              <a:t>localhost</a:t>
            </a:r>
            <a:r>
              <a:rPr lang="it-IT" dirty="0"/>
              <a:t> </a:t>
            </a:r>
            <a:r>
              <a:rPr lang="it-IT" dirty="0" err="1"/>
              <a:t>nomedb</a:t>
            </a:r>
            <a:endParaRPr lang="it-IT" dirty="0"/>
          </a:p>
          <a:p>
            <a:r>
              <a:rPr lang="it-IT" dirty="0" err="1"/>
              <a:t>Enter</a:t>
            </a:r>
            <a:r>
              <a:rPr lang="it-IT" dirty="0"/>
              <a:t> password:</a:t>
            </a:r>
          </a:p>
          <a:p>
            <a:r>
              <a:rPr lang="it-IT" dirty="0"/>
              <a:t>&gt;show </a:t>
            </a:r>
            <a:r>
              <a:rPr lang="it-IT" dirty="0" err="1"/>
              <a:t>tables</a:t>
            </a:r>
            <a:r>
              <a:rPr lang="it-IT" dirty="0"/>
              <a:t>;</a:t>
            </a:r>
          </a:p>
          <a:p>
            <a:r>
              <a:rPr lang="it-IT" dirty="0"/>
              <a:t>il ; permette di eseguire l'istruzione che </a:t>
            </a:r>
            <a:r>
              <a:rPr lang="it-IT" dirty="0" err="1"/>
              <a:t>altrmenti</a:t>
            </a:r>
            <a:r>
              <a:rPr lang="it-IT" dirty="0"/>
              <a:t> non sarebbe terminata</a:t>
            </a:r>
          </a:p>
          <a:p>
            <a:endParaRPr lang="it-IT" dirty="0"/>
          </a:p>
          <a:p>
            <a:endParaRPr lang="it-IT" dirty="0"/>
          </a:p>
          <a:p>
            <a:r>
              <a:rPr lang="it-IT" dirty="0"/>
              <a:t>oppure</a:t>
            </a:r>
          </a:p>
          <a:p>
            <a:r>
              <a:rPr lang="it-IT" dirty="0"/>
              <a:t>C:\xampp\mysql\bin&gt;mysql -u root -p -h </a:t>
            </a:r>
            <a:r>
              <a:rPr lang="it-IT" dirty="0" err="1"/>
              <a:t>localhost</a:t>
            </a:r>
            <a:endParaRPr lang="it-IT" dirty="0"/>
          </a:p>
          <a:p>
            <a:r>
              <a:rPr lang="it-IT" dirty="0" err="1"/>
              <a:t>Enter</a:t>
            </a:r>
            <a:r>
              <a:rPr lang="it-IT" dirty="0"/>
              <a:t> password:</a:t>
            </a:r>
          </a:p>
          <a:p>
            <a:r>
              <a:rPr lang="it-IT" dirty="0"/>
              <a:t>&gt; use </a:t>
            </a:r>
            <a:r>
              <a:rPr lang="it-IT" dirty="0" err="1"/>
              <a:t>nomedb</a:t>
            </a:r>
            <a:endParaRPr lang="it-IT" dirty="0"/>
          </a:p>
          <a:p>
            <a:r>
              <a:rPr lang="it-IT" dirty="0"/>
              <a:t>&gt;show </a:t>
            </a:r>
            <a:r>
              <a:rPr lang="it-IT" dirty="0" err="1"/>
              <a:t>tables</a:t>
            </a:r>
            <a:r>
              <a:rPr lang="it-IT" dirty="0"/>
              <a:t>;</a:t>
            </a:r>
          </a:p>
        </p:txBody>
      </p:sp>
      <p:sp>
        <p:nvSpPr>
          <p:cNvPr id="5" name="Segnaposto contenuto 4">
            <a:extLst>
              <a:ext uri="{FF2B5EF4-FFF2-40B4-BE49-F238E27FC236}">
                <a16:creationId xmlns:a16="http://schemas.microsoft.com/office/drawing/2014/main" id="{7F01F682-4270-46CD-A5FE-5B240DEBD1C8}"/>
              </a:ext>
            </a:extLst>
          </p:cNvPr>
          <p:cNvSpPr>
            <a:spLocks noGrp="1"/>
          </p:cNvSpPr>
          <p:nvPr>
            <p:ph sz="quarter" idx="4"/>
          </p:nvPr>
        </p:nvSpPr>
        <p:spPr/>
        <p:txBody>
          <a:bodyPr>
            <a:normAutofit/>
          </a:bodyPr>
          <a:lstStyle/>
          <a:p>
            <a:r>
              <a:rPr lang="it-IT" dirty="0"/>
              <a:t>se da </a:t>
            </a:r>
            <a:r>
              <a:rPr lang="it-IT" dirty="0" err="1"/>
              <a:t>cmd</a:t>
            </a:r>
            <a:r>
              <a:rPr lang="it-IT" dirty="0"/>
              <a:t> </a:t>
            </a:r>
            <a:r>
              <a:rPr lang="it-IT" dirty="0" err="1"/>
              <a:t>mysql</a:t>
            </a:r>
            <a:r>
              <a:rPr lang="it-IT" dirty="0"/>
              <a:t> non è definito aggiungere nelle variabili di ambiente ad es. x windows:</a:t>
            </a:r>
          </a:p>
          <a:p>
            <a:endParaRPr lang="it-IT" dirty="0"/>
          </a:p>
          <a:p>
            <a:pPr algn="l"/>
            <a:r>
              <a:rPr lang="en-US" sz="2000" b="0" i="0" dirty="0">
                <a:solidFill>
                  <a:srgbClr val="3A3A3A"/>
                </a:solidFill>
                <a:effectLst/>
                <a:latin typeface="CircularStd-Book"/>
              </a:rPr>
              <a:t>Right click “My Computer”</a:t>
            </a:r>
          </a:p>
          <a:p>
            <a:pPr algn="l"/>
            <a:r>
              <a:rPr lang="en-US" sz="2000" b="0" i="0" dirty="0">
                <a:solidFill>
                  <a:srgbClr val="3A3A3A"/>
                </a:solidFill>
                <a:effectLst/>
                <a:latin typeface="CircularStd-Book"/>
              </a:rPr>
              <a:t>Click “Properties”</a:t>
            </a:r>
          </a:p>
          <a:p>
            <a:pPr algn="l"/>
            <a:r>
              <a:rPr lang="en-US" sz="2000" b="0" i="0" dirty="0">
                <a:solidFill>
                  <a:srgbClr val="3A3A3A"/>
                </a:solidFill>
                <a:effectLst/>
                <a:latin typeface="CircularStd-Book"/>
              </a:rPr>
              <a:t>Select “Advanced”</a:t>
            </a:r>
          </a:p>
          <a:p>
            <a:pPr algn="l"/>
            <a:r>
              <a:rPr lang="en-US" sz="2000" b="0" i="0" dirty="0">
                <a:solidFill>
                  <a:srgbClr val="3A3A3A"/>
                </a:solidFill>
                <a:effectLst/>
                <a:latin typeface="CircularStd-Book"/>
              </a:rPr>
              <a:t>Click “Environment Variables”</a:t>
            </a:r>
          </a:p>
          <a:p>
            <a:pPr algn="l"/>
            <a:r>
              <a:rPr lang="en-US" sz="2000" b="0" i="0" dirty="0">
                <a:solidFill>
                  <a:srgbClr val="3A3A3A"/>
                </a:solidFill>
                <a:effectLst/>
                <a:latin typeface="CircularStd-Book"/>
              </a:rPr>
              <a:t>Locate “System variables”</a:t>
            </a:r>
          </a:p>
          <a:p>
            <a:pPr algn="l"/>
            <a:r>
              <a:rPr lang="en-US" sz="2000" b="0" i="0" dirty="0">
                <a:solidFill>
                  <a:srgbClr val="3A3A3A"/>
                </a:solidFill>
                <a:effectLst/>
                <a:latin typeface="CircularStd-Book"/>
              </a:rPr>
              <a:t>Select the “Path” variable</a:t>
            </a:r>
          </a:p>
          <a:p>
            <a:pPr algn="l"/>
            <a:r>
              <a:rPr lang="en-US" sz="2000" b="0" i="0" dirty="0">
                <a:solidFill>
                  <a:srgbClr val="3A3A3A"/>
                </a:solidFill>
                <a:effectLst/>
                <a:latin typeface="CircularStd-Book"/>
              </a:rPr>
              <a:t>Click “Edit”</a:t>
            </a:r>
          </a:p>
          <a:p>
            <a:pPr algn="l"/>
            <a:r>
              <a:rPr lang="en-US" sz="2000" b="0" i="0" dirty="0">
                <a:solidFill>
                  <a:srgbClr val="3A3A3A"/>
                </a:solidFill>
                <a:effectLst/>
                <a:latin typeface="CircularStd-Book"/>
              </a:rPr>
              <a:t>…”;C:\Program Files\MySQL\MySQL Server 5.6\bin”</a:t>
            </a:r>
          </a:p>
          <a:p>
            <a:endParaRPr lang="it-IT" dirty="0"/>
          </a:p>
        </p:txBody>
      </p:sp>
    </p:spTree>
    <p:extLst>
      <p:ext uri="{BB962C8B-B14F-4D97-AF65-F5344CB8AC3E}">
        <p14:creationId xmlns:p14="http://schemas.microsoft.com/office/powerpoint/2010/main" val="3395128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fontScale="92500" lnSpcReduction="20000"/>
          </a:bodyPr>
          <a:lstStyle/>
          <a:p>
            <a:r>
              <a:rPr lang="it-IT" sz="2000" dirty="0"/>
              <a:t>La funzione </a:t>
            </a:r>
            <a:r>
              <a:rPr lang="it-IT" sz="2000" dirty="0" err="1"/>
              <a:t>connect</a:t>
            </a:r>
            <a:r>
              <a:rPr lang="it-IT" sz="2000" dirty="0"/>
              <a:t>() / </a:t>
            </a:r>
            <a:r>
              <a:rPr lang="it-IT" sz="2000" b="1" dirty="0" err="1">
                <a:highlight>
                  <a:srgbClr val="FFFF00"/>
                </a:highlight>
              </a:rPr>
              <a:t>mysqli_connect</a:t>
            </a:r>
            <a:r>
              <a:rPr lang="it-IT" sz="2000" b="1" dirty="0"/>
              <a:t>() apre una nuova connessione al server MySQL.</a:t>
            </a:r>
            <a:endParaRPr lang="it-IT" sz="2000" dirty="0"/>
          </a:p>
          <a:p>
            <a:br>
              <a:rPr lang="it-IT" sz="2000" dirty="0"/>
            </a:br>
            <a:r>
              <a:rPr lang="it-IT" sz="2000" dirty="0"/>
              <a:t>Sintassi</a:t>
            </a:r>
          </a:p>
          <a:p>
            <a:r>
              <a:rPr lang="it-IT" sz="2000" dirty="0"/>
              <a:t>Stile orientato agli oggetti:</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 = new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host</a:t>
            </a:r>
            <a:r>
              <a:rPr lang="it-IT" sz="1600" b="0" dirty="0">
                <a:solidFill>
                  <a:schemeClr val="tx1"/>
                </a:solidFill>
                <a:effectLst/>
                <a:latin typeface="Consolas" panose="020B0609020204030204" pitchFamily="49" charset="0"/>
              </a:rPr>
              <a:t>, $username, $password, $</a:t>
            </a:r>
            <a:r>
              <a:rPr lang="it-IT" sz="1600" b="0" dirty="0" err="1">
                <a:solidFill>
                  <a:schemeClr val="tx1"/>
                </a:solidFill>
                <a:effectLst/>
                <a:latin typeface="Consolas" panose="020B0609020204030204" pitchFamily="49" charset="0"/>
              </a:rPr>
              <a:t>dbname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connect_errno</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echo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Failed</a:t>
            </a:r>
            <a:r>
              <a:rPr lang="it-IT" sz="1600" b="0" dirty="0">
                <a:solidFill>
                  <a:schemeClr val="tx1"/>
                </a:solidFill>
                <a:effectLst/>
                <a:latin typeface="Consolas" panose="020B0609020204030204" pitchFamily="49" charset="0"/>
              </a:rPr>
              <a:t> to </a:t>
            </a:r>
            <a:r>
              <a:rPr lang="it-IT" sz="1600" b="0" dirty="0" err="1">
                <a:solidFill>
                  <a:schemeClr val="tx1"/>
                </a:solidFill>
                <a:effectLst/>
                <a:latin typeface="Consolas" panose="020B0609020204030204" pitchFamily="49" charset="0"/>
              </a:rPr>
              <a:t>connect</a:t>
            </a:r>
            <a:r>
              <a:rPr lang="it-IT" sz="1600" b="0" dirty="0">
                <a:solidFill>
                  <a:schemeClr val="tx1"/>
                </a:solidFill>
                <a:effectLst/>
                <a:latin typeface="Consolas" panose="020B0609020204030204" pitchFamily="49" charset="0"/>
              </a:rPr>
              <a:t> to MySQL: "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connect_error</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die; </a:t>
            </a:r>
          </a:p>
          <a:p>
            <a:r>
              <a:rPr lang="it-IT" sz="1600" b="0" dirty="0">
                <a:solidFill>
                  <a:schemeClr val="tx1"/>
                </a:solidFill>
                <a:effectLst/>
                <a:latin typeface="Consolas" panose="020B0609020204030204" pitchFamily="49" charset="0"/>
              </a:rPr>
              <a:t>      }</a:t>
            </a:r>
          </a:p>
          <a:p>
            <a:endParaRPr lang="it-IT" sz="2000" dirty="0"/>
          </a:p>
          <a:p>
            <a:r>
              <a:rPr lang="it-IT" sz="2000" dirty="0"/>
              <a:t>Stile procedurale:</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mysqli_connect</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host</a:t>
            </a:r>
            <a:r>
              <a:rPr lang="it-IT" sz="1600" b="0" dirty="0">
                <a:solidFill>
                  <a:schemeClr val="tx1"/>
                </a:solidFill>
                <a:effectLst/>
                <a:latin typeface="Consolas" panose="020B0609020204030204" pitchFamily="49" charset="0"/>
              </a:rPr>
              <a:t>, $username, $password, $</a:t>
            </a:r>
            <a:r>
              <a:rPr lang="it-IT" sz="1600" b="0" dirty="0" err="1">
                <a:solidFill>
                  <a:schemeClr val="tx1"/>
                </a:solidFill>
                <a:effectLst/>
                <a:latin typeface="Consolas" panose="020B0609020204030204" pitchFamily="49" charset="0"/>
              </a:rPr>
              <a:t>dbname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mysqli_connect_errno</a:t>
            </a:r>
            <a:r>
              <a:rPr lang="it-IT" sz="1600" u="sng" dirty="0">
                <a:solidFill>
                  <a:schemeClr val="tx1"/>
                </a:solidFill>
                <a:latin typeface="Consolas" panose="020B0609020204030204" pitchFamily="49" charset="0"/>
              </a:rPr>
              <a:t>(</a:t>
            </a:r>
            <a:r>
              <a:rPr lang="it-IT" sz="1600" b="0" u="sng" dirty="0">
                <a:solidFill>
                  <a:schemeClr val="tx1"/>
                </a:solidFill>
                <a:effectLst/>
                <a:latin typeface="Consolas" panose="020B0609020204030204" pitchFamily="49" charset="0"/>
              </a:rPr>
              <a:t>)</a:t>
            </a:r>
            <a:r>
              <a:rPr lang="it-IT" sz="1600" b="0" dirty="0">
                <a:solidFill>
                  <a:schemeClr val="tx1"/>
                </a:solidFill>
                <a:effectLst/>
                <a:latin typeface="Consolas" panose="020B0609020204030204" pitchFamily="49" charset="0"/>
              </a:rPr>
              <a:t> )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echo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Failed</a:t>
            </a:r>
            <a:r>
              <a:rPr lang="it-IT" sz="1600" b="0" dirty="0">
                <a:solidFill>
                  <a:schemeClr val="tx1"/>
                </a:solidFill>
                <a:effectLst/>
                <a:latin typeface="Consolas" panose="020B0609020204030204" pitchFamily="49" charset="0"/>
              </a:rPr>
              <a:t> to </a:t>
            </a:r>
            <a:r>
              <a:rPr lang="it-IT" sz="1600" b="0" dirty="0" err="1">
                <a:solidFill>
                  <a:schemeClr val="tx1"/>
                </a:solidFill>
                <a:effectLst/>
                <a:latin typeface="Consolas" panose="020B0609020204030204" pitchFamily="49" charset="0"/>
              </a:rPr>
              <a:t>connect</a:t>
            </a:r>
            <a:r>
              <a:rPr lang="it-IT" sz="1600" b="0" dirty="0">
                <a:solidFill>
                  <a:schemeClr val="tx1"/>
                </a:solidFill>
                <a:effectLst/>
                <a:latin typeface="Consolas" panose="020B0609020204030204" pitchFamily="49" charset="0"/>
              </a:rPr>
              <a:t> to MySQL: " . </a:t>
            </a:r>
            <a:r>
              <a:rPr lang="it-IT" sz="1600" b="0" dirty="0" err="1">
                <a:solidFill>
                  <a:schemeClr val="tx1"/>
                </a:solidFill>
                <a:effectLst/>
                <a:latin typeface="Consolas" panose="020B0609020204030204" pitchFamily="49" charset="0"/>
              </a:rPr>
              <a:t>mysqli_connect_error</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r>
              <a:rPr lang="it-IT" sz="2000" dirty="0"/>
              <a:t>Valore di ritorno:	</a:t>
            </a:r>
            <a:br>
              <a:rPr lang="it-IT" sz="2000" dirty="0"/>
            </a:br>
            <a:r>
              <a:rPr lang="it-IT" sz="2000" dirty="0">
                <a:highlight>
                  <a:srgbClr val="00FF00"/>
                </a:highlight>
              </a:rPr>
              <a:t>Restituisce un oggetto che rappresenta la connessione al server MySQL</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endParaRPr lang="it-IT" sz="1000" dirty="0"/>
          </a:p>
          <a:p>
            <a:r>
              <a:rPr lang="it-IT" dirty="0"/>
              <a:t>// Check connection</a:t>
            </a:r>
          </a:p>
          <a:p>
            <a:r>
              <a:rPr lang="it-IT" dirty="0" err="1"/>
              <a:t>if</a:t>
            </a:r>
            <a:r>
              <a:rPr lang="it-IT" dirty="0"/>
              <a:t> ($</a:t>
            </a:r>
            <a:r>
              <a:rPr lang="it-IT" dirty="0" err="1"/>
              <a:t>mysqli</a:t>
            </a:r>
            <a:r>
              <a:rPr lang="it-IT" dirty="0"/>
              <a:t>-&gt; </a:t>
            </a:r>
            <a:r>
              <a:rPr lang="it-IT" dirty="0" err="1">
                <a:highlight>
                  <a:srgbClr val="FFFF00"/>
                </a:highlight>
              </a:rPr>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?&gt;</a:t>
            </a:r>
          </a:p>
          <a:p>
            <a:endParaRPr lang="it-IT" dirty="0"/>
          </a:p>
        </p:txBody>
      </p:sp>
    </p:spTree>
    <p:extLst>
      <p:ext uri="{BB962C8B-B14F-4D97-AF65-F5344CB8AC3E}">
        <p14:creationId xmlns:p14="http://schemas.microsoft.com/office/powerpoint/2010/main" val="411891300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mysqli_connect_errno</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189067" cy="5248655"/>
          </a:xfrm>
        </p:spPr>
        <p:txBody>
          <a:bodyPr>
            <a:normAutofit/>
          </a:bodyPr>
          <a:lstStyle/>
          <a:p>
            <a:r>
              <a:rPr lang="it-IT" sz="2000" dirty="0"/>
              <a:t>La funzione </a:t>
            </a:r>
            <a:r>
              <a:rPr lang="it-IT" sz="2000" dirty="0" err="1"/>
              <a:t>connect_errno</a:t>
            </a:r>
            <a:r>
              <a:rPr lang="it-IT" sz="2000" dirty="0"/>
              <a:t> / </a:t>
            </a:r>
            <a:r>
              <a:rPr lang="it-IT" sz="2000" b="1" dirty="0" err="1">
                <a:highlight>
                  <a:srgbClr val="FFFF00"/>
                </a:highlight>
              </a:rPr>
              <a:t>mysqli_connect_errno</a:t>
            </a:r>
            <a:r>
              <a:rPr lang="it-IT" sz="2000" b="1" dirty="0"/>
              <a:t>() restituisce </a:t>
            </a:r>
            <a:r>
              <a:rPr lang="it-IT" sz="2000" b="1" u="sng" dirty="0"/>
              <a:t>il codice</a:t>
            </a:r>
            <a:r>
              <a:rPr lang="it-IT" sz="2000" b="1" dirty="0"/>
              <a:t> di errore dell'ultimo errore di connessione</a:t>
            </a:r>
            <a:r>
              <a:rPr lang="it-IT" sz="2000" dirty="0"/>
              <a:t>, se presente.</a:t>
            </a:r>
          </a:p>
          <a:p>
            <a:r>
              <a:rPr lang="it-IT" sz="2000" dirty="0"/>
              <a:t>Valore di ritorno:	</a:t>
            </a:r>
            <a:br>
              <a:rPr lang="it-IT" sz="2000" dirty="0"/>
            </a:br>
            <a:r>
              <a:rPr lang="it-IT" sz="2000" dirty="0"/>
              <a:t>Restituisce un valore del codice di errore.</a:t>
            </a:r>
            <a:br>
              <a:rPr lang="it-IT" sz="2000" dirty="0"/>
            </a:br>
            <a:r>
              <a:rPr lang="it-IT" sz="2000" dirty="0"/>
              <a:t> Zero se non si è verificato alcun errore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errno</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mysqli_errno</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671588" y="1271017"/>
            <a:ext cx="7191800" cy="5263586"/>
          </a:xfrm>
        </p:spPr>
        <p:txBody>
          <a:bodyPr>
            <a:normAutofit/>
          </a:bodyPr>
          <a:lstStyle/>
          <a:p>
            <a:r>
              <a:rPr lang="it-IT" dirty="0"/>
              <a:t>&lt;?</a:t>
            </a:r>
            <a:r>
              <a:rPr lang="it-IT" dirty="0" err="1"/>
              <a:t>php</a:t>
            </a:r>
            <a:endParaRPr lang="it-IT" dirty="0"/>
          </a:p>
          <a:p>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new </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connect_errorno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$link </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1A7E50CA-0ED8-415C-8D4C-88F092A0E0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26865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mysqli_connect_error</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connect_error</a:t>
            </a:r>
            <a:r>
              <a:rPr lang="it-IT" sz="2000" dirty="0"/>
              <a:t> / </a:t>
            </a:r>
            <a:r>
              <a:rPr lang="it-IT" sz="2000" b="1" dirty="0" err="1">
                <a:highlight>
                  <a:srgbClr val="FFFF00"/>
                </a:highlight>
              </a:rPr>
              <a:t>mysqli_connect_error</a:t>
            </a:r>
            <a:r>
              <a:rPr lang="it-IT" sz="2000" b="1" dirty="0"/>
              <a:t>() restituisce </a:t>
            </a:r>
            <a:r>
              <a:rPr lang="it-IT" sz="2000" b="1" u="sng" dirty="0"/>
              <a:t>la descrizione </a:t>
            </a:r>
            <a:r>
              <a:rPr lang="it-IT" sz="2000" b="1" dirty="0"/>
              <a:t>dell'errore dall'ultimo errore di connessione, se presente</a:t>
            </a:r>
            <a:r>
              <a:rPr lang="it-IT" sz="2000" dirty="0"/>
              <a:t>.</a:t>
            </a:r>
          </a:p>
          <a:p>
            <a:r>
              <a:rPr lang="it-IT" sz="2000" dirty="0"/>
              <a:t>Valore di ritorno:</a:t>
            </a:r>
            <a:br>
              <a:rPr lang="it-IT" sz="2000" dirty="0"/>
            </a:br>
            <a:r>
              <a:rPr lang="it-IT" sz="2000" dirty="0"/>
              <a:t>Restituisce una stringa che descrive l'errore. </a:t>
            </a:r>
            <a:br>
              <a:rPr lang="it-IT" sz="2000" dirty="0"/>
            </a:br>
            <a:r>
              <a:rPr lang="it-IT" sz="2000" dirty="0"/>
              <a:t>NULL se non si è verificato alcun errore</a:t>
            </a:r>
          </a:p>
          <a:p>
            <a:endParaRPr lang="it-IT" sz="2000" dirty="0"/>
          </a:p>
          <a:p>
            <a:pPr algn="l"/>
            <a:r>
              <a:rPr lang="it-IT" sz="1600" b="0" i="0" dirty="0">
                <a:solidFill>
                  <a:srgbClr val="333333"/>
                </a:solidFill>
                <a:effectLst/>
                <a:latin typeface="Fira Sans" panose="020B0503050000020004" pitchFamily="34" charset="0"/>
              </a:rPr>
              <a:t>Object-</a:t>
            </a:r>
            <a:r>
              <a:rPr lang="it-IT" sz="1600" b="0" i="0" dirty="0" err="1">
                <a:solidFill>
                  <a:srgbClr val="333333"/>
                </a:solidFill>
                <a:effectLst/>
                <a:latin typeface="Fira Sans" panose="020B0503050000020004" pitchFamily="34" charset="0"/>
              </a:rPr>
              <a:t>oriented</a:t>
            </a:r>
            <a:r>
              <a:rPr lang="it-IT" sz="1600" b="0" i="0" dirty="0">
                <a:solidFill>
                  <a:srgbClr val="333333"/>
                </a:solidFill>
                <a:effectLst/>
                <a:latin typeface="Fira Sans" panose="020B0503050000020004" pitchFamily="34" charset="0"/>
              </a:rPr>
              <a:t> style</a:t>
            </a:r>
          </a:p>
          <a:p>
            <a:pPr algn="l"/>
            <a:r>
              <a:rPr lang="it-IT" sz="1600" b="0" i="0" dirty="0">
                <a:solidFill>
                  <a:srgbClr val="669933"/>
                </a:solidFill>
                <a:effectLst/>
                <a:latin typeface="Fira Sans" panose="020B0503050000020004" pitchFamily="34" charset="0"/>
              </a:rPr>
              <a:t>?</a:t>
            </a:r>
            <a:r>
              <a:rPr lang="it-IT" sz="1600" b="0" i="0" dirty="0" err="1">
                <a:solidFill>
                  <a:srgbClr val="669933"/>
                </a:solidFill>
                <a:effectLst/>
                <a:latin typeface="Fira Sans" panose="020B0503050000020004" pitchFamily="34" charset="0"/>
              </a:rPr>
              <a:t>string</a:t>
            </a:r>
            <a:r>
              <a:rPr lang="it-IT" sz="1600" b="0" i="0" dirty="0">
                <a:solidFill>
                  <a:srgbClr val="333333"/>
                </a:solidFill>
                <a:effectLst/>
                <a:latin typeface="Fira Sans" panose="020B0503050000020004" pitchFamily="34" charset="0"/>
              </a:rPr>
              <a:t> </a:t>
            </a:r>
            <a:r>
              <a:rPr lang="it-IT" sz="1600" b="0" i="1" u="none" strike="noStrike" dirty="0">
                <a:solidFill>
                  <a:srgbClr val="336699"/>
                </a:solidFill>
                <a:effectLst/>
                <a:latin typeface="Fira Sans" panose="020B0503050000020004" pitchFamily="34" charset="0"/>
                <a:hlinkClick r:id="rId2"/>
              </a:rPr>
              <a:t>$</a:t>
            </a:r>
            <a:r>
              <a:rPr lang="it-IT" sz="1600" b="0" i="1" u="none" strike="noStrike" dirty="0" err="1">
                <a:solidFill>
                  <a:srgbClr val="336699"/>
                </a:solidFill>
                <a:effectLst/>
                <a:latin typeface="Fira Sans" panose="020B0503050000020004" pitchFamily="34" charset="0"/>
                <a:hlinkClick r:id="rId2"/>
              </a:rPr>
              <a:t>mysqli</a:t>
            </a:r>
            <a:r>
              <a:rPr lang="it-IT" sz="1600" b="0" i="1" u="none" strike="noStrike" dirty="0">
                <a:solidFill>
                  <a:srgbClr val="336699"/>
                </a:solidFill>
                <a:effectLst/>
                <a:latin typeface="Fira Sans" panose="020B0503050000020004" pitchFamily="34" charset="0"/>
                <a:hlinkClick r:id="rId2"/>
              </a:rPr>
              <a:t>-&gt;</a:t>
            </a:r>
            <a:r>
              <a:rPr lang="it-IT" sz="1600" b="0" i="1" u="none" strike="noStrike" dirty="0" err="1">
                <a:solidFill>
                  <a:srgbClr val="336699"/>
                </a:solidFill>
                <a:effectLst/>
                <a:latin typeface="Fira Sans" panose="020B0503050000020004" pitchFamily="34" charset="0"/>
                <a:hlinkClick r:id="rId2"/>
              </a:rPr>
              <a:t>connect_error</a:t>
            </a:r>
            <a:r>
              <a:rPr lang="it-IT" sz="1600" b="0" i="0" dirty="0">
                <a:solidFill>
                  <a:srgbClr val="333333"/>
                </a:solidFill>
                <a:effectLst/>
                <a:latin typeface="Fira Sans" panose="020B0503050000020004" pitchFamily="34" charset="0"/>
              </a:rPr>
              <a:t>;</a:t>
            </a:r>
          </a:p>
          <a:p>
            <a:pPr algn="l"/>
            <a:endParaRPr lang="it-IT" sz="1600" dirty="0">
              <a:solidFill>
                <a:srgbClr val="333333"/>
              </a:solidFill>
              <a:latin typeface="Fira Sans" panose="020B0503050000020004" pitchFamily="34" charset="0"/>
            </a:endParaRPr>
          </a:p>
          <a:p>
            <a:pPr algn="l"/>
            <a:endParaRPr lang="it-IT" sz="1600" b="0" i="0" dirty="0">
              <a:solidFill>
                <a:srgbClr val="333333"/>
              </a:solidFill>
              <a:effectLst/>
              <a:latin typeface="Fira Sans" panose="020B0503050000020004" pitchFamily="34" charset="0"/>
            </a:endParaRPr>
          </a:p>
          <a:p>
            <a:pPr algn="l"/>
            <a:r>
              <a:rPr lang="it-IT" sz="1600" b="0" i="0" dirty="0" err="1">
                <a:solidFill>
                  <a:srgbClr val="333333"/>
                </a:solidFill>
                <a:effectLst/>
                <a:latin typeface="Fira Sans" panose="020B0503050000020004" pitchFamily="34" charset="0"/>
              </a:rPr>
              <a:t>Procedural</a:t>
            </a:r>
            <a:r>
              <a:rPr lang="it-IT" sz="1600" b="0" i="0" dirty="0">
                <a:solidFill>
                  <a:srgbClr val="333333"/>
                </a:solidFill>
                <a:effectLst/>
                <a:latin typeface="Fira Sans" panose="020B0503050000020004" pitchFamily="34" charset="0"/>
              </a:rPr>
              <a:t> style</a:t>
            </a:r>
          </a:p>
          <a:p>
            <a:pPr algn="l"/>
            <a:r>
              <a:rPr lang="it-IT" sz="1600" b="0" i="0" dirty="0" err="1">
                <a:solidFill>
                  <a:srgbClr val="336699"/>
                </a:solidFill>
                <a:effectLst/>
                <a:latin typeface="Fira Mono" panose="020B0509050000020004" pitchFamily="49" charset="0"/>
              </a:rPr>
              <a:t>mysqli_connect_error</a:t>
            </a:r>
            <a:r>
              <a:rPr lang="it-IT" sz="1600" b="0" i="0" dirty="0">
                <a:solidFill>
                  <a:srgbClr val="737373"/>
                </a:solidFill>
                <a:effectLst/>
                <a:latin typeface="Fira Mono" panose="020B0509050000020004" pitchFamily="49" charset="0"/>
              </a:rPr>
              <a:t>(): </a:t>
            </a:r>
            <a:r>
              <a:rPr lang="it-IT" sz="1600" b="0" i="0" dirty="0">
                <a:solidFill>
                  <a:srgbClr val="669933"/>
                </a:solidFill>
                <a:effectLst/>
                <a:latin typeface="Fira Mono" panose="020B0509050000020004" pitchFamily="49" charset="0"/>
              </a:rPr>
              <a:t>?</a:t>
            </a:r>
            <a:r>
              <a:rPr lang="it-IT" sz="1600" b="0" i="0" dirty="0" err="1">
                <a:solidFill>
                  <a:srgbClr val="669933"/>
                </a:solidFill>
                <a:effectLst/>
                <a:latin typeface="Fira Mono" panose="020B0509050000020004" pitchFamily="49" charset="0"/>
              </a:rPr>
              <a:t>string</a:t>
            </a:r>
            <a:endParaRPr lang="it-IT" sz="1600" b="0" i="0" dirty="0">
              <a:solidFill>
                <a:srgbClr val="737373"/>
              </a:solidFill>
              <a:effectLst/>
              <a:latin typeface="Fira Mono" panose="020B0509050000020004" pitchFamily="49"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FF8000"/>
                </a:solidFill>
                <a:effectLst/>
                <a:latin typeface="Fira Mono" panose="020B0509050000020004" pitchFamily="49" charset="0"/>
              </a:rPr>
              <a:t>/* @ </a:t>
            </a:r>
            <a:r>
              <a:rPr lang="it-IT" sz="1200" b="0" i="0" dirty="0" err="1">
                <a:solidFill>
                  <a:srgbClr val="FF8000"/>
                </a:solidFill>
                <a:effectLst/>
                <a:latin typeface="Fira Mono" panose="020B0509050000020004" pitchFamily="49" charset="0"/>
              </a:rPr>
              <a:t>is</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used</a:t>
            </a:r>
            <a:r>
              <a:rPr lang="it-IT" sz="1200" b="0" i="0" dirty="0">
                <a:solidFill>
                  <a:srgbClr val="FF8000"/>
                </a:solidFill>
                <a:effectLst/>
                <a:latin typeface="Fira Mono" panose="020B0509050000020004" pitchFamily="49" charset="0"/>
              </a:rPr>
              <a:t> to </a:t>
            </a:r>
            <a:r>
              <a:rPr lang="it-IT" sz="1200" b="0" i="0" dirty="0" err="1">
                <a:solidFill>
                  <a:srgbClr val="FF8000"/>
                </a:solidFill>
                <a:effectLst/>
                <a:latin typeface="Fira Mono" panose="020B0509050000020004" pitchFamily="49" charset="0"/>
              </a:rPr>
              <a:t>suppress</a:t>
            </a:r>
            <a:r>
              <a:rPr lang="it-IT" sz="1200" b="0" i="0" dirty="0">
                <a:solidFill>
                  <a:srgbClr val="FF8000"/>
                </a:solidFill>
                <a:effectLst/>
                <a:latin typeface="Fira Mono" panose="020B0509050000020004" pitchFamily="49" charset="0"/>
              </a:rPr>
              <a:t> default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messages</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@new </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localhost</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fake_user</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my_password</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my_db</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if</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a:solidFill>
                  <a:srgbClr val="FF8000"/>
                </a:solidFill>
                <a:effectLst/>
                <a:latin typeface="Fira Mono" panose="020B0509050000020004" pitchFamily="49" charset="0"/>
              </a:rPr>
              <a:t>/* Use </a:t>
            </a:r>
            <a:r>
              <a:rPr lang="it-IT" sz="1200" b="0" i="0" dirty="0" err="1">
                <a:solidFill>
                  <a:srgbClr val="FF8000"/>
                </a:solidFill>
                <a:effectLst/>
                <a:latin typeface="Fira Mono" panose="020B0509050000020004" pitchFamily="49" charset="0"/>
              </a:rPr>
              <a:t>your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preferred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logging</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method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here</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error_log</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'Connection </a:t>
            </a:r>
            <a:r>
              <a:rPr lang="it-IT" sz="1200" b="0" i="0" dirty="0" err="1">
                <a:solidFill>
                  <a:srgbClr val="DD0000"/>
                </a:solidFill>
                <a:effectLst/>
                <a:latin typeface="Fira Mono" panose="020B0509050000020004" pitchFamily="49" charset="0"/>
              </a:rPr>
              <a:t>error</a:t>
            </a:r>
            <a:r>
              <a:rPr lang="it-IT" sz="1200" b="0" i="0" dirty="0">
                <a:solidFill>
                  <a:srgbClr val="DD0000"/>
                </a:solidFill>
                <a:effectLst/>
                <a:latin typeface="Fira Mono" panose="020B0509050000020004" pitchFamily="49" charset="0"/>
              </a:rPr>
              <a:t>: ' </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p>
          <a:p>
            <a:endParaRPr lang="it-IT" sz="1200" dirty="0">
              <a:solidFill>
                <a:srgbClr val="007700"/>
              </a:solidFill>
              <a:latin typeface="Fira Mono" panose="020B0509050000020004" pitchFamily="49" charset="0"/>
            </a:endParaRPr>
          </a:p>
          <a:p>
            <a:r>
              <a:rPr lang="it-IT" sz="1100" b="0" i="0" dirty="0">
                <a:solidFill>
                  <a:srgbClr val="FF8000"/>
                </a:solidFill>
                <a:effectLst/>
                <a:latin typeface="Fira Mono" panose="020B0509050000020004" pitchFamily="49" charset="0"/>
              </a:rPr>
              <a:t>/* @ </a:t>
            </a:r>
            <a:r>
              <a:rPr lang="it-IT" sz="1100" b="0" i="0" dirty="0" err="1">
                <a:solidFill>
                  <a:srgbClr val="FF8000"/>
                </a:solidFill>
                <a:effectLst/>
                <a:latin typeface="Fira Mono" panose="020B0509050000020004" pitchFamily="49" charset="0"/>
              </a:rPr>
              <a:t>is</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used</a:t>
            </a:r>
            <a:r>
              <a:rPr lang="it-IT" sz="1100" b="0" i="0" dirty="0">
                <a:solidFill>
                  <a:srgbClr val="FF8000"/>
                </a:solidFill>
                <a:effectLst/>
                <a:latin typeface="Fira Mono" panose="020B0509050000020004" pitchFamily="49" charset="0"/>
              </a:rPr>
              <a:t> to </a:t>
            </a:r>
            <a:r>
              <a:rPr lang="it-IT" sz="1100" b="0" i="0" dirty="0" err="1">
                <a:solidFill>
                  <a:srgbClr val="FF8000"/>
                </a:solidFill>
                <a:effectLst/>
                <a:latin typeface="Fira Mono" panose="020B0509050000020004" pitchFamily="49" charset="0"/>
              </a:rPr>
              <a:t>suppress</a:t>
            </a:r>
            <a:r>
              <a:rPr lang="it-IT" sz="1100" b="0" i="0" dirty="0">
                <a:solidFill>
                  <a:srgbClr val="FF8000"/>
                </a:solidFill>
                <a:effectLst/>
                <a:latin typeface="Fira Mono" panose="020B0509050000020004" pitchFamily="49" charset="0"/>
              </a:rPr>
              <a:t> default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messages</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0000BB"/>
                </a:solidFill>
                <a:effectLst/>
                <a:latin typeface="Fira Mono" panose="020B0509050000020004" pitchFamily="49" charset="0"/>
              </a:rPr>
              <a:t>$link </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mysqli_connect</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'localhost'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fake_user</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my_password</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my_db</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br>
              <a:rPr lang="it-IT" sz="1100" b="0" i="0" dirty="0">
                <a:solidFill>
                  <a:srgbClr val="007700"/>
                </a:solidFill>
                <a:effectLst/>
                <a:latin typeface="Fira Mono" panose="020B0509050000020004" pitchFamily="49" charset="0"/>
              </a:rPr>
            </a:br>
            <a:r>
              <a:rPr lang="it-IT" sz="1100" b="0" i="0" dirty="0" err="1">
                <a:solidFill>
                  <a:srgbClr val="007700"/>
                </a:solidFill>
                <a:effectLst/>
                <a:latin typeface="Fira Mono" panose="020B0509050000020004" pitchFamily="49" charset="0"/>
              </a:rPr>
              <a:t>if</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$link</a:t>
            </a:r>
            <a:r>
              <a:rPr lang="it-IT" sz="1100" b="0" i="0" dirty="0">
                <a:solidFill>
                  <a:srgbClr val="007700"/>
                </a:solidFill>
                <a:effectLst/>
                <a:latin typeface="Fira Mono" panose="020B0509050000020004" pitchFamily="49" charset="0"/>
              </a:rPr>
              <a:t>) {</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    </a:t>
            </a:r>
            <a:r>
              <a:rPr lang="it-IT" sz="1100" b="0" i="0" dirty="0">
                <a:solidFill>
                  <a:srgbClr val="FF8000"/>
                </a:solidFill>
                <a:effectLst/>
                <a:latin typeface="Fira Mono" panose="020B0509050000020004" pitchFamily="49" charset="0"/>
              </a:rPr>
              <a:t>/* Use </a:t>
            </a:r>
            <a:r>
              <a:rPr lang="it-IT" sz="1100" b="0" i="0" dirty="0" err="1">
                <a:solidFill>
                  <a:srgbClr val="FF8000"/>
                </a:solidFill>
                <a:effectLst/>
                <a:latin typeface="Fira Mono" panose="020B0509050000020004" pitchFamily="49" charset="0"/>
              </a:rPr>
              <a:t>your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preferred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logging</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method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here</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FF80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error_log</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'Connection </a:t>
            </a:r>
            <a:r>
              <a:rPr lang="it-IT" sz="1100" b="0" i="0" dirty="0" err="1">
                <a:solidFill>
                  <a:srgbClr val="DD0000"/>
                </a:solidFill>
                <a:effectLst/>
                <a:latin typeface="Fira Mono" panose="020B0509050000020004" pitchFamily="49" charset="0"/>
              </a:rPr>
              <a:t>error</a:t>
            </a:r>
            <a:r>
              <a:rPr lang="it-IT" sz="1100" b="0" i="0" dirty="0">
                <a:solidFill>
                  <a:srgbClr val="DD0000"/>
                </a:solidFill>
                <a:effectLst/>
                <a:latin typeface="Fira Mono" panose="020B0509050000020004" pitchFamily="49" charset="0"/>
              </a:rPr>
              <a:t>: ' </a:t>
            </a:r>
            <a:r>
              <a:rPr lang="it-IT" sz="1100" b="0" i="0" dirty="0">
                <a:solidFill>
                  <a:srgbClr val="0077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mysqli_connect_error</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a:t>
            </a:r>
            <a:endParaRPr lang="it-IT" sz="1400" dirty="0"/>
          </a:p>
        </p:txBody>
      </p:sp>
    </p:spTree>
    <p:extLst>
      <p:ext uri="{BB962C8B-B14F-4D97-AF65-F5344CB8AC3E}">
        <p14:creationId xmlns:p14="http://schemas.microsoft.com/office/powerpoint/2010/main" val="29498295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mysqli_query</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795650" cy="5248655"/>
          </a:xfrm>
        </p:spPr>
        <p:txBody>
          <a:bodyPr>
            <a:normAutofit/>
          </a:bodyPr>
          <a:lstStyle/>
          <a:p>
            <a:r>
              <a:rPr lang="it-IT" sz="2000" dirty="0"/>
              <a:t>La funzione query() / </a:t>
            </a:r>
            <a:r>
              <a:rPr lang="it-IT" sz="2000" b="1" dirty="0" err="1">
                <a:highlight>
                  <a:srgbClr val="FFFF00"/>
                </a:highlight>
              </a:rPr>
              <a:t>mysqli_query</a:t>
            </a:r>
            <a:r>
              <a:rPr lang="it-IT" sz="2000" b="1" dirty="0"/>
              <a:t>() esegue una query su un database.</a:t>
            </a:r>
          </a:p>
          <a:p>
            <a:pPr marL="0" marR="0" lvl="0" indent="0" algn="l" defTabSz="914400" rtl="0" eaLnBrk="0" fontAlgn="base" latinLnBrk="0" hangingPunct="0">
              <a:lnSpc>
                <a:spcPct val="100000"/>
              </a:lnSpc>
              <a:spcBef>
                <a:spcPct val="0"/>
              </a:spcBef>
              <a:spcAft>
                <a:spcPct val="0"/>
              </a:spcAft>
              <a:buClrTx/>
              <a:buSzTx/>
              <a:buFontTx/>
              <a:buNone/>
              <a:tabLst/>
            </a:pPr>
            <a:br>
              <a:rPr lang="it-IT" sz="2000" b="1" dirty="0"/>
            </a:b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a:t>
            </a:r>
            <a:r>
              <a:rPr kumimoji="0" lang="it-IT" altLang="it-IT" sz="2000" b="0" i="0" u="none" strike="noStrike" cap="none" normalizeH="0" baseline="0" dirty="0">
                <a:ln>
                  <a:noFill/>
                </a:ln>
                <a:solidFill>
                  <a:srgbClr val="336699"/>
                </a:solidFill>
                <a:effectLst/>
                <a:latin typeface="Fira Mono" panose="020B0509050000020004" pitchFamily="49" charset="0"/>
              </a:rPr>
              <a:t>::query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423026" y="1271016"/>
            <a:ext cx="6440362" cy="5467213"/>
          </a:xfrm>
        </p:spPr>
        <p:txBody>
          <a:bodyPr>
            <a:normAutofit/>
          </a:bodyPr>
          <a:lstStyle/>
          <a:p>
            <a:r>
              <a:rPr lang="it-IT" dirty="0"/>
              <a:t>&lt;?</a:t>
            </a:r>
            <a:r>
              <a:rPr lang="it-IT" dirty="0" err="1"/>
              <a:t>php</a:t>
            </a:r>
            <a:endParaRPr lang="it-IT" dirty="0"/>
          </a:p>
          <a:p>
            <a:r>
              <a:rPr lang="en-US" sz="1800" b="0" i="0" dirty="0">
                <a:solidFill>
                  <a:srgbClr val="FF8000"/>
                </a:solidFill>
                <a:effectLst/>
                <a:latin typeface="Fira Mono" panose="020B0509050000020004" pitchFamily="49" charset="0"/>
              </a:rPr>
              <a:t>/* Select queries return a </a:t>
            </a:r>
            <a:r>
              <a:rPr lang="en-US" sz="1800" b="0" i="0" dirty="0" err="1">
                <a:solidFill>
                  <a:srgbClr val="FF8000"/>
                </a:solidFill>
                <a:effectLst/>
                <a:latin typeface="Fira Mono" panose="020B0509050000020004" pitchFamily="49" charset="0"/>
              </a:rPr>
              <a:t>resultset</a:t>
            </a:r>
            <a:r>
              <a:rPr lang="en-US" sz="1800" b="0" i="0" dirty="0">
                <a:solidFill>
                  <a:srgbClr val="FF8000"/>
                </a:solidFill>
                <a:effectLst/>
                <a:latin typeface="Fira Mono" panose="020B0509050000020004" pitchFamily="49" charset="0"/>
              </a:rPr>
              <a: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a:t>
            </a:r>
            <a:r>
              <a:rPr lang="en-US" sz="1800" b="0" i="0" dirty="0" err="1">
                <a:solidFill>
                  <a:srgbClr val="0000BB"/>
                </a:solidFill>
                <a:effectLst/>
                <a:latin typeface="Fira Mono" panose="020B0509050000020004" pitchFamily="49" charset="0"/>
              </a:rPr>
              <a:t>mysqli</a:t>
            </a:r>
            <a:r>
              <a:rPr lang="en-US" sz="1800" b="0" i="0" dirty="0">
                <a:solidFill>
                  <a:srgbClr val="007700"/>
                </a:solidFill>
                <a:effectLst/>
                <a:latin typeface="Fira Mono" panose="020B0509050000020004" pitchFamily="49" charset="0"/>
              </a:rPr>
              <a:t>-&gt;</a:t>
            </a:r>
            <a:r>
              <a:rPr lang="en-US" sz="1800" b="0" i="0" dirty="0">
                <a:solidFill>
                  <a:srgbClr val="0000BB"/>
                </a:solidFill>
                <a:effectLst/>
                <a:latin typeface="Fira Mono" panose="020B0509050000020004" pitchFamily="49" charset="0"/>
              </a:rPr>
              <a:t>query</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"SELECT Name FROM City LIMIT 10"</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r>
              <a:rPr lang="en-US" sz="1800" b="0" i="0" dirty="0">
                <a:solidFill>
                  <a:srgbClr val="FF8000"/>
                </a:solidFill>
                <a:effectLst/>
                <a:latin typeface="Fira Mono" panose="020B0509050000020004" pitchFamily="49" charset="0"/>
              </a:rPr>
              <a:t>/* If we have to retrieve large amount of data we use MYSQLI_USE_RESULT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mysqli_query</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$link</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"SELECT * FROM City"</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MYSQLI_USE_RESULT</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endParaRPr lang="it-IT" sz="1800" dirty="0"/>
          </a:p>
        </p:txBody>
      </p:sp>
      <p:sp>
        <p:nvSpPr>
          <p:cNvPr id="5" name="Rectangle 1">
            <a:extLst>
              <a:ext uri="{FF2B5EF4-FFF2-40B4-BE49-F238E27FC236}">
                <a16:creationId xmlns:a16="http://schemas.microsoft.com/office/drawing/2014/main" id="{DBDFAFB6-1AED-4F51-86B1-41BC74ADC7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68767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A422A4-321B-4B67-A897-1B43EEF14BB4}"/>
              </a:ext>
            </a:extLst>
          </p:cNvPr>
          <p:cNvSpPr>
            <a:spLocks noGrp="1"/>
          </p:cNvSpPr>
          <p:nvPr>
            <p:ph type="title"/>
          </p:nvPr>
        </p:nvSpPr>
        <p:spPr/>
        <p:txBody>
          <a:bodyPr>
            <a:normAutofit/>
          </a:bodyPr>
          <a:lstStyle/>
          <a:p>
            <a:r>
              <a:rPr lang="it-IT" dirty="0" err="1"/>
              <a:t>mysqli_affected_rows</a:t>
            </a:r>
            <a:r>
              <a:rPr lang="it-IT" dirty="0"/>
              <a:t>()</a:t>
            </a:r>
          </a:p>
        </p:txBody>
      </p:sp>
      <p:sp>
        <p:nvSpPr>
          <p:cNvPr id="3" name="Segnaposto contenuto 2">
            <a:extLst>
              <a:ext uri="{FF2B5EF4-FFF2-40B4-BE49-F238E27FC236}">
                <a16:creationId xmlns:a16="http://schemas.microsoft.com/office/drawing/2014/main" id="{08671F82-3738-49DB-8BA7-CBD38382BD18}"/>
              </a:ext>
            </a:extLst>
          </p:cNvPr>
          <p:cNvSpPr>
            <a:spLocks noGrp="1"/>
          </p:cNvSpPr>
          <p:nvPr>
            <p:ph sz="half" idx="2"/>
          </p:nvPr>
        </p:nvSpPr>
        <p:spPr/>
        <p:txBody>
          <a:bodyPr>
            <a:normAutofit/>
          </a:bodyPr>
          <a:lstStyle/>
          <a:p>
            <a:br>
              <a:rPr lang="it-IT" sz="2000" dirty="0"/>
            </a:br>
            <a:r>
              <a:rPr lang="it-IT" dirty="0"/>
              <a:t>La funzione </a:t>
            </a:r>
            <a:r>
              <a:rPr lang="it-IT" dirty="0" err="1"/>
              <a:t>mysqli_affected_rows</a:t>
            </a:r>
            <a:r>
              <a:rPr lang="it-IT" dirty="0"/>
              <a:t>  </a:t>
            </a:r>
            <a:r>
              <a:rPr lang="it-IT" sz="2000" dirty="0"/>
              <a:t>restituisce il numero di righe interessate nella precedente query SELECT, INSERT, UPDATE, REPLACE o DELETE.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affected_rows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mysqli_affected_rows</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9512335B-92C7-4BFC-887A-08A4F287FE3F}"/>
              </a:ext>
            </a:extLst>
          </p:cNvPr>
          <p:cNvSpPr>
            <a:spLocks noGrp="1"/>
          </p:cNvSpPr>
          <p:nvPr>
            <p:ph sz="quarter" idx="4"/>
          </p:nvPr>
        </p:nvSpPr>
        <p:spPr/>
        <p:txBody>
          <a:bodyPr>
            <a:normAutofit/>
          </a:bodyPr>
          <a:lstStyle/>
          <a:p>
            <a:r>
              <a:rPr lang="it-IT" dirty="0"/>
              <a:t>&lt;?</a:t>
            </a:r>
            <a:r>
              <a:rPr lang="it-IT" dirty="0" err="1"/>
              <a:t>php</a:t>
            </a:r>
            <a:endParaRPr lang="it-IT" dirty="0"/>
          </a:p>
          <a:p>
            <a:r>
              <a:rPr lang="it-IT" sz="1800" b="0" i="0" dirty="0">
                <a:solidFill>
                  <a:srgbClr val="FF8000"/>
                </a:solidFill>
                <a:effectLst/>
                <a:latin typeface="Fira Mono" panose="020B0509050000020004" pitchFamily="49" charset="0"/>
              </a:rPr>
              <a:t>/* update </a:t>
            </a:r>
            <a:r>
              <a:rPr lang="it-IT" sz="1800" b="0" i="0" dirty="0" err="1">
                <a:solidFill>
                  <a:srgbClr val="FF8000"/>
                </a:solidFill>
                <a:effectLst/>
                <a:latin typeface="Fira Mono" panose="020B0509050000020004" pitchFamily="49" charset="0"/>
              </a:rPr>
              <a:t>rows</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mysqli</a:t>
            </a:r>
            <a:r>
              <a:rPr lang="it-IT" sz="1800" b="0" i="0" dirty="0">
                <a:solidFill>
                  <a:srgbClr val="007700"/>
                </a:solidFill>
                <a:effectLst/>
                <a:latin typeface="Fira Mono" panose="020B0509050000020004" pitchFamily="49" charset="0"/>
              </a:rPr>
              <a:t>-&gt;</a:t>
            </a:r>
            <a:r>
              <a:rPr lang="it-IT" sz="1800" b="0" i="0" dirty="0">
                <a:solidFill>
                  <a:srgbClr val="0000BB"/>
                </a:solidFill>
                <a:effectLst/>
                <a:latin typeface="Fira Mono" panose="020B0509050000020004" pitchFamily="49" charset="0"/>
              </a:rPr>
              <a:t>query</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"UPDATE Language SET Status=1 WHERE </a:t>
            </a:r>
            <a:r>
              <a:rPr lang="it-IT" sz="1800" b="0" i="0" dirty="0" err="1">
                <a:solidFill>
                  <a:srgbClr val="DD0000"/>
                </a:solidFill>
                <a:effectLst/>
                <a:latin typeface="Fira Mono" panose="020B0509050000020004" pitchFamily="49" charset="0"/>
              </a:rPr>
              <a:t>Percentage</a:t>
            </a:r>
            <a:r>
              <a:rPr lang="it-IT" sz="1800" b="0" i="0" dirty="0">
                <a:solidFill>
                  <a:srgbClr val="DD0000"/>
                </a:solidFill>
                <a:effectLst/>
                <a:latin typeface="Fira Mono" panose="020B0509050000020004" pitchFamily="49" charset="0"/>
              </a:rPr>
              <a:t> &gt; 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00BB"/>
                </a:solidFill>
                <a:effectLst/>
                <a:latin typeface="Fira Mono" panose="020B0509050000020004" pitchFamily="49" charset="0"/>
              </a:rPr>
              <a:t>printf</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Affected</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rows</a:t>
            </a:r>
            <a:r>
              <a:rPr lang="it-IT" sz="1800" b="0" i="0" dirty="0">
                <a:solidFill>
                  <a:srgbClr val="DD0000"/>
                </a:solidFill>
                <a:effectLst/>
                <a:latin typeface="Fira Mono" panose="020B0509050000020004" pitchFamily="49" charset="0"/>
              </a:rPr>
              <a:t> (UPDATE): %d\n"</a:t>
            </a:r>
            <a:r>
              <a:rPr lang="it-IT" sz="1800" b="0" i="0" dirty="0">
                <a:solidFill>
                  <a:srgbClr val="007700"/>
                </a:solidFill>
                <a:effectLst/>
                <a:latin typeface="Fira Mono" panose="020B0509050000020004" pitchFamily="49" charset="0"/>
              </a:rPr>
              <a:t>, </a:t>
            </a:r>
            <a:r>
              <a:rPr lang="it-IT" sz="1800" b="0" i="0" dirty="0">
                <a:solidFill>
                  <a:srgbClr val="0000BB"/>
                </a:solidFill>
                <a:effectLst/>
                <a:highlight>
                  <a:srgbClr val="00FF00"/>
                </a:highlight>
                <a:latin typeface="Fira Mono" panose="020B0509050000020004" pitchFamily="49" charset="0"/>
              </a:rPr>
              <a:t>$</a:t>
            </a:r>
            <a:r>
              <a:rPr lang="it-IT" sz="1800" b="0" i="0" dirty="0" err="1">
                <a:solidFill>
                  <a:srgbClr val="0000BB"/>
                </a:solidFill>
                <a:effectLst/>
                <a:highlight>
                  <a:srgbClr val="00FF00"/>
                </a:highlight>
                <a:latin typeface="Fira Mono" panose="020B0509050000020004" pitchFamily="49" charset="0"/>
              </a:rPr>
              <a:t>mysqli</a:t>
            </a:r>
            <a:r>
              <a:rPr lang="it-IT" sz="1800" b="0" i="0" dirty="0">
                <a:solidFill>
                  <a:srgbClr val="007700"/>
                </a:solidFill>
                <a:effectLst/>
                <a:highlight>
                  <a:srgbClr val="00FF00"/>
                </a:highlight>
                <a:latin typeface="Fira Mono" panose="020B0509050000020004" pitchFamily="49" charset="0"/>
              </a:rPr>
              <a:t>-&gt;</a:t>
            </a:r>
            <a:r>
              <a:rPr lang="it-IT" sz="1800" b="0" i="0" dirty="0" err="1">
                <a:solidFill>
                  <a:srgbClr val="0000BB"/>
                </a:solidFill>
                <a:effectLst/>
                <a:highlight>
                  <a:srgbClr val="00FF00"/>
                </a:highlight>
                <a:latin typeface="Fira Mono" panose="020B0509050000020004" pitchFamily="49" charset="0"/>
              </a:rPr>
              <a:t>affected_rows</a:t>
            </a:r>
            <a:r>
              <a:rPr lang="it-IT" sz="18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en-US" sz="1400" b="0" i="0" dirty="0">
                <a:solidFill>
                  <a:srgbClr val="FF8000"/>
                </a:solidFill>
                <a:effectLst/>
                <a:latin typeface="Fira Mono" panose="020B0509050000020004" pitchFamily="49" charset="0"/>
              </a:rPr>
              <a:t>/* select all rows */</a:t>
            </a:r>
            <a:br>
              <a:rPr lang="en-US" sz="1400" b="0" i="0" dirty="0">
                <a:solidFill>
                  <a:srgbClr val="FF80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mysqli_query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Language"</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"Affected rows (SELECT): %d\n"</a:t>
            </a:r>
            <a:r>
              <a:rPr lang="en-US" sz="1400" b="0" i="0" dirty="0">
                <a:solidFill>
                  <a:srgbClr val="007700"/>
                </a:solidFill>
                <a:effectLst/>
                <a:latin typeface="Fira Mono" panose="020B0509050000020004" pitchFamily="49" charset="0"/>
              </a:rPr>
              <a:t>, </a:t>
            </a:r>
            <a:r>
              <a:rPr lang="en-US" sz="1400" b="0" i="0" dirty="0" err="1">
                <a:solidFill>
                  <a:srgbClr val="0000BB"/>
                </a:solidFill>
                <a:effectLst/>
                <a:highlight>
                  <a:srgbClr val="00FF00"/>
                </a:highlight>
                <a:latin typeface="Fira Mono" panose="020B0509050000020004" pitchFamily="49" charset="0"/>
              </a:rPr>
              <a:t>mysqli_affected_rows</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6298A325-2A42-430E-85BA-2CE27FE4D50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89286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7D4EE-DB52-48AB-A0BC-38C22621AFAF}"/>
              </a:ext>
            </a:extLst>
          </p:cNvPr>
          <p:cNvSpPr>
            <a:spLocks noGrp="1"/>
          </p:cNvSpPr>
          <p:nvPr>
            <p:ph type="title"/>
          </p:nvPr>
        </p:nvSpPr>
        <p:spPr/>
        <p:txBody>
          <a:bodyPr/>
          <a:lstStyle/>
          <a:p>
            <a:r>
              <a:rPr lang="it-IT" dirty="0" err="1"/>
              <a:t>mysqli_close</a:t>
            </a:r>
            <a:r>
              <a:rPr lang="it-IT" dirty="0"/>
              <a:t>()</a:t>
            </a:r>
          </a:p>
        </p:txBody>
      </p:sp>
      <p:sp>
        <p:nvSpPr>
          <p:cNvPr id="3" name="Segnaposto contenuto 2">
            <a:extLst>
              <a:ext uri="{FF2B5EF4-FFF2-40B4-BE49-F238E27FC236}">
                <a16:creationId xmlns:a16="http://schemas.microsoft.com/office/drawing/2014/main" id="{606A13F2-3574-409B-8FF1-C015ADD06F08}"/>
              </a:ext>
            </a:extLst>
          </p:cNvPr>
          <p:cNvSpPr>
            <a:spLocks noGrp="1"/>
          </p:cNvSpPr>
          <p:nvPr>
            <p:ph sz="half" idx="2"/>
          </p:nvPr>
        </p:nvSpPr>
        <p:spPr>
          <a:xfrm>
            <a:off x="328612" y="1271016"/>
            <a:ext cx="4243388" cy="5248655"/>
          </a:xfrm>
        </p:spPr>
        <p:txBody>
          <a:bodyPr>
            <a:normAutofit/>
          </a:bodyPr>
          <a:lstStyle/>
          <a:p>
            <a:r>
              <a:rPr lang="it-IT" sz="2000" dirty="0"/>
              <a:t>La funzione </a:t>
            </a:r>
            <a:r>
              <a:rPr lang="it-IT" sz="2000" b="1" dirty="0" err="1">
                <a:highlight>
                  <a:srgbClr val="FFFF00"/>
                </a:highlight>
              </a:rPr>
              <a:t>close</a:t>
            </a:r>
            <a:r>
              <a:rPr lang="it-IT" sz="2000" b="1" dirty="0"/>
              <a:t>() </a:t>
            </a:r>
            <a:r>
              <a:rPr lang="it-IT" sz="2000" dirty="0"/>
              <a:t>/ </a:t>
            </a:r>
            <a:r>
              <a:rPr lang="it-IT" sz="2000" dirty="0" err="1"/>
              <a:t>mysqli_close</a:t>
            </a:r>
            <a:r>
              <a:rPr lang="it-IT" sz="2000" dirty="0"/>
              <a:t>() </a:t>
            </a:r>
            <a:r>
              <a:rPr lang="it-IT" sz="2000" b="1" dirty="0"/>
              <a:t>chiude una connessione al database aperta in precedenza</a:t>
            </a:r>
            <a:r>
              <a:rPr lang="it-IT" sz="2000" dirty="0"/>
              <a: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close</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mysqli_close</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3EE41E0-9ECD-4665-9215-133FADE3AB28}"/>
              </a:ext>
            </a:extLst>
          </p:cNvPr>
          <p:cNvSpPr>
            <a:spLocks noGrp="1"/>
          </p:cNvSpPr>
          <p:nvPr>
            <p:ph sz="quarter" idx="4"/>
          </p:nvPr>
        </p:nvSpPr>
        <p:spPr>
          <a:xfrm>
            <a:off x="5260063" y="1271017"/>
            <a:ext cx="6603325" cy="5263586"/>
          </a:xfrm>
        </p:spPr>
        <p:txBody>
          <a:bodyPr>
            <a:normAutofit/>
          </a:bodyPr>
          <a:lstStyle/>
          <a:p>
            <a:r>
              <a:rPr lang="it-IT" dirty="0"/>
              <a:t>&lt;?</a:t>
            </a:r>
            <a:r>
              <a:rPr lang="it-IT" dirty="0" err="1"/>
              <a:t>php</a:t>
            </a:r>
            <a:endParaRPr lang="it-IT" dirty="0"/>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-&gt;</a:t>
            </a:r>
            <a:r>
              <a:rPr lang="en-US" b="0" i="0" dirty="0">
                <a:solidFill>
                  <a:srgbClr val="0000BB"/>
                </a:solidFill>
                <a:effectLst/>
                <a:latin typeface="Fira Mono" panose="020B0509050000020004" pitchFamily="49" charset="0"/>
              </a:rPr>
              <a:t>close</a:t>
            </a:r>
            <a:r>
              <a:rPr lang="en-US" b="0" i="0" dirty="0">
                <a:solidFill>
                  <a:srgbClr val="007700"/>
                </a:solidFill>
                <a:effectLst/>
                <a:latin typeface="Fira Mono" panose="020B0509050000020004" pitchFamily="49" charset="0"/>
              </a:rPr>
              <a:t>();</a:t>
            </a:r>
          </a:p>
          <a:p>
            <a:endParaRPr lang="en-US" dirty="0">
              <a:solidFill>
                <a:srgbClr val="007700"/>
              </a:solidFill>
              <a:latin typeface="Fira Mono" panose="020B0509050000020004" pitchFamily="49" charset="0"/>
            </a:endParaRPr>
          </a:p>
          <a:p>
            <a:endParaRPr lang="en-US" dirty="0">
              <a:solidFill>
                <a:srgbClr val="007700"/>
              </a:solidFill>
              <a:latin typeface="Fira Mono" panose="020B0509050000020004" pitchFamily="49" charset="0"/>
            </a:endParaRPr>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err="1">
                <a:solidFill>
                  <a:srgbClr val="0000BB"/>
                </a:solidFill>
                <a:effectLst/>
                <a:latin typeface="Fira Mono" panose="020B0509050000020004" pitchFamily="49" charset="0"/>
              </a:rPr>
              <a:t>mysqli_close</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a:t>
            </a:r>
            <a:endParaRPr lang="it-IT" dirty="0"/>
          </a:p>
        </p:txBody>
      </p:sp>
      <p:sp>
        <p:nvSpPr>
          <p:cNvPr id="5" name="Rectangle 1">
            <a:extLst>
              <a:ext uri="{FF2B5EF4-FFF2-40B4-BE49-F238E27FC236}">
                <a16:creationId xmlns:a16="http://schemas.microsoft.com/office/drawing/2014/main" id="{FA4B4694-FEFC-43FA-9E18-A8C57442198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00319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mysqli_fetch_array</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fetch_array</a:t>
            </a:r>
            <a:r>
              <a:rPr lang="it-IT" sz="2000" dirty="0"/>
              <a:t>() / </a:t>
            </a:r>
            <a:r>
              <a:rPr lang="it-IT" sz="2000" b="1" dirty="0" err="1">
                <a:highlight>
                  <a:srgbClr val="FFFF00"/>
                </a:highlight>
              </a:rPr>
              <a:t>mysqli_fetch_array</a:t>
            </a:r>
            <a:r>
              <a:rPr lang="it-IT" sz="2000" b="1" dirty="0"/>
              <a:t>() recupera </a:t>
            </a:r>
            <a:r>
              <a:rPr lang="it-IT" sz="2000" b="1" u="sng" dirty="0"/>
              <a:t>una riga </a:t>
            </a:r>
            <a:r>
              <a:rPr lang="it-IT" sz="2000" b="1" dirty="0"/>
              <a:t>di risultato come un array associativo</a:t>
            </a:r>
            <a:r>
              <a:rPr lang="it-IT" sz="2000" dirty="0"/>
              <a:t>, un array numerico o entrambi.</a:t>
            </a:r>
          </a:p>
          <a:p>
            <a:r>
              <a:rPr lang="it-IT" sz="2000" dirty="0"/>
              <a:t>Nota: i nomi dei campi restituiti da questa funzione fanno distinzione tra maiuscole e minuscole.</a:t>
            </a:r>
          </a:p>
          <a:p>
            <a:r>
              <a:rPr lang="it-IT" sz="2000" dirty="0">
                <a:highlight>
                  <a:srgbClr val="FF0000"/>
                </a:highlight>
              </a:rPr>
              <a:t>DEPRECATA DA PHP 5.5</a:t>
            </a:r>
          </a:p>
          <a:p>
            <a:endParaRPr lang="it-IT" sz="2000" dirty="0"/>
          </a:p>
          <a:p>
            <a:endParaRPr lang="it-IT" sz="2000" dirty="0"/>
          </a:p>
          <a:p>
            <a:r>
              <a:rPr kumimoji="0" lang="it-IT" altLang="it-IT" sz="2000" b="0" i="0" u="none" strike="noStrike" cap="none" normalizeH="0" baseline="0" dirty="0" err="1">
                <a:ln>
                  <a:noFill/>
                </a:ln>
                <a:solidFill>
                  <a:srgbClr val="336699"/>
                </a:solidFill>
                <a:effectLst/>
                <a:latin typeface="Fira Mono" panose="020B0509050000020004" pitchFamily="49" charset="0"/>
              </a:rPr>
              <a:t>mysql_fetch_array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resource</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result_type</a:t>
            </a:r>
            <a:r>
              <a:rPr kumimoji="0" lang="it-IT" altLang="it-IT" sz="2000" b="0" i="0" u="none" strike="noStrike" cap="none" normalizeH="0" baseline="0" dirty="0">
                <a:ln>
                  <a:noFill/>
                </a:ln>
                <a:solidFill>
                  <a:srgbClr val="993366"/>
                </a:solidFill>
                <a:effectLst/>
                <a:latin typeface="Fira Mono" panose="020B0509050000020004" pitchFamily="49" charset="0"/>
              </a:rPr>
              <a:t> = MYSQL_BOTH</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array</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fontScale="92500"/>
          </a:bodyPr>
          <a:lstStyle/>
          <a:p>
            <a:r>
              <a:rPr lang="it-IT" dirty="0"/>
              <a:t>&lt;?</a:t>
            </a:r>
            <a:r>
              <a:rPr lang="it-IT" dirty="0" err="1"/>
              <a:t>php</a:t>
            </a:r>
            <a:endParaRPr lang="it-IT" dirty="0"/>
          </a:p>
          <a:p>
            <a:r>
              <a:rPr lang="it-IT" dirty="0"/>
              <a:t>$</a:t>
            </a:r>
            <a:r>
              <a:rPr lang="it-IT" dirty="0" err="1"/>
              <a:t>sql</a:t>
            </a:r>
            <a:r>
              <a:rPr lang="it-IT" dirty="0"/>
              <a:t> = "SELECT </a:t>
            </a:r>
            <a:r>
              <a:rPr lang="it-IT" dirty="0" err="1"/>
              <a:t>Lastname</a:t>
            </a:r>
            <a:r>
              <a:rPr lang="it-IT" dirty="0"/>
              <a:t>, Age FROM </a:t>
            </a:r>
            <a:r>
              <a:rPr lang="it-IT" dirty="0" err="1"/>
              <a:t>Persons</a:t>
            </a:r>
            <a:r>
              <a:rPr lang="it-IT" dirty="0"/>
              <a:t> ORDER BY </a:t>
            </a:r>
            <a:r>
              <a:rPr lang="it-IT" dirty="0" err="1"/>
              <a:t>Lastname</a:t>
            </a:r>
            <a:r>
              <a:rPr lang="it-IT" dirty="0"/>
              <a:t>";</a:t>
            </a:r>
          </a:p>
          <a:p>
            <a:r>
              <a:rPr lang="it-IT" dirty="0"/>
              <a:t>$</a:t>
            </a:r>
            <a:r>
              <a:rPr lang="it-IT" dirty="0" err="1"/>
              <a:t>result</a:t>
            </a:r>
            <a:r>
              <a:rPr lang="it-IT" dirty="0"/>
              <a:t> = $</a:t>
            </a:r>
            <a:r>
              <a:rPr lang="it-IT" dirty="0" err="1"/>
              <a:t>mysqli</a:t>
            </a:r>
            <a:r>
              <a:rPr lang="it-IT" dirty="0"/>
              <a:t> -&gt; query($</a:t>
            </a:r>
            <a:r>
              <a:rPr lang="it-IT" dirty="0" err="1"/>
              <a:t>sql</a:t>
            </a:r>
            <a:r>
              <a:rPr lang="it-IT" dirty="0"/>
              <a:t>);</a:t>
            </a:r>
          </a:p>
          <a:p>
            <a:r>
              <a:rPr lang="it-IT" dirty="0"/>
              <a:t>// </a:t>
            </a:r>
            <a:r>
              <a:rPr lang="it-IT" dirty="0" err="1"/>
              <a:t>Numeric</a:t>
            </a:r>
            <a:r>
              <a:rPr lang="it-IT" dirty="0"/>
              <a:t>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(MYSQLI_NUM);</a:t>
            </a:r>
          </a:p>
          <a:p>
            <a:r>
              <a:rPr lang="it-IT" dirty="0" err="1"/>
              <a:t>printf</a:t>
            </a:r>
            <a:r>
              <a:rPr lang="it-IT" dirty="0"/>
              <a:t> ("%s (%s)\n", $</a:t>
            </a:r>
            <a:r>
              <a:rPr lang="it-IT" dirty="0" err="1"/>
              <a:t>row</a:t>
            </a:r>
            <a:r>
              <a:rPr lang="it-IT" dirty="0"/>
              <a:t>[0], $</a:t>
            </a:r>
            <a:r>
              <a:rPr lang="it-IT" dirty="0" err="1"/>
              <a:t>row</a:t>
            </a:r>
            <a:r>
              <a:rPr lang="it-IT" dirty="0"/>
              <a:t>[1]);</a:t>
            </a:r>
          </a:p>
          <a:p>
            <a:r>
              <a:rPr lang="it-IT" dirty="0"/>
              <a:t>// Associative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(MYSQLI_ASSOC);</a:t>
            </a:r>
          </a:p>
          <a:p>
            <a:r>
              <a:rPr lang="it-IT" dirty="0" err="1"/>
              <a:t>printf</a:t>
            </a:r>
            <a:r>
              <a:rPr lang="it-IT" dirty="0"/>
              <a:t> ("%s (%s)\n", $</a:t>
            </a:r>
            <a:r>
              <a:rPr lang="it-IT" dirty="0" err="1"/>
              <a:t>row</a:t>
            </a:r>
            <a:r>
              <a:rPr lang="it-IT" dirty="0"/>
              <a:t>["</a:t>
            </a:r>
            <a:r>
              <a:rPr lang="it-IT" dirty="0" err="1"/>
              <a:t>Lastname</a:t>
            </a:r>
            <a:r>
              <a:rPr lang="it-IT" dirty="0"/>
              <a:t>"], $</a:t>
            </a:r>
            <a:r>
              <a:rPr lang="it-IT" dirty="0" err="1"/>
              <a:t>row</a:t>
            </a:r>
            <a:r>
              <a:rPr lang="it-IT" dirty="0"/>
              <a:t>["Age"]);</a:t>
            </a:r>
          </a:p>
          <a:p>
            <a:r>
              <a:rPr lang="it-IT" dirty="0"/>
              <a:t>// Free </a:t>
            </a:r>
            <a:r>
              <a:rPr lang="it-IT" dirty="0" err="1"/>
              <a:t>result</a:t>
            </a:r>
            <a:r>
              <a:rPr lang="it-IT" dirty="0"/>
              <a:t> set</a:t>
            </a:r>
          </a:p>
          <a:p>
            <a:r>
              <a:rPr lang="it-IT" dirty="0"/>
              <a:t>$</a:t>
            </a:r>
            <a:r>
              <a:rPr lang="it-IT" dirty="0" err="1"/>
              <a:t>result</a:t>
            </a:r>
            <a:r>
              <a:rPr lang="it-IT" dirty="0"/>
              <a:t> -&gt; </a:t>
            </a:r>
            <a:r>
              <a:rPr lang="it-IT" dirty="0" err="1"/>
              <a:t>free_result</a:t>
            </a:r>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136998941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mysqli_fetch_assoc</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868077" cy="5248655"/>
          </a:xfrm>
        </p:spPr>
        <p:txBody>
          <a:bodyPr>
            <a:normAutofit/>
          </a:bodyPr>
          <a:lstStyle/>
          <a:p>
            <a:r>
              <a:rPr lang="it-IT" sz="2000" dirty="0"/>
              <a:t>La funzione </a:t>
            </a:r>
            <a:r>
              <a:rPr lang="it-IT" sz="2000" dirty="0" err="1"/>
              <a:t>fetch_assoc</a:t>
            </a:r>
            <a:r>
              <a:rPr lang="it-IT" sz="2000" dirty="0"/>
              <a:t>() / </a:t>
            </a:r>
            <a:r>
              <a:rPr lang="it-IT" sz="2000" b="1" dirty="0" err="1">
                <a:highlight>
                  <a:srgbClr val="FFFF00"/>
                </a:highlight>
              </a:rPr>
              <a:t>mysqli_fetch_assoc</a:t>
            </a:r>
            <a:r>
              <a:rPr lang="it-IT" sz="2000" b="1" dirty="0"/>
              <a:t>() recupera una riga di risultati come array associativo.</a:t>
            </a:r>
          </a:p>
          <a:p>
            <a:endParaRPr lang="it-IT" sz="2000" dirty="0"/>
          </a:p>
          <a:p>
            <a:r>
              <a:rPr lang="it-IT" sz="2000" dirty="0"/>
              <a:t>Nota: i nomi dei campi restituiti da questa funzione fanno distinzione tra maiuscole e minuscole.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mysqli_result</a:t>
            </a:r>
            <a:r>
              <a:rPr kumimoji="0" lang="it-IT" altLang="it-IT" sz="2000" b="0" i="0" u="none" strike="noStrike" cap="none" normalizeH="0" baseline="0" dirty="0">
                <a:ln>
                  <a:noFill/>
                </a:ln>
                <a:solidFill>
                  <a:srgbClr val="336699"/>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rPr>
              <a:t>fetch_assoc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mysqli_fetch_assoc</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386812" y="1271017"/>
            <a:ext cx="6476576" cy="5263586"/>
          </a:xfrm>
        </p:spPr>
        <p:txBody>
          <a:bodyPr>
            <a:normAutofit/>
          </a:bodyPr>
          <a:lstStyle/>
          <a:p>
            <a:r>
              <a:rPr lang="it-IT" dirty="0"/>
              <a:t>&lt;?</a:t>
            </a:r>
            <a:r>
              <a:rPr lang="it-IT" dirty="0" err="1"/>
              <a:t>php</a:t>
            </a:r>
            <a:endParaRPr lang="it-IT" dirty="0"/>
          </a:p>
          <a:p>
            <a:r>
              <a:rPr kumimoji="0" lang="it-IT" altLang="it-IT" sz="1400" b="0" i="0" u="none" strike="noStrike" cap="none" normalizeH="0" baseline="0" dirty="0">
                <a:ln>
                  <a:noFill/>
                </a:ln>
                <a:solidFill>
                  <a:srgbClr val="333333"/>
                </a:solidFill>
                <a:effectLst/>
                <a:latin typeface="Fira Sans" panose="020B0503050000020004" pitchFamily="34" charset="0"/>
              </a:rPr>
              <a:t>Object-</a:t>
            </a:r>
            <a:r>
              <a:rPr kumimoji="0" lang="it-IT" altLang="it-IT" sz="1400" b="0" i="0" u="none" strike="noStrike" cap="none" normalizeH="0" baseline="0" dirty="0" err="1">
                <a:ln>
                  <a:noFill/>
                </a:ln>
                <a:solidFill>
                  <a:srgbClr val="333333"/>
                </a:solidFill>
                <a:effectLst/>
                <a:latin typeface="Fira Sans" panose="020B0503050000020004" pitchFamily="34" charset="0"/>
              </a:rPr>
              <a:t>oriented</a:t>
            </a:r>
            <a:r>
              <a:rPr kumimoji="0" lang="it-IT" altLang="it-IT" sz="1400" b="0" i="0" u="none" strike="noStrike" cap="none" normalizeH="0" baseline="0" dirty="0">
                <a:ln>
                  <a:noFill/>
                </a:ln>
                <a:solidFill>
                  <a:srgbClr val="333333"/>
                </a:solidFill>
                <a:effectLst/>
                <a:latin typeface="Fira Sans" panose="020B0503050000020004" pitchFamily="34" charset="0"/>
              </a:rPr>
              <a:t> style</a:t>
            </a:r>
            <a:endParaRPr kumimoji="0" lang="it-IT" altLang="it-IT" sz="900" b="0" i="0" u="none" strike="noStrike" cap="none" normalizeH="0" baseline="0" dirty="0">
              <a:ln>
                <a:noFill/>
              </a:ln>
              <a:solidFill>
                <a:schemeClr val="tx1"/>
              </a:solidFill>
              <a:effectLst/>
            </a:endParaRPr>
          </a:p>
          <a:p>
            <a:r>
              <a:rPr lang="en-US" sz="1400" b="0" i="0" dirty="0">
                <a:solidFill>
                  <a:srgbClr val="0000BB"/>
                </a:solidFill>
                <a:effectLst/>
                <a:latin typeface="Fira Mono" panose="020B0509050000020004" pitchFamily="49" charset="0"/>
              </a:rPr>
              <a:t>$query </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Name,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City ORDER BY ID DESC"</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a:t>
            </a:r>
            <a:r>
              <a:rPr lang="en-US" sz="1400" b="0" i="0" dirty="0" err="1">
                <a:solidFill>
                  <a:srgbClr val="0000BB"/>
                </a:solidFill>
                <a:effectLst/>
                <a:latin typeface="Fira Mono" panose="020B0509050000020004" pitchFamily="49" charset="0"/>
              </a:rPr>
              <a:t>mysqli</a:t>
            </a:r>
            <a:r>
              <a:rPr lang="en-US" sz="1400" b="0" i="0" dirty="0">
                <a:solidFill>
                  <a:srgbClr val="007700"/>
                </a:solidFill>
                <a:effectLst/>
                <a:latin typeface="Fira Mono" panose="020B0509050000020004" pitchFamily="49" charset="0"/>
              </a:rPr>
              <a:t>-&gt;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FF8000"/>
                </a:solidFill>
                <a:effectLst/>
                <a:latin typeface="Fira Mono" panose="020B0509050000020004" pitchFamily="49" charset="0"/>
              </a:rPr>
              <a:t>/* fetch associative array */</a:t>
            </a:r>
            <a:br>
              <a:rPr lang="en-US" sz="1400" b="0" i="0" dirty="0">
                <a:solidFill>
                  <a:srgbClr val="FF80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while (</a:t>
            </a:r>
            <a:r>
              <a:rPr lang="en-US" sz="1400" b="0" i="0" dirty="0">
                <a:solidFill>
                  <a:srgbClr val="0000BB"/>
                </a:solidFill>
                <a:effectLst/>
                <a:latin typeface="Fira Mono" panose="020B0509050000020004" pitchFamily="49" charset="0"/>
              </a:rPr>
              <a:t>$row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$result</a:t>
            </a:r>
            <a:r>
              <a:rPr lang="en-US" sz="1400" b="0" i="0" dirty="0">
                <a:solidFill>
                  <a:srgbClr val="007700"/>
                </a:solidFill>
                <a:effectLst/>
                <a:latin typeface="Fira Mono" panose="020B0509050000020004" pitchFamily="49" charset="0"/>
              </a:rPr>
              <a:t>-&gt;</a:t>
            </a:r>
            <a:r>
              <a:rPr lang="en-US" sz="1400" b="0" i="0" dirty="0" err="1">
                <a:solidFill>
                  <a:srgbClr val="0000BB"/>
                </a:solidFill>
                <a:effectLst/>
                <a:latin typeface="Fira Mono" panose="020B0509050000020004" pitchFamily="49" charset="0"/>
              </a:rPr>
              <a:t>fetch_assoc</a:t>
            </a:r>
            <a:r>
              <a:rPr lang="en-US" sz="1400" b="0" i="0" dirty="0">
                <a:solidFill>
                  <a:srgbClr val="007700"/>
                </a:solidFill>
                <a:effectLst/>
                <a:latin typeface="Fira Mono" panose="020B0509050000020004" pitchFamily="49" charset="0"/>
              </a:rPr>
              <a:t>()) {</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"%s (%s)\n"</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"Name"</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a:t>
            </a:r>
          </a:p>
          <a:p>
            <a:endParaRPr lang="en-US" sz="1600" dirty="0">
              <a:solidFill>
                <a:srgbClr val="007700"/>
              </a:solidFill>
              <a:latin typeface="Fira Mono" panose="020B0509050000020004" pitchFamily="49" charset="0"/>
            </a:endParaRPr>
          </a:p>
          <a:p>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r>
              <a:rPr lang="it-IT" sz="1200" b="0" i="0" dirty="0">
                <a:solidFill>
                  <a:srgbClr val="0000BB"/>
                </a:solidFill>
                <a:effectLst/>
                <a:latin typeface="Fira Mono" panose="020B0509050000020004" pitchFamily="49" charset="0"/>
              </a:rPr>
              <a:t>$query </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"SELECT Name, </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 FROM City ORDER BY ID DESC"</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mysqli_query</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$query</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fetch associative array */</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while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mysqli_fetch_assoc</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printf</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"%s (%s)\n"</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"Name"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endParaRPr lang="it-IT" sz="1600" dirty="0"/>
          </a:p>
        </p:txBody>
      </p:sp>
      <p:sp>
        <p:nvSpPr>
          <p:cNvPr id="6" name="Rectangle 2">
            <a:extLst>
              <a:ext uri="{FF2B5EF4-FFF2-40B4-BE49-F238E27FC236}">
                <a16:creationId xmlns:a16="http://schemas.microsoft.com/office/drawing/2014/main" id="{847CA163-76E1-4E90-B947-EA3B54935B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07989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mysqli_insert_id</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mysqli_insert_id</a:t>
            </a:r>
            <a:r>
              <a:rPr lang="it-IT" sz="2000" b="1" dirty="0"/>
              <a:t>() restituisce l'id (generato con AUTO_INCREMENT) dall'ultima query</a:t>
            </a:r>
            <a:r>
              <a:rPr lang="it-IT" sz="2000" dirty="0"/>
              <a:t>.</a:t>
            </a:r>
          </a:p>
          <a:p>
            <a:r>
              <a:rPr lang="it-IT" sz="2000" dirty="0"/>
              <a:t>Valore di ritorno:</a:t>
            </a:r>
            <a:br>
              <a:rPr lang="it-IT" sz="2000" dirty="0"/>
            </a:br>
            <a:br>
              <a:rPr lang="it-IT" sz="2000" dirty="0"/>
            </a:br>
            <a:r>
              <a:rPr lang="it-IT" sz="2000" dirty="0"/>
              <a:t>Un numero intero che rappresenta il valore del campo AUTO_INCREMENT aggiornato dall'ultima query.</a:t>
            </a:r>
            <a:br>
              <a:rPr lang="it-IT" sz="2000" dirty="0"/>
            </a:br>
            <a:br>
              <a:rPr lang="it-IT" sz="2000" dirty="0"/>
            </a:br>
            <a:r>
              <a:rPr lang="it-IT" sz="2000" dirty="0"/>
              <a:t>Restituisce zero se non ci sono stati aggiornamenti o nessun campo AUTO_INCREMENT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insert_id</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mysqli_insert_id</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insert_id</a:t>
            </a:r>
            <a:r>
              <a:rPr lang="it-IT" sz="1400" b="0" i="0" dirty="0">
                <a:solidFill>
                  <a:srgbClr val="007700"/>
                </a:solidFill>
                <a:effectLst/>
                <a:latin typeface="Fira Mono" panose="020B0509050000020004" pitchFamily="49" charset="0"/>
              </a:rPr>
              <a:t>);</a:t>
            </a: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mysqli_query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mysqli_insert_id</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F18E2FAF-DFDF-4B68-B505-552F1D5374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52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168A5B-BE2C-4979-95D9-6075E85E74A5}"/>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23C8F7EE-F93C-4125-9C91-60AD3EE54C0A}"/>
              </a:ext>
            </a:extLst>
          </p:cNvPr>
          <p:cNvSpPr>
            <a:spLocks noGrp="1"/>
          </p:cNvSpPr>
          <p:nvPr>
            <p:ph sz="half" idx="2"/>
          </p:nvPr>
        </p:nvSpPr>
        <p:spPr/>
        <p:txBody>
          <a:bodyPr>
            <a:normAutofit/>
          </a:bodyPr>
          <a:lstStyle/>
          <a:p>
            <a:r>
              <a:rPr lang="it-IT" sz="2000" dirty="0"/>
              <a:t>Il costrutto </a:t>
            </a:r>
            <a:r>
              <a:rPr lang="it-IT" sz="2000" b="1" dirty="0" err="1"/>
              <a:t>echo</a:t>
            </a:r>
            <a:r>
              <a:rPr lang="it-IT" sz="2000" b="1" dirty="0"/>
              <a:t> consente di stampare a schermo una o più stringhe</a:t>
            </a:r>
            <a:r>
              <a:rPr lang="it-IT" sz="2000" dirty="0"/>
              <a:t>. </a:t>
            </a:r>
            <a:br>
              <a:rPr lang="it-IT" sz="2000" dirty="0"/>
            </a:br>
            <a:br>
              <a:rPr lang="it-IT" sz="2000" dirty="0"/>
            </a:br>
            <a:r>
              <a:rPr lang="it-IT" sz="2000" b="1" dirty="0"/>
              <a:t>Essendo</a:t>
            </a:r>
            <a:r>
              <a:rPr lang="it-IT" sz="2000" dirty="0"/>
              <a:t> appunto </a:t>
            </a:r>
            <a:r>
              <a:rPr lang="it-IT" sz="2000" b="1" dirty="0"/>
              <a:t>un costrutto</a:t>
            </a:r>
            <a:r>
              <a:rPr lang="it-IT" sz="2000" dirty="0"/>
              <a:t>, e non una funzione, </a:t>
            </a:r>
            <a:r>
              <a:rPr lang="it-IT" sz="2000" b="1" dirty="0">
                <a:highlight>
                  <a:srgbClr val="00FF00"/>
                </a:highlight>
              </a:rPr>
              <a:t>non necessità di parentesi per essere richiamato.</a:t>
            </a:r>
            <a:br>
              <a:rPr lang="it-IT" sz="2000" b="1" dirty="0"/>
            </a:br>
            <a:br>
              <a:rPr lang="it-IT" sz="2000" dirty="0"/>
            </a:br>
            <a:endParaRPr lang="it-IT" sz="2000" dirty="0"/>
          </a:p>
        </p:txBody>
      </p:sp>
      <p:sp>
        <p:nvSpPr>
          <p:cNvPr id="4" name="Segnaposto contenuto 3">
            <a:extLst>
              <a:ext uri="{FF2B5EF4-FFF2-40B4-BE49-F238E27FC236}">
                <a16:creationId xmlns:a16="http://schemas.microsoft.com/office/drawing/2014/main" id="{FB0F3F7D-7BA7-4166-A6FE-42F27EA3E3D2}"/>
              </a:ext>
            </a:extLst>
          </p:cNvPr>
          <p:cNvSpPr>
            <a:spLocks noGrp="1"/>
          </p:cNvSpPr>
          <p:nvPr>
            <p:ph sz="quarter" idx="4"/>
          </p:nvPr>
        </p:nvSpPr>
        <p:spPr/>
        <p:txBody>
          <a:bodyPr>
            <a:normAutofit/>
          </a:bodyPr>
          <a:lstStyle/>
          <a:p>
            <a:r>
              <a:rPr lang="it-IT" sz="2000" dirty="0" err="1">
                <a:highlight>
                  <a:srgbClr val="FFFF00"/>
                </a:highlight>
              </a:rPr>
              <a:t>echo</a:t>
            </a:r>
            <a:r>
              <a:rPr lang="it-IT" sz="2000" dirty="0">
                <a:highlight>
                  <a:srgbClr val="FFFF00"/>
                </a:highlight>
              </a:rPr>
              <a:t> </a:t>
            </a:r>
            <a:r>
              <a:rPr lang="it-IT" sz="2000" dirty="0"/>
              <a:t>'Questa è una stringa';</a:t>
            </a:r>
          </a:p>
          <a:p>
            <a:r>
              <a:rPr lang="it-IT" sz="2000" dirty="0" err="1"/>
              <a:t>echo</a:t>
            </a:r>
            <a:r>
              <a:rPr lang="it-IT" sz="2000" dirty="0"/>
              <a:t> "Questa è una stringa";</a:t>
            </a:r>
          </a:p>
          <a:p>
            <a:r>
              <a:rPr lang="it-IT" sz="2000" dirty="0" err="1"/>
              <a:t>echo</a:t>
            </a:r>
            <a:r>
              <a:rPr lang="it-IT" sz="2000" dirty="0"/>
              <a:t> "Questa è una stringa " . "concatenata";</a:t>
            </a:r>
          </a:p>
          <a:p>
            <a:r>
              <a:rPr lang="it-IT" sz="2000" dirty="0" err="1"/>
              <a:t>echo</a:t>
            </a:r>
            <a:r>
              <a:rPr lang="it-IT" sz="2000" dirty="0"/>
              <a:t> "Questa è un'altra stringa ", "concatenata";</a:t>
            </a:r>
          </a:p>
          <a:p>
            <a:endParaRPr lang="it-IT" sz="2000" dirty="0"/>
          </a:p>
          <a:p>
            <a:br>
              <a:rPr lang="it-IT" sz="2000" dirty="0"/>
            </a:br>
            <a:br>
              <a:rPr lang="it-IT" sz="2000" dirty="0"/>
            </a:br>
            <a:r>
              <a:rPr lang="it-IT" sz="2000" dirty="0"/>
              <a:t>$nome = "</a:t>
            </a:r>
            <a:r>
              <a:rPr lang="it-IT" sz="2000" dirty="0" err="1"/>
              <a:t>TuoNome</a:t>
            </a:r>
            <a:r>
              <a:rPr lang="it-IT" sz="2000" dirty="0"/>
              <a:t>";</a:t>
            </a:r>
          </a:p>
          <a:p>
            <a:r>
              <a:rPr lang="it-IT" sz="2000" dirty="0" err="1"/>
              <a:t>echo</a:t>
            </a:r>
            <a:r>
              <a:rPr lang="it-IT" sz="2000" dirty="0"/>
              <a:t> "Il mio nome è " . $nome;</a:t>
            </a:r>
          </a:p>
          <a:p>
            <a:r>
              <a:rPr lang="it-IT" sz="2000" dirty="0" err="1"/>
              <a:t>echo</a:t>
            </a:r>
            <a:r>
              <a:rPr lang="it-IT" sz="2000" dirty="0"/>
              <a:t> "Il mio nome è ", $nome;</a:t>
            </a:r>
          </a:p>
          <a:p>
            <a:r>
              <a:rPr lang="it-IT" sz="2000" dirty="0"/>
              <a:t>$array = array("</a:t>
            </a:r>
            <a:r>
              <a:rPr lang="it-IT" sz="2000" dirty="0" err="1"/>
              <a:t>TuoNome</a:t>
            </a:r>
            <a:r>
              <a:rPr lang="it-IT" sz="2000" dirty="0"/>
              <a:t>", "Luca");</a:t>
            </a:r>
          </a:p>
          <a:p>
            <a:r>
              <a:rPr lang="it-IT" sz="2000" dirty="0" err="1"/>
              <a:t>echo</a:t>
            </a:r>
            <a:r>
              <a:rPr lang="it-IT" sz="2000" dirty="0"/>
              <a:t> "Il primo elemento dell'array si chiama ", $array[0];</a:t>
            </a:r>
          </a:p>
        </p:txBody>
      </p:sp>
    </p:spTree>
    <p:extLst>
      <p:ext uri="{BB962C8B-B14F-4D97-AF65-F5344CB8AC3E}">
        <p14:creationId xmlns:p14="http://schemas.microsoft.com/office/powerpoint/2010/main" val="246331993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mysqli_prepare</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p:txBody>
          <a:bodyPr>
            <a:normAutofit fontScale="70000" lnSpcReduction="20000"/>
          </a:bodyPr>
          <a:lstStyle/>
          <a:p>
            <a:r>
              <a:rPr lang="it-IT" sz="2000" dirty="0"/>
              <a:t>La funzione </a:t>
            </a:r>
            <a:r>
              <a:rPr lang="it-IT" sz="2000" dirty="0" err="1"/>
              <a:t>prepare</a:t>
            </a:r>
            <a:r>
              <a:rPr lang="it-IT" sz="2000" dirty="0"/>
              <a:t>() / </a:t>
            </a:r>
            <a:r>
              <a:rPr lang="it-IT" sz="2000" b="1" dirty="0" err="1">
                <a:highlight>
                  <a:srgbClr val="FFFF00"/>
                </a:highlight>
              </a:rPr>
              <a:t>mysqli_prepare</a:t>
            </a:r>
            <a:r>
              <a:rPr lang="it-IT" sz="2000" b="1" dirty="0"/>
              <a:t>() </a:t>
            </a:r>
            <a:r>
              <a:rPr lang="it-IT" sz="2000" dirty="0"/>
              <a:t>viene </a:t>
            </a:r>
            <a:r>
              <a:rPr lang="it-IT" sz="2000" b="1" dirty="0"/>
              <a:t>utilizzata per preparare un'istruzione SQL per l'esecuzione.</a:t>
            </a:r>
          </a:p>
          <a:p>
            <a:endParaRPr lang="it-IT" sz="2000" dirty="0"/>
          </a:p>
          <a:p>
            <a:r>
              <a:rPr lang="it-IT" sz="1600" b="0" i="0" dirty="0">
                <a:solidFill>
                  <a:srgbClr val="000000"/>
                </a:solidFill>
                <a:effectLst/>
                <a:highlight>
                  <a:srgbClr val="00FF00"/>
                </a:highlight>
                <a:latin typeface="Inconsolata" pitchFamily="1" charset="0"/>
              </a:rPr>
              <a:t>La separazione fra la preparazione dell’SQL e i dati ci permette di avere una protezione rispetto alle SQL injection, infatti i dati provenienti dall’utente verranno gestiti al di fuori dell’istruzione SQL</a:t>
            </a:r>
            <a:br>
              <a:rPr lang="it-IT" sz="2000" dirty="0"/>
            </a:br>
            <a:br>
              <a:rPr lang="it-IT" sz="2000" dirty="0"/>
            </a:br>
            <a:r>
              <a:rPr lang="it-IT" sz="2000" b="1" dirty="0"/>
              <a:t>stile procedurale</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mysqli_stmt_init</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mysqli_stmt_prepare</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p>
          <a:p>
            <a:pPr lvl="1"/>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mysqli_stmt_bind_param</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ss</a:t>
            </a:r>
            <a:r>
              <a:rPr lang="it-IT" sz="1600" b="0" dirty="0">
                <a:solidFill>
                  <a:schemeClr val="tx1"/>
                </a:solidFill>
                <a:effectLst/>
                <a:latin typeface="Consolas" panose="020B0609020204030204" pitchFamily="49" charset="0"/>
              </a:rPr>
              <a:t>", $nome, $cognome );</a:t>
            </a:r>
          </a:p>
          <a:p>
            <a:pPr lvl="1"/>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mysqli_stmt_execute</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a:t>
            </a:r>
          </a:p>
          <a:p>
            <a:pPr lvl="1"/>
            <a:r>
              <a:rPr lang="it-IT" sz="16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if</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mysqli_stmt_error</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stmt</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scriviErrore</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danger</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mysqli_stmt_error</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stmt</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p>
          <a:p>
            <a:pPr marL="4572" lvl="1" indent="0">
              <a:buNone/>
            </a:pPr>
            <a:r>
              <a:rPr lang="it-IT" sz="1600" dirty="0">
                <a:solidFill>
                  <a:schemeClr val="tx1"/>
                </a:solidFill>
                <a:latin typeface="Consolas" panose="020B0609020204030204" pitchFamily="49" charset="0"/>
              </a:rPr>
              <a:t>   </a:t>
            </a:r>
            <a:r>
              <a:rPr lang="it-IT" sz="1600" dirty="0" err="1">
                <a:solidFill>
                  <a:schemeClr val="tx1"/>
                </a:solidFill>
                <a:latin typeface="Consolas" panose="020B0609020204030204" pitchFamily="49" charset="0"/>
              </a:rPr>
              <a:t>mysqli_stmt_close</a:t>
            </a:r>
            <a:r>
              <a:rPr lang="it-IT" sz="1600" dirty="0">
                <a:solidFill>
                  <a:schemeClr val="tx1"/>
                </a:solidFill>
                <a:latin typeface="Consolas" panose="020B0609020204030204" pitchFamily="49" charset="0"/>
              </a:rPr>
              <a:t>($</a:t>
            </a:r>
            <a:r>
              <a:rPr lang="it-IT" sz="1600" dirty="0" err="1">
                <a:solidFill>
                  <a:schemeClr val="tx1"/>
                </a:solidFill>
                <a:latin typeface="Consolas" panose="020B0609020204030204" pitchFamily="49" charset="0"/>
              </a:rPr>
              <a:t>stmt</a:t>
            </a:r>
            <a:r>
              <a:rPr lang="it-IT" sz="1600" dirty="0">
                <a:solidFill>
                  <a:schemeClr val="tx1"/>
                </a:solidFill>
                <a:latin typeface="Consolas" panose="020B0609020204030204" pitchFamily="49" charset="0"/>
              </a:rPr>
              <a:t>);</a:t>
            </a:r>
          </a:p>
          <a:p>
            <a:endParaRPr lang="it-IT" sz="1600" b="0" dirty="0">
              <a:solidFill>
                <a:schemeClr val="tx1"/>
              </a:solidFill>
              <a:effectLst/>
              <a:latin typeface="Consolas" panose="020B0609020204030204" pitchFamily="49" charset="0"/>
            </a:endParaRPr>
          </a:p>
          <a:p>
            <a:pPr lvl="3"/>
            <a:endParaRPr lang="it-IT" sz="1000" b="0" dirty="0">
              <a:solidFill>
                <a:schemeClr val="tx1"/>
              </a:solidFill>
              <a:effectLst/>
              <a:latin typeface="Consolas" panose="020B0609020204030204" pitchFamily="49" charset="0"/>
            </a:endParaRPr>
          </a:p>
          <a:p>
            <a:endParaRPr lang="it-IT" sz="2000" dirty="0"/>
          </a:p>
          <a:p>
            <a:r>
              <a:rPr lang="it-IT" sz="2000" b="1" dirty="0"/>
              <a:t>stile oggetti:</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 = $</a:t>
            </a:r>
            <a:r>
              <a:rPr lang="en-US" sz="1800" b="0" dirty="0" err="1">
                <a:solidFill>
                  <a:schemeClr val="tx1"/>
                </a:solidFill>
                <a:effectLst/>
                <a:latin typeface="Consolas" panose="020B0609020204030204" pitchFamily="49" charset="0"/>
              </a:rPr>
              <a:t>mysqli</a:t>
            </a:r>
            <a:r>
              <a:rPr lang="en-US" sz="1800" b="0" dirty="0">
                <a:solidFill>
                  <a:schemeClr val="tx1"/>
                </a:solidFill>
                <a:effectLst/>
                <a:latin typeface="Consolas" panose="020B0609020204030204" pitchFamily="49" charset="0"/>
              </a:rPr>
              <a:t>-&gt;</a:t>
            </a:r>
            <a:r>
              <a:rPr lang="en-US" sz="1800" b="0" dirty="0" err="1">
                <a:solidFill>
                  <a:schemeClr val="tx1"/>
                </a:solidFill>
                <a:effectLst/>
                <a:latin typeface="Consolas" panose="020B0609020204030204" pitchFamily="49" charset="0"/>
              </a:rPr>
              <a:t>stmt_init</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 = $</a:t>
            </a:r>
            <a:r>
              <a:rPr lang="en-US" sz="1800" b="0" dirty="0" err="1">
                <a:solidFill>
                  <a:schemeClr val="tx1"/>
                </a:solidFill>
                <a:effectLst/>
                <a:latin typeface="Consolas" panose="020B0609020204030204" pitchFamily="49" charset="0"/>
              </a:rPr>
              <a:t>mysqli</a:t>
            </a:r>
            <a:r>
              <a:rPr lang="en-US" sz="1800" b="0" dirty="0">
                <a:solidFill>
                  <a:schemeClr val="tx1"/>
                </a:solidFill>
                <a:effectLst/>
                <a:latin typeface="Consolas" panose="020B0609020204030204" pitchFamily="49" charset="0"/>
              </a:rPr>
              <a:t>-&gt;prepare("INSERT INTO </a:t>
            </a:r>
            <a:r>
              <a:rPr lang="en-US" sz="1800" b="0" dirty="0" err="1">
                <a:solidFill>
                  <a:schemeClr val="tx1"/>
                </a:solidFill>
                <a:effectLst/>
                <a:latin typeface="Consolas" panose="020B0609020204030204" pitchFamily="49" charset="0"/>
              </a:rPr>
              <a:t>utenti</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nome,cognome</a:t>
            </a:r>
            <a:r>
              <a:rPr lang="en-US" sz="1800" b="0" dirty="0">
                <a:solidFill>
                  <a:schemeClr val="tx1"/>
                </a:solidFill>
                <a:effectLst/>
                <a:latin typeface="Consolas" panose="020B0609020204030204" pitchFamily="49" charset="0"/>
              </a:rPr>
              <a:t>) VALUES (?,?)");</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-&gt;</a:t>
            </a:r>
            <a:r>
              <a:rPr lang="en-US" sz="1800" b="0" dirty="0" err="1">
                <a:solidFill>
                  <a:schemeClr val="tx1"/>
                </a:solidFill>
                <a:effectLst/>
                <a:latin typeface="Consolas" panose="020B0609020204030204" pitchFamily="49" charset="0"/>
              </a:rPr>
              <a:t>bind_param</a:t>
            </a:r>
            <a:r>
              <a:rPr lang="en-US" sz="1800" b="0" dirty="0">
                <a:solidFill>
                  <a:schemeClr val="tx1"/>
                </a:solidFill>
                <a:effectLst/>
                <a:latin typeface="Consolas" panose="020B0609020204030204" pitchFamily="49" charset="0"/>
              </a:rPr>
              <a:t>("ss", $</a:t>
            </a:r>
            <a:r>
              <a:rPr lang="en-US" sz="1800" b="0" dirty="0" err="1">
                <a:solidFill>
                  <a:schemeClr val="tx1"/>
                </a:solidFill>
                <a:effectLst/>
                <a:latin typeface="Consolas" panose="020B0609020204030204" pitchFamily="49" charset="0"/>
              </a:rPr>
              <a:t>nome</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cognome</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-&gt;execute();</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if</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stmt</a:t>
            </a:r>
            <a:r>
              <a:rPr lang="it-IT" sz="1400" dirty="0">
                <a:solidFill>
                  <a:schemeClr val="tx1"/>
                </a:solidFill>
                <a:latin typeface="Consolas" panose="020B0609020204030204" pitchFamily="49" charset="0"/>
              </a:rPr>
              <a:t>-&gt;</a:t>
            </a:r>
            <a:r>
              <a:rPr lang="it-IT" sz="1400" dirty="0" err="1">
                <a:solidFill>
                  <a:schemeClr val="tx1"/>
                </a:solidFill>
                <a:latin typeface="Consolas" panose="020B0609020204030204" pitchFamily="49" charset="0"/>
              </a:rPr>
              <a:t>error</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scriviErrore</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danger</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mysqli_stmt_error</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stmt</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return</a:t>
            </a:r>
            <a:r>
              <a:rPr lang="it-IT" sz="1400" b="0" dirty="0">
                <a:solidFill>
                  <a:schemeClr val="tx1"/>
                </a:solidFill>
                <a:effectLst/>
                <a:latin typeface="Consolas" panose="020B0609020204030204" pitchFamily="49" charset="0"/>
              </a:rPr>
              <a:t> false;</a:t>
            </a:r>
          </a:p>
          <a:p>
            <a:r>
              <a:rPr lang="it-IT" sz="1400" b="0" dirty="0">
                <a:solidFill>
                  <a:schemeClr val="tx1"/>
                </a:solidFill>
                <a:effectLst/>
                <a:latin typeface="Consolas" panose="020B0609020204030204" pitchFamily="49" charset="0"/>
              </a:rPr>
              <a:t>   }</a:t>
            </a:r>
          </a:p>
          <a:p>
            <a:endParaRPr lang="en-US" sz="1800" b="0" dirty="0">
              <a:solidFill>
                <a:schemeClr val="tx1"/>
              </a:solidFill>
              <a:effectLst/>
              <a:latin typeface="Consolas" panose="020B0609020204030204" pitchFamily="49" charset="0"/>
            </a:endParaRPr>
          </a:p>
          <a:p>
            <a:r>
              <a:rPr lang="it-IT" sz="1800" dirty="0">
                <a:solidFill>
                  <a:schemeClr val="tx1"/>
                </a:solidFill>
                <a:latin typeface="Consolas" panose="020B0609020204030204" pitchFamily="49" charset="0"/>
              </a:rPr>
              <a:t>  $</a:t>
            </a:r>
            <a:r>
              <a:rPr lang="it-IT" sz="1800" dirty="0" err="1">
                <a:solidFill>
                  <a:schemeClr val="tx1"/>
                </a:solidFill>
                <a:latin typeface="Consolas" panose="020B0609020204030204" pitchFamily="49" charset="0"/>
              </a:rPr>
              <a:t>stmt</a:t>
            </a:r>
            <a:r>
              <a:rPr lang="it-IT" sz="1800" dirty="0">
                <a:solidFill>
                  <a:schemeClr val="tx1"/>
                </a:solidFill>
                <a:latin typeface="Consolas" panose="020B0609020204030204" pitchFamily="49" charset="0"/>
              </a:rPr>
              <a:t>-&gt;</a:t>
            </a:r>
            <a:r>
              <a:rPr lang="it-IT" sz="1800" dirty="0" err="1">
                <a:solidFill>
                  <a:schemeClr val="tx1"/>
                </a:solidFill>
                <a:latin typeface="Consolas" panose="020B0609020204030204" pitchFamily="49" charset="0"/>
              </a:rPr>
              <a:t>close</a:t>
            </a:r>
            <a:r>
              <a:rPr lang="it-IT" sz="1800" dirty="0">
                <a:solidFill>
                  <a:schemeClr val="tx1"/>
                </a:solidFill>
                <a:latin typeface="Consolas" panose="020B0609020204030204" pitchFamily="49" charset="0"/>
              </a:rPr>
              <a:t>();</a:t>
            </a:r>
          </a:p>
          <a:p>
            <a:endParaRPr lang="en-US" sz="1800" dirty="0">
              <a:solidFill>
                <a:schemeClr val="tx1"/>
              </a:solidFill>
              <a:latin typeface="Consolas" panose="020B0609020204030204" pitchFamily="49" charset="0"/>
            </a:endParaRPr>
          </a:p>
          <a:p>
            <a:pPr algn="just"/>
            <a:r>
              <a:rPr lang="en-US" sz="1400" b="1" i="0" dirty="0">
                <a:solidFill>
                  <a:srgbClr val="000000"/>
                </a:solidFill>
                <a:effectLst/>
                <a:latin typeface="Arial" panose="020B0604020202020204" pitchFamily="34" charset="0"/>
              </a:rPr>
              <a:t>types(Mandatory)</a:t>
            </a:r>
            <a:endParaRPr lang="en-US" sz="1400" b="0" i="0" dirty="0">
              <a:solidFill>
                <a:srgbClr val="000000"/>
              </a:solidFill>
              <a:effectLst/>
              <a:latin typeface="Arial" panose="020B0604020202020204" pitchFamily="34" charset="0"/>
            </a:endParaRPr>
          </a:p>
          <a:p>
            <a:pPr algn="just"/>
            <a:r>
              <a:rPr lang="en-US" sz="1400" b="0" i="0" dirty="0">
                <a:solidFill>
                  <a:srgbClr val="000000"/>
                </a:solidFill>
                <a:effectLst/>
                <a:latin typeface="Arial" panose="020B0604020202020204" pitchFamily="34" charset="0"/>
              </a:rPr>
              <a:t>A string (of individual characters) specifying the types of the variables where −</a:t>
            </a:r>
          </a:p>
          <a:p>
            <a:pPr algn="just">
              <a:buFont typeface="Arial" panose="020B0604020202020204" pitchFamily="34" charset="0"/>
              <a:buChar char="•"/>
            </a:pPr>
            <a:r>
              <a:rPr lang="en-US" sz="1400" b="1" i="0" dirty="0" err="1">
                <a:solidFill>
                  <a:srgbClr val="000000"/>
                </a:solidFill>
                <a:effectLst/>
                <a:latin typeface="Arial" panose="020B0604020202020204" pitchFamily="34" charset="0"/>
              </a:rPr>
              <a:t>i</a:t>
            </a:r>
            <a:r>
              <a:rPr lang="en-US" sz="1400" b="0" i="0" dirty="0">
                <a:solidFill>
                  <a:srgbClr val="000000"/>
                </a:solidFill>
                <a:effectLst/>
                <a:latin typeface="Arial" panose="020B0604020202020204" pitchFamily="34" charset="0"/>
              </a:rPr>
              <a:t> represents an integer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d</a:t>
            </a:r>
            <a:r>
              <a:rPr lang="en-US" sz="1400" b="0" i="0" dirty="0">
                <a:solidFill>
                  <a:srgbClr val="000000"/>
                </a:solidFill>
                <a:effectLst/>
                <a:latin typeface="Arial" panose="020B0604020202020204" pitchFamily="34" charset="0"/>
              </a:rPr>
              <a:t> represents an double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s</a:t>
            </a:r>
            <a:r>
              <a:rPr lang="en-US" sz="1400" b="0" i="0" dirty="0">
                <a:solidFill>
                  <a:srgbClr val="000000"/>
                </a:solidFill>
                <a:effectLst/>
                <a:latin typeface="Arial" panose="020B0604020202020204" pitchFamily="34" charset="0"/>
              </a:rPr>
              <a:t> represents an string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b</a:t>
            </a:r>
            <a:r>
              <a:rPr lang="en-US" sz="1400" b="0" i="0" dirty="0">
                <a:solidFill>
                  <a:srgbClr val="000000"/>
                </a:solidFill>
                <a:effectLst/>
                <a:latin typeface="Arial" panose="020B0604020202020204" pitchFamily="34" charset="0"/>
              </a:rPr>
              <a:t> represents an blob type</a:t>
            </a:r>
          </a:p>
          <a:p>
            <a:endParaRPr lang="it-IT" sz="1800" dirty="0"/>
          </a:p>
        </p:txBody>
      </p:sp>
    </p:spTree>
    <p:extLst>
      <p:ext uri="{BB962C8B-B14F-4D97-AF65-F5344CB8AC3E}">
        <p14:creationId xmlns:p14="http://schemas.microsoft.com/office/powerpoint/2010/main" val="169532971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mysqli_real_escape_string</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a:solidFill>
            <a:schemeClr val="bg1"/>
          </a:solidFill>
          <a:ln>
            <a:solidFill>
              <a:srgbClr val="002060"/>
            </a:solidFill>
          </a:ln>
        </p:spPr>
        <p:txBody>
          <a:bodyPr>
            <a:noAutofit/>
          </a:bodyPr>
          <a:lstStyle/>
          <a:p>
            <a:r>
              <a:rPr lang="it-IT" sz="2000" dirty="0"/>
              <a:t>La funzione </a:t>
            </a:r>
            <a:r>
              <a:rPr lang="it-IT" sz="2000" dirty="0" err="1"/>
              <a:t>real_escape_string</a:t>
            </a:r>
            <a:r>
              <a:rPr lang="it-IT" sz="2000" dirty="0"/>
              <a:t>() / </a:t>
            </a:r>
            <a:r>
              <a:rPr lang="it-IT" sz="2000" b="1" dirty="0" err="1">
                <a:highlight>
                  <a:srgbClr val="FFFF00"/>
                </a:highlight>
              </a:rPr>
              <a:t>mysqli_real_escape_string</a:t>
            </a:r>
            <a:r>
              <a:rPr lang="it-IT" sz="2000" b="1" dirty="0"/>
              <a:t>() esegue </a:t>
            </a:r>
            <a:r>
              <a:rPr lang="it-IT" sz="2000" b="1" dirty="0" err="1"/>
              <a:t>l'escape</a:t>
            </a:r>
            <a:r>
              <a:rPr lang="it-IT" sz="2000" b="1" dirty="0"/>
              <a:t> dei caratteri speciali in una stringa da utilizzare in una query SQL</a:t>
            </a:r>
            <a:r>
              <a:rPr lang="it-IT" sz="2000" dirty="0"/>
              <a:t>, tenendo conto del set di caratteri corrente della connessione.</a:t>
            </a:r>
          </a:p>
          <a:p>
            <a:r>
              <a:rPr lang="it-IT" sz="2000" dirty="0"/>
              <a:t>Questa funzione viene utilizzata per creare una stringa SQL legale che può essere utilizzata in un'istruzione SQL.</a:t>
            </a:r>
            <a:br>
              <a:rPr lang="it-IT" sz="2000" dirty="0"/>
            </a:br>
            <a:r>
              <a:rPr lang="en-US" sz="2000" b="0" dirty="0">
                <a:solidFill>
                  <a:schemeClr val="tx1"/>
                </a:solidFill>
                <a:effectLst/>
                <a:latin typeface="Consolas" panose="020B0609020204030204" pitchFamily="49" charset="0"/>
              </a:rPr>
              <a:t>$query = </a:t>
            </a:r>
            <a:r>
              <a:rPr lang="en-US" sz="2000" b="0" dirty="0" err="1">
                <a:solidFill>
                  <a:schemeClr val="tx1"/>
                </a:solidFill>
                <a:effectLst/>
                <a:latin typeface="Consolas" panose="020B0609020204030204" pitchFamily="49" charset="0"/>
              </a:rPr>
              <a:t>sprintf</a:t>
            </a:r>
            <a:r>
              <a:rPr lang="en-US" sz="2000" b="0" dirty="0">
                <a:solidFill>
                  <a:schemeClr val="tx1"/>
                </a:solidFill>
                <a:effectLst/>
                <a:latin typeface="Consolas" panose="020B0609020204030204" pitchFamily="49" charset="0"/>
              </a:rPr>
              <a:t>("SELECT * FROM </a:t>
            </a:r>
            <a:r>
              <a:rPr lang="en-US" sz="2000" b="0" dirty="0" err="1">
                <a:solidFill>
                  <a:schemeClr val="tx1"/>
                </a:solidFill>
                <a:effectLst/>
                <a:latin typeface="Consolas" panose="020B0609020204030204" pitchFamily="49" charset="0"/>
              </a:rPr>
              <a:t>tabella</a:t>
            </a:r>
            <a:r>
              <a:rPr lang="en-US" sz="2000" b="0" dirty="0">
                <a:solidFill>
                  <a:schemeClr val="tx1"/>
                </a:solidFill>
                <a:effectLst/>
                <a:latin typeface="Consolas" panose="020B0609020204030204" pitchFamily="49" charset="0"/>
              </a:rPr>
              <a:t> WHERE </a:t>
            </a:r>
            <a:r>
              <a:rPr lang="en-US" sz="2000" b="0" dirty="0" err="1">
                <a:solidFill>
                  <a:schemeClr val="tx1"/>
                </a:solidFill>
                <a:effectLst/>
                <a:latin typeface="Consolas" panose="020B0609020204030204" pitchFamily="49" charset="0"/>
              </a:rPr>
              <a:t>codice</a:t>
            </a:r>
            <a:r>
              <a:rPr lang="en-US" sz="2000" b="0" dirty="0">
                <a:solidFill>
                  <a:schemeClr val="tx1"/>
                </a:solidFill>
                <a:effectLst/>
                <a:latin typeface="Consolas" panose="020B0609020204030204" pitchFamily="49" charset="0"/>
              </a:rPr>
              <a:t> = %s", </a:t>
            </a:r>
            <a:r>
              <a:rPr lang="en-US" sz="2000" b="0" dirty="0" err="1">
                <a:solidFill>
                  <a:schemeClr val="tx1"/>
                </a:solidFill>
                <a:effectLst/>
                <a:latin typeface="Consolas" panose="020B0609020204030204" pitchFamily="49" charset="0"/>
              </a:rPr>
              <a:t>mysqli_real_escape_string</a:t>
            </a:r>
            <a:r>
              <a:rPr lang="en-US" sz="2000" b="0" dirty="0">
                <a:solidFill>
                  <a:schemeClr val="tx1"/>
                </a:solidFill>
                <a:effectLst/>
                <a:latin typeface="Consolas" panose="020B0609020204030204" pitchFamily="49" charset="0"/>
              </a:rPr>
              <a:t>($</a:t>
            </a:r>
            <a:r>
              <a:rPr lang="en-US" sz="2000" b="0" dirty="0" err="1">
                <a:solidFill>
                  <a:schemeClr val="tx1"/>
                </a:solidFill>
                <a:effectLst/>
                <a:latin typeface="Consolas" panose="020B0609020204030204" pitchFamily="49" charset="0"/>
              </a:rPr>
              <a:t>codice</a:t>
            </a:r>
            <a:r>
              <a:rPr lang="en-US" sz="2000" b="0" dirty="0">
                <a:solidFill>
                  <a:schemeClr val="tx1"/>
                </a:solidFill>
                <a:effectLst/>
                <a:latin typeface="Consolas" panose="020B0609020204030204" pitchFamily="49" charset="0"/>
              </a:rPr>
              <a:t>));</a:t>
            </a:r>
          </a:p>
          <a:p>
            <a:r>
              <a:rPr lang="it-IT" sz="2000"/>
              <a:t>stile </a:t>
            </a:r>
            <a:r>
              <a:rPr lang="it-IT" sz="2000" dirty="0"/>
              <a:t>procedurale:</a:t>
            </a:r>
          </a:p>
          <a:p>
            <a:r>
              <a:rPr lang="it-IT" sz="1600" b="0" dirty="0">
                <a:solidFill>
                  <a:schemeClr val="tx1"/>
                </a:solidFill>
                <a:effectLst/>
                <a:latin typeface="Consolas" panose="020B0609020204030204" pitchFamily="49" charset="0"/>
              </a:rPr>
              <a:t>      $nome = </a:t>
            </a:r>
            <a:r>
              <a:rPr lang="it-IT" sz="1600" b="0" dirty="0" err="1">
                <a:solidFill>
                  <a:schemeClr val="tx1"/>
                </a:solidFill>
                <a:effectLst/>
                <a:latin typeface="Consolas" panose="020B0609020204030204" pitchFamily="49" charset="0"/>
              </a:rPr>
              <a:t>mysqli_real_escape_string</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$_GET["nome"]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$cognome = </a:t>
            </a:r>
            <a:r>
              <a:rPr lang="it-IT" sz="1600" b="0" dirty="0" err="1">
                <a:solidFill>
                  <a:schemeClr val="tx1"/>
                </a:solidFill>
                <a:effectLst/>
                <a:latin typeface="Consolas" panose="020B0609020204030204" pitchFamily="49" charset="0"/>
              </a:rPr>
              <a:t>mysqli_real_escape_string</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$_GET["cognome"]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mysqli_query</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printf</a:t>
            </a:r>
            <a:r>
              <a:rPr lang="it-IT" sz="1600" b="0" dirty="0">
                <a:solidFill>
                  <a:schemeClr val="tx1"/>
                </a:solidFill>
                <a:effectLst/>
                <a:latin typeface="Consolas" panose="020B0609020204030204" pitchFamily="49" charset="0"/>
              </a:rPr>
              <a:t>("%d Righe inserite:", </a:t>
            </a:r>
            <a:r>
              <a:rPr lang="it-IT" sz="1600" b="0" dirty="0" err="1">
                <a:solidFill>
                  <a:schemeClr val="tx1"/>
                </a:solidFill>
                <a:effectLst/>
                <a:latin typeface="Consolas" panose="020B0609020204030204" pitchFamily="49" charset="0"/>
              </a:rPr>
              <a:t>mysqli_affected_rows</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r>
              <a:rPr lang="it-IT" sz="2000" dirty="0"/>
              <a:t>stile oggetti:</a:t>
            </a:r>
          </a:p>
          <a:p>
            <a:r>
              <a:rPr lang="it-IT" sz="1600" b="0" dirty="0">
                <a:solidFill>
                  <a:schemeClr val="tx1"/>
                </a:solidFill>
                <a:effectLst/>
                <a:latin typeface="Consolas" panose="020B0609020204030204" pitchFamily="49" charset="0"/>
              </a:rPr>
              <a:t>      $nome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real_escape_string</a:t>
            </a:r>
            <a:r>
              <a:rPr lang="it-IT" sz="1600" b="0" dirty="0">
                <a:solidFill>
                  <a:schemeClr val="tx1"/>
                </a:solidFill>
                <a:effectLst/>
                <a:latin typeface="Consolas" panose="020B0609020204030204" pitchFamily="49" charset="0"/>
              </a:rPr>
              <a:t>($_GET["nome"]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$cognome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real_escape_string</a:t>
            </a:r>
            <a:r>
              <a:rPr lang="it-IT" sz="1600" b="0" dirty="0">
                <a:solidFill>
                  <a:schemeClr val="tx1"/>
                </a:solidFill>
                <a:effectLst/>
                <a:latin typeface="Consolas" panose="020B0609020204030204" pitchFamily="49" charset="0"/>
              </a:rPr>
              <a:t>($_GET["cognome"]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-&gt;query($</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printf</a:t>
            </a:r>
            <a:r>
              <a:rPr lang="it-IT" sz="1600" b="0" dirty="0">
                <a:solidFill>
                  <a:schemeClr val="tx1"/>
                </a:solidFill>
                <a:effectLst/>
                <a:latin typeface="Consolas" panose="020B0609020204030204" pitchFamily="49" charset="0"/>
              </a:rPr>
              <a:t>("%d Righe inserite:",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affected_rows</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endParaRPr lang="it-IT" sz="2000" dirty="0"/>
          </a:p>
        </p:txBody>
      </p:sp>
    </p:spTree>
    <p:extLst>
      <p:ext uri="{BB962C8B-B14F-4D97-AF65-F5344CB8AC3E}">
        <p14:creationId xmlns:p14="http://schemas.microsoft.com/office/powerpoint/2010/main" val="380035717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normAutofit fontScale="90000"/>
          </a:bodyPr>
          <a:lstStyle/>
          <a:p>
            <a:r>
              <a:rPr lang="it-IT" dirty="0" err="1"/>
              <a:t>mysqli_autocommit</a:t>
            </a:r>
            <a:r>
              <a:rPr lang="it-IT" dirty="0"/>
              <a:t> () </a:t>
            </a:r>
            <a:r>
              <a:rPr lang="it-IT" dirty="0" err="1"/>
              <a:t>mysqli_commit</a:t>
            </a:r>
            <a:r>
              <a:rPr lang="it-IT" dirty="0"/>
              <a:t>() </a:t>
            </a:r>
            <a:r>
              <a:rPr lang="it-IT" dirty="0" err="1"/>
              <a:t>mysqli_rollback</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p:txBody>
          <a:bodyPr>
            <a:normAutofit fontScale="92500" lnSpcReduction="10000"/>
          </a:bodyPr>
          <a:lstStyle/>
          <a:p>
            <a:pPr>
              <a:lnSpc>
                <a:spcPct val="100000"/>
              </a:lnSpc>
            </a:pPr>
            <a:r>
              <a:rPr lang="it-IT" sz="2000" dirty="0"/>
              <a:t>La funzione </a:t>
            </a:r>
            <a:r>
              <a:rPr lang="it-IT" sz="2000" dirty="0" err="1"/>
              <a:t>rollback</a:t>
            </a:r>
            <a:r>
              <a:rPr lang="it-IT" sz="2000" dirty="0"/>
              <a:t>() / </a:t>
            </a:r>
            <a:r>
              <a:rPr lang="it-IT" sz="2000" b="1" dirty="0" err="1">
                <a:highlight>
                  <a:srgbClr val="FFFF00"/>
                </a:highlight>
              </a:rPr>
              <a:t>mysqli_rollback</a:t>
            </a:r>
            <a:r>
              <a:rPr lang="it-IT" sz="2000" b="1" dirty="0"/>
              <a:t>() esegue il </a:t>
            </a:r>
            <a:r>
              <a:rPr lang="it-IT" sz="2000" b="1" dirty="0" err="1"/>
              <a:t>rollback</a:t>
            </a:r>
            <a:r>
              <a:rPr lang="it-IT" sz="2000" b="1" dirty="0"/>
              <a:t> della transazione corrente per la connessione al database specificata.</a:t>
            </a:r>
          </a:p>
          <a:p>
            <a:pPr>
              <a:lnSpc>
                <a:spcPct val="100000"/>
              </a:lnSpc>
            </a:pPr>
            <a:r>
              <a:rPr lang="it-IT" sz="2000" dirty="0"/>
              <a:t>-Specifica la connessione </a:t>
            </a:r>
            <a:r>
              <a:rPr lang="it-IT" sz="2000" dirty="0" err="1"/>
              <a:t>Mysql</a:t>
            </a:r>
            <a:r>
              <a:rPr lang="it-IT" sz="2000" dirty="0"/>
              <a:t> da usare.</a:t>
            </a:r>
          </a:p>
          <a:p>
            <a:pPr>
              <a:lnSpc>
                <a:spcPct val="100000"/>
              </a:lnSpc>
            </a:pPr>
            <a:r>
              <a:rPr lang="it-IT" sz="2000" dirty="0"/>
              <a:t>-Valore di ritorno:</a:t>
            </a:r>
            <a:br>
              <a:rPr lang="it-IT" sz="2000" dirty="0"/>
            </a:br>
            <a:r>
              <a:rPr lang="it-IT" sz="2000" dirty="0"/>
              <a:t>VERO sul successo. </a:t>
            </a:r>
            <a:br>
              <a:rPr lang="it-IT" sz="2000" dirty="0"/>
            </a:br>
            <a:r>
              <a:rPr lang="it-IT" sz="2000" dirty="0"/>
              <a:t>FALSO in caso di fallimento</a:t>
            </a:r>
          </a:p>
          <a:p>
            <a:pPr>
              <a:lnSpc>
                <a:spcPct val="100000"/>
              </a:lnSpc>
            </a:pPr>
            <a:endParaRPr lang="it-IT" sz="2000" dirty="0"/>
          </a:p>
          <a:p>
            <a:pPr>
              <a:lnSpc>
                <a:spcPct val="100000"/>
              </a:lnSpc>
            </a:pPr>
            <a:r>
              <a:rPr lang="it-IT" dirty="0" err="1"/>
              <a:t>procedural</a:t>
            </a:r>
            <a:r>
              <a:rPr lang="it-IT" dirty="0"/>
              <a:t> style:</a:t>
            </a:r>
          </a:p>
          <a:p>
            <a:r>
              <a:rPr lang="it-IT" dirty="0" err="1"/>
              <a:t>mysqli_autocommit</a:t>
            </a:r>
            <a:r>
              <a:rPr lang="it-IT" dirty="0"/>
              <a:t>($</a:t>
            </a:r>
            <a:r>
              <a:rPr lang="it-IT" dirty="0" err="1"/>
              <a:t>conn</a:t>
            </a:r>
            <a:r>
              <a:rPr lang="it-IT" dirty="0"/>
              <a:t>, false);</a:t>
            </a:r>
          </a:p>
          <a:p>
            <a:pPr>
              <a:lnSpc>
                <a:spcPct val="100000"/>
              </a:lnSpc>
            </a:pPr>
            <a:r>
              <a:rPr lang="it-IT" dirty="0"/>
              <a:t>….</a:t>
            </a:r>
          </a:p>
          <a:p>
            <a:r>
              <a:rPr lang="it-IT" dirty="0" err="1"/>
              <a:t>mysqli_commit</a:t>
            </a:r>
            <a:r>
              <a:rPr lang="it-IT" dirty="0"/>
              <a:t>($</a:t>
            </a:r>
            <a:r>
              <a:rPr lang="it-IT" dirty="0" err="1"/>
              <a:t>conn</a:t>
            </a:r>
            <a:r>
              <a:rPr lang="it-IT" dirty="0"/>
              <a:t>);</a:t>
            </a:r>
          </a:p>
          <a:p>
            <a:r>
              <a:rPr lang="it-IT" dirty="0" err="1"/>
              <a:t>mysqli_commit</a:t>
            </a:r>
            <a:r>
              <a:rPr lang="it-IT" dirty="0"/>
              <a:t>($</a:t>
            </a:r>
            <a:r>
              <a:rPr lang="it-IT" dirty="0" err="1"/>
              <a:t>conn</a:t>
            </a:r>
            <a:r>
              <a:rPr lang="it-IT" dirty="0"/>
              <a:t>);</a:t>
            </a:r>
          </a:p>
          <a:p>
            <a:pPr>
              <a:lnSpc>
                <a:spcPct val="100000"/>
              </a:lnSpc>
            </a:pPr>
            <a:endParaRPr lang="it-IT" dirty="0"/>
          </a:p>
          <a:p>
            <a:pPr>
              <a:lnSpc>
                <a:spcPct val="100000"/>
              </a:lnSpc>
            </a:pPr>
            <a:r>
              <a:rPr lang="it-IT" dirty="0" err="1"/>
              <a:t>object</a:t>
            </a:r>
            <a:r>
              <a:rPr lang="it-IT" dirty="0"/>
              <a:t> style:</a:t>
            </a:r>
          </a:p>
          <a:p>
            <a:r>
              <a:rPr lang="it-IT" dirty="0"/>
              <a:t>$</a:t>
            </a:r>
            <a:r>
              <a:rPr lang="it-IT" dirty="0" err="1"/>
              <a:t>mysqli</a:t>
            </a:r>
            <a:r>
              <a:rPr lang="it-IT" dirty="0"/>
              <a:t>-&gt;</a:t>
            </a:r>
            <a:r>
              <a:rPr lang="it-IT" dirty="0" err="1"/>
              <a:t>autocommit</a:t>
            </a:r>
            <a:r>
              <a:rPr lang="it-IT" dirty="0"/>
              <a:t>(false);</a:t>
            </a:r>
          </a:p>
          <a:p>
            <a:pPr>
              <a:lnSpc>
                <a:spcPct val="100000"/>
              </a:lnSpc>
            </a:pPr>
            <a:r>
              <a:rPr lang="it-IT" dirty="0"/>
              <a:t>…..</a:t>
            </a:r>
          </a:p>
          <a:p>
            <a:r>
              <a:rPr lang="it-IT" dirty="0"/>
              <a:t>$</a:t>
            </a:r>
            <a:r>
              <a:rPr lang="it-IT" dirty="0" err="1"/>
              <a:t>mysqli</a:t>
            </a:r>
            <a:r>
              <a:rPr lang="it-IT" dirty="0"/>
              <a:t>-&gt;</a:t>
            </a:r>
            <a:r>
              <a:rPr lang="it-IT" dirty="0" err="1"/>
              <a:t>rollback</a:t>
            </a:r>
            <a:r>
              <a:rPr lang="it-IT" dirty="0"/>
              <a:t>();</a:t>
            </a:r>
          </a:p>
          <a:p>
            <a:r>
              <a:rPr lang="it-IT" dirty="0"/>
              <a:t>$</a:t>
            </a:r>
            <a:r>
              <a:rPr lang="it-IT" dirty="0" err="1"/>
              <a:t>mysqli</a:t>
            </a:r>
            <a:r>
              <a:rPr lang="it-IT" dirty="0"/>
              <a:t>-&gt;</a:t>
            </a:r>
            <a:r>
              <a:rPr lang="it-IT" dirty="0" err="1"/>
              <a:t>commit</a:t>
            </a:r>
            <a:r>
              <a:rPr lang="it-IT" dirty="0"/>
              <a:t>();</a:t>
            </a:r>
          </a:p>
          <a:p>
            <a:endParaRPr lang="it-IT" sz="1600" b="0" dirty="0">
              <a:solidFill>
                <a:srgbClr val="D4D4D4"/>
              </a:solidFill>
              <a:effectLst/>
              <a:latin typeface="Consolas" panose="020B0609020204030204" pitchFamily="49" charset="0"/>
            </a:endParaRPr>
          </a:p>
          <a:p>
            <a:pPr>
              <a:lnSpc>
                <a:spcPct val="100000"/>
              </a:lnSpc>
            </a:pPr>
            <a:endParaRPr lang="it-IT" sz="2000" dirty="0"/>
          </a:p>
          <a:p>
            <a:pPr>
              <a:lnSpc>
                <a:spcPct val="100000"/>
              </a:lnSpc>
            </a:pPr>
            <a:endParaRPr lang="it-IT" sz="2000" dirty="0"/>
          </a:p>
          <a:p>
            <a:pPr>
              <a:lnSpc>
                <a:spcPct val="100000"/>
              </a:lnSpc>
            </a:pPr>
            <a:endParaRPr lang="it-IT" sz="2000" b="1" dirty="0"/>
          </a:p>
        </p:txBody>
      </p:sp>
    </p:spTree>
    <p:extLst>
      <p:ext uri="{BB962C8B-B14F-4D97-AF65-F5344CB8AC3E}">
        <p14:creationId xmlns:p14="http://schemas.microsoft.com/office/powerpoint/2010/main" val="262376552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1409B-097F-43C9-B2AE-ABD66F95AE10}"/>
              </a:ext>
            </a:extLst>
          </p:cNvPr>
          <p:cNvSpPr>
            <a:spLocks noGrp="1"/>
          </p:cNvSpPr>
          <p:nvPr>
            <p:ph type="title"/>
          </p:nvPr>
        </p:nvSpPr>
        <p:spPr/>
        <p:txBody>
          <a:bodyPr/>
          <a:lstStyle/>
          <a:p>
            <a:r>
              <a:rPr lang="it-IT" dirty="0" err="1"/>
              <a:t>mysqli_commit</a:t>
            </a:r>
            <a:r>
              <a:rPr lang="it-IT" dirty="0"/>
              <a:t>()</a:t>
            </a:r>
          </a:p>
        </p:txBody>
      </p:sp>
      <p:sp>
        <p:nvSpPr>
          <p:cNvPr id="3" name="Segnaposto contenuto 2">
            <a:extLst>
              <a:ext uri="{FF2B5EF4-FFF2-40B4-BE49-F238E27FC236}">
                <a16:creationId xmlns:a16="http://schemas.microsoft.com/office/drawing/2014/main" id="{B919905F-30C5-47B7-9E2A-E9C39A9FDD08}"/>
              </a:ext>
            </a:extLst>
          </p:cNvPr>
          <p:cNvSpPr>
            <a:spLocks noGrp="1"/>
          </p:cNvSpPr>
          <p:nvPr>
            <p:ph sz="half" idx="2"/>
          </p:nvPr>
        </p:nvSpPr>
        <p:spPr/>
        <p:txBody>
          <a:bodyPr>
            <a:normAutofit/>
          </a:bodyPr>
          <a:lstStyle/>
          <a:p>
            <a:r>
              <a:rPr lang="it-IT" sz="2200" dirty="0"/>
              <a:t>La funzione </a:t>
            </a:r>
            <a:r>
              <a:rPr lang="it-IT" sz="2200" b="1" dirty="0" err="1">
                <a:highlight>
                  <a:srgbClr val="FFFF00"/>
                </a:highlight>
              </a:rPr>
              <a:t>commit</a:t>
            </a:r>
            <a:r>
              <a:rPr lang="it-IT" sz="2200" b="1" dirty="0"/>
              <a:t>() </a:t>
            </a:r>
            <a:r>
              <a:rPr lang="it-IT" sz="2200" dirty="0"/>
              <a:t>/ </a:t>
            </a:r>
            <a:r>
              <a:rPr lang="it-IT" sz="2200" dirty="0" err="1"/>
              <a:t>mysqli_commit</a:t>
            </a:r>
            <a:r>
              <a:rPr lang="it-IT" sz="2200" dirty="0"/>
              <a:t>() </a:t>
            </a:r>
          </a:p>
          <a:p>
            <a:r>
              <a:rPr lang="it-IT" sz="2000" dirty="0"/>
              <a:t>esegue il </a:t>
            </a:r>
            <a:r>
              <a:rPr lang="it-IT" sz="2000" dirty="0" err="1"/>
              <a:t>commit</a:t>
            </a:r>
            <a:r>
              <a:rPr lang="it-IT" sz="2000" dirty="0"/>
              <a:t> della transazione corrente per la connessione al database specificata.</a:t>
            </a:r>
          </a:p>
          <a:p>
            <a:pPr algn="l"/>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7C64910-E4C5-455E-B1B0-06B1D7A6A866}"/>
              </a:ext>
            </a:extLst>
          </p:cNvPr>
          <p:cNvSpPr>
            <a:spLocks noGrp="1"/>
          </p:cNvSpPr>
          <p:nvPr>
            <p:ph sz="quarter" idx="4"/>
          </p:nvPr>
        </p:nvSpPr>
        <p:spPr/>
        <p:txBody>
          <a:bodyPr>
            <a:normAutofit lnSpcReduction="10000"/>
          </a:bodyPr>
          <a:lstStyle/>
          <a:p>
            <a:r>
              <a:rPr lang="it-IT" sz="1200" dirty="0"/>
              <a:t>&lt;?</a:t>
            </a:r>
            <a:r>
              <a:rPr lang="it-IT" sz="1200" dirty="0" err="1"/>
              <a:t>php</a:t>
            </a:r>
            <a:endParaRPr lang="it-IT" sz="1200" dirty="0"/>
          </a:p>
          <a:p>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autocommit</a:t>
            </a:r>
            <a:r>
              <a:rPr lang="it-IT" sz="1200" b="0" i="0" dirty="0">
                <a:solidFill>
                  <a:srgbClr val="669933"/>
                </a:solidFill>
                <a:effectLst/>
                <a:latin typeface="Fira Mono" panose="020B0509050000020004" pitchFamily="49" charset="0"/>
              </a:rPr>
              <a:t>(</a:t>
            </a:r>
            <a:r>
              <a:rPr lang="it-IT" sz="1200" b="0" i="0" dirty="0">
                <a:solidFill>
                  <a:srgbClr val="336699"/>
                </a:solidFill>
                <a:effectLst/>
                <a:latin typeface="Fira Mono" panose="020B0509050000020004" pitchFamily="49" charset="0"/>
              </a:rPr>
              <a:t>FALSE</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err="1">
                <a:solidFill>
                  <a:srgbClr val="669933"/>
                </a:solidFill>
                <a:effectLst/>
                <a:latin typeface="Fira Mono" panose="020B0509050000020004" pitchFamily="49" charset="0"/>
              </a:rPr>
              <a:t>try</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(100)"</a:t>
            </a:r>
            <a:r>
              <a:rPr lang="it-IT" sz="1200" b="0" i="0" dirty="0">
                <a:solidFill>
                  <a:srgbClr val="669933"/>
                </a:solidFill>
                <a:effectLst/>
                <a:latin typeface="Fira Mono" panose="020B0509050000020004" pitchFamily="49" charset="0"/>
              </a:rPr>
              <a:t>) or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or </a:t>
            </a:r>
            <a:r>
              <a:rPr lang="it-IT" sz="1200" b="0" i="0" dirty="0" err="1">
                <a:solidFill>
                  <a:srgbClr val="4F5B93"/>
                </a:solidFill>
                <a:effectLst/>
                <a:latin typeface="Fira Mono" panose="020B0509050000020004" pitchFamily="49" charset="0"/>
              </a:rPr>
              <a:t>we</a:t>
            </a:r>
            <a:r>
              <a:rPr lang="it-IT" sz="1200" b="0" i="0" dirty="0">
                <a:solidFill>
                  <a:srgbClr val="4F5B93"/>
                </a:solidFill>
                <a:effectLst/>
                <a:latin typeface="Fira Mono" panose="020B0509050000020004" pitchFamily="49" charset="0"/>
              </a:rPr>
              <a:t> can use</a:t>
            </a:r>
            <a:br>
              <a:rPr lang="it-IT" sz="1200" b="0" i="0" dirty="0">
                <a:solidFill>
                  <a:srgbClr val="4F5B93"/>
                </a:solidFill>
                <a:effectLst/>
                <a:latin typeface="Fira Mono" panose="020B0509050000020004" pitchFamily="49" charset="0"/>
              </a:rPr>
            </a:br>
            <a:br>
              <a:rPr lang="it-IT" sz="1200" b="0" i="0" dirty="0">
                <a:solidFill>
                  <a:srgbClr val="4F5B9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if</a:t>
            </a: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(200)"</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}catch( </a:t>
            </a:r>
            <a:r>
              <a:rPr lang="it-IT" sz="1200" b="0" i="0" dirty="0" err="1">
                <a:solidFill>
                  <a:srgbClr val="336699"/>
                </a:solidFill>
                <a:effectLst/>
                <a:latin typeface="Fira Mono" panose="020B0509050000020004" pitchFamily="49" charset="0"/>
              </a:rPr>
              <a:t>Exception</a:t>
            </a:r>
            <a:r>
              <a:rPr lang="it-IT" sz="1200" b="0" i="0" dirty="0">
                <a:solidFill>
                  <a:srgbClr val="336699"/>
                </a:solidFill>
                <a:effectLst/>
                <a:latin typeface="Fira Mono" panose="020B0509050000020004" pitchFamily="49" charset="0"/>
              </a:rPr>
              <a:t> $e </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rollback</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commit</a:t>
            </a:r>
            <a:r>
              <a:rPr lang="it-IT" sz="1200" b="0" i="0" dirty="0">
                <a:solidFill>
                  <a:srgbClr val="669933"/>
                </a:solidFill>
                <a:effectLst/>
                <a:latin typeface="Fira Mono" panose="020B0509050000020004" pitchFamily="49" charset="0"/>
              </a:rPr>
              <a:t>();</a:t>
            </a:r>
          </a:p>
          <a:p>
            <a:endParaRPr lang="it-IT" sz="1200" dirty="0">
              <a:solidFill>
                <a:srgbClr val="669933"/>
              </a:solidFill>
              <a:latin typeface="Fira Mono" panose="020B0509050000020004" pitchFamily="49" charset="0"/>
            </a:endParaRPr>
          </a:p>
          <a:p>
            <a:r>
              <a:rPr lang="it-IT" sz="1200" dirty="0">
                <a:solidFill>
                  <a:srgbClr val="669933"/>
                </a:solidFill>
                <a:latin typeface="Fira Mono" panose="020B0509050000020004" pitchFamily="49" charset="0"/>
              </a:rPr>
              <a:t>OPPURE PROCEDURAL STYLE</a:t>
            </a:r>
          </a:p>
          <a:p>
            <a:r>
              <a:rPr lang="en-US" sz="1050" b="0" i="0" dirty="0">
                <a:solidFill>
                  <a:srgbClr val="000000"/>
                </a:solidFill>
                <a:effectLst/>
                <a:latin typeface="Fira Mono" panose="020B0509050000020004" pitchFamily="49" charset="0"/>
              </a:rPr>
              <a:t>$con = </a:t>
            </a:r>
            <a:r>
              <a:rPr lang="en-US" sz="1050" b="0" i="0" dirty="0" err="1">
                <a:solidFill>
                  <a:srgbClr val="000000"/>
                </a:solidFill>
                <a:effectLst/>
                <a:latin typeface="Fira Mono" panose="020B0509050000020004" pitchFamily="49" charset="0"/>
              </a:rPr>
              <a:t>mysqli_connect</a:t>
            </a:r>
            <a:r>
              <a:rPr lang="en-US" sz="1050" b="0" i="0" dirty="0">
                <a:solidFill>
                  <a:srgbClr val="000000"/>
                </a:solidFill>
                <a:effectLst/>
                <a:latin typeface="Fira Mono" panose="020B0509050000020004" pitchFamily="49" charset="0"/>
              </a:rPr>
              <a:t>("host", "username", "password", "database") or die("Could not establish connection to database");</a:t>
            </a:r>
            <a:endParaRPr lang="it-IT" sz="1200" b="0" i="0" dirty="0">
              <a:solidFill>
                <a:srgbClr val="669933"/>
              </a:solidFill>
              <a:effectLst/>
              <a:latin typeface="Fira Mono" panose="020B0509050000020004" pitchFamily="49" charset="0"/>
            </a:endParaRPr>
          </a:p>
          <a:p>
            <a:r>
              <a:rPr lang="it-IT" sz="1200" dirty="0"/>
              <a:t>$</a:t>
            </a:r>
            <a:r>
              <a:rPr lang="it-IT" sz="1200" dirty="0" err="1"/>
              <a:t>mysqli</a:t>
            </a:r>
            <a:r>
              <a:rPr lang="it-IT" sz="1200" dirty="0"/>
              <a:t>-&gt;</a:t>
            </a:r>
            <a:r>
              <a:rPr lang="it-IT" sz="1200" dirty="0" err="1"/>
              <a:t>autocommit</a:t>
            </a:r>
            <a:r>
              <a:rPr lang="it-IT" sz="1200" dirty="0"/>
              <a:t>(false);</a:t>
            </a: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$query = </a:t>
            </a:r>
            <a:r>
              <a:rPr lang="en-US" sz="1050" b="0" i="0" dirty="0" err="1">
                <a:solidFill>
                  <a:srgbClr val="000000"/>
                </a:solidFill>
                <a:effectLst/>
                <a:latin typeface="Fira Mono" panose="020B0509050000020004" pitchFamily="49" charset="0"/>
              </a:rPr>
              <a:t>mysqli_query</a:t>
            </a:r>
            <a:r>
              <a:rPr lang="en-US" sz="1050" b="0" i="0" dirty="0">
                <a:solidFill>
                  <a:srgbClr val="000000"/>
                </a:solidFill>
                <a:effectLst/>
                <a:latin typeface="Fira Mono" panose="020B0509050000020004" pitchFamily="49" charset="0"/>
              </a:rPr>
              <a:t>($con, "INSERT INTO users (username) VALUES ('$user') ");</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//Make a one-time hit to the database</a:t>
            </a:r>
            <a:br>
              <a:rPr lang="en-US" sz="1050" dirty="0"/>
            </a:br>
            <a:r>
              <a:rPr lang="en-US" sz="1050" b="0" i="0" dirty="0" err="1">
                <a:solidFill>
                  <a:srgbClr val="000000"/>
                </a:solidFill>
                <a:effectLst/>
                <a:latin typeface="Fira Mono" panose="020B0509050000020004" pitchFamily="49" charset="0"/>
              </a:rPr>
              <a:t>mysqli_commit</a:t>
            </a:r>
            <a:r>
              <a:rPr lang="en-US" sz="1050" b="0" i="0" dirty="0">
                <a:solidFill>
                  <a:srgbClr val="000000"/>
                </a:solidFill>
                <a:effectLst/>
                <a:latin typeface="Fira Mono" panose="020B0509050000020004" pitchFamily="49" charset="0"/>
              </a:rPr>
              <a:t>($con)</a:t>
            </a:r>
            <a:endParaRPr lang="it-IT" sz="1200" dirty="0"/>
          </a:p>
        </p:txBody>
      </p:sp>
      <p:sp>
        <p:nvSpPr>
          <p:cNvPr id="5" name="Rectangle 1">
            <a:extLst>
              <a:ext uri="{FF2B5EF4-FFF2-40B4-BE49-F238E27FC236}">
                <a16:creationId xmlns:a16="http://schemas.microsoft.com/office/drawing/2014/main" id="{6D68DAA8-C9BC-4E61-A683-A1C6CEFEAE7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22008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mysqli_select_db</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569313" cy="5248655"/>
          </a:xfrm>
        </p:spPr>
        <p:txBody>
          <a:bodyPr>
            <a:normAutofit/>
          </a:bodyPr>
          <a:lstStyle/>
          <a:p>
            <a:r>
              <a:rPr lang="it-IT" sz="2000" dirty="0"/>
              <a:t>La funzione </a:t>
            </a:r>
            <a:r>
              <a:rPr lang="it-IT" sz="2000" dirty="0" err="1"/>
              <a:t>select_db</a:t>
            </a:r>
            <a:r>
              <a:rPr lang="it-IT" sz="2000" dirty="0"/>
              <a:t>() / </a:t>
            </a:r>
            <a:r>
              <a:rPr lang="it-IT" sz="2000" b="1" dirty="0" err="1">
                <a:highlight>
                  <a:srgbClr val="FFFF00"/>
                </a:highlight>
              </a:rPr>
              <a:t>mysqli_select_db</a:t>
            </a:r>
            <a:r>
              <a:rPr lang="it-IT" sz="2000" b="1" dirty="0"/>
              <a:t>() </a:t>
            </a:r>
            <a:r>
              <a:rPr lang="it-IT" sz="2000" dirty="0"/>
              <a:t>viene </a:t>
            </a:r>
            <a:r>
              <a:rPr lang="it-IT" sz="2000" b="1" dirty="0"/>
              <a:t>utilizzata per modificare il database predefinito per la connessione.</a:t>
            </a:r>
          </a:p>
          <a:p>
            <a:r>
              <a:rPr lang="it-IT" sz="2000" dirty="0"/>
              <a:t>Parametri:</a:t>
            </a:r>
            <a:br>
              <a:rPr lang="it-IT" sz="2000" dirty="0"/>
            </a:br>
            <a:r>
              <a:rPr lang="it-IT" sz="2000" b="1" dirty="0"/>
              <a:t>Specifica la connessione </a:t>
            </a:r>
            <a:r>
              <a:rPr lang="it-IT" sz="2000" b="1" dirty="0" err="1"/>
              <a:t>Mysql</a:t>
            </a:r>
            <a:r>
              <a:rPr lang="it-IT" sz="2000" b="1" dirty="0"/>
              <a:t> da usare.</a:t>
            </a:r>
            <a:br>
              <a:rPr lang="it-IT" sz="2000" b="1" dirty="0"/>
            </a:br>
            <a:r>
              <a:rPr lang="it-IT" sz="2000" b="1" dirty="0"/>
              <a:t>Specifica il nome del database.</a:t>
            </a:r>
          </a:p>
          <a:p>
            <a:r>
              <a:rPr lang="it-IT" sz="2000" dirty="0"/>
              <a:t>Valore di ritorno:	</a:t>
            </a:r>
            <a:br>
              <a:rPr lang="it-IT" sz="2000" dirty="0"/>
            </a:br>
            <a:r>
              <a:rPr lang="it-IT" sz="2000" dirty="0"/>
              <a:t>VERO sul successo. </a:t>
            </a:r>
            <a:br>
              <a:rPr lang="it-IT" sz="2000" dirty="0"/>
            </a:br>
            <a:r>
              <a:rPr lang="it-IT" sz="2000" dirty="0"/>
              <a:t>FALSO in caso di fallimento</a:t>
            </a:r>
            <a:br>
              <a:rPr lang="it-IT" sz="2000" b="1" dirty="0"/>
            </a:br>
            <a:endParaRPr lang="it-IT" sz="2000" b="1" dirty="0"/>
          </a:p>
        </p:txBody>
      </p:sp>
      <p:sp>
        <p:nvSpPr>
          <p:cNvPr id="6" name="CasellaDiTesto 5">
            <a:extLst>
              <a:ext uri="{FF2B5EF4-FFF2-40B4-BE49-F238E27FC236}">
                <a16:creationId xmlns:a16="http://schemas.microsoft.com/office/drawing/2014/main" id="{B8B0175F-C471-4470-87C0-2B7D0274E6E1}"/>
              </a:ext>
            </a:extLst>
          </p:cNvPr>
          <p:cNvSpPr txBox="1"/>
          <p:nvPr/>
        </p:nvSpPr>
        <p:spPr>
          <a:xfrm>
            <a:off x="5241956" y="2734019"/>
            <a:ext cx="6102034" cy="3785652"/>
          </a:xfrm>
          <a:prstGeom prst="rect">
            <a:avLst/>
          </a:prstGeom>
          <a:noFill/>
        </p:spPr>
        <p:txBody>
          <a:bodyPr wrap="square">
            <a:spAutoFit/>
          </a:bodyPr>
          <a:lstStyle/>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 </a:t>
            </a:r>
            <a:r>
              <a:rPr lang="it-IT" sz="1500" dirty="0" err="1"/>
              <a:t>Change</a:t>
            </a:r>
            <a:r>
              <a:rPr lang="it-IT" sz="1500" dirty="0"/>
              <a:t> </a:t>
            </a:r>
            <a:r>
              <a:rPr lang="it-IT" sz="1500" dirty="0" err="1"/>
              <a:t>db</a:t>
            </a:r>
            <a:r>
              <a:rPr lang="it-IT" sz="1500" dirty="0"/>
              <a:t> to "test" </a:t>
            </a:r>
            <a:r>
              <a:rPr lang="it-IT" sz="1500" dirty="0" err="1"/>
              <a:t>db</a:t>
            </a:r>
            <a:endParaRPr lang="it-IT" sz="1500" dirty="0"/>
          </a:p>
          <a:p>
            <a:r>
              <a:rPr lang="it-IT" sz="1500" dirty="0"/>
              <a:t>$</a:t>
            </a:r>
            <a:r>
              <a:rPr lang="it-IT" sz="1500" dirty="0" err="1"/>
              <a:t>mysqli</a:t>
            </a:r>
            <a:r>
              <a:rPr lang="it-IT" sz="1500" dirty="0"/>
              <a:t> -&gt; </a:t>
            </a:r>
            <a:r>
              <a:rPr lang="it-IT" sz="1500" dirty="0" err="1">
                <a:highlight>
                  <a:srgbClr val="FFFF00"/>
                </a:highlight>
              </a:rPr>
              <a:t>select_db</a:t>
            </a:r>
            <a:r>
              <a:rPr lang="it-IT" sz="1500" dirty="0"/>
              <a:t>("test");</a:t>
            </a:r>
          </a:p>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
        <p:nvSpPr>
          <p:cNvPr id="8" name="CasellaDiTesto 7">
            <a:extLst>
              <a:ext uri="{FF2B5EF4-FFF2-40B4-BE49-F238E27FC236}">
                <a16:creationId xmlns:a16="http://schemas.microsoft.com/office/drawing/2014/main" id="{360E07DF-FDCB-4233-AF42-56F1BDEE3B93}"/>
              </a:ext>
            </a:extLst>
          </p:cNvPr>
          <p:cNvSpPr txBox="1"/>
          <p:nvPr/>
        </p:nvSpPr>
        <p:spPr>
          <a:xfrm>
            <a:off x="5241956" y="1271016"/>
            <a:ext cx="6102034" cy="1477328"/>
          </a:xfrm>
          <a:prstGeom prst="rect">
            <a:avLst/>
          </a:prstGeom>
          <a:noFill/>
        </p:spPr>
        <p:txBody>
          <a:bodyPr wrap="square">
            <a:spAutoFit/>
          </a:bodyPr>
          <a:lstStyle/>
          <a:p>
            <a:r>
              <a:rPr lang="it-IT" sz="1500" dirty="0"/>
              <a:t>&lt;?</a:t>
            </a:r>
            <a:r>
              <a:rPr lang="it-IT" sz="1500" dirty="0" err="1"/>
              <a:t>php</a:t>
            </a:r>
            <a:endParaRPr lang="it-IT" sz="1500" dirty="0"/>
          </a:p>
          <a:p>
            <a:r>
              <a:rPr lang="it-IT" sz="1500" dirty="0"/>
              <a:t>$</a:t>
            </a:r>
            <a:r>
              <a:rPr lang="it-IT" sz="1500" dirty="0" err="1"/>
              <a:t>mysqli</a:t>
            </a:r>
            <a:r>
              <a:rPr lang="it-IT" sz="1500" dirty="0"/>
              <a:t> = new </a:t>
            </a:r>
            <a:r>
              <a:rPr lang="it-IT" sz="1500" dirty="0" err="1"/>
              <a:t>mysqli</a:t>
            </a:r>
            <a:r>
              <a:rPr lang="it-IT" sz="1500" dirty="0"/>
              <a:t>("</a:t>
            </a:r>
            <a:r>
              <a:rPr lang="it-IT" sz="1500" dirty="0" err="1"/>
              <a:t>localhost</a:t>
            </a:r>
            <a:r>
              <a:rPr lang="it-IT" sz="1500" dirty="0"/>
              <a:t>","my_user","my_password","</a:t>
            </a:r>
            <a:r>
              <a:rPr lang="it-IT" sz="1500" dirty="0" err="1"/>
              <a:t>my_db</a:t>
            </a:r>
            <a:r>
              <a:rPr lang="it-IT" sz="1500" dirty="0"/>
              <a:t>");</a:t>
            </a:r>
          </a:p>
          <a:p>
            <a:r>
              <a:rPr lang="it-IT" sz="1500" dirty="0" err="1"/>
              <a:t>if</a:t>
            </a:r>
            <a:r>
              <a:rPr lang="it-IT" sz="1500" dirty="0"/>
              <a:t> ($</a:t>
            </a:r>
            <a:r>
              <a:rPr lang="it-IT" sz="1500" dirty="0" err="1"/>
              <a:t>mysqli</a:t>
            </a:r>
            <a:r>
              <a:rPr lang="it-IT" sz="1500" dirty="0"/>
              <a:t> -&gt; </a:t>
            </a:r>
            <a:r>
              <a:rPr lang="it-IT" sz="1500" dirty="0" err="1"/>
              <a:t>connect_errno</a:t>
            </a:r>
            <a:r>
              <a:rPr lang="it-IT" sz="1500" dirty="0"/>
              <a:t>) {</a:t>
            </a:r>
          </a:p>
          <a:p>
            <a:r>
              <a:rPr lang="it-IT" sz="1500" dirty="0"/>
              <a:t>  </a:t>
            </a:r>
            <a:r>
              <a:rPr lang="it-IT" sz="1500" dirty="0" err="1"/>
              <a:t>echo</a:t>
            </a:r>
            <a:r>
              <a:rPr lang="it-IT" sz="1500" dirty="0"/>
              <a:t> "</a:t>
            </a:r>
            <a:r>
              <a:rPr lang="it-IT" sz="1500" dirty="0" err="1"/>
              <a:t>Failed</a:t>
            </a:r>
            <a:r>
              <a:rPr lang="it-IT" sz="1500" dirty="0"/>
              <a:t> to </a:t>
            </a:r>
            <a:r>
              <a:rPr lang="it-IT" sz="1500" dirty="0" err="1"/>
              <a:t>connect</a:t>
            </a:r>
            <a:r>
              <a:rPr lang="it-IT" sz="1500" dirty="0"/>
              <a:t> to MySQL: " . $</a:t>
            </a:r>
            <a:r>
              <a:rPr lang="it-IT" sz="1500" dirty="0" err="1"/>
              <a:t>mysqli</a:t>
            </a:r>
            <a:r>
              <a:rPr lang="it-IT" sz="1500" dirty="0"/>
              <a:t> -&gt; </a:t>
            </a:r>
            <a:r>
              <a:rPr lang="it-IT" sz="1500" dirty="0" err="1"/>
              <a:t>connect_error</a:t>
            </a:r>
            <a:r>
              <a:rPr lang="it-IT" sz="1500" dirty="0"/>
              <a:t>;</a:t>
            </a:r>
          </a:p>
          <a:p>
            <a:r>
              <a:rPr lang="it-IT" sz="1500" dirty="0"/>
              <a:t>  exit();</a:t>
            </a:r>
          </a:p>
          <a:p>
            <a:r>
              <a:rPr lang="it-IT" sz="1500" dirty="0"/>
              <a:t>}</a:t>
            </a:r>
          </a:p>
        </p:txBody>
      </p:sp>
    </p:spTree>
    <p:extLst>
      <p:ext uri="{BB962C8B-B14F-4D97-AF65-F5344CB8AC3E}">
        <p14:creationId xmlns:p14="http://schemas.microsoft.com/office/powerpoint/2010/main" val="7618270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mysqli_set_charset</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3" y="1271016"/>
            <a:ext cx="3890302" cy="5248655"/>
          </a:xfrm>
        </p:spPr>
        <p:txBody>
          <a:bodyPr>
            <a:normAutofit lnSpcReduction="10000"/>
          </a:bodyPr>
          <a:lstStyle/>
          <a:p>
            <a:r>
              <a:rPr lang="it-IT" sz="2000" dirty="0"/>
              <a:t>La funzione </a:t>
            </a:r>
            <a:r>
              <a:rPr lang="it-IT" sz="2000" dirty="0" err="1"/>
              <a:t>set_charset</a:t>
            </a:r>
            <a:r>
              <a:rPr lang="it-IT" sz="2000" dirty="0"/>
              <a:t>() / </a:t>
            </a:r>
            <a:r>
              <a:rPr lang="it-IT" sz="2000" b="1" dirty="0" err="1">
                <a:highlight>
                  <a:srgbClr val="FFFF00"/>
                </a:highlight>
              </a:rPr>
              <a:t>mysqli_set_charset</a:t>
            </a:r>
            <a:r>
              <a:rPr lang="it-IT" sz="2000" b="1" dirty="0"/>
              <a:t>() specifica il set di caratteri predefinito </a:t>
            </a:r>
            <a:r>
              <a:rPr lang="it-IT" sz="2000" dirty="0"/>
              <a:t>da utilizzare quando si inviano dati da e verso il server del database.</a:t>
            </a:r>
          </a:p>
          <a:p>
            <a:r>
              <a:rPr lang="it-IT" sz="2000" dirty="0"/>
              <a:t>Nota: affinché questa funzione funzioni su una piattaforma Windows, è necessaria la libreria client MySQL 4.1.11 o successiva (per MySQL 5.0, è necessaria la 5.0.6 o successiva).</a:t>
            </a:r>
          </a:p>
          <a:p>
            <a:r>
              <a:rPr lang="it-IT" sz="2000" dirty="0"/>
              <a:t>Parametri:</a:t>
            </a:r>
            <a:br>
              <a:rPr lang="it-IT" sz="2000" dirty="0"/>
            </a:br>
            <a:r>
              <a:rPr lang="it-IT" sz="2000" dirty="0"/>
              <a:t>Specifica la connessione </a:t>
            </a:r>
            <a:r>
              <a:rPr lang="it-IT" sz="2000" dirty="0" err="1"/>
              <a:t>Mysql</a:t>
            </a:r>
            <a:r>
              <a:rPr lang="it-IT" sz="2000" dirty="0"/>
              <a:t> da usare.</a:t>
            </a:r>
            <a:br>
              <a:rPr lang="it-IT" sz="2000" dirty="0"/>
            </a:br>
            <a:r>
              <a:rPr lang="it-IT" sz="2000" dirty="0"/>
              <a:t>Specifica il set di caratteri predefinito.</a:t>
            </a:r>
            <a:br>
              <a:rPr lang="it-IT" sz="2000" dirty="0"/>
            </a:b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345662" y="1271017"/>
            <a:ext cx="7517727" cy="5263586"/>
          </a:xfrm>
        </p:spPr>
        <p:txBody>
          <a:bodyPr>
            <a:normAutofit/>
          </a:bodyPr>
          <a:lstStyle/>
          <a:p>
            <a:r>
              <a:rPr lang="it-IT" sz="2000" dirty="0"/>
              <a:t>&lt;?</a:t>
            </a:r>
            <a:r>
              <a:rPr lang="it-IT" sz="2000" dirty="0" err="1"/>
              <a:t>php</a:t>
            </a:r>
            <a:endParaRPr lang="it-IT" sz="2000" dirty="0"/>
          </a:p>
          <a:p>
            <a:r>
              <a:rPr lang="it-IT" sz="2000" dirty="0"/>
              <a:t>$</a:t>
            </a:r>
            <a:r>
              <a:rPr lang="it-IT" sz="2000" dirty="0" err="1"/>
              <a:t>mysqli</a:t>
            </a:r>
            <a:r>
              <a:rPr lang="it-IT" sz="2000" dirty="0"/>
              <a:t> = new </a:t>
            </a:r>
            <a:r>
              <a:rPr lang="it-IT" sz="2000" dirty="0" err="1"/>
              <a:t>mysqli</a:t>
            </a:r>
            <a:r>
              <a:rPr lang="it-IT" sz="2000" dirty="0"/>
              <a:t>("</a:t>
            </a:r>
            <a:r>
              <a:rPr lang="it-IT" sz="2000" dirty="0" err="1"/>
              <a:t>localhost</a:t>
            </a:r>
            <a:r>
              <a:rPr lang="it-IT" sz="2000" dirty="0"/>
              <a:t>","my_user","my_password","</a:t>
            </a:r>
            <a:r>
              <a:rPr lang="it-IT" sz="2000" dirty="0" err="1"/>
              <a:t>my_db</a:t>
            </a:r>
            <a:r>
              <a:rPr lang="it-IT" sz="2000" dirty="0"/>
              <a:t>");</a:t>
            </a:r>
          </a:p>
          <a:p>
            <a:r>
              <a:rPr lang="it-IT" sz="2000" dirty="0" err="1"/>
              <a:t>if</a:t>
            </a:r>
            <a:r>
              <a:rPr lang="it-IT" sz="2000" dirty="0"/>
              <a:t> ($</a:t>
            </a:r>
            <a:r>
              <a:rPr lang="it-IT" sz="2000" dirty="0" err="1"/>
              <a:t>mysqli</a:t>
            </a:r>
            <a:r>
              <a:rPr lang="it-IT" sz="2000" dirty="0"/>
              <a:t> -&gt; </a:t>
            </a:r>
            <a:r>
              <a:rPr lang="it-IT" sz="2000" dirty="0" err="1"/>
              <a:t>connect_errno</a:t>
            </a:r>
            <a:r>
              <a:rPr lang="it-IT" sz="2000" dirty="0"/>
              <a:t>) {</a:t>
            </a:r>
          </a:p>
          <a:p>
            <a:r>
              <a:rPr lang="it-IT" sz="2000" dirty="0"/>
              <a:t>  </a:t>
            </a:r>
            <a:r>
              <a:rPr lang="it-IT" sz="2000" dirty="0" err="1"/>
              <a:t>echo</a:t>
            </a:r>
            <a:r>
              <a:rPr lang="it-IT" sz="2000" dirty="0"/>
              <a:t> "</a:t>
            </a:r>
            <a:r>
              <a:rPr lang="it-IT" sz="2000" dirty="0" err="1"/>
              <a:t>Failed</a:t>
            </a:r>
            <a:r>
              <a:rPr lang="it-IT" sz="2000" dirty="0"/>
              <a:t> to </a:t>
            </a:r>
            <a:r>
              <a:rPr lang="it-IT" sz="2000" dirty="0" err="1"/>
              <a:t>connect</a:t>
            </a:r>
            <a:r>
              <a:rPr lang="it-IT" sz="2000" dirty="0"/>
              <a:t> to MySQL: " . $</a:t>
            </a:r>
            <a:r>
              <a:rPr lang="it-IT" sz="2000" dirty="0" err="1"/>
              <a:t>mysqli</a:t>
            </a:r>
            <a:r>
              <a:rPr lang="it-IT" sz="2000" dirty="0"/>
              <a:t> -&gt; </a:t>
            </a:r>
            <a:r>
              <a:rPr lang="it-IT" sz="2000" dirty="0" err="1"/>
              <a:t>connect_error</a:t>
            </a:r>
            <a:r>
              <a:rPr lang="it-IT" sz="2000" dirty="0"/>
              <a:t>;</a:t>
            </a:r>
          </a:p>
          <a:p>
            <a:r>
              <a:rPr lang="it-IT" sz="2000" dirty="0"/>
              <a:t>  exit();</a:t>
            </a:r>
          </a:p>
          <a:p>
            <a:r>
              <a:rPr lang="it-IT" sz="2000" dirty="0"/>
              <a:t>}</a:t>
            </a:r>
          </a:p>
          <a:p>
            <a:r>
              <a:rPr lang="it-IT" sz="2000" dirty="0" err="1"/>
              <a:t>echo</a:t>
            </a:r>
            <a:r>
              <a:rPr lang="it-IT" sz="2000" dirty="0"/>
              <a:t> "</a:t>
            </a:r>
            <a:r>
              <a:rPr lang="it-IT" sz="2000" dirty="0" err="1"/>
              <a:t>Initial</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 </a:t>
            </a:r>
            <a:r>
              <a:rPr lang="it-IT" sz="2000" dirty="0" err="1"/>
              <a:t>Change</a:t>
            </a:r>
            <a:r>
              <a:rPr lang="it-IT" sz="2000" dirty="0"/>
              <a:t> </a:t>
            </a:r>
            <a:r>
              <a:rPr lang="it-IT" sz="2000" dirty="0" err="1"/>
              <a:t>character</a:t>
            </a:r>
            <a:r>
              <a:rPr lang="it-IT" sz="2000" dirty="0"/>
              <a:t> set to utf8</a:t>
            </a:r>
          </a:p>
          <a:p>
            <a:r>
              <a:rPr lang="it-IT" sz="2000" dirty="0"/>
              <a:t>$</a:t>
            </a:r>
            <a:r>
              <a:rPr lang="it-IT" sz="2000" dirty="0" err="1"/>
              <a:t>mysqli</a:t>
            </a:r>
            <a:r>
              <a:rPr lang="it-IT" sz="2000" dirty="0"/>
              <a:t> -&gt; </a:t>
            </a:r>
            <a:r>
              <a:rPr lang="it-IT" sz="2000" dirty="0" err="1">
                <a:highlight>
                  <a:srgbClr val="FFFF00"/>
                </a:highlight>
              </a:rPr>
              <a:t>set_charset</a:t>
            </a:r>
            <a:r>
              <a:rPr lang="it-IT" sz="2000" dirty="0"/>
              <a:t>("utf8");</a:t>
            </a:r>
          </a:p>
          <a:p>
            <a:r>
              <a:rPr lang="it-IT" sz="2000" dirty="0" err="1"/>
              <a:t>echo</a:t>
            </a:r>
            <a:r>
              <a:rPr lang="it-IT" sz="2000" dirty="0"/>
              <a:t> "</a:t>
            </a:r>
            <a:r>
              <a:rPr lang="it-IT" sz="2000" dirty="0" err="1"/>
              <a:t>Current</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a:t>
            </a:r>
            <a:r>
              <a:rPr lang="it-IT" sz="2000" dirty="0" err="1"/>
              <a:t>mysqli</a:t>
            </a:r>
            <a:r>
              <a:rPr lang="it-IT" sz="2000" dirty="0"/>
              <a:t> -&gt; </a:t>
            </a:r>
            <a:r>
              <a:rPr lang="it-IT" sz="2000" dirty="0" err="1"/>
              <a:t>close</a:t>
            </a:r>
            <a:r>
              <a:rPr lang="it-IT" sz="2000" dirty="0"/>
              <a:t>();</a:t>
            </a:r>
          </a:p>
          <a:p>
            <a:r>
              <a:rPr lang="it-IT" sz="2000" dirty="0"/>
              <a:t>?&gt;</a:t>
            </a:r>
          </a:p>
        </p:txBody>
      </p:sp>
    </p:spTree>
    <p:extLst>
      <p:ext uri="{BB962C8B-B14F-4D97-AF65-F5344CB8AC3E}">
        <p14:creationId xmlns:p14="http://schemas.microsoft.com/office/powerpoint/2010/main" val="380477164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3092B9-1788-42BD-8BD8-CFE4E969F455}"/>
              </a:ext>
            </a:extLst>
          </p:cNvPr>
          <p:cNvSpPr>
            <a:spLocks noGrp="1"/>
          </p:cNvSpPr>
          <p:nvPr>
            <p:ph type="title"/>
          </p:nvPr>
        </p:nvSpPr>
        <p:spPr/>
        <p:txBody>
          <a:bodyPr/>
          <a:lstStyle/>
          <a:p>
            <a:r>
              <a:rPr lang="it-IT" dirty="0"/>
              <a:t>Gestione Errori 1</a:t>
            </a:r>
          </a:p>
        </p:txBody>
      </p:sp>
      <p:sp>
        <p:nvSpPr>
          <p:cNvPr id="3" name="Segnaposto contenuto 2">
            <a:extLst>
              <a:ext uri="{FF2B5EF4-FFF2-40B4-BE49-F238E27FC236}">
                <a16:creationId xmlns:a16="http://schemas.microsoft.com/office/drawing/2014/main" id="{2CCEE798-EA2A-4114-ADAA-6F4932EAACAE}"/>
              </a:ext>
            </a:extLst>
          </p:cNvPr>
          <p:cNvSpPr>
            <a:spLocks noGrp="1"/>
          </p:cNvSpPr>
          <p:nvPr>
            <p:ph sz="half" idx="2"/>
          </p:nvPr>
        </p:nvSpPr>
        <p:spPr/>
        <p:txBody>
          <a:bodyPr/>
          <a:lstStyle/>
          <a:p>
            <a:r>
              <a:rPr lang="it-IT" dirty="0"/>
              <a:t>Gestendo ogni errore con funzioni errori di </a:t>
            </a:r>
            <a:r>
              <a:rPr lang="it-IT" dirty="0" err="1"/>
              <a:t>mysqli</a:t>
            </a:r>
            <a:endParaRPr lang="it-IT" dirty="0"/>
          </a:p>
        </p:txBody>
      </p:sp>
      <p:sp>
        <p:nvSpPr>
          <p:cNvPr id="4" name="Segnaposto contenuto 3">
            <a:extLst>
              <a:ext uri="{FF2B5EF4-FFF2-40B4-BE49-F238E27FC236}">
                <a16:creationId xmlns:a16="http://schemas.microsoft.com/office/drawing/2014/main" id="{6A9BD615-ECF9-4BA9-9E52-1BE66C970F80}"/>
              </a:ext>
            </a:extLst>
          </p:cNvPr>
          <p:cNvSpPr>
            <a:spLocks noGrp="1"/>
          </p:cNvSpPr>
          <p:nvPr>
            <p:ph sz="quarter" idx="4"/>
          </p:nvPr>
        </p:nvSpPr>
        <p:spPr/>
        <p:txBody>
          <a:bodyPr>
            <a:normAutofit fontScale="62500" lnSpcReduction="20000"/>
          </a:bodyPr>
          <a:lstStyle/>
          <a:p>
            <a:r>
              <a:rPr lang="it-IT" b="0" dirty="0">
                <a:solidFill>
                  <a:schemeClr val="tx1"/>
                </a:solidFill>
                <a:effectLst/>
                <a:latin typeface="Consolas" panose="020B0609020204030204" pitchFamily="49" charset="0"/>
              </a:rPr>
              <a:t>&lt;?</a:t>
            </a:r>
            <a:r>
              <a:rPr lang="it-IT" b="0" dirty="0" err="1">
                <a:solidFill>
                  <a:schemeClr val="tx1"/>
                </a:solidFill>
                <a:effectLst/>
                <a:latin typeface="Consolas" panose="020B0609020204030204" pitchFamily="49" charset="0"/>
              </a:rPr>
              <a:t>php</a:t>
            </a:r>
            <a:endParaRPr lang="it-IT" b="0" dirty="0">
              <a:solidFill>
                <a:schemeClr val="tx1"/>
              </a:solidFill>
              <a:effectLst/>
              <a:latin typeface="Consolas" panose="020B0609020204030204" pitchFamily="49" charset="0"/>
            </a:endParaRPr>
          </a:p>
          <a:p>
            <a:br>
              <a:rPr lang="it-IT" b="0" dirty="0">
                <a:solidFill>
                  <a:schemeClr val="tx1"/>
                </a:solidFill>
                <a:effectLst/>
                <a:latin typeface="Consolas" panose="020B0609020204030204" pitchFamily="49" charset="0"/>
              </a:rPr>
            </a:br>
            <a:br>
              <a:rPr lang="it-IT" b="0" dirty="0">
                <a:solidFill>
                  <a:schemeClr val="tx1"/>
                </a:solidFill>
                <a:effectLst/>
                <a:latin typeface="Consolas" panose="020B0609020204030204" pitchFamily="49" charset="0"/>
              </a:rPr>
            </a:br>
            <a:r>
              <a:rPr lang="it-IT" b="0" dirty="0">
                <a:solidFill>
                  <a:schemeClr val="tx1"/>
                </a:solidFill>
                <a:effectLst/>
                <a:latin typeface="Consolas" panose="020B0609020204030204" pitchFamily="49" charset="0"/>
              </a:rPr>
              <a:t>    //connection</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mysqli_connect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localhost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root','','test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if</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mysqli_connect_errno</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        die("Errore in connection" . </a:t>
            </a:r>
            <a:r>
              <a:rPr lang="it-IT" b="0" dirty="0" err="1">
                <a:solidFill>
                  <a:schemeClr val="tx1"/>
                </a:solidFill>
                <a:effectLst/>
                <a:highlight>
                  <a:srgbClr val="FFFF00"/>
                </a:highlight>
                <a:latin typeface="Consolas" panose="020B0609020204030204" pitchFamily="49" charset="0"/>
              </a:rPr>
              <a:t>mysqli_connect_error</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    }</a:t>
            </a:r>
          </a:p>
          <a:p>
            <a:br>
              <a:rPr lang="it-IT" b="0" dirty="0">
                <a:solidFill>
                  <a:schemeClr val="tx1"/>
                </a:solidFill>
                <a:effectLst/>
                <a:latin typeface="Consolas" panose="020B0609020204030204" pitchFamily="49" charset="0"/>
              </a:rPr>
            </a:b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$query="SELECT * FROM </a:t>
            </a:r>
            <a:r>
              <a:rPr lang="it-IT" b="0" dirty="0" err="1">
                <a:solidFill>
                  <a:schemeClr val="tx1"/>
                </a:solidFill>
                <a:effectLst/>
                <a:latin typeface="Consolas" panose="020B0609020204030204" pitchFamily="49" charset="0"/>
              </a:rPr>
              <a:t>utentis</a:t>
            </a:r>
            <a:r>
              <a:rPr lang="it-IT" b="0" dirty="0">
                <a:solidFill>
                  <a:schemeClr val="tx1"/>
                </a:solidFill>
                <a:effectLst/>
                <a:latin typeface="Consolas" panose="020B0609020204030204" pitchFamily="49" charset="0"/>
              </a:rPr>
              <a:t>"; //mettere nome tabella errata</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mysqli_query</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if</a:t>
            </a:r>
            <a:r>
              <a:rPr lang="it-IT" b="0" dirty="0">
                <a:solidFill>
                  <a:schemeClr val="tx1"/>
                </a:solidFill>
                <a:effectLst/>
                <a:highlight>
                  <a:srgbClr val="FFFF00"/>
                </a:highlight>
                <a:latin typeface="Consolas" panose="020B0609020204030204" pitchFamily="49" charset="0"/>
              </a:rPr>
              <a:t> (! $</a:t>
            </a:r>
            <a:r>
              <a:rPr lang="it-IT" b="0" dirty="0" err="1">
                <a:solidFill>
                  <a:schemeClr val="tx1"/>
                </a:solidFill>
                <a:effectLst/>
                <a:highlight>
                  <a:srgbClr val="FFFF00"/>
                </a:highlight>
                <a:latin typeface="Consolas" panose="020B0609020204030204" pitchFamily="49" charset="0"/>
              </a:rPr>
              <a:t>result</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        die("Errore in query" . </a:t>
            </a:r>
            <a:r>
              <a:rPr lang="it-IT" b="0" dirty="0" err="1">
                <a:solidFill>
                  <a:schemeClr val="tx1"/>
                </a:solidFill>
                <a:effectLst/>
                <a:highlight>
                  <a:srgbClr val="FFFF00"/>
                </a:highlight>
                <a:latin typeface="Consolas" panose="020B0609020204030204" pitchFamily="49" charset="0"/>
              </a:rPr>
              <a:t>mysqli_error</a:t>
            </a:r>
            <a:r>
              <a:rPr lang="it-IT" b="0" dirty="0">
                <a:solidFill>
                  <a:schemeClr val="tx1"/>
                </a:solidFill>
                <a:effectLst/>
                <a:highlight>
                  <a:srgbClr val="FFFF00"/>
                </a:highlight>
                <a:latin typeface="Consolas" panose="020B0609020204030204" pitchFamily="49" charset="0"/>
              </a:rPr>
              <a:t>($</a:t>
            </a:r>
            <a:r>
              <a:rPr lang="it-IT" b="0" dirty="0" err="1">
                <a:solidFill>
                  <a:schemeClr val="tx1"/>
                </a:solidFill>
                <a:effectLst/>
                <a:highlight>
                  <a:srgbClr val="FFFF00"/>
                </a:highlight>
                <a:latin typeface="Consolas" panose="020B0609020204030204" pitchFamily="49" charset="0"/>
              </a:rPr>
              <a:t>conn</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while</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mysqli_fetch_assoc</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printf</a:t>
            </a:r>
            <a:r>
              <a:rPr lang="it-IT" b="0" dirty="0">
                <a:solidFill>
                  <a:schemeClr val="tx1"/>
                </a:solidFill>
                <a:effectLst/>
                <a:latin typeface="Consolas" panose="020B0609020204030204" pitchFamily="49" charset="0"/>
              </a:rPr>
              <a:t>("%s %s\n",$</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["nome"],$</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["cognome"]);</a:t>
            </a:r>
          </a:p>
          <a:p>
            <a:r>
              <a:rPr lang="it-IT" b="0" dirty="0">
                <a:solidFill>
                  <a:schemeClr val="tx1"/>
                </a:solidFill>
                <a:effectLst/>
                <a:latin typeface="Consolas" panose="020B0609020204030204" pitchFamily="49" charset="0"/>
              </a:rPr>
              <a:t>    }</a:t>
            </a:r>
          </a:p>
          <a:p>
            <a:br>
              <a:rPr lang="it-IT" b="0" dirty="0">
                <a:solidFill>
                  <a:schemeClr val="tx1"/>
                </a:solidFill>
                <a:effectLst/>
                <a:latin typeface="Consolas" panose="020B0609020204030204" pitchFamily="49" charset="0"/>
              </a:rPr>
            </a:br>
            <a:endParaRPr lang="it-IT" b="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1715330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988D2FB-5F5B-4E70-A80D-3F145D274004}"/>
              </a:ext>
            </a:extLst>
          </p:cNvPr>
          <p:cNvSpPr>
            <a:spLocks noGrp="1"/>
          </p:cNvSpPr>
          <p:nvPr>
            <p:ph type="title"/>
          </p:nvPr>
        </p:nvSpPr>
        <p:spPr/>
        <p:txBody>
          <a:bodyPr/>
          <a:lstStyle/>
          <a:p>
            <a:r>
              <a:rPr lang="it-IT" dirty="0"/>
              <a:t>Gestione Errori 2</a:t>
            </a:r>
          </a:p>
        </p:txBody>
      </p:sp>
      <p:sp>
        <p:nvSpPr>
          <p:cNvPr id="5" name="Segnaposto contenuto 4">
            <a:extLst>
              <a:ext uri="{FF2B5EF4-FFF2-40B4-BE49-F238E27FC236}">
                <a16:creationId xmlns:a16="http://schemas.microsoft.com/office/drawing/2014/main" id="{1432A27C-3D1E-4BF9-ABB5-ED8AB3DB7CFD}"/>
              </a:ext>
            </a:extLst>
          </p:cNvPr>
          <p:cNvSpPr>
            <a:spLocks noGrp="1"/>
          </p:cNvSpPr>
          <p:nvPr>
            <p:ph sz="half" idx="2"/>
          </p:nvPr>
        </p:nvSpPr>
        <p:spPr/>
        <p:txBody>
          <a:bodyPr/>
          <a:lstStyle/>
          <a:p>
            <a:r>
              <a:rPr lang="it-IT" dirty="0"/>
              <a:t>Gestione errori con </a:t>
            </a:r>
            <a:r>
              <a:rPr lang="it-IT" dirty="0" err="1"/>
              <a:t>error</a:t>
            </a:r>
            <a:r>
              <a:rPr lang="it-IT" dirty="0"/>
              <a:t> </a:t>
            </a:r>
            <a:r>
              <a:rPr lang="it-IT" dirty="0" err="1"/>
              <a:t>handler</a:t>
            </a:r>
            <a:r>
              <a:rPr lang="it-IT" dirty="0"/>
              <a:t> personalizzato</a:t>
            </a:r>
          </a:p>
        </p:txBody>
      </p:sp>
      <p:sp>
        <p:nvSpPr>
          <p:cNvPr id="6" name="Segnaposto contenuto 5">
            <a:extLst>
              <a:ext uri="{FF2B5EF4-FFF2-40B4-BE49-F238E27FC236}">
                <a16:creationId xmlns:a16="http://schemas.microsoft.com/office/drawing/2014/main" id="{42A7649E-51CD-43E1-8762-E599257DEE7D}"/>
              </a:ext>
            </a:extLst>
          </p:cNvPr>
          <p:cNvSpPr>
            <a:spLocks noGrp="1"/>
          </p:cNvSpPr>
          <p:nvPr>
            <p:ph sz="quarter" idx="4"/>
          </p:nvPr>
        </p:nvSpPr>
        <p:spPr/>
        <p:txBody>
          <a:bodyPr>
            <a:normAutofit fontScale="70000" lnSpcReduction="20000"/>
          </a:bodyPr>
          <a:lstStyle/>
          <a:p>
            <a:r>
              <a:rPr lang="it-IT" b="0" dirty="0" err="1">
                <a:solidFill>
                  <a:schemeClr val="tx1"/>
                </a:solidFill>
                <a:effectLst/>
                <a:highlight>
                  <a:srgbClr val="FFFF00"/>
                </a:highlight>
                <a:latin typeface="Consolas" panose="020B0609020204030204" pitchFamily="49" charset="0"/>
              </a:rPr>
              <a:t>set_error_handler</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error_warning_handler</a:t>
            </a:r>
            <a:r>
              <a:rPr lang="it-IT" b="0" dirty="0">
                <a:solidFill>
                  <a:schemeClr val="tx1"/>
                </a:solidFill>
                <a:effectLst/>
                <a:latin typeface="Consolas" panose="020B0609020204030204" pitchFamily="49" charset="0"/>
              </a:rPr>
              <a:t>", E_WARNING|E_ERROR);</a:t>
            </a:r>
          </a:p>
          <a:p>
            <a:br>
              <a:rPr lang="it-IT" b="0" dirty="0">
                <a:solidFill>
                  <a:schemeClr val="tx1"/>
                </a:solidFill>
                <a:effectLst/>
                <a:latin typeface="Consolas" panose="020B0609020204030204" pitchFamily="49" charset="0"/>
              </a:rPr>
            </a:br>
            <a:r>
              <a:rPr lang="it-IT" b="0" dirty="0" err="1">
                <a:solidFill>
                  <a:schemeClr val="tx1"/>
                </a:solidFill>
                <a:effectLst/>
                <a:highlight>
                  <a:srgbClr val="FFFF00"/>
                </a:highlight>
                <a:latin typeface="Consolas" panose="020B0609020204030204" pitchFamily="49" charset="0"/>
              </a:rPr>
              <a:t>function</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error_warning_handler</a:t>
            </a:r>
            <a:r>
              <a:rPr lang="it-IT" b="0" dirty="0">
                <a:solidFill>
                  <a:schemeClr val="tx1"/>
                </a:solidFill>
                <a:effectLst/>
                <a:highlight>
                  <a:srgbClr val="FFFF00"/>
                </a:highlight>
                <a:latin typeface="Consolas" panose="020B0609020204030204" pitchFamily="49" charset="0"/>
              </a:rPr>
              <a:t>($</a:t>
            </a:r>
            <a:r>
              <a:rPr lang="it-IT" b="0" dirty="0" err="1">
                <a:solidFill>
                  <a:schemeClr val="tx1"/>
                </a:solidFill>
                <a:effectLst/>
                <a:highlight>
                  <a:srgbClr val="FFFF00"/>
                </a:highlight>
                <a:latin typeface="Consolas" panose="020B0609020204030204" pitchFamily="49" charset="0"/>
              </a:rPr>
              <a:t>errno</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errstr</a:t>
            </a:r>
            <a:r>
              <a:rPr lang="it-IT" b="0" dirty="0">
                <a:solidFill>
                  <a:schemeClr val="tx1"/>
                </a:solidFill>
                <a:effectLst/>
                <a:highlight>
                  <a:srgbClr val="FFFF00"/>
                </a:highlight>
                <a:latin typeface="Consolas" panose="020B0609020204030204" pitchFamily="49" charset="0"/>
              </a:rPr>
              <a:t>) { </a:t>
            </a:r>
          </a:p>
          <a:p>
            <a:r>
              <a:rPr lang="it-IT" b="0" dirty="0" err="1">
                <a:solidFill>
                  <a:schemeClr val="tx1"/>
                </a:solidFill>
                <a:effectLst/>
                <a:highlight>
                  <a:srgbClr val="FFFF00"/>
                </a:highlight>
                <a:latin typeface="Consolas" panose="020B0609020204030204" pitchFamily="49" charset="0"/>
              </a:rPr>
              <a:t>print</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warning_ERROR_handler</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errno</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errstr</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die;</a:t>
            </a:r>
          </a:p>
          <a:p>
            <a:r>
              <a:rPr lang="it-IT" b="0" dirty="0">
                <a:solidFill>
                  <a:schemeClr val="tx1"/>
                </a:solidFill>
                <a:effectLst/>
                <a:highlight>
                  <a:srgbClr val="FFFF00"/>
                </a:highlight>
                <a:latin typeface="Consolas" panose="020B0609020204030204" pitchFamily="49" charset="0"/>
              </a:rPr>
              <a:t>}</a:t>
            </a:r>
          </a:p>
          <a:p>
            <a:br>
              <a:rPr lang="it-IT" b="0" dirty="0">
                <a:solidFill>
                  <a:schemeClr val="tx1"/>
                </a:solidFill>
                <a:effectLst/>
                <a:latin typeface="Consolas" panose="020B0609020204030204" pitchFamily="49" charset="0"/>
              </a:rPr>
            </a:br>
            <a:r>
              <a:rPr lang="it-IT" b="0" dirty="0">
                <a:solidFill>
                  <a:schemeClr val="tx1"/>
                </a:solidFill>
                <a:effectLst/>
                <a:latin typeface="Consolas" panose="020B0609020204030204" pitchFamily="49" charset="0"/>
              </a:rPr>
              <a:t>    //connection</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mysqli_connect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localhost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root','','test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p>
          <a:p>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$query="SELECT * FROM </a:t>
            </a:r>
            <a:r>
              <a:rPr lang="it-IT" b="0" dirty="0" err="1">
                <a:solidFill>
                  <a:schemeClr val="tx1"/>
                </a:solidFill>
                <a:effectLst/>
                <a:latin typeface="Consolas" panose="020B0609020204030204" pitchFamily="49" charset="0"/>
              </a:rPr>
              <a:t>utentis</a:t>
            </a:r>
            <a:r>
              <a:rPr lang="it-IT" b="0" dirty="0">
                <a:solidFill>
                  <a:schemeClr val="tx1"/>
                </a:solidFill>
                <a:effectLst/>
                <a:latin typeface="Consolas" panose="020B0609020204030204" pitchFamily="49" charset="0"/>
              </a:rPr>
              <a:t>"; //mettere nome tabella errata</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mysqli_query</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while</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mysqli_fetch_assoc</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printf</a:t>
            </a:r>
            <a:r>
              <a:rPr lang="it-IT" b="0" dirty="0">
                <a:solidFill>
                  <a:schemeClr val="tx1"/>
                </a:solidFill>
                <a:effectLst/>
                <a:latin typeface="Consolas" panose="020B0609020204030204" pitchFamily="49" charset="0"/>
              </a:rPr>
              <a:t>("%s %s\n",$</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["nome"],$</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["cognome"]);</a:t>
            </a:r>
          </a:p>
          <a:p>
            <a:r>
              <a:rPr lang="it-IT" b="0" dirty="0">
                <a:solidFill>
                  <a:schemeClr val="tx1"/>
                </a:solidFill>
                <a:effectLst/>
                <a:latin typeface="Consolas" panose="020B0609020204030204" pitchFamily="49" charset="0"/>
              </a:rPr>
              <a:t>    }</a:t>
            </a:r>
          </a:p>
          <a:p>
            <a:endParaRPr lang="it-IT" dirty="0">
              <a:solidFill>
                <a:schemeClr val="tx1"/>
              </a:solidFill>
            </a:endParaRPr>
          </a:p>
        </p:txBody>
      </p:sp>
    </p:spTree>
    <p:extLst>
      <p:ext uri="{BB962C8B-B14F-4D97-AF65-F5344CB8AC3E}">
        <p14:creationId xmlns:p14="http://schemas.microsoft.com/office/powerpoint/2010/main" val="413082714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9E016D-7EA0-4062-B0CB-79C0CBEC2444}"/>
              </a:ext>
            </a:extLst>
          </p:cNvPr>
          <p:cNvSpPr>
            <a:spLocks noGrp="1"/>
          </p:cNvSpPr>
          <p:nvPr>
            <p:ph type="title"/>
          </p:nvPr>
        </p:nvSpPr>
        <p:spPr/>
        <p:txBody>
          <a:bodyPr>
            <a:normAutofit/>
          </a:bodyPr>
          <a:lstStyle/>
          <a:p>
            <a:r>
              <a:rPr lang="it-IT" dirty="0"/>
              <a:t>Gestione Errori 3 – con </a:t>
            </a:r>
            <a:r>
              <a:rPr lang="it-IT" dirty="0" err="1"/>
              <a:t>try</a:t>
            </a:r>
            <a:r>
              <a:rPr lang="it-IT" dirty="0"/>
              <a:t> catch</a:t>
            </a:r>
          </a:p>
        </p:txBody>
      </p:sp>
      <p:sp>
        <p:nvSpPr>
          <p:cNvPr id="7" name="Segnaposto contenuto 6">
            <a:extLst>
              <a:ext uri="{FF2B5EF4-FFF2-40B4-BE49-F238E27FC236}">
                <a16:creationId xmlns:a16="http://schemas.microsoft.com/office/drawing/2014/main" id="{1F4E3EC9-9B47-4FF0-8A94-AF4988D88B72}"/>
              </a:ext>
            </a:extLst>
          </p:cNvPr>
          <p:cNvSpPr>
            <a:spLocks noGrp="1"/>
          </p:cNvSpPr>
          <p:nvPr>
            <p:ph sz="half" idx="2"/>
          </p:nvPr>
        </p:nvSpPr>
        <p:spPr/>
        <p:txBody>
          <a:bodyPr/>
          <a:lstStyle/>
          <a:p>
            <a:r>
              <a:rPr lang="it-IT" dirty="0"/>
              <a:t>caso di esempio per gestire errore con </a:t>
            </a:r>
            <a:r>
              <a:rPr lang="it-IT" dirty="0" err="1"/>
              <a:t>try</a:t>
            </a:r>
            <a:r>
              <a:rPr lang="it-IT" dirty="0"/>
              <a:t> catch </a:t>
            </a:r>
          </a:p>
          <a:p>
            <a:endParaRPr lang="it-IT" dirty="0"/>
          </a:p>
          <a:p>
            <a:r>
              <a:rPr lang="it-IT" dirty="0"/>
              <a:t>nel caso a destra le </a:t>
            </a:r>
            <a:r>
              <a:rPr lang="it-IT" dirty="0" err="1"/>
              <a:t>exception</a:t>
            </a:r>
            <a:r>
              <a:rPr lang="it-IT" dirty="0"/>
              <a:t> vengono lanciate al verificarsi dell'errore, utilizzando la catch</a:t>
            </a:r>
          </a:p>
        </p:txBody>
      </p:sp>
      <p:sp>
        <p:nvSpPr>
          <p:cNvPr id="8" name="Segnaposto contenuto 7">
            <a:extLst>
              <a:ext uri="{FF2B5EF4-FFF2-40B4-BE49-F238E27FC236}">
                <a16:creationId xmlns:a16="http://schemas.microsoft.com/office/drawing/2014/main" id="{6A177102-BBBA-441F-AAE7-D300505AE3EC}"/>
              </a:ext>
            </a:extLst>
          </p:cNvPr>
          <p:cNvSpPr>
            <a:spLocks noGrp="1"/>
          </p:cNvSpPr>
          <p:nvPr>
            <p:ph sz="quarter" idx="4"/>
          </p:nvPr>
        </p:nvSpPr>
        <p:spPr/>
        <p:txBody>
          <a:bodyPr>
            <a:normAutofit fontScale="62500" lnSpcReduction="20000"/>
          </a:bodyPr>
          <a:lstStyle/>
          <a:p>
            <a:br>
              <a:rPr lang="it-IT" b="0" dirty="0">
                <a:solidFill>
                  <a:schemeClr val="tx1"/>
                </a:solidFill>
                <a:effectLst/>
                <a:latin typeface="Consolas" panose="020B0609020204030204" pitchFamily="49" charset="0"/>
              </a:rPr>
            </a:br>
            <a:r>
              <a:rPr lang="it-IT" b="0" dirty="0" err="1">
                <a:solidFill>
                  <a:schemeClr val="tx1"/>
                </a:solidFill>
                <a:effectLst/>
                <a:highlight>
                  <a:srgbClr val="FFFF00"/>
                </a:highlight>
                <a:latin typeface="Consolas" panose="020B0609020204030204" pitchFamily="49" charset="0"/>
              </a:rPr>
              <a:t>try</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latin typeface="Consolas" panose="020B0609020204030204" pitchFamily="49" charset="0"/>
              </a:rPr>
              <a:t>    //connection</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mysqli_connect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localhost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root','','test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if</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mysqli_connect_errno</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throw</a:t>
            </a:r>
            <a:r>
              <a:rPr lang="it-IT" b="0" dirty="0">
                <a:solidFill>
                  <a:schemeClr val="tx1"/>
                </a:solidFill>
                <a:effectLst/>
                <a:highlight>
                  <a:srgbClr val="FFFF00"/>
                </a:highlight>
                <a:latin typeface="Consolas" panose="020B0609020204030204" pitchFamily="49" charset="0"/>
              </a:rPr>
              <a:t> new </a:t>
            </a:r>
            <a:r>
              <a:rPr lang="it-IT" b="0" dirty="0" err="1">
                <a:solidFill>
                  <a:schemeClr val="tx1"/>
                </a:solidFill>
                <a:effectLst/>
                <a:highlight>
                  <a:srgbClr val="FFFF00"/>
                </a:highlight>
                <a:latin typeface="Consolas" panose="020B0609020204030204" pitchFamily="49" charset="0"/>
              </a:rPr>
              <a:t>Exception</a:t>
            </a:r>
            <a:r>
              <a:rPr lang="it-IT" b="0" dirty="0">
                <a:solidFill>
                  <a:schemeClr val="tx1"/>
                </a:solidFill>
                <a:effectLst/>
                <a:highlight>
                  <a:srgbClr val="FFFF00"/>
                </a:highlight>
                <a:latin typeface="Consolas" panose="020B0609020204030204" pitchFamily="49" charset="0"/>
              </a:rPr>
              <a:t>("errore in connection: " . </a:t>
            </a:r>
            <a:r>
              <a:rPr lang="it-IT" b="0" dirty="0" err="1">
                <a:solidFill>
                  <a:schemeClr val="tx1"/>
                </a:solidFill>
                <a:effectLst/>
                <a:highlight>
                  <a:srgbClr val="FFFF00"/>
                </a:highlight>
                <a:latin typeface="Consolas" panose="020B0609020204030204" pitchFamily="49" charset="0"/>
              </a:rPr>
              <a:t>mysqli_connect_error</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    }</a:t>
            </a:r>
          </a:p>
          <a:p>
            <a:br>
              <a:rPr lang="it-IT" b="0" dirty="0">
                <a:solidFill>
                  <a:schemeClr val="tx1"/>
                </a:solidFill>
                <a:effectLst/>
                <a:latin typeface="Consolas" panose="020B0609020204030204" pitchFamily="49" charset="0"/>
              </a:rPr>
            </a:b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$query="SELECT * FROM </a:t>
            </a:r>
            <a:r>
              <a:rPr lang="it-IT" b="0" dirty="0" err="1">
                <a:solidFill>
                  <a:schemeClr val="tx1"/>
                </a:solidFill>
                <a:effectLst/>
                <a:latin typeface="Consolas" panose="020B0609020204030204" pitchFamily="49" charset="0"/>
              </a:rPr>
              <a:t>utentis</a:t>
            </a:r>
            <a:r>
              <a:rPr lang="it-IT" b="0" dirty="0">
                <a:solidFill>
                  <a:schemeClr val="tx1"/>
                </a:solidFill>
                <a:effectLst/>
                <a:latin typeface="Consolas" panose="020B0609020204030204" pitchFamily="49" charset="0"/>
              </a:rPr>
              <a:t>"; //mettere nome tabella errata</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mysqli_query</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if</a:t>
            </a:r>
            <a:r>
              <a:rPr lang="it-IT" b="0" dirty="0">
                <a:solidFill>
                  <a:schemeClr val="tx1"/>
                </a:solidFill>
                <a:effectLst/>
                <a:highlight>
                  <a:srgbClr val="FFFF00"/>
                </a:highlight>
                <a:latin typeface="Consolas" panose="020B0609020204030204" pitchFamily="49" charset="0"/>
              </a:rPr>
              <a:t> (! $</a:t>
            </a:r>
            <a:r>
              <a:rPr lang="it-IT" b="0" dirty="0" err="1">
                <a:solidFill>
                  <a:schemeClr val="tx1"/>
                </a:solidFill>
                <a:effectLst/>
                <a:highlight>
                  <a:srgbClr val="FFFF00"/>
                </a:highlight>
                <a:latin typeface="Consolas" panose="020B0609020204030204" pitchFamily="49" charset="0"/>
              </a:rPr>
              <a:t>result</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throw</a:t>
            </a:r>
            <a:r>
              <a:rPr lang="it-IT" b="0" dirty="0">
                <a:solidFill>
                  <a:schemeClr val="tx1"/>
                </a:solidFill>
                <a:effectLst/>
                <a:highlight>
                  <a:srgbClr val="FFFF00"/>
                </a:highlight>
                <a:latin typeface="Consolas" panose="020B0609020204030204" pitchFamily="49" charset="0"/>
              </a:rPr>
              <a:t> new </a:t>
            </a:r>
            <a:r>
              <a:rPr lang="it-IT" b="0" dirty="0" err="1">
                <a:solidFill>
                  <a:schemeClr val="tx1"/>
                </a:solidFill>
                <a:effectLst/>
                <a:highlight>
                  <a:srgbClr val="FFFF00"/>
                </a:highlight>
                <a:latin typeface="Consolas" panose="020B0609020204030204" pitchFamily="49" charset="0"/>
              </a:rPr>
              <a:t>Exception</a:t>
            </a:r>
            <a:r>
              <a:rPr lang="it-IT" b="0" dirty="0">
                <a:solidFill>
                  <a:schemeClr val="tx1"/>
                </a:solidFill>
                <a:effectLst/>
                <a:highlight>
                  <a:srgbClr val="FFFF00"/>
                </a:highlight>
                <a:latin typeface="Consolas" panose="020B0609020204030204" pitchFamily="49" charset="0"/>
              </a:rPr>
              <a:t>("errore in query: " . </a:t>
            </a:r>
            <a:r>
              <a:rPr lang="it-IT" b="0" dirty="0" err="1">
                <a:solidFill>
                  <a:schemeClr val="tx1"/>
                </a:solidFill>
                <a:effectLst/>
                <a:highlight>
                  <a:srgbClr val="FFFF00"/>
                </a:highlight>
                <a:latin typeface="Consolas" panose="020B0609020204030204" pitchFamily="49" charset="0"/>
              </a:rPr>
              <a:t>mysqli_error</a:t>
            </a:r>
            <a:r>
              <a:rPr lang="it-IT" b="0" dirty="0">
                <a:solidFill>
                  <a:schemeClr val="tx1"/>
                </a:solidFill>
                <a:effectLst/>
                <a:highlight>
                  <a:srgbClr val="FFFF00"/>
                </a:highlight>
                <a:latin typeface="Consolas" panose="020B0609020204030204" pitchFamily="49" charset="0"/>
              </a:rPr>
              <a:t>($</a:t>
            </a:r>
            <a:r>
              <a:rPr lang="it-IT" b="0" dirty="0" err="1">
                <a:solidFill>
                  <a:schemeClr val="tx1"/>
                </a:solidFill>
                <a:effectLst/>
                <a:highlight>
                  <a:srgbClr val="FFFF00"/>
                </a:highlight>
                <a:latin typeface="Consolas" panose="020B0609020204030204" pitchFamily="49" charset="0"/>
              </a:rPr>
              <a:t>conn</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while</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mysqli_fetch_assoc</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printf</a:t>
            </a:r>
            <a:r>
              <a:rPr lang="it-IT" b="0" dirty="0">
                <a:solidFill>
                  <a:schemeClr val="tx1"/>
                </a:solidFill>
                <a:effectLst/>
                <a:latin typeface="Consolas" panose="020B0609020204030204" pitchFamily="49" charset="0"/>
              </a:rPr>
              <a:t>("%s %s\n",$</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["nome"],$</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["cognome"]);</a:t>
            </a:r>
          </a:p>
          <a:p>
            <a:r>
              <a:rPr lang="it-IT" b="0" dirty="0">
                <a:solidFill>
                  <a:schemeClr val="tx1"/>
                </a:solidFill>
                <a:effectLs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}catch (</a:t>
            </a:r>
            <a:r>
              <a:rPr lang="it-IT" b="0" dirty="0" err="1">
                <a:solidFill>
                  <a:schemeClr val="tx1"/>
                </a:solidFill>
                <a:effectLst/>
                <a:highlight>
                  <a:srgbClr val="FFFF00"/>
                </a:highlight>
                <a:latin typeface="Consolas" panose="020B0609020204030204" pitchFamily="49" charset="0"/>
              </a:rPr>
              <a:t>Exception</a:t>
            </a:r>
            <a:r>
              <a:rPr lang="it-IT" b="0" dirty="0">
                <a:solidFill>
                  <a:schemeClr val="tx1"/>
                </a:solidFill>
                <a:effectLst/>
                <a:highlight>
                  <a:srgbClr val="FFFF00"/>
                </a:highlight>
                <a:latin typeface="Consolas" panose="020B0609020204030204" pitchFamily="49" charset="0"/>
              </a:rPr>
              <a:t> $ex){</a:t>
            </a:r>
          </a:p>
          <a:p>
            <a:r>
              <a:rPr lang="it-IT" b="0" dirty="0">
                <a:solidFill>
                  <a:schemeClr val="tx1"/>
                </a:solidFill>
                <a:effectLst/>
                <a:highlight>
                  <a:srgbClr val="FFFF00"/>
                </a:highlight>
                <a:latin typeface="Consolas" panose="020B0609020204030204" pitchFamily="49" charset="0"/>
              </a:rPr>
              <a:t>    die ("**ERROR" . $ex);</a:t>
            </a:r>
          </a:p>
          <a:p>
            <a:r>
              <a:rPr lang="it-IT" b="0" dirty="0">
                <a:solidFill>
                  <a:schemeClr val="tx1"/>
                </a:solidFill>
                <a:effectLst/>
                <a:highlight>
                  <a:srgbClr val="FFFF00"/>
                </a:highlight>
                <a:latin typeface="Consolas" panose="020B0609020204030204" pitchFamily="49" charset="0"/>
              </a:rPr>
              <a:t>}</a:t>
            </a:r>
          </a:p>
          <a:p>
            <a:br>
              <a:rPr lang="it-IT" b="0" dirty="0">
                <a:solidFill>
                  <a:schemeClr val="tx1"/>
                </a:solidFill>
                <a:effectLst/>
                <a:latin typeface="Consolas" panose="020B0609020204030204" pitchFamily="49" charset="0"/>
              </a:rPr>
            </a:br>
            <a:endParaRPr lang="it-IT" b="0" dirty="0">
              <a:solidFill>
                <a:schemeClr val="tx1"/>
              </a:solidFill>
              <a:effectLst/>
              <a:latin typeface="Consolas" panose="020B0609020204030204" pitchFamily="49" charset="0"/>
            </a:endParaRPr>
          </a:p>
          <a:p>
            <a:endParaRPr lang="it-IT" dirty="0">
              <a:solidFill>
                <a:schemeClr val="tx1"/>
              </a:solidFill>
            </a:endParaRPr>
          </a:p>
        </p:txBody>
      </p:sp>
    </p:spTree>
    <p:extLst>
      <p:ext uri="{BB962C8B-B14F-4D97-AF65-F5344CB8AC3E}">
        <p14:creationId xmlns:p14="http://schemas.microsoft.com/office/powerpoint/2010/main" val="17620192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B2789-172C-4AB0-9051-F2FDCFF055B5}"/>
              </a:ext>
            </a:extLst>
          </p:cNvPr>
          <p:cNvSpPr>
            <a:spLocks noGrp="1"/>
          </p:cNvSpPr>
          <p:nvPr>
            <p:ph type="title"/>
          </p:nvPr>
        </p:nvSpPr>
        <p:spPr/>
        <p:txBody>
          <a:bodyPr/>
          <a:lstStyle/>
          <a:p>
            <a:r>
              <a:rPr lang="it-IT" dirty="0"/>
              <a:t>PDO::__</a:t>
            </a:r>
            <a:r>
              <a:rPr lang="it-IT" dirty="0" err="1"/>
              <a:t>construct</a:t>
            </a:r>
            <a:endParaRPr lang="it-IT" dirty="0"/>
          </a:p>
        </p:txBody>
      </p:sp>
      <p:sp>
        <p:nvSpPr>
          <p:cNvPr id="3" name="Segnaposto contenuto 2">
            <a:extLst>
              <a:ext uri="{FF2B5EF4-FFF2-40B4-BE49-F238E27FC236}">
                <a16:creationId xmlns:a16="http://schemas.microsoft.com/office/drawing/2014/main" id="{3661F30F-0D4E-44D4-A316-EA274ACF4DD8}"/>
              </a:ext>
            </a:extLst>
          </p:cNvPr>
          <p:cNvSpPr>
            <a:spLocks noGrp="1"/>
          </p:cNvSpPr>
          <p:nvPr>
            <p:ph sz="half" idx="2"/>
          </p:nvPr>
        </p:nvSpPr>
        <p:spPr/>
        <p:txBody>
          <a:bodyPr>
            <a:normAutofit fontScale="92500" lnSpcReduction="20000"/>
          </a:bodyPr>
          <a:lstStyle/>
          <a:p>
            <a:r>
              <a:rPr lang="it-IT" sz="3000" b="1" dirty="0"/>
              <a:t>DSN</a:t>
            </a:r>
          </a:p>
          <a:p>
            <a:pPr>
              <a:lnSpc>
                <a:spcPct val="120000"/>
              </a:lnSpc>
            </a:pPr>
            <a:r>
              <a:rPr lang="it-IT" sz="2000" dirty="0"/>
              <a:t>Il nome dell'origine dati, o DSN, </a:t>
            </a:r>
            <a:r>
              <a:rPr lang="it-IT" sz="2000" b="1" dirty="0"/>
              <a:t>contiene le informazioni necessarie per la connessione al database</a:t>
            </a:r>
            <a:r>
              <a:rPr lang="it-IT" sz="2000" dirty="0"/>
              <a:t>.</a:t>
            </a:r>
            <a:br>
              <a:rPr lang="it-IT" sz="2000" dirty="0"/>
            </a:br>
            <a:r>
              <a:rPr lang="it-IT" sz="2000" dirty="0"/>
              <a:t>In generale, un </a:t>
            </a:r>
            <a:r>
              <a:rPr lang="it-IT" sz="2000" dirty="0">
                <a:highlight>
                  <a:srgbClr val="FFFF00"/>
                </a:highlight>
              </a:rPr>
              <a:t>DSN</a:t>
            </a:r>
            <a:r>
              <a:rPr lang="it-IT" sz="2000" dirty="0"/>
              <a:t> </a:t>
            </a:r>
            <a:r>
              <a:rPr lang="it-IT" sz="2000" b="1" dirty="0"/>
              <a:t>è </a:t>
            </a:r>
            <a:r>
              <a:rPr lang="it-IT" sz="2000" b="1" dirty="0">
                <a:highlight>
                  <a:srgbClr val="FFFF00"/>
                </a:highlight>
              </a:rPr>
              <a:t>costituito da</a:t>
            </a:r>
            <a:r>
              <a:rPr lang="it-IT" sz="2000" b="1" dirty="0"/>
              <a:t>l nome del driver </a:t>
            </a:r>
            <a:r>
              <a:rPr lang="it-IT" sz="2000" b="1" dirty="0">
                <a:highlight>
                  <a:srgbClr val="FFFF00"/>
                </a:highlight>
              </a:rPr>
              <a:t>PDO</a:t>
            </a:r>
            <a:r>
              <a:rPr lang="it-IT" sz="2000" dirty="0"/>
              <a:t>, </a:t>
            </a:r>
            <a:r>
              <a:rPr lang="it-IT" sz="2000" b="1" dirty="0"/>
              <a:t>seguito da due punti</a:t>
            </a:r>
            <a:r>
              <a:rPr lang="it-IT" sz="2000" dirty="0"/>
              <a:t>, </a:t>
            </a:r>
            <a:r>
              <a:rPr lang="it-IT" sz="2000" b="1" dirty="0"/>
              <a:t>seguito dalla </a:t>
            </a:r>
            <a:r>
              <a:rPr lang="it-IT" sz="2000" b="1" dirty="0">
                <a:highlight>
                  <a:srgbClr val="FFFF00"/>
                </a:highlight>
              </a:rPr>
              <a:t>sintassi di connessione </a:t>
            </a:r>
            <a:r>
              <a:rPr lang="it-IT" sz="2000" b="1" dirty="0"/>
              <a:t>specifica del driver PDO.</a:t>
            </a:r>
            <a:endParaRPr lang="it-IT" sz="2000" dirty="0"/>
          </a:p>
          <a:p>
            <a:pPr>
              <a:lnSpc>
                <a:spcPct val="120000"/>
              </a:lnSpc>
            </a:pPr>
            <a:r>
              <a:rPr lang="it-IT" sz="2000" b="1" dirty="0"/>
              <a:t>Opzioni</a:t>
            </a:r>
            <a:br>
              <a:rPr lang="it-IT" sz="2000" b="1" dirty="0"/>
            </a:br>
            <a:r>
              <a:rPr lang="it-IT" sz="2000" dirty="0"/>
              <a:t>Una matrice chiave=&gt;valore di opzioni di connessione specifiche del driver.</a:t>
            </a:r>
          </a:p>
          <a:p>
            <a:pPr>
              <a:lnSpc>
                <a:spcPct val="120000"/>
              </a:lnSpc>
            </a:pPr>
            <a:r>
              <a:rPr lang="it-IT" sz="2000" dirty="0"/>
              <a:t>PDO::__</a:t>
            </a:r>
            <a:r>
              <a:rPr lang="it-IT" sz="2000" dirty="0" err="1"/>
              <a:t>construct</a:t>
            </a:r>
            <a:r>
              <a:rPr lang="it-IT" sz="2000" dirty="0"/>
              <a:t>() </a:t>
            </a:r>
            <a:r>
              <a:rPr lang="it-IT" sz="2000" dirty="0">
                <a:highlight>
                  <a:srgbClr val="FFFF00"/>
                </a:highlight>
              </a:rPr>
              <a:t>genera una </a:t>
            </a:r>
            <a:r>
              <a:rPr lang="it-IT" sz="2000" dirty="0" err="1">
                <a:highlight>
                  <a:srgbClr val="FFFF00"/>
                </a:highlight>
              </a:rPr>
              <a:t>PDOException</a:t>
            </a:r>
            <a:r>
              <a:rPr lang="it-IT" sz="2000" dirty="0">
                <a:highlight>
                  <a:srgbClr val="FFFF00"/>
                </a:highlight>
              </a:rPr>
              <a:t> se il tentativo di connessione al database richiesto non riesce</a:t>
            </a:r>
            <a:r>
              <a:rPr lang="it-IT" sz="2000" dirty="0"/>
              <a:t>, indipendentemente da quale PDO::ATTR_ERRMODE è attualmente impostato.</a:t>
            </a:r>
          </a:p>
          <a:p>
            <a:pPr>
              <a:lnSpc>
                <a:spcPct val="120000"/>
              </a:lnSpc>
            </a:pPr>
            <a:endParaRPr lang="it-IT" sz="2000" dirty="0"/>
          </a:p>
          <a:p>
            <a:pPr>
              <a:lnSpc>
                <a:spcPct val="120000"/>
              </a:lnSpc>
            </a:pPr>
            <a:r>
              <a:rPr lang="it-IT" sz="2000" dirty="0"/>
              <a:t>potrebbe essere anche una uri:</a:t>
            </a:r>
          </a:p>
          <a:p>
            <a:pPr>
              <a:lnSpc>
                <a:spcPct val="120000"/>
              </a:lnSpc>
            </a:pPr>
            <a:r>
              <a:rPr lang="it-IT" sz="2000" b="0" i="0" dirty="0">
                <a:solidFill>
                  <a:srgbClr val="0000BB"/>
                </a:solidFill>
                <a:effectLst/>
                <a:highlight>
                  <a:srgbClr val="FFFF00"/>
                </a:highlight>
                <a:latin typeface="Fira Mono" panose="020B0509050000020004" pitchFamily="49" charset="0"/>
              </a:rPr>
              <a:t>$</a:t>
            </a:r>
            <a:r>
              <a:rPr lang="it-IT" sz="2000" b="0" i="0" dirty="0" err="1">
                <a:solidFill>
                  <a:srgbClr val="0000BB"/>
                </a:solidFill>
                <a:effectLst/>
                <a:highlight>
                  <a:srgbClr val="FFFF00"/>
                </a:highlight>
                <a:latin typeface="Fira Mono" panose="020B0509050000020004" pitchFamily="49" charset="0"/>
              </a:rPr>
              <a:t>dsn</a:t>
            </a:r>
            <a:r>
              <a:rPr lang="it-IT" sz="2000" b="0" i="0" dirty="0">
                <a:solidFill>
                  <a:srgbClr val="0000BB"/>
                </a:solidFill>
                <a:effectLst/>
                <a:highlight>
                  <a:srgbClr val="FFFF00"/>
                </a:highlight>
                <a:latin typeface="Fira Mono" panose="020B0509050000020004" pitchFamily="49" charset="0"/>
              </a:rPr>
              <a:t> </a:t>
            </a:r>
            <a:r>
              <a:rPr lang="it-IT" sz="2000" b="0" i="0" dirty="0">
                <a:solidFill>
                  <a:srgbClr val="007700"/>
                </a:solidFill>
                <a:effectLst/>
                <a:highlight>
                  <a:srgbClr val="FFFF00"/>
                </a:highlight>
                <a:latin typeface="Fira Mono" panose="020B0509050000020004" pitchFamily="49" charset="0"/>
              </a:rPr>
              <a:t>= </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uri:file</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usr</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local</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dbconnect</a:t>
            </a:r>
            <a:r>
              <a:rPr lang="it-IT" sz="2000" b="0" i="0" dirty="0">
                <a:solidFill>
                  <a:srgbClr val="DD0000"/>
                </a:solidFill>
                <a:effectLst/>
                <a:highlight>
                  <a:srgbClr val="FFFF00"/>
                </a:highlight>
                <a:latin typeface="Fira Mono" panose="020B0509050000020004" pitchFamily="49" charset="0"/>
              </a:rPr>
              <a:t>'</a:t>
            </a:r>
            <a:r>
              <a:rPr lang="it-IT" sz="2000" b="0" i="0" dirty="0">
                <a:solidFill>
                  <a:srgbClr val="007700"/>
                </a:solidFill>
                <a:effectLst/>
                <a:highlight>
                  <a:srgbClr val="FFFF00"/>
                </a:highlight>
                <a:latin typeface="Fira Mono" panose="020B0509050000020004" pitchFamily="49" charset="0"/>
              </a:rPr>
              <a:t>;</a:t>
            </a:r>
            <a:endParaRPr lang="it-IT" sz="2000" dirty="0"/>
          </a:p>
          <a:p>
            <a:endParaRPr lang="it-IT" dirty="0"/>
          </a:p>
        </p:txBody>
      </p:sp>
      <p:sp>
        <p:nvSpPr>
          <p:cNvPr id="4" name="Segnaposto contenuto 3">
            <a:extLst>
              <a:ext uri="{FF2B5EF4-FFF2-40B4-BE49-F238E27FC236}">
                <a16:creationId xmlns:a16="http://schemas.microsoft.com/office/drawing/2014/main" id="{ACED3140-3D64-4468-B406-EE6600786D29}"/>
              </a:ext>
            </a:extLst>
          </p:cNvPr>
          <p:cNvSpPr>
            <a:spLocks noGrp="1"/>
          </p:cNvSpPr>
          <p:nvPr>
            <p:ph sz="quarter" idx="4"/>
          </p:nvPr>
        </p:nvSpPr>
        <p:spPr>
          <a:solidFill>
            <a:schemeClr val="tx1"/>
          </a:solidFill>
        </p:spPr>
        <p:txBody>
          <a:bodyPr>
            <a:normAutofit/>
          </a:bodyPr>
          <a:lstStyle/>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mysql:host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localhost;dbname</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test;charset</a:t>
            </a:r>
            <a:r>
              <a:rPr lang="it-IT" sz="1400" b="0" dirty="0">
                <a:solidFill>
                  <a:srgbClr val="CE9178"/>
                </a:solidFill>
                <a:effectLst/>
                <a:latin typeface="Consolas" panose="020B0609020204030204" pitchFamily="49" charset="0"/>
              </a:rPr>
              <a:t>=UTF8'</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'root'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 = </a:t>
            </a:r>
            <a:r>
              <a:rPr lang="it-IT" sz="1400" b="0" dirty="0">
                <a:solidFill>
                  <a:srgbClr val="569CD6"/>
                </a:solidFill>
                <a:effectLst/>
                <a:latin typeface="Consolas" panose="020B0609020204030204" pitchFamily="49" charset="0"/>
              </a:rPr>
              <a:t>new</a:t>
            </a:r>
            <a:r>
              <a:rPr lang="it-IT" sz="1400" b="0" dirty="0">
                <a:solidFill>
                  <a:srgbClr val="D4D4D4"/>
                </a:solidFill>
                <a:effectLst/>
                <a:latin typeface="Consolas" panose="020B0609020204030204" pitchFamily="49" charset="0"/>
              </a:rPr>
              <a:t> </a:t>
            </a:r>
            <a:r>
              <a:rPr lang="it-IT" sz="1400" b="0" dirty="0">
                <a:solidFill>
                  <a:srgbClr val="4EC9B0"/>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100" b="0" i="0" dirty="0">
                <a:solidFill>
                  <a:srgbClr val="007700"/>
                </a:solidFill>
                <a:effectLst/>
                <a:latin typeface="Fira Mono" panose="020B0509050000020004" pitchFamily="49" charset="0"/>
              </a:rPr>
              <a:t> , array(</a:t>
            </a:r>
            <a:r>
              <a:rPr lang="it-IT" sz="1100" b="0" i="0" dirty="0">
                <a:solidFill>
                  <a:srgbClr val="0000BB"/>
                </a:solidFill>
                <a:effectLst/>
                <a:latin typeface="Fira Mono" panose="020B0509050000020004" pitchFamily="49" charset="0"/>
              </a:rPr>
              <a:t>PDO</a:t>
            </a:r>
            <a:r>
              <a:rPr lang="it-IT" sz="1100" b="0" i="0" dirty="0">
                <a:solidFill>
                  <a:srgbClr val="007700"/>
                </a:solidFill>
                <a:effectLst/>
                <a:latin typeface="Fira Mono" panose="020B0509050000020004" pitchFamily="49" charset="0"/>
              </a:rPr>
              <a:t>::</a:t>
            </a:r>
            <a:r>
              <a:rPr lang="it-IT" sz="1100" b="0" i="0" dirty="0">
                <a:solidFill>
                  <a:srgbClr val="0000BB"/>
                </a:solidFill>
                <a:effectLst/>
                <a:latin typeface="Fira Mono" panose="020B0509050000020004" pitchFamily="49" charset="0"/>
              </a:rPr>
              <a:t>ATTR_ERRMODE </a:t>
            </a:r>
            <a:r>
              <a:rPr lang="it-IT" sz="1100" b="0" i="0" dirty="0">
                <a:solidFill>
                  <a:srgbClr val="007700"/>
                </a:solidFill>
                <a:effectLst/>
                <a:latin typeface="Fira Mono" panose="020B0509050000020004" pitchFamily="49" charset="0"/>
              </a:rPr>
              <a:t>=&gt; </a:t>
            </a:r>
            <a:r>
              <a:rPr lang="it-IT" sz="1100" b="0" i="0" dirty="0">
                <a:solidFill>
                  <a:srgbClr val="0000BB"/>
                </a:solidFill>
                <a:effectLst/>
                <a:latin typeface="Fira Mono" panose="020B0509050000020004" pitchFamily="49" charset="0"/>
              </a:rPr>
              <a:t>PDO</a:t>
            </a:r>
            <a:r>
              <a:rPr lang="it-IT" sz="1100" b="0" i="0" dirty="0">
                <a:solidFill>
                  <a:srgbClr val="007700"/>
                </a:solidFill>
                <a:effectLst/>
                <a:latin typeface="Fira Mono" panose="020B0509050000020004" pitchFamily="49" charset="0"/>
              </a:rPr>
              <a:t>::</a:t>
            </a:r>
            <a:r>
              <a:rPr lang="it-IT" sz="1100" b="0" i="0" dirty="0">
                <a:solidFill>
                  <a:srgbClr val="0000BB"/>
                </a:solidFill>
                <a:effectLst/>
                <a:latin typeface="Fira Mono" panose="020B0509050000020004" pitchFamily="49" charset="0"/>
              </a:rPr>
              <a:t>ERRMODE_WARNING</a:t>
            </a:r>
            <a:r>
              <a:rPr lang="it-IT" sz="1100" b="0" i="0" dirty="0">
                <a:solidFill>
                  <a:srgbClr val="007700"/>
                </a:solidFill>
                <a:effectLst/>
                <a:latin typeface="Fira Mono" panose="020B0509050000020004" pitchFamily="49" charset="0"/>
              </a:rPr>
              <a: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100" b="0" dirty="0">
                <a:solidFill>
                  <a:srgbClr val="569CD6"/>
                </a:solidFill>
                <a:effectLst/>
                <a:latin typeface="Consolas" panose="020B0609020204030204" pitchFamily="49" charset="0"/>
              </a:rPr>
              <a:t>die</a:t>
            </a:r>
            <a:r>
              <a:rPr lang="it-IT" sz="1100" b="0" dirty="0">
                <a:solidFill>
                  <a:srgbClr val="D4D4D4"/>
                </a:solidFill>
                <a:effectLst/>
                <a:latin typeface="Consolas" panose="020B0609020204030204" pitchFamily="49" charset="0"/>
              </a:rPr>
              <a:t> ($e-&gt;</a:t>
            </a:r>
            <a:r>
              <a:rPr lang="it-IT" sz="1100" b="0" dirty="0" err="1">
                <a:solidFill>
                  <a:srgbClr val="D4D4D4"/>
                </a:solidFill>
                <a:effectLst/>
                <a:latin typeface="Consolas" panose="020B0609020204030204" pitchFamily="49" charset="0"/>
              </a:rPr>
              <a:t>getMessage</a:t>
            </a:r>
            <a:r>
              <a:rPr lang="it-IT" sz="11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endParaRPr lang="it-IT" sz="1800" b="0" dirty="0">
              <a:solidFill>
                <a:srgbClr val="D4D4D4"/>
              </a:solidFill>
              <a:effectLst/>
              <a:latin typeface="Consolas" panose="020B0609020204030204" pitchFamily="49" charset="0"/>
            </a:endParaRPr>
          </a:p>
        </p:txBody>
      </p:sp>
      <p:sp>
        <p:nvSpPr>
          <p:cNvPr id="5" name="Segnaposto contenuto 2">
            <a:extLst>
              <a:ext uri="{FF2B5EF4-FFF2-40B4-BE49-F238E27FC236}">
                <a16:creationId xmlns:a16="http://schemas.microsoft.com/office/drawing/2014/main" id="{79655C20-1BA2-47F2-AFE7-0C9EFA619CB6}"/>
              </a:ext>
            </a:extLst>
          </p:cNvPr>
          <p:cNvSpPr txBox="1">
            <a:spLocks/>
          </p:cNvSpPr>
          <p:nvPr/>
        </p:nvSpPr>
        <p:spPr>
          <a:xfrm>
            <a:off x="5567881" y="1266088"/>
            <a:ext cx="6295508" cy="53408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it-IT" sz="1800" dirty="0"/>
          </a:p>
        </p:txBody>
      </p:sp>
    </p:spTree>
    <p:extLst>
      <p:ext uri="{BB962C8B-B14F-4D97-AF65-F5344CB8AC3E}">
        <p14:creationId xmlns:p14="http://schemas.microsoft.com/office/powerpoint/2010/main" val="237389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89F955-9EA6-44A4-BED2-C45CA22F0A1C}"/>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78EB4F20-F73B-4C83-B783-96339B132A0D}"/>
              </a:ext>
            </a:extLst>
          </p:cNvPr>
          <p:cNvSpPr>
            <a:spLocks noGrp="1"/>
          </p:cNvSpPr>
          <p:nvPr>
            <p:ph sz="half" idx="2"/>
          </p:nvPr>
        </p:nvSpPr>
        <p:spPr/>
        <p:txBody>
          <a:bodyPr>
            <a:normAutofit/>
          </a:bodyPr>
          <a:lstStyle/>
          <a:p>
            <a:r>
              <a:rPr lang="it-IT" sz="2000" b="1" dirty="0"/>
              <a:t>Possiamo</a:t>
            </a:r>
            <a:r>
              <a:rPr lang="it-IT" sz="2000" dirty="0"/>
              <a:t> anche </a:t>
            </a:r>
            <a:r>
              <a:rPr lang="it-IT" sz="2000" b="1" dirty="0"/>
              <a:t>inserire le </a:t>
            </a:r>
            <a:r>
              <a:rPr lang="it-IT" sz="2000" b="1" dirty="0">
                <a:highlight>
                  <a:srgbClr val="FFFF00"/>
                </a:highlight>
              </a:rPr>
              <a:t>variabili</a:t>
            </a:r>
            <a:r>
              <a:rPr lang="it-IT" sz="2000" b="1" dirty="0"/>
              <a:t> direttamente </a:t>
            </a:r>
            <a:r>
              <a:rPr lang="it-IT" sz="2000" b="1" dirty="0">
                <a:highlight>
                  <a:srgbClr val="FFFF00"/>
                </a:highlight>
              </a:rPr>
              <a:t>all'interno della stringa</a:t>
            </a:r>
            <a:r>
              <a:rPr lang="it-IT" sz="2000" b="1" dirty="0"/>
              <a:t>, senza concatenarle</a:t>
            </a:r>
            <a:r>
              <a:rPr lang="it-IT" sz="2000" dirty="0"/>
              <a:t>. </a:t>
            </a:r>
          </a:p>
          <a:p>
            <a:br>
              <a:rPr lang="it-IT" sz="2000" dirty="0"/>
            </a:br>
            <a:r>
              <a:rPr lang="it-IT" sz="2000" dirty="0"/>
              <a:t>In questo caso è </a:t>
            </a:r>
            <a:r>
              <a:rPr lang="it-IT" sz="2000" dirty="0">
                <a:highlight>
                  <a:srgbClr val="00FF00"/>
                </a:highlight>
              </a:rPr>
              <a:t>necessario </a:t>
            </a:r>
            <a:r>
              <a:rPr lang="it-IT" sz="2000" b="1" dirty="0">
                <a:highlight>
                  <a:srgbClr val="00FF00"/>
                </a:highlight>
              </a:rPr>
              <a:t>delimitare</a:t>
            </a:r>
            <a:r>
              <a:rPr lang="it-IT" sz="2000" dirty="0">
                <a:highlight>
                  <a:srgbClr val="00FF00"/>
                </a:highlight>
              </a:rPr>
              <a:t> </a:t>
            </a:r>
            <a:r>
              <a:rPr lang="it-IT" sz="2000" b="1" dirty="0">
                <a:highlight>
                  <a:srgbClr val="00FF00"/>
                </a:highlight>
              </a:rPr>
              <a:t>la stringa con il doppio apice </a:t>
            </a:r>
            <a:r>
              <a:rPr lang="it-IT" sz="2000" b="1" dirty="0">
                <a:highlight>
                  <a:srgbClr val="00FFFF"/>
                </a:highlight>
              </a:rPr>
              <a:t>"</a:t>
            </a:r>
            <a:r>
              <a:rPr lang="it-IT" sz="2000" dirty="0"/>
              <a:t> altrimenti non verrà interpretata la variabile.</a:t>
            </a:r>
          </a:p>
          <a:p>
            <a:endParaRPr lang="it-IT" sz="2000" dirty="0"/>
          </a:p>
          <a:p>
            <a:r>
              <a:rPr lang="it-IT" sz="2000" b="1" dirty="0"/>
              <a:t>Per accedere ad un elemento dell'array all'interno della stringa, oltre al doppio apice, abbiamo bisogno di</a:t>
            </a:r>
            <a:r>
              <a:rPr lang="it-IT" sz="2000" dirty="0"/>
              <a:t> delimitare l'accesso all'array con le parentesi graffe </a:t>
            </a:r>
            <a:r>
              <a:rPr lang="it-IT" sz="2000" b="1" dirty="0">
                <a:highlight>
                  <a:srgbClr val="00FF00"/>
                </a:highlight>
              </a:rPr>
              <a:t>{}</a:t>
            </a:r>
          </a:p>
        </p:txBody>
      </p:sp>
      <p:sp>
        <p:nvSpPr>
          <p:cNvPr id="4" name="Segnaposto contenuto 3">
            <a:extLst>
              <a:ext uri="{FF2B5EF4-FFF2-40B4-BE49-F238E27FC236}">
                <a16:creationId xmlns:a16="http://schemas.microsoft.com/office/drawing/2014/main" id="{5E9DB373-6043-4A1A-BFC5-F240D567C047}"/>
              </a:ext>
            </a:extLst>
          </p:cNvPr>
          <p:cNvSpPr>
            <a:spLocks noGrp="1"/>
          </p:cNvSpPr>
          <p:nvPr>
            <p:ph sz="quarter" idx="4"/>
          </p:nvPr>
        </p:nvSpPr>
        <p:spPr/>
        <p:txBody>
          <a:bodyPr/>
          <a:lstStyle/>
          <a:p>
            <a:r>
              <a:rPr lang="it-IT" dirty="0"/>
              <a:t>$nome = "</a:t>
            </a:r>
            <a:r>
              <a:rPr lang="it-IT" dirty="0" err="1"/>
              <a:t>TuoNome</a:t>
            </a:r>
            <a:r>
              <a:rPr lang="it-IT" dirty="0"/>
              <a:t>";</a:t>
            </a:r>
          </a:p>
          <a:p>
            <a:r>
              <a:rPr lang="it-IT" dirty="0" err="1"/>
              <a:t>echo</a:t>
            </a:r>
            <a:r>
              <a:rPr lang="it-IT" dirty="0"/>
              <a:t> </a:t>
            </a:r>
            <a:r>
              <a:rPr lang="it-IT" dirty="0">
                <a:highlight>
                  <a:srgbClr val="FFFF00"/>
                </a:highlight>
              </a:rPr>
              <a:t>"</a:t>
            </a:r>
            <a:r>
              <a:rPr lang="it-IT" dirty="0"/>
              <a:t>Il mio nome è $nome</a:t>
            </a:r>
            <a:r>
              <a:rPr lang="it-IT" dirty="0">
                <a:highlight>
                  <a:srgbClr val="FFFF00"/>
                </a:highlight>
              </a:rPr>
              <a:t>"</a:t>
            </a:r>
            <a:r>
              <a:rPr lang="it-IT" dirty="0"/>
              <a:t>;</a:t>
            </a:r>
          </a:p>
          <a:p>
            <a:endParaRPr lang="it-IT" dirty="0"/>
          </a:p>
          <a:p>
            <a:endParaRPr lang="it-IT" dirty="0"/>
          </a:p>
          <a:p>
            <a:endParaRPr lang="it-IT" dirty="0"/>
          </a:p>
          <a:p>
            <a:br>
              <a:rPr lang="it-IT" dirty="0"/>
            </a:br>
            <a:r>
              <a:rPr lang="it-IT" dirty="0"/>
              <a:t>$array = array("</a:t>
            </a:r>
            <a:r>
              <a:rPr lang="it-IT" dirty="0" err="1"/>
              <a:t>TuoNome</a:t>
            </a:r>
            <a:r>
              <a:rPr lang="it-IT" dirty="0"/>
              <a:t>", "Luca");</a:t>
            </a:r>
          </a:p>
          <a:p>
            <a:r>
              <a:rPr lang="it-IT" dirty="0" err="1"/>
              <a:t>echo</a:t>
            </a:r>
            <a:r>
              <a:rPr lang="it-IT" dirty="0"/>
              <a:t> "Il primo elemento dell'array si chiama </a:t>
            </a:r>
            <a:r>
              <a:rPr lang="it-IT" dirty="0">
                <a:highlight>
                  <a:srgbClr val="FFFF00"/>
                </a:highlight>
              </a:rPr>
              <a:t>{</a:t>
            </a:r>
            <a:r>
              <a:rPr lang="it-IT" dirty="0"/>
              <a:t>$array[0]</a:t>
            </a:r>
            <a:r>
              <a:rPr lang="it-IT" dirty="0">
                <a:highlight>
                  <a:srgbClr val="FFFF00"/>
                </a:highlight>
              </a:rPr>
              <a:t>}</a:t>
            </a:r>
            <a:r>
              <a:rPr lang="it-IT" dirty="0"/>
              <a:t>";</a:t>
            </a:r>
          </a:p>
        </p:txBody>
      </p:sp>
    </p:spTree>
    <p:extLst>
      <p:ext uri="{BB962C8B-B14F-4D97-AF65-F5344CB8AC3E}">
        <p14:creationId xmlns:p14="http://schemas.microsoft.com/office/powerpoint/2010/main" val="106513907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68815B-718A-42F0-AABB-455ABD1508DE}"/>
              </a:ext>
            </a:extLst>
          </p:cNvPr>
          <p:cNvSpPr>
            <a:spLocks noGrp="1"/>
          </p:cNvSpPr>
          <p:nvPr>
            <p:ph type="title"/>
          </p:nvPr>
        </p:nvSpPr>
        <p:spPr/>
        <p:txBody>
          <a:bodyPr/>
          <a:lstStyle/>
          <a:p>
            <a:r>
              <a:rPr lang="it-IT" dirty="0"/>
              <a:t>PDO::Connection</a:t>
            </a:r>
          </a:p>
        </p:txBody>
      </p:sp>
      <p:sp>
        <p:nvSpPr>
          <p:cNvPr id="3" name="Segnaposto contenuto 2">
            <a:extLst>
              <a:ext uri="{FF2B5EF4-FFF2-40B4-BE49-F238E27FC236}">
                <a16:creationId xmlns:a16="http://schemas.microsoft.com/office/drawing/2014/main" id="{5732ABBA-E3E6-4035-B6C8-737DC2ED4CDE}"/>
              </a:ext>
            </a:extLst>
          </p:cNvPr>
          <p:cNvSpPr>
            <a:spLocks noGrp="1"/>
          </p:cNvSpPr>
          <p:nvPr>
            <p:ph sz="half" idx="2"/>
          </p:nvPr>
        </p:nvSpPr>
        <p:spPr/>
        <p:txBody>
          <a:bodyPr/>
          <a:lstStyle/>
          <a:p>
            <a:r>
              <a:rPr lang="it-IT" b="0" i="0" dirty="0">
                <a:solidFill>
                  <a:srgbClr val="007700"/>
                </a:solidFill>
                <a:effectLst/>
                <a:latin typeface="Fira Mono" panose="020B0509050000020004" pitchFamily="49" charset="0"/>
              </a:rPr>
              <a:t>aggiungere alla connection per triggerare automaticamente con </a:t>
            </a:r>
            <a:r>
              <a:rPr lang="it-IT" b="0" i="0" dirty="0" err="1">
                <a:solidFill>
                  <a:srgbClr val="007700"/>
                </a:solidFill>
                <a:effectLst/>
                <a:latin typeface="Fira Mono" panose="020B0509050000020004" pitchFamily="49" charset="0"/>
              </a:rPr>
              <a:t>try</a:t>
            </a:r>
            <a:r>
              <a:rPr lang="it-IT" b="0" i="0" dirty="0">
                <a:solidFill>
                  <a:srgbClr val="007700"/>
                </a:solidFill>
                <a:effectLst/>
                <a:latin typeface="Fira Mono" panose="020B0509050000020004" pitchFamily="49" charset="0"/>
              </a:rPr>
              <a:t> catch</a:t>
            </a:r>
          </a:p>
          <a:p>
            <a:endParaRPr lang="it-IT" b="0" i="0" dirty="0">
              <a:solidFill>
                <a:srgbClr val="007700"/>
              </a:solidFill>
              <a:effectLst/>
              <a:latin typeface="Fira Mono" panose="020B0509050000020004" pitchFamily="49" charset="0"/>
            </a:endParaRPr>
          </a:p>
          <a:p>
            <a:r>
              <a:rPr lang="it-IT" b="0" i="0" dirty="0">
                <a:solidFill>
                  <a:srgbClr val="007700"/>
                </a:solidFill>
                <a:effectLst/>
                <a:latin typeface="Fira Mono" panose="020B0509050000020004" pitchFamily="49" charset="0"/>
              </a:rPr>
              <a:t>, array(</a:t>
            </a:r>
            <a:r>
              <a:rPr lang="it-IT" b="0" i="0" dirty="0">
                <a:solidFill>
                  <a:srgbClr val="0000BB"/>
                </a:solidFill>
                <a:effectLst/>
                <a:latin typeface="Fira Mono" panose="020B0509050000020004" pitchFamily="49" charset="0"/>
              </a:rPr>
              <a:t>PDO</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ATTR_ERRMODE </a:t>
            </a:r>
            <a:r>
              <a:rPr lang="it-IT" b="0" i="0" dirty="0">
                <a:solidFill>
                  <a:srgbClr val="007700"/>
                </a:solidFill>
                <a:effectLst/>
                <a:latin typeface="Fira Mono" panose="020B0509050000020004" pitchFamily="49" charset="0"/>
              </a:rPr>
              <a:t>=&gt; </a:t>
            </a:r>
            <a:r>
              <a:rPr lang="it-IT" b="0" i="0" dirty="0">
                <a:solidFill>
                  <a:srgbClr val="0000BB"/>
                </a:solidFill>
                <a:effectLst/>
                <a:latin typeface="Fira Mono" panose="020B0509050000020004" pitchFamily="49" charset="0"/>
              </a:rPr>
              <a:t>PDO</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ERRMODE_WARNING</a:t>
            </a:r>
            <a:r>
              <a:rPr lang="it-IT" b="0" i="0" dirty="0">
                <a:solidFill>
                  <a:srgbClr val="007700"/>
                </a:solidFill>
                <a:effectLst/>
                <a:latin typeface="Fira Mono" panose="020B0509050000020004" pitchFamily="49" charset="0"/>
              </a:rPr>
              <a:t>)</a:t>
            </a:r>
            <a:endParaRPr lang="it-IT" dirty="0"/>
          </a:p>
        </p:txBody>
      </p:sp>
      <p:sp>
        <p:nvSpPr>
          <p:cNvPr id="4" name="Segnaposto contenuto 3">
            <a:extLst>
              <a:ext uri="{FF2B5EF4-FFF2-40B4-BE49-F238E27FC236}">
                <a16:creationId xmlns:a16="http://schemas.microsoft.com/office/drawing/2014/main" id="{DF58E818-DCBA-4624-A609-77EDAB50C445}"/>
              </a:ext>
            </a:extLst>
          </p:cNvPr>
          <p:cNvSpPr>
            <a:spLocks noGrp="1"/>
          </p:cNvSpPr>
          <p:nvPr>
            <p:ph sz="quarter" idx="4"/>
          </p:nvPr>
        </p:nvSpPr>
        <p:spPr/>
        <p:txBody>
          <a:bodyPr>
            <a:normAutofit fontScale="55000" lnSpcReduction="20000"/>
          </a:bodyPr>
          <a:lstStyle/>
          <a:p>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dsn</a:t>
            </a:r>
            <a:r>
              <a:rPr lang="it-IT" b="0" dirty="0">
                <a:solidFill>
                  <a:schemeClr val="tx1"/>
                </a:solidFill>
                <a:effectLst/>
                <a:latin typeface="Consolas" panose="020B0609020204030204" pitchFamily="49" charset="0"/>
              </a:rPr>
              <a:t> = '</a:t>
            </a:r>
            <a:r>
              <a:rPr lang="it-IT" b="0" dirty="0" err="1">
                <a:solidFill>
                  <a:schemeClr val="tx1"/>
                </a:solidFill>
                <a:effectLst/>
                <a:latin typeface="Consolas" panose="020B0609020204030204" pitchFamily="49" charset="0"/>
              </a:rPr>
              <a:t>mysql:host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localhost;dbname</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test;charset</a:t>
            </a:r>
            <a:r>
              <a:rPr lang="it-IT" b="0" dirty="0">
                <a:solidFill>
                  <a:schemeClr val="tx1"/>
                </a:solidFill>
                <a:effectLst/>
                <a:latin typeface="Consolas" panose="020B0609020204030204" pitchFamily="49" charset="0"/>
              </a:rPr>
              <a:t>=UTF8';</a:t>
            </a:r>
          </a:p>
          <a:p>
            <a:r>
              <a:rPr lang="it-IT" b="0" dirty="0">
                <a:solidFill>
                  <a:schemeClr val="tx1"/>
                </a:solidFill>
                <a:effectLst/>
                <a:latin typeface="Consolas" panose="020B0609020204030204" pitchFamily="49" charset="0"/>
              </a:rPr>
              <a:t>    $user = 'root';</a:t>
            </a:r>
          </a:p>
          <a:p>
            <a:r>
              <a:rPr lang="it-IT" b="0" dirty="0">
                <a:solidFill>
                  <a:schemeClr val="tx1"/>
                </a:solidFill>
                <a:effectLst/>
                <a:latin typeface="Consolas" panose="020B0609020204030204" pitchFamily="49" charset="0"/>
              </a:rPr>
              <a:t>    $password = '';</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try</a:t>
            </a:r>
            <a:r>
              <a:rPr lang="it-IT" b="0" dirty="0">
                <a:solidFill>
                  <a:schemeClr val="tx1"/>
                </a:solidFill>
                <a:effectLst/>
                <a:latin typeface="Consolas" panose="020B0609020204030204" pitchFamily="49" charset="0"/>
              </a:rPr>
              <a:t>{    </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pdo</a:t>
            </a:r>
            <a:r>
              <a:rPr lang="it-IT" b="0" dirty="0">
                <a:solidFill>
                  <a:schemeClr val="tx1"/>
                </a:solidFill>
                <a:effectLst/>
                <a:latin typeface="Consolas" panose="020B0609020204030204" pitchFamily="49" charset="0"/>
              </a:rPr>
              <a:t> = new PDO($</a:t>
            </a:r>
            <a:r>
              <a:rPr lang="it-IT" b="0" dirty="0" err="1">
                <a:solidFill>
                  <a:schemeClr val="tx1"/>
                </a:solidFill>
                <a:effectLst/>
                <a:latin typeface="Consolas" panose="020B0609020204030204" pitchFamily="49" charset="0"/>
              </a:rPr>
              <a:t>dsn</a:t>
            </a:r>
            <a:r>
              <a:rPr lang="it-IT" b="0" dirty="0">
                <a:solidFill>
                  <a:schemeClr val="tx1"/>
                </a:solidFill>
                <a:effectLst/>
                <a:latin typeface="Consolas" panose="020B0609020204030204" pitchFamily="49" charset="0"/>
              </a:rPr>
              <a:t>, $user, $password, array(PDO::ATTR_ERRMODE =&gt; PDO::ERRMODE_WARNING));</a:t>
            </a:r>
          </a:p>
          <a:p>
            <a:r>
              <a:rPr lang="it-IT" b="0" dirty="0">
                <a:solidFill>
                  <a:schemeClr val="tx1"/>
                </a:solidFill>
                <a:effectLst/>
                <a:latin typeface="Consolas" panose="020B0609020204030204" pitchFamily="49" charset="0"/>
              </a:rPr>
              <a:t>    }catch (</a:t>
            </a:r>
            <a:r>
              <a:rPr lang="it-IT" b="0" dirty="0" err="1">
                <a:solidFill>
                  <a:schemeClr val="tx1"/>
                </a:solidFill>
                <a:effectLst/>
                <a:latin typeface="Consolas" panose="020B0609020204030204" pitchFamily="49" charset="0"/>
              </a:rPr>
              <a:t>PDOException</a:t>
            </a:r>
            <a:r>
              <a:rPr lang="it-IT" b="0" dirty="0">
                <a:solidFill>
                  <a:schemeClr val="tx1"/>
                </a:solidFill>
                <a:effectLst/>
                <a:latin typeface="Consolas" panose="020B0609020204030204" pitchFamily="49" charset="0"/>
              </a:rPr>
              <a:t> $e){</a:t>
            </a:r>
          </a:p>
          <a:p>
            <a:r>
              <a:rPr lang="it-IT" b="0" dirty="0">
                <a:solidFill>
                  <a:schemeClr val="tx1"/>
                </a:solidFill>
                <a:effectLst/>
                <a:latin typeface="Consolas" panose="020B0609020204030204" pitchFamily="49" charset="0"/>
              </a:rPr>
              <a:t>        die ($e-&gt;</a:t>
            </a:r>
            <a:r>
              <a:rPr lang="it-IT" b="0" dirty="0" err="1">
                <a:solidFill>
                  <a:schemeClr val="tx1"/>
                </a:solidFill>
                <a:effectLst/>
                <a:latin typeface="Consolas" panose="020B0609020204030204" pitchFamily="49" charset="0"/>
              </a:rPr>
              <a:t>getMessage</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p>
          <a:p>
            <a:br>
              <a:rPr lang="it-IT" b="0" dirty="0">
                <a:solidFill>
                  <a:schemeClr val="tx1"/>
                </a:solidFill>
                <a:effectLst/>
                <a:latin typeface="Consolas" panose="020B0609020204030204" pitchFamily="49" charset="0"/>
              </a:rPr>
            </a:b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try</a:t>
            </a:r>
            <a:r>
              <a:rPr lang="it-IT" b="0" dirty="0">
                <a:solidFill>
                  <a:schemeClr val="tx1"/>
                </a:solidFill>
                <a:effectLst/>
                <a:latin typeface="Consolas" panose="020B0609020204030204" pitchFamily="49" charset="0"/>
              </a:rPr>
              <a:t> {</a:t>
            </a:r>
          </a:p>
          <a:p>
            <a:r>
              <a:rPr lang="it-IT" b="0" dirty="0">
                <a:solidFill>
                  <a:schemeClr val="tx1"/>
                </a:solidFill>
                <a:effectLst/>
                <a:latin typeface="Consolas" panose="020B0609020204030204" pitchFamily="49" charset="0"/>
              </a:rPr>
              <a:t>        $i = 1;</a:t>
            </a:r>
          </a:p>
          <a:p>
            <a:r>
              <a:rPr lang="it-IT" b="0" dirty="0">
                <a:solidFill>
                  <a:schemeClr val="tx1"/>
                </a:solidFill>
                <a:effectLst/>
                <a:latin typeface="Consolas" panose="020B0609020204030204" pitchFamily="49" charset="0"/>
              </a:rPr>
              <a:t>        $nome = "</a:t>
            </a:r>
            <a:r>
              <a:rPr lang="it-IT" b="0" dirty="0" err="1">
                <a:solidFill>
                  <a:schemeClr val="tx1"/>
                </a:solidFill>
                <a:effectLst/>
                <a:latin typeface="Consolas" panose="020B0609020204030204" pitchFamily="49" charset="0"/>
              </a:rPr>
              <a:t>nome$i</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$cognome = "</a:t>
            </a:r>
            <a:r>
              <a:rPr lang="it-IT" b="0" dirty="0" err="1">
                <a:solidFill>
                  <a:schemeClr val="tx1"/>
                </a:solidFill>
                <a:effectLst/>
                <a:latin typeface="Consolas" panose="020B0609020204030204" pitchFamily="49" charset="0"/>
              </a:rPr>
              <a:t>cognome$i</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pdo</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beginTransaction</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sql</a:t>
            </a:r>
            <a:r>
              <a:rPr lang="it-IT" b="0" dirty="0">
                <a:solidFill>
                  <a:schemeClr val="tx1"/>
                </a:solidFill>
                <a:effectLst/>
                <a:latin typeface="Consolas" panose="020B0609020204030204" pitchFamily="49" charset="0"/>
              </a:rPr>
              <a:t> = "</a:t>
            </a:r>
            <a:r>
              <a:rPr lang="it-IT" b="0" dirty="0" err="1">
                <a:solidFill>
                  <a:schemeClr val="tx1"/>
                </a:solidFill>
                <a:effectLst/>
                <a:latin typeface="Consolas" panose="020B0609020204030204" pitchFamily="49" charset="0"/>
              </a:rPr>
              <a:t>Insert</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into</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utentis</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nome,cognome</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values</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nome,:cognome</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stmt</a:t>
            </a:r>
            <a:r>
              <a:rPr lang="it-IT" b="0" dirty="0">
                <a:solidFill>
                  <a:schemeClr val="tx1"/>
                </a:solidFill>
                <a:effectLst/>
                <a:latin typeface="Consolas" panose="020B0609020204030204" pitchFamily="49" charset="0"/>
              </a:rPr>
              <a:t> = $</a:t>
            </a:r>
            <a:r>
              <a:rPr lang="it-IT" b="0" dirty="0" err="1">
                <a:solidFill>
                  <a:schemeClr val="tx1"/>
                </a:solidFill>
                <a:effectLst/>
                <a:latin typeface="Consolas" panose="020B0609020204030204" pitchFamily="49" charset="0"/>
              </a:rPr>
              <a:t>pdo</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prepare</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sql</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stmt</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bindParam</a:t>
            </a:r>
            <a:r>
              <a:rPr lang="it-IT" b="0" dirty="0">
                <a:solidFill>
                  <a:schemeClr val="tx1"/>
                </a:solidFill>
                <a:effectLst/>
                <a:latin typeface="Consolas" panose="020B0609020204030204" pitchFamily="49" charset="0"/>
              </a:rPr>
              <a:t>(':nome', $nome, PDO::PARAM_STR);</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stmt</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bindParam</a:t>
            </a:r>
            <a:r>
              <a:rPr lang="it-IT" b="0" dirty="0">
                <a:solidFill>
                  <a:schemeClr val="tx1"/>
                </a:solidFill>
                <a:effectLst/>
                <a:latin typeface="Consolas" panose="020B0609020204030204" pitchFamily="49" charset="0"/>
              </a:rPr>
              <a:t>(':cognome', $cognome, PDO::PARAM_STR);</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stmt</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execute</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pdo</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commit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print</a:t>
            </a:r>
            <a:r>
              <a:rPr lang="it-IT" b="0" dirty="0">
                <a:solidFill>
                  <a:schemeClr val="tx1"/>
                </a:solidFill>
                <a:effectLst/>
                <a:latin typeface="Consolas" panose="020B0609020204030204" pitchFamily="49" charset="0"/>
              </a:rPr>
              <a:t> "inserito!!";</a:t>
            </a:r>
          </a:p>
          <a:p>
            <a:r>
              <a:rPr lang="it-IT" b="0" dirty="0">
                <a:solidFill>
                  <a:schemeClr val="tx1"/>
                </a:solidFill>
                <a:effectLst/>
                <a:latin typeface="Consolas" panose="020B0609020204030204" pitchFamily="49" charset="0"/>
              </a:rPr>
              <a:t>    }catch (</a:t>
            </a:r>
            <a:r>
              <a:rPr lang="it-IT" b="0" dirty="0" err="1">
                <a:solidFill>
                  <a:schemeClr val="tx1"/>
                </a:solidFill>
                <a:effectLst/>
                <a:latin typeface="Consolas" panose="020B0609020204030204" pitchFamily="49" charset="0"/>
              </a:rPr>
              <a:t>Exception</a:t>
            </a:r>
            <a:r>
              <a:rPr lang="it-IT" b="0" dirty="0">
                <a:solidFill>
                  <a:schemeClr val="tx1"/>
                </a:solidFill>
                <a:effectLst/>
                <a:latin typeface="Consolas" panose="020B0609020204030204" pitchFamily="49" charset="0"/>
              </a:rPr>
              <a:t> $e){</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print</a:t>
            </a:r>
            <a:r>
              <a:rPr lang="it-IT" b="0" dirty="0">
                <a:solidFill>
                  <a:schemeClr val="tx1"/>
                </a:solidFill>
                <a:effectLst/>
                <a:latin typeface="Consolas" panose="020B0609020204030204" pitchFamily="49" charset="0"/>
              </a:rPr>
              <a:t> "problema";</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pdo</a:t>
            </a:r>
            <a:r>
              <a:rPr lang="it-IT" b="0" dirty="0">
                <a:solidFill>
                  <a:schemeClr val="tx1"/>
                </a:solidFill>
                <a:effectLst/>
                <a:latin typeface="Consolas" panose="020B0609020204030204" pitchFamily="49" charset="0"/>
              </a:rPr>
              <a:t>-&gt;</a:t>
            </a:r>
            <a:r>
              <a:rPr lang="it-IT" b="0" dirty="0" err="1">
                <a:solidFill>
                  <a:schemeClr val="tx1"/>
                </a:solidFill>
                <a:effectLst/>
                <a:latin typeface="Consolas" panose="020B0609020204030204" pitchFamily="49" charset="0"/>
              </a:rPr>
              <a:t>rollBack</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die ($e-&gt;</a:t>
            </a:r>
            <a:r>
              <a:rPr lang="it-IT" b="0" dirty="0" err="1">
                <a:solidFill>
                  <a:schemeClr val="tx1"/>
                </a:solidFill>
                <a:effectLst/>
                <a:latin typeface="Consolas" panose="020B0609020204030204" pitchFamily="49" charset="0"/>
              </a:rPr>
              <a:t>getMessage</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p>
          <a:p>
            <a:br>
              <a:rPr lang="it-IT" b="0" dirty="0">
                <a:solidFill>
                  <a:schemeClr val="tx1"/>
                </a:solidFill>
                <a:effectLst/>
                <a:latin typeface="Consolas" panose="020B0609020204030204" pitchFamily="49" charset="0"/>
              </a:rPr>
            </a:br>
            <a:endParaRPr lang="it-IT" b="0" dirty="0">
              <a:solidFill>
                <a:schemeClr val="tx1"/>
              </a:solidFill>
              <a:effectLst/>
              <a:latin typeface="Consolas" panose="020B0609020204030204" pitchFamily="49" charset="0"/>
            </a:endParaRPr>
          </a:p>
          <a:p>
            <a:endParaRPr lang="it-IT" dirty="0">
              <a:solidFill>
                <a:schemeClr val="tx1"/>
              </a:solidFill>
            </a:endParaRPr>
          </a:p>
        </p:txBody>
      </p:sp>
    </p:spTree>
    <p:extLst>
      <p:ext uri="{BB962C8B-B14F-4D97-AF65-F5344CB8AC3E}">
        <p14:creationId xmlns:p14="http://schemas.microsoft.com/office/powerpoint/2010/main" val="204620898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E54D3-C3CC-440A-824D-631B32598B9C}"/>
              </a:ext>
            </a:extLst>
          </p:cNvPr>
          <p:cNvSpPr>
            <a:spLocks noGrp="1"/>
          </p:cNvSpPr>
          <p:nvPr>
            <p:ph type="title"/>
          </p:nvPr>
        </p:nvSpPr>
        <p:spPr/>
        <p:txBody>
          <a:bodyPr/>
          <a:lstStyle/>
          <a:p>
            <a:r>
              <a:rPr lang="it-IT" dirty="0"/>
              <a:t>PDO:: avvia una transazione</a:t>
            </a:r>
          </a:p>
        </p:txBody>
      </p:sp>
      <p:sp>
        <p:nvSpPr>
          <p:cNvPr id="3" name="Segnaposto contenuto 2">
            <a:extLst>
              <a:ext uri="{FF2B5EF4-FFF2-40B4-BE49-F238E27FC236}">
                <a16:creationId xmlns:a16="http://schemas.microsoft.com/office/drawing/2014/main" id="{478E992F-A886-4649-AC2B-91ABD6F4DBC0}"/>
              </a:ext>
            </a:extLst>
          </p:cNvPr>
          <p:cNvSpPr>
            <a:spLocks noGrp="1"/>
          </p:cNvSpPr>
          <p:nvPr>
            <p:ph sz="half" idx="2"/>
          </p:nvPr>
        </p:nvSpPr>
        <p:spPr>
          <a:xfrm>
            <a:off x="328611" y="1271016"/>
            <a:ext cx="11549443" cy="5248655"/>
          </a:xfrm>
        </p:spPr>
        <p:txBody>
          <a:bodyPr>
            <a:normAutofit/>
          </a:bodyPr>
          <a:lstStyle/>
          <a:p>
            <a:pPr>
              <a:lnSpc>
                <a:spcPct val="100000"/>
              </a:lnSpc>
            </a:pPr>
            <a:r>
              <a:rPr lang="en-US" sz="2000" b="1" dirty="0" err="1"/>
              <a:t>Descrizione</a:t>
            </a:r>
            <a:r>
              <a:rPr lang="en-US" sz="2000" b="1" dirty="0"/>
              <a:t> </a:t>
            </a:r>
          </a:p>
          <a:p>
            <a:pPr algn="l"/>
            <a:r>
              <a:rPr lang="en-US" sz="1600" b="0" i="0" dirty="0">
                <a:solidFill>
                  <a:srgbClr val="993366"/>
                </a:solidFill>
                <a:effectLst/>
                <a:latin typeface="Fira Mono" panose="020B0509050000020004" pitchFamily="49" charset="0"/>
              </a:rPr>
              <a:t>public </a:t>
            </a:r>
            <a:r>
              <a:rPr lang="en-US" sz="1600" b="0" i="0" dirty="0">
                <a:solidFill>
                  <a:srgbClr val="336699"/>
                </a:solidFill>
                <a:effectLst/>
                <a:latin typeface="Fira Mono" panose="020B0509050000020004" pitchFamily="49" charset="0"/>
              </a:rPr>
              <a:t>PDO::</a:t>
            </a:r>
            <a:r>
              <a:rPr lang="en-US" sz="1600" b="0" i="0" dirty="0" err="1">
                <a:solidFill>
                  <a:srgbClr val="336699"/>
                </a:solidFill>
                <a:effectLst/>
                <a:latin typeface="Fira Mono" panose="020B0509050000020004" pitchFamily="49" charset="0"/>
              </a:rPr>
              <a:t>beginTransaction</a:t>
            </a:r>
            <a:r>
              <a:rPr lang="en-US" sz="1600" b="0" i="0" dirty="0">
                <a:solidFill>
                  <a:srgbClr val="737373"/>
                </a:solidFill>
                <a:effectLst/>
                <a:latin typeface="Fira Mono" panose="020B0509050000020004" pitchFamily="49" charset="0"/>
              </a:rPr>
              <a:t> (): </a:t>
            </a:r>
            <a:r>
              <a:rPr lang="en-US" sz="1600" b="0" i="0" dirty="0">
                <a:solidFill>
                  <a:srgbClr val="669933"/>
                </a:solidFill>
                <a:effectLst/>
                <a:latin typeface="Fira Mono" panose="020B0509050000020004" pitchFamily="49" charset="0"/>
              </a:rPr>
              <a:t>bool</a:t>
            </a:r>
            <a:endParaRPr lang="en-US" sz="1600" b="0" i="0" dirty="0">
              <a:solidFill>
                <a:srgbClr val="737373"/>
              </a:solidFill>
              <a:effectLst/>
              <a:latin typeface="Fira Mono" panose="020B0509050000020004" pitchFamily="49" charset="0"/>
            </a:endParaRPr>
          </a:p>
          <a:p>
            <a:pPr>
              <a:lnSpc>
                <a:spcPct val="100000"/>
              </a:lnSpc>
            </a:pPr>
            <a:endParaRPr lang="it-IT" sz="2000" b="1" dirty="0"/>
          </a:p>
          <a:p>
            <a:pPr>
              <a:lnSpc>
                <a:spcPct val="100000"/>
              </a:lnSpc>
            </a:pPr>
            <a:r>
              <a:rPr lang="it-IT" sz="2000" b="1" dirty="0"/>
              <a:t>Disattiva la modalità di </a:t>
            </a:r>
            <a:r>
              <a:rPr lang="it-IT" sz="2000" b="1" dirty="0" err="1"/>
              <a:t>commit</a:t>
            </a:r>
            <a:r>
              <a:rPr lang="it-IT" sz="2000" b="1" dirty="0"/>
              <a:t> automatico</a:t>
            </a:r>
            <a:r>
              <a:rPr lang="it-IT" sz="2000" dirty="0"/>
              <a:t>. </a:t>
            </a:r>
          </a:p>
          <a:p>
            <a:pPr>
              <a:lnSpc>
                <a:spcPct val="100000"/>
              </a:lnSpc>
            </a:pPr>
            <a:r>
              <a:rPr lang="it-IT" sz="2000" dirty="0"/>
              <a:t>Mentre la modalità </a:t>
            </a:r>
            <a:r>
              <a:rPr lang="it-IT" sz="2000" dirty="0" err="1"/>
              <a:t>autocommit</a:t>
            </a:r>
            <a:r>
              <a:rPr lang="it-IT" sz="2000" dirty="0"/>
              <a:t> è disattivata, </a:t>
            </a:r>
            <a:r>
              <a:rPr lang="it-IT" sz="2000" b="1" dirty="0"/>
              <a:t>le modifiche apportate al database tramite l'istanza dell'oggetto PDO non vengono salvate finché non si termina la transazione chiamando PDO::</a:t>
            </a:r>
            <a:r>
              <a:rPr lang="it-IT" sz="2000" b="1" dirty="0" err="1"/>
              <a:t>commit</a:t>
            </a:r>
            <a:r>
              <a:rPr lang="it-IT" sz="2000" b="1" dirty="0"/>
              <a:t>() </a:t>
            </a:r>
            <a:r>
              <a:rPr lang="it-IT" sz="2000" dirty="0"/>
              <a:t>.</a:t>
            </a:r>
          </a:p>
          <a:p>
            <a:pPr>
              <a:lnSpc>
                <a:spcPct val="100000"/>
              </a:lnSpc>
            </a:pPr>
            <a:endParaRPr lang="it-IT" sz="2000" dirty="0"/>
          </a:p>
          <a:p>
            <a:pPr>
              <a:lnSpc>
                <a:spcPct val="100000"/>
              </a:lnSpc>
            </a:pPr>
            <a:r>
              <a:rPr lang="it-IT" sz="2000" dirty="0"/>
              <a:t>La chiamata a PDO::</a:t>
            </a:r>
            <a:r>
              <a:rPr lang="it-IT" sz="2000" b="1" dirty="0" err="1"/>
              <a:t>rollBack</a:t>
            </a:r>
            <a:r>
              <a:rPr lang="it-IT" sz="2000" b="1" dirty="0"/>
              <a:t>() </a:t>
            </a:r>
            <a:r>
              <a:rPr lang="it-IT" sz="2000" dirty="0"/>
              <a:t>eseguirà il </a:t>
            </a:r>
            <a:r>
              <a:rPr lang="it-IT" sz="2000" dirty="0" err="1"/>
              <a:t>rollback</a:t>
            </a:r>
            <a:r>
              <a:rPr lang="it-IT" sz="2000" dirty="0"/>
              <a:t> di tutte le modifiche al database e riporterà la connessione in modalità </a:t>
            </a:r>
            <a:r>
              <a:rPr lang="it-IT" sz="2000" dirty="0" err="1"/>
              <a:t>autocommit</a:t>
            </a:r>
            <a:r>
              <a:rPr lang="it-IT" sz="2000" dirty="0"/>
              <a:t>.</a:t>
            </a:r>
          </a:p>
          <a:p>
            <a:pPr>
              <a:lnSpc>
                <a:spcPct val="100000"/>
              </a:lnSpc>
            </a:pPr>
            <a:endParaRPr lang="it-IT" sz="2000" dirty="0"/>
          </a:p>
          <a:p>
            <a:pPr>
              <a:lnSpc>
                <a:spcPct val="100000"/>
              </a:lnSpc>
            </a:pPr>
            <a:r>
              <a:rPr lang="it-IT" sz="2000" dirty="0"/>
              <a:t>Valori di ritorno: Restituisce </a:t>
            </a:r>
            <a:r>
              <a:rPr lang="it-IT" sz="2000" dirty="0" err="1"/>
              <a:t>true</a:t>
            </a:r>
            <a:r>
              <a:rPr lang="it-IT" sz="2000" dirty="0"/>
              <a:t> in caso di successo o false in caso di fallimento.</a:t>
            </a:r>
          </a:p>
          <a:p>
            <a:pPr>
              <a:lnSpc>
                <a:spcPct val="100000"/>
              </a:lnSpc>
            </a:pPr>
            <a:r>
              <a:rPr lang="it-IT" sz="2000" dirty="0"/>
              <a:t>Errori/Eccezioni: Genera un'eccezione </a:t>
            </a:r>
            <a:r>
              <a:rPr lang="it-IT" sz="2000" dirty="0" err="1"/>
              <a:t>PDOException</a:t>
            </a:r>
            <a:r>
              <a:rPr lang="it-IT" sz="2000" dirty="0"/>
              <a:t> se è già stata avviata una transazione o se il driver non supporta le transazioni.</a:t>
            </a:r>
          </a:p>
          <a:p>
            <a:pPr>
              <a:lnSpc>
                <a:spcPct val="100000"/>
              </a:lnSpc>
            </a:pPr>
            <a:endParaRPr lang="it-IT" sz="2000" dirty="0"/>
          </a:p>
          <a:p>
            <a:pPr>
              <a:lnSpc>
                <a:spcPct val="100000"/>
              </a:lnSpc>
            </a:pPr>
            <a:r>
              <a:rPr lang="it-IT" sz="1600" b="0" i="0" dirty="0">
                <a:solidFill>
                  <a:srgbClr val="0000BB"/>
                </a:solidFill>
                <a:effectLst/>
                <a:latin typeface="Fira Mono" panose="020B0509050000020004" pitchFamily="49" charset="0"/>
              </a:rPr>
              <a:t>$</a:t>
            </a:r>
            <a:r>
              <a:rPr lang="it-IT" sz="1600" b="0" i="0" dirty="0" err="1">
                <a:solidFill>
                  <a:srgbClr val="0000BB"/>
                </a:solidFill>
                <a:effectLst/>
                <a:latin typeface="Fira Mono" panose="020B0509050000020004" pitchFamily="49" charset="0"/>
              </a:rPr>
              <a:t>pdo</a:t>
            </a:r>
            <a:r>
              <a:rPr lang="it-IT" sz="1600" b="0" i="0" dirty="0">
                <a:solidFill>
                  <a:srgbClr val="007700"/>
                </a:solidFill>
                <a:effectLst/>
                <a:latin typeface="Fira Mono" panose="020B0509050000020004" pitchFamily="49" charset="0"/>
              </a:rPr>
              <a:t>-&gt;</a:t>
            </a:r>
            <a:r>
              <a:rPr lang="it-IT" sz="1600" b="0" i="0" dirty="0" err="1">
                <a:solidFill>
                  <a:srgbClr val="0000BB"/>
                </a:solidFill>
                <a:effectLst/>
                <a:latin typeface="Fira Mono" panose="020B0509050000020004" pitchFamily="49" charset="0"/>
              </a:rPr>
              <a:t>beginTransaction</a:t>
            </a:r>
            <a:r>
              <a:rPr lang="it-IT" sz="1600" b="0" i="0" dirty="0">
                <a:solidFill>
                  <a:srgbClr val="007700"/>
                </a:solidFill>
                <a:effectLst/>
                <a:latin typeface="Fira Mono" panose="020B0509050000020004" pitchFamily="49" charset="0"/>
              </a:rPr>
              <a:t>();</a:t>
            </a:r>
            <a:endParaRPr lang="it-IT" sz="2000" dirty="0"/>
          </a:p>
        </p:txBody>
      </p:sp>
    </p:spTree>
    <p:extLst>
      <p:ext uri="{BB962C8B-B14F-4D97-AF65-F5344CB8AC3E}">
        <p14:creationId xmlns:p14="http://schemas.microsoft.com/office/powerpoint/2010/main" val="404092088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4DD8F-5538-4836-A1F1-5E7F3617862D}"/>
              </a:ext>
            </a:extLst>
          </p:cNvPr>
          <p:cNvSpPr>
            <a:spLocks noGrp="1"/>
          </p:cNvSpPr>
          <p:nvPr>
            <p:ph type="title"/>
          </p:nvPr>
        </p:nvSpPr>
        <p:spPr/>
        <p:txBody>
          <a:bodyPr/>
          <a:lstStyle/>
          <a:p>
            <a:r>
              <a:rPr lang="it-IT" dirty="0"/>
              <a:t>PDO::</a:t>
            </a:r>
            <a:r>
              <a:rPr lang="it-IT" dirty="0" err="1"/>
              <a:t>commit</a:t>
            </a:r>
            <a:r>
              <a:rPr lang="it-IT" dirty="0"/>
              <a:t>()</a:t>
            </a:r>
          </a:p>
        </p:txBody>
      </p:sp>
      <p:sp>
        <p:nvSpPr>
          <p:cNvPr id="3" name="Segnaposto contenuto 2">
            <a:extLst>
              <a:ext uri="{FF2B5EF4-FFF2-40B4-BE49-F238E27FC236}">
                <a16:creationId xmlns:a16="http://schemas.microsoft.com/office/drawing/2014/main" id="{93E24C97-DC65-4C0C-BE31-CFFCFED11E9F}"/>
              </a:ext>
            </a:extLst>
          </p:cNvPr>
          <p:cNvSpPr>
            <a:spLocks noGrp="1"/>
          </p:cNvSpPr>
          <p:nvPr>
            <p:ph sz="half" idx="2"/>
          </p:nvPr>
        </p:nvSpPr>
        <p:spPr/>
        <p:txBody>
          <a:bodyPr>
            <a:normAutofit/>
          </a:bodyPr>
          <a:lstStyle/>
          <a:p>
            <a:endParaRPr lang="it-IT" sz="2000" b="1" dirty="0"/>
          </a:p>
          <a:p>
            <a:r>
              <a:rPr lang="it-IT" sz="2000" b="1" dirty="0"/>
              <a:t>effettua una </a:t>
            </a:r>
            <a:r>
              <a:rPr lang="it-IT" sz="2000" b="1" dirty="0" err="1"/>
              <a:t>commit</a:t>
            </a:r>
            <a:endParaRPr lang="it-IT" sz="2000" dirty="0"/>
          </a:p>
          <a:p>
            <a:endParaRPr lang="it-IT" sz="2000" dirty="0"/>
          </a:p>
          <a:p>
            <a:r>
              <a:rPr lang="it-IT" sz="2000" dirty="0"/>
              <a:t>Nota : non tutti i database consentiranno alle transazioni di operare su istruzioni DDL: alcuni genereranno errori, mentre altri (incluso MySQL) eseguiranno automaticamente il </a:t>
            </a:r>
            <a:r>
              <a:rPr lang="it-IT" sz="2000" dirty="0" err="1"/>
              <a:t>commit</a:t>
            </a:r>
            <a:r>
              <a:rPr lang="it-IT" sz="2000" dirty="0"/>
              <a:t> della transazione dopo che è stata rilevata la prima istruzione DDL.</a:t>
            </a:r>
          </a:p>
        </p:txBody>
      </p:sp>
      <p:sp>
        <p:nvSpPr>
          <p:cNvPr id="4" name="Segnaposto contenuto 3">
            <a:extLst>
              <a:ext uri="{FF2B5EF4-FFF2-40B4-BE49-F238E27FC236}">
                <a16:creationId xmlns:a16="http://schemas.microsoft.com/office/drawing/2014/main" id="{CAD3129C-C990-41DD-83CA-276E53BD8BA3}"/>
              </a:ext>
            </a:extLst>
          </p:cNvPr>
          <p:cNvSpPr>
            <a:spLocks noGrp="1"/>
          </p:cNvSpPr>
          <p:nvPr>
            <p:ph sz="quarter" idx="4"/>
          </p:nvPr>
        </p:nvSpPr>
        <p:spPr/>
        <p:txBody>
          <a:bodyPr>
            <a:normAutofit fontScale="77500" lnSpcReduction="20000"/>
          </a:bodyPr>
          <a:lstStyle/>
          <a:p>
            <a:r>
              <a:rPr lang="it-IT" sz="2000" b="0" i="0" dirty="0">
                <a:solidFill>
                  <a:srgbClr val="0000BB"/>
                </a:solidFill>
                <a:effectLst/>
                <a:latin typeface="Fira Mono" panose="020B0509050000020004" pitchFamily="49" charset="0"/>
              </a:rPr>
              <a:t>&lt;?</a:t>
            </a:r>
            <a:r>
              <a:rPr lang="it-IT" sz="2000" b="0" i="0" dirty="0" err="1">
                <a:solidFill>
                  <a:srgbClr val="0000BB"/>
                </a:solidFill>
                <a:effectLst/>
                <a:latin typeface="Fira Mono" panose="020B0509050000020004" pitchFamily="49" charset="0"/>
              </a:rPr>
              <a:t>php</a:t>
            </a:r>
            <a:br>
              <a:rPr lang="it-IT" sz="2000" b="0" i="0" dirty="0">
                <a:solidFill>
                  <a:srgbClr val="0000BB"/>
                </a:solidFill>
                <a:effectLst/>
                <a:latin typeface="Fira Mono" panose="020B05090500000200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try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beginTransaction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 =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-&gt;prepare(</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DELETE</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servizi</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WHERE</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limit</a:t>
            </a:r>
            <a:r>
              <a:rPr lang="en-US" sz="2000" b="0" dirty="0">
                <a:solidFill>
                  <a:srgbClr val="A31515"/>
                </a:solidFill>
                <a:effectLst/>
                <a:latin typeface="Consolas" panose="020B0609020204030204" pitchFamily="49" charset="0"/>
              </a:rPr>
              <a:t> </a:t>
            </a:r>
            <a:r>
              <a:rPr lang="en-US" sz="2000" b="0" dirty="0">
                <a:solidFill>
                  <a:srgbClr val="098658"/>
                </a:solidFill>
                <a:effectLst/>
                <a:latin typeface="Consolas" panose="020B0609020204030204" pitchFamily="49" charset="0"/>
              </a:rPr>
              <a:t>1</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a:t>
            </a:r>
            <a:r>
              <a:rPr lang="en-US" sz="2000" b="0" dirty="0" err="1">
                <a:solidFill>
                  <a:srgbClr val="000000"/>
                </a:solidFill>
                <a:effectLst/>
                <a:latin typeface="Consolas" panose="020B0609020204030204" pitchFamily="49" charset="0"/>
              </a:rPr>
              <a:t>bindParam</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$_REQUEST[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$prepared-&gt;execute();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-&gt;commit();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catch</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PDOException</a:t>
            </a:r>
            <a:r>
              <a:rPr lang="en-US" sz="2000" b="0" dirty="0">
                <a:solidFill>
                  <a:srgbClr val="000000"/>
                </a:solidFill>
                <a:effectLst/>
                <a:latin typeface="Consolas" panose="020B0609020204030204" pitchFamily="49" charset="0"/>
              </a:rPr>
              <a:t> $e){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rollBack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die</a:t>
            </a:r>
            <a:r>
              <a:rPr lang="en-US" sz="2000" b="0" dirty="0">
                <a:solidFill>
                  <a:srgbClr val="000000"/>
                </a:solidFill>
                <a:effectLst/>
                <a:latin typeface="Consolas" panose="020B0609020204030204" pitchFamily="49" charset="0"/>
              </a:rPr>
              <a:t> (message(</a:t>
            </a:r>
            <a:r>
              <a:rPr lang="en-US" sz="2000" b="0" dirty="0">
                <a:solidFill>
                  <a:srgbClr val="A31515"/>
                </a:solidFill>
                <a:effectLst/>
                <a:latin typeface="Consolas" panose="020B0609020204030204" pitchFamily="49" charset="0"/>
              </a:rPr>
              <a:t>'danger'</a:t>
            </a:r>
            <a:r>
              <a:rPr lang="en-US" sz="2000" b="0" dirty="0">
                <a:solidFill>
                  <a:srgbClr val="000000"/>
                </a:solidFill>
                <a:effectLst/>
                <a:latin typeface="Consolas" panose="020B0609020204030204" pitchFamily="49" charset="0"/>
              </a:rPr>
              <a:t>, $e-&gt;</a:t>
            </a:r>
            <a:r>
              <a:rPr lang="en-US" sz="2000" b="0" dirty="0" err="1">
                <a:solidFill>
                  <a:srgbClr val="000000"/>
                </a:solidFill>
                <a:effectLst/>
                <a:latin typeface="Consolas" panose="020B0609020204030204" pitchFamily="49" charset="0"/>
              </a:rPr>
              <a:t>getMessage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64443211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E7432C-F514-4D46-9C2A-F0A63A236CD7}"/>
              </a:ext>
            </a:extLst>
          </p:cNvPr>
          <p:cNvSpPr>
            <a:spLocks noGrp="1"/>
          </p:cNvSpPr>
          <p:nvPr>
            <p:ph type="title"/>
          </p:nvPr>
        </p:nvSpPr>
        <p:spPr>
          <a:xfrm>
            <a:off x="328612" y="119770"/>
            <a:ext cx="11549444" cy="912606"/>
          </a:xfrm>
        </p:spPr>
        <p:txBody>
          <a:bodyPr>
            <a:normAutofit/>
          </a:bodyPr>
          <a:lstStyle/>
          <a:p>
            <a:r>
              <a:rPr lang="it-IT" dirty="0"/>
              <a:t>PDO::query()</a:t>
            </a:r>
          </a:p>
        </p:txBody>
      </p:sp>
      <p:sp>
        <p:nvSpPr>
          <p:cNvPr id="12" name="Segnaposto contenuto 11">
            <a:extLst>
              <a:ext uri="{FF2B5EF4-FFF2-40B4-BE49-F238E27FC236}">
                <a16:creationId xmlns:a16="http://schemas.microsoft.com/office/drawing/2014/main" id="{32F8F267-12E3-4249-B821-73CA4FF4756D}"/>
              </a:ext>
            </a:extLst>
          </p:cNvPr>
          <p:cNvSpPr>
            <a:spLocks noGrp="1"/>
          </p:cNvSpPr>
          <p:nvPr>
            <p:ph sz="half" idx="2"/>
          </p:nvPr>
        </p:nvSpPr>
        <p:spPr/>
        <p:txBody>
          <a:bodyPr/>
          <a:lstStyle/>
          <a:p>
            <a:r>
              <a:rPr lang="it-IT" dirty="0"/>
              <a:t>PDO::query — Prepara ed esegue un'istruzione SQL senza segnaposto</a:t>
            </a:r>
          </a:p>
          <a:p>
            <a:pPr lvl="0"/>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336699"/>
                </a:solidFill>
                <a:effectLst/>
                <a:latin typeface="Fira Mono" panose="020B0509050000020004" pitchFamily="49" charset="0"/>
              </a:rPr>
              <a:t>PDO::query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fetchMode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PDOStatement</a:t>
            </a:r>
            <a:r>
              <a:rPr kumimoji="0" lang="it-IT" altLang="it-IT" sz="2000" b="0" i="0" u="none" strike="noStrike" cap="none" normalizeH="0" baseline="0" dirty="0" err="1">
                <a:ln>
                  <a:noFill/>
                </a:ln>
                <a:solidFill>
                  <a:srgbClr val="669933"/>
                </a:solidFill>
                <a:effectLst/>
                <a:latin typeface="Fira Mono" panose="020B0509050000020004" pitchFamily="49" charset="0"/>
              </a:rPr>
              <a:t>|false</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9" name="Segnaposto contenuto 8">
            <a:extLst>
              <a:ext uri="{FF2B5EF4-FFF2-40B4-BE49-F238E27FC236}">
                <a16:creationId xmlns:a16="http://schemas.microsoft.com/office/drawing/2014/main" id="{A2001104-9B2E-4110-8169-9CF2250E2FA5}"/>
              </a:ext>
            </a:extLst>
          </p:cNvPr>
          <p:cNvSpPr>
            <a:spLocks noGrp="1"/>
          </p:cNvSpPr>
          <p:nvPr>
            <p:ph sz="quarter" idx="4"/>
          </p:nvPr>
        </p:nvSpPr>
        <p:spPr>
          <a:xfrm>
            <a:off x="6184392" y="1271017"/>
            <a:ext cx="5678996" cy="5263586"/>
          </a:xfrm>
        </p:spPr>
        <p:txBody>
          <a:bodyPr>
            <a:normAutofit/>
          </a:bodyPr>
          <a:lstStyle/>
          <a:p>
            <a:r>
              <a:rPr lang="it-IT" dirty="0" err="1"/>
              <a:t>try</a:t>
            </a:r>
            <a:r>
              <a:rPr lang="it-IT" dirty="0"/>
              <a:t>{ </a:t>
            </a:r>
          </a:p>
          <a:p>
            <a:r>
              <a:rPr lang="it-IT" dirty="0"/>
              <a:t>            $</a:t>
            </a:r>
            <a:r>
              <a:rPr lang="it-IT" dirty="0" err="1"/>
              <a:t>stm</a:t>
            </a:r>
            <a:r>
              <a:rPr lang="it-IT" dirty="0"/>
              <a:t> = $</a:t>
            </a:r>
            <a:r>
              <a:rPr lang="it-IT" dirty="0" err="1"/>
              <a:t>pdo</a:t>
            </a:r>
            <a:r>
              <a:rPr lang="it-IT" dirty="0"/>
              <a:t>-&gt;query('SELECT * FROM servizi');</a:t>
            </a:r>
          </a:p>
          <a:p>
            <a:r>
              <a:rPr lang="it-IT" dirty="0"/>
              <a:t>            $</a:t>
            </a:r>
            <a:r>
              <a:rPr lang="it-IT" dirty="0" err="1"/>
              <a:t>rows</a:t>
            </a:r>
            <a:r>
              <a:rPr lang="it-IT" dirty="0"/>
              <a:t> = $</a:t>
            </a:r>
            <a:r>
              <a:rPr lang="it-IT" dirty="0" err="1"/>
              <a:t>stm</a:t>
            </a:r>
            <a:r>
              <a:rPr lang="it-IT" dirty="0"/>
              <a:t>-&gt;</a:t>
            </a:r>
            <a:r>
              <a:rPr lang="it-IT" dirty="0" err="1"/>
              <a:t>fetchAll</a:t>
            </a:r>
            <a:r>
              <a:rPr lang="it-IT" dirty="0"/>
              <a:t>();</a:t>
            </a:r>
          </a:p>
          <a:p>
            <a:r>
              <a:rPr lang="it-IT" dirty="0"/>
              <a:t>        }catch (</a:t>
            </a:r>
            <a:r>
              <a:rPr lang="it-IT" dirty="0" err="1"/>
              <a:t>Exception</a:t>
            </a:r>
            <a:r>
              <a:rPr lang="it-IT" dirty="0"/>
              <a:t> $e){</a:t>
            </a:r>
          </a:p>
          <a:p>
            <a:r>
              <a:rPr lang="it-IT" dirty="0"/>
              <a:t>            die (</a:t>
            </a:r>
            <a:r>
              <a:rPr lang="it-IT" dirty="0" err="1"/>
              <a:t>message</a:t>
            </a:r>
            <a:r>
              <a:rPr lang="it-IT" dirty="0"/>
              <a:t>('</a:t>
            </a:r>
            <a:r>
              <a:rPr lang="it-IT" dirty="0" err="1"/>
              <a:t>danger</a:t>
            </a:r>
            <a:r>
              <a:rPr lang="it-IT" dirty="0"/>
              <a:t>', $e-&gt;</a:t>
            </a:r>
            <a:r>
              <a:rPr lang="it-IT" dirty="0" err="1"/>
              <a:t>getMessage</a:t>
            </a:r>
            <a:r>
              <a:rPr lang="it-IT" dirty="0"/>
              <a:t>()));</a:t>
            </a:r>
          </a:p>
          <a:p>
            <a:r>
              <a:rPr lang="it-IT" dirty="0"/>
              <a:t>        }        </a:t>
            </a:r>
          </a:p>
          <a:p>
            <a:r>
              <a:rPr lang="it-IT" dirty="0"/>
              <a:t>        // iterate over array by index and by name</a:t>
            </a:r>
          </a:p>
          <a:p>
            <a:r>
              <a:rPr lang="it-IT" dirty="0"/>
              <a:t>        </a:t>
            </a:r>
            <a:r>
              <a:rPr lang="it-IT" dirty="0" err="1"/>
              <a:t>foreach</a:t>
            </a:r>
            <a:r>
              <a:rPr lang="it-IT" dirty="0"/>
              <a:t>($</a:t>
            </a:r>
            <a:r>
              <a:rPr lang="it-IT" dirty="0" err="1"/>
              <a:t>rows</a:t>
            </a:r>
            <a:r>
              <a:rPr lang="it-IT" dirty="0"/>
              <a:t> </a:t>
            </a:r>
            <a:r>
              <a:rPr lang="it-IT" dirty="0" err="1"/>
              <a:t>as</a:t>
            </a:r>
            <a:r>
              <a:rPr lang="it-IT" dirty="0"/>
              <a:t> $</a:t>
            </a:r>
            <a:r>
              <a:rPr lang="it-IT" dirty="0" err="1"/>
              <a:t>row</a:t>
            </a:r>
            <a:r>
              <a:rPr lang="it-IT" dirty="0"/>
              <a:t>) {</a:t>
            </a:r>
          </a:p>
        </p:txBody>
      </p:sp>
    </p:spTree>
    <p:extLst>
      <p:ext uri="{BB962C8B-B14F-4D97-AF65-F5344CB8AC3E}">
        <p14:creationId xmlns:p14="http://schemas.microsoft.com/office/powerpoint/2010/main" val="182257983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59902F-6778-45FD-AB53-E9E04F35F891}"/>
              </a:ext>
            </a:extLst>
          </p:cNvPr>
          <p:cNvSpPr>
            <a:spLocks noGrp="1"/>
          </p:cNvSpPr>
          <p:nvPr>
            <p:ph type="title"/>
          </p:nvPr>
        </p:nvSpPr>
        <p:spPr/>
        <p:txBody>
          <a:bodyPr/>
          <a:lstStyle/>
          <a:p>
            <a:r>
              <a:rPr lang="it-IT" dirty="0"/>
              <a:t>PDO::</a:t>
            </a:r>
            <a:r>
              <a:rPr lang="it-IT" dirty="0" err="1"/>
              <a:t>errorCode</a:t>
            </a:r>
            <a:r>
              <a:rPr lang="it-IT" dirty="0"/>
              <a:t>() e </a:t>
            </a:r>
            <a:r>
              <a:rPr lang="it-IT" dirty="0" err="1"/>
              <a:t>errorInfo</a:t>
            </a:r>
            <a:r>
              <a:rPr lang="it-IT" dirty="0"/>
              <a:t>()</a:t>
            </a:r>
          </a:p>
        </p:txBody>
      </p:sp>
      <p:sp>
        <p:nvSpPr>
          <p:cNvPr id="3" name="Segnaposto contenuto 2">
            <a:extLst>
              <a:ext uri="{FF2B5EF4-FFF2-40B4-BE49-F238E27FC236}">
                <a16:creationId xmlns:a16="http://schemas.microsoft.com/office/drawing/2014/main" id="{9A92C068-C3D0-41DD-AFBE-32B69F3E072D}"/>
              </a:ext>
            </a:extLst>
          </p:cNvPr>
          <p:cNvSpPr>
            <a:spLocks noGrp="1"/>
          </p:cNvSpPr>
          <p:nvPr>
            <p:ph sz="half" idx="2"/>
          </p:nvPr>
        </p:nvSpPr>
        <p:spPr>
          <a:xfrm>
            <a:off x="328612" y="1271016"/>
            <a:ext cx="4985772" cy="5248655"/>
          </a:xfrm>
        </p:spPr>
        <p:txBody>
          <a:bodyPr>
            <a:normAutofit lnSpcReduction="10000"/>
          </a:bodyPr>
          <a:lstStyle/>
          <a:p>
            <a:r>
              <a:rPr lang="it-IT" sz="2000" dirty="0"/>
              <a:t>PDO::</a:t>
            </a:r>
            <a:r>
              <a:rPr lang="it-IT" sz="2000" dirty="0" err="1"/>
              <a:t>errorCode</a:t>
            </a:r>
            <a:r>
              <a:rPr lang="it-IT" sz="2000" dirty="0"/>
              <a:t> — </a:t>
            </a:r>
            <a:r>
              <a:rPr lang="it-IT" sz="2000" b="1" dirty="0"/>
              <a:t>Restituisce SQLSTATE associato all'ultima operazione sul database</a:t>
            </a:r>
          </a:p>
          <a:p>
            <a:r>
              <a:rPr lang="it-IT" sz="2000" dirty="0"/>
              <a:t>Descrizione</a:t>
            </a:r>
            <a:br>
              <a:rPr lang="it-IT" sz="2000" dirty="0"/>
            </a:br>
            <a:r>
              <a:rPr lang="it-IT" sz="2000" dirty="0"/>
              <a:t>PDO pubblico ::codice errore (): ? corda</a:t>
            </a:r>
          </a:p>
          <a:p>
            <a:r>
              <a:rPr lang="it-IT" sz="2000" dirty="0"/>
              <a:t>Elenco parametri:</a:t>
            </a:r>
            <a:br>
              <a:rPr lang="it-IT" sz="2000" dirty="0"/>
            </a:br>
            <a:r>
              <a:rPr lang="it-IT" sz="2000" dirty="0"/>
              <a:t>Questa funzione non contiene alcun parametro.</a:t>
            </a:r>
          </a:p>
          <a:p>
            <a:endParaRPr lang="it-IT" sz="2000" dirty="0"/>
          </a:p>
          <a:p>
            <a:r>
              <a:rPr lang="it-IT" sz="2000" dirty="0"/>
              <a:t>PDO::</a:t>
            </a:r>
            <a:r>
              <a:rPr lang="it-IT" sz="2000" dirty="0" err="1"/>
              <a:t>errorInfo</a:t>
            </a:r>
            <a:r>
              <a:rPr lang="it-IT" sz="2000" dirty="0"/>
              <a:t> — Recupera le informazioni sull'errore esteso associate all'ultima operazione sull'handle del database </a:t>
            </a:r>
            <a:br>
              <a:rPr lang="it-IT" sz="2000" dirty="0"/>
            </a:br>
            <a:br>
              <a:rPr lang="it-IT" sz="2000" dirty="0"/>
            </a:br>
            <a:r>
              <a:rPr lang="it-IT" sz="2000" dirty="0"/>
              <a:t>descrizione</a:t>
            </a:r>
            <a:br>
              <a:rPr lang="it-IT" sz="2000" dirty="0"/>
            </a:br>
            <a:r>
              <a:rPr lang="it-IT" sz="2000" b="0" i="0" dirty="0">
                <a:solidFill>
                  <a:srgbClr val="993366"/>
                </a:solidFill>
                <a:effectLst/>
                <a:latin typeface="Fira Mono" panose="020B0509050000020004" pitchFamily="49" charset="0"/>
              </a:rPr>
              <a:t>public </a:t>
            </a:r>
            <a:r>
              <a:rPr lang="it-IT" sz="2000" b="0" i="0" dirty="0">
                <a:solidFill>
                  <a:srgbClr val="336699"/>
                </a:solidFill>
                <a:effectLst/>
                <a:latin typeface="Fira Mono" panose="020B0509050000020004" pitchFamily="49" charset="0"/>
              </a:rPr>
              <a:t>PDO::</a:t>
            </a:r>
            <a:r>
              <a:rPr lang="it-IT" sz="2000" b="0" i="0" dirty="0" err="1">
                <a:solidFill>
                  <a:srgbClr val="336699"/>
                </a:solidFill>
                <a:effectLst/>
                <a:latin typeface="Fira Mono" panose="020B0509050000020004" pitchFamily="49" charset="0"/>
              </a:rPr>
              <a:t>errorInfo</a:t>
            </a:r>
            <a:r>
              <a:rPr lang="it-IT" sz="2000" b="0" i="0" dirty="0">
                <a:solidFill>
                  <a:srgbClr val="737373"/>
                </a:solidFill>
                <a:effectLst/>
                <a:latin typeface="Fira Mono" panose="020B0509050000020004" pitchFamily="49" charset="0"/>
              </a:rPr>
              <a:t> (): </a:t>
            </a:r>
            <a:r>
              <a:rPr lang="it-IT" sz="2000" b="0" i="0" dirty="0">
                <a:solidFill>
                  <a:srgbClr val="669933"/>
                </a:solidFill>
                <a:effectLst/>
                <a:latin typeface="Fira Mono" panose="020B0509050000020004" pitchFamily="49" charset="0"/>
              </a:rPr>
              <a:t>array</a:t>
            </a:r>
          </a:p>
          <a:p>
            <a:br>
              <a:rPr lang="it-IT" sz="2000" dirty="0">
                <a:solidFill>
                  <a:srgbClr val="669933"/>
                </a:solidFill>
                <a:latin typeface="Fira Mono" panose="020B0509050000020004" pitchFamily="49" charset="0"/>
              </a:rPr>
            </a:br>
            <a:r>
              <a:rPr lang="it-IT" sz="2000" dirty="0"/>
              <a:t>parametri: questa funzione non ha parametri.</a:t>
            </a:r>
          </a:p>
          <a:p>
            <a:endParaRPr lang="it-IT" sz="2000" dirty="0"/>
          </a:p>
        </p:txBody>
      </p:sp>
      <p:sp>
        <p:nvSpPr>
          <p:cNvPr id="5" name="CasellaDiTesto 4">
            <a:extLst>
              <a:ext uri="{FF2B5EF4-FFF2-40B4-BE49-F238E27FC236}">
                <a16:creationId xmlns:a16="http://schemas.microsoft.com/office/drawing/2014/main" id="{76B6C0D4-EB97-4226-A46E-88159429B4B3}"/>
              </a:ext>
            </a:extLst>
          </p:cNvPr>
          <p:cNvSpPr txBox="1"/>
          <p:nvPr/>
        </p:nvSpPr>
        <p:spPr>
          <a:xfrm>
            <a:off x="9277717" y="2905805"/>
            <a:ext cx="2142509" cy="5287224"/>
          </a:xfrm>
          <a:prstGeom prst="rect">
            <a:avLst/>
          </a:prstGeom>
          <a:noFill/>
        </p:spPr>
        <p:txBody>
          <a:bodyPr wrap="square" rtlCol="0">
            <a:spAutoFit/>
          </a:bodyPr>
          <a:lstStyle/>
          <a:p>
            <a:endParaRPr lang="it-IT" dirty="0"/>
          </a:p>
        </p:txBody>
      </p:sp>
      <p:sp>
        <p:nvSpPr>
          <p:cNvPr id="7" name="Rectangle 2">
            <a:extLst>
              <a:ext uri="{FF2B5EF4-FFF2-40B4-BE49-F238E27FC236}">
                <a16:creationId xmlns:a16="http://schemas.microsoft.com/office/drawing/2014/main" id="{473DCA20-6384-4D1B-814E-42E4FD5444D1}"/>
              </a:ext>
            </a:extLst>
          </p:cNvPr>
          <p:cNvSpPr>
            <a:spLocks noChangeArrowheads="1"/>
          </p:cNvSpPr>
          <p:nvPr/>
        </p:nvSpPr>
        <p:spPr bwMode="auto">
          <a:xfrm>
            <a:off x="5725139" y="1171521"/>
            <a:ext cx="6002447"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it-IT" altLang="it-IT" sz="1400" b="0" i="0" u="none" strike="noStrike" cap="none" normalizeH="0" baseline="0" dirty="0">
                <a:ln>
                  <a:noFill/>
                </a:ln>
                <a:solidFill>
                  <a:srgbClr val="0000BB"/>
                </a:solidFill>
                <a:effectLst/>
                <a:latin typeface="Arial Unicode MS"/>
              </a:rPr>
              <a:t>&lt;?</a:t>
            </a:r>
            <a:r>
              <a:rPr kumimoji="0" lang="it-IT" altLang="it-IT" sz="1400" b="0" i="0" u="none" strike="noStrike" cap="none" normalizeH="0" baseline="0" dirty="0" err="1">
                <a:ln>
                  <a:noFill/>
                </a:ln>
                <a:solidFill>
                  <a:srgbClr val="0000BB"/>
                </a:solidFill>
                <a:effectLst/>
                <a:latin typeface="Arial Unicode MS"/>
              </a:rPr>
              <a:t>php</a:t>
            </a:r>
            <a:br>
              <a:rPr kumimoji="0" lang="it-IT" altLang="it-IT" sz="1400" b="0" i="0" u="none" strike="noStrike" cap="none" normalizeH="0" baseline="0" dirty="0">
                <a:ln>
                  <a:noFill/>
                </a:ln>
                <a:solidFill>
                  <a:srgbClr val="0000BB"/>
                </a:solidFill>
                <a:effectLst/>
                <a:latin typeface="Arial Unicode MS"/>
              </a:rPr>
            </a:br>
            <a:r>
              <a:rPr lang="it-IT" sz="1400" b="0" dirty="0" err="1">
                <a:solidFill>
                  <a:srgbClr val="0000FF"/>
                </a:solidFill>
                <a:effectLst/>
                <a:latin typeface="Consolas" panose="020B0609020204030204" pitchFamily="49" charset="0"/>
              </a:rPr>
              <a:t>try</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beginTransaction</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prepare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a:solidFill>
                  <a:srgbClr val="0000FF"/>
                </a:solidFill>
                <a:effectLst/>
                <a:latin typeface="Consolas" panose="020B0609020204030204" pitchFamily="49" charset="0"/>
              </a:rPr>
              <a:t>INSERT</a:t>
            </a:r>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INTO</a:t>
            </a:r>
            <a:r>
              <a:rPr lang="it-IT" sz="1400" b="0" dirty="0">
                <a:solidFill>
                  <a:srgbClr val="A31515"/>
                </a:solidFill>
                <a:effectLst/>
                <a:latin typeface="Consolas" panose="020B0609020204030204" pitchFamily="49" charset="0"/>
              </a:rPr>
              <a:t> servizi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err="1">
                <a:solidFill>
                  <a:srgbClr val="A31515"/>
                </a:solidFill>
                <a:effectLst/>
                <a:latin typeface="Consolas" panose="020B0609020204030204" pitchFamily="49" charset="0"/>
              </a:rPr>
              <a:t>nome,icona,descrizione</a:t>
            </a:r>
            <a:r>
              <a:rPr lang="it-IT" sz="1400" b="0" dirty="0">
                <a:solidFill>
                  <a:srgbClr val="A31515"/>
                </a:solidFill>
                <a:effectLst/>
                <a:latin typeface="Consolas" panose="020B0609020204030204" pitchFamily="49" charset="0"/>
              </a:rPr>
              <a:t>)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VALUES</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(:nome, :icona, :descrizione)"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execute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commit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catch</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PDOException</a:t>
            </a:r>
            <a:r>
              <a:rPr lang="it-IT" sz="1400" b="0" dirty="0">
                <a:solidFill>
                  <a:srgbClr val="000000"/>
                </a:solidFill>
                <a:effectLst/>
                <a:latin typeface="Consolas" panose="020B0609020204030204" pitchFamily="49" charset="0"/>
              </a:rPr>
              <a:t> $e){</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rollBack</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die</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message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danger</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$e-&gt;</a:t>
            </a:r>
            <a:r>
              <a:rPr lang="it-IT" sz="1400" b="0" dirty="0" err="1">
                <a:solidFill>
                  <a:srgbClr val="000000"/>
                </a:solidFill>
                <a:effectLst/>
                <a:latin typeface="Consolas" panose="020B0609020204030204" pitchFamily="49" charset="0"/>
              </a:rPr>
              <a:t>getMessage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err="1">
                <a:ln>
                  <a:noFill/>
                </a:ln>
                <a:solidFill>
                  <a:srgbClr val="007700"/>
                </a:solidFill>
                <a:effectLst/>
                <a:latin typeface="Arial Unicode MS"/>
              </a:rPr>
              <a:t>echo</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nPDO</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errorCode</a:t>
            </a:r>
            <a:r>
              <a:rPr kumimoji="0" lang="it-IT" altLang="it-IT" sz="1400" b="0" i="0" u="none" strike="noStrike" cap="none" normalizeH="0" baseline="0" dirty="0">
                <a:ln>
                  <a:noFill/>
                </a:ln>
                <a:solidFill>
                  <a:srgbClr val="DD0000"/>
                </a:solidFill>
                <a:effectLst/>
                <a:latin typeface="Arial Unicode MS"/>
              </a:rPr>
              <a:t>(): "</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0000BB"/>
                </a:solidFill>
                <a:effectLst/>
                <a:latin typeface="Arial Unicode MS"/>
              </a:rPr>
              <a:t>$</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a:t>
            </a:r>
            <a:r>
              <a:rPr kumimoji="0" lang="it-IT" altLang="it-IT" sz="1400" b="0" i="0" u="none" strike="noStrike" cap="none" normalizeH="0" baseline="0" dirty="0">
                <a:ln>
                  <a:noFill/>
                </a:ln>
                <a:solidFill>
                  <a:srgbClr val="007700"/>
                </a:solidFill>
                <a:effectLst/>
                <a:latin typeface="Arial Unicode MS"/>
              </a:rPr>
              <a:t>&gt;</a:t>
            </a:r>
            <a:r>
              <a:rPr kumimoji="0" lang="it-IT" altLang="it-IT" sz="1400" b="0" i="0" u="none" strike="noStrike" cap="none" normalizeH="0" baseline="0" dirty="0" err="1">
                <a:ln>
                  <a:noFill/>
                </a:ln>
                <a:solidFill>
                  <a:srgbClr val="0000BB"/>
                </a:solidFill>
                <a:effectLst/>
                <a:highlight>
                  <a:srgbClr val="FFFF00"/>
                </a:highlight>
                <a:latin typeface="Arial Unicode MS"/>
              </a:rPr>
              <a:t>errorCode</a:t>
            </a:r>
            <a:r>
              <a:rPr kumimoji="0" lang="it-IT" altLang="it-IT" sz="1400" b="0" i="0" u="none" strike="noStrike" cap="none" normalizeH="0" baseline="0" dirty="0">
                <a:ln>
                  <a:noFill/>
                </a:ln>
                <a:solidFill>
                  <a:srgbClr val="0077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it-IT" sz="1400" b="0" i="0" dirty="0" err="1">
                <a:solidFill>
                  <a:srgbClr val="0000BB"/>
                </a:solidFill>
                <a:effectLst/>
                <a:latin typeface="Fira Mono" panose="020B0509050000020004" pitchFamily="49" charset="0"/>
              </a:rPr>
              <a:t>print_r</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pdo</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highlight>
                  <a:srgbClr val="FFFF00"/>
                </a:highlight>
                <a:latin typeface="Fira Mono" panose="020B0509050000020004" pitchFamily="49" charset="0"/>
              </a:rPr>
              <a:t>errorInfo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a:ln>
                  <a:noFill/>
                </a:ln>
                <a:solidFill>
                  <a:srgbClr val="0000BB"/>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L'esempio sopra produrrà:</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PDO::codice errore(): 00000</a:t>
            </a:r>
          </a:p>
        </p:txBody>
      </p:sp>
    </p:spTree>
    <p:extLst>
      <p:ext uri="{BB962C8B-B14F-4D97-AF65-F5344CB8AC3E}">
        <p14:creationId xmlns:p14="http://schemas.microsoft.com/office/powerpoint/2010/main" val="362766264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E6BD8F-22B4-4639-A7E5-8A09CEFBD878}"/>
              </a:ext>
            </a:extLst>
          </p:cNvPr>
          <p:cNvSpPr>
            <a:spLocks noGrp="1"/>
          </p:cNvSpPr>
          <p:nvPr>
            <p:ph type="title"/>
          </p:nvPr>
        </p:nvSpPr>
        <p:spPr/>
        <p:txBody>
          <a:bodyPr/>
          <a:lstStyle/>
          <a:p>
            <a:r>
              <a:rPr lang="it-IT" dirty="0"/>
              <a:t>PDO::</a:t>
            </a:r>
            <a:r>
              <a:rPr lang="it-IT" dirty="0" err="1"/>
              <a:t>errorInfo</a:t>
            </a:r>
            <a:r>
              <a:rPr lang="it-IT" dirty="0"/>
              <a:t>() </a:t>
            </a:r>
          </a:p>
        </p:txBody>
      </p:sp>
      <p:sp>
        <p:nvSpPr>
          <p:cNvPr id="3" name="Segnaposto contenuto 2">
            <a:extLst>
              <a:ext uri="{FF2B5EF4-FFF2-40B4-BE49-F238E27FC236}">
                <a16:creationId xmlns:a16="http://schemas.microsoft.com/office/drawing/2014/main" id="{745DA25B-933D-4326-A6AA-8E0A2F315CD1}"/>
              </a:ext>
            </a:extLst>
          </p:cNvPr>
          <p:cNvSpPr>
            <a:spLocks noGrp="1"/>
          </p:cNvSpPr>
          <p:nvPr>
            <p:ph sz="half" idx="2"/>
          </p:nvPr>
        </p:nvSpPr>
        <p:spPr>
          <a:xfrm>
            <a:off x="328612" y="1285948"/>
            <a:ext cx="5954493" cy="5248655"/>
          </a:xfrm>
        </p:spPr>
        <p:txBody>
          <a:bodyPr>
            <a:normAutofit/>
          </a:bodyPr>
          <a:lstStyle/>
          <a:p>
            <a:r>
              <a:rPr lang="it-IT" sz="2000" dirty="0"/>
              <a:t>Valori di ritorno</a:t>
            </a:r>
            <a:br>
              <a:rPr lang="it-IT" sz="2000" dirty="0"/>
            </a:br>
            <a:br>
              <a:rPr lang="it-IT" sz="2000" dirty="0"/>
            </a:br>
            <a:r>
              <a:rPr lang="it-IT" sz="2000" b="1" dirty="0"/>
              <a:t>PDO::</a:t>
            </a:r>
            <a:r>
              <a:rPr lang="it-IT" sz="2000" b="1" dirty="0" err="1"/>
              <a:t>errorInfo</a:t>
            </a:r>
            <a:r>
              <a:rPr lang="it-IT" sz="2000" b="1" dirty="0"/>
              <a:t>() restituisce una matrice di informazioni sull'errore sull'ultima operazione eseguita da questo handle di database</a:t>
            </a:r>
            <a:r>
              <a:rPr lang="it-IT" sz="2000" dirty="0"/>
              <a:t>. L'array è composto almeno dai seguenti campi:</a:t>
            </a:r>
          </a:p>
          <a:p>
            <a:r>
              <a:rPr lang="it-IT" sz="2000" dirty="0"/>
              <a:t>Elemento	Informazione</a:t>
            </a:r>
          </a:p>
          <a:p>
            <a:pPr marL="256032" lvl="1" indent="0">
              <a:buNone/>
            </a:pPr>
            <a:endParaRPr lang="it-IT" dirty="0"/>
          </a:p>
          <a:p>
            <a:pPr marL="256032" lvl="1" indent="0">
              <a:buNone/>
            </a:pPr>
            <a:r>
              <a:rPr lang="it-IT" b="1" dirty="0"/>
              <a:t>0 </a:t>
            </a:r>
          </a:p>
          <a:p>
            <a:pPr marL="256032" lvl="1" indent="0">
              <a:buNone/>
            </a:pPr>
            <a:endParaRPr lang="it-IT" b="1" dirty="0"/>
          </a:p>
          <a:p>
            <a:pPr marL="256032" lvl="1" indent="0">
              <a:buNone/>
            </a:pPr>
            <a:br>
              <a:rPr lang="it-IT" b="1" dirty="0"/>
            </a:br>
            <a:br>
              <a:rPr lang="it-IT" sz="1000" b="1" dirty="0"/>
            </a:br>
            <a:r>
              <a:rPr lang="it-IT" b="1" dirty="0"/>
              <a:t>1	</a:t>
            </a:r>
          </a:p>
          <a:p>
            <a:pPr marL="256032" lvl="1" indent="0">
              <a:buNone/>
            </a:pPr>
            <a:endParaRPr lang="it-IT" b="1" dirty="0"/>
          </a:p>
          <a:p>
            <a:pPr marL="256032" lvl="1" indent="0">
              <a:buNone/>
            </a:pPr>
            <a:br>
              <a:rPr lang="it-IT" sz="1000" b="1" dirty="0"/>
            </a:br>
            <a:br>
              <a:rPr lang="it-IT" sz="1000" b="1" dirty="0"/>
            </a:br>
            <a:r>
              <a:rPr lang="it-IT" b="1" dirty="0"/>
              <a:t>2</a:t>
            </a:r>
            <a:r>
              <a:rPr lang="it-IT" sz="1600" dirty="0"/>
              <a:t>	</a:t>
            </a:r>
          </a:p>
        </p:txBody>
      </p:sp>
      <p:sp>
        <p:nvSpPr>
          <p:cNvPr id="4" name="Segnaposto contenuto 3">
            <a:extLst>
              <a:ext uri="{FF2B5EF4-FFF2-40B4-BE49-F238E27FC236}">
                <a16:creationId xmlns:a16="http://schemas.microsoft.com/office/drawing/2014/main" id="{A810BEF8-9DB6-4275-9195-1431A2D43A76}"/>
              </a:ext>
            </a:extLst>
          </p:cNvPr>
          <p:cNvSpPr>
            <a:spLocks noGrp="1"/>
          </p:cNvSpPr>
          <p:nvPr>
            <p:ph sz="quarter" idx="4"/>
          </p:nvPr>
        </p:nvSpPr>
        <p:spPr>
          <a:xfrm>
            <a:off x="2082298" y="3428999"/>
            <a:ext cx="3823910" cy="3105603"/>
          </a:xfrm>
        </p:spPr>
        <p:txBody>
          <a:bodyPr>
            <a:normAutofit/>
          </a:bodyPr>
          <a:lstStyle/>
          <a:p>
            <a:r>
              <a:rPr lang="it-IT" sz="2000" b="1" dirty="0"/>
              <a:t>Codice di errore SQLSTATE </a:t>
            </a:r>
            <a:r>
              <a:rPr lang="it-IT" sz="2000" dirty="0"/>
              <a:t>(un identificatore alfanumerico di cinque caratteri definito nello standard ANSI SQL).</a:t>
            </a:r>
          </a:p>
          <a:p>
            <a:r>
              <a:rPr lang="it-IT" sz="2000" b="1" dirty="0"/>
              <a:t>Codice di errore specifico del driver</a:t>
            </a:r>
            <a:r>
              <a:rPr lang="it-IT" sz="2000" dirty="0"/>
              <a:t>.</a:t>
            </a:r>
          </a:p>
          <a:p>
            <a:br>
              <a:rPr lang="it-IT" sz="2000" dirty="0"/>
            </a:br>
            <a:r>
              <a:rPr lang="it-IT" sz="2000" b="1" dirty="0"/>
              <a:t>Messaggio di errore specifico del driver.</a:t>
            </a:r>
          </a:p>
        </p:txBody>
      </p:sp>
      <p:sp>
        <p:nvSpPr>
          <p:cNvPr id="5" name="CasellaDiTesto 4">
            <a:extLst>
              <a:ext uri="{FF2B5EF4-FFF2-40B4-BE49-F238E27FC236}">
                <a16:creationId xmlns:a16="http://schemas.microsoft.com/office/drawing/2014/main" id="{62F1EB32-CBC6-4AFD-BBA9-3641773D374F}"/>
              </a:ext>
            </a:extLst>
          </p:cNvPr>
          <p:cNvSpPr txBox="1"/>
          <p:nvPr/>
        </p:nvSpPr>
        <p:spPr>
          <a:xfrm>
            <a:off x="6346479" y="1333411"/>
            <a:ext cx="5656652" cy="5524589"/>
          </a:xfrm>
          <a:prstGeom prst="rect">
            <a:avLst/>
          </a:prstGeom>
          <a:noFill/>
        </p:spPr>
        <p:txBody>
          <a:bodyPr wrap="square" rtlCol="0">
            <a:spAutoFit/>
          </a:bodyPr>
          <a:lstStyle/>
          <a:p>
            <a:r>
              <a:rPr lang="it-IT" sz="1900" b="0" i="0" dirty="0">
                <a:solidFill>
                  <a:srgbClr val="0000BB"/>
                </a:solidFill>
                <a:effectLst/>
                <a:latin typeface="Fira Mono" panose="020B0509050000020004" pitchFamily="49" charset="0"/>
              </a:rPr>
              <a:t>&lt;?</a:t>
            </a:r>
            <a:r>
              <a:rPr lang="it-IT" sz="1900" b="0" i="0" dirty="0" err="1">
                <a:solidFill>
                  <a:srgbClr val="0000BB"/>
                </a:solidFill>
                <a:effectLst/>
                <a:latin typeface="Fira Mono" panose="020B0509050000020004" pitchFamily="49" charset="0"/>
              </a:rPr>
              <a:t>php</a:t>
            </a:r>
            <a:br>
              <a:rPr lang="it-IT" sz="1900" b="0" i="0" dirty="0">
                <a:solidFill>
                  <a:srgbClr val="0000BB"/>
                </a:solidFill>
                <a:effectLst/>
                <a:latin typeface="Fira Mono" panose="020B0509050000020004" pitchFamily="49" charset="0"/>
              </a:rPr>
            </a:br>
            <a:r>
              <a:rPr lang="it-IT" sz="1900" b="0" i="0" dirty="0">
                <a:solidFill>
                  <a:srgbClr val="FF8000"/>
                </a:solidFill>
                <a:effectLst/>
                <a:latin typeface="Fira Mono" panose="020B0509050000020004" pitchFamily="49" charset="0"/>
              </a:rPr>
              <a:t>/* </a:t>
            </a:r>
            <a:r>
              <a:rPr lang="it-IT" sz="1900" b="0" i="0" dirty="0" err="1">
                <a:solidFill>
                  <a:srgbClr val="FF8000"/>
                </a:solidFill>
                <a:effectLst/>
                <a:latin typeface="Fira Mono" panose="020B0509050000020004" pitchFamily="49" charset="0"/>
              </a:rPr>
              <a:t>Provoke</a:t>
            </a:r>
            <a:r>
              <a:rPr lang="it-IT" sz="1900" b="0" i="0" dirty="0">
                <a:solidFill>
                  <a:srgbClr val="FF8000"/>
                </a:solidFill>
                <a:effectLst/>
                <a:latin typeface="Fira Mono" panose="020B0509050000020004" pitchFamily="49" charset="0"/>
              </a:rPr>
              <a:t> an </a:t>
            </a:r>
            <a:r>
              <a:rPr lang="it-IT" sz="1900" b="0" i="0" dirty="0" err="1">
                <a:solidFill>
                  <a:srgbClr val="FF8000"/>
                </a:solidFill>
                <a:effectLst/>
                <a:latin typeface="Fira Mono" panose="020B0509050000020004" pitchFamily="49" charset="0"/>
              </a:rPr>
              <a:t>error</a:t>
            </a:r>
            <a:r>
              <a:rPr lang="it-IT" sz="1900" b="0" i="0" dirty="0">
                <a:solidFill>
                  <a:srgbClr val="FF8000"/>
                </a:solidFill>
                <a:effectLst/>
                <a:latin typeface="Fira Mono" panose="020B0509050000020004" pitchFamily="49" charset="0"/>
              </a:rPr>
              <a:t> -- </a:t>
            </a:r>
            <a:r>
              <a:rPr lang="it-IT" sz="1900" b="0" i="0" dirty="0" err="1">
                <a:solidFill>
                  <a:srgbClr val="FF8000"/>
                </a:solidFill>
                <a:effectLst/>
                <a:latin typeface="Fira Mono" panose="020B0509050000020004" pitchFamily="49" charset="0"/>
              </a:rPr>
              <a:t>bogus</a:t>
            </a:r>
            <a:r>
              <a:rPr lang="it-IT" sz="1900" b="0" i="0" dirty="0">
                <a:solidFill>
                  <a:srgbClr val="FF8000"/>
                </a:solidFill>
                <a:effectLst/>
                <a:latin typeface="Fira Mono" panose="020B0509050000020004" pitchFamily="49" charset="0"/>
              </a:rPr>
              <a:t> SQL </a:t>
            </a:r>
            <a:r>
              <a:rPr lang="it-IT" sz="1900" b="0" i="0" dirty="0" err="1">
                <a:solidFill>
                  <a:srgbClr val="FF8000"/>
                </a:solidFill>
                <a:effectLst/>
                <a:latin typeface="Fira Mono" panose="020B0509050000020004" pitchFamily="49" charset="0"/>
              </a:rPr>
              <a:t>syntax</a:t>
            </a:r>
            <a:r>
              <a:rPr lang="it-IT" sz="1900" b="0" i="0" dirty="0">
                <a:solidFill>
                  <a:srgbClr val="FF8000"/>
                </a:solidFill>
                <a:effectLst/>
                <a:latin typeface="Fira Mono" panose="020B0509050000020004" pitchFamily="49" charset="0"/>
              </a:rPr>
              <a:t> */</a:t>
            </a:r>
            <a:br>
              <a:rPr lang="it-IT" sz="1900" b="0" i="0" dirty="0">
                <a:solidFill>
                  <a:srgbClr val="FF80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00BB"/>
                </a:solidFill>
                <a:effectLst/>
                <a:latin typeface="Fira Mono" panose="020B0509050000020004" pitchFamily="49" charset="0"/>
              </a:rPr>
              <a:t> </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latin typeface="Fira Mono" panose="020B0509050000020004" pitchFamily="49" charset="0"/>
              </a:rPr>
              <a:t>prepare</a:t>
            </a:r>
            <a:r>
              <a:rPr lang="it-IT" sz="1900" b="0" i="0" dirty="0">
                <a:solidFill>
                  <a:srgbClr val="007700"/>
                </a:solidFill>
                <a:effectLst/>
                <a:latin typeface="Fira Mono" panose="020B0509050000020004" pitchFamily="49" charset="0"/>
              </a:rPr>
              <a:t>(</a:t>
            </a:r>
            <a:r>
              <a:rPr lang="it-IT" sz="1900" b="0" i="0" dirty="0">
                <a:solidFill>
                  <a:srgbClr val="DD0000"/>
                </a:solidFill>
                <a:effectLst/>
                <a:latin typeface="Fira Mono" panose="020B0509050000020004" pitchFamily="49" charset="0"/>
              </a:rPr>
              <a:t>errore </a:t>
            </a:r>
            <a:r>
              <a:rPr lang="it-IT" sz="1900" b="0" i="0" dirty="0" err="1">
                <a:solidFill>
                  <a:srgbClr val="DD0000"/>
                </a:solidFill>
                <a:effectLst/>
                <a:latin typeface="Fira Mono" panose="020B0509050000020004" pitchFamily="49" charset="0"/>
              </a:rPr>
              <a:t>sql</a:t>
            </a:r>
            <a:r>
              <a:rPr lang="it-IT" sz="1900" b="0" i="0" dirty="0">
                <a:solidFill>
                  <a:srgbClr val="DD0000"/>
                </a:solidFill>
                <a:effectLst/>
                <a:latin typeface="Fira Mono" panose="020B0509050000020004" pitchFamily="49" charset="0"/>
              </a:rPr>
              <a:t>'</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err="1">
                <a:solidFill>
                  <a:srgbClr val="007700"/>
                </a:solidFill>
                <a:effectLst/>
                <a:latin typeface="Fira Mono" panose="020B0509050000020004" pitchFamily="49" charset="0"/>
              </a:rPr>
              <a:t>if</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7700"/>
                </a:solidFill>
                <a:effectLst/>
                <a:latin typeface="Fira Mono" panose="020B0509050000020004" pitchFamily="49" charset="0"/>
              </a:rPr>
              <a:t>) {</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7700"/>
                </a:solidFill>
                <a:effectLst/>
                <a:latin typeface="Fira Mono" panose="020B0509050000020004" pitchFamily="49" charset="0"/>
              </a:rPr>
              <a:t>echo</a:t>
            </a:r>
            <a:r>
              <a:rPr lang="it-IT" sz="1900" b="0" i="0" dirty="0">
                <a:solidFill>
                  <a:srgbClr val="007700"/>
                </a:solidFill>
                <a:effectLst/>
                <a:latin typeface="Fira Mono" panose="020B0509050000020004" pitchFamily="49" charset="0"/>
              </a:rPr>
              <a:t> </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nPDO</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errorInfo</a:t>
            </a:r>
            <a:r>
              <a:rPr lang="it-IT" sz="1900" b="0" i="0" dirty="0">
                <a:solidFill>
                  <a:srgbClr val="DD0000"/>
                </a:solidFill>
                <a:effectLst/>
                <a:latin typeface="Fira Mono" panose="020B0509050000020004" pitchFamily="49" charset="0"/>
              </a:rPr>
              <a:t>():\n"</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00BB"/>
                </a:solidFill>
                <a:effectLst/>
                <a:latin typeface="Fira Mono" panose="020B0509050000020004" pitchFamily="49" charset="0"/>
              </a:rPr>
              <a:t>print_r</a:t>
            </a:r>
            <a:r>
              <a:rPr lang="it-IT" sz="1900" b="0" i="0" dirty="0">
                <a:solidFill>
                  <a:srgbClr val="007700"/>
                </a:solidFill>
                <a:effectLst/>
                <a:latin typeface="Fira Mono" panose="020B0509050000020004" pitchFamily="49" charset="0"/>
              </a:rPr>
              <a:t>(</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highlight>
                  <a:srgbClr val="FFFF00"/>
                </a:highlight>
                <a:latin typeface="Fira Mono" panose="020B0509050000020004" pitchFamily="49" charset="0"/>
              </a:rPr>
              <a:t>errorInfo</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?&gt;</a:t>
            </a:r>
            <a:endParaRPr lang="it-IT" sz="1900" dirty="0"/>
          </a:p>
          <a:p>
            <a:br>
              <a:rPr lang="it-IT" sz="500" dirty="0"/>
            </a:br>
            <a:r>
              <a:rPr lang="it-IT" sz="1900" dirty="0"/>
              <a:t>L'esempio sopra produrrà:</a:t>
            </a:r>
          </a:p>
          <a:p>
            <a:endParaRPr lang="it-IT" sz="500" dirty="0"/>
          </a:p>
          <a:p>
            <a:r>
              <a:rPr lang="it-IT" sz="1900" dirty="0"/>
              <a:t>PDO::</a:t>
            </a:r>
            <a:r>
              <a:rPr lang="it-IT" sz="1900" dirty="0" err="1"/>
              <a:t>errorInfo</a:t>
            </a:r>
            <a:r>
              <a:rPr lang="it-IT" sz="1900" dirty="0"/>
              <a:t>():</a:t>
            </a:r>
          </a:p>
          <a:p>
            <a:r>
              <a:rPr lang="it-IT" sz="1900" dirty="0"/>
              <a:t>Vettore</a:t>
            </a:r>
          </a:p>
          <a:p>
            <a:r>
              <a:rPr lang="it-IT" sz="1900" dirty="0"/>
              <a:t>(</a:t>
            </a:r>
          </a:p>
          <a:p>
            <a:r>
              <a:rPr lang="it-IT" sz="1900" dirty="0"/>
              <a:t>    [0] =&gt; HY000</a:t>
            </a:r>
          </a:p>
          <a:p>
            <a:r>
              <a:rPr lang="it-IT" sz="1900" dirty="0"/>
              <a:t>    [1] =&gt; 1</a:t>
            </a:r>
          </a:p>
          <a:p>
            <a:r>
              <a:rPr lang="it-IT" sz="1900" dirty="0"/>
              <a:t>    [2] =&gt; vicino a "fasullo": errore di sintassi</a:t>
            </a:r>
          </a:p>
          <a:p>
            <a:r>
              <a:rPr lang="it-IT" sz="1900" dirty="0"/>
              <a:t>)</a:t>
            </a:r>
            <a:endParaRPr lang="it-IT" sz="2000" dirty="0"/>
          </a:p>
          <a:p>
            <a:endParaRPr lang="it-IT" sz="2000" dirty="0"/>
          </a:p>
        </p:txBody>
      </p:sp>
    </p:spTree>
    <p:extLst>
      <p:ext uri="{BB962C8B-B14F-4D97-AF65-F5344CB8AC3E}">
        <p14:creationId xmlns:p14="http://schemas.microsoft.com/office/powerpoint/2010/main" val="370418082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A42BA-A3A7-41DE-9DE2-AB617ACB7EEA}"/>
              </a:ext>
            </a:extLst>
          </p:cNvPr>
          <p:cNvSpPr>
            <a:spLocks noGrp="1"/>
          </p:cNvSpPr>
          <p:nvPr>
            <p:ph type="title"/>
          </p:nvPr>
        </p:nvSpPr>
        <p:spPr/>
        <p:txBody>
          <a:bodyPr/>
          <a:lstStyle/>
          <a:p>
            <a:r>
              <a:rPr lang="it-IT" dirty="0" err="1"/>
              <a:t>PDOStatement</a:t>
            </a:r>
            <a:r>
              <a:rPr lang="it-IT" dirty="0"/>
              <a:t>::fetch</a:t>
            </a:r>
          </a:p>
        </p:txBody>
      </p:sp>
      <p:sp>
        <p:nvSpPr>
          <p:cNvPr id="3" name="Segnaposto contenuto 2">
            <a:extLst>
              <a:ext uri="{FF2B5EF4-FFF2-40B4-BE49-F238E27FC236}">
                <a16:creationId xmlns:a16="http://schemas.microsoft.com/office/drawing/2014/main" id="{1BDD6809-57B5-44EA-8EEB-422CC0995850}"/>
              </a:ext>
            </a:extLst>
          </p:cNvPr>
          <p:cNvSpPr>
            <a:spLocks noGrp="1"/>
          </p:cNvSpPr>
          <p:nvPr>
            <p:ph sz="half" idx="2"/>
          </p:nvPr>
        </p:nvSpPr>
        <p:spPr/>
        <p:txBody>
          <a:bodyPr>
            <a:normAutofit/>
          </a:bodyPr>
          <a:lstStyle/>
          <a:p>
            <a:r>
              <a:rPr lang="it-IT" sz="2000" dirty="0" err="1"/>
              <a:t>PDOStatement</a:t>
            </a:r>
            <a:r>
              <a:rPr lang="it-IT" sz="2000" dirty="0"/>
              <a:t>::fetch — </a:t>
            </a:r>
            <a:r>
              <a:rPr lang="it-IT" sz="2000" dirty="0">
                <a:highlight>
                  <a:srgbClr val="00FF00"/>
                </a:highlight>
              </a:rPr>
              <a:t>Recupera la riga successiva da un set di risultati</a:t>
            </a:r>
          </a:p>
          <a:p>
            <a:r>
              <a:rPr lang="it-IT" sz="2000" dirty="0"/>
              <a:t>Recupera una riga da un set di risultati associato a un oggetto </a:t>
            </a:r>
            <a:r>
              <a:rPr lang="it-IT" sz="2000" dirty="0" err="1"/>
              <a:t>PDOStatement</a:t>
            </a:r>
            <a:r>
              <a:rPr lang="it-IT" sz="2000" dirty="0"/>
              <a:t>. </a:t>
            </a:r>
          </a:p>
          <a:p>
            <a:br>
              <a:rPr lang="it-IT" sz="2000" dirty="0"/>
            </a:br>
            <a:r>
              <a:rPr lang="it-IT" sz="2000" dirty="0"/>
              <a:t>Il parametro determina come PDO restituisce la riga.</a:t>
            </a:r>
          </a:p>
          <a:p>
            <a:endParaRPr lang="it-IT" sz="2000" dirty="0"/>
          </a:p>
          <a:p>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sql</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'SELECT hand, </a:t>
            </a:r>
            <a:r>
              <a:rPr lang="it-IT" sz="1400" b="0" i="0" dirty="0" err="1">
                <a:solidFill>
                  <a:srgbClr val="DD0000"/>
                </a:solidFill>
                <a:effectLst/>
                <a:latin typeface="Fira Mono" panose="020B0509050000020004" pitchFamily="49" charset="0"/>
              </a:rPr>
              <a:t>won</a:t>
            </a:r>
            <a:r>
              <a:rPr lang="it-IT" sz="1400" b="0" i="0" dirty="0">
                <a:solidFill>
                  <a:srgbClr val="DD0000"/>
                </a:solidFill>
                <a:effectLst/>
                <a:latin typeface="Fira Mono" panose="020B0509050000020004" pitchFamily="49" charset="0"/>
              </a:rPr>
              <a:t>, </a:t>
            </a:r>
            <a:r>
              <a:rPr lang="it-IT" sz="1400" b="0" i="0" dirty="0" err="1">
                <a:solidFill>
                  <a:srgbClr val="DD0000"/>
                </a:solidFill>
                <a:effectLst/>
                <a:latin typeface="Fira Mono" panose="020B0509050000020004" pitchFamily="49" charset="0"/>
              </a:rPr>
              <a:t>bet</a:t>
            </a:r>
            <a:r>
              <a:rPr lang="it-IT" sz="1400" b="0" i="0" dirty="0">
                <a:solidFill>
                  <a:srgbClr val="DD0000"/>
                </a:solidFill>
                <a:effectLst/>
                <a:latin typeface="Fira Mono" panose="020B0509050000020004" pitchFamily="49" charset="0"/>
              </a:rPr>
              <a:t> FROM </a:t>
            </a:r>
            <a:r>
              <a:rPr lang="it-IT" sz="1400" b="0" i="0" dirty="0" err="1">
                <a:solidFill>
                  <a:srgbClr val="DD0000"/>
                </a:solidFill>
                <a:effectLst/>
                <a:latin typeface="Fira Mono" panose="020B0509050000020004" pitchFamily="49" charset="0"/>
              </a:rPr>
              <a:t>mynumbers</a:t>
            </a:r>
            <a:r>
              <a:rPr lang="it-IT" sz="1400" b="0" i="0" dirty="0">
                <a:solidFill>
                  <a:srgbClr val="DD0000"/>
                </a:solidFill>
                <a:effectLst/>
                <a:latin typeface="Fira Mono" panose="020B0509050000020004" pitchFamily="49" charset="0"/>
              </a:rPr>
              <a:t> ORDER BY BET'</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stmt</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dbh</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prepare</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sql</a:t>
            </a:r>
            <a:r>
              <a:rPr lang="it-IT" sz="1400" b="0" i="0" dirty="0">
                <a:solidFill>
                  <a:srgbClr val="007700"/>
                </a:solidFill>
                <a:effectLst/>
                <a:latin typeface="Fira Mono" panose="020B0509050000020004" pitchFamily="49" charset="0"/>
              </a:rPr>
              <a:t>, array(</a:t>
            </a:r>
            <a:r>
              <a:rPr lang="it-IT" sz="1400" b="0" i="0" dirty="0">
                <a:solidFill>
                  <a:srgbClr val="0000BB"/>
                </a:solidFill>
                <a:effectLst/>
                <a:latin typeface="Fira Mono" panose="020B0509050000020004" pitchFamily="49" charset="0"/>
              </a:rPr>
              <a:t>PDO</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ATTR_CURSOR </a:t>
            </a:r>
            <a:r>
              <a:rPr lang="it-IT" sz="1400" b="0" i="0" dirty="0">
                <a:solidFill>
                  <a:srgbClr val="007700"/>
                </a:solidFill>
                <a:effectLst/>
                <a:latin typeface="Fira Mono" panose="020B0509050000020004" pitchFamily="49" charset="0"/>
              </a:rPr>
              <a:t>=&gt; </a:t>
            </a:r>
            <a:r>
              <a:rPr lang="it-IT" sz="1400" b="0" i="0" dirty="0">
                <a:solidFill>
                  <a:srgbClr val="0000BB"/>
                </a:solidFill>
                <a:effectLst/>
                <a:latin typeface="Fira Mono" panose="020B0509050000020004" pitchFamily="49" charset="0"/>
              </a:rPr>
              <a:t>PDO</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CURSOR_SCROLL</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stmt</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execute</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7700"/>
                </a:solidFill>
                <a:effectLst/>
                <a:highlight>
                  <a:srgbClr val="FFFF00"/>
                </a:highlight>
                <a:latin typeface="Fira Mono" panose="020B0509050000020004" pitchFamily="49" charset="0"/>
              </a:rPr>
              <a:t>while</a:t>
            </a:r>
            <a:r>
              <a:rPr lang="it-IT" sz="1400" b="0" i="0" dirty="0">
                <a:solidFill>
                  <a:srgbClr val="007700"/>
                </a:solidFill>
                <a:effectLst/>
                <a:highlight>
                  <a:srgbClr val="FFFF00"/>
                </a:highlight>
                <a:latin typeface="Fira Mono" panose="020B0509050000020004" pitchFamily="49" charset="0"/>
              </a:rPr>
              <a:t> (</a:t>
            </a:r>
            <a:r>
              <a:rPr lang="it-IT" sz="1400" b="0" i="0" dirty="0">
                <a:solidFill>
                  <a:srgbClr val="0000BB"/>
                </a:solidFill>
                <a:effectLst/>
                <a:highlight>
                  <a:srgbClr val="FFFF00"/>
                </a:highlight>
                <a:latin typeface="Fira Mono" panose="020B0509050000020004" pitchFamily="49" charset="0"/>
              </a:rPr>
              <a:t>$</a:t>
            </a:r>
            <a:r>
              <a:rPr lang="it-IT" sz="1400" b="0" i="0" dirty="0" err="1">
                <a:solidFill>
                  <a:srgbClr val="0000BB"/>
                </a:solidFill>
                <a:effectLst/>
                <a:highlight>
                  <a:srgbClr val="FFFF00"/>
                </a:highlight>
                <a:latin typeface="Fira Mono" panose="020B0509050000020004" pitchFamily="49" charset="0"/>
              </a:rPr>
              <a:t>row</a:t>
            </a:r>
            <a:r>
              <a:rPr lang="it-IT" sz="1400" b="0" i="0" dirty="0">
                <a:solidFill>
                  <a:srgbClr val="0000BB"/>
                </a:solidFill>
                <a:effectLst/>
                <a:highlight>
                  <a:srgbClr val="FFFF00"/>
                </a:highlight>
                <a:latin typeface="Fira Mono" panose="020B0509050000020004" pitchFamily="49" charset="0"/>
              </a:rPr>
              <a:t> </a:t>
            </a:r>
            <a:r>
              <a:rPr lang="it-IT" sz="1400" b="0" i="0" dirty="0">
                <a:solidFill>
                  <a:srgbClr val="007700"/>
                </a:solidFill>
                <a:effectLst/>
                <a:highlight>
                  <a:srgbClr val="FFFF00"/>
                </a:highlight>
                <a:latin typeface="Fira Mono" panose="020B0509050000020004" pitchFamily="49" charset="0"/>
              </a:rPr>
              <a:t>= </a:t>
            </a:r>
            <a:r>
              <a:rPr lang="it-IT" sz="1400" b="0" i="0" dirty="0">
                <a:solidFill>
                  <a:srgbClr val="0000BB"/>
                </a:solidFill>
                <a:effectLst/>
                <a:highlight>
                  <a:srgbClr val="FFFF00"/>
                </a:highlight>
                <a:latin typeface="Fira Mono" panose="020B0509050000020004" pitchFamily="49" charset="0"/>
              </a:rPr>
              <a:t>$</a:t>
            </a:r>
            <a:r>
              <a:rPr lang="it-IT" sz="1400" b="0" i="0" dirty="0" err="1">
                <a:solidFill>
                  <a:srgbClr val="0000BB"/>
                </a:solidFill>
                <a:effectLst/>
                <a:highlight>
                  <a:srgbClr val="FFFF00"/>
                </a:highlight>
                <a:latin typeface="Fira Mono" panose="020B0509050000020004" pitchFamily="49" charset="0"/>
              </a:rPr>
              <a:t>stmt</a:t>
            </a:r>
            <a:r>
              <a:rPr lang="it-IT" sz="1400" b="0" i="0" dirty="0">
                <a:solidFill>
                  <a:srgbClr val="007700"/>
                </a:solidFill>
                <a:effectLst/>
                <a:highlight>
                  <a:srgbClr val="FFFF00"/>
                </a:highlight>
                <a:latin typeface="Fira Mono" panose="020B0509050000020004" pitchFamily="49" charset="0"/>
              </a:rPr>
              <a:t>-&gt;</a:t>
            </a:r>
            <a:r>
              <a:rPr lang="it-IT" sz="1400" b="0" i="0" dirty="0">
                <a:solidFill>
                  <a:srgbClr val="0000BB"/>
                </a:solidFill>
                <a:effectLst/>
                <a:highlight>
                  <a:srgbClr val="FFFF00"/>
                </a:highlight>
                <a:latin typeface="Fira Mono" panose="020B0509050000020004" pitchFamily="49" charset="0"/>
              </a:rPr>
              <a:t>fetch</a:t>
            </a:r>
            <a:r>
              <a:rPr lang="it-IT" sz="1400" b="0" i="0" dirty="0">
                <a:solidFill>
                  <a:srgbClr val="007700"/>
                </a:solidFill>
                <a:effectLst/>
                <a:highlight>
                  <a:srgbClr val="FFFF00"/>
                </a:highlight>
                <a:latin typeface="Fira Mono" panose="020B0509050000020004" pitchFamily="49" charset="0"/>
              </a:rPr>
              <a:t>(</a:t>
            </a:r>
            <a:r>
              <a:rPr lang="it-IT" sz="1400" b="0" i="0" dirty="0">
                <a:solidFill>
                  <a:srgbClr val="0000BB"/>
                </a:solidFill>
                <a:effectLst/>
                <a:highlight>
                  <a:srgbClr val="FFFF00"/>
                </a:highlight>
                <a:latin typeface="Fira Mono" panose="020B0509050000020004" pitchFamily="49" charset="0"/>
              </a:rPr>
              <a:t>PDO</a:t>
            </a:r>
            <a:r>
              <a:rPr lang="it-IT" sz="1400" b="0" i="0" dirty="0">
                <a:solidFill>
                  <a:srgbClr val="007700"/>
                </a:solidFill>
                <a:effectLst/>
                <a:highlight>
                  <a:srgbClr val="FFFF00"/>
                </a:highlight>
                <a:latin typeface="Fira Mono" panose="020B0509050000020004" pitchFamily="49" charset="0"/>
              </a:rPr>
              <a:t>::</a:t>
            </a:r>
            <a:r>
              <a:rPr lang="it-IT" sz="1400" b="0" i="0" dirty="0">
                <a:solidFill>
                  <a:srgbClr val="0000BB"/>
                </a:solidFill>
                <a:effectLst/>
                <a:highlight>
                  <a:srgbClr val="FFFF00"/>
                </a:highlight>
                <a:latin typeface="Fira Mono" panose="020B0509050000020004" pitchFamily="49" charset="0"/>
              </a:rPr>
              <a:t>FETCH_NUM</a:t>
            </a:r>
            <a:r>
              <a:rPr lang="it-IT" sz="1400" b="0" i="0" dirty="0">
                <a:solidFill>
                  <a:srgbClr val="007700"/>
                </a:solidFill>
                <a:effectLst/>
                <a:highlight>
                  <a:srgbClr val="FFFF00"/>
                </a:highlight>
                <a:latin typeface="Fira Mono" panose="020B0509050000020004" pitchFamily="49" charset="0"/>
              </a:rPr>
              <a:t>, </a:t>
            </a:r>
            <a:r>
              <a:rPr lang="it-IT" sz="1400" b="0" i="0" dirty="0">
                <a:solidFill>
                  <a:srgbClr val="0000BB"/>
                </a:solidFill>
                <a:effectLst/>
                <a:highlight>
                  <a:srgbClr val="FFFF00"/>
                </a:highlight>
                <a:latin typeface="Fira Mono" panose="020B0509050000020004" pitchFamily="49" charset="0"/>
              </a:rPr>
              <a:t>PDO</a:t>
            </a:r>
            <a:r>
              <a:rPr lang="it-IT" sz="1400" b="0" i="0" dirty="0">
                <a:solidFill>
                  <a:srgbClr val="007700"/>
                </a:solidFill>
                <a:effectLst/>
                <a:highlight>
                  <a:srgbClr val="FFFF00"/>
                </a:highlight>
                <a:latin typeface="Fira Mono" panose="020B0509050000020004" pitchFamily="49" charset="0"/>
              </a:rPr>
              <a:t>::</a:t>
            </a:r>
            <a:r>
              <a:rPr lang="it-IT" sz="1400" b="0" i="0" dirty="0">
                <a:solidFill>
                  <a:srgbClr val="0000BB"/>
                </a:solidFill>
                <a:effectLst/>
                <a:highlight>
                  <a:srgbClr val="FFFF00"/>
                </a:highlight>
                <a:latin typeface="Fira Mono" panose="020B0509050000020004" pitchFamily="49" charset="0"/>
              </a:rPr>
              <a:t>FETCH_ORI_NEXT</a:t>
            </a:r>
            <a:r>
              <a:rPr lang="it-IT" sz="1400" b="0" i="0" dirty="0">
                <a:solidFill>
                  <a:srgbClr val="007700"/>
                </a:solidFill>
                <a:effectLst/>
                <a:highlight>
                  <a:srgbClr val="FFFF00"/>
                </a:highlight>
                <a:latin typeface="Fira Mono" panose="020B0509050000020004" pitchFamily="49" charset="0"/>
              </a:rPr>
              <a:t>))</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$data </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row</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0</a:t>
            </a:r>
            <a:r>
              <a:rPr lang="it-IT" sz="1400" b="0" i="0" dirty="0">
                <a:solidFill>
                  <a:srgbClr val="007700"/>
                </a:solidFill>
                <a:effectLst/>
                <a:latin typeface="Fira Mono" panose="020B0509050000020004" pitchFamily="49" charset="0"/>
              </a:rPr>
              <a:t>] . </a:t>
            </a:r>
            <a:r>
              <a:rPr lang="it-IT" sz="1400" b="0" i="0" dirty="0">
                <a:solidFill>
                  <a:srgbClr val="DD0000"/>
                </a:solidFill>
                <a:effectLst/>
                <a:latin typeface="Fira Mono" panose="020B0509050000020004" pitchFamily="49" charset="0"/>
              </a:rPr>
              <a:t>"\t" </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row</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1</a:t>
            </a:r>
            <a:r>
              <a:rPr lang="it-IT" sz="1400" b="0" i="0" dirty="0">
                <a:solidFill>
                  <a:srgbClr val="007700"/>
                </a:solidFill>
                <a:effectLst/>
                <a:latin typeface="Fira Mono" panose="020B0509050000020004" pitchFamily="49" charset="0"/>
              </a:rPr>
              <a:t>] . </a:t>
            </a:r>
            <a:r>
              <a:rPr lang="it-IT" sz="1400" b="0" i="0" dirty="0">
                <a:solidFill>
                  <a:srgbClr val="DD0000"/>
                </a:solidFill>
                <a:effectLst/>
                <a:latin typeface="Fira Mono" panose="020B0509050000020004" pitchFamily="49" charset="0"/>
              </a:rPr>
              <a:t>"\t" </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row</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2</a:t>
            </a:r>
            <a:r>
              <a:rPr lang="it-IT" sz="1400" b="0" i="0" dirty="0">
                <a:solidFill>
                  <a:srgbClr val="007700"/>
                </a:solidFill>
                <a:effectLst/>
                <a:latin typeface="Fira Mono" panose="020B0509050000020004" pitchFamily="49" charset="0"/>
              </a:rPr>
              <a:t>] . </a:t>
            </a:r>
            <a:r>
              <a:rPr lang="it-IT" sz="1400" b="0" i="0" dirty="0">
                <a:solidFill>
                  <a:srgbClr val="DD0000"/>
                </a:solidFill>
                <a:effectLst/>
                <a:latin typeface="Fira Mono" panose="020B0509050000020004" pitchFamily="49" charset="0"/>
              </a:rPr>
              <a:t>"\n"</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7700"/>
                </a:solidFill>
                <a:effectLst/>
                <a:latin typeface="Fira Mono" panose="020B0509050000020004" pitchFamily="49" charset="0"/>
              </a:rPr>
              <a:t>print</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$data</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endParaRPr lang="it-IT" sz="1800" dirty="0"/>
          </a:p>
          <a:p>
            <a:endParaRPr lang="it-IT" sz="2000" dirty="0"/>
          </a:p>
        </p:txBody>
      </p:sp>
      <p:sp>
        <p:nvSpPr>
          <p:cNvPr id="6" name="Segnaposto contenuto 5">
            <a:extLst>
              <a:ext uri="{FF2B5EF4-FFF2-40B4-BE49-F238E27FC236}">
                <a16:creationId xmlns:a16="http://schemas.microsoft.com/office/drawing/2014/main" id="{5B24E77A-855B-455C-B780-A0DD21D22A4A}"/>
              </a:ext>
            </a:extLst>
          </p:cNvPr>
          <p:cNvSpPr>
            <a:spLocks noGrp="1"/>
          </p:cNvSpPr>
          <p:nvPr>
            <p:ph sz="quarter" idx="4"/>
          </p:nvPr>
        </p:nvSpPr>
        <p:spPr/>
        <p:txBody>
          <a:bodyPr>
            <a:normAutofit fontScale="92500" lnSpcReduction="10000"/>
          </a:bodyPr>
          <a:lstStyle/>
          <a:p>
            <a:pPr marL="91440" marR="0" lvl="0" indent="-91440" defTabSz="914400" eaLnBrk="1" fontAlgn="base" hangingPunct="1">
              <a:lnSpc>
                <a:spcPct val="85000"/>
              </a:lnSpc>
              <a:spcBef>
                <a:spcPts val="1300"/>
              </a:spcBef>
              <a:spcAft>
                <a:spcPct val="0"/>
              </a:spcAft>
              <a:buClrTx/>
              <a:buSzTx/>
              <a:buFont typeface="Arial" pitchFamily="34" charset="0"/>
              <a:buChar char=" "/>
              <a:tabLst/>
            </a:pPr>
            <a:r>
              <a:rPr lang="it-IT" altLang="it-IT" sz="24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993366"/>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rgbClr val="993366"/>
                </a:solidFill>
                <a:effectLst/>
                <a:latin typeface="Fira Mono" panose="020B0509050000020004" pitchFamily="49" charset="0"/>
              </a:rPr>
              <a:t>public </a:t>
            </a:r>
            <a:r>
              <a:rPr kumimoji="0" lang="it-IT" altLang="it-IT" sz="2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2400" b="0" i="0" u="none" strike="noStrike" cap="none" normalizeH="0" baseline="0" dirty="0">
                <a:ln>
                  <a:noFill/>
                </a:ln>
                <a:solidFill>
                  <a:srgbClr val="336699"/>
                </a:solidFill>
                <a:effectLst/>
                <a:latin typeface="Fira Mono" panose="020B0509050000020004" pitchFamily="49" charset="0"/>
              </a:rPr>
              <a:t>::fetch</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$mode</a:t>
            </a:r>
            <a:r>
              <a:rPr kumimoji="0" lang="it-IT" altLang="it-IT" sz="24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cursorOrientation</a:t>
            </a:r>
            <a:r>
              <a:rPr kumimoji="0" lang="it-IT" altLang="it-IT" sz="2400" b="0" i="0" u="none" strike="noStrike" cap="none" normalizeH="0" baseline="0" dirty="0">
                <a:ln>
                  <a:noFill/>
                </a:ln>
                <a:solidFill>
                  <a:srgbClr val="993366"/>
                </a:solidFill>
                <a:effectLst/>
                <a:latin typeface="Fira Mono" panose="020B0509050000020004" pitchFamily="49" charset="0"/>
              </a:rPr>
              <a:t>= PDO::FETCH_ORI_NEXT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cursorOffset</a:t>
            </a:r>
            <a:r>
              <a:rPr kumimoji="0" lang="it-IT" altLang="it-IT" sz="2400" b="0" i="0" u="none" strike="noStrike" cap="none" normalizeH="0" baseline="0" dirty="0">
                <a:ln>
                  <a:noFill/>
                </a:ln>
                <a:solidFill>
                  <a:srgbClr val="993366"/>
                </a:solidFill>
                <a:effectLst/>
                <a:latin typeface="Fira Mono" panose="020B0509050000020004" pitchFamily="49" charset="0"/>
              </a:rPr>
              <a:t>= 0</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a:ln>
                  <a:noFill/>
                </a:ln>
                <a:solidFill>
                  <a:srgbClr val="336699"/>
                </a:solidFill>
                <a:effectLst/>
                <a:latin typeface="Fira Mono" panose="020B0509050000020004" pitchFamily="49" charset="0"/>
                <a:hlinkClick r:id="rId2"/>
              </a:rPr>
              <a:t>misto</a:t>
            </a:r>
            <a:endParaRPr kumimoji="0" lang="it-IT" altLang="it-IT" sz="2400" b="0" i="0" u="none" strike="noStrike" cap="none" normalizeH="0" baseline="0" dirty="0">
              <a:ln>
                <a:noFill/>
              </a:ln>
              <a:solidFill>
                <a:srgbClr val="336699"/>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solidFill>
                <a:srgbClr val="336699"/>
              </a:solidFill>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rPr>
              <a:t> </a:t>
            </a:r>
            <a:endParaRPr kumimoji="0" lang="it-IT" altLang="it-IT" sz="2400" b="0" i="0" u="none" strike="noStrike" cap="none" normalizeH="0" baseline="0" dirty="0">
              <a:ln>
                <a:noFill/>
              </a:ln>
              <a:solidFill>
                <a:schemeClr val="tx1"/>
              </a:solidFill>
              <a:effectLst/>
              <a:latin typeface="Arial" panose="020B0604020202020204" pitchFamily="34" charset="0"/>
            </a:endParaRPr>
          </a:p>
          <a:p>
            <a:r>
              <a:rPr kumimoji="0" lang="it-IT" altLang="it-IT" sz="2200" b="0" i="0" u="none" strike="noStrike" cap="none" normalizeH="0" baseline="0" dirty="0">
                <a:ln>
                  <a:noFill/>
                </a:ln>
                <a:solidFill>
                  <a:srgbClr val="333333"/>
                </a:solidFill>
                <a:effectLst/>
                <a:latin typeface="Arial Unicode MS"/>
              </a:rPr>
              <a:t>PDO::FETCH_ASSOC: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Array ( [name] =&gt; </a:t>
            </a:r>
            <a:r>
              <a:rPr kumimoji="0" lang="it-IT" altLang="it-IT" sz="2200" b="0" i="0" u="none" strike="noStrike" cap="none" normalizeH="0" baseline="0" dirty="0" err="1">
                <a:ln>
                  <a:noFill/>
                </a:ln>
                <a:solidFill>
                  <a:srgbClr val="333333"/>
                </a:solidFill>
                <a:effectLst/>
                <a:latin typeface="Arial Unicode MS"/>
              </a:rPr>
              <a:t>apple</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red ) </a:t>
            </a:r>
          </a:p>
          <a:p>
            <a:endParaRPr lang="it-IT" altLang="it-IT" sz="2200" dirty="0">
              <a:solidFill>
                <a:srgbClr val="333333"/>
              </a:solidFill>
              <a:latin typeface="Arial Unicode MS"/>
            </a:endParaRPr>
          </a:p>
          <a:p>
            <a:r>
              <a:rPr kumimoji="0" lang="it-IT" altLang="it-IT" sz="2200" b="0" i="0" u="none" strike="noStrike" cap="none" normalizeH="0" baseline="0" dirty="0">
                <a:ln>
                  <a:noFill/>
                </a:ln>
                <a:solidFill>
                  <a:srgbClr val="333333"/>
                </a:solidFill>
                <a:effectLst/>
                <a:latin typeface="Arial Unicode MS"/>
              </a:rPr>
              <a:t>PDO::FETCH_BOTH: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both</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and </a:t>
            </a:r>
            <a:r>
              <a:rPr kumimoji="0" lang="it-IT" altLang="it-IT" sz="2200" b="0" i="0" u="none" strike="noStrike" cap="none" normalizeH="0" baseline="0" dirty="0" err="1">
                <a:ln>
                  <a:noFill/>
                </a:ln>
                <a:solidFill>
                  <a:srgbClr val="333333"/>
                </a:solidFill>
                <a:effectLst/>
                <a:latin typeface="Arial Unicode MS"/>
              </a:rPr>
              <a:t>number</a:t>
            </a:r>
            <a:r>
              <a:rPr kumimoji="0" lang="it-IT" altLang="it-IT" sz="2200" b="0" i="0" u="none" strike="noStrike" cap="none" normalizeH="0" baseline="0" dirty="0">
                <a:ln>
                  <a:noFill/>
                </a:ln>
                <a:solidFill>
                  <a:srgbClr val="333333"/>
                </a:solidFill>
                <a:effectLst/>
                <a:latin typeface="Arial Unicode MS"/>
              </a:rPr>
              <a:t> Array ( [name] =&gt; banana [0] =&gt; banana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[1]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a:t>
            </a:r>
            <a:r>
              <a:rPr kumimoji="0" lang="it-IT" altLang="it-IT" sz="1100" b="0" i="0" u="none" strike="noStrike" cap="none" normalizeH="0" baseline="0" dirty="0">
                <a:ln>
                  <a:noFill/>
                </a:ln>
                <a:solidFill>
                  <a:schemeClr val="tx1"/>
                </a:solidFill>
                <a:effectLst/>
              </a:rPr>
              <a:t> </a:t>
            </a:r>
            <a:endParaRPr kumimoji="0" lang="it-IT" altLang="it-IT" sz="3500" b="0" i="0" u="none" strike="noStrike" cap="none" normalizeH="0" baseline="0" dirty="0">
              <a:ln>
                <a:noFill/>
              </a:ln>
              <a:solidFill>
                <a:schemeClr val="tx1"/>
              </a:solidFill>
              <a:effectLst/>
              <a:latin typeface="Arial" panose="020B0604020202020204" pitchFamily="34" charset="0"/>
            </a:endParaRPr>
          </a:p>
          <a:p>
            <a:endParaRPr lang="it-IT" sz="2200" dirty="0"/>
          </a:p>
        </p:txBody>
      </p:sp>
      <p:sp>
        <p:nvSpPr>
          <p:cNvPr id="7" name="Rectangle 2">
            <a:extLst>
              <a:ext uri="{FF2B5EF4-FFF2-40B4-BE49-F238E27FC236}">
                <a16:creationId xmlns:a16="http://schemas.microsoft.com/office/drawing/2014/main" id="{AD05F435-6EBD-46DC-A5C1-91377C7FD6C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447389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2ACE4-95A3-4BBA-A2AC-740997E3BFED}"/>
              </a:ext>
            </a:extLst>
          </p:cNvPr>
          <p:cNvSpPr>
            <a:spLocks noGrp="1"/>
          </p:cNvSpPr>
          <p:nvPr>
            <p:ph type="title"/>
          </p:nvPr>
        </p:nvSpPr>
        <p:spPr/>
        <p:txBody>
          <a:bodyPr>
            <a:normAutofit/>
          </a:bodyPr>
          <a:lstStyle/>
          <a:p>
            <a:r>
              <a:rPr lang="it-IT" dirty="0" err="1"/>
              <a:t>PDOSstatement</a:t>
            </a:r>
            <a:r>
              <a:rPr lang="it-IT" dirty="0"/>
              <a:t>::</a:t>
            </a:r>
            <a:r>
              <a:rPr lang="it-IT" dirty="0" err="1"/>
              <a:t>fetchAll</a:t>
            </a:r>
            <a:endParaRPr lang="it-IT" dirty="0"/>
          </a:p>
        </p:txBody>
      </p:sp>
      <p:sp>
        <p:nvSpPr>
          <p:cNvPr id="3" name="Segnaposto contenuto 2">
            <a:extLst>
              <a:ext uri="{FF2B5EF4-FFF2-40B4-BE49-F238E27FC236}">
                <a16:creationId xmlns:a16="http://schemas.microsoft.com/office/drawing/2014/main" id="{EB20EABF-A345-4B31-8783-DB0E67BDF9D8}"/>
              </a:ext>
            </a:extLst>
          </p:cNvPr>
          <p:cNvSpPr>
            <a:spLocks noGrp="1"/>
          </p:cNvSpPr>
          <p:nvPr>
            <p:ph sz="half" idx="2"/>
          </p:nvPr>
        </p:nvSpPr>
        <p:spPr>
          <a:xfrm>
            <a:off x="328612" y="1271017"/>
            <a:ext cx="5239269" cy="617481"/>
          </a:xfrm>
        </p:spPr>
        <p:txBody>
          <a:bodyPr>
            <a:normAutofit fontScale="92500" lnSpcReduction="10000"/>
          </a:bodyPr>
          <a:lstStyle/>
          <a:p>
            <a:pPr marL="0" indent="0">
              <a:buNone/>
            </a:pPr>
            <a:r>
              <a:rPr lang="it-IT" sz="2000" dirty="0" err="1"/>
              <a:t>PDOStatement</a:t>
            </a:r>
            <a:r>
              <a:rPr lang="it-IT" sz="2000" dirty="0"/>
              <a:t>::</a:t>
            </a:r>
            <a:r>
              <a:rPr lang="it-IT" sz="2000" dirty="0" err="1"/>
              <a:t>fetchAll</a:t>
            </a:r>
            <a:r>
              <a:rPr lang="it-IT" sz="2000" dirty="0"/>
              <a:t> — Recupera le righe rimanenti da un set di risultati</a:t>
            </a:r>
          </a:p>
          <a:p>
            <a:endParaRPr lang="it-IT" dirty="0"/>
          </a:p>
          <a:p>
            <a:endParaRPr lang="it-IT" dirty="0"/>
          </a:p>
        </p:txBody>
      </p:sp>
      <p:sp>
        <p:nvSpPr>
          <p:cNvPr id="4" name="Segnaposto contenuto 3">
            <a:extLst>
              <a:ext uri="{FF2B5EF4-FFF2-40B4-BE49-F238E27FC236}">
                <a16:creationId xmlns:a16="http://schemas.microsoft.com/office/drawing/2014/main" id="{94E687B8-E7C7-4942-B551-12BF95816CAB}"/>
              </a:ext>
            </a:extLst>
          </p:cNvPr>
          <p:cNvSpPr>
            <a:spLocks noGrp="1"/>
          </p:cNvSpPr>
          <p:nvPr>
            <p:ph sz="quarter" idx="4"/>
          </p:nvPr>
        </p:nvSpPr>
        <p:spPr>
          <a:xfrm>
            <a:off x="6301212" y="1271017"/>
            <a:ext cx="5562175" cy="5263586"/>
          </a:xfrm>
        </p:spPr>
        <p:txBody>
          <a:bodyPr>
            <a:normAutofit/>
          </a:bodyPr>
          <a:lstStyle/>
          <a:p>
            <a:r>
              <a:rPr lang="en-US" sz="1600" b="0" i="0" dirty="0">
                <a:solidFill>
                  <a:srgbClr val="0000BB"/>
                </a:solidFill>
                <a:effectLst/>
                <a:latin typeface="Fira Mono" panose="020B0509050000020004" pitchFamily="49" charset="0"/>
              </a:rPr>
              <a:t>&lt;?php</a:t>
            </a:r>
            <a:br>
              <a:rPr lang="en-US" sz="1600" b="0" i="0" dirty="0">
                <a:solidFill>
                  <a:srgbClr val="0000BB"/>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00BB"/>
                </a:solidFill>
                <a:effectLst/>
                <a:latin typeface="Fira Mono" panose="020B0509050000020004" pitchFamily="49" charset="0"/>
              </a:rPr>
              <a: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dbh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prepare</a:t>
            </a:r>
            <a:r>
              <a:rPr lang="en-US" sz="1600" b="0" i="0" dirty="0">
                <a:solidFill>
                  <a:srgbClr val="007700"/>
                </a:solidFill>
                <a:effectLst/>
                <a:latin typeface="Fira Mono" panose="020B0509050000020004" pitchFamily="49" charset="0"/>
              </a:rPr>
              <a:t>(</a:t>
            </a:r>
            <a:r>
              <a:rPr lang="en-US" sz="1600" b="0" i="0" dirty="0">
                <a:solidFill>
                  <a:srgbClr val="DD0000"/>
                </a:solidFill>
                <a:effectLst/>
                <a:latin typeface="Fira Mono" panose="020B0509050000020004" pitchFamily="49" charset="0"/>
              </a:rPr>
              <a:t>"SELECT name, </a:t>
            </a:r>
            <a:r>
              <a:rPr lang="en-US" sz="1600" b="0" i="0" dirty="0" err="1">
                <a:solidFill>
                  <a:srgbClr val="DD0000"/>
                </a:solidFill>
                <a:effectLst/>
                <a:latin typeface="Fira Mono" panose="020B0509050000020004" pitchFamily="49" charset="0"/>
              </a:rPr>
              <a:t>colour</a:t>
            </a:r>
            <a:r>
              <a:rPr lang="en-US" sz="1600" b="0" i="0" dirty="0">
                <a:solidFill>
                  <a:srgbClr val="DD0000"/>
                </a:solidFill>
                <a:effectLst/>
                <a:latin typeface="Fira Mono" panose="020B0509050000020004" pitchFamily="49" charset="0"/>
              </a:rPr>
              <a:t> FROM fruit"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execute</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br>
              <a:rPr lang="en-US" sz="1600" b="0" i="0" dirty="0">
                <a:solidFill>
                  <a:srgbClr val="007700"/>
                </a:solidFill>
                <a:effectLst/>
                <a:latin typeface="Fira Mono" panose="020B0509050000020004" pitchFamily="49" charset="0"/>
              </a:rPr>
            </a:br>
            <a:r>
              <a:rPr lang="en-US" sz="1600" b="0" i="0" dirty="0">
                <a:solidFill>
                  <a:srgbClr val="FF8000"/>
                </a:solidFill>
                <a:effectLst/>
                <a:latin typeface="Fira Mono" panose="020B0509050000020004" pitchFamily="49" charset="0"/>
              </a:rPr>
              <a:t>/* Fetch all of the remaining rows in the result set */</a:t>
            </a:r>
            <a:br>
              <a:rPr lang="en-US" sz="1600" b="0" i="0" dirty="0">
                <a:solidFill>
                  <a:srgbClr val="FF8000"/>
                </a:solidFill>
                <a:effectLst/>
                <a:latin typeface="Fira Mono" panose="020B0509050000020004" pitchFamily="49" charset="0"/>
              </a:rPr>
            </a:br>
            <a:r>
              <a:rPr lang="en-US" sz="1600" b="0" i="0" dirty="0">
                <a:solidFill>
                  <a:srgbClr val="007700"/>
                </a:solidFill>
                <a:effectLst/>
                <a:latin typeface="Fira Mono" panose="020B0509050000020004" pitchFamily="49" charset="0"/>
              </a:rPr>
              <a:t>print(</a:t>
            </a:r>
            <a:r>
              <a:rPr lang="en-US" sz="1600" b="0" i="0" dirty="0">
                <a:solidFill>
                  <a:srgbClr val="DD0000"/>
                </a:solidFill>
                <a:effectLst/>
                <a:latin typeface="Fira Mono" panose="020B0509050000020004" pitchFamily="49" charset="0"/>
              </a:rPr>
              <a:t>"Fetch all of the remaining rows in the result set:\n"</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$result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err="1">
                <a:solidFill>
                  <a:srgbClr val="0000BB"/>
                </a:solidFill>
                <a:effectLst/>
                <a:highlight>
                  <a:srgbClr val="FFFF00"/>
                </a:highlight>
                <a:latin typeface="Fira Mono" panose="020B0509050000020004" pitchFamily="49" charset="0"/>
              </a:rPr>
              <a:t>fetchAll</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err="1">
                <a:solidFill>
                  <a:srgbClr val="0000BB"/>
                </a:solidFill>
                <a:effectLst/>
                <a:latin typeface="Fira Mono" panose="020B0509050000020004" pitchFamily="49" charset="0"/>
              </a:rPr>
              <a:t>print_r</a:t>
            </a:r>
            <a:r>
              <a:rPr lang="en-US" sz="1600" b="0" i="0" dirty="0">
                <a:solidFill>
                  <a:srgbClr val="007700"/>
                </a:solidFill>
                <a:effectLst/>
                <a:latin typeface="Fira Mono" panose="020B0509050000020004" pitchFamily="49" charset="0"/>
              </a:rPr>
              <a:t>(</a:t>
            </a:r>
            <a:r>
              <a:rPr lang="en-US" sz="1600" b="0" i="0" dirty="0">
                <a:solidFill>
                  <a:srgbClr val="0000BB"/>
                </a:solidFill>
                <a:effectLst/>
                <a:latin typeface="Fira Mono" panose="020B0509050000020004" pitchFamily="49" charset="0"/>
              </a:rPr>
              <a:t>$result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?&gt;</a:t>
            </a:r>
          </a:p>
          <a:p>
            <a:endParaRPr lang="en-US" sz="1600" b="0" i="0" dirty="0">
              <a:solidFill>
                <a:srgbClr val="0000BB"/>
              </a:solidFill>
              <a:effectLst/>
              <a:latin typeface="Fira Mono" panose="020B0509050000020004" pitchFamily="49" charset="0"/>
            </a:endParaRPr>
          </a:p>
          <a:p>
            <a:r>
              <a:rPr kumimoji="0" lang="it-IT" altLang="it-IT" sz="1600" b="0" i="0" u="none" strike="noStrike" cap="none" normalizeH="0" baseline="0" dirty="0">
                <a:ln>
                  <a:noFill/>
                </a:ln>
                <a:solidFill>
                  <a:srgbClr val="333333"/>
                </a:solidFill>
                <a:effectLst/>
                <a:latin typeface="Arial Unicode MS"/>
              </a:rPr>
              <a:t>Array ( [0] =&gt; Array ( [name]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red [1] =&gt; red ) [1] =&gt; Array ( [name]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green [1] =&gt; green ) [2] =&gt; Array ( [name]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[1]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 )</a:t>
            </a:r>
            <a:r>
              <a:rPr kumimoji="0" lang="it-IT" altLang="it-IT" sz="800" b="0" i="0" u="none" strike="noStrike" cap="none" normalizeH="0" baseline="0" dirty="0">
                <a:ln>
                  <a:noFill/>
                </a:ln>
                <a:solidFill>
                  <a:schemeClr val="tx1"/>
                </a:solidFill>
                <a:effectLst/>
              </a:rPr>
              <a:t> </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1600" dirty="0"/>
          </a:p>
        </p:txBody>
      </p:sp>
      <p:sp>
        <p:nvSpPr>
          <p:cNvPr id="8" name="Rectangle 4">
            <a:extLst>
              <a:ext uri="{FF2B5EF4-FFF2-40B4-BE49-F238E27FC236}">
                <a16:creationId xmlns:a16="http://schemas.microsoft.com/office/drawing/2014/main" id="{C319B1E4-FFDC-4193-B2CC-88BD485543E8}"/>
              </a:ext>
            </a:extLst>
          </p:cNvPr>
          <p:cNvSpPr>
            <a:spLocks noChangeArrowheads="1"/>
          </p:cNvSpPr>
          <p:nvPr/>
        </p:nvSpPr>
        <p:spPr bwMode="auto">
          <a:xfrm>
            <a:off x="328612" y="1888498"/>
            <a:ext cx="484360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solidFill>
                  <a:schemeClr val="tx1">
                    <a:lumMod val="85000"/>
                    <a:lumOff val="15000"/>
                  </a:schemeClr>
                </a:solidFill>
                <a:latin typeface="+mn-lt"/>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string</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 array</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constructorArgs</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669933"/>
                </a:solidFill>
                <a:effectLst/>
                <a:latin typeface="Fira Mono" panose="020B0509050000020004" pitchFamily="49" charset="0"/>
              </a:rPr>
              <a:t>matrice</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PDO::FETCH_FUNC</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336699"/>
                </a:solidFill>
                <a:effectLst/>
                <a:latin typeface="Fira Mono" panose="020B0509050000020004" pitchFamily="49" charset="0"/>
                <a:hlinkClick r:id="rId2"/>
              </a:rPr>
              <a:t>callable</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callback</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1C613F2-2333-40B7-951D-8F74E639AF9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01765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 update</a:t>
            </a:r>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663682" y="1374079"/>
            <a:ext cx="5898778" cy="500602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beginTransaction</a:t>
            </a:r>
            <a:r>
              <a:rPr lang="it-IT" sz="14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UPDATE</a:t>
            </a:r>
            <a:r>
              <a:rPr lang="it-IT" sz="1400" b="0" dirty="0">
                <a:solidFill>
                  <a:srgbClr val="CE9178"/>
                </a:solidFill>
                <a:effectLst/>
                <a:latin typeface="Consolas" panose="020B0609020204030204" pitchFamily="49" charset="0"/>
              </a:rPr>
              <a:t> servizi </a:t>
            </a:r>
            <a:r>
              <a:rPr lang="it-IT" sz="1400" b="0" dirty="0">
                <a:solidFill>
                  <a:srgbClr val="569CD6"/>
                </a:solidFill>
                <a:effectLst/>
                <a:latin typeface="Consolas" panose="020B0609020204030204" pitchFamily="49" charset="0"/>
              </a:rPr>
              <a:t>SET</a:t>
            </a:r>
            <a:r>
              <a:rPr lang="it-IT" sz="1400" b="0" dirty="0">
                <a:solidFill>
                  <a:srgbClr val="CE9178"/>
                </a:solidFill>
                <a:effectLst/>
                <a:latin typeface="Consolas" panose="020B0609020204030204" pitchFamily="49" charset="0"/>
              </a:rPr>
              <a:t> </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`nome`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:nome,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`icona`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:icona,</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`descrizione`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:descrizione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err="1">
                <a:solidFill>
                  <a:srgbClr val="569CD6"/>
                </a:solidFill>
                <a:effectLst/>
                <a:latin typeface="Consolas" panose="020B0609020204030204" pitchFamily="49" charset="0"/>
              </a:rPr>
              <a:t>limit</a:t>
            </a:r>
            <a:r>
              <a:rPr lang="it-IT" sz="1400" b="0" dirty="0">
                <a:solidFill>
                  <a:srgbClr val="CE9178"/>
                </a:solidFill>
                <a:effectLst/>
                <a:latin typeface="Consolas" panose="020B0609020204030204" pitchFamily="49" charset="0"/>
              </a:rPr>
              <a:t> </a:t>
            </a:r>
            <a:r>
              <a:rPr lang="it-IT" sz="1400" b="0" dirty="0">
                <a:solidFill>
                  <a:srgbClr val="B5CEA8"/>
                </a:solidFill>
                <a:effectLst/>
                <a:latin typeface="Consolas" panose="020B0609020204030204" pitchFamily="49" charset="0"/>
              </a:rPr>
              <a:t>1</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rollBack</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commit</a:t>
            </a:r>
            <a:r>
              <a:rPr lang="it-IT" sz="1400" b="0" dirty="0">
                <a:solidFill>
                  <a:srgbClr val="D4D4D4"/>
                </a:solidFill>
                <a:effectLst/>
                <a:latin typeface="Consolas" panose="020B0609020204030204" pitchFamily="49" charset="0"/>
              </a:rPr>
              <a:t>();</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778289"/>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a:t>
            </a:r>
            <a:r>
              <a:rPr lang="it-IT" dirty="0" err="1"/>
              <a:t>select</a:t>
            </a:r>
            <a:endParaRPr lang="it-IT" dirty="0"/>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738327" y="1502229"/>
            <a:ext cx="5824133" cy="487787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tabella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execute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a:solidFill>
                  <a:srgbClr val="DCDCAA"/>
                </a:solidFill>
                <a:effectLst/>
                <a:latin typeface="Consolas" panose="020B0609020204030204" pitchFamily="49" charset="0"/>
              </a:rPr>
              <a:t>fetch</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if</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DCDCAA"/>
                </a:solidFill>
                <a:effectLst/>
                <a:latin typeface="Consolas" panose="020B0609020204030204" pitchFamily="49" charset="0"/>
              </a:rPr>
              <a:t>//// è un array associativo</a:t>
            </a:r>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513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945DE4-B2EF-496C-828D-D49DAD824AA5}"/>
              </a:ext>
            </a:extLst>
          </p:cNvPr>
          <p:cNvSpPr>
            <a:spLocks noGrp="1"/>
          </p:cNvSpPr>
          <p:nvPr>
            <p:ph type="title"/>
          </p:nvPr>
        </p:nvSpPr>
        <p:spPr/>
        <p:txBody>
          <a:bodyPr/>
          <a:lstStyle/>
          <a:p>
            <a:r>
              <a:rPr lang="it-IT" dirty="0" err="1"/>
              <a:t>echo</a:t>
            </a:r>
            <a:r>
              <a:rPr lang="it-IT" dirty="0"/>
              <a:t> in HTML e sintassi abbreviata</a:t>
            </a:r>
          </a:p>
        </p:txBody>
      </p:sp>
      <p:sp>
        <p:nvSpPr>
          <p:cNvPr id="3" name="Segnaposto contenuto 2">
            <a:extLst>
              <a:ext uri="{FF2B5EF4-FFF2-40B4-BE49-F238E27FC236}">
                <a16:creationId xmlns:a16="http://schemas.microsoft.com/office/drawing/2014/main" id="{7B92B9CF-A27D-463A-9B82-A9F8DA64DB1B}"/>
              </a:ext>
            </a:extLst>
          </p:cNvPr>
          <p:cNvSpPr>
            <a:spLocks noGrp="1"/>
          </p:cNvSpPr>
          <p:nvPr>
            <p:ph sz="half" idx="2"/>
          </p:nvPr>
        </p:nvSpPr>
        <p:spPr/>
        <p:txBody>
          <a:bodyPr>
            <a:normAutofit/>
          </a:bodyPr>
          <a:lstStyle/>
          <a:p>
            <a:r>
              <a:rPr lang="it-IT" sz="2000" b="1" dirty="0"/>
              <a:t>Un altro modo per utilizzare il costrutto </a:t>
            </a:r>
            <a:r>
              <a:rPr lang="it-IT" sz="2000" b="1" dirty="0" err="1"/>
              <a:t>echo</a:t>
            </a:r>
            <a:r>
              <a:rPr lang="it-IT" sz="2000" b="1" dirty="0"/>
              <a:t> </a:t>
            </a:r>
            <a:r>
              <a:rPr lang="it-IT" sz="2000" dirty="0"/>
              <a:t>è quello di utilizzare la sua sintassi abbreviata. </a:t>
            </a:r>
            <a:br>
              <a:rPr lang="it-IT" sz="2000" dirty="0"/>
            </a:br>
            <a:br>
              <a:rPr lang="it-IT" sz="2000" dirty="0"/>
            </a:br>
            <a:r>
              <a:rPr lang="it-IT" sz="2000" dirty="0"/>
              <a:t>è necessario </a:t>
            </a:r>
            <a:r>
              <a:rPr lang="it-IT" sz="2000" b="1" dirty="0">
                <a:highlight>
                  <a:srgbClr val="FFFF00"/>
                </a:highlight>
              </a:rPr>
              <a:t>aggiungere un = subito dopo l'apertura del tag PHP </a:t>
            </a:r>
            <a:r>
              <a:rPr lang="it-IT" sz="2000" b="1" dirty="0"/>
              <a:t>per stampare automaticamente il valore della variabile</a:t>
            </a:r>
            <a:r>
              <a:rPr lang="it-IT" sz="2000" dirty="0"/>
              <a:t>.</a:t>
            </a:r>
          </a:p>
          <a:p>
            <a:r>
              <a:rPr lang="it-IT" sz="2000" dirty="0"/>
              <a:t>Questa specifica alternativa,</a:t>
            </a:r>
            <a:r>
              <a:rPr lang="it-IT" sz="2000" dirty="0">
                <a:highlight>
                  <a:srgbClr val="00FF00"/>
                </a:highlight>
              </a:rPr>
              <a:t> per funzionare correttamente, necessita che la direttiva </a:t>
            </a:r>
            <a:r>
              <a:rPr lang="it-IT" sz="2000" dirty="0" err="1">
                <a:highlight>
                  <a:srgbClr val="00FF00"/>
                </a:highlight>
              </a:rPr>
              <a:t>short_open_tag</a:t>
            </a:r>
            <a:r>
              <a:rPr lang="it-IT" sz="2000" dirty="0">
                <a:highlight>
                  <a:srgbClr val="00FF00"/>
                </a:highlight>
              </a:rPr>
              <a:t> sia abilitata all'interno del nostro php.ini </a:t>
            </a:r>
            <a:r>
              <a:rPr lang="it-IT" sz="2000" dirty="0"/>
              <a:t>in caso di versioni inferiori alla 5.4.0 del PHP. </a:t>
            </a:r>
            <a:br>
              <a:rPr lang="it-IT" sz="2000" dirty="0"/>
            </a:br>
            <a:br>
              <a:rPr lang="it-IT" sz="2000" dirty="0"/>
            </a:br>
            <a:r>
              <a:rPr lang="it-IT" sz="2000" dirty="0"/>
              <a:t>Dalle versioni successive alla 5.4 , invece, &lt;?= è sempre disponibile.</a:t>
            </a:r>
          </a:p>
        </p:txBody>
      </p:sp>
      <p:sp>
        <p:nvSpPr>
          <p:cNvPr id="4" name="Segnaposto contenuto 3">
            <a:extLst>
              <a:ext uri="{FF2B5EF4-FFF2-40B4-BE49-F238E27FC236}">
                <a16:creationId xmlns:a16="http://schemas.microsoft.com/office/drawing/2014/main" id="{D76DCA58-56A0-450E-8F58-28D3D55D1D33}"/>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    //definizione variabili</a:t>
            </a:r>
          </a:p>
          <a:p>
            <a:r>
              <a:rPr lang="it-IT" sz="2000" dirty="0"/>
              <a:t>    $nome = "</a:t>
            </a:r>
            <a:r>
              <a:rPr lang="it-IT" sz="2000" dirty="0" err="1"/>
              <a:t>TuoNome</a:t>
            </a:r>
            <a:r>
              <a:rPr lang="it-IT" sz="2000" dirty="0"/>
              <a:t>";</a:t>
            </a:r>
          </a:p>
          <a:p>
            <a:r>
              <a:rPr lang="it-IT" sz="2000" dirty="0"/>
              <a:t>?&gt;</a:t>
            </a:r>
          </a:p>
          <a:p>
            <a:r>
              <a:rPr lang="it-IT" sz="2000" dirty="0"/>
              <a:t>... codice html ...</a:t>
            </a:r>
          </a:p>
          <a:p>
            <a:r>
              <a:rPr lang="it-IT" sz="2000" dirty="0"/>
              <a:t>&lt;p&gt;Benvenuto &lt;?</a:t>
            </a:r>
            <a:r>
              <a:rPr lang="it-IT" sz="2000" dirty="0">
                <a:highlight>
                  <a:srgbClr val="FFFF00"/>
                </a:highlight>
              </a:rPr>
              <a:t>=</a:t>
            </a:r>
            <a:r>
              <a:rPr lang="it-IT" sz="2000" dirty="0"/>
              <a:t>$nome?&gt;&lt;/p&gt;</a:t>
            </a:r>
          </a:p>
        </p:txBody>
      </p:sp>
    </p:spTree>
    <p:extLst>
      <p:ext uri="{BB962C8B-B14F-4D97-AF65-F5344CB8AC3E}">
        <p14:creationId xmlns:p14="http://schemas.microsoft.com/office/powerpoint/2010/main" val="167649014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AB1271-89A0-4024-BDCA-8D2F010DC7D0}"/>
              </a:ext>
            </a:extLst>
          </p:cNvPr>
          <p:cNvSpPr>
            <a:spLocks noGrp="1"/>
          </p:cNvSpPr>
          <p:nvPr>
            <p:ph type="title"/>
          </p:nvPr>
        </p:nvSpPr>
        <p:spPr/>
        <p:txBody>
          <a:bodyPr/>
          <a:lstStyle/>
          <a:p>
            <a:r>
              <a:rPr lang="it-IT" dirty="0"/>
              <a:t>PDO::</a:t>
            </a:r>
            <a:r>
              <a:rPr lang="it-IT" dirty="0" err="1"/>
              <a:t>prepare</a:t>
            </a:r>
            <a:endParaRPr lang="it-IT" dirty="0"/>
          </a:p>
        </p:txBody>
      </p:sp>
      <p:sp>
        <p:nvSpPr>
          <p:cNvPr id="3" name="Segnaposto contenuto 2">
            <a:extLst>
              <a:ext uri="{FF2B5EF4-FFF2-40B4-BE49-F238E27FC236}">
                <a16:creationId xmlns:a16="http://schemas.microsoft.com/office/drawing/2014/main" id="{A7FC2F81-4B87-4D95-A389-7EE65F1CE1C0}"/>
              </a:ext>
            </a:extLst>
          </p:cNvPr>
          <p:cNvSpPr>
            <a:spLocks noGrp="1"/>
          </p:cNvSpPr>
          <p:nvPr>
            <p:ph sz="half" idx="2"/>
          </p:nvPr>
        </p:nvSpPr>
        <p:spPr>
          <a:xfrm>
            <a:off x="328612" y="1271016"/>
            <a:ext cx="11549444" cy="5351975"/>
          </a:xfrm>
        </p:spPr>
        <p:txBody>
          <a:bodyPr>
            <a:noAutofit/>
          </a:bodyPr>
          <a:lstStyle/>
          <a:p>
            <a:r>
              <a:rPr lang="it-IT" sz="2000" dirty="0"/>
              <a:t>Prepara un'istruzione SQL da eseguire con il </a:t>
            </a:r>
            <a:r>
              <a:rPr lang="it-IT" sz="2000" dirty="0">
                <a:highlight>
                  <a:srgbClr val="FFFF00"/>
                </a:highlight>
              </a:rPr>
              <a:t>metodo </a:t>
            </a:r>
            <a:r>
              <a:rPr lang="it-IT" sz="2000" dirty="0" err="1">
                <a:highlight>
                  <a:srgbClr val="FFFF00"/>
                </a:highlight>
              </a:rPr>
              <a:t>PDOStatement</a:t>
            </a:r>
            <a:r>
              <a:rPr lang="it-IT" sz="2000" dirty="0">
                <a:highlight>
                  <a:srgbClr val="FFFF00"/>
                </a:highlight>
              </a:rPr>
              <a:t>::</a:t>
            </a:r>
            <a:r>
              <a:rPr lang="it-IT" sz="2000" dirty="0" err="1">
                <a:highlight>
                  <a:srgbClr val="FFFF00"/>
                </a:highlight>
              </a:rPr>
              <a:t>execute</a:t>
            </a:r>
            <a:r>
              <a:rPr lang="it-IT" sz="2000" dirty="0">
                <a:highlight>
                  <a:srgbClr val="FFFF00"/>
                </a:highlight>
              </a:rPr>
              <a:t>()</a:t>
            </a:r>
            <a:r>
              <a:rPr lang="it-IT" sz="2000" dirty="0"/>
              <a:t> . </a:t>
            </a:r>
            <a:br>
              <a:rPr lang="it-IT" sz="2000" dirty="0"/>
            </a:br>
            <a:r>
              <a:rPr lang="it-IT" sz="2000" dirty="0"/>
              <a:t>Il modello di istruzione può contenere zero o più indicatori di parametro denominati (:nome) o punto interrogativo (?) per i quali i valori reali verranno sostituiti quando l'istruzione viene eseguita. </a:t>
            </a:r>
          </a:p>
          <a:p>
            <a:r>
              <a:rPr lang="it-IT" sz="2000" dirty="0"/>
              <a:t>È necessario includere un indicatore di parametro univoco per ogni valore che si desidera passare all'istruzione quando si chiama </a:t>
            </a:r>
            <a:r>
              <a:rPr lang="it-IT" sz="2000" dirty="0" err="1"/>
              <a:t>PDOStatement</a:t>
            </a:r>
            <a:r>
              <a:rPr lang="it-IT" sz="2000" dirty="0"/>
              <a:t>::</a:t>
            </a:r>
            <a:r>
              <a:rPr lang="it-IT" sz="2000" dirty="0" err="1"/>
              <a:t>execute</a:t>
            </a:r>
            <a:r>
              <a:rPr lang="it-IT" sz="2000" dirty="0"/>
              <a:t>() . </a:t>
            </a:r>
            <a:br>
              <a:rPr lang="it-IT" sz="2000" dirty="0"/>
            </a:br>
            <a:r>
              <a:rPr lang="it-IT" sz="2000" dirty="0"/>
              <a:t>Non è possibile utilizzare un indicatore di parametro denominato con lo stesso nome più di una volta in un'istruzione preparata, a meno che la modalità di emulazione non sia attiva.</a:t>
            </a:r>
          </a:p>
          <a:p>
            <a:r>
              <a:rPr lang="it-IT" sz="2000" dirty="0"/>
              <a:t>La chiamata di PDO::</a:t>
            </a:r>
            <a:r>
              <a:rPr lang="it-IT" sz="2000" dirty="0" err="1"/>
              <a:t>prepare</a:t>
            </a:r>
            <a:r>
              <a:rPr lang="it-IT" sz="2000" dirty="0"/>
              <a:t>() e </a:t>
            </a:r>
            <a:r>
              <a:rPr lang="it-IT" sz="2000" dirty="0" err="1"/>
              <a:t>PDOStatement</a:t>
            </a:r>
            <a:r>
              <a:rPr lang="it-IT" sz="2000" dirty="0"/>
              <a:t>::</a:t>
            </a:r>
            <a:r>
              <a:rPr lang="it-IT" sz="2000" dirty="0" err="1"/>
              <a:t>execute</a:t>
            </a:r>
            <a:r>
              <a:rPr lang="it-IT" sz="2000" dirty="0"/>
              <a:t>() per istruzioni che verranno emesse più volte con valori di parametro diversi ottimizza le prestazioni dell'applicazione consentendo al driver di negoziare la memorizzazione nella cache lato client e/o server del piano di query e </a:t>
            </a:r>
            <a:r>
              <a:rPr lang="it-IT" sz="2000" dirty="0" err="1"/>
              <a:t>metainformazioni</a:t>
            </a:r>
            <a:r>
              <a:rPr lang="it-IT" sz="2000" dirty="0"/>
              <a:t>.</a:t>
            </a:r>
            <a:br>
              <a:rPr lang="it-IT" sz="2000" dirty="0"/>
            </a:br>
            <a:br>
              <a:rPr lang="it-IT" sz="2000" dirty="0"/>
            </a:br>
            <a:r>
              <a:rPr lang="it-IT" sz="2000" dirty="0">
                <a:highlight>
                  <a:srgbClr val="00FF00"/>
                </a:highlight>
              </a:rPr>
              <a:t>Inoltre, la chiamata di PDO::</a:t>
            </a:r>
            <a:r>
              <a:rPr lang="it-IT" sz="2000" dirty="0" err="1">
                <a:highlight>
                  <a:srgbClr val="00FF00"/>
                </a:highlight>
              </a:rPr>
              <a:t>prepare</a:t>
            </a:r>
            <a:r>
              <a:rPr lang="it-IT" sz="2000" dirty="0">
                <a:highlight>
                  <a:srgbClr val="00FF00"/>
                </a:highlight>
              </a:rPr>
              <a:t>() e </a:t>
            </a:r>
            <a:r>
              <a:rPr lang="it-IT" sz="2000" dirty="0" err="1">
                <a:highlight>
                  <a:srgbClr val="00FF00"/>
                </a:highlight>
              </a:rPr>
              <a:t>PDOStatement</a:t>
            </a:r>
            <a:r>
              <a:rPr lang="it-IT" sz="2000" dirty="0">
                <a:highlight>
                  <a:srgbClr val="00FF00"/>
                </a:highlight>
              </a:rPr>
              <a:t>::</a:t>
            </a:r>
            <a:r>
              <a:rPr lang="it-IT" sz="2000" dirty="0" err="1">
                <a:highlight>
                  <a:srgbClr val="00FF00"/>
                </a:highlight>
              </a:rPr>
              <a:t>execute</a:t>
            </a:r>
            <a:r>
              <a:rPr lang="it-IT" sz="2000" dirty="0">
                <a:highlight>
                  <a:srgbClr val="00FF00"/>
                </a:highlight>
              </a:rPr>
              <a:t>() aiuta a prevenire gli attacchi di SQL injection eliminando la necessità di citare manualmente ed eseguire </a:t>
            </a:r>
            <a:r>
              <a:rPr lang="it-IT" sz="2000" dirty="0" err="1">
                <a:highlight>
                  <a:srgbClr val="00FF00"/>
                </a:highlight>
              </a:rPr>
              <a:t>l'escape</a:t>
            </a:r>
            <a:r>
              <a:rPr lang="it-IT" sz="2000" dirty="0">
                <a:highlight>
                  <a:srgbClr val="00FF00"/>
                </a:highlight>
              </a:rPr>
              <a:t> dei parametri.</a:t>
            </a:r>
          </a:p>
        </p:txBody>
      </p:sp>
    </p:spTree>
    <p:extLst>
      <p:ext uri="{BB962C8B-B14F-4D97-AF65-F5344CB8AC3E}">
        <p14:creationId xmlns:p14="http://schemas.microsoft.com/office/powerpoint/2010/main" val="340884302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B44C4-7BC5-40BE-9944-384057AC3541}"/>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BF740413-6BBF-4A3F-96AE-EC47265C12E8}"/>
              </a:ext>
            </a:extLst>
          </p:cNvPr>
          <p:cNvSpPr>
            <a:spLocks noGrp="1"/>
          </p:cNvSpPr>
          <p:nvPr>
            <p:ph sz="half" idx="2"/>
          </p:nvPr>
        </p:nvSpPr>
        <p:spPr>
          <a:xfrm>
            <a:off x="159606" y="1271016"/>
            <a:ext cx="11549443" cy="692469"/>
          </a:xfrm>
        </p:spPr>
        <p:txBody>
          <a:bodyPr/>
          <a:lstStyle/>
          <a:p>
            <a:r>
              <a:rPr lang="it-IT" dirty="0"/>
              <a:t>PDO::</a:t>
            </a:r>
            <a:r>
              <a:rPr lang="it-IT" dirty="0" err="1"/>
              <a:t>exec</a:t>
            </a:r>
            <a:r>
              <a:rPr lang="it-IT" dirty="0"/>
              <a:t> — Esegue un'istruzione SQL e restituisce il numero di righe interessate</a:t>
            </a:r>
          </a:p>
          <a:p>
            <a:endParaRPr lang="it-IT" dirty="0"/>
          </a:p>
        </p:txBody>
      </p:sp>
      <p:sp>
        <p:nvSpPr>
          <p:cNvPr id="4" name="Segnaposto contenuto 3">
            <a:extLst>
              <a:ext uri="{FF2B5EF4-FFF2-40B4-BE49-F238E27FC236}">
                <a16:creationId xmlns:a16="http://schemas.microsoft.com/office/drawing/2014/main" id="{594245D9-4386-47A4-A7B8-ED925A7AB436}"/>
              </a:ext>
            </a:extLst>
          </p:cNvPr>
          <p:cNvSpPr>
            <a:spLocks noGrp="1"/>
          </p:cNvSpPr>
          <p:nvPr>
            <p:ph sz="quarter" idx="4"/>
          </p:nvPr>
        </p:nvSpPr>
        <p:spPr>
          <a:xfrm>
            <a:off x="159607" y="3125454"/>
            <a:ext cx="8325429" cy="2608774"/>
          </a:xfrm>
        </p:spPr>
        <p:txBody>
          <a:bodyPr>
            <a:normAutofit lnSpcReduction="10000"/>
          </a:bodyPr>
          <a:lstStyle/>
          <a:p>
            <a:r>
              <a:rPr lang="en-US" sz="2000" b="0" i="0" dirty="0">
                <a:solidFill>
                  <a:srgbClr val="0000BB"/>
                </a:solidFill>
                <a:effectLst/>
                <a:latin typeface="Fira Mono" panose="020B0509050000020004" pitchFamily="49" charset="0"/>
              </a:rPr>
              <a:t>&lt;?php</a:t>
            </a:r>
            <a:br>
              <a:rPr lang="en-US" sz="2000" b="0" i="0" dirty="0">
                <a:solidFill>
                  <a:srgbClr val="0000BB"/>
                </a:solidFill>
                <a:effectLst/>
                <a:latin typeface="Fira Mono" panose="020B0509050000020004" pitchFamily="49" charset="0"/>
              </a:rPr>
            </a:b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00BB"/>
                </a:solidFill>
                <a:effectLst/>
                <a:latin typeface="Fira Mono" panose="020B0509050000020004" pitchFamily="49" charset="0"/>
              </a:rPr>
              <a:t> </a:t>
            </a:r>
            <a:r>
              <a:rPr lang="en-US" sz="2000" b="0" i="0" dirty="0">
                <a:solidFill>
                  <a:srgbClr val="007700"/>
                </a:solidFill>
                <a:effectLst/>
                <a:latin typeface="Fira Mono" panose="020B0509050000020004" pitchFamily="49" charset="0"/>
              </a:rPr>
              <a:t>= new </a:t>
            </a:r>
            <a:r>
              <a:rPr lang="en-US" sz="2000" b="0" i="0" dirty="0">
                <a:solidFill>
                  <a:srgbClr val="0000BB"/>
                </a:solidFill>
                <a:effectLst/>
                <a:latin typeface="Fira Mono" panose="020B0509050000020004" pitchFamily="49" charset="0"/>
              </a:rPr>
              <a:t>PDO</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a:t>
            </a:r>
            <a:r>
              <a:rPr lang="en-US" sz="2000" b="0" i="0" dirty="0" err="1">
                <a:solidFill>
                  <a:srgbClr val="DD0000"/>
                </a:solidFill>
                <a:effectLst/>
                <a:latin typeface="Fira Mono" panose="020B0509050000020004" pitchFamily="49" charset="0"/>
              </a:rPr>
              <a:t>odbc:sample</a:t>
            </a:r>
            <a:r>
              <a:rPr lang="en-US" sz="2000" b="0" i="0" dirty="0">
                <a:solidFill>
                  <a:srgbClr val="DD0000"/>
                </a:solidFill>
                <a:effectLst/>
                <a:latin typeface="Fira Mono" panose="020B0509050000020004" pitchFamily="49" charset="0"/>
              </a:rPr>
              <a:t>'</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'db2inst1'</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'ibmdb2'</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Delete all rows from the FRUIT table */</a:t>
            </a:r>
            <a:br>
              <a:rPr lang="en-US" sz="2000" b="0" i="0" dirty="0">
                <a:solidFill>
                  <a:srgbClr val="FF80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$count </a:t>
            </a:r>
            <a:r>
              <a:rPr lang="en-US" sz="2000" b="0" i="0" dirty="0">
                <a:solidFill>
                  <a:srgbClr val="007700"/>
                </a:solidFill>
                <a:effectLst/>
                <a:latin typeface="Fira Mono" panose="020B0509050000020004" pitchFamily="49" charset="0"/>
              </a:rPr>
              <a:t>= </a:t>
            </a: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7700"/>
                </a:solidFill>
                <a:effectLst/>
                <a:latin typeface="Fira Mono" panose="020B0509050000020004" pitchFamily="49" charset="0"/>
              </a:rPr>
              <a:t>-&gt;</a:t>
            </a:r>
            <a:r>
              <a:rPr lang="en-US" sz="2000" b="0" i="0" dirty="0">
                <a:solidFill>
                  <a:srgbClr val="0000BB"/>
                </a:solidFill>
                <a:effectLst/>
                <a:highlight>
                  <a:srgbClr val="FFFF00"/>
                </a:highlight>
                <a:latin typeface="Fira Mono" panose="020B0509050000020004" pitchFamily="49" charset="0"/>
              </a:rPr>
              <a:t>exec</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"DELETE FROM fruit"</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Return number of rows that were deleted */</a:t>
            </a:r>
            <a:br>
              <a:rPr lang="en-US" sz="2000" b="0" i="0" dirty="0">
                <a:solidFill>
                  <a:srgbClr val="FF8000"/>
                </a:solidFill>
                <a:effectLst/>
                <a:latin typeface="Fira Mono" panose="020B0509050000020004" pitchFamily="49" charset="0"/>
              </a:rPr>
            </a:br>
            <a:r>
              <a:rPr lang="en-US" sz="2000" b="0" i="0" dirty="0">
                <a:solidFill>
                  <a:srgbClr val="007700"/>
                </a:solidFill>
                <a:effectLst/>
                <a:latin typeface="Fira Mono" panose="020B0509050000020004" pitchFamily="49" charset="0"/>
              </a:rPr>
              <a:t>print(</a:t>
            </a:r>
            <a:r>
              <a:rPr lang="en-US" sz="2000" b="0" i="0" dirty="0">
                <a:solidFill>
                  <a:srgbClr val="DD0000"/>
                </a:solidFill>
                <a:effectLst/>
                <a:latin typeface="Fira Mono" panose="020B0509050000020004" pitchFamily="49" charset="0"/>
              </a:rPr>
              <a:t>"Deleted </a:t>
            </a:r>
            <a:r>
              <a:rPr lang="en-US" sz="2000" b="0" i="0" dirty="0">
                <a:solidFill>
                  <a:srgbClr val="0000BB"/>
                </a:solidFill>
                <a:effectLst/>
                <a:latin typeface="Fira Mono" panose="020B0509050000020004" pitchFamily="49" charset="0"/>
              </a:rPr>
              <a:t>$count</a:t>
            </a:r>
            <a:r>
              <a:rPr lang="en-US" sz="2000" b="0" i="0" dirty="0">
                <a:solidFill>
                  <a:srgbClr val="DD0000"/>
                </a:solidFill>
                <a:effectLst/>
                <a:latin typeface="Fira Mono" panose="020B0509050000020004" pitchFamily="49" charset="0"/>
              </a:rPr>
              <a:t> rows.\n"</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?&gt;</a:t>
            </a:r>
            <a:endParaRPr lang="it-IT" sz="2000" dirty="0"/>
          </a:p>
        </p:txBody>
      </p:sp>
      <p:sp>
        <p:nvSpPr>
          <p:cNvPr id="5" name="Rectangle 1">
            <a:extLst>
              <a:ext uri="{FF2B5EF4-FFF2-40B4-BE49-F238E27FC236}">
                <a16:creationId xmlns:a16="http://schemas.microsoft.com/office/drawing/2014/main" id="{CD7FBFC6-B2D0-449C-B8BB-206CAF8B1A6A}"/>
              </a:ext>
            </a:extLst>
          </p:cNvPr>
          <p:cNvSpPr>
            <a:spLocks noChangeArrowheads="1"/>
          </p:cNvSpPr>
          <p:nvPr/>
        </p:nvSpPr>
        <p:spPr bwMode="auto">
          <a:xfrm>
            <a:off x="328612" y="2313637"/>
            <a:ext cx="613009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PDO pubblico </a:t>
            </a:r>
            <a:r>
              <a:rPr kumimoji="0" lang="it-IT" altLang="it-IT" sz="1500" b="0" i="0" u="none" strike="noStrike" cap="none" normalizeH="0" baseline="0" dirty="0">
                <a:ln>
                  <a:noFill/>
                </a:ln>
                <a:solidFill>
                  <a:srgbClr val="336699"/>
                </a:solidFill>
                <a:effectLst/>
                <a:latin typeface="Fira Mono" panose="020B0509050000020004" pitchFamily="49" charset="0"/>
              </a:rPr>
              <a:t>::</a:t>
            </a:r>
            <a:r>
              <a:rPr kumimoji="0" lang="it-IT" altLang="it-IT" sz="1500" b="0" i="0" u="none" strike="noStrike" cap="none" normalizeH="0" baseline="0" dirty="0" err="1">
                <a:ln>
                  <a:noFill/>
                </a:ln>
                <a:solidFill>
                  <a:srgbClr val="336699"/>
                </a:solidFill>
                <a:effectLst/>
                <a:latin typeface="Fira Mono" panose="020B0509050000020004" pitchFamily="49" charset="0"/>
              </a:rPr>
              <a:t>exec</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a:t>
            </a:r>
            <a:r>
              <a:rPr kumimoji="0" lang="it-IT" altLang="it-IT" sz="1500" b="0" i="0" u="none" strike="noStrike" cap="none" normalizeH="0" baseline="0" dirty="0" err="1">
                <a:ln>
                  <a:noFill/>
                </a:ln>
                <a:solidFill>
                  <a:srgbClr val="336699"/>
                </a:solidFill>
                <a:effectLst/>
                <a:latin typeface="Arial Unicode MS"/>
              </a:rPr>
              <a:t>statement</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err="1">
                <a:ln>
                  <a:noFill/>
                </a:ln>
                <a:solidFill>
                  <a:srgbClr val="669933"/>
                </a:solidFill>
                <a:effectLst/>
                <a:latin typeface="Fira Mono" panose="020B0509050000020004" pitchFamily="49" charset="0"/>
              </a:rPr>
              <a:t>int</a:t>
            </a:r>
            <a:r>
              <a:rPr kumimoji="0" lang="it-IT" altLang="it-IT" sz="1500" b="0" i="0" u="none" strike="noStrike" cap="none" normalizeH="0" baseline="0" dirty="0">
                <a:ln>
                  <a:noFill/>
                </a:ln>
                <a:solidFill>
                  <a:srgbClr val="669933"/>
                </a:solidFill>
                <a:effectLst/>
                <a:latin typeface="Fira Mono" panose="020B0509050000020004" pitchFamily="49" charset="0"/>
              </a:rPr>
              <a:t>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DF41801F-0708-4EAD-9BB6-F21C2890B342}"/>
              </a:ext>
            </a:extLst>
          </p:cNvPr>
          <p:cNvSpPr txBox="1"/>
          <p:nvPr/>
        </p:nvSpPr>
        <p:spPr>
          <a:xfrm>
            <a:off x="8876830" y="3318696"/>
            <a:ext cx="3001226" cy="1015663"/>
          </a:xfrm>
          <a:prstGeom prst="rect">
            <a:avLst/>
          </a:prstGeom>
          <a:noFill/>
        </p:spPr>
        <p:txBody>
          <a:bodyPr wrap="square" rtlCol="0">
            <a:spAutoFit/>
          </a:bodyPr>
          <a:lstStyle/>
          <a:p>
            <a:r>
              <a:rPr lang="it-IT" sz="2000" dirty="0"/>
              <a:t>L'esempio sopra produrrà:</a:t>
            </a:r>
          </a:p>
          <a:p>
            <a:endParaRPr lang="it-IT" sz="2000" dirty="0"/>
          </a:p>
          <a:p>
            <a:r>
              <a:rPr lang="it-IT" sz="2000" dirty="0"/>
              <a:t>Eliminato 1 righe.</a:t>
            </a:r>
          </a:p>
        </p:txBody>
      </p:sp>
    </p:spTree>
    <p:extLst>
      <p:ext uri="{BB962C8B-B14F-4D97-AF65-F5344CB8AC3E}">
        <p14:creationId xmlns:p14="http://schemas.microsoft.com/office/powerpoint/2010/main" val="118696715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8EF29-B257-47DC-8677-0DEE6C8B2592}"/>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DFAF5AB8-9D2E-4FF3-8CC6-D5145672FBBA}"/>
              </a:ext>
            </a:extLst>
          </p:cNvPr>
          <p:cNvSpPr>
            <a:spLocks noGrp="1"/>
          </p:cNvSpPr>
          <p:nvPr>
            <p:ph idx="1"/>
          </p:nvPr>
        </p:nvSpPr>
        <p:spPr/>
        <p:txBody>
          <a:bodyPr>
            <a:noAutofit/>
          </a:bodyPr>
          <a:lstStyle/>
          <a:p>
            <a:r>
              <a:rPr lang="it-IT" sz="2000" dirty="0"/>
              <a:t>DESCRIZIONE</a:t>
            </a:r>
          </a:p>
          <a:p>
            <a:r>
              <a:rPr lang="it-IT" sz="2000" dirty="0"/>
              <a:t>PDO::</a:t>
            </a:r>
            <a:r>
              <a:rPr lang="it-IT" sz="2000" b="1" dirty="0" err="1">
                <a:highlight>
                  <a:srgbClr val="FFFF00"/>
                </a:highlight>
              </a:rPr>
              <a:t>exec</a:t>
            </a:r>
            <a:r>
              <a:rPr lang="it-IT" sz="2000" b="1" dirty="0"/>
              <a:t>() esegue un'istruzione SQL in una singola chiamata di funzione,</a:t>
            </a:r>
            <a:r>
              <a:rPr lang="it-IT" sz="2000" dirty="0"/>
              <a:t> restituendo il numero di righe interessate dall'istruzione.</a:t>
            </a:r>
          </a:p>
          <a:p>
            <a:r>
              <a:rPr lang="it-IT" sz="2000" dirty="0"/>
              <a:t>PDO::</a:t>
            </a:r>
            <a:r>
              <a:rPr lang="it-IT" sz="2000" b="1" dirty="0" err="1"/>
              <a:t>exec</a:t>
            </a:r>
            <a:r>
              <a:rPr lang="it-IT" sz="2000" b="1" dirty="0"/>
              <a:t>() non restituisce risultati da un'istruzione SELECT</a:t>
            </a:r>
            <a:r>
              <a:rPr lang="it-IT" sz="2000" dirty="0"/>
              <a:t>. </a:t>
            </a:r>
            <a:br>
              <a:rPr lang="it-IT" sz="2000" dirty="0"/>
            </a:br>
            <a:endParaRPr lang="it-IT" sz="500" dirty="0"/>
          </a:p>
          <a:p>
            <a:r>
              <a:rPr lang="it-IT" sz="2000" dirty="0"/>
              <a:t>PARAMETRI</a:t>
            </a:r>
          </a:p>
          <a:p>
            <a:r>
              <a:rPr lang="it-IT" sz="2000" b="1" dirty="0" err="1"/>
              <a:t>statement</a:t>
            </a:r>
            <a:endParaRPr lang="it-IT" sz="2000" b="1" dirty="0"/>
          </a:p>
          <a:p>
            <a:r>
              <a:rPr lang="it-IT" sz="2000" dirty="0"/>
              <a:t>L'istruzione SQL da preparare ed eseguire.</a:t>
            </a:r>
          </a:p>
          <a:p>
            <a:r>
              <a:rPr lang="it-IT" sz="2000" dirty="0"/>
              <a:t>I dati all'interno della query devono essere correttamente sottoposti a </a:t>
            </a:r>
            <a:r>
              <a:rPr lang="it-IT" sz="2000" dirty="0" err="1"/>
              <a:t>escape</a:t>
            </a:r>
            <a:r>
              <a:rPr lang="it-IT" sz="2000" dirty="0"/>
              <a:t> .</a:t>
            </a:r>
            <a:br>
              <a:rPr lang="it-IT" sz="2000" dirty="0"/>
            </a:br>
            <a:endParaRPr lang="it-IT" sz="500" dirty="0"/>
          </a:p>
          <a:p>
            <a:r>
              <a:rPr lang="it-IT" sz="2000" dirty="0"/>
              <a:t>VALORI DI RITORNO</a:t>
            </a:r>
          </a:p>
          <a:p>
            <a:r>
              <a:rPr lang="it-IT" sz="2000" dirty="0"/>
              <a:t>PDO::</a:t>
            </a:r>
            <a:r>
              <a:rPr lang="it-IT" sz="2000" dirty="0" err="1"/>
              <a:t>exec</a:t>
            </a:r>
            <a:r>
              <a:rPr lang="it-IT" sz="2000" dirty="0"/>
              <a:t>() restituisce il numero di righe che sono state modificate o eliminate dall'istruzione SQL emessa. Se nessuna riga è stata interessata, PDO::</a:t>
            </a:r>
            <a:r>
              <a:rPr lang="it-IT" sz="2000" dirty="0" err="1"/>
              <a:t>exec</a:t>
            </a:r>
            <a:r>
              <a:rPr lang="it-IT" sz="2000" dirty="0"/>
              <a:t>() restituisce 0.</a:t>
            </a:r>
          </a:p>
        </p:txBody>
      </p:sp>
    </p:spTree>
    <p:extLst>
      <p:ext uri="{BB962C8B-B14F-4D97-AF65-F5344CB8AC3E}">
        <p14:creationId xmlns:p14="http://schemas.microsoft.com/office/powerpoint/2010/main" val="86109499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0CBD7-9551-4A16-B9D0-3F19C9D1A196}"/>
              </a:ext>
            </a:extLst>
          </p:cNvPr>
          <p:cNvSpPr>
            <a:spLocks noGrp="1"/>
          </p:cNvSpPr>
          <p:nvPr>
            <p:ph type="title"/>
          </p:nvPr>
        </p:nvSpPr>
        <p:spPr/>
        <p:txBody>
          <a:bodyPr>
            <a:normAutofit/>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07C6EC51-9D26-4327-8CBB-B82C31A28E71}"/>
              </a:ext>
            </a:extLst>
          </p:cNvPr>
          <p:cNvSpPr>
            <a:spLocks noGrp="1"/>
          </p:cNvSpPr>
          <p:nvPr>
            <p:ph sz="half" idx="2"/>
          </p:nvPr>
        </p:nvSpPr>
        <p:spPr>
          <a:xfrm>
            <a:off x="328611" y="1271018"/>
            <a:ext cx="6226097" cy="5263584"/>
          </a:xfrm>
        </p:spPr>
        <p:txBody>
          <a:bodyPr/>
          <a:lstStyle/>
          <a:p>
            <a:r>
              <a:rPr lang="it-IT" sz="2000" dirty="0" err="1"/>
              <a:t>PDOStatement</a:t>
            </a:r>
            <a:r>
              <a:rPr lang="it-IT" sz="2000" dirty="0"/>
              <a:t>::</a:t>
            </a:r>
            <a:r>
              <a:rPr lang="it-IT" sz="2000" dirty="0" err="1"/>
              <a:t>execute</a:t>
            </a:r>
            <a:r>
              <a:rPr lang="it-IT" sz="2000" dirty="0"/>
              <a:t> — Esegue un'istruzione preparata</a:t>
            </a:r>
          </a:p>
          <a:p>
            <a:endParaRPr lang="it-IT" dirty="0"/>
          </a:p>
        </p:txBody>
      </p:sp>
      <p:sp>
        <p:nvSpPr>
          <p:cNvPr id="4" name="Segnaposto contenuto 3">
            <a:extLst>
              <a:ext uri="{FF2B5EF4-FFF2-40B4-BE49-F238E27FC236}">
                <a16:creationId xmlns:a16="http://schemas.microsoft.com/office/drawing/2014/main" id="{011B70A2-16FE-4F99-9686-7A22EB9EB1F5}"/>
              </a:ext>
            </a:extLst>
          </p:cNvPr>
          <p:cNvSpPr>
            <a:spLocks noGrp="1"/>
          </p:cNvSpPr>
          <p:nvPr>
            <p:ph sz="quarter" idx="4"/>
          </p:nvPr>
        </p:nvSpPr>
        <p:spPr>
          <a:xfrm>
            <a:off x="343280" y="2981139"/>
            <a:ext cx="11534776" cy="3876861"/>
          </a:xfrm>
        </p:spPr>
        <p:txBody>
          <a:bodyPr>
            <a:normAutofit/>
          </a:bodyPr>
          <a:lstStyle/>
          <a:p>
            <a:pPr>
              <a:lnSpc>
                <a:spcPct val="100000"/>
              </a:lnSpc>
            </a:pPr>
            <a:r>
              <a:rPr lang="it-IT" sz="1800" b="0" i="0" dirty="0">
                <a:solidFill>
                  <a:srgbClr val="0000BB"/>
                </a:solidFill>
                <a:effectLst/>
                <a:latin typeface="Fira Mono" panose="020B0509050000020004" pitchFamily="49" charset="0"/>
              </a:rPr>
              <a:t>&lt;?</a:t>
            </a:r>
            <a:r>
              <a:rPr lang="it-IT" sz="1800" b="0" i="0" dirty="0" err="1">
                <a:solidFill>
                  <a:srgbClr val="0000BB"/>
                </a:solidFill>
                <a:effectLst/>
                <a:latin typeface="Fira Mono" panose="020B0509050000020004" pitchFamily="49" charset="0"/>
              </a:rPr>
              <a:t>php</a:t>
            </a:r>
            <a:br>
              <a:rPr lang="it-IT" sz="1800" b="0" i="0" dirty="0">
                <a:solidFill>
                  <a:srgbClr val="0000BB"/>
                </a:solidFill>
                <a:effectLst/>
                <a:latin typeface="Fira Mono" panose="020B0509050000020004" pitchFamily="49" charset="0"/>
              </a:rPr>
            </a:b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Execute</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prepared</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statement</a:t>
            </a:r>
            <a:r>
              <a:rPr lang="it-IT" sz="1800" b="0" i="0" dirty="0">
                <a:solidFill>
                  <a:srgbClr val="FF8000"/>
                </a:solidFill>
                <a:effectLst/>
                <a:latin typeface="Fira Mono" panose="020B0509050000020004" pitchFamily="49" charset="0"/>
              </a:rPr>
              <a:t> by </a:t>
            </a:r>
            <a:r>
              <a:rPr lang="it-IT" sz="1800" b="0" i="0" dirty="0" err="1">
                <a:solidFill>
                  <a:srgbClr val="FF8000"/>
                </a:solidFill>
                <a:effectLst/>
                <a:latin typeface="Fira Mono" panose="020B0509050000020004" pitchFamily="49" charset="0"/>
              </a:rPr>
              <a:t>binding</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variable</a:t>
            </a:r>
            <a:r>
              <a:rPr lang="it-IT" sz="1800" b="0" i="0" dirty="0">
                <a:solidFill>
                  <a:srgbClr val="FF8000"/>
                </a:solidFill>
                <a:effectLst/>
                <a:latin typeface="Fira Mono" panose="020B0509050000020004" pitchFamily="49" charset="0"/>
              </a:rPr>
              <a:t> and </a:t>
            </a:r>
            <a:r>
              <a:rPr lang="it-IT" sz="1800" b="0" i="0" dirty="0" err="1">
                <a:solidFill>
                  <a:srgbClr val="FF8000"/>
                </a:solidFill>
                <a:effectLst/>
                <a:latin typeface="Fira Mono" panose="020B0509050000020004" pitchFamily="49" charset="0"/>
              </a:rPr>
              <a:t>value</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150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gre</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dbh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prepare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'SELECT name,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calories</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FROM </a:t>
            </a:r>
            <a:r>
              <a:rPr lang="it-IT" sz="1800" b="0" i="0" dirty="0" err="1">
                <a:solidFill>
                  <a:srgbClr val="DD0000"/>
                </a:solidFill>
                <a:effectLst/>
                <a:latin typeface="Fira Mono" panose="020B0509050000020004" pitchFamily="49" charset="0"/>
              </a:rPr>
              <a:t>fruit</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WHERE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&lt;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AND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LIKE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bindParam</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PDO</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PARAM_INT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FF8000"/>
                </a:solidFill>
                <a:effectLst/>
                <a:latin typeface="Fira Mono" panose="020B0509050000020004" pitchFamily="49" charset="0"/>
              </a:rPr>
              <a:t>/* Names can be </a:t>
            </a:r>
            <a:r>
              <a:rPr lang="it-IT" sz="1800" b="0" i="0" dirty="0" err="1">
                <a:solidFill>
                  <a:srgbClr val="FF8000"/>
                </a:solidFill>
                <a:effectLst/>
                <a:latin typeface="Fira Mono" panose="020B0509050000020004" pitchFamily="49" charset="0"/>
              </a:rPr>
              <a:t>prefixed</a:t>
            </a:r>
            <a:r>
              <a:rPr lang="it-IT" sz="1800" b="0" i="0" dirty="0">
                <a:solidFill>
                  <a:srgbClr val="FF8000"/>
                </a:solidFill>
                <a:effectLst/>
                <a:latin typeface="Fira Mono" panose="020B0509050000020004" pitchFamily="49" charset="0"/>
              </a:rPr>
              <a:t> with </a:t>
            </a:r>
            <a:r>
              <a:rPr lang="it-IT" sz="1800" b="0" i="0" dirty="0" err="1">
                <a:solidFill>
                  <a:srgbClr val="FF8000"/>
                </a:solidFill>
                <a:effectLst/>
                <a:latin typeface="Fira Mono" panose="020B0509050000020004" pitchFamily="49" charset="0"/>
              </a:rPr>
              <a:t>colons</a:t>
            </a:r>
            <a:r>
              <a:rPr lang="it-IT" sz="1800" b="0" i="0" dirty="0">
                <a:solidFill>
                  <a:srgbClr val="FF8000"/>
                </a:solidFill>
                <a:effectLst/>
                <a:latin typeface="Fira Mono" panose="020B0509050000020004" pitchFamily="49" charset="0"/>
              </a:rPr>
              <a:t> ":" </a:t>
            </a:r>
            <a:r>
              <a:rPr lang="it-IT" sz="1800" b="0" i="0" dirty="0" err="1">
                <a:solidFill>
                  <a:srgbClr val="FF8000"/>
                </a:solidFill>
                <a:effectLst/>
                <a:latin typeface="Fira Mono" panose="020B0509050000020004" pitchFamily="49" charset="0"/>
              </a:rPr>
              <a:t>too</a:t>
            </a:r>
            <a:r>
              <a:rPr lang="it-IT" sz="1800" b="0" i="0" dirty="0">
                <a:solidFill>
                  <a:srgbClr val="FF8000"/>
                </a:solidFill>
                <a:effectLst/>
                <a:latin typeface="Fira Mono" panose="020B0509050000020004" pitchFamily="49" charset="0"/>
              </a:rPr>
              <a:t> (optional)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bindValue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highlight>
                  <a:srgbClr val="FFFF00"/>
                </a:highlight>
                <a:latin typeface="Fira Mono" panose="020B0509050000020004" pitchFamily="49" charset="0"/>
              </a:rPr>
              <a:t>execute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?&gt;</a:t>
            </a:r>
            <a:endParaRPr lang="it-IT" sz="1800" dirty="0"/>
          </a:p>
        </p:txBody>
      </p:sp>
      <p:sp>
        <p:nvSpPr>
          <p:cNvPr id="5" name="Rectangle 1">
            <a:extLst>
              <a:ext uri="{FF2B5EF4-FFF2-40B4-BE49-F238E27FC236}">
                <a16:creationId xmlns:a16="http://schemas.microsoft.com/office/drawing/2014/main" id="{B0BC876B-93AB-49F8-A223-65DE6B159B42}"/>
              </a:ext>
            </a:extLst>
          </p:cNvPr>
          <p:cNvSpPr>
            <a:spLocks noChangeArrowheads="1"/>
          </p:cNvSpPr>
          <p:nvPr/>
        </p:nvSpPr>
        <p:spPr bwMode="auto">
          <a:xfrm>
            <a:off x="484433" y="1895721"/>
            <a:ext cx="4224300"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eaLnBrk="1" fontAlgn="base" hangingPunct="1">
              <a:lnSpc>
                <a:spcPct val="85000"/>
              </a:lnSpc>
              <a:spcBef>
                <a:spcPts val="1300"/>
              </a:spcBef>
              <a:spcAft>
                <a:spcPct val="0"/>
              </a:spcAft>
              <a:buClrTx/>
              <a:buSzTx/>
              <a:tabLst/>
            </a:pPr>
            <a:r>
              <a:rPr lang="it-IT" altLang="it-IT" sz="20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993366"/>
                </a:solidFill>
                <a:effectLst/>
                <a:latin typeface="Fira Mono" panose="020B0509050000020004" pitchFamily="49" charset="0"/>
              </a:rPr>
              <a:t>public </a:t>
            </a:r>
            <a:r>
              <a:rPr kumimoji="0" lang="it-IT" altLang="it-IT" sz="1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400" b="0" i="0" u="none" strike="noStrike" cap="none" normalizeH="0" baseline="0" dirty="0">
                <a:ln>
                  <a:noFill/>
                </a:ln>
                <a:solidFill>
                  <a:srgbClr val="336699"/>
                </a:solidFill>
                <a:effectLst/>
                <a:latin typeface="Fira Mono" panose="020B0509050000020004" pitchFamily="49" charset="0"/>
              </a:rPr>
              <a:t>::</a:t>
            </a:r>
            <a:r>
              <a:rPr kumimoji="0" lang="it-IT" altLang="it-IT" sz="1400" b="0" i="0" u="none" strike="noStrike" cap="none" normalizeH="0" baseline="0" dirty="0" err="1">
                <a:ln>
                  <a:noFill/>
                </a:ln>
                <a:solidFill>
                  <a:srgbClr val="336699"/>
                </a:solidFill>
                <a:effectLst/>
                <a:latin typeface="Fira Mono" panose="020B0509050000020004" pitchFamily="49" charset="0"/>
              </a:rPr>
              <a:t>execute</a:t>
            </a:r>
            <a:r>
              <a:rPr kumimoji="0" lang="it-IT" altLang="it-IT" sz="1400" b="0" i="0" u="none" strike="noStrike" cap="none" normalizeH="0" baseline="0" dirty="0">
                <a:ln>
                  <a:noFill/>
                </a:ln>
                <a:solidFill>
                  <a:srgbClr val="737373"/>
                </a:solidFill>
                <a:effectLst/>
                <a:latin typeface="Fira Mono" panose="020B0509050000020004" pitchFamily="49" charset="0"/>
              </a:rPr>
              <a:t> ( </a:t>
            </a:r>
            <a:r>
              <a:rPr kumimoji="0" lang="it-IT" altLang="it-IT" sz="1400" b="0" i="0" u="none" strike="noStrike" cap="none" normalizeH="0" baseline="0" dirty="0">
                <a:ln>
                  <a:noFill/>
                </a:ln>
                <a:solidFill>
                  <a:srgbClr val="669933"/>
                </a:solidFill>
                <a:effectLst/>
                <a:latin typeface="Fira Mono" panose="020B0509050000020004" pitchFamily="49" charset="0"/>
              </a:rPr>
              <a:t>? 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params</a:t>
            </a:r>
            <a:r>
              <a:rPr kumimoji="0" lang="it-IT" altLang="it-IT" sz="1400" b="0" i="0" u="none" strike="noStrike" cap="none" normalizeH="0" baseline="0" dirty="0">
                <a:ln>
                  <a:noFill/>
                </a:ln>
                <a:solidFill>
                  <a:srgbClr val="993366"/>
                </a:solidFill>
                <a:effectLst/>
                <a:latin typeface="Fira Mono" panose="020B0509050000020004" pitchFamily="49" charset="0"/>
              </a:rPr>
              <a:t>=</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 bollo</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111947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4D3E5-87A9-4FF6-90F5-7B739C34F6E0}"/>
              </a:ext>
            </a:extLst>
          </p:cNvPr>
          <p:cNvSpPr>
            <a:spLocks noGrp="1"/>
          </p:cNvSpPr>
          <p:nvPr>
            <p:ph type="title"/>
          </p:nvPr>
        </p:nvSpPr>
        <p:spPr/>
        <p:txBody>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557BE076-A567-4509-80C6-DECA0388543E}"/>
              </a:ext>
            </a:extLst>
          </p:cNvPr>
          <p:cNvSpPr>
            <a:spLocks noGrp="1"/>
          </p:cNvSpPr>
          <p:nvPr>
            <p:ph idx="1"/>
          </p:nvPr>
        </p:nvSpPr>
        <p:spPr/>
        <p:txBody>
          <a:bodyPr>
            <a:normAutofit/>
          </a:bodyPr>
          <a:lstStyle/>
          <a:p>
            <a:pPr>
              <a:lnSpc>
                <a:spcPct val="100000"/>
              </a:lnSpc>
            </a:pPr>
            <a:r>
              <a:rPr lang="it-IT" sz="2000" b="1" dirty="0"/>
              <a:t>PARAMETRI </a:t>
            </a:r>
          </a:p>
          <a:p>
            <a:pPr>
              <a:lnSpc>
                <a:spcPct val="100000"/>
              </a:lnSpc>
            </a:pPr>
            <a:r>
              <a:rPr lang="it-IT" sz="2000" dirty="0"/>
              <a:t>Una matrice di valori con tanti elementi quanti sono i parametri associati nell'istruzione SQL in esecuzione. </a:t>
            </a:r>
            <a:br>
              <a:rPr lang="it-IT" sz="2000" dirty="0"/>
            </a:br>
            <a:r>
              <a:rPr lang="it-IT" sz="2000" dirty="0"/>
              <a:t>Tutti i valori sono trattati come PDO::PARAM_STR.</a:t>
            </a:r>
          </a:p>
          <a:p>
            <a:pPr>
              <a:lnSpc>
                <a:spcPct val="100000"/>
              </a:lnSpc>
            </a:pPr>
            <a:r>
              <a:rPr lang="it-IT" sz="2000" dirty="0"/>
              <a:t>Non è possibile associare più valori a un singolo parametro; ad esempio, non è consentito associare due valori a un singolo parametro denominato in una clausola IN().</a:t>
            </a:r>
          </a:p>
          <a:p>
            <a:pPr>
              <a:lnSpc>
                <a:spcPct val="100000"/>
              </a:lnSpc>
            </a:pPr>
            <a:r>
              <a:rPr lang="it-IT" sz="2000" dirty="0"/>
              <a:t>Non è possibile associare più valori di quelli specificati.</a:t>
            </a:r>
          </a:p>
          <a:p>
            <a:pPr>
              <a:lnSpc>
                <a:spcPct val="100000"/>
              </a:lnSpc>
            </a:pPr>
            <a:r>
              <a:rPr lang="it-IT" sz="2000" b="1" dirty="0"/>
              <a:t>VALORI DI RITORNO</a:t>
            </a:r>
          </a:p>
          <a:p>
            <a:pPr>
              <a:lnSpc>
                <a:spcPct val="100000"/>
              </a:lnSpc>
            </a:pPr>
            <a:r>
              <a:rPr lang="it-IT" sz="2000" dirty="0"/>
              <a:t>Restituisce </a:t>
            </a:r>
            <a:r>
              <a:rPr lang="it-IT" sz="2000" dirty="0" err="1"/>
              <a:t>true</a:t>
            </a:r>
            <a:r>
              <a:rPr lang="it-IT" sz="2000" dirty="0"/>
              <a:t> in caso di successo o false in caso di fallimento.</a:t>
            </a:r>
          </a:p>
        </p:txBody>
      </p:sp>
    </p:spTree>
    <p:extLst>
      <p:ext uri="{BB962C8B-B14F-4D97-AF65-F5344CB8AC3E}">
        <p14:creationId xmlns:p14="http://schemas.microsoft.com/office/powerpoint/2010/main" val="145262133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2B9B6-73D9-4064-A4E3-26A7ED76C939}"/>
              </a:ext>
            </a:extLst>
          </p:cNvPr>
          <p:cNvSpPr>
            <a:spLocks noGrp="1"/>
          </p:cNvSpPr>
          <p:nvPr>
            <p:ph type="title"/>
          </p:nvPr>
        </p:nvSpPr>
        <p:spPr/>
        <p:txBody>
          <a:bodyPr/>
          <a:lstStyle/>
          <a:p>
            <a:r>
              <a:rPr lang="it-IT" dirty="0"/>
              <a:t>PDO::</a:t>
            </a:r>
            <a:r>
              <a:rPr lang="it-IT" dirty="0" err="1"/>
              <a:t>lastInsertId</a:t>
            </a:r>
            <a:r>
              <a:rPr lang="it-IT" dirty="0"/>
              <a:t> – </a:t>
            </a:r>
            <a:r>
              <a:rPr lang="it-IT" dirty="0" err="1"/>
              <a:t>prepare</a:t>
            </a:r>
            <a:r>
              <a:rPr lang="it-IT" dirty="0"/>
              <a:t> con array</a:t>
            </a:r>
          </a:p>
        </p:txBody>
      </p:sp>
      <p:sp>
        <p:nvSpPr>
          <p:cNvPr id="3" name="Segnaposto contenuto 2">
            <a:extLst>
              <a:ext uri="{FF2B5EF4-FFF2-40B4-BE49-F238E27FC236}">
                <a16:creationId xmlns:a16="http://schemas.microsoft.com/office/drawing/2014/main" id="{4C35961D-00E8-4546-83A9-ED7591121FCA}"/>
              </a:ext>
            </a:extLst>
          </p:cNvPr>
          <p:cNvSpPr>
            <a:spLocks noGrp="1"/>
          </p:cNvSpPr>
          <p:nvPr>
            <p:ph sz="half" idx="2"/>
          </p:nvPr>
        </p:nvSpPr>
        <p:spPr>
          <a:xfrm>
            <a:off x="328612" y="1271016"/>
            <a:ext cx="5678996" cy="5248655"/>
          </a:xfrm>
        </p:spPr>
        <p:txBody>
          <a:bodyPr/>
          <a:lstStyle/>
          <a:p>
            <a:r>
              <a:rPr lang="it-IT" sz="2000" dirty="0"/>
              <a:t>PDO::</a:t>
            </a:r>
            <a:r>
              <a:rPr lang="it-IT" sz="2000" dirty="0" err="1">
                <a:highlight>
                  <a:srgbClr val="FFFF00"/>
                </a:highlight>
              </a:rPr>
              <a:t>lastInsertId</a:t>
            </a:r>
            <a:r>
              <a:rPr lang="it-IT" sz="2000" dirty="0"/>
              <a:t> — Restituisce l'ID dell'ultima riga inserita o valore della sequenza</a:t>
            </a:r>
          </a:p>
        </p:txBody>
      </p:sp>
      <p:sp>
        <p:nvSpPr>
          <p:cNvPr id="4" name="Segnaposto contenuto 3">
            <a:extLst>
              <a:ext uri="{FF2B5EF4-FFF2-40B4-BE49-F238E27FC236}">
                <a16:creationId xmlns:a16="http://schemas.microsoft.com/office/drawing/2014/main" id="{3308F433-D538-4D3D-A887-8996FBE508E8}"/>
              </a:ext>
            </a:extLst>
          </p:cNvPr>
          <p:cNvSpPr>
            <a:spLocks noGrp="1"/>
          </p:cNvSpPr>
          <p:nvPr>
            <p:ph sz="quarter" idx="4"/>
          </p:nvPr>
        </p:nvSpPr>
        <p:spPr>
          <a:xfrm>
            <a:off x="518913" y="2409915"/>
            <a:ext cx="11154087" cy="4013592"/>
          </a:xfrm>
        </p:spPr>
        <p:txBody>
          <a:bodyPr>
            <a:normAutofit fontScale="55000" lnSpcReduction="20000"/>
          </a:bodyPr>
          <a:lstStyle/>
          <a:p>
            <a:pPr>
              <a:lnSpc>
                <a:spcPct val="120000"/>
              </a:lnSpc>
            </a:pPr>
            <a:r>
              <a:rPr lang="it-IT" b="0" i="0" dirty="0">
                <a:solidFill>
                  <a:srgbClr val="336699"/>
                </a:solidFill>
                <a:effectLst/>
                <a:latin typeface="Fira Mono" panose="020B0509050000020004" pitchFamily="49" charset="0"/>
              </a:rPr>
              <a:t>&lt;?</a:t>
            </a:r>
            <a:r>
              <a:rPr lang="it-IT" b="0" i="0" dirty="0" err="1">
                <a:solidFill>
                  <a:srgbClr val="336699"/>
                </a:solidFill>
                <a:effectLst/>
                <a:latin typeface="Fira Mono" panose="020B0509050000020004" pitchFamily="49" charset="0"/>
              </a:rPr>
              <a:t>php</a:t>
            </a:r>
            <a:br>
              <a:rPr lang="it-IT" b="0" i="0" dirty="0">
                <a:solidFill>
                  <a:srgbClr val="336699"/>
                </a:solidFill>
                <a:effectLst/>
                <a:latin typeface="Fira Mono" panose="020B0509050000020004" pitchFamily="49" charset="0"/>
              </a:rPr>
            </a:b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new </a:t>
            </a:r>
            <a:r>
              <a:rPr lang="it-IT" b="0" i="0" dirty="0">
                <a:solidFill>
                  <a:srgbClr val="336699"/>
                </a:solidFill>
                <a:effectLst/>
                <a:latin typeface="Fira Mono" panose="020B0509050000020004" pitchFamily="49" charset="0"/>
              </a:rPr>
              <a:t>PDO</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mysql:host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localhost;dbname</a:t>
            </a:r>
            <a:r>
              <a:rPr lang="it-IT" b="0" i="0" dirty="0">
                <a:solidFill>
                  <a:srgbClr val="CC3333"/>
                </a:solidFill>
                <a:effectLst/>
                <a:latin typeface="Fira Mono" panose="020B0509050000020004" pitchFamily="49" charset="0"/>
              </a:rPr>
              <a:t>=test'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'username'</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stmt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prepare</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"INSERT INTO test (name, email) VALUES(?,?)"</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beginTransaction</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tmt</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execute</a:t>
            </a:r>
            <a:r>
              <a:rPr lang="it-IT" b="0" i="0" dirty="0">
                <a:solidFill>
                  <a:srgbClr val="669933"/>
                </a:solidFill>
                <a:effectLst/>
                <a:latin typeface="Fira Mono" panose="020B0509050000020004" pitchFamily="49" charset="0"/>
              </a:rPr>
              <a:t>( array(</a:t>
            </a:r>
            <a:r>
              <a:rPr lang="it-IT" b="0" i="0" dirty="0">
                <a:solidFill>
                  <a:srgbClr val="CC3333"/>
                </a:solidFill>
                <a:effectLst/>
                <a:latin typeface="Fira Mono" panose="020B0509050000020004" pitchFamily="49" charset="0"/>
              </a:rPr>
              <a:t>'user'</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'user@example.com'</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commit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highlight>
                  <a:srgbClr val="FFFF00"/>
                </a:highlight>
                <a:latin typeface="Fira Mono" panose="020B0509050000020004" pitchFamily="49" charset="0"/>
              </a:rPr>
              <a:t>lastInsertId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 catch(</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rollback</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catch( </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 </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?&gt;</a:t>
            </a:r>
            <a:endParaRPr lang="it-IT" dirty="0"/>
          </a:p>
        </p:txBody>
      </p:sp>
      <p:sp>
        <p:nvSpPr>
          <p:cNvPr id="5" name="Rectangle 1">
            <a:extLst>
              <a:ext uri="{FF2B5EF4-FFF2-40B4-BE49-F238E27FC236}">
                <a16:creationId xmlns:a16="http://schemas.microsoft.com/office/drawing/2014/main" id="{73D0E401-1901-43CE-ADF0-C4190656F611}"/>
              </a:ext>
            </a:extLst>
          </p:cNvPr>
          <p:cNvSpPr>
            <a:spLocks noChangeArrowheads="1"/>
          </p:cNvSpPr>
          <p:nvPr/>
        </p:nvSpPr>
        <p:spPr bwMode="auto">
          <a:xfrm>
            <a:off x="6441148" y="1271016"/>
            <a:ext cx="4976033"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public </a:t>
            </a:r>
            <a:r>
              <a:rPr kumimoji="0" lang="it-IT" altLang="it-IT" sz="1500" b="0" i="0" u="none" strike="noStrike" cap="none" normalizeH="0" baseline="0" dirty="0">
                <a:ln>
                  <a:noFill/>
                </a:ln>
                <a:solidFill>
                  <a:srgbClr val="336699"/>
                </a:solidFill>
                <a:effectLst/>
                <a:latin typeface="Fira Mono" panose="020B0509050000020004" pitchFamily="49" charset="0"/>
              </a:rPr>
              <a:t>PDO::</a:t>
            </a:r>
            <a:r>
              <a:rPr kumimoji="0" lang="it-IT" altLang="it-IT" sz="1500" b="0" i="0" u="none" strike="noStrike" cap="none" normalizeH="0" baseline="0" dirty="0" err="1">
                <a:ln>
                  <a:noFill/>
                </a:ln>
                <a:solidFill>
                  <a:srgbClr val="336699"/>
                </a:solidFill>
                <a:effectLst/>
                <a:latin typeface="Fira Mono" panose="020B0509050000020004" pitchFamily="49" charset="0"/>
              </a:rPr>
              <a:t>lastInsertId</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 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$name</a:t>
            </a:r>
            <a:r>
              <a:rPr kumimoji="0" lang="it-IT" altLang="it-IT" sz="1500" b="0" i="0" u="none" strike="noStrike" cap="none" normalizeH="0" baseline="0" dirty="0">
                <a:ln>
                  <a:noFill/>
                </a:ln>
                <a:solidFill>
                  <a:srgbClr val="993366"/>
                </a:solidFill>
                <a:effectLst/>
                <a:latin typeface="Fira Mono" panose="020B0509050000020004" pitchFamily="49" charset="0"/>
              </a:rPr>
              <a:t>=</a:t>
            </a:r>
            <a:r>
              <a:rPr kumimoji="0" lang="it-IT" altLang="it-IT" sz="1500" b="1" i="0" u="none" strike="noStrike" cap="none" normalizeH="0" baseline="0" dirty="0" err="1">
                <a:ln>
                  <a:noFill/>
                </a:ln>
                <a:solidFill>
                  <a:srgbClr val="993366"/>
                </a:solidFill>
                <a:effectLst/>
                <a:latin typeface="Arial Unicode MS"/>
              </a:rPr>
              <a:t>null</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669933"/>
                </a:solidFill>
                <a:effectLst/>
                <a:latin typeface="Fira Mono" panose="020B0509050000020004" pitchFamily="49" charset="0"/>
              </a:rPr>
              <a:t> stringa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33760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88B7EE-C451-4445-B482-F243B17F3C8A}"/>
              </a:ext>
            </a:extLst>
          </p:cNvPr>
          <p:cNvSpPr>
            <a:spLocks noGrp="1"/>
          </p:cNvSpPr>
          <p:nvPr>
            <p:ph type="title"/>
          </p:nvPr>
        </p:nvSpPr>
        <p:spPr/>
        <p:txBody>
          <a:bodyPr/>
          <a:lstStyle/>
          <a:p>
            <a:r>
              <a:rPr lang="it-IT" dirty="0"/>
              <a:t>PDO::</a:t>
            </a:r>
            <a:r>
              <a:rPr lang="it-IT" dirty="0" err="1"/>
              <a:t>lastInsertId</a:t>
            </a:r>
            <a:endParaRPr lang="it-IT" dirty="0"/>
          </a:p>
        </p:txBody>
      </p:sp>
      <p:sp>
        <p:nvSpPr>
          <p:cNvPr id="3" name="Segnaposto contenuto 2">
            <a:extLst>
              <a:ext uri="{FF2B5EF4-FFF2-40B4-BE49-F238E27FC236}">
                <a16:creationId xmlns:a16="http://schemas.microsoft.com/office/drawing/2014/main" id="{882FEB21-2D11-46CB-8B34-46380304A756}"/>
              </a:ext>
            </a:extLst>
          </p:cNvPr>
          <p:cNvSpPr>
            <a:spLocks noGrp="1"/>
          </p:cNvSpPr>
          <p:nvPr>
            <p:ph sz="half" idx="2"/>
          </p:nvPr>
        </p:nvSpPr>
        <p:spPr>
          <a:xfrm>
            <a:off x="328612" y="1271016"/>
            <a:ext cx="11549444" cy="5248655"/>
          </a:xfrm>
        </p:spPr>
        <p:txBody>
          <a:bodyPr>
            <a:normAutofit/>
          </a:bodyPr>
          <a:lstStyle/>
          <a:p>
            <a:r>
              <a:rPr lang="it-IT" sz="2000" dirty="0"/>
              <a:t>PARAMETRI </a:t>
            </a:r>
          </a:p>
          <a:p>
            <a:r>
              <a:rPr lang="it-IT" sz="2000" b="1" dirty="0"/>
              <a:t>name</a:t>
            </a:r>
          </a:p>
          <a:p>
            <a:r>
              <a:rPr lang="it-IT" sz="2000" dirty="0"/>
              <a:t>Nome dell'oggetto sequenza da cui deve essere restituito l’ID.</a:t>
            </a:r>
            <a:br>
              <a:rPr lang="it-IT" sz="2000" dirty="0"/>
            </a:br>
            <a:endParaRPr lang="it-IT" sz="2000" dirty="0"/>
          </a:p>
          <a:p>
            <a:r>
              <a:rPr lang="it-IT" sz="2000" dirty="0"/>
              <a:t>VALORI DI RITORNO</a:t>
            </a:r>
          </a:p>
          <a:p>
            <a:r>
              <a:rPr lang="it-IT" sz="2000" dirty="0"/>
              <a:t>Se non è stato specificato un nome di sequenza per il name parametro, PDO::</a:t>
            </a:r>
            <a:r>
              <a:rPr lang="it-IT" sz="2000" dirty="0" err="1"/>
              <a:t>lastInsertId</a:t>
            </a:r>
            <a:r>
              <a:rPr lang="it-IT" sz="2000" dirty="0"/>
              <a:t>() restituisce una stringa che rappresenta l'ID riga dell'ultima riga inserita nel database.</a:t>
            </a:r>
          </a:p>
          <a:p>
            <a:r>
              <a:rPr lang="it-IT" sz="2000" dirty="0"/>
              <a:t>Se è stato specificato un nome sequenza per il name parametro, PDO::</a:t>
            </a:r>
            <a:r>
              <a:rPr lang="it-IT" sz="2000" dirty="0" err="1"/>
              <a:t>lastInsertId</a:t>
            </a:r>
            <a:r>
              <a:rPr lang="it-IT" sz="2000" dirty="0"/>
              <a:t>() restituisce una stringa che rappresenta l'ultimo valore recuperato dall'oggetto sequenza specificato.</a:t>
            </a:r>
          </a:p>
          <a:p>
            <a:r>
              <a:rPr lang="it-IT" sz="2000" dirty="0"/>
              <a:t>Se il driver PDO non supporta questa funzionalità, PDO::</a:t>
            </a:r>
            <a:r>
              <a:rPr lang="it-IT" sz="2000" dirty="0" err="1"/>
              <a:t>lastInsertId</a:t>
            </a:r>
            <a:r>
              <a:rPr lang="it-IT" sz="2000" dirty="0"/>
              <a:t>() attiva un IM001SQLSTATE.</a:t>
            </a:r>
          </a:p>
        </p:txBody>
      </p:sp>
    </p:spTree>
    <p:extLst>
      <p:ext uri="{BB962C8B-B14F-4D97-AF65-F5344CB8AC3E}">
        <p14:creationId xmlns:p14="http://schemas.microsoft.com/office/powerpoint/2010/main" val="78733681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703B92-3076-498E-BC56-6D0AAC8D4130}"/>
              </a:ext>
            </a:extLst>
          </p:cNvPr>
          <p:cNvSpPr>
            <a:spLocks noGrp="1"/>
          </p:cNvSpPr>
          <p:nvPr>
            <p:ph type="title"/>
          </p:nvPr>
        </p:nvSpPr>
        <p:spPr/>
        <p:txBody>
          <a:bodyPr/>
          <a:lstStyle/>
          <a:p>
            <a:r>
              <a:rPr lang="it-IT" dirty="0"/>
              <a:t>Le Funzioni di errore - PHP ERROR  </a:t>
            </a:r>
          </a:p>
        </p:txBody>
      </p:sp>
      <p:sp>
        <p:nvSpPr>
          <p:cNvPr id="3" name="Segnaposto contenuto 2">
            <a:extLst>
              <a:ext uri="{FF2B5EF4-FFF2-40B4-BE49-F238E27FC236}">
                <a16:creationId xmlns:a16="http://schemas.microsoft.com/office/drawing/2014/main" id="{1F37914F-F509-40B5-BAA4-6000704D1220}"/>
              </a:ext>
            </a:extLst>
          </p:cNvPr>
          <p:cNvSpPr>
            <a:spLocks noGrp="1"/>
          </p:cNvSpPr>
          <p:nvPr>
            <p:ph sz="half" idx="2"/>
          </p:nvPr>
        </p:nvSpPr>
        <p:spPr>
          <a:xfrm>
            <a:off x="328611" y="1271016"/>
            <a:ext cx="11549443" cy="5248655"/>
          </a:xfrm>
        </p:spPr>
        <p:txBody>
          <a:bodyPr>
            <a:normAutofit/>
          </a:bodyPr>
          <a:lstStyle/>
          <a:p>
            <a:endParaRPr lang="it-IT" sz="2000" dirty="0"/>
          </a:p>
          <a:p>
            <a:r>
              <a:rPr lang="it-IT" sz="2000" dirty="0"/>
              <a:t>Le funzioni di errore vengono utilizzate </a:t>
            </a:r>
            <a:r>
              <a:rPr lang="it-IT" sz="2000" b="1" dirty="0"/>
              <a:t>per</a:t>
            </a:r>
            <a:r>
              <a:rPr lang="it-IT" sz="2000" dirty="0"/>
              <a:t> gestire </a:t>
            </a:r>
            <a:r>
              <a:rPr lang="it-IT" sz="2000" b="1" dirty="0"/>
              <a:t>la gestione e la registrazione degli errori</a:t>
            </a:r>
            <a:r>
              <a:rPr lang="it-IT" sz="2000" dirty="0"/>
              <a:t>.</a:t>
            </a:r>
          </a:p>
          <a:p>
            <a:endParaRPr lang="it-IT" sz="2000" dirty="0"/>
          </a:p>
          <a:p>
            <a:r>
              <a:rPr lang="it-IT" sz="2000" dirty="0"/>
              <a:t>Ci </a:t>
            </a:r>
            <a:r>
              <a:rPr lang="it-IT" sz="2000" b="1" dirty="0">
                <a:highlight>
                  <a:srgbClr val="00FF00"/>
                </a:highlight>
              </a:rPr>
              <a:t>consentono di definire regole di gestione degli errori e modificare il modo in cui gli errori possono essere registrati.</a:t>
            </a:r>
          </a:p>
          <a:p>
            <a:endParaRPr lang="it-IT" sz="2000" b="1" dirty="0"/>
          </a:p>
          <a:p>
            <a:r>
              <a:rPr lang="it-IT" sz="2000" dirty="0"/>
              <a:t>impostando il livello di errore </a:t>
            </a:r>
            <a:r>
              <a:rPr lang="it-IT" sz="2000" dirty="0" err="1"/>
              <a:t>error_reporting</a:t>
            </a:r>
            <a:r>
              <a:rPr lang="it-IT" sz="2000" dirty="0"/>
              <a:t>() è possibile gestire quali errori devono essere segnalati</a:t>
            </a:r>
          </a:p>
          <a:p>
            <a:r>
              <a:rPr lang="it-IT" sz="2000" b="1" dirty="0" err="1"/>
              <a:t>error_reporting</a:t>
            </a:r>
            <a:r>
              <a:rPr lang="it-IT" sz="2000" b="1" dirty="0"/>
              <a:t>(0) NESSUN ERRORE VERRA SEGNALATO</a:t>
            </a:r>
          </a:p>
          <a:p>
            <a:r>
              <a:rPr lang="it-IT" sz="2000" b="1" dirty="0" err="1"/>
              <a:t>error_reporting</a:t>
            </a:r>
            <a:r>
              <a:rPr lang="it-IT" sz="2000" b="1" dirty="0"/>
              <a:t>(E_ERROR) NON VERRANNO SEGNALATI NE NOTICE NE WARNING</a:t>
            </a:r>
          </a:p>
        </p:txBody>
      </p:sp>
    </p:spTree>
    <p:extLst>
      <p:ext uri="{BB962C8B-B14F-4D97-AF65-F5344CB8AC3E}">
        <p14:creationId xmlns:p14="http://schemas.microsoft.com/office/powerpoint/2010/main" val="97178516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2E535-391B-4B61-A209-6273538BB4F8}"/>
              </a:ext>
            </a:extLst>
          </p:cNvPr>
          <p:cNvSpPr>
            <a:spLocks noGrp="1"/>
          </p:cNvSpPr>
          <p:nvPr>
            <p:ph type="title"/>
          </p:nvPr>
        </p:nvSpPr>
        <p:spPr/>
        <p:txBody>
          <a:bodyPr/>
          <a:lstStyle/>
          <a:p>
            <a:r>
              <a:rPr lang="it-IT" dirty="0" err="1"/>
              <a:t>error_reporting</a:t>
            </a:r>
            <a:r>
              <a:rPr lang="it-IT" dirty="0"/>
              <a:t>()</a:t>
            </a:r>
          </a:p>
        </p:txBody>
      </p:sp>
      <p:sp>
        <p:nvSpPr>
          <p:cNvPr id="3" name="Segnaposto contenuto 2">
            <a:extLst>
              <a:ext uri="{FF2B5EF4-FFF2-40B4-BE49-F238E27FC236}">
                <a16:creationId xmlns:a16="http://schemas.microsoft.com/office/drawing/2014/main" id="{4A090911-737F-497C-B791-21D5C17FE185}"/>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error_reporting</a:t>
            </a:r>
            <a:r>
              <a:rPr lang="it-IT" sz="2000" b="1" dirty="0"/>
              <a:t>() specifica quali errori vengono segnalati.</a:t>
            </a:r>
          </a:p>
          <a:p>
            <a:r>
              <a:rPr lang="it-IT" sz="2000" dirty="0"/>
              <a:t>PHP ha molti livelli di errori e l'uso di questa funzione imposta quel livello per lo script corrente.</a:t>
            </a:r>
          </a:p>
          <a:p>
            <a:endParaRPr lang="it-IT" sz="2000" dirty="0"/>
          </a:p>
          <a:p>
            <a:r>
              <a:rPr lang="it-IT" sz="1600" b="0" dirty="0" err="1">
                <a:solidFill>
                  <a:srgbClr val="D4D4D4"/>
                </a:solidFill>
                <a:effectLst/>
                <a:latin typeface="Consolas" panose="020B0609020204030204" pitchFamily="49" charset="0"/>
              </a:rPr>
              <a:t>error_reporting</a:t>
            </a:r>
            <a:r>
              <a:rPr lang="it-IT" sz="1600" b="0" dirty="0">
                <a:solidFill>
                  <a:srgbClr val="D4D4D4"/>
                </a:solidFill>
                <a:effectLst/>
                <a:latin typeface="Consolas" panose="020B0609020204030204" pitchFamily="49" charset="0"/>
              </a:rPr>
              <a:t>(E_ERROR);</a:t>
            </a:r>
          </a:p>
          <a:p>
            <a:r>
              <a:rPr lang="it-IT" sz="1600" b="0" dirty="0" err="1">
                <a:solidFill>
                  <a:srgbClr val="D4D4D4"/>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err="1">
                <a:solidFill>
                  <a:srgbClr val="D4D4D4"/>
                </a:solidFill>
                <a:effectLst/>
                <a:latin typeface="Consolas" panose="020B0609020204030204" pitchFamily="49" charset="0"/>
              </a:rPr>
              <a:t>crypt</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'ciao'</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//non viene stampato </a:t>
            </a:r>
            <a:r>
              <a:rPr lang="it-IT" sz="1600" b="0" dirty="0" err="1">
                <a:solidFill>
                  <a:srgbClr val="6A9955"/>
                </a:solidFill>
                <a:effectLst/>
                <a:latin typeface="Consolas" panose="020B0609020204030204" pitchFamily="49" charset="0"/>
              </a:rPr>
              <a:t>Notice</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crypt</a:t>
            </a:r>
            <a:r>
              <a:rPr lang="it-IT" sz="1600" b="0" dirty="0">
                <a:solidFill>
                  <a:srgbClr val="6A9955"/>
                </a:solidFill>
                <a:effectLst/>
                <a:latin typeface="Consolas" panose="020B0609020204030204" pitchFamily="49" charset="0"/>
              </a:rPr>
              <a:t>(): No </a:t>
            </a:r>
            <a:r>
              <a:rPr lang="it-IT" sz="1600" b="0" dirty="0" err="1">
                <a:solidFill>
                  <a:srgbClr val="6A9955"/>
                </a:solidFill>
                <a:effectLst/>
                <a:latin typeface="Consolas" panose="020B0609020204030204" pitchFamily="49" charset="0"/>
              </a:rPr>
              <a:t>salt</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parameter</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was</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specified</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You</a:t>
            </a:r>
            <a:r>
              <a:rPr lang="it-IT" sz="1600" b="0" dirty="0">
                <a:solidFill>
                  <a:srgbClr val="6A9955"/>
                </a:solidFill>
                <a:effectLst/>
                <a:latin typeface="Consolas" panose="020B0609020204030204" pitchFamily="49" charset="0"/>
              </a:rPr>
              <a:t> must use a </a:t>
            </a:r>
            <a:r>
              <a:rPr lang="it-IT" sz="1600" b="0" dirty="0" err="1">
                <a:solidFill>
                  <a:srgbClr val="6A9955"/>
                </a:solidFill>
                <a:effectLst/>
                <a:latin typeface="Consolas" panose="020B0609020204030204" pitchFamily="49" charset="0"/>
              </a:rPr>
              <a:t>randomly</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generated</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salt</a:t>
            </a:r>
            <a:r>
              <a:rPr lang="it-IT" sz="1600" b="0" dirty="0">
                <a:solidFill>
                  <a:srgbClr val="6A9955"/>
                </a:solidFill>
                <a:effectLst/>
                <a:latin typeface="Consolas" panose="020B0609020204030204" pitchFamily="49" charset="0"/>
              </a:rPr>
              <a:t> and a strong </a:t>
            </a:r>
            <a:r>
              <a:rPr lang="it-IT" sz="1600" b="0" dirty="0" err="1">
                <a:solidFill>
                  <a:srgbClr val="6A9955"/>
                </a:solidFill>
                <a:effectLst/>
                <a:latin typeface="Consolas" panose="020B0609020204030204" pitchFamily="49" charset="0"/>
              </a:rPr>
              <a:t>hash</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function</a:t>
            </a:r>
            <a:endParaRPr lang="it-IT" sz="1600" b="0" dirty="0">
              <a:solidFill>
                <a:srgbClr val="6A9955"/>
              </a:solidFill>
              <a:effectLst/>
              <a:latin typeface="Consolas" panose="020B0609020204030204" pitchFamily="49" charset="0"/>
            </a:endParaRPr>
          </a:p>
          <a:p>
            <a:endParaRPr lang="it-IT" sz="1600" dirty="0">
              <a:solidFill>
                <a:srgbClr val="6A9955"/>
              </a:solidFill>
              <a:latin typeface="Consolas" panose="020B0609020204030204" pitchFamily="49" charset="0"/>
            </a:endParaRPr>
          </a:p>
          <a:p>
            <a:r>
              <a:rPr lang="it-IT" sz="1600" b="0" dirty="0">
                <a:solidFill>
                  <a:srgbClr val="6A9955"/>
                </a:solidFill>
                <a:effectLst/>
                <a:latin typeface="Consolas" panose="020B0609020204030204" pitchFamily="49" charset="0"/>
              </a:rPr>
              <a:t>OPPURE </a:t>
            </a:r>
          </a:p>
          <a:p>
            <a:r>
              <a:rPr lang="en-US" sz="1800" b="0" dirty="0" err="1">
                <a:solidFill>
                  <a:schemeClr val="tx1"/>
                </a:solidFill>
                <a:effectLst/>
                <a:latin typeface="Consolas" panose="020B0609020204030204" pitchFamily="49" charset="0"/>
              </a:rPr>
              <a:t>error_reporting</a:t>
            </a:r>
            <a:r>
              <a:rPr lang="en-US" sz="1800" b="0" dirty="0">
                <a:solidFill>
                  <a:schemeClr val="tx1"/>
                </a:solidFill>
                <a:effectLst/>
                <a:latin typeface="Consolas" panose="020B0609020204030204" pitchFamily="49" charset="0"/>
              </a:rPr>
              <a:t>(0);</a:t>
            </a:r>
          </a:p>
          <a:p>
            <a:r>
              <a:rPr lang="en-US" sz="1800" b="0" dirty="0">
                <a:solidFill>
                  <a:schemeClr val="tx1"/>
                </a:solidFill>
                <a:effectLst/>
                <a:latin typeface="Consolas" panose="020B0609020204030204" pitchFamily="49" charset="0"/>
              </a:rPr>
              <a:t>print crypt('ciao');</a:t>
            </a:r>
          </a:p>
          <a:p>
            <a:endParaRPr lang="it-IT" sz="1600" b="0" dirty="0">
              <a:solidFill>
                <a:srgbClr val="D4D4D4"/>
              </a:solidFill>
              <a:effectLst/>
              <a:latin typeface="Consolas" panose="020B0609020204030204" pitchFamily="49" charset="0"/>
            </a:endParaRPr>
          </a:p>
          <a:p>
            <a:r>
              <a:rPr lang="it-IT" sz="2000" dirty="0"/>
              <a:t>così verrebbe stampato:</a:t>
            </a:r>
          </a:p>
          <a:p>
            <a:r>
              <a:rPr lang="en-US" sz="1600" b="0" dirty="0" err="1">
                <a:solidFill>
                  <a:schemeClr val="tx1"/>
                </a:solidFill>
                <a:effectLst/>
                <a:latin typeface="Consolas" panose="020B0609020204030204" pitchFamily="49" charset="0"/>
              </a:rPr>
              <a:t>error_reporting</a:t>
            </a:r>
            <a:r>
              <a:rPr lang="en-US" sz="1600" b="0" dirty="0">
                <a:solidFill>
                  <a:schemeClr val="tx1"/>
                </a:solidFill>
                <a:effectLst/>
                <a:latin typeface="Consolas" panose="020B0609020204030204" pitchFamily="49" charset="0"/>
              </a:rPr>
              <a:t>(E_NOTICE);</a:t>
            </a:r>
          </a:p>
          <a:p>
            <a:r>
              <a:rPr lang="en-US" sz="1600" b="0" dirty="0">
                <a:solidFill>
                  <a:schemeClr val="tx1"/>
                </a:solidFill>
                <a:effectLst/>
                <a:latin typeface="Consolas" panose="020B0609020204030204" pitchFamily="49" charset="0"/>
              </a:rPr>
              <a:t>print crypt('ciao');</a:t>
            </a:r>
          </a:p>
          <a:p>
            <a:endParaRPr lang="it-IT" sz="2000" dirty="0"/>
          </a:p>
        </p:txBody>
      </p:sp>
      <p:sp>
        <p:nvSpPr>
          <p:cNvPr id="4" name="Segnaposto contenuto 3">
            <a:extLst>
              <a:ext uri="{FF2B5EF4-FFF2-40B4-BE49-F238E27FC236}">
                <a16:creationId xmlns:a16="http://schemas.microsoft.com/office/drawing/2014/main" id="{34BECFCE-7FA8-4064-841E-72F9CAE8FE24}"/>
              </a:ext>
            </a:extLst>
          </p:cNvPr>
          <p:cNvSpPr>
            <a:spLocks noGrp="1"/>
          </p:cNvSpPr>
          <p:nvPr>
            <p:ph sz="quarter" idx="4"/>
          </p:nvPr>
        </p:nvSpPr>
        <p:spPr/>
        <p:txBody>
          <a:bodyPr>
            <a:normAutofit fontScale="92500" lnSpcReduction="10000"/>
          </a:bodyPr>
          <a:lstStyle/>
          <a:p>
            <a:r>
              <a:rPr lang="it-IT" dirty="0"/>
              <a:t>&lt;?</a:t>
            </a:r>
            <a:r>
              <a:rPr lang="it-IT" dirty="0" err="1"/>
              <a:t>php</a:t>
            </a:r>
            <a:endParaRPr lang="it-IT" dirty="0"/>
          </a:p>
          <a:p>
            <a:r>
              <a:rPr lang="it-IT" dirty="0"/>
              <a:t>// Turn off </a:t>
            </a:r>
            <a:r>
              <a:rPr lang="it-IT" dirty="0" err="1"/>
              <a:t>error</a:t>
            </a:r>
            <a:r>
              <a:rPr lang="it-IT" dirty="0"/>
              <a:t> reporting</a:t>
            </a:r>
          </a:p>
          <a:p>
            <a:r>
              <a:rPr lang="it-IT" dirty="0" err="1">
                <a:highlight>
                  <a:srgbClr val="FFFF00"/>
                </a:highlight>
              </a:rPr>
              <a:t>error_reporting</a:t>
            </a:r>
            <a:r>
              <a:rPr lang="it-IT" dirty="0"/>
              <a:t>(0);</a:t>
            </a:r>
            <a:br>
              <a:rPr lang="it-IT" dirty="0"/>
            </a:br>
            <a:endParaRPr lang="it-IT" dirty="0"/>
          </a:p>
          <a:p>
            <a:r>
              <a:rPr lang="it-IT" dirty="0"/>
              <a:t>// Report </a:t>
            </a:r>
            <a:r>
              <a:rPr lang="it-IT" dirty="0" err="1"/>
              <a:t>runtime</a:t>
            </a:r>
            <a:r>
              <a:rPr lang="it-IT" dirty="0"/>
              <a:t> </a:t>
            </a:r>
            <a:r>
              <a:rPr lang="it-IT" dirty="0" err="1"/>
              <a:t>errors</a:t>
            </a:r>
            <a:endParaRPr lang="it-IT" dirty="0"/>
          </a:p>
          <a:p>
            <a:r>
              <a:rPr lang="it-IT" dirty="0" err="1">
                <a:highlight>
                  <a:srgbClr val="FFFF00"/>
                </a:highlight>
              </a:rPr>
              <a:t>error_reporting</a:t>
            </a:r>
            <a:r>
              <a:rPr lang="it-IT" dirty="0"/>
              <a:t>(E_ERROR | E_WARNING | E_PARSE);</a:t>
            </a:r>
            <a:br>
              <a:rPr lang="it-IT" dirty="0"/>
            </a:br>
            <a:endParaRPr lang="it-IT" dirty="0"/>
          </a:p>
          <a:p>
            <a:r>
              <a:rPr lang="it-IT" dirty="0"/>
              <a:t>// Report </a:t>
            </a:r>
            <a:r>
              <a:rPr lang="it-IT" dirty="0" err="1"/>
              <a:t>all</a:t>
            </a:r>
            <a:r>
              <a:rPr lang="it-IT" dirty="0"/>
              <a:t> </a:t>
            </a:r>
            <a:r>
              <a:rPr lang="it-IT" dirty="0" err="1"/>
              <a:t>errors</a:t>
            </a:r>
            <a:endParaRPr lang="it-IT" dirty="0"/>
          </a:p>
          <a:p>
            <a:r>
              <a:rPr lang="it-IT" dirty="0" err="1">
                <a:highlight>
                  <a:srgbClr val="FFFF00"/>
                </a:highlight>
              </a:rPr>
              <a:t>error_reporting</a:t>
            </a:r>
            <a:r>
              <a:rPr lang="it-IT" dirty="0"/>
              <a:t>(E_ALL);</a:t>
            </a:r>
            <a:br>
              <a:rPr lang="it-IT" dirty="0"/>
            </a:br>
            <a:endParaRPr lang="it-IT" dirty="0"/>
          </a:p>
          <a:p>
            <a:r>
              <a:rPr lang="it-IT" dirty="0"/>
              <a:t>// </a:t>
            </a:r>
            <a:r>
              <a:rPr lang="it-IT" dirty="0" err="1"/>
              <a:t>Same</a:t>
            </a:r>
            <a:r>
              <a:rPr lang="it-IT" dirty="0"/>
              <a:t> </a:t>
            </a:r>
            <a:r>
              <a:rPr lang="it-IT" dirty="0" err="1"/>
              <a:t>as</a:t>
            </a:r>
            <a:r>
              <a:rPr lang="it-IT" dirty="0"/>
              <a:t> </a:t>
            </a:r>
            <a:r>
              <a:rPr lang="it-IT" dirty="0" err="1">
                <a:highlight>
                  <a:srgbClr val="FFFF00"/>
                </a:highlight>
              </a:rPr>
              <a:t>error_reporting</a:t>
            </a:r>
            <a:r>
              <a:rPr lang="it-IT" dirty="0"/>
              <a:t>(E_ALL);</a:t>
            </a:r>
          </a:p>
          <a:p>
            <a:r>
              <a:rPr lang="it-IT" dirty="0" err="1"/>
              <a:t>ini_set</a:t>
            </a:r>
            <a:r>
              <a:rPr lang="it-IT" dirty="0"/>
              <a:t>("</a:t>
            </a:r>
            <a:r>
              <a:rPr lang="it-IT" dirty="0" err="1"/>
              <a:t>error_reporting</a:t>
            </a:r>
            <a:r>
              <a:rPr lang="it-IT" dirty="0"/>
              <a:t>", E_ALL);</a:t>
            </a:r>
            <a:br>
              <a:rPr lang="it-IT" dirty="0"/>
            </a:br>
            <a:endParaRPr lang="it-IT" dirty="0"/>
          </a:p>
          <a:p>
            <a:r>
              <a:rPr lang="it-IT" dirty="0"/>
              <a:t>// Report </a:t>
            </a:r>
            <a:r>
              <a:rPr lang="it-IT" dirty="0" err="1"/>
              <a:t>all</a:t>
            </a:r>
            <a:r>
              <a:rPr lang="it-IT" dirty="0"/>
              <a:t> </a:t>
            </a:r>
            <a:r>
              <a:rPr lang="it-IT" dirty="0" err="1"/>
              <a:t>errors</a:t>
            </a:r>
            <a:r>
              <a:rPr lang="it-IT" dirty="0"/>
              <a:t> </a:t>
            </a:r>
            <a:r>
              <a:rPr lang="it-IT" dirty="0" err="1"/>
              <a:t>except</a:t>
            </a:r>
            <a:r>
              <a:rPr lang="it-IT" dirty="0"/>
              <a:t> E_NOTICE</a:t>
            </a:r>
          </a:p>
          <a:p>
            <a:r>
              <a:rPr lang="it-IT" dirty="0" err="1">
                <a:highlight>
                  <a:srgbClr val="FFFF00"/>
                </a:highlight>
              </a:rPr>
              <a:t>error_reporting</a:t>
            </a:r>
            <a:r>
              <a:rPr lang="it-IT" dirty="0"/>
              <a:t>(E_ALL &amp; ~E_NOTICE);</a:t>
            </a:r>
          </a:p>
          <a:p>
            <a:r>
              <a:rPr lang="it-IT" dirty="0"/>
              <a:t>?&gt;</a:t>
            </a:r>
          </a:p>
        </p:txBody>
      </p:sp>
    </p:spTree>
    <p:extLst>
      <p:ext uri="{BB962C8B-B14F-4D97-AF65-F5344CB8AC3E}">
        <p14:creationId xmlns:p14="http://schemas.microsoft.com/office/powerpoint/2010/main" val="189317892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A7AC9-03CB-435B-A6FF-8F9789682284}"/>
              </a:ext>
            </a:extLst>
          </p:cNvPr>
          <p:cNvSpPr>
            <a:spLocks noGrp="1"/>
          </p:cNvSpPr>
          <p:nvPr>
            <p:ph type="title"/>
          </p:nvPr>
        </p:nvSpPr>
        <p:spPr/>
        <p:txBody>
          <a:bodyPr/>
          <a:lstStyle/>
          <a:p>
            <a:r>
              <a:rPr lang="it-IT" dirty="0"/>
              <a:t>Eccezioni in PHP</a:t>
            </a:r>
          </a:p>
        </p:txBody>
      </p:sp>
      <p:sp>
        <p:nvSpPr>
          <p:cNvPr id="3" name="Segnaposto contenuto 2">
            <a:extLst>
              <a:ext uri="{FF2B5EF4-FFF2-40B4-BE49-F238E27FC236}">
                <a16:creationId xmlns:a16="http://schemas.microsoft.com/office/drawing/2014/main" id="{8626D9CE-4D4A-425F-87E6-D566EA1C4BCB}"/>
              </a:ext>
            </a:extLst>
          </p:cNvPr>
          <p:cNvSpPr>
            <a:spLocks noGrp="1"/>
          </p:cNvSpPr>
          <p:nvPr>
            <p:ph sz="half" idx="2"/>
          </p:nvPr>
        </p:nvSpPr>
        <p:spPr/>
        <p:txBody>
          <a:bodyPr>
            <a:normAutofit fontScale="92500" lnSpcReduction="10000"/>
          </a:bodyPr>
          <a:lstStyle/>
          <a:p>
            <a:r>
              <a:rPr lang="it-IT" dirty="0"/>
              <a:t>PHP ha un modello di eccezione simile a quello di altri linguaggi di programmazione. </a:t>
            </a:r>
          </a:p>
          <a:p>
            <a:endParaRPr lang="it-IT" dirty="0"/>
          </a:p>
          <a:p>
            <a:r>
              <a:rPr lang="it-IT" dirty="0"/>
              <a:t>Un'eccezione può essere generata e </a:t>
            </a:r>
            <a:r>
              <a:rPr lang="it-IT"/>
              <a:t>catturata all'interno </a:t>
            </a:r>
            <a:r>
              <a:rPr lang="it-IT" dirty="0"/>
              <a:t>di PHP. </a:t>
            </a:r>
          </a:p>
          <a:p>
            <a:endParaRPr lang="it-IT" dirty="0"/>
          </a:p>
          <a:p>
            <a:r>
              <a:rPr lang="it-IT" dirty="0"/>
              <a:t>Il codice può essere racchiuso in un blocco </a:t>
            </a:r>
            <a:r>
              <a:rPr lang="it-IT" dirty="0" err="1"/>
              <a:t>try</a:t>
            </a:r>
            <a:r>
              <a:rPr lang="it-IT" dirty="0"/>
              <a:t>, per facilitare la cattura di potenziali eccezioni. </a:t>
            </a:r>
          </a:p>
          <a:p>
            <a:endParaRPr lang="it-IT" dirty="0"/>
          </a:p>
          <a:p>
            <a:r>
              <a:rPr lang="it-IT" dirty="0"/>
              <a:t>Ogni tentativo deve avere almeno una cattura corrispondente o un blocco finale.</a:t>
            </a:r>
          </a:p>
          <a:p>
            <a:endParaRPr lang="it-IT" dirty="0"/>
          </a:p>
          <a:p>
            <a:r>
              <a:rPr lang="en-US" dirty="0"/>
              <a:t>The thrown object must be </a:t>
            </a:r>
            <a:r>
              <a:rPr lang="en-US" dirty="0">
                <a:highlight>
                  <a:srgbClr val="00FF00"/>
                </a:highlight>
              </a:rPr>
              <a:t>an instance of the Exception class or a subclass of Exception</a:t>
            </a:r>
            <a:r>
              <a:rPr lang="en-US" dirty="0"/>
              <a:t>. Trying to </a:t>
            </a:r>
            <a:r>
              <a:rPr lang="en-US" dirty="0">
                <a:highlight>
                  <a:srgbClr val="00FF00"/>
                </a:highlight>
              </a:rPr>
              <a:t>throw an object that is not will result in a PHP Fatal Error</a:t>
            </a:r>
            <a:r>
              <a:rPr lang="en-US" dirty="0"/>
              <a:t>.</a:t>
            </a:r>
            <a:endParaRPr lang="it-IT" dirty="0"/>
          </a:p>
        </p:txBody>
      </p:sp>
      <p:sp>
        <p:nvSpPr>
          <p:cNvPr id="4" name="Segnaposto contenuto 3">
            <a:extLst>
              <a:ext uri="{FF2B5EF4-FFF2-40B4-BE49-F238E27FC236}">
                <a16:creationId xmlns:a16="http://schemas.microsoft.com/office/drawing/2014/main" id="{F706036C-F4A2-408B-A1EC-6A8087E0C200}"/>
              </a:ext>
            </a:extLst>
          </p:cNvPr>
          <p:cNvSpPr>
            <a:spLocks noGrp="1"/>
          </p:cNvSpPr>
          <p:nvPr>
            <p:ph sz="quarter" idx="4"/>
          </p:nvPr>
        </p:nvSpPr>
        <p:spPr/>
        <p:txBody>
          <a:bodyPr>
            <a:normAutofit fontScale="92500" lnSpcReduction="20000"/>
          </a:bodyPr>
          <a:lstStyle/>
          <a:p>
            <a:r>
              <a:rPr lang="it-IT" dirty="0"/>
              <a:t>&lt;?</a:t>
            </a:r>
            <a:r>
              <a:rPr lang="it-IT" dirty="0" err="1"/>
              <a:t>php</a:t>
            </a:r>
            <a:endParaRPr lang="it-IT" dirty="0"/>
          </a:p>
          <a:p>
            <a:r>
              <a:rPr lang="it-IT" dirty="0" err="1"/>
              <a:t>function</a:t>
            </a:r>
            <a:r>
              <a:rPr lang="it-IT" dirty="0"/>
              <a:t> inverse($x) {</a:t>
            </a:r>
          </a:p>
          <a:p>
            <a:r>
              <a:rPr lang="it-IT" dirty="0"/>
              <a:t>    </a:t>
            </a:r>
            <a:r>
              <a:rPr lang="it-IT" dirty="0" err="1"/>
              <a:t>if</a:t>
            </a:r>
            <a:r>
              <a:rPr lang="it-IT" dirty="0"/>
              <a:t> (!$x) {</a:t>
            </a:r>
          </a:p>
          <a:p>
            <a:r>
              <a:rPr lang="it-IT" dirty="0"/>
              <a:t>        </a:t>
            </a:r>
            <a:r>
              <a:rPr lang="it-IT" dirty="0" err="1">
                <a:highlight>
                  <a:srgbClr val="00FF00"/>
                </a:highlight>
              </a:rPr>
              <a:t>throw</a:t>
            </a:r>
            <a:r>
              <a:rPr lang="it-IT" dirty="0"/>
              <a:t> new </a:t>
            </a:r>
            <a:r>
              <a:rPr lang="it-IT" dirty="0" err="1"/>
              <a:t>Exception</a:t>
            </a:r>
            <a:r>
              <a:rPr lang="it-IT" dirty="0"/>
              <a:t>('</a:t>
            </a:r>
            <a:r>
              <a:rPr lang="it-IT" dirty="0" err="1"/>
              <a:t>Division</a:t>
            </a:r>
            <a:r>
              <a:rPr lang="it-IT" dirty="0"/>
              <a:t> by zero.');</a:t>
            </a:r>
          </a:p>
          <a:p>
            <a:r>
              <a:rPr lang="it-IT" dirty="0"/>
              <a:t>    }</a:t>
            </a:r>
          </a:p>
          <a:p>
            <a:r>
              <a:rPr lang="it-IT" dirty="0"/>
              <a:t>    </a:t>
            </a:r>
            <a:r>
              <a:rPr lang="it-IT" dirty="0" err="1"/>
              <a:t>return</a:t>
            </a:r>
            <a:r>
              <a:rPr lang="it-IT" dirty="0"/>
              <a:t> 1/$x;</a:t>
            </a:r>
          </a:p>
          <a:p>
            <a:r>
              <a:rPr lang="it-IT" dirty="0"/>
              <a:t>}</a:t>
            </a:r>
          </a:p>
          <a:p>
            <a:endParaRPr lang="it-IT" dirty="0"/>
          </a:p>
          <a:p>
            <a:r>
              <a:rPr lang="it-IT" dirty="0" err="1">
                <a:highlight>
                  <a:srgbClr val="00FF00"/>
                </a:highlight>
              </a:rPr>
              <a:t>try</a:t>
            </a:r>
            <a:r>
              <a:rPr lang="it-IT" dirty="0"/>
              <a:t> {</a:t>
            </a:r>
          </a:p>
          <a:p>
            <a:r>
              <a:rPr lang="it-IT" dirty="0"/>
              <a:t>    </a:t>
            </a:r>
            <a:r>
              <a:rPr lang="it-IT" dirty="0" err="1"/>
              <a:t>echo</a:t>
            </a:r>
            <a:r>
              <a:rPr lang="it-IT" dirty="0"/>
              <a:t> inverse(5) . "\n";</a:t>
            </a:r>
          </a:p>
          <a:p>
            <a:r>
              <a:rPr lang="it-IT" dirty="0"/>
              <a:t>    </a:t>
            </a:r>
            <a:r>
              <a:rPr lang="it-IT" dirty="0" err="1"/>
              <a:t>echo</a:t>
            </a:r>
            <a:r>
              <a:rPr lang="it-IT" dirty="0"/>
              <a:t> inverse(0) . "\n";</a:t>
            </a:r>
          </a:p>
          <a:p>
            <a:r>
              <a:rPr lang="it-IT" dirty="0"/>
              <a:t>} </a:t>
            </a:r>
            <a:r>
              <a:rPr lang="it-IT" dirty="0">
                <a:highlight>
                  <a:srgbClr val="00FF00"/>
                </a:highlight>
              </a:rPr>
              <a:t>catch</a:t>
            </a:r>
            <a:r>
              <a:rPr lang="it-IT" dirty="0"/>
              <a:t> (</a:t>
            </a:r>
            <a:r>
              <a:rPr lang="it-IT" dirty="0" err="1"/>
              <a:t>Exception</a:t>
            </a:r>
            <a:r>
              <a:rPr lang="it-IT" dirty="0"/>
              <a:t> $e) {</a:t>
            </a:r>
          </a:p>
          <a:p>
            <a:r>
              <a:rPr lang="it-IT" dirty="0"/>
              <a:t>    </a:t>
            </a:r>
            <a:r>
              <a:rPr lang="it-IT" dirty="0" err="1"/>
              <a:t>echo</a:t>
            </a:r>
            <a:r>
              <a:rPr lang="it-IT" dirty="0"/>
              <a:t> '</a:t>
            </a:r>
            <a:r>
              <a:rPr lang="it-IT" dirty="0" err="1"/>
              <a:t>Caught</a:t>
            </a:r>
            <a:r>
              <a:rPr lang="it-IT" dirty="0"/>
              <a:t> </a:t>
            </a:r>
            <a:r>
              <a:rPr lang="it-IT" dirty="0" err="1"/>
              <a:t>exception</a:t>
            </a:r>
            <a:r>
              <a:rPr lang="it-IT" dirty="0"/>
              <a:t>: ',  $e-&gt;</a:t>
            </a:r>
            <a:r>
              <a:rPr lang="it-IT" dirty="0" err="1"/>
              <a:t>getMessage</a:t>
            </a:r>
            <a:r>
              <a:rPr lang="it-IT" dirty="0"/>
              <a:t>(), "\n";</a:t>
            </a:r>
          </a:p>
          <a:p>
            <a:r>
              <a:rPr lang="it-IT" dirty="0"/>
              <a:t>}</a:t>
            </a:r>
          </a:p>
          <a:p>
            <a:endParaRPr lang="it-IT" dirty="0"/>
          </a:p>
          <a:p>
            <a:r>
              <a:rPr lang="it-IT" dirty="0">
                <a:highlight>
                  <a:srgbClr val="00FF00"/>
                </a:highlight>
              </a:rPr>
              <a:t>// Continue </a:t>
            </a:r>
            <a:r>
              <a:rPr lang="it-IT" dirty="0" err="1">
                <a:highlight>
                  <a:srgbClr val="00FF00"/>
                </a:highlight>
              </a:rPr>
              <a:t>execution</a:t>
            </a:r>
            <a:endParaRPr lang="it-IT" dirty="0">
              <a:highlight>
                <a:srgbClr val="00FF00"/>
              </a:highlight>
            </a:endParaRPr>
          </a:p>
          <a:p>
            <a:r>
              <a:rPr lang="it-IT" dirty="0" err="1">
                <a:highlight>
                  <a:srgbClr val="00FF00"/>
                </a:highlight>
              </a:rPr>
              <a:t>echo</a:t>
            </a:r>
            <a:r>
              <a:rPr lang="it-IT" dirty="0">
                <a:highlight>
                  <a:srgbClr val="00FF00"/>
                </a:highlight>
              </a:rPr>
              <a:t> "Hello World\n";</a:t>
            </a:r>
          </a:p>
          <a:p>
            <a:r>
              <a:rPr lang="it-IT" dirty="0"/>
              <a:t>?&gt;</a:t>
            </a:r>
          </a:p>
        </p:txBody>
      </p:sp>
    </p:spTree>
    <p:extLst>
      <p:ext uri="{BB962C8B-B14F-4D97-AF65-F5344CB8AC3E}">
        <p14:creationId xmlns:p14="http://schemas.microsoft.com/office/powerpoint/2010/main" val="1194565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37FFB1-D859-4666-A88E-CDF4F16DB4CA}"/>
              </a:ext>
            </a:extLst>
          </p:cNvPr>
          <p:cNvSpPr>
            <a:spLocks noGrp="1"/>
          </p:cNvSpPr>
          <p:nvPr>
            <p:ph type="title"/>
          </p:nvPr>
        </p:nvSpPr>
        <p:spPr/>
        <p:txBody>
          <a:bodyPr/>
          <a:lstStyle/>
          <a:p>
            <a:r>
              <a:rPr lang="it-IT" dirty="0"/>
              <a:t>Stampare stringhe con </a:t>
            </a:r>
            <a:r>
              <a:rPr lang="it-IT" dirty="0" err="1"/>
              <a:t>print</a:t>
            </a:r>
            <a:endParaRPr lang="it-IT" dirty="0"/>
          </a:p>
        </p:txBody>
      </p:sp>
      <p:sp>
        <p:nvSpPr>
          <p:cNvPr id="3" name="Segnaposto contenuto 2">
            <a:extLst>
              <a:ext uri="{FF2B5EF4-FFF2-40B4-BE49-F238E27FC236}">
                <a16:creationId xmlns:a16="http://schemas.microsoft.com/office/drawing/2014/main" id="{B2E8F121-E8BF-4D01-AE3F-F6D98C89B5D5}"/>
              </a:ext>
            </a:extLst>
          </p:cNvPr>
          <p:cNvSpPr>
            <a:spLocks noGrp="1"/>
          </p:cNvSpPr>
          <p:nvPr>
            <p:ph sz="half" idx="2"/>
          </p:nvPr>
        </p:nvSpPr>
        <p:spPr>
          <a:xfrm>
            <a:off x="328612" y="1271016"/>
            <a:ext cx="5349812" cy="5248655"/>
          </a:xfrm>
        </p:spPr>
        <p:txBody>
          <a:bodyPr>
            <a:normAutofit fontScale="92500" lnSpcReduction="20000"/>
          </a:bodyPr>
          <a:lstStyle/>
          <a:p>
            <a:r>
              <a:rPr lang="it-IT" sz="2000" b="1" dirty="0"/>
              <a:t>Print è un altro costrutto </a:t>
            </a:r>
            <a:r>
              <a:rPr lang="it-IT" sz="2000" dirty="0"/>
              <a:t>di PHP utilizzato </a:t>
            </a:r>
            <a:r>
              <a:rPr lang="it-IT" sz="2000" b="1" dirty="0"/>
              <a:t>per</a:t>
            </a:r>
            <a:r>
              <a:rPr lang="it-IT" sz="2000" dirty="0"/>
              <a:t> </a:t>
            </a:r>
            <a:r>
              <a:rPr lang="it-IT" sz="2000" b="1" dirty="0"/>
              <a:t>stampare</a:t>
            </a:r>
            <a:r>
              <a:rPr lang="it-IT" sz="2000" dirty="0"/>
              <a:t> stringhe sullo standard output. </a:t>
            </a:r>
            <a:br>
              <a:rPr lang="it-IT" sz="2000" dirty="0"/>
            </a:br>
            <a:br>
              <a:rPr lang="it-IT" sz="2000" dirty="0"/>
            </a:br>
            <a:r>
              <a:rPr lang="it-IT" sz="2000" dirty="0"/>
              <a:t>È leggermente </a:t>
            </a:r>
            <a:r>
              <a:rPr lang="it-IT" sz="2000" dirty="0">
                <a:highlight>
                  <a:srgbClr val="00FF00"/>
                </a:highlight>
              </a:rPr>
              <a:t>meno performante</a:t>
            </a:r>
            <a:r>
              <a:rPr lang="it-IT" sz="2000" dirty="0"/>
              <a:t> del costrutto </a:t>
            </a:r>
            <a:r>
              <a:rPr lang="it-IT" sz="2000" dirty="0" err="1"/>
              <a:t>echo</a:t>
            </a:r>
            <a:r>
              <a:rPr lang="it-IT" sz="2000" dirty="0"/>
              <a:t>, ma il funzionamento è molto simile.</a:t>
            </a:r>
          </a:p>
          <a:p>
            <a:r>
              <a:rPr lang="it-IT" sz="2000" dirty="0"/>
              <a:t>La differenza sostanziale tra i due costrutti è che quest'ultimo</a:t>
            </a:r>
            <a:r>
              <a:rPr lang="it-IT" sz="2000" b="1" dirty="0"/>
              <a:t> ha un valore di ritorno booleano mentre il costrutto </a:t>
            </a:r>
            <a:r>
              <a:rPr lang="it-IT" sz="2000" b="1" dirty="0" err="1"/>
              <a:t>echo</a:t>
            </a:r>
            <a:r>
              <a:rPr lang="it-IT" sz="2000" b="1" dirty="0"/>
              <a:t> non ha valore di ritorno</a:t>
            </a:r>
            <a:r>
              <a:rPr lang="it-IT" sz="2000" dirty="0"/>
              <a:t>. </a:t>
            </a:r>
            <a:br>
              <a:rPr lang="it-IT" sz="2000" dirty="0"/>
            </a:br>
            <a:br>
              <a:rPr lang="it-IT" sz="2000" dirty="0"/>
            </a:br>
            <a:r>
              <a:rPr lang="it-IT" sz="2000" dirty="0"/>
              <a:t>Un'altra differenza non meno importante è che </a:t>
            </a:r>
            <a:r>
              <a:rPr lang="it-IT" sz="2000" b="1" dirty="0" err="1">
                <a:highlight>
                  <a:srgbClr val="00FF00"/>
                </a:highlight>
              </a:rPr>
              <a:t>print</a:t>
            </a:r>
            <a:r>
              <a:rPr lang="it-IT" sz="2000" b="1" dirty="0">
                <a:highlight>
                  <a:srgbClr val="00FF00"/>
                </a:highlight>
              </a:rPr>
              <a:t> non permette di separare con la virgola diverse stringhe da stampare, ma consente unicamente di concatenarle tra di loro.</a:t>
            </a:r>
          </a:p>
          <a:p>
            <a:r>
              <a:rPr lang="it-IT" sz="2000" b="0" dirty="0">
                <a:solidFill>
                  <a:srgbClr val="DCDCAA"/>
                </a:solidFill>
                <a:effectLst/>
                <a:highlight>
                  <a:srgbClr val="000000"/>
                </a:highlight>
                <a:latin typeface="Consolas" panose="020B0609020204030204" pitchFamily="49" charset="0"/>
              </a:rPr>
              <a:t>OK:</a:t>
            </a:r>
          </a:p>
          <a:p>
            <a:r>
              <a:rPr lang="it-IT" sz="2000" b="0" dirty="0" err="1">
                <a:solidFill>
                  <a:srgbClr val="DCDCAA"/>
                </a:solidFill>
                <a:effectLst/>
                <a:highlight>
                  <a:srgbClr val="00FFFF"/>
                </a:highlight>
                <a:latin typeface="Consolas" panose="020B0609020204030204" pitchFamily="49" charset="0"/>
              </a:rPr>
              <a:t>echo</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0" dirty="0">
              <a:solidFill>
                <a:srgbClr val="D4D4D4"/>
              </a:solidFill>
              <a:effectLst/>
              <a:highlight>
                <a:srgbClr val="000000"/>
              </a:highlight>
              <a:latin typeface="Consolas" panose="020B0609020204030204" pitchFamily="49" charset="0"/>
            </a:endParaRPr>
          </a:p>
          <a:p>
            <a:r>
              <a:rPr lang="it-IT" sz="2000" b="0" dirty="0">
                <a:solidFill>
                  <a:srgbClr val="D4D4D4"/>
                </a:solidFill>
                <a:effectLst/>
                <a:highlight>
                  <a:srgbClr val="000000"/>
                </a:highlight>
                <a:latin typeface="Consolas" panose="020B0609020204030204" pitchFamily="49" charset="0"/>
              </a:rPr>
              <a:t>ERR:</a:t>
            </a:r>
          </a:p>
          <a:p>
            <a:r>
              <a:rPr lang="it-IT" sz="2000" b="0" dirty="0" err="1">
                <a:solidFill>
                  <a:srgbClr val="DCDCAA"/>
                </a:solidFill>
                <a:effectLst/>
                <a:highlight>
                  <a:srgbClr val="00FFFF"/>
                </a:highlight>
                <a:latin typeface="Consolas" panose="020B0609020204030204" pitchFamily="49" charset="0"/>
              </a:rPr>
              <a:t>print</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4D88B4B9-D215-4ABF-A6DC-3D1CA8DE481F}"/>
              </a:ext>
            </a:extLst>
          </p:cNvPr>
          <p:cNvSpPr>
            <a:spLocks noGrp="1"/>
          </p:cNvSpPr>
          <p:nvPr>
            <p:ph sz="quarter" idx="4"/>
          </p:nvPr>
        </p:nvSpPr>
        <p:spPr>
          <a:xfrm>
            <a:off x="5815584" y="1271017"/>
            <a:ext cx="6047804" cy="5263586"/>
          </a:xfrm>
        </p:spPr>
        <p:txBody>
          <a:bodyPr>
            <a:normAutofit/>
          </a:bodyPr>
          <a:lstStyle/>
          <a:p>
            <a:r>
              <a:rPr lang="it-IT" dirty="0"/>
              <a:t>Vari Esempi:</a:t>
            </a:r>
            <a:br>
              <a:rPr lang="it-IT" dirty="0"/>
            </a:br>
            <a:br>
              <a:rPr lang="it-IT" dirty="0"/>
            </a:br>
            <a:r>
              <a:rPr lang="it-IT" sz="2000" dirty="0" err="1">
                <a:highlight>
                  <a:srgbClr val="FFFF00"/>
                </a:highlight>
              </a:rPr>
              <a:t>print</a:t>
            </a:r>
            <a:r>
              <a:rPr lang="it-IT" sz="2000" dirty="0"/>
              <a:t> "Questa è una stringa";</a:t>
            </a:r>
          </a:p>
          <a:p>
            <a:r>
              <a:rPr lang="it-IT" sz="2000" dirty="0" err="1"/>
              <a:t>print</a:t>
            </a:r>
            <a:r>
              <a:rPr lang="it-IT" sz="2000" dirty="0"/>
              <a:t> "Questa è una stringa " . "concatenata";</a:t>
            </a:r>
          </a:p>
          <a:p>
            <a:r>
              <a:rPr lang="it-IT" sz="2000" dirty="0"/>
              <a:t>// il seguente esempio produrrà un errore</a:t>
            </a:r>
          </a:p>
          <a:p>
            <a:r>
              <a:rPr lang="it-IT" sz="2000" dirty="0" err="1"/>
              <a:t>print</a:t>
            </a:r>
            <a:r>
              <a:rPr lang="it-IT" sz="2000" dirty="0"/>
              <a:t> "Questa è un'altra stringa ", "concatenata";</a:t>
            </a:r>
          </a:p>
          <a:p>
            <a:r>
              <a:rPr lang="it-IT" sz="2000" dirty="0"/>
              <a:t>$nome = "</a:t>
            </a:r>
            <a:r>
              <a:rPr lang="it-IT" sz="2000" dirty="0" err="1"/>
              <a:t>TuoNome</a:t>
            </a:r>
            <a:r>
              <a:rPr lang="it-IT" sz="2000" dirty="0"/>
              <a:t>";</a:t>
            </a:r>
          </a:p>
          <a:p>
            <a:r>
              <a:rPr lang="it-IT" sz="2000" dirty="0" err="1"/>
              <a:t>print</a:t>
            </a:r>
            <a:r>
              <a:rPr lang="it-IT" sz="2000" dirty="0"/>
              <a:t> "Il mio nome è $nome";</a:t>
            </a:r>
          </a:p>
          <a:p>
            <a:r>
              <a:rPr lang="it-IT" sz="2000" dirty="0"/>
              <a:t>$array = array(" </a:t>
            </a:r>
            <a:r>
              <a:rPr lang="it-IT" sz="2000" dirty="0" err="1"/>
              <a:t>TuoNome</a:t>
            </a:r>
            <a:r>
              <a:rPr lang="it-IT" sz="2000" dirty="0"/>
              <a:t>", "Luca");</a:t>
            </a:r>
          </a:p>
          <a:p>
            <a:r>
              <a:rPr lang="it-IT" sz="2000" dirty="0" err="1"/>
              <a:t>print</a:t>
            </a:r>
            <a:r>
              <a:rPr lang="it-IT" sz="2000" dirty="0"/>
              <a:t> "Il primo elemento dell'array si chiama {$array[0]}";</a:t>
            </a:r>
          </a:p>
        </p:txBody>
      </p:sp>
    </p:spTree>
    <p:extLst>
      <p:ext uri="{BB962C8B-B14F-4D97-AF65-F5344CB8AC3E}">
        <p14:creationId xmlns:p14="http://schemas.microsoft.com/office/powerpoint/2010/main" val="54813178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6BB0CA4-0622-49D3-BC6B-6FC8D75759FB}"/>
              </a:ext>
            </a:extLst>
          </p:cNvPr>
          <p:cNvSpPr>
            <a:spLocks noGrp="1"/>
          </p:cNvSpPr>
          <p:nvPr>
            <p:ph type="title"/>
          </p:nvPr>
        </p:nvSpPr>
        <p:spPr/>
        <p:txBody>
          <a:bodyPr/>
          <a:lstStyle/>
          <a:p>
            <a:r>
              <a:rPr lang="it-IT" dirty="0"/>
              <a:t>ERROR HANDLER</a:t>
            </a:r>
          </a:p>
        </p:txBody>
      </p:sp>
      <p:sp>
        <p:nvSpPr>
          <p:cNvPr id="6" name="Segnaposto testo 5">
            <a:extLst>
              <a:ext uri="{FF2B5EF4-FFF2-40B4-BE49-F238E27FC236}">
                <a16:creationId xmlns:a16="http://schemas.microsoft.com/office/drawing/2014/main" id="{270D2A93-B095-4EF8-8EAA-42122B9FB297}"/>
              </a:ext>
            </a:extLst>
          </p:cNvPr>
          <p:cNvSpPr>
            <a:spLocks noGrp="1"/>
          </p:cNvSpPr>
          <p:nvPr>
            <p:ph type="body" idx="1"/>
          </p:nvPr>
        </p:nvSpPr>
        <p:spPr/>
        <p:txBody>
          <a:bodyPr>
            <a:normAutofit/>
          </a:bodyPr>
          <a:lstStyle/>
          <a:p>
            <a:r>
              <a:rPr lang="it-IT" dirty="0"/>
              <a:t>esempio di creazione di un proprio </a:t>
            </a:r>
            <a:r>
              <a:rPr lang="it-IT" dirty="0" err="1"/>
              <a:t>error</a:t>
            </a:r>
            <a:r>
              <a:rPr lang="it-IT" dirty="0"/>
              <a:t> </a:t>
            </a:r>
            <a:r>
              <a:rPr lang="it-IT" dirty="0" err="1"/>
              <a:t>handler</a:t>
            </a:r>
            <a:endParaRPr lang="it-IT" dirty="0"/>
          </a:p>
        </p:txBody>
      </p:sp>
      <p:sp>
        <p:nvSpPr>
          <p:cNvPr id="3" name="Segnaposto contenuto 2">
            <a:extLst>
              <a:ext uri="{FF2B5EF4-FFF2-40B4-BE49-F238E27FC236}">
                <a16:creationId xmlns:a16="http://schemas.microsoft.com/office/drawing/2014/main" id="{015EEA4C-F903-4B4F-8779-F85F6E93B6B7}"/>
              </a:ext>
            </a:extLst>
          </p:cNvPr>
          <p:cNvSpPr>
            <a:spLocks noGrp="1"/>
          </p:cNvSpPr>
          <p:nvPr>
            <p:ph sz="half" idx="2"/>
          </p:nvPr>
        </p:nvSpPr>
        <p:spPr>
          <a:solidFill>
            <a:schemeClr val="tx1"/>
          </a:solidFill>
        </p:spPr>
        <p:txBody>
          <a:bodyPr>
            <a:normAutofit fontScale="92500" lnSpcReduction="20000"/>
          </a:bodyPr>
          <a:lstStyle/>
          <a:p>
            <a:pPr marL="0" indent="0">
              <a:buNone/>
            </a:pPr>
            <a:r>
              <a:rPr lang="it-IT" sz="1800" b="0" dirty="0" err="1">
                <a:solidFill>
                  <a:srgbClr val="DCDCAA"/>
                </a:solidFill>
                <a:effectLst/>
                <a:latin typeface="Consolas" panose="020B0609020204030204" pitchFamily="49" charset="0"/>
              </a:rPr>
              <a:t>set_error_handler</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 E_WARNING);</a:t>
            </a:r>
          </a:p>
          <a:p>
            <a:pPr marL="0" indent="0">
              <a:buNone/>
            </a:pPr>
            <a:endParaRPr lang="it-IT" sz="1800" b="0" dirty="0">
              <a:solidFill>
                <a:srgbClr val="D4D4D4"/>
              </a:solidFill>
              <a:effectLst/>
              <a:latin typeface="Consolas" panose="020B0609020204030204" pitchFamily="49" charset="0"/>
            </a:endParaRPr>
          </a:p>
          <a:p>
            <a:r>
              <a:rPr lang="it-IT" sz="1800" b="0" dirty="0" err="1">
                <a:solidFill>
                  <a:srgbClr val="C586C0"/>
                </a:solidFill>
                <a:effectLst/>
                <a:latin typeface="Consolas" panose="020B0609020204030204" pitchFamily="49" charset="0"/>
              </a:rPr>
              <a:t>try</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nonesiste.php</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fopen</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'r'</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"non verrà eseguita </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catch</a:t>
            </a:r>
            <a:r>
              <a:rPr lang="it-IT" sz="1800" b="0" dirty="0">
                <a:solidFill>
                  <a:srgbClr val="D4D4D4"/>
                </a:solidFill>
                <a:effectLst/>
                <a:latin typeface="Consolas" panose="020B0609020204030204" pitchFamily="49" charset="0"/>
              </a:rPr>
              <a:t> (</a:t>
            </a:r>
            <a:r>
              <a:rPr lang="it-IT" sz="1800" b="0" dirty="0" err="1">
                <a:solidFill>
                  <a:srgbClr val="4EC9B0"/>
                </a:solidFill>
                <a:effectLst/>
                <a:latin typeface="Consolas" panose="020B0609020204030204" pitchFamily="49" charset="0"/>
              </a:rPr>
              <a:t>Exception</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printf</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"Errore: %s - %s "</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getCode</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getMessage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"Dopo </a:t>
            </a:r>
            <a:r>
              <a:rPr lang="it-IT" sz="1800" b="0" dirty="0" err="1">
                <a:solidFill>
                  <a:srgbClr val="CE9178"/>
                </a:solidFill>
                <a:effectLst/>
                <a:latin typeface="Consolas" panose="020B0609020204030204" pitchFamily="49" charset="0"/>
              </a:rPr>
              <a:t>try</a:t>
            </a:r>
            <a:r>
              <a:rPr lang="it-IT" sz="1800" b="0" dirty="0">
                <a:solidFill>
                  <a:srgbClr val="CE9178"/>
                </a:solidFill>
                <a:effectLst/>
                <a:latin typeface="Consolas" panose="020B0609020204030204" pitchFamily="49" charset="0"/>
              </a:rPr>
              <a:t> catch</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569CD6"/>
                </a:solidFill>
                <a:effectLst/>
                <a:latin typeface="Consolas" panose="020B0609020204030204" pitchFamily="49" charset="0"/>
              </a:rPr>
              <a:t>function</a:t>
            </a:r>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warning_handler</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D4D4D4"/>
                </a:solidFill>
                <a:effectLst/>
                <a:latin typeface="Consolas" panose="020B0609020204030204" pitchFamily="49" charset="0"/>
              </a:rPr>
              <a:t>) {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die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endParaRPr lang="it-IT" sz="1800" dirty="0"/>
          </a:p>
        </p:txBody>
      </p:sp>
      <p:sp>
        <p:nvSpPr>
          <p:cNvPr id="7" name="Segnaposto testo 6">
            <a:extLst>
              <a:ext uri="{FF2B5EF4-FFF2-40B4-BE49-F238E27FC236}">
                <a16:creationId xmlns:a16="http://schemas.microsoft.com/office/drawing/2014/main" id="{488DC27F-E40F-432B-A099-EBDC46170670}"/>
              </a:ext>
            </a:extLst>
          </p:cNvPr>
          <p:cNvSpPr>
            <a:spLocks noGrp="1"/>
          </p:cNvSpPr>
          <p:nvPr>
            <p:ph type="body" sz="quarter" idx="3"/>
          </p:nvPr>
        </p:nvSpPr>
        <p:spPr/>
        <p:txBody>
          <a:bodyPr>
            <a:normAutofit/>
          </a:bodyPr>
          <a:lstStyle/>
          <a:p>
            <a:r>
              <a:rPr lang="it-IT" dirty="0"/>
              <a:t>Esempio di check e </a:t>
            </a:r>
            <a:r>
              <a:rPr lang="it-IT" dirty="0" err="1"/>
              <a:t>throw</a:t>
            </a:r>
            <a:r>
              <a:rPr lang="it-IT" dirty="0"/>
              <a:t> </a:t>
            </a:r>
            <a:r>
              <a:rPr lang="it-IT" dirty="0" err="1"/>
              <a:t>Exception</a:t>
            </a:r>
            <a:endParaRPr lang="it-IT" dirty="0"/>
          </a:p>
        </p:txBody>
      </p:sp>
      <p:sp>
        <p:nvSpPr>
          <p:cNvPr id="4" name="Segnaposto contenuto 3">
            <a:extLst>
              <a:ext uri="{FF2B5EF4-FFF2-40B4-BE49-F238E27FC236}">
                <a16:creationId xmlns:a16="http://schemas.microsoft.com/office/drawing/2014/main" id="{6651543D-86F1-4B90-8714-8CC29737C93E}"/>
              </a:ext>
            </a:extLst>
          </p:cNvPr>
          <p:cNvSpPr>
            <a:spLocks noGrp="1"/>
          </p:cNvSpPr>
          <p:nvPr>
            <p:ph sz="quarter" idx="4"/>
          </p:nvPr>
        </p:nvSpPr>
        <p:spPr>
          <a:solidFill>
            <a:schemeClr val="tx1"/>
          </a:solidFill>
        </p:spPr>
        <p:txBody>
          <a:bodyPr>
            <a:normAutofit fontScale="92500" lnSpcReduction="20000"/>
          </a:bodyPr>
          <a:lstStyle/>
          <a:p>
            <a:r>
              <a:rPr lang="en-US" sz="1400" b="0" dirty="0">
                <a:solidFill>
                  <a:srgbClr val="569CD6"/>
                </a:solidFill>
                <a:effectLst/>
                <a:latin typeface="Consolas" panose="020B0609020204030204" pitchFamily="49" charset="0"/>
              </a:rPr>
              <a:t>function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checkNum</a:t>
            </a:r>
            <a:r>
              <a:rPr lang="en-US" sz="1400" b="0" dirty="0">
                <a:solidFill>
                  <a:srgbClr val="D4D4D4"/>
                </a:solidFill>
                <a:effectLst/>
                <a:latin typeface="Consolas" panose="020B0609020204030204" pitchFamily="49" charset="0"/>
              </a:rPr>
              <a:t>($number)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($number&gt;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throw</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new</a:t>
            </a:r>
            <a:r>
              <a:rPr lang="en-US" sz="1400" b="0" dirty="0">
                <a:solidFill>
                  <a:srgbClr val="D4D4D4"/>
                </a:solidFill>
                <a:effectLst/>
                <a:latin typeface="Consolas" panose="020B0609020204030204" pitchFamily="49" charset="0"/>
              </a:rPr>
              <a:t> Exception(</a:t>
            </a:r>
            <a:r>
              <a:rPr lang="en-US" sz="1400" b="0" dirty="0">
                <a:solidFill>
                  <a:srgbClr val="CE9178"/>
                </a:solidFill>
                <a:effectLst/>
                <a:latin typeface="Consolas" panose="020B0609020204030204" pitchFamily="49" charset="0"/>
              </a:rPr>
              <a:t>"Value must be 1 or below"</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true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//trigger exception in a "try" block</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checkNum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//If the exception is thrown, this text will not be shown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echo </a:t>
            </a:r>
            <a:r>
              <a:rPr lang="en-US" sz="1400" b="0" dirty="0">
                <a:solidFill>
                  <a:srgbClr val="CE9178"/>
                </a:solidFill>
                <a:effectLst/>
                <a:latin typeface="Consolas" panose="020B0609020204030204" pitchFamily="49" charset="0"/>
              </a:rPr>
              <a:t>'If you see this, the number is 1 or below'</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//catch exception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catch</a:t>
            </a:r>
            <a:r>
              <a:rPr lang="en-US" sz="1400" b="0" dirty="0">
                <a:solidFill>
                  <a:srgbClr val="D4D4D4"/>
                </a:solidFill>
                <a:effectLst/>
                <a:latin typeface="Consolas" panose="020B0609020204030204" pitchFamily="49" charset="0"/>
              </a:rPr>
              <a:t>(Exception $e) {</a:t>
            </a:r>
          </a:p>
          <a:p>
            <a:r>
              <a:rPr lang="en-US" sz="1400" b="0" dirty="0">
                <a:solidFill>
                  <a:srgbClr val="D4D4D4"/>
                </a:solidFill>
                <a:effectLst/>
                <a:latin typeface="Consolas" panose="020B0609020204030204" pitchFamily="49" charset="0"/>
              </a:rPr>
              <a:t>    echo </a:t>
            </a:r>
            <a:r>
              <a:rPr lang="en-US" sz="1400" b="0" dirty="0">
                <a:solidFill>
                  <a:srgbClr val="CE9178"/>
                </a:solidFill>
                <a:effectLst/>
                <a:latin typeface="Consolas" panose="020B0609020204030204" pitchFamily="49" charset="0"/>
              </a:rPr>
              <a:t>'Message: '</a:t>
            </a:r>
            <a:r>
              <a:rPr lang="en-US" sz="1400" b="0" dirty="0">
                <a:solidFill>
                  <a:srgbClr val="D4D4D4"/>
                </a:solidFill>
                <a:effectLst/>
                <a:latin typeface="Consolas" panose="020B0609020204030204" pitchFamily="49" charset="0"/>
              </a:rPr>
              <a:t> .$e-&gt;</a:t>
            </a:r>
            <a:r>
              <a:rPr lang="en-US" sz="1400" b="0" dirty="0" err="1">
                <a:solidFill>
                  <a:srgbClr val="D4D4D4"/>
                </a:solidFill>
                <a:effectLst/>
                <a:latin typeface="Consolas" panose="020B0609020204030204" pitchFamily="49" charset="0"/>
              </a:rPr>
              <a:t>getMessage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endParaRPr lang="it-IT" sz="1400" dirty="0"/>
          </a:p>
          <a:p>
            <a:endParaRPr lang="it-IT" sz="1400" dirty="0"/>
          </a:p>
        </p:txBody>
      </p:sp>
    </p:spTree>
    <p:extLst>
      <p:ext uri="{BB962C8B-B14F-4D97-AF65-F5344CB8AC3E}">
        <p14:creationId xmlns:p14="http://schemas.microsoft.com/office/powerpoint/2010/main" val="322619160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440FB-B9E1-4983-87C7-03CD519AB0C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B18F2D-4D88-449C-B95F-3023533B641E}"/>
              </a:ext>
            </a:extLst>
          </p:cNvPr>
          <p:cNvSpPr>
            <a:spLocks noGrp="1"/>
          </p:cNvSpPr>
          <p:nvPr>
            <p:ph sz="half" idx="2"/>
          </p:nvPr>
        </p:nvSpPr>
        <p:spPr/>
        <p:txBody>
          <a:bodyPr/>
          <a:lstStyle/>
          <a:p>
            <a:r>
              <a:rPr lang="en-US" dirty="0"/>
              <a:t>A try-catch-finally block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BD336565-88E4-4A4A-969F-503C6158DBCA}"/>
              </a:ext>
            </a:extLst>
          </p:cNvPr>
          <p:cNvSpPr>
            <a:spLocks noGrp="1"/>
          </p:cNvSpPr>
          <p:nvPr>
            <p:ph sz="quarter" idx="4"/>
          </p:nvPr>
        </p:nvSpPr>
        <p:spPr/>
        <p:txBody>
          <a:bodyPr/>
          <a:lstStyle/>
          <a:p>
            <a:r>
              <a:rPr lang="it-IT" dirty="0" err="1"/>
              <a:t>try</a:t>
            </a:r>
            <a:r>
              <a:rPr lang="it-IT" dirty="0">
                <a:highlight>
                  <a:srgbClr val="00FF00"/>
                </a:highlight>
              </a:rPr>
              <a:t> </a:t>
            </a:r>
            <a:r>
              <a:rPr lang="it-IT" dirty="0"/>
              <a:t>{</a:t>
            </a:r>
          </a:p>
          <a:p>
            <a:r>
              <a:rPr lang="it-IT" dirty="0"/>
              <a:t>    // </a:t>
            </a:r>
            <a:r>
              <a:rPr lang="it-IT" dirty="0" err="1"/>
              <a:t>try</a:t>
            </a:r>
            <a:r>
              <a:rPr lang="it-IT" dirty="0"/>
              <a:t> body</a:t>
            </a:r>
          </a:p>
          <a:p>
            <a:r>
              <a:rPr lang="it-IT" dirty="0"/>
              <a:t>} catch (</a:t>
            </a:r>
            <a:r>
              <a:rPr lang="it-IT" b="0" i="0" dirty="0" err="1">
                <a:solidFill>
                  <a:srgbClr val="000000"/>
                </a:solidFill>
                <a:effectLst/>
                <a:highlight>
                  <a:srgbClr val="FFFF00"/>
                </a:highlight>
                <a:latin typeface="Fira Mono" panose="020B0604020202020204" pitchFamily="49" charset="0"/>
              </a:rPr>
              <a:t>OverflowException</a:t>
            </a:r>
            <a:r>
              <a:rPr lang="it-IT" dirty="0"/>
              <a:t> $e) {</a:t>
            </a:r>
          </a:p>
          <a:p>
            <a:r>
              <a:rPr lang="it-IT" dirty="0"/>
              <a:t>    // catch body</a:t>
            </a:r>
          </a:p>
          <a:p>
            <a:r>
              <a:rPr lang="it-IT" dirty="0"/>
              <a:t>} catch (</a:t>
            </a:r>
            <a:r>
              <a:rPr lang="it-IT" b="0" i="0" dirty="0" err="1">
                <a:solidFill>
                  <a:srgbClr val="000000"/>
                </a:solidFill>
                <a:effectLst/>
                <a:highlight>
                  <a:srgbClr val="FFFF00"/>
                </a:highlight>
                <a:latin typeface="Fira Mono" panose="020B0509050000020004" pitchFamily="49" charset="0"/>
              </a:rPr>
              <a:t>PDOException</a:t>
            </a:r>
            <a:r>
              <a:rPr lang="it-IT" dirty="0"/>
              <a:t> | </a:t>
            </a:r>
            <a:r>
              <a:rPr lang="it-IT" b="0" i="0" dirty="0" err="1">
                <a:solidFill>
                  <a:srgbClr val="000000"/>
                </a:solidFill>
                <a:effectLst/>
                <a:highlight>
                  <a:srgbClr val="FFFF00"/>
                </a:highlight>
                <a:latin typeface="Fira Mono" panose="020B0509050000020004" pitchFamily="49" charset="0"/>
              </a:rPr>
              <a:t>OutOfRangeException</a:t>
            </a:r>
            <a:r>
              <a:rPr lang="it-IT" dirty="0"/>
              <a:t> $e) {</a:t>
            </a:r>
          </a:p>
          <a:p>
            <a:r>
              <a:rPr lang="it-IT" dirty="0"/>
              <a:t>    // catch body</a:t>
            </a:r>
          </a:p>
          <a:p>
            <a:r>
              <a:rPr lang="it-IT" dirty="0"/>
              <a:t>} </a:t>
            </a:r>
            <a:r>
              <a:rPr lang="it-IT" dirty="0" err="1"/>
              <a:t>finally</a:t>
            </a:r>
            <a:r>
              <a:rPr lang="it-IT" dirty="0"/>
              <a:t> {</a:t>
            </a:r>
          </a:p>
          <a:p>
            <a:r>
              <a:rPr lang="it-IT" dirty="0"/>
              <a:t>    // </a:t>
            </a:r>
            <a:r>
              <a:rPr lang="it-IT" dirty="0" err="1"/>
              <a:t>finally</a:t>
            </a:r>
            <a:r>
              <a:rPr lang="it-IT" dirty="0"/>
              <a:t> body</a:t>
            </a:r>
          </a:p>
          <a:p>
            <a:r>
              <a:rPr lang="it-IT" dirty="0"/>
              <a:t>}</a:t>
            </a:r>
          </a:p>
          <a:p>
            <a:r>
              <a:rPr lang="it-IT" dirty="0"/>
              <a:t>Lista </a:t>
            </a:r>
            <a:r>
              <a:rPr lang="it-IT" dirty="0" err="1"/>
              <a:t>exception</a:t>
            </a:r>
            <a:r>
              <a:rPr lang="it-IT" dirty="0"/>
              <a:t>:</a:t>
            </a:r>
          </a:p>
          <a:p>
            <a:r>
              <a:rPr lang="it-IT" dirty="0">
                <a:hlinkClick r:id="rId2"/>
              </a:rPr>
              <a:t>https://www.php.net/manual/en/class.exception.php</a:t>
            </a:r>
            <a:endParaRPr lang="it-IT" dirty="0"/>
          </a:p>
          <a:p>
            <a:endParaRPr lang="it-IT" dirty="0"/>
          </a:p>
        </p:txBody>
      </p:sp>
    </p:spTree>
    <p:extLst>
      <p:ext uri="{BB962C8B-B14F-4D97-AF65-F5344CB8AC3E}">
        <p14:creationId xmlns:p14="http://schemas.microsoft.com/office/powerpoint/2010/main" val="32161659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158337-C534-420A-918E-7301EDF39646}"/>
              </a:ext>
            </a:extLst>
          </p:cNvPr>
          <p:cNvSpPr>
            <a:spLocks noGrp="1"/>
          </p:cNvSpPr>
          <p:nvPr>
            <p:ph type="title"/>
          </p:nvPr>
        </p:nvSpPr>
        <p:spPr/>
        <p:txBody>
          <a:bodyPr/>
          <a:lstStyle/>
          <a:p>
            <a:r>
              <a:rPr lang="it-IT" dirty="0"/>
              <a:t>Eccezioni PHP</a:t>
            </a:r>
          </a:p>
        </p:txBody>
      </p:sp>
      <p:sp>
        <p:nvSpPr>
          <p:cNvPr id="3" name="Segnaposto contenuto 2">
            <a:extLst>
              <a:ext uri="{FF2B5EF4-FFF2-40B4-BE49-F238E27FC236}">
                <a16:creationId xmlns:a16="http://schemas.microsoft.com/office/drawing/2014/main" id="{3A602A1F-4933-48E4-B923-396D4B0677FC}"/>
              </a:ext>
            </a:extLst>
          </p:cNvPr>
          <p:cNvSpPr>
            <a:spLocks noGrp="1"/>
          </p:cNvSpPr>
          <p:nvPr>
            <p:ph sz="half" idx="2"/>
          </p:nvPr>
        </p:nvSpPr>
        <p:spPr>
          <a:xfrm>
            <a:off x="328612" y="1271016"/>
            <a:ext cx="11549444" cy="5248655"/>
          </a:xfrm>
        </p:spPr>
        <p:txBody>
          <a:bodyPr/>
          <a:lstStyle/>
          <a:p>
            <a:r>
              <a:rPr lang="it-IT" sz="2000" b="1" dirty="0"/>
              <a:t>Un'eccezione è un oggetto che descrive un errore o un comportamento imprevisto di uno script PHP.</a:t>
            </a:r>
          </a:p>
          <a:p>
            <a:r>
              <a:rPr lang="it-IT" sz="2000" dirty="0"/>
              <a:t>Le </a:t>
            </a:r>
            <a:r>
              <a:rPr lang="it-IT" sz="2000" b="1" dirty="0"/>
              <a:t>eccezioni</a:t>
            </a:r>
            <a:r>
              <a:rPr lang="it-IT" sz="2000" dirty="0"/>
              <a:t> vengono </a:t>
            </a:r>
            <a:r>
              <a:rPr lang="it-IT" sz="2000" b="1" dirty="0"/>
              <a:t>generate da molte funzioni e classi </a:t>
            </a:r>
            <a:r>
              <a:rPr lang="it-IT" sz="2000" dirty="0"/>
              <a:t>PHP.</a:t>
            </a:r>
          </a:p>
          <a:p>
            <a:r>
              <a:rPr lang="it-IT" sz="2000" dirty="0"/>
              <a:t>Anche le funzioni e le classi definite dall'utente possono generare eccezioni.</a:t>
            </a:r>
          </a:p>
          <a:p>
            <a:r>
              <a:rPr lang="it-IT" sz="2000" dirty="0"/>
              <a:t>Le </a:t>
            </a:r>
            <a:r>
              <a:rPr lang="it-IT" sz="2000" b="1" dirty="0"/>
              <a:t>eccezioni sono un buon modo per interrompere una funzione quando incontra dati che non può utilizzare.</a:t>
            </a:r>
          </a:p>
          <a:p>
            <a:r>
              <a:rPr lang="it-IT" sz="2000" b="1" dirty="0"/>
              <a:t>alcuni dei metodi che possono essere utilizzati per ottenere informazioni sull'eccezione</a:t>
            </a:r>
            <a:r>
              <a:rPr lang="it-IT" sz="2000" dirty="0"/>
              <a:t>:</a:t>
            </a:r>
            <a:br>
              <a:rPr lang="it-IT" sz="2000" dirty="0"/>
            </a:br>
            <a:br>
              <a:rPr lang="it-IT" sz="2000" dirty="0"/>
            </a:br>
            <a:r>
              <a:rPr lang="en-US" sz="2000" b="1" dirty="0" err="1"/>
              <a:t>getCode</a:t>
            </a:r>
            <a:r>
              <a:rPr lang="en-US" sz="2000" b="1" dirty="0"/>
              <a:t>() </a:t>
            </a:r>
            <a:r>
              <a:rPr lang="en-US" sz="2000" dirty="0"/>
              <a:t>//</a:t>
            </a:r>
            <a:r>
              <a:rPr lang="it-IT" sz="2000" dirty="0"/>
              <a:t>Restituisce il codice di eccezione</a:t>
            </a:r>
            <a:br>
              <a:rPr lang="en-US" sz="2000" dirty="0"/>
            </a:br>
            <a:endParaRPr lang="en-US" sz="2000" dirty="0"/>
          </a:p>
          <a:p>
            <a:r>
              <a:rPr lang="en-US" sz="2000" b="1" dirty="0" err="1"/>
              <a:t>getFile</a:t>
            </a:r>
            <a:r>
              <a:rPr lang="en-US" sz="2000" b="1" dirty="0"/>
              <a:t>()</a:t>
            </a:r>
            <a:r>
              <a:rPr lang="en-US" sz="2000" dirty="0"/>
              <a:t>	 //</a:t>
            </a:r>
            <a:r>
              <a:rPr lang="it-IT" sz="2000" dirty="0"/>
              <a:t>Restituisce il percorso completo del file in cui è stata lanciata l'eccezione</a:t>
            </a:r>
          </a:p>
          <a:p>
            <a:endParaRPr lang="en-US" sz="2000" dirty="0"/>
          </a:p>
          <a:p>
            <a:r>
              <a:rPr lang="en-US" sz="2000" b="1" dirty="0" err="1"/>
              <a:t>getLine</a:t>
            </a:r>
            <a:r>
              <a:rPr lang="en-US" sz="2000" b="1" dirty="0"/>
              <a:t>() </a:t>
            </a:r>
            <a:r>
              <a:rPr lang="en-US" sz="2000" dirty="0"/>
              <a:t>// </a:t>
            </a:r>
            <a:r>
              <a:rPr lang="it-IT" sz="2000" dirty="0"/>
              <a:t>Restituisce il numero di riga della riga di codice che ha lanciato l'eccezione</a:t>
            </a:r>
            <a:r>
              <a:rPr lang="en-US" sz="2000" dirty="0"/>
              <a:t>	</a:t>
            </a:r>
            <a:endParaRPr lang="it-IT" sz="2000" dirty="0"/>
          </a:p>
          <a:p>
            <a:endParaRPr lang="it-IT" dirty="0"/>
          </a:p>
          <a:p>
            <a:endParaRPr lang="it-IT" dirty="0"/>
          </a:p>
        </p:txBody>
      </p:sp>
    </p:spTree>
    <p:extLst>
      <p:ext uri="{BB962C8B-B14F-4D97-AF65-F5344CB8AC3E}">
        <p14:creationId xmlns:p14="http://schemas.microsoft.com/office/powerpoint/2010/main" val="172828025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37D8B-D7D8-4110-AAD8-3F129D747894}"/>
              </a:ext>
            </a:extLst>
          </p:cNvPr>
          <p:cNvSpPr>
            <a:spLocks noGrp="1"/>
          </p:cNvSpPr>
          <p:nvPr>
            <p:ph type="title"/>
          </p:nvPr>
        </p:nvSpPr>
        <p:spPr/>
        <p:txBody>
          <a:bodyPr/>
          <a:lstStyle/>
          <a:p>
            <a:r>
              <a:rPr lang="it-IT" dirty="0"/>
              <a:t>Eccezioni PHP // </a:t>
            </a:r>
            <a:r>
              <a:rPr lang="it-IT" dirty="0" err="1"/>
              <a:t>getCode</a:t>
            </a:r>
            <a:r>
              <a:rPr lang="it-IT" dirty="0"/>
              <a:t>() </a:t>
            </a:r>
          </a:p>
        </p:txBody>
      </p:sp>
      <p:sp>
        <p:nvSpPr>
          <p:cNvPr id="3" name="Segnaposto contenuto 2">
            <a:extLst>
              <a:ext uri="{FF2B5EF4-FFF2-40B4-BE49-F238E27FC236}">
                <a16:creationId xmlns:a16="http://schemas.microsoft.com/office/drawing/2014/main" id="{1ADD8807-658B-402D-90B8-BB762D7332B3}"/>
              </a:ext>
            </a:extLst>
          </p:cNvPr>
          <p:cNvSpPr>
            <a:spLocks noGrp="1"/>
          </p:cNvSpPr>
          <p:nvPr>
            <p:ph sz="half" idx="2"/>
          </p:nvPr>
        </p:nvSpPr>
        <p:spPr>
          <a:xfrm>
            <a:off x="328612" y="1271016"/>
            <a:ext cx="5012933" cy="5248655"/>
          </a:xfrm>
        </p:spPr>
        <p:txBody>
          <a:bodyPr/>
          <a:lstStyle/>
          <a:p>
            <a:r>
              <a:rPr lang="it-IT" sz="2000" dirty="0"/>
              <a:t>Il </a:t>
            </a:r>
            <a:r>
              <a:rPr lang="it-IT" sz="2000" b="1" dirty="0" err="1">
                <a:highlight>
                  <a:srgbClr val="FFFF00"/>
                </a:highlight>
              </a:rPr>
              <a:t>getCode</a:t>
            </a:r>
            <a:r>
              <a:rPr lang="it-IT" sz="2000" b="1" dirty="0">
                <a:highlight>
                  <a:srgbClr val="FFFF00"/>
                </a:highlight>
              </a:rPr>
              <a:t>()</a:t>
            </a:r>
            <a:r>
              <a:rPr lang="it-IT" sz="2000" dirty="0"/>
              <a:t> </a:t>
            </a:r>
            <a:r>
              <a:rPr lang="it-IT" sz="2000" b="1" dirty="0"/>
              <a:t>restituisce un numero intero </a:t>
            </a:r>
            <a:r>
              <a:rPr lang="it-IT" sz="2000" dirty="0"/>
              <a:t>che può essere utilizzato </a:t>
            </a:r>
            <a:r>
              <a:rPr lang="it-IT" sz="2000" b="1" dirty="0"/>
              <a:t>per identificare l'eccezione.</a:t>
            </a:r>
          </a:p>
          <a:p>
            <a:endParaRPr lang="it-IT" dirty="0"/>
          </a:p>
          <a:p>
            <a:endParaRPr lang="it-IT" dirty="0"/>
          </a:p>
        </p:txBody>
      </p:sp>
      <p:sp>
        <p:nvSpPr>
          <p:cNvPr id="4" name="Segnaposto contenuto 3">
            <a:extLst>
              <a:ext uri="{FF2B5EF4-FFF2-40B4-BE49-F238E27FC236}">
                <a16:creationId xmlns:a16="http://schemas.microsoft.com/office/drawing/2014/main" id="{C6A7A8DC-0199-44A5-8058-F712C1E7AE49}"/>
              </a:ext>
            </a:extLst>
          </p:cNvPr>
          <p:cNvSpPr>
            <a:spLocks noGrp="1"/>
          </p:cNvSpPr>
          <p:nvPr>
            <p:ph sz="quarter" idx="4"/>
          </p:nvPr>
        </p:nvSpPr>
        <p:spPr>
          <a:xfrm>
            <a:off x="5558828" y="1271017"/>
            <a:ext cx="6304560" cy="5263586"/>
          </a:xfrm>
        </p:spPr>
        <p:txBody>
          <a:bodyPr/>
          <a:lstStyle/>
          <a:p>
            <a:r>
              <a:rPr lang="it-IT" dirty="0"/>
              <a:t>&lt;?</a:t>
            </a:r>
            <a:r>
              <a:rPr lang="it-IT" dirty="0" err="1"/>
              <a:t>php</a:t>
            </a:r>
            <a:endParaRPr lang="it-IT" dirty="0"/>
          </a:p>
          <a:p>
            <a:r>
              <a:rPr lang="it-IT" dirty="0" err="1"/>
              <a:t>try</a:t>
            </a:r>
            <a:r>
              <a:rPr lang="it-IT" dirty="0"/>
              <a:t> {</a:t>
            </a:r>
          </a:p>
          <a:p>
            <a:r>
              <a:rPr lang="it-IT" dirty="0"/>
              <a:t>  </a:t>
            </a:r>
            <a:r>
              <a:rPr lang="it-IT" dirty="0" err="1"/>
              <a:t>throw</a:t>
            </a:r>
            <a:r>
              <a:rPr lang="it-IT" dirty="0"/>
              <a:t> new </a:t>
            </a:r>
            <a:r>
              <a:rPr lang="it-IT" dirty="0" err="1"/>
              <a:t>Exception</a:t>
            </a:r>
            <a:r>
              <a:rPr lang="it-IT" dirty="0"/>
              <a:t>("An </a:t>
            </a:r>
            <a:r>
              <a:rPr lang="it-IT" dirty="0" err="1"/>
              <a:t>error</a:t>
            </a:r>
            <a:r>
              <a:rPr lang="it-IT" dirty="0"/>
              <a:t> </a:t>
            </a:r>
            <a:r>
              <a:rPr lang="it-IT" dirty="0" err="1"/>
              <a:t>occurred</a:t>
            </a:r>
            <a:r>
              <a:rPr lang="it-IT" dirty="0"/>
              <a:t>", 120);</a:t>
            </a:r>
          </a:p>
          <a:p>
            <a:r>
              <a:rPr lang="it-IT" dirty="0"/>
              <a:t>} catch(</a:t>
            </a:r>
            <a:r>
              <a:rPr lang="it-IT" dirty="0" err="1"/>
              <a:t>Exception</a:t>
            </a:r>
            <a:r>
              <a:rPr lang="it-IT" dirty="0"/>
              <a:t> $e) {</a:t>
            </a:r>
          </a:p>
          <a:p>
            <a:r>
              <a:rPr lang="it-IT" dirty="0"/>
              <a:t>  </a:t>
            </a:r>
            <a:r>
              <a:rPr lang="it-IT" dirty="0" err="1"/>
              <a:t>echo</a:t>
            </a:r>
            <a:r>
              <a:rPr lang="it-IT" dirty="0"/>
              <a:t> "</a:t>
            </a:r>
            <a:r>
              <a:rPr lang="it-IT" dirty="0" err="1"/>
              <a:t>Error</a:t>
            </a:r>
            <a:r>
              <a:rPr lang="it-IT" dirty="0"/>
              <a:t> code: " . $e-&gt;</a:t>
            </a:r>
            <a:r>
              <a:rPr lang="it-IT" dirty="0" err="1">
                <a:highlight>
                  <a:srgbClr val="FFFF00"/>
                </a:highlight>
              </a:rPr>
              <a:t>getCode</a:t>
            </a:r>
            <a:r>
              <a:rPr lang="it-IT" dirty="0"/>
              <a:t>();</a:t>
            </a:r>
          </a:p>
          <a:p>
            <a:r>
              <a:rPr lang="it-IT" dirty="0"/>
              <a:t>}</a:t>
            </a:r>
          </a:p>
          <a:p>
            <a:r>
              <a:rPr lang="it-IT" dirty="0"/>
              <a:t>?&gt;</a:t>
            </a:r>
          </a:p>
          <a:p>
            <a:endParaRPr lang="it-IT" dirty="0"/>
          </a:p>
          <a:p>
            <a:r>
              <a:rPr lang="it-IT" sz="2000" dirty="0"/>
              <a:t>output:</a:t>
            </a:r>
            <a:br>
              <a:rPr lang="it-IT" dirty="0"/>
            </a:br>
            <a:r>
              <a:rPr lang="it-IT" dirty="0" err="1"/>
              <a:t>Error</a:t>
            </a:r>
            <a:r>
              <a:rPr lang="it-IT" dirty="0"/>
              <a:t> code: 120</a:t>
            </a:r>
          </a:p>
        </p:txBody>
      </p:sp>
    </p:spTree>
    <p:extLst>
      <p:ext uri="{BB962C8B-B14F-4D97-AF65-F5344CB8AC3E}">
        <p14:creationId xmlns:p14="http://schemas.microsoft.com/office/powerpoint/2010/main" val="85792566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D5F43-CFD2-4E7A-8055-5E343BFE931F}"/>
              </a:ext>
            </a:extLst>
          </p:cNvPr>
          <p:cNvSpPr>
            <a:spLocks noGrp="1"/>
          </p:cNvSpPr>
          <p:nvPr>
            <p:ph type="title"/>
          </p:nvPr>
        </p:nvSpPr>
        <p:spPr/>
        <p:txBody>
          <a:bodyPr/>
          <a:lstStyle/>
          <a:p>
            <a:r>
              <a:rPr lang="it-IT" dirty="0"/>
              <a:t>Eccezioni PHP // </a:t>
            </a:r>
            <a:r>
              <a:rPr lang="it-IT" dirty="0" err="1"/>
              <a:t>getLine</a:t>
            </a:r>
            <a:r>
              <a:rPr lang="it-IT" dirty="0"/>
              <a:t>() </a:t>
            </a:r>
          </a:p>
        </p:txBody>
      </p:sp>
      <p:sp>
        <p:nvSpPr>
          <p:cNvPr id="3" name="Segnaposto contenuto 2">
            <a:extLst>
              <a:ext uri="{FF2B5EF4-FFF2-40B4-BE49-F238E27FC236}">
                <a16:creationId xmlns:a16="http://schemas.microsoft.com/office/drawing/2014/main" id="{2D2C4772-E2AB-42DF-B1B4-18C1B22EF3F3}"/>
              </a:ext>
            </a:extLst>
          </p:cNvPr>
          <p:cNvSpPr>
            <a:spLocks noGrp="1"/>
          </p:cNvSpPr>
          <p:nvPr>
            <p:ph sz="half" idx="2"/>
          </p:nvPr>
        </p:nvSpPr>
        <p:spPr/>
        <p:txBody>
          <a:bodyPr>
            <a:normAutofit/>
          </a:bodyPr>
          <a:lstStyle/>
          <a:p>
            <a:r>
              <a:rPr lang="it-IT" sz="2000" dirty="0"/>
              <a:t>Il </a:t>
            </a:r>
            <a:r>
              <a:rPr lang="it-IT" sz="2000" b="1" dirty="0" err="1">
                <a:highlight>
                  <a:srgbClr val="FFFF00"/>
                </a:highlight>
              </a:rPr>
              <a:t>getLine</a:t>
            </a:r>
            <a:r>
              <a:rPr lang="it-IT" sz="2000" b="1" dirty="0"/>
              <a:t>() </a:t>
            </a:r>
            <a:r>
              <a:rPr lang="it-IT" sz="2000" dirty="0"/>
              <a:t>restituisce il numero di riga della riga di codice che ha generato l'eccezione.</a:t>
            </a:r>
          </a:p>
        </p:txBody>
      </p:sp>
      <p:sp>
        <p:nvSpPr>
          <p:cNvPr id="4" name="Segnaposto contenuto 3">
            <a:extLst>
              <a:ext uri="{FF2B5EF4-FFF2-40B4-BE49-F238E27FC236}">
                <a16:creationId xmlns:a16="http://schemas.microsoft.com/office/drawing/2014/main" id="{7E201C40-1C8E-4DD8-932E-3CB44EF6DB83}"/>
              </a:ext>
            </a:extLst>
          </p:cNvPr>
          <p:cNvSpPr>
            <a:spLocks noGrp="1"/>
          </p:cNvSpPr>
          <p:nvPr>
            <p:ph sz="quarter" idx="4"/>
          </p:nvPr>
        </p:nvSpPr>
        <p:spPr/>
        <p:txBody>
          <a:bodyPr/>
          <a:lstStyle/>
          <a:p>
            <a:r>
              <a:rPr lang="en-US" dirty="0"/>
              <a:t>&lt;?php</a:t>
            </a:r>
          </a:p>
          <a:p>
            <a:r>
              <a:rPr lang="en-US" dirty="0"/>
              <a:t>try {</a:t>
            </a:r>
          </a:p>
          <a:p>
            <a:r>
              <a:rPr lang="en-US" dirty="0"/>
              <a:t>  throw new Exception("An error occurred");</a:t>
            </a:r>
          </a:p>
          <a:p>
            <a:r>
              <a:rPr lang="en-US" dirty="0"/>
              <a:t>} catch(Exception $e) {</a:t>
            </a:r>
          </a:p>
          <a:p>
            <a:r>
              <a:rPr lang="en-US" dirty="0"/>
              <a:t>  echo $e-&gt;</a:t>
            </a:r>
            <a:r>
              <a:rPr lang="en-US" dirty="0" err="1">
                <a:highlight>
                  <a:srgbClr val="FFFF00"/>
                </a:highlight>
              </a:rPr>
              <a:t>getLine</a:t>
            </a:r>
            <a:r>
              <a:rPr lang="en-US" dirty="0"/>
              <a:t>();</a:t>
            </a:r>
          </a:p>
          <a:p>
            <a:r>
              <a:rPr lang="en-US" dirty="0"/>
              <a:t>}</a:t>
            </a:r>
          </a:p>
          <a:p>
            <a:r>
              <a:rPr lang="en-US" dirty="0"/>
              <a:t>?&gt;</a:t>
            </a:r>
          </a:p>
          <a:p>
            <a:endParaRPr lang="en-US" dirty="0"/>
          </a:p>
          <a:p>
            <a:r>
              <a:rPr lang="en-US" sz="2000" dirty="0"/>
              <a:t>Output:</a:t>
            </a:r>
            <a:br>
              <a:rPr lang="en-US" dirty="0"/>
            </a:br>
            <a:r>
              <a:rPr lang="en-US" dirty="0"/>
              <a:t>7</a:t>
            </a:r>
            <a:endParaRPr lang="it-IT" dirty="0"/>
          </a:p>
        </p:txBody>
      </p:sp>
    </p:spTree>
    <p:extLst>
      <p:ext uri="{BB962C8B-B14F-4D97-AF65-F5344CB8AC3E}">
        <p14:creationId xmlns:p14="http://schemas.microsoft.com/office/powerpoint/2010/main" val="302318391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445AD-B3D6-412D-BFE3-DF57A72762AE}"/>
              </a:ext>
            </a:extLst>
          </p:cNvPr>
          <p:cNvSpPr>
            <a:spLocks noGrp="1"/>
          </p:cNvSpPr>
          <p:nvPr>
            <p:ph type="title"/>
          </p:nvPr>
        </p:nvSpPr>
        <p:spPr/>
        <p:txBody>
          <a:bodyPr/>
          <a:lstStyle/>
          <a:p>
            <a:r>
              <a:rPr lang="it-IT" dirty="0"/>
              <a:t>COMPOSER</a:t>
            </a:r>
          </a:p>
        </p:txBody>
      </p:sp>
      <p:sp>
        <p:nvSpPr>
          <p:cNvPr id="3" name="Segnaposto contenuto 2">
            <a:extLst>
              <a:ext uri="{FF2B5EF4-FFF2-40B4-BE49-F238E27FC236}">
                <a16:creationId xmlns:a16="http://schemas.microsoft.com/office/drawing/2014/main" id="{93DD0749-8020-496A-9E74-7E6930D1381C}"/>
              </a:ext>
            </a:extLst>
          </p:cNvPr>
          <p:cNvSpPr>
            <a:spLocks noGrp="1"/>
          </p:cNvSpPr>
          <p:nvPr>
            <p:ph idx="1"/>
          </p:nvPr>
        </p:nvSpPr>
        <p:spPr/>
        <p:txBody>
          <a:bodyPr/>
          <a:lstStyle/>
          <a:p>
            <a:r>
              <a:rPr lang="en-US" b="0" i="0" dirty="0">
                <a:solidFill>
                  <a:srgbClr val="222222"/>
                </a:solidFill>
                <a:effectLst/>
                <a:latin typeface="Arial" panose="020B0604020202020204" pitchFamily="34" charset="0"/>
              </a:rPr>
              <a:t>Composer is a tool for dependency management in PHP. It allows you to declare the libraries your project depends on and it will manage (install/update) them for you.</a:t>
            </a:r>
          </a:p>
          <a:p>
            <a:r>
              <a:rPr lang="it-IT" b="1" i="0" dirty="0">
                <a:solidFill>
                  <a:srgbClr val="222222"/>
                </a:solidFill>
                <a:effectLst/>
                <a:highlight>
                  <a:srgbClr val="00FF00"/>
                </a:highlight>
                <a:latin typeface="Arial" panose="020B0604020202020204" pitchFamily="34" charset="0"/>
              </a:rPr>
              <a:t>Installation - Windows</a:t>
            </a:r>
          </a:p>
          <a:p>
            <a:r>
              <a:rPr lang="en-US" dirty="0"/>
              <a:t>Using the Installer#</a:t>
            </a:r>
          </a:p>
          <a:p>
            <a:r>
              <a:rPr lang="en-US" dirty="0"/>
              <a:t>This is the easiest way to get Composer set up on your machine.</a:t>
            </a:r>
          </a:p>
          <a:p>
            <a:endParaRPr lang="en-US" dirty="0"/>
          </a:p>
          <a:p>
            <a:r>
              <a:rPr lang="en-US" dirty="0"/>
              <a:t>Download and run Composer-Setup.exe. It will install the latest Composer version and set up your PATH so that you can call composer from any directory in your command line.</a:t>
            </a:r>
            <a:endParaRPr lang="it-IT" dirty="0"/>
          </a:p>
        </p:txBody>
      </p:sp>
    </p:spTree>
    <p:extLst>
      <p:ext uri="{BB962C8B-B14F-4D97-AF65-F5344CB8AC3E}">
        <p14:creationId xmlns:p14="http://schemas.microsoft.com/office/powerpoint/2010/main" val="144759397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358BA-012B-4DCE-BAF6-C0A6B81ADD62}"/>
              </a:ext>
            </a:extLst>
          </p:cNvPr>
          <p:cNvSpPr>
            <a:spLocks noGrp="1"/>
          </p:cNvSpPr>
          <p:nvPr>
            <p:ph type="title"/>
          </p:nvPr>
        </p:nvSpPr>
        <p:spPr/>
        <p:txBody>
          <a:bodyPr/>
          <a:lstStyle/>
          <a:p>
            <a:r>
              <a:rPr lang="it-IT" dirty="0" err="1"/>
              <a:t>composer.json</a:t>
            </a:r>
            <a:endParaRPr lang="it-IT" dirty="0"/>
          </a:p>
        </p:txBody>
      </p:sp>
      <p:sp>
        <p:nvSpPr>
          <p:cNvPr id="3" name="Segnaposto contenuto 2">
            <a:extLst>
              <a:ext uri="{FF2B5EF4-FFF2-40B4-BE49-F238E27FC236}">
                <a16:creationId xmlns:a16="http://schemas.microsoft.com/office/drawing/2014/main" id="{2668C222-1876-468C-A7C6-F49ABEDF3A89}"/>
              </a:ext>
            </a:extLst>
          </p:cNvPr>
          <p:cNvSpPr>
            <a:spLocks noGrp="1"/>
          </p:cNvSpPr>
          <p:nvPr>
            <p:ph idx="1"/>
          </p:nvPr>
        </p:nvSpPr>
        <p:spPr/>
        <p:txBody>
          <a:bodyPr/>
          <a:lstStyle/>
          <a:p>
            <a:r>
              <a:rPr lang="it-IT" b="0" i="0" dirty="0">
                <a:solidFill>
                  <a:srgbClr val="202124"/>
                </a:solidFill>
                <a:effectLst/>
                <a:latin typeface="arial" panose="020B0604020202020204" pitchFamily="34" charset="0"/>
              </a:rPr>
              <a:t>Questo file descrive le dipendenze del tuo progetto e può contenere anche altri metadati. </a:t>
            </a:r>
          </a:p>
          <a:p>
            <a:r>
              <a:rPr lang="it-IT" b="0" i="0" dirty="0">
                <a:solidFill>
                  <a:srgbClr val="202124"/>
                </a:solidFill>
                <a:effectLst/>
                <a:latin typeface="arial" panose="020B0604020202020204" pitchFamily="34" charset="0"/>
              </a:rPr>
              <a:t>In genere dovrebbe andare nella directory più in alto del tuo progetto/repository VCS (root)</a:t>
            </a:r>
            <a:endParaRPr lang="it-IT" dirty="0"/>
          </a:p>
        </p:txBody>
      </p:sp>
    </p:spTree>
    <p:extLst>
      <p:ext uri="{BB962C8B-B14F-4D97-AF65-F5344CB8AC3E}">
        <p14:creationId xmlns:p14="http://schemas.microsoft.com/office/powerpoint/2010/main" val="197936823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EB7086-216B-40D7-BC20-028A3CA4E485}"/>
              </a:ext>
            </a:extLst>
          </p:cNvPr>
          <p:cNvSpPr>
            <a:spLocks noGrp="1"/>
          </p:cNvSpPr>
          <p:nvPr>
            <p:ph type="title"/>
          </p:nvPr>
        </p:nvSpPr>
        <p:spPr/>
        <p:txBody>
          <a:bodyPr/>
          <a:lstStyle/>
          <a:p>
            <a:r>
              <a:rPr lang="it-IT" dirty="0" err="1"/>
              <a:t>require</a:t>
            </a:r>
            <a:r>
              <a:rPr lang="it-IT" dirty="0"/>
              <a:t> key</a:t>
            </a:r>
          </a:p>
        </p:txBody>
      </p:sp>
      <p:sp>
        <p:nvSpPr>
          <p:cNvPr id="3" name="Segnaposto contenuto 2">
            <a:extLst>
              <a:ext uri="{FF2B5EF4-FFF2-40B4-BE49-F238E27FC236}">
                <a16:creationId xmlns:a16="http://schemas.microsoft.com/office/drawing/2014/main" id="{4D81079F-8E67-4B7E-8CB7-A3E577E64064}"/>
              </a:ext>
            </a:extLst>
          </p:cNvPr>
          <p:cNvSpPr>
            <a:spLocks noGrp="1"/>
          </p:cNvSpPr>
          <p:nvPr>
            <p:ph sz="half" idx="2"/>
          </p:nvPr>
        </p:nvSpPr>
        <p:spPr/>
        <p:txBody>
          <a:bodyPr>
            <a:normAutofit lnSpcReduction="10000"/>
          </a:bodyPr>
          <a:lstStyle/>
          <a:p>
            <a:r>
              <a:rPr lang="it-IT" dirty="0"/>
              <a:t>La prima cosa che specifichi in </a:t>
            </a:r>
            <a:r>
              <a:rPr lang="it-IT" dirty="0" err="1"/>
              <a:t>composer.json</a:t>
            </a:r>
            <a:r>
              <a:rPr lang="it-IT" dirty="0"/>
              <a:t> è la chiave </a:t>
            </a:r>
            <a:r>
              <a:rPr lang="it-IT" dirty="0" err="1">
                <a:highlight>
                  <a:srgbClr val="00FF00"/>
                </a:highlight>
              </a:rPr>
              <a:t>require</a:t>
            </a:r>
            <a:r>
              <a:rPr lang="it-IT" dirty="0"/>
              <a:t>. Stai dicendo a Composer da quali pacchetti dipende il tuo progetto.</a:t>
            </a:r>
          </a:p>
          <a:p>
            <a:endParaRPr lang="it-IT" dirty="0"/>
          </a:p>
          <a:p>
            <a:r>
              <a:rPr lang="it-IT" dirty="0" err="1"/>
              <a:t>require</a:t>
            </a:r>
            <a:r>
              <a:rPr lang="it-IT" dirty="0"/>
              <a:t> prende un oggetto che associa i </a:t>
            </a:r>
            <a:r>
              <a:rPr lang="it-IT" dirty="0">
                <a:highlight>
                  <a:srgbClr val="00FF00"/>
                </a:highlight>
              </a:rPr>
              <a:t>nomi dei pacchetti </a:t>
            </a:r>
            <a:r>
              <a:rPr lang="it-IT" dirty="0"/>
              <a:t>(ad es. </a:t>
            </a:r>
            <a:r>
              <a:rPr lang="it-IT" dirty="0" err="1"/>
              <a:t>monolog</a:t>
            </a:r>
            <a:r>
              <a:rPr lang="it-IT" dirty="0"/>
              <a:t>/</a:t>
            </a:r>
            <a:r>
              <a:rPr lang="it-IT" dirty="0" err="1"/>
              <a:t>monolog</a:t>
            </a:r>
            <a:r>
              <a:rPr lang="it-IT" dirty="0"/>
              <a:t>) ai vincoli di versione (ad es. 1.0.*).</a:t>
            </a:r>
          </a:p>
          <a:p>
            <a:endParaRPr lang="it-IT" dirty="0"/>
          </a:p>
          <a:p>
            <a:r>
              <a:rPr lang="it-IT" dirty="0"/>
              <a:t>Il compositore utilizza queste informazioni per cercare il set di file corretto nei "repository" del pacchetto che l'utente registra utilizzando la chiave dei repository o in </a:t>
            </a:r>
            <a:r>
              <a:rPr lang="it-IT" dirty="0">
                <a:highlight>
                  <a:srgbClr val="00FF00"/>
                </a:highlight>
              </a:rPr>
              <a:t>Packagist</a:t>
            </a:r>
            <a:r>
              <a:rPr lang="it-IT" dirty="0"/>
              <a:t>.org,</a:t>
            </a:r>
          </a:p>
        </p:txBody>
      </p:sp>
      <p:sp>
        <p:nvSpPr>
          <p:cNvPr id="10" name="Segnaposto contenuto 9">
            <a:extLst>
              <a:ext uri="{FF2B5EF4-FFF2-40B4-BE49-F238E27FC236}">
                <a16:creationId xmlns:a16="http://schemas.microsoft.com/office/drawing/2014/main" id="{4EC6E1D2-8B0C-40F3-96CF-B8F9A5FA1C36}"/>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a:p>
            <a:endParaRPr lang="it-IT" dirty="0"/>
          </a:p>
        </p:txBody>
      </p:sp>
    </p:spTree>
    <p:extLst>
      <p:ext uri="{BB962C8B-B14F-4D97-AF65-F5344CB8AC3E}">
        <p14:creationId xmlns:p14="http://schemas.microsoft.com/office/powerpoint/2010/main" val="422418204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DE535-936F-4254-8850-CE79E17915FE}"/>
              </a:ext>
            </a:extLst>
          </p:cNvPr>
          <p:cNvSpPr>
            <a:spLocks noGrp="1"/>
          </p:cNvSpPr>
          <p:nvPr>
            <p:ph type="title"/>
          </p:nvPr>
        </p:nvSpPr>
        <p:spPr/>
        <p:txBody>
          <a:bodyPr/>
          <a:lstStyle/>
          <a:p>
            <a:r>
              <a:rPr lang="it-IT" dirty="0"/>
              <a:t>Package names</a:t>
            </a:r>
          </a:p>
        </p:txBody>
      </p:sp>
      <p:sp>
        <p:nvSpPr>
          <p:cNvPr id="3" name="Segnaposto contenuto 2">
            <a:extLst>
              <a:ext uri="{FF2B5EF4-FFF2-40B4-BE49-F238E27FC236}">
                <a16:creationId xmlns:a16="http://schemas.microsoft.com/office/drawing/2014/main" id="{71EFF686-75E8-47C0-857C-5FB86EEF4C40}"/>
              </a:ext>
            </a:extLst>
          </p:cNvPr>
          <p:cNvSpPr>
            <a:spLocks noGrp="1"/>
          </p:cNvSpPr>
          <p:nvPr>
            <p:ph sz="half" idx="2"/>
          </p:nvPr>
        </p:nvSpPr>
        <p:spPr/>
        <p:txBody>
          <a:bodyPr/>
          <a:lstStyle/>
          <a:p>
            <a:r>
              <a:rPr lang="it-IT" dirty="0"/>
              <a:t>Il nome del pacchetto è costituito dal nome del fornitore (</a:t>
            </a:r>
            <a:r>
              <a:rPr lang="it-IT" dirty="0">
                <a:highlight>
                  <a:srgbClr val="00FF00"/>
                </a:highlight>
              </a:rPr>
              <a:t>VENDOR</a:t>
            </a:r>
            <a:r>
              <a:rPr lang="it-IT" dirty="0"/>
              <a:t>) e dal nome del progetto.</a:t>
            </a:r>
          </a:p>
          <a:p>
            <a:endParaRPr lang="it-IT" dirty="0"/>
          </a:p>
          <a:p>
            <a:r>
              <a:rPr lang="it-IT" dirty="0"/>
              <a:t>Nel nostro esempio, stiamo richiedendo il pacchetto </a:t>
            </a:r>
            <a:r>
              <a:rPr lang="it-IT" dirty="0" err="1">
                <a:highlight>
                  <a:srgbClr val="00FF00"/>
                </a:highlight>
              </a:rPr>
              <a:t>Monolog</a:t>
            </a:r>
            <a:r>
              <a:rPr lang="it-IT" dirty="0"/>
              <a:t> con il vincolo di versione </a:t>
            </a:r>
            <a:r>
              <a:rPr lang="it-IT" dirty="0">
                <a:highlight>
                  <a:srgbClr val="00FF00"/>
                </a:highlight>
              </a:rPr>
              <a:t>2.0.*. </a:t>
            </a:r>
            <a:r>
              <a:rPr lang="it-IT" dirty="0"/>
              <a:t>Ciò significa qualsiasi versione nel ramo di sviluppo </a:t>
            </a:r>
            <a:r>
              <a:rPr lang="it-IT" dirty="0">
                <a:highlight>
                  <a:srgbClr val="00FF00"/>
                </a:highlight>
              </a:rPr>
              <a:t>2.0</a:t>
            </a:r>
            <a:r>
              <a:rPr lang="it-IT" dirty="0"/>
              <a:t> o qualsiasi versione </a:t>
            </a:r>
            <a:r>
              <a:rPr lang="it-IT" dirty="0">
                <a:highlight>
                  <a:srgbClr val="00FF00"/>
                </a:highlight>
              </a:rPr>
              <a:t>maggiore o uguale a 2.0 </a:t>
            </a:r>
            <a:r>
              <a:rPr lang="it-IT" dirty="0"/>
              <a:t>e </a:t>
            </a:r>
            <a:r>
              <a:rPr lang="it-IT" dirty="0">
                <a:highlight>
                  <a:srgbClr val="00FF00"/>
                </a:highlight>
              </a:rPr>
              <a:t>inferiore a 2.1</a:t>
            </a:r>
            <a:r>
              <a:rPr lang="it-IT" dirty="0"/>
              <a:t> (&gt;=2.0 &lt;2.1).</a:t>
            </a:r>
          </a:p>
        </p:txBody>
      </p:sp>
      <p:sp>
        <p:nvSpPr>
          <p:cNvPr id="4" name="Segnaposto contenuto 3">
            <a:extLst>
              <a:ext uri="{FF2B5EF4-FFF2-40B4-BE49-F238E27FC236}">
                <a16:creationId xmlns:a16="http://schemas.microsoft.com/office/drawing/2014/main" id="{29E489A6-455F-4945-87C8-4D8CBDBDD1CA}"/>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p:txBody>
      </p:sp>
    </p:spTree>
    <p:extLst>
      <p:ext uri="{BB962C8B-B14F-4D97-AF65-F5344CB8AC3E}">
        <p14:creationId xmlns:p14="http://schemas.microsoft.com/office/powerpoint/2010/main" val="100294680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34842-EA8B-4572-A3F8-445303073A27}"/>
              </a:ext>
            </a:extLst>
          </p:cNvPr>
          <p:cNvSpPr>
            <a:spLocks noGrp="1"/>
          </p:cNvSpPr>
          <p:nvPr>
            <p:ph type="title"/>
          </p:nvPr>
        </p:nvSpPr>
        <p:spPr/>
        <p:txBody>
          <a:bodyPr/>
          <a:lstStyle/>
          <a:p>
            <a:r>
              <a:rPr lang="it-IT" dirty="0" err="1"/>
              <a:t>composer</a:t>
            </a:r>
            <a:r>
              <a:rPr lang="it-IT" dirty="0"/>
              <a:t> </a:t>
            </a:r>
            <a:r>
              <a:rPr lang="it-IT" dirty="0" err="1"/>
              <a:t>init</a:t>
            </a:r>
            <a:endParaRPr lang="it-IT" dirty="0"/>
          </a:p>
        </p:txBody>
      </p:sp>
      <p:sp>
        <p:nvSpPr>
          <p:cNvPr id="3" name="Segnaposto contenuto 2">
            <a:extLst>
              <a:ext uri="{FF2B5EF4-FFF2-40B4-BE49-F238E27FC236}">
                <a16:creationId xmlns:a16="http://schemas.microsoft.com/office/drawing/2014/main" id="{EF96BA05-8C21-4BB8-933B-27A0A56F90AA}"/>
              </a:ext>
            </a:extLst>
          </p:cNvPr>
          <p:cNvSpPr>
            <a:spLocks noGrp="1"/>
          </p:cNvSpPr>
          <p:nvPr>
            <p:ph sz="half" idx="2"/>
          </p:nvPr>
        </p:nvSpPr>
        <p:spPr/>
        <p:txBody>
          <a:bodyPr/>
          <a:lstStyle/>
          <a:p>
            <a:r>
              <a:rPr lang="it-IT" dirty="0"/>
              <a:t>Consente di creare in modalità guidata un </a:t>
            </a:r>
            <a:r>
              <a:rPr lang="it-IT" dirty="0" err="1"/>
              <a:t>composer.json</a:t>
            </a:r>
            <a:r>
              <a:rPr lang="it-IT" dirty="0"/>
              <a:t>. </a:t>
            </a:r>
          </a:p>
          <a:p>
            <a:r>
              <a:rPr lang="it-IT" dirty="0"/>
              <a:t>Quando esegui il comando, ti chiederà in modo interattivo di compilare i campi, utilizzando alcune impostazioni predefinite intelligenti.</a:t>
            </a:r>
          </a:p>
          <a:p>
            <a:endParaRPr lang="it-IT" dirty="0"/>
          </a:p>
          <a:p>
            <a:r>
              <a:rPr lang="it-IT" dirty="0" err="1"/>
              <a:t>Minumum</a:t>
            </a:r>
            <a:r>
              <a:rPr lang="it-IT" dirty="0"/>
              <a:t> </a:t>
            </a:r>
            <a:r>
              <a:rPr lang="it-IT" dirty="0" err="1"/>
              <a:t>stability</a:t>
            </a:r>
            <a:r>
              <a:rPr lang="it-IT" dirty="0"/>
              <a:t>: Must be </a:t>
            </a:r>
            <a:r>
              <a:rPr lang="it-IT" dirty="0" err="1"/>
              <a:t>empty</a:t>
            </a:r>
            <a:r>
              <a:rPr lang="it-IT" dirty="0"/>
              <a:t> or one of: </a:t>
            </a:r>
            <a:r>
              <a:rPr lang="it-IT" dirty="0" err="1"/>
              <a:t>stable</a:t>
            </a:r>
            <a:r>
              <a:rPr lang="it-IT" dirty="0"/>
              <a:t>, RC, beta, alpha, </a:t>
            </a:r>
            <a:r>
              <a:rPr lang="it-IT" dirty="0" err="1"/>
              <a:t>dev</a:t>
            </a:r>
            <a:endParaRPr lang="it-IT" dirty="0"/>
          </a:p>
        </p:txBody>
      </p:sp>
      <p:sp>
        <p:nvSpPr>
          <p:cNvPr id="4" name="Segnaposto contenuto 3">
            <a:extLst>
              <a:ext uri="{FF2B5EF4-FFF2-40B4-BE49-F238E27FC236}">
                <a16:creationId xmlns:a16="http://schemas.microsoft.com/office/drawing/2014/main" id="{A1B6D517-DEE4-439F-9C8A-02F365C34205}"/>
              </a:ext>
            </a:extLst>
          </p:cNvPr>
          <p:cNvSpPr>
            <a:spLocks noGrp="1"/>
          </p:cNvSpPr>
          <p:nvPr>
            <p:ph sz="quarter" idx="4"/>
          </p:nvPr>
        </p:nvSpPr>
        <p:spPr>
          <a:solidFill>
            <a:schemeClr val="tx1"/>
          </a:solidFill>
        </p:spPr>
        <p:txBody>
          <a:bodyPr>
            <a:normAutofit fontScale="40000" lnSpcReduction="20000"/>
          </a:bodyPr>
          <a:lstStyle/>
          <a:p>
            <a:r>
              <a:rPr lang="it-IT" dirty="0">
                <a:solidFill>
                  <a:schemeClr val="bg1"/>
                </a:solidFill>
              </a:rPr>
              <a:t>PS C:\xampp\htdocs\its\corso-magento-test\composer&gt; </a:t>
            </a:r>
            <a:r>
              <a:rPr lang="it-IT" dirty="0" err="1">
                <a:solidFill>
                  <a:schemeClr val="bg1"/>
                </a:solidFill>
              </a:rPr>
              <a:t>composer</a:t>
            </a:r>
            <a:r>
              <a:rPr lang="it-IT" dirty="0">
                <a:solidFill>
                  <a:schemeClr val="bg1"/>
                </a:solidFill>
              </a:rPr>
              <a:t> </a:t>
            </a:r>
            <a:r>
              <a:rPr lang="it-IT" dirty="0" err="1">
                <a:solidFill>
                  <a:schemeClr val="bg1"/>
                </a:solidFill>
              </a:rPr>
              <a:t>init</a:t>
            </a:r>
            <a:endParaRPr lang="it-IT" dirty="0">
              <a:solidFill>
                <a:schemeClr val="bg1"/>
              </a:solidFill>
            </a:endParaRPr>
          </a:p>
          <a:p>
            <a:endParaRPr lang="it-IT" dirty="0">
              <a:solidFill>
                <a:schemeClr val="bg1"/>
              </a:solidFill>
            </a:endParaRPr>
          </a:p>
          <a:p>
            <a:r>
              <a:rPr lang="it-IT" dirty="0">
                <a:solidFill>
                  <a:schemeClr val="bg1"/>
                </a:solidFill>
                <a:highlight>
                  <a:srgbClr val="00FFFF"/>
                </a:highlight>
              </a:rPr>
              <a:t>Welcome to the Composer </a:t>
            </a:r>
            <a:r>
              <a:rPr lang="it-IT" dirty="0" err="1">
                <a:solidFill>
                  <a:schemeClr val="bg1"/>
                </a:solidFill>
                <a:highlight>
                  <a:srgbClr val="00FFFF"/>
                </a:highlight>
              </a:rPr>
              <a:t>config</a:t>
            </a:r>
            <a:r>
              <a:rPr lang="it-IT" dirty="0">
                <a:solidFill>
                  <a:schemeClr val="bg1"/>
                </a:solidFill>
                <a:highlight>
                  <a:srgbClr val="00FFFF"/>
                </a:highlight>
              </a:rPr>
              <a:t> generator  </a:t>
            </a:r>
          </a:p>
          <a:p>
            <a:endParaRPr lang="it-IT" dirty="0">
              <a:solidFill>
                <a:schemeClr val="bg1"/>
              </a:solidFill>
            </a:endParaRPr>
          </a:p>
          <a:p>
            <a:r>
              <a:rPr lang="it-IT" dirty="0" err="1">
                <a:solidFill>
                  <a:schemeClr val="bg1"/>
                </a:solidFill>
              </a:rPr>
              <a:t>This</a:t>
            </a:r>
            <a:r>
              <a:rPr lang="it-IT" dirty="0">
                <a:solidFill>
                  <a:schemeClr val="bg1"/>
                </a:solidFill>
              </a:rPr>
              <a:t> </a:t>
            </a:r>
            <a:r>
              <a:rPr lang="it-IT" dirty="0" err="1">
                <a:solidFill>
                  <a:schemeClr val="bg1"/>
                </a:solidFill>
              </a:rPr>
              <a:t>command</a:t>
            </a:r>
            <a:r>
              <a:rPr lang="it-IT" dirty="0">
                <a:solidFill>
                  <a:schemeClr val="bg1"/>
                </a:solidFill>
              </a:rPr>
              <a:t> </a:t>
            </a:r>
            <a:r>
              <a:rPr lang="it-IT" dirty="0" err="1">
                <a:solidFill>
                  <a:schemeClr val="bg1"/>
                </a:solidFill>
              </a:rPr>
              <a:t>will</a:t>
            </a:r>
            <a:r>
              <a:rPr lang="it-IT" dirty="0">
                <a:solidFill>
                  <a:schemeClr val="bg1"/>
                </a:solidFill>
              </a:rPr>
              <a:t> guide </a:t>
            </a:r>
            <a:r>
              <a:rPr lang="it-IT" dirty="0" err="1">
                <a:solidFill>
                  <a:schemeClr val="bg1"/>
                </a:solidFill>
              </a:rPr>
              <a:t>you</a:t>
            </a:r>
            <a:r>
              <a:rPr lang="it-IT" dirty="0">
                <a:solidFill>
                  <a:schemeClr val="bg1"/>
                </a:solidFill>
              </a:rPr>
              <a:t> </a:t>
            </a:r>
            <a:r>
              <a:rPr lang="it-IT" dirty="0" err="1">
                <a:solidFill>
                  <a:schemeClr val="bg1"/>
                </a:solidFill>
              </a:rPr>
              <a:t>through</a:t>
            </a:r>
            <a:r>
              <a:rPr lang="it-IT" dirty="0">
                <a:solidFill>
                  <a:schemeClr val="bg1"/>
                </a:solidFill>
              </a:rPr>
              <a:t> </a:t>
            </a:r>
            <a:r>
              <a:rPr lang="it-IT" dirty="0" err="1">
                <a:solidFill>
                  <a:schemeClr val="bg1"/>
                </a:solidFill>
              </a:rPr>
              <a:t>creating</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composer.json</a:t>
            </a:r>
            <a:r>
              <a:rPr lang="it-IT" dirty="0">
                <a:solidFill>
                  <a:schemeClr val="bg1"/>
                </a:solidFill>
              </a:rPr>
              <a:t> </a:t>
            </a:r>
            <a:r>
              <a:rPr lang="it-IT" dirty="0" err="1">
                <a:solidFill>
                  <a:schemeClr val="bg1"/>
                </a:solidFill>
              </a:rPr>
              <a:t>config</a:t>
            </a:r>
            <a:r>
              <a:rPr lang="it-IT" dirty="0">
                <a:solidFill>
                  <a:schemeClr val="bg1"/>
                </a:solidFill>
              </a:rPr>
              <a:t>.</a:t>
            </a:r>
          </a:p>
          <a:p>
            <a:endParaRPr lang="it-IT" dirty="0">
              <a:solidFill>
                <a:schemeClr val="bg1"/>
              </a:solidFill>
            </a:endParaRPr>
          </a:p>
          <a:p>
            <a:r>
              <a:rPr lang="it-IT" b="1" dirty="0">
                <a:solidFill>
                  <a:schemeClr val="bg1"/>
                </a:solidFill>
              </a:rPr>
              <a:t>Package name </a:t>
            </a:r>
            <a:r>
              <a:rPr lang="it-IT" dirty="0">
                <a:solidFill>
                  <a:schemeClr val="bg1"/>
                </a:solidFill>
              </a:rPr>
              <a:t>(&lt;</a:t>
            </a:r>
            <a:r>
              <a:rPr lang="it-IT" dirty="0" err="1">
                <a:solidFill>
                  <a:schemeClr val="bg1"/>
                </a:solidFill>
              </a:rPr>
              <a:t>vendor</a:t>
            </a:r>
            <a:r>
              <a:rPr lang="it-IT" dirty="0">
                <a:solidFill>
                  <a:schemeClr val="bg1"/>
                </a:solidFill>
              </a:rPr>
              <a:t>&gt;/&lt;name&gt;) [mauro/</a:t>
            </a:r>
            <a:r>
              <a:rPr lang="it-IT" dirty="0" err="1">
                <a:solidFill>
                  <a:schemeClr val="bg1"/>
                </a:solidFill>
              </a:rPr>
              <a:t>composer</a:t>
            </a:r>
            <a:r>
              <a:rPr lang="it-IT" dirty="0">
                <a:solidFill>
                  <a:schemeClr val="bg1"/>
                </a:solidFill>
              </a:rPr>
              <a:t>]: </a:t>
            </a:r>
            <a:r>
              <a:rPr lang="it-IT" dirty="0">
                <a:solidFill>
                  <a:schemeClr val="bg1"/>
                </a:solidFill>
                <a:highlight>
                  <a:srgbClr val="00FFFF"/>
                </a:highlight>
              </a:rPr>
              <a:t>soluzione-software</a:t>
            </a:r>
            <a:r>
              <a:rPr lang="it-IT" dirty="0">
                <a:solidFill>
                  <a:schemeClr val="bg1"/>
                </a:solidFill>
              </a:rPr>
              <a:t>/</a:t>
            </a:r>
            <a:r>
              <a:rPr lang="it-IT" dirty="0" err="1">
                <a:solidFill>
                  <a:schemeClr val="bg1"/>
                </a:solidFill>
                <a:highlight>
                  <a:srgbClr val="00FFFF"/>
                </a:highlight>
              </a:rPr>
              <a:t>php</a:t>
            </a:r>
            <a:r>
              <a:rPr lang="it-IT" dirty="0">
                <a:solidFill>
                  <a:schemeClr val="bg1"/>
                </a:solidFill>
                <a:highlight>
                  <a:srgbClr val="00FFFF"/>
                </a:highlight>
              </a:rPr>
              <a:t>-sample</a:t>
            </a:r>
          </a:p>
          <a:p>
            <a:r>
              <a:rPr lang="it-IT" dirty="0" err="1">
                <a:solidFill>
                  <a:schemeClr val="bg1"/>
                </a:solidFill>
              </a:rPr>
              <a:t>Description</a:t>
            </a:r>
            <a:r>
              <a:rPr lang="it-IT" dirty="0">
                <a:solidFill>
                  <a:schemeClr val="bg1"/>
                </a:solidFill>
              </a:rPr>
              <a:t> []: progetto di esempio</a:t>
            </a:r>
          </a:p>
          <a:p>
            <a:r>
              <a:rPr lang="it-IT" dirty="0">
                <a:solidFill>
                  <a:schemeClr val="bg1"/>
                </a:solidFill>
              </a:rPr>
              <a:t>Author [mauro &lt;mauro.casadei@soluzionesoftware.com&gt;, n to skip]: </a:t>
            </a:r>
          </a:p>
          <a:p>
            <a:endParaRPr lang="it-IT" dirty="0">
              <a:solidFill>
                <a:schemeClr val="bg1"/>
              </a:solidFill>
            </a:endParaRPr>
          </a:p>
          <a:p>
            <a:r>
              <a:rPr lang="it-IT" dirty="0">
                <a:solidFill>
                  <a:schemeClr val="bg1"/>
                </a:solidFill>
              </a:rPr>
              <a:t>Minimum </a:t>
            </a:r>
            <a:r>
              <a:rPr lang="it-IT" dirty="0" err="1">
                <a:solidFill>
                  <a:schemeClr val="bg1"/>
                </a:solidFill>
              </a:rPr>
              <a:t>Stability</a:t>
            </a:r>
            <a:r>
              <a:rPr lang="it-IT" dirty="0">
                <a:solidFill>
                  <a:schemeClr val="bg1"/>
                </a:solidFill>
              </a:rPr>
              <a:t> []: </a:t>
            </a:r>
            <a:r>
              <a:rPr lang="it-IT" dirty="0" err="1">
                <a:solidFill>
                  <a:schemeClr val="bg1"/>
                </a:solidFill>
              </a:rPr>
              <a:t>dev</a:t>
            </a:r>
            <a:endParaRPr lang="it-IT" dirty="0">
              <a:solidFill>
                <a:schemeClr val="bg1"/>
              </a:solidFill>
            </a:endParaRPr>
          </a:p>
          <a:p>
            <a:r>
              <a:rPr lang="it-IT" dirty="0">
                <a:solidFill>
                  <a:schemeClr val="bg1"/>
                </a:solidFill>
              </a:rPr>
              <a:t>Package </a:t>
            </a:r>
            <a:r>
              <a:rPr lang="it-IT" dirty="0" err="1">
                <a:solidFill>
                  <a:schemeClr val="bg1"/>
                </a:solidFill>
              </a:rPr>
              <a:t>Type</a:t>
            </a:r>
            <a:r>
              <a:rPr lang="it-IT" dirty="0">
                <a:solidFill>
                  <a:schemeClr val="bg1"/>
                </a:solidFill>
              </a:rPr>
              <a:t> (e.g. library, project, </a:t>
            </a:r>
            <a:r>
              <a:rPr lang="it-IT" dirty="0" err="1">
                <a:solidFill>
                  <a:schemeClr val="bg1"/>
                </a:solidFill>
              </a:rPr>
              <a:t>metapackage</a:t>
            </a:r>
            <a:r>
              <a:rPr lang="it-IT" dirty="0">
                <a:solidFill>
                  <a:schemeClr val="bg1"/>
                </a:solidFill>
              </a:rPr>
              <a:t>, </a:t>
            </a:r>
            <a:r>
              <a:rPr lang="it-IT" dirty="0" err="1">
                <a:solidFill>
                  <a:schemeClr val="bg1"/>
                </a:solidFill>
              </a:rPr>
              <a:t>composer</a:t>
            </a:r>
            <a:r>
              <a:rPr lang="it-IT" dirty="0">
                <a:solidFill>
                  <a:schemeClr val="bg1"/>
                </a:solidFill>
              </a:rPr>
              <a:t>-plugin) []: project</a:t>
            </a:r>
          </a:p>
          <a:p>
            <a:r>
              <a:rPr lang="it-IT" dirty="0">
                <a:solidFill>
                  <a:schemeClr val="bg1"/>
                </a:solidFill>
              </a:rPr>
              <a:t>License []: MIT</a:t>
            </a:r>
          </a:p>
          <a:p>
            <a:endParaRPr lang="it-IT" dirty="0">
              <a:solidFill>
                <a:schemeClr val="bg1"/>
              </a:solidFill>
            </a:endParaRPr>
          </a:p>
          <a:p>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a:t>
            </a:r>
          </a:p>
          <a:p>
            <a:endParaRPr lang="it-IT" dirty="0">
              <a:solidFill>
                <a:schemeClr val="bg1"/>
              </a:solidFill>
            </a:endParaRP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dev</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require-dev</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Add</a:t>
            </a:r>
            <a:r>
              <a:rPr lang="it-IT" dirty="0">
                <a:solidFill>
                  <a:schemeClr val="bg1"/>
                </a:solidFill>
              </a:rPr>
              <a:t> PSR-4 </a:t>
            </a:r>
            <a:r>
              <a:rPr lang="it-IT" dirty="0" err="1">
                <a:solidFill>
                  <a:schemeClr val="bg1"/>
                </a:solidFill>
              </a:rPr>
              <a:t>autoload</a:t>
            </a:r>
            <a:r>
              <a:rPr lang="it-IT" dirty="0">
                <a:solidFill>
                  <a:schemeClr val="bg1"/>
                </a:solidFill>
              </a:rPr>
              <a:t> mapping? Maps </a:t>
            </a:r>
            <a:r>
              <a:rPr lang="it-IT" dirty="0" err="1">
                <a:solidFill>
                  <a:schemeClr val="bg1"/>
                </a:solidFill>
              </a:rPr>
              <a:t>namespace</a:t>
            </a:r>
            <a:r>
              <a:rPr lang="it-IT" dirty="0">
                <a:solidFill>
                  <a:schemeClr val="bg1"/>
                </a:solidFill>
              </a:rPr>
              <a:t> "SoluzioneSoftware\</a:t>
            </a:r>
            <a:r>
              <a:rPr lang="it-IT" dirty="0" err="1">
                <a:solidFill>
                  <a:schemeClr val="bg1"/>
                </a:solidFill>
              </a:rPr>
              <a:t>PhpSample</a:t>
            </a:r>
            <a:r>
              <a:rPr lang="it-IT" dirty="0">
                <a:solidFill>
                  <a:schemeClr val="bg1"/>
                </a:solidFill>
              </a:rPr>
              <a:t>" to the </a:t>
            </a:r>
            <a:r>
              <a:rPr lang="it-IT" dirty="0" err="1">
                <a:solidFill>
                  <a:schemeClr val="bg1"/>
                </a:solidFill>
              </a:rPr>
              <a:t>entered</a:t>
            </a:r>
            <a:r>
              <a:rPr lang="it-IT" dirty="0">
                <a:solidFill>
                  <a:schemeClr val="bg1"/>
                </a:solidFill>
              </a:rPr>
              <a:t> relative </a:t>
            </a:r>
            <a:r>
              <a:rPr lang="it-IT" dirty="0" err="1">
                <a:solidFill>
                  <a:schemeClr val="bg1"/>
                </a:solidFill>
              </a:rPr>
              <a:t>path</a:t>
            </a:r>
            <a:r>
              <a:rPr lang="it-IT" dirty="0">
                <a:solidFill>
                  <a:schemeClr val="bg1"/>
                </a:solidFill>
              </a:rPr>
              <a:t>. [</a:t>
            </a:r>
            <a:r>
              <a:rPr lang="it-IT" dirty="0" err="1">
                <a:solidFill>
                  <a:schemeClr val="bg1"/>
                </a:solidFill>
              </a:rPr>
              <a:t>src</a:t>
            </a:r>
            <a:r>
              <a:rPr lang="it-IT" dirty="0">
                <a:solidFill>
                  <a:schemeClr val="bg1"/>
                </a:solidFill>
              </a:rPr>
              <a:t>/, n to skip]: </a:t>
            </a:r>
          </a:p>
          <a:p>
            <a:endParaRPr lang="it-IT" dirty="0">
              <a:solidFill>
                <a:schemeClr val="bg1"/>
              </a:solidFill>
            </a:endParaRPr>
          </a:p>
          <a:p>
            <a:r>
              <a:rPr lang="it-IT" dirty="0">
                <a:solidFill>
                  <a:schemeClr val="bg1"/>
                </a:solidFill>
              </a:rPr>
              <a:t>{</a:t>
            </a:r>
          </a:p>
          <a:p>
            <a:r>
              <a:rPr lang="it-IT" dirty="0">
                <a:solidFill>
                  <a:schemeClr val="bg1"/>
                </a:solidFill>
              </a:rPr>
              <a:t>    "name": "soluzione-software/</a:t>
            </a:r>
            <a:r>
              <a:rPr lang="it-IT" dirty="0" err="1">
                <a:solidFill>
                  <a:schemeClr val="bg1"/>
                </a:solidFill>
              </a:rPr>
              <a:t>php</a:t>
            </a:r>
            <a:r>
              <a:rPr lang="it-IT" dirty="0">
                <a:solidFill>
                  <a:schemeClr val="bg1"/>
                </a:solidFill>
              </a:rPr>
              <a:t>-sample",</a:t>
            </a:r>
          </a:p>
          <a:p>
            <a:r>
              <a:rPr lang="it-IT" dirty="0">
                <a:solidFill>
                  <a:schemeClr val="bg1"/>
                </a:solidFill>
              </a:rPr>
              <a:t>    "</a:t>
            </a:r>
            <a:r>
              <a:rPr lang="it-IT" dirty="0" err="1">
                <a:solidFill>
                  <a:schemeClr val="bg1"/>
                </a:solidFill>
              </a:rPr>
              <a:t>description</a:t>
            </a:r>
            <a:r>
              <a:rPr lang="it-IT" dirty="0">
                <a:solidFill>
                  <a:schemeClr val="bg1"/>
                </a:solidFill>
              </a:rPr>
              <a:t>": "progetto di esempio",</a:t>
            </a:r>
          </a:p>
          <a:p>
            <a:r>
              <a:rPr lang="it-IT" dirty="0">
                <a:solidFill>
                  <a:schemeClr val="bg1"/>
                </a:solidFill>
              </a:rPr>
              <a:t>    "</a:t>
            </a:r>
            <a:r>
              <a:rPr lang="it-IT" dirty="0" err="1">
                <a:solidFill>
                  <a:schemeClr val="bg1"/>
                </a:solidFill>
              </a:rPr>
              <a:t>type</a:t>
            </a:r>
            <a:r>
              <a:rPr lang="it-IT" dirty="0">
                <a:solidFill>
                  <a:schemeClr val="bg1"/>
                </a:solidFill>
              </a:rPr>
              <a:t>": "project",</a:t>
            </a:r>
          </a:p>
          <a:p>
            <a:r>
              <a:rPr lang="it-IT" dirty="0">
                <a:solidFill>
                  <a:schemeClr val="bg1"/>
                </a:solidFill>
              </a:rPr>
              <a:t>    "</a:t>
            </a:r>
            <a:r>
              <a:rPr lang="it-IT" dirty="0" err="1">
                <a:solidFill>
                  <a:schemeClr val="bg1"/>
                </a:solidFill>
              </a:rPr>
              <a:t>license</a:t>
            </a:r>
            <a:r>
              <a:rPr lang="it-IT" dirty="0">
                <a:solidFill>
                  <a:schemeClr val="bg1"/>
                </a:solidFill>
              </a:rPr>
              <a:t>": "MIT",</a:t>
            </a:r>
          </a:p>
          <a:p>
            <a:r>
              <a:rPr lang="it-IT" dirty="0">
                <a:solidFill>
                  <a:schemeClr val="bg1"/>
                </a:solidFill>
              </a:rPr>
              <a:t>    "</a:t>
            </a:r>
            <a:r>
              <a:rPr lang="it-IT" dirty="0" err="1">
                <a:solidFill>
                  <a:schemeClr val="bg1"/>
                </a:solidFill>
              </a:rPr>
              <a:t>autoload</a:t>
            </a:r>
            <a:r>
              <a:rPr lang="it-IT" dirty="0">
                <a:solidFill>
                  <a:schemeClr val="bg1"/>
                </a:solidFill>
              </a:rPr>
              <a:t>": {</a:t>
            </a:r>
          </a:p>
          <a:p>
            <a:r>
              <a:rPr lang="it-IT" dirty="0">
                <a:solidFill>
                  <a:schemeClr val="bg1"/>
                </a:solidFill>
              </a:rPr>
              <a:t>        "psr-4": {</a:t>
            </a:r>
          </a:p>
          <a:p>
            <a:r>
              <a:rPr lang="it-IT" dirty="0">
                <a:solidFill>
                  <a:schemeClr val="bg1"/>
                </a:solidFill>
              </a:rPr>
              <a:t>            "SoluzioneSoftware\\</a:t>
            </a:r>
            <a:r>
              <a:rPr lang="it-IT" dirty="0" err="1">
                <a:solidFill>
                  <a:schemeClr val="bg1"/>
                </a:solidFill>
              </a:rPr>
              <a:t>PhpSample</a:t>
            </a:r>
            <a:r>
              <a:rPr lang="it-IT" dirty="0">
                <a:solidFill>
                  <a:schemeClr val="bg1"/>
                </a:solidFill>
              </a:rPr>
              <a:t>\\": "</a:t>
            </a:r>
            <a:r>
              <a:rPr lang="it-IT" dirty="0" err="1">
                <a:solidFill>
                  <a:schemeClr val="bg1"/>
                </a:solidFill>
              </a:rPr>
              <a:t>src</a:t>
            </a:r>
            <a:r>
              <a:rPr lang="it-IT" dirty="0">
                <a:solidFill>
                  <a:schemeClr val="bg1"/>
                </a:solidFill>
              </a:rPr>
              <a:t>/"</a:t>
            </a:r>
          </a:p>
          <a:p>
            <a:r>
              <a:rPr lang="it-IT" dirty="0">
                <a:solidFill>
                  <a:schemeClr val="bg1"/>
                </a:solidFill>
              </a:rPr>
              <a:t>        }</a:t>
            </a:r>
          </a:p>
          <a:p>
            <a:r>
              <a:rPr lang="it-IT" dirty="0">
                <a:solidFill>
                  <a:schemeClr val="bg1"/>
                </a:solidFill>
              </a:rPr>
              <a:t>    },</a:t>
            </a:r>
          </a:p>
          <a:p>
            <a:r>
              <a:rPr lang="it-IT" dirty="0">
                <a:solidFill>
                  <a:schemeClr val="bg1"/>
                </a:solidFill>
              </a:rPr>
              <a:t>    "</a:t>
            </a:r>
            <a:r>
              <a:rPr lang="it-IT" dirty="0" err="1">
                <a:solidFill>
                  <a:schemeClr val="bg1"/>
                </a:solidFill>
              </a:rPr>
              <a:t>authors</a:t>
            </a:r>
            <a:r>
              <a:rPr lang="it-IT" dirty="0">
                <a:solidFill>
                  <a:schemeClr val="bg1"/>
                </a:solidFill>
              </a:rPr>
              <a:t>": [</a:t>
            </a:r>
          </a:p>
          <a:p>
            <a:r>
              <a:rPr lang="it-IT" dirty="0">
                <a:solidFill>
                  <a:schemeClr val="bg1"/>
                </a:solidFill>
              </a:rPr>
              <a:t>        {</a:t>
            </a:r>
          </a:p>
          <a:p>
            <a:r>
              <a:rPr lang="it-IT" dirty="0">
                <a:solidFill>
                  <a:schemeClr val="bg1"/>
                </a:solidFill>
              </a:rPr>
              <a:t>            "name": "mauro",</a:t>
            </a:r>
          </a:p>
          <a:p>
            <a:r>
              <a:rPr lang="it-IT" dirty="0">
                <a:solidFill>
                  <a:schemeClr val="bg1"/>
                </a:solidFill>
              </a:rPr>
              <a:t>            "email": "mauro.casadei@soluzionesoftware.com"</a:t>
            </a:r>
          </a:p>
          <a:p>
            <a:r>
              <a:rPr lang="it-IT" dirty="0">
                <a:solidFill>
                  <a:schemeClr val="bg1"/>
                </a:solidFill>
              </a:rPr>
              <a:t>        }</a:t>
            </a:r>
          </a:p>
          <a:p>
            <a:r>
              <a:rPr lang="it-IT" dirty="0">
                <a:solidFill>
                  <a:schemeClr val="bg1"/>
                </a:solidFill>
              </a:rPr>
              <a:t>    ],</a:t>
            </a:r>
          </a:p>
          <a:p>
            <a:r>
              <a:rPr lang="it-IT" dirty="0">
                <a:solidFill>
                  <a:schemeClr val="bg1"/>
                </a:solidFill>
              </a:rPr>
              <a:t>    "minimum-</a:t>
            </a:r>
            <a:r>
              <a:rPr lang="it-IT" dirty="0" err="1">
                <a:solidFill>
                  <a:schemeClr val="bg1"/>
                </a:solidFill>
              </a:rPr>
              <a:t>stability</a:t>
            </a:r>
            <a:r>
              <a:rPr lang="it-IT" dirty="0">
                <a:solidFill>
                  <a:schemeClr val="bg1"/>
                </a:solidFill>
              </a:rPr>
              <a:t>": "</a:t>
            </a:r>
            <a:r>
              <a:rPr lang="it-IT" dirty="0" err="1">
                <a:solidFill>
                  <a:schemeClr val="bg1"/>
                </a:solidFill>
              </a:rPr>
              <a:t>dev</a:t>
            </a:r>
            <a:r>
              <a:rPr lang="it-IT" dirty="0">
                <a:solidFill>
                  <a:schemeClr val="bg1"/>
                </a:solidFill>
              </a:rPr>
              <a:t>",</a:t>
            </a:r>
          </a:p>
          <a:p>
            <a:r>
              <a:rPr lang="it-IT" dirty="0">
                <a:solidFill>
                  <a:schemeClr val="bg1"/>
                </a:solidFill>
              </a:rPr>
              <a:t>    "</a:t>
            </a:r>
            <a:r>
              <a:rPr lang="it-IT" dirty="0" err="1">
                <a:solidFill>
                  <a:schemeClr val="bg1"/>
                </a:solidFill>
              </a:rPr>
              <a:t>require</a:t>
            </a:r>
            <a:r>
              <a:rPr lang="it-IT" dirty="0">
                <a:solidFill>
                  <a:schemeClr val="bg1"/>
                </a:solidFill>
              </a:rPr>
              <a:t>": {}</a:t>
            </a:r>
          </a:p>
          <a:p>
            <a:r>
              <a:rPr lang="it-IT" dirty="0">
                <a:solidFill>
                  <a:schemeClr val="bg1"/>
                </a:solidFill>
              </a:rPr>
              <a:t>}</a:t>
            </a:r>
          </a:p>
        </p:txBody>
      </p:sp>
    </p:spTree>
    <p:extLst>
      <p:ext uri="{BB962C8B-B14F-4D97-AF65-F5344CB8AC3E}">
        <p14:creationId xmlns:p14="http://schemas.microsoft.com/office/powerpoint/2010/main" val="653619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Backslash</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sz="2000" dirty="0"/>
              <a:t>Il backslash </a:t>
            </a:r>
            <a:r>
              <a:rPr lang="it-IT" sz="2000" dirty="0">
                <a:highlight>
                  <a:srgbClr val="FFFF00"/>
                </a:highlight>
              </a:rPr>
              <a:t>\</a:t>
            </a:r>
            <a:r>
              <a:rPr lang="it-IT" sz="2000" dirty="0"/>
              <a:t> deve essere utilizzato come </a:t>
            </a:r>
            <a:r>
              <a:rPr lang="it-IT" sz="2000" dirty="0">
                <a:highlight>
                  <a:srgbClr val="FFFF00"/>
                </a:highlight>
              </a:rPr>
              <a:t>carattere di </a:t>
            </a:r>
            <a:r>
              <a:rPr lang="it-IT" sz="2000" dirty="0" err="1">
                <a:highlight>
                  <a:srgbClr val="FFFF00"/>
                </a:highlight>
              </a:rPr>
              <a:t>escape</a:t>
            </a:r>
            <a:r>
              <a:rPr lang="it-IT" sz="2000" dirty="0">
                <a:highlight>
                  <a:srgbClr val="FFFF00"/>
                </a:highlight>
              </a:rPr>
              <a:t> </a:t>
            </a:r>
            <a:r>
              <a:rPr lang="it-IT" sz="2000" dirty="0"/>
              <a:t>quando si vuole includere nella stringa lo stesso tipo di carattere che la delimita; </a:t>
            </a:r>
            <a:br>
              <a:rPr lang="it-IT" sz="2000" dirty="0"/>
            </a:br>
            <a:br>
              <a:rPr lang="it-IT" sz="2000" dirty="0"/>
            </a:br>
            <a:r>
              <a:rPr lang="it-IT" sz="2000" b="1" dirty="0"/>
              <a:t>se mettiamo un backslash davanti ad un apice doppio in una stringa delimitata da apici singoli (o viceversa), anche il backslash entrerà a far parte della stringa stessa.</a:t>
            </a:r>
          </a:p>
          <a:p>
            <a:r>
              <a:rPr lang="it-IT" sz="2000" dirty="0"/>
              <a:t> Il backslash viene usato anche come “</a:t>
            </a:r>
            <a:r>
              <a:rPr lang="it-IT" sz="2000" dirty="0" err="1"/>
              <a:t>escape</a:t>
            </a:r>
            <a:r>
              <a:rPr lang="it-IT" sz="2000" dirty="0"/>
              <a:t> di sé stesso” nei casi in cui si desideri includerlo esplicitamente in una stringa.</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lstStyle/>
          <a:p>
            <a:r>
              <a:rPr lang="it-IT" dirty="0"/>
              <a:t>&lt;?</a:t>
            </a:r>
            <a:r>
              <a:rPr lang="it-IT" dirty="0" err="1"/>
              <a:t>php</a:t>
            </a:r>
            <a:endParaRPr lang="it-IT" dirty="0"/>
          </a:p>
          <a:p>
            <a:r>
              <a:rPr lang="it-IT" dirty="0"/>
              <a:t>    </a:t>
            </a:r>
            <a:r>
              <a:rPr lang="it-IT" dirty="0" err="1"/>
              <a:t>echo</a:t>
            </a:r>
            <a:r>
              <a:rPr lang="it-IT" dirty="0"/>
              <a:t> "Questo: </a:t>
            </a:r>
            <a:r>
              <a:rPr lang="it-IT" dirty="0">
                <a:highlight>
                  <a:srgbClr val="FFFF00"/>
                </a:highlight>
              </a:rPr>
              <a:t>\"</a:t>
            </a:r>
            <a:r>
              <a:rPr lang="it-IT" dirty="0">
                <a:highlight>
                  <a:srgbClr val="FF00FF"/>
                </a:highlight>
              </a:rPr>
              <a:t>\\</a:t>
            </a:r>
            <a:r>
              <a:rPr lang="it-IT" dirty="0">
                <a:highlight>
                  <a:srgbClr val="00FF00"/>
                </a:highlight>
              </a:rPr>
              <a:t>\"</a:t>
            </a:r>
            <a:r>
              <a:rPr lang="it-IT" dirty="0"/>
              <a:t>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?&gt;</a:t>
            </a:r>
          </a:p>
        </p:txBody>
      </p:sp>
    </p:spTree>
    <p:extLst>
      <p:ext uri="{BB962C8B-B14F-4D97-AF65-F5344CB8AC3E}">
        <p14:creationId xmlns:p14="http://schemas.microsoft.com/office/powerpoint/2010/main" val="1446617420"/>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75B3F-0658-4358-9EFC-837E2A041E9E}"/>
              </a:ext>
            </a:extLst>
          </p:cNvPr>
          <p:cNvSpPr>
            <a:spLocks noGrp="1"/>
          </p:cNvSpPr>
          <p:nvPr>
            <p:ph type="title"/>
          </p:nvPr>
        </p:nvSpPr>
        <p:spPr/>
        <p:txBody>
          <a:bodyPr/>
          <a:lstStyle/>
          <a:p>
            <a:r>
              <a:rPr lang="it-IT" dirty="0" err="1"/>
              <a:t>composer</a:t>
            </a:r>
            <a:r>
              <a:rPr lang="it-IT" dirty="0"/>
              <a:t> </a:t>
            </a:r>
            <a:r>
              <a:rPr lang="it-IT" dirty="0" err="1"/>
              <a:t>install</a:t>
            </a:r>
            <a:endParaRPr lang="it-IT" dirty="0"/>
          </a:p>
        </p:txBody>
      </p:sp>
      <p:sp>
        <p:nvSpPr>
          <p:cNvPr id="3" name="Segnaposto contenuto 2">
            <a:extLst>
              <a:ext uri="{FF2B5EF4-FFF2-40B4-BE49-F238E27FC236}">
                <a16:creationId xmlns:a16="http://schemas.microsoft.com/office/drawing/2014/main" id="{1F2B3729-ABFD-401D-B933-F38F8E975522}"/>
              </a:ext>
            </a:extLst>
          </p:cNvPr>
          <p:cNvSpPr>
            <a:spLocks noGrp="1"/>
          </p:cNvSpPr>
          <p:nvPr>
            <p:ph sz="half" idx="2"/>
          </p:nvPr>
        </p:nvSpPr>
        <p:spPr/>
        <p:txBody>
          <a:bodyPr/>
          <a:lstStyle/>
          <a:p>
            <a:r>
              <a:rPr lang="it-IT" dirty="0"/>
              <a:t>Il comando </a:t>
            </a:r>
            <a:r>
              <a:rPr lang="it-IT" dirty="0" err="1"/>
              <a:t>install</a:t>
            </a:r>
            <a:r>
              <a:rPr lang="it-IT" dirty="0"/>
              <a:t> legge il file </a:t>
            </a:r>
            <a:r>
              <a:rPr lang="it-IT" dirty="0" err="1">
                <a:highlight>
                  <a:srgbClr val="00FF00"/>
                </a:highlight>
              </a:rPr>
              <a:t>composer.json</a:t>
            </a:r>
            <a:r>
              <a:rPr lang="it-IT" dirty="0">
                <a:highlight>
                  <a:srgbClr val="00FF00"/>
                </a:highlight>
              </a:rPr>
              <a:t> dalla directory corrente, risolve le dipendenze e le installa nel fornitore</a:t>
            </a:r>
            <a:r>
              <a:rPr lang="it-IT" dirty="0"/>
              <a:t>.</a:t>
            </a:r>
          </a:p>
          <a:p>
            <a:endParaRPr lang="it-IT" dirty="0"/>
          </a:p>
          <a:p>
            <a:r>
              <a:rPr lang="it-IT" dirty="0" err="1"/>
              <a:t>php</a:t>
            </a:r>
            <a:r>
              <a:rPr lang="it-IT" dirty="0"/>
              <a:t> </a:t>
            </a:r>
            <a:r>
              <a:rPr lang="it-IT" dirty="0" err="1"/>
              <a:t>composer.phar</a:t>
            </a:r>
            <a:r>
              <a:rPr lang="it-IT" dirty="0"/>
              <a:t> </a:t>
            </a:r>
            <a:r>
              <a:rPr lang="it-IT" dirty="0" err="1"/>
              <a:t>install</a:t>
            </a:r>
            <a:endParaRPr lang="it-IT" dirty="0"/>
          </a:p>
        </p:txBody>
      </p:sp>
      <p:sp>
        <p:nvSpPr>
          <p:cNvPr id="4" name="Segnaposto contenuto 3">
            <a:extLst>
              <a:ext uri="{FF2B5EF4-FFF2-40B4-BE49-F238E27FC236}">
                <a16:creationId xmlns:a16="http://schemas.microsoft.com/office/drawing/2014/main" id="{18C43F36-A738-4471-A4A7-655FD0249B37}"/>
              </a:ext>
            </a:extLst>
          </p:cNvPr>
          <p:cNvSpPr>
            <a:spLocks noGrp="1"/>
          </p:cNvSpPr>
          <p:nvPr>
            <p:ph sz="quarter" idx="4"/>
          </p:nvPr>
        </p:nvSpPr>
        <p:spPr/>
        <p:txBody>
          <a:bodyPr/>
          <a:lstStyle/>
          <a:p>
            <a:r>
              <a:rPr lang="it-IT" dirty="0">
                <a:highlight>
                  <a:srgbClr val="00FF00"/>
                </a:highlight>
              </a:rPr>
              <a:t>Se è presente un file </a:t>
            </a:r>
            <a:r>
              <a:rPr lang="it-IT" dirty="0" err="1">
                <a:highlight>
                  <a:srgbClr val="00FF00"/>
                </a:highlight>
              </a:rPr>
              <a:t>composer.lock</a:t>
            </a:r>
            <a:r>
              <a:rPr lang="it-IT" dirty="0">
                <a:highlight>
                  <a:srgbClr val="00FF00"/>
                </a:highlight>
              </a:rPr>
              <a:t> nella directory corrente, utilizzerà le versioni esatte da lì invece di risolverle</a:t>
            </a:r>
            <a:r>
              <a:rPr lang="it-IT" dirty="0"/>
              <a:t>. Ciò </a:t>
            </a:r>
            <a:r>
              <a:rPr lang="it-IT" b="1" dirty="0"/>
              <a:t>garantisce che tutti coloro che utilizzano la libreria ottengano le stesse versioni delle dipendenze</a:t>
            </a:r>
            <a:r>
              <a:rPr lang="it-IT" dirty="0"/>
              <a:t>.</a:t>
            </a:r>
          </a:p>
          <a:p>
            <a:endParaRPr lang="it-IT" dirty="0"/>
          </a:p>
          <a:p>
            <a:r>
              <a:rPr lang="it-IT" dirty="0">
                <a:highlight>
                  <a:srgbClr val="00FF00"/>
                </a:highlight>
              </a:rPr>
              <a:t>Se non è presente alcun file </a:t>
            </a:r>
            <a:r>
              <a:rPr lang="it-IT" dirty="0" err="1">
                <a:highlight>
                  <a:srgbClr val="00FF00"/>
                </a:highlight>
              </a:rPr>
              <a:t>composer.lock</a:t>
            </a:r>
            <a:r>
              <a:rPr lang="it-IT" dirty="0">
                <a:highlight>
                  <a:srgbClr val="00FF00"/>
                </a:highlight>
              </a:rPr>
              <a:t>, Composer ne creerà uno dopo la risoluzione delle dipendenze</a:t>
            </a:r>
            <a:r>
              <a:rPr lang="it-IT" dirty="0"/>
              <a:t>.</a:t>
            </a:r>
          </a:p>
        </p:txBody>
      </p:sp>
    </p:spTree>
    <p:extLst>
      <p:ext uri="{BB962C8B-B14F-4D97-AF65-F5344CB8AC3E}">
        <p14:creationId xmlns:p14="http://schemas.microsoft.com/office/powerpoint/2010/main" val="119196320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10E10-C415-4F77-B094-3D0EB2949824}"/>
              </a:ext>
            </a:extLst>
          </p:cNvPr>
          <p:cNvSpPr>
            <a:spLocks noGrp="1"/>
          </p:cNvSpPr>
          <p:nvPr>
            <p:ph type="title"/>
          </p:nvPr>
        </p:nvSpPr>
        <p:spPr/>
        <p:txBody>
          <a:bodyPr/>
          <a:lstStyle/>
          <a:p>
            <a:r>
              <a:rPr lang="it-IT" dirty="0" err="1"/>
              <a:t>composer</a:t>
            </a:r>
            <a:r>
              <a:rPr lang="it-IT" dirty="0"/>
              <a:t> update</a:t>
            </a:r>
          </a:p>
        </p:txBody>
      </p:sp>
      <p:sp>
        <p:nvSpPr>
          <p:cNvPr id="3" name="Segnaposto contenuto 2">
            <a:extLst>
              <a:ext uri="{FF2B5EF4-FFF2-40B4-BE49-F238E27FC236}">
                <a16:creationId xmlns:a16="http://schemas.microsoft.com/office/drawing/2014/main" id="{C59519DE-38B8-435B-B6F6-EA9BBF005FE0}"/>
              </a:ext>
            </a:extLst>
          </p:cNvPr>
          <p:cNvSpPr>
            <a:spLocks noGrp="1"/>
          </p:cNvSpPr>
          <p:nvPr>
            <p:ph sz="half" idx="2"/>
          </p:nvPr>
        </p:nvSpPr>
        <p:spPr/>
        <p:txBody>
          <a:bodyPr>
            <a:normAutofit fontScale="92500"/>
          </a:bodyPr>
          <a:lstStyle/>
          <a:p>
            <a:r>
              <a:rPr lang="it-IT" dirty="0"/>
              <a:t>Per ottenere </a:t>
            </a:r>
            <a:r>
              <a:rPr lang="it-IT" dirty="0">
                <a:highlight>
                  <a:srgbClr val="00FF00"/>
                </a:highlight>
              </a:rPr>
              <a:t>le ultime versioni delle dipendenze e aggiornare il file </a:t>
            </a:r>
            <a:r>
              <a:rPr lang="it-IT" dirty="0" err="1">
                <a:highlight>
                  <a:srgbClr val="00FF00"/>
                </a:highlight>
              </a:rPr>
              <a:t>composer.lock</a:t>
            </a:r>
            <a:r>
              <a:rPr lang="it-IT" dirty="0">
                <a:highlight>
                  <a:srgbClr val="00FF00"/>
                </a:highlight>
              </a:rPr>
              <a:t>, dovresti usare il comando update</a:t>
            </a:r>
            <a:r>
              <a:rPr lang="it-IT" dirty="0"/>
              <a:t>. </a:t>
            </a:r>
          </a:p>
          <a:p>
            <a:r>
              <a:rPr lang="it-IT" dirty="0"/>
              <a:t>Questo comando è anche chiamato upgrade poiché fa lo stesso di upgrade se stai pensando a </a:t>
            </a:r>
            <a:r>
              <a:rPr lang="it-IT" dirty="0" err="1"/>
              <a:t>apt-get</a:t>
            </a:r>
            <a:r>
              <a:rPr lang="it-IT" dirty="0"/>
              <a:t> o gestori di pacchetti simili.</a:t>
            </a:r>
          </a:p>
          <a:p>
            <a:endParaRPr lang="it-IT" sz="2200" dirty="0"/>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a:t>
            </a:r>
          </a:p>
          <a:p>
            <a:endParaRPr lang="it-IT" dirty="0"/>
          </a:p>
          <a:p>
            <a:r>
              <a:rPr lang="it-IT" dirty="0"/>
              <a:t>Se vuoi aggiornare solo alcuni pacchetti e non tutti, puoi elencarli come tali:</a:t>
            </a:r>
          </a:p>
          <a:p>
            <a:endParaRPr lang="it-IT" b="1" dirty="0">
              <a:latin typeface="Courier New" panose="02070309020205020404" pitchFamily="49" charset="0"/>
              <a:cs typeface="Courier New" panose="02070309020205020404" pitchFamily="49" charset="0"/>
            </a:endParaRPr>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 </a:t>
            </a:r>
            <a:r>
              <a:rPr lang="it-IT" sz="2200" b="1" dirty="0" err="1">
                <a:latin typeface="Courier New" panose="02070309020205020404" pitchFamily="49" charset="0"/>
                <a:cs typeface="Courier New" panose="02070309020205020404" pitchFamily="49" charset="0"/>
              </a:rPr>
              <a:t>vendor</a:t>
            </a:r>
            <a:r>
              <a:rPr lang="it-IT" sz="2200" b="1" dirty="0">
                <a:latin typeface="Courier New" panose="02070309020205020404" pitchFamily="49" charset="0"/>
                <a:cs typeface="Courier New" panose="02070309020205020404" pitchFamily="49" charset="0"/>
              </a:rPr>
              <a:t>/package</a:t>
            </a:r>
          </a:p>
        </p:txBody>
      </p:sp>
      <p:sp>
        <p:nvSpPr>
          <p:cNvPr id="4" name="Segnaposto contenuto 3">
            <a:extLst>
              <a:ext uri="{FF2B5EF4-FFF2-40B4-BE49-F238E27FC236}">
                <a16:creationId xmlns:a16="http://schemas.microsoft.com/office/drawing/2014/main" id="{A0D5625E-5B45-4062-A7B3-8F10FDFE9A35}"/>
              </a:ext>
            </a:extLst>
          </p:cNvPr>
          <p:cNvSpPr>
            <a:spLocks noGrp="1"/>
          </p:cNvSpPr>
          <p:nvPr>
            <p:ph sz="quarter" idx="4"/>
          </p:nvPr>
        </p:nvSpPr>
        <p:spPr/>
        <p:txBody>
          <a:bodyPr/>
          <a:lstStyle/>
          <a:p>
            <a:r>
              <a:rPr lang="it-IT" dirty="0"/>
              <a:t>Questo risolverà tutte le dipendenze del progetto e scriverà le versioni esatte in </a:t>
            </a:r>
            <a:r>
              <a:rPr lang="it-IT" dirty="0" err="1"/>
              <a:t>composer.lock</a:t>
            </a:r>
            <a:r>
              <a:rPr lang="it-IT" dirty="0"/>
              <a:t>.</a:t>
            </a:r>
          </a:p>
          <a:p>
            <a:endParaRPr lang="it-IT" dirty="0"/>
          </a:p>
          <a:p>
            <a:r>
              <a:rPr lang="it-IT" dirty="0">
                <a:highlight>
                  <a:srgbClr val="FFFF00"/>
                </a:highlight>
              </a:rPr>
              <a:t>ATTENZIONE: NON è OPPORTUNO AGGIORNARE TUTTE LE DIPENDENZE SENZA PRIMA TESTARLE ALTRIMENTI SI RISCHI DI INCORRERE IN QUALCHE INCOMPATIBILITÀ</a:t>
            </a:r>
          </a:p>
          <a:p>
            <a:endParaRPr lang="it-IT" dirty="0">
              <a:highlight>
                <a:srgbClr val="FFFF00"/>
              </a:highlight>
            </a:endParaRPr>
          </a:p>
          <a:p>
            <a:r>
              <a:rPr lang="it-IT" dirty="0">
                <a:highlight>
                  <a:srgbClr val="FFFF00"/>
                </a:highlight>
              </a:rPr>
              <a:t>QUINDI MEGLIO AGGIORNARE SOLO I PACCHETTI DI CUI SI È CERTI</a:t>
            </a:r>
          </a:p>
          <a:p>
            <a:endParaRPr lang="it-IT" dirty="0"/>
          </a:p>
        </p:txBody>
      </p:sp>
    </p:spTree>
    <p:extLst>
      <p:ext uri="{BB962C8B-B14F-4D97-AF65-F5344CB8AC3E}">
        <p14:creationId xmlns:p14="http://schemas.microsoft.com/office/powerpoint/2010/main" val="99992101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1B754-7DD9-442F-B9D3-AA6F68A5B5B9}"/>
              </a:ext>
            </a:extLst>
          </p:cNvPr>
          <p:cNvSpPr>
            <a:spLocks noGrp="1"/>
          </p:cNvSpPr>
          <p:nvPr>
            <p:ph type="title"/>
          </p:nvPr>
        </p:nvSpPr>
        <p:spPr/>
        <p:txBody>
          <a:bodyPr/>
          <a:lstStyle/>
          <a:p>
            <a:r>
              <a:rPr lang="it-IT" dirty="0" err="1"/>
              <a:t>autoload.php</a:t>
            </a:r>
            <a:endParaRPr lang="it-IT" dirty="0"/>
          </a:p>
        </p:txBody>
      </p:sp>
      <p:sp>
        <p:nvSpPr>
          <p:cNvPr id="3" name="Segnaposto contenuto 2">
            <a:extLst>
              <a:ext uri="{FF2B5EF4-FFF2-40B4-BE49-F238E27FC236}">
                <a16:creationId xmlns:a16="http://schemas.microsoft.com/office/drawing/2014/main" id="{DB0B0C64-C404-46F0-AD67-4BDA1DF0CC89}"/>
              </a:ext>
            </a:extLst>
          </p:cNvPr>
          <p:cNvSpPr>
            <a:spLocks noGrp="1"/>
          </p:cNvSpPr>
          <p:nvPr>
            <p:ph sz="half" idx="2"/>
          </p:nvPr>
        </p:nvSpPr>
        <p:spPr/>
        <p:txBody>
          <a:bodyPr/>
          <a:lstStyle/>
          <a:p>
            <a:r>
              <a:rPr lang="it-IT" b="0" i="0" dirty="0">
                <a:solidFill>
                  <a:srgbClr val="384764"/>
                </a:solidFill>
                <a:effectLst/>
                <a:latin typeface="Open Sans" panose="020B0606030504020204" pitchFamily="34" charset="0"/>
              </a:rPr>
              <a:t>L'</a:t>
            </a:r>
            <a:r>
              <a:rPr lang="it-IT" b="0" i="0" dirty="0" err="1">
                <a:solidFill>
                  <a:srgbClr val="384764"/>
                </a:solidFill>
                <a:effectLst/>
                <a:latin typeface="Open Sans" panose="020B0606030504020204" pitchFamily="34" charset="0"/>
              </a:rPr>
              <a:t>autoload.php</a:t>
            </a:r>
            <a:r>
              <a:rPr lang="it-IT" b="0" i="0" dirty="0">
                <a:solidFill>
                  <a:srgbClr val="384764"/>
                </a:solidFill>
                <a:effectLst/>
                <a:latin typeface="Open Sans" panose="020B0606030504020204" pitchFamily="34" charset="0"/>
              </a:rPr>
              <a:t> è un file che consente il caricamento delle librerie semplicemente venendo incluso nel nostro codice. Basta un singolo </a:t>
            </a:r>
            <a:r>
              <a:rPr lang="it-IT" b="0" i="1" dirty="0" err="1">
                <a:solidFill>
                  <a:srgbClr val="384764"/>
                </a:solidFill>
                <a:effectLst/>
                <a:latin typeface="Open Sans" panose="020B0606030504020204" pitchFamily="34" charset="0"/>
              </a:rPr>
              <a:t>require</a:t>
            </a:r>
            <a:r>
              <a:rPr lang="it-IT" b="0" i="0" dirty="0">
                <a:solidFill>
                  <a:srgbClr val="384764"/>
                </a:solidFill>
                <a:effectLst/>
                <a:latin typeface="Open Sans" panose="020B0606030504020204" pitchFamily="34" charset="0"/>
              </a:rPr>
              <a:t>:</a:t>
            </a:r>
            <a:endParaRPr lang="it-IT" dirty="0"/>
          </a:p>
        </p:txBody>
      </p:sp>
      <p:sp>
        <p:nvSpPr>
          <p:cNvPr id="4" name="Segnaposto contenuto 3">
            <a:extLst>
              <a:ext uri="{FF2B5EF4-FFF2-40B4-BE49-F238E27FC236}">
                <a16:creationId xmlns:a16="http://schemas.microsoft.com/office/drawing/2014/main" id="{FDA81D85-7655-42A9-8D44-9B85A6FE2277}"/>
              </a:ext>
            </a:extLst>
          </p:cNvPr>
          <p:cNvSpPr>
            <a:spLocks noGrp="1"/>
          </p:cNvSpPr>
          <p:nvPr>
            <p:ph sz="quarter" idx="4"/>
          </p:nvPr>
        </p:nvSpPr>
        <p:spPr>
          <a:solidFill>
            <a:schemeClr val="tx1"/>
          </a:solidFill>
        </p:spPr>
        <p:txBody>
          <a:bodyPr/>
          <a:lstStyle/>
          <a:p>
            <a:r>
              <a:rPr lang="pt-BR" dirty="0">
                <a:solidFill>
                  <a:schemeClr val="bg1"/>
                </a:solidFill>
              </a:rPr>
              <a:t>require __DIR__ . '/vendor/autoload.php';</a:t>
            </a:r>
            <a:endParaRPr lang="it-IT" dirty="0">
              <a:solidFill>
                <a:schemeClr val="bg1"/>
              </a:solidFill>
            </a:endParaRPr>
          </a:p>
        </p:txBody>
      </p:sp>
    </p:spTree>
    <p:extLst>
      <p:ext uri="{BB962C8B-B14F-4D97-AF65-F5344CB8AC3E}">
        <p14:creationId xmlns:p14="http://schemas.microsoft.com/office/powerpoint/2010/main" val="306856083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721C5-2117-405C-A539-B6211AAB2E15}"/>
              </a:ext>
            </a:extLst>
          </p:cNvPr>
          <p:cNvSpPr>
            <a:spLocks noGrp="1"/>
          </p:cNvSpPr>
          <p:nvPr>
            <p:ph type="title"/>
          </p:nvPr>
        </p:nvSpPr>
        <p:spPr/>
        <p:txBody>
          <a:bodyPr/>
          <a:lstStyle/>
          <a:p>
            <a:r>
              <a:rPr lang="it-IT" dirty="0" err="1"/>
              <a:t>composer</a:t>
            </a:r>
            <a:r>
              <a:rPr lang="it-IT" dirty="0"/>
              <a:t> </a:t>
            </a:r>
            <a:r>
              <a:rPr lang="it-IT" dirty="0" err="1"/>
              <a:t>remove</a:t>
            </a:r>
            <a:endParaRPr lang="it-IT" dirty="0"/>
          </a:p>
        </p:txBody>
      </p:sp>
      <p:sp>
        <p:nvSpPr>
          <p:cNvPr id="3" name="Segnaposto contenuto 2">
            <a:extLst>
              <a:ext uri="{FF2B5EF4-FFF2-40B4-BE49-F238E27FC236}">
                <a16:creationId xmlns:a16="http://schemas.microsoft.com/office/drawing/2014/main" id="{1B9BC682-D594-4BCE-9507-36E9A25F221D}"/>
              </a:ext>
            </a:extLst>
          </p:cNvPr>
          <p:cNvSpPr>
            <a:spLocks noGrp="1"/>
          </p:cNvSpPr>
          <p:nvPr>
            <p:ph sz="half" idx="2"/>
          </p:nvPr>
        </p:nvSpPr>
        <p:spPr/>
        <p:txBody>
          <a:bodyPr/>
          <a:lstStyle/>
          <a:p>
            <a:r>
              <a:rPr lang="it-IT" dirty="0"/>
              <a:t>Utilizzato per rimuovere un pacchetto sia dal </a:t>
            </a:r>
            <a:r>
              <a:rPr lang="it-IT" dirty="0" err="1"/>
              <a:t>composer.json</a:t>
            </a:r>
            <a:r>
              <a:rPr lang="it-IT" dirty="0"/>
              <a:t> che dalla </a:t>
            </a:r>
            <a:r>
              <a:rPr lang="it-IT" dirty="0" err="1"/>
              <a:t>vendor</a:t>
            </a:r>
            <a:r>
              <a:rPr lang="it-IT" dirty="0"/>
              <a:t> e aggiornare </a:t>
            </a:r>
            <a:r>
              <a:rPr lang="it-IT" dirty="0" err="1"/>
              <a:t>composer.lock</a:t>
            </a:r>
            <a:endParaRPr lang="it-IT" dirty="0"/>
          </a:p>
        </p:txBody>
      </p:sp>
      <p:sp>
        <p:nvSpPr>
          <p:cNvPr id="4" name="Segnaposto contenuto 3">
            <a:extLst>
              <a:ext uri="{FF2B5EF4-FFF2-40B4-BE49-F238E27FC236}">
                <a16:creationId xmlns:a16="http://schemas.microsoft.com/office/drawing/2014/main" id="{7B0E1C84-D4F2-4CA5-B9E1-091FE3855348}"/>
              </a:ext>
            </a:extLst>
          </p:cNvPr>
          <p:cNvSpPr>
            <a:spLocks noGrp="1"/>
          </p:cNvSpPr>
          <p:nvPr>
            <p:ph sz="quarter" idx="4"/>
          </p:nvPr>
        </p:nvSpPr>
        <p:spPr>
          <a:solidFill>
            <a:schemeClr val="tx1"/>
          </a:solidFill>
        </p:spPr>
        <p:txBody>
          <a:bodyPr/>
          <a:lstStyle/>
          <a:p>
            <a:r>
              <a:rPr lang="it-IT" dirty="0">
                <a:solidFill>
                  <a:schemeClr val="bg1"/>
                </a:solidFill>
              </a:rPr>
              <a:t>&gt; </a:t>
            </a:r>
            <a:r>
              <a:rPr lang="it-IT" dirty="0" err="1">
                <a:solidFill>
                  <a:schemeClr val="bg1"/>
                </a:solidFill>
              </a:rPr>
              <a:t>composer</a:t>
            </a:r>
            <a:r>
              <a:rPr lang="it-IT" dirty="0">
                <a:solidFill>
                  <a:schemeClr val="bg1"/>
                </a:solidFill>
              </a:rPr>
              <a:t> </a:t>
            </a:r>
            <a:r>
              <a:rPr lang="it-IT" dirty="0" err="1">
                <a:solidFill>
                  <a:schemeClr val="bg1"/>
                </a:solidFill>
              </a:rPr>
              <a:t>remove</a:t>
            </a:r>
            <a:r>
              <a:rPr lang="it-IT" dirty="0">
                <a:solidFill>
                  <a:schemeClr val="bg1"/>
                </a:solidFill>
              </a:rPr>
              <a:t> </a:t>
            </a:r>
            <a:r>
              <a:rPr lang="it-IT" dirty="0" err="1">
                <a:solidFill>
                  <a:schemeClr val="bg1"/>
                </a:solidFill>
              </a:rPr>
              <a:t>symfony</a:t>
            </a:r>
            <a:r>
              <a:rPr lang="it-IT" dirty="0">
                <a:solidFill>
                  <a:schemeClr val="bg1"/>
                </a:solidFill>
              </a:rPr>
              <a:t>/</a:t>
            </a:r>
            <a:r>
              <a:rPr lang="it-IT" dirty="0" err="1">
                <a:solidFill>
                  <a:schemeClr val="bg1"/>
                </a:solidFill>
              </a:rPr>
              <a:t>google-mailer</a:t>
            </a:r>
            <a:r>
              <a:rPr lang="it-IT" dirty="0">
                <a:solidFill>
                  <a:schemeClr val="bg1"/>
                </a:solidFill>
              </a:rPr>
              <a:t> </a:t>
            </a:r>
          </a:p>
        </p:txBody>
      </p:sp>
    </p:spTree>
    <p:extLst>
      <p:ext uri="{BB962C8B-B14F-4D97-AF65-F5344CB8AC3E}">
        <p14:creationId xmlns:p14="http://schemas.microsoft.com/office/powerpoint/2010/main" val="92032863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10EC1-C50C-4B72-86C2-3D8B42DDD85D}"/>
              </a:ext>
            </a:extLst>
          </p:cNvPr>
          <p:cNvSpPr>
            <a:spLocks noGrp="1"/>
          </p:cNvSpPr>
          <p:nvPr>
            <p:ph type="title"/>
          </p:nvPr>
        </p:nvSpPr>
        <p:spPr/>
        <p:txBody>
          <a:bodyPr/>
          <a:lstStyle/>
          <a:p>
            <a:r>
              <a:rPr lang="it-IT" dirty="0"/>
              <a:t>PSR-4 Standard </a:t>
            </a:r>
            <a:r>
              <a:rPr lang="it-IT" dirty="0" err="1"/>
              <a:t>autoloading</a:t>
            </a:r>
            <a:endParaRPr lang="it-IT" dirty="0"/>
          </a:p>
        </p:txBody>
      </p:sp>
      <p:sp>
        <p:nvSpPr>
          <p:cNvPr id="3" name="Segnaposto contenuto 2">
            <a:extLst>
              <a:ext uri="{FF2B5EF4-FFF2-40B4-BE49-F238E27FC236}">
                <a16:creationId xmlns:a16="http://schemas.microsoft.com/office/drawing/2014/main" id="{A789F124-324E-4848-B1A5-D4B5ADDD7BBD}"/>
              </a:ext>
            </a:extLst>
          </p:cNvPr>
          <p:cNvSpPr>
            <a:spLocks noGrp="1"/>
          </p:cNvSpPr>
          <p:nvPr>
            <p:ph sz="half" idx="2"/>
          </p:nvPr>
        </p:nvSpPr>
        <p:spPr>
          <a:xfrm>
            <a:off x="328612" y="1318902"/>
            <a:ext cx="11549444" cy="1450676"/>
          </a:xfrm>
        </p:spPr>
        <p:txBody>
          <a:bodyPr>
            <a:normAutofit fontScale="55000" lnSpcReduction="20000"/>
          </a:bodyPr>
          <a:lstStyle/>
          <a:p>
            <a:pPr algn="l"/>
            <a:r>
              <a:rPr lang="it-IT" b="0" i="0" dirty="0">
                <a:solidFill>
                  <a:srgbClr val="5D5D5D"/>
                </a:solidFill>
                <a:effectLst/>
                <a:latin typeface="Lato" panose="020F0502020204030203" pitchFamily="34" charset="0"/>
              </a:rPr>
              <a:t>PSR-4 costituisce un nuovo standard per gestire l'</a:t>
            </a:r>
            <a:r>
              <a:rPr lang="it-IT" b="0" i="0" dirty="0" err="1">
                <a:solidFill>
                  <a:srgbClr val="5D5D5D"/>
                </a:solidFill>
                <a:effectLst/>
                <a:latin typeface="Lato" panose="020F0502020204030203" pitchFamily="34" charset="0"/>
              </a:rPr>
              <a:t>autoloading</a:t>
            </a:r>
            <a:r>
              <a:rPr lang="it-IT" b="0" i="0" dirty="0">
                <a:solidFill>
                  <a:srgbClr val="5D5D5D"/>
                </a:solidFill>
                <a:effectLst/>
                <a:latin typeface="Lato" panose="020F0502020204030203" pitchFamily="34" charset="0"/>
              </a:rPr>
              <a:t> e fa uso dei </a:t>
            </a:r>
            <a:r>
              <a:rPr lang="it-IT" b="0" i="0" dirty="0" err="1">
                <a:solidFill>
                  <a:srgbClr val="5D5D5D"/>
                </a:solidFill>
                <a:effectLst/>
                <a:latin typeface="Lato" panose="020F0502020204030203" pitchFamily="34" charset="0"/>
              </a:rPr>
              <a:t>namespace</a:t>
            </a:r>
            <a:r>
              <a:rPr lang="it-IT" b="0" i="0" dirty="0">
                <a:solidFill>
                  <a:srgbClr val="5D5D5D"/>
                </a:solidFill>
                <a:effectLst/>
                <a:latin typeface="Lato" panose="020F0502020204030203" pitchFamily="34" charset="0"/>
              </a:rPr>
              <a:t>, tecnica che evita i conflitti tra classi con lo stesso nome, ma appartenenti a librerie diverse.</a:t>
            </a:r>
          </a:p>
          <a:p>
            <a:pPr algn="l"/>
            <a:r>
              <a:rPr lang="it-IT" b="0" i="0" dirty="0">
                <a:solidFill>
                  <a:srgbClr val="5D5D5D"/>
                </a:solidFill>
                <a:effectLst/>
                <a:latin typeface="Lato" panose="020F0502020204030203" pitchFamily="34" charset="0"/>
              </a:rPr>
              <a:t>Per poter gestire le nostre classi mediante PSR-4, immaginiamo lo scenario seguente:</a:t>
            </a:r>
          </a:p>
          <a:p>
            <a:pPr algn="l"/>
            <a:r>
              <a:rPr lang="it-IT" b="0" i="0" dirty="0">
                <a:solidFill>
                  <a:srgbClr val="5D5D5D"/>
                </a:solidFill>
                <a:effectLst/>
                <a:latin typeface="Lato" panose="020F0502020204030203" pitchFamily="34" charset="0"/>
              </a:rPr>
              <a:t>cartella-sito /</a:t>
            </a:r>
          </a:p>
          <a:p>
            <a:pPr algn="l"/>
            <a:r>
              <a:rPr lang="it-IT" b="0" i="0" dirty="0">
                <a:solidFill>
                  <a:srgbClr val="5D5D5D"/>
                </a:solidFill>
                <a:effectLst/>
                <a:latin typeface="Lato" panose="020F0502020204030203" pitchFamily="34" charset="0"/>
              </a:rPr>
              <a:t>           sotto-cartella-mie-classi/</a:t>
            </a:r>
          </a:p>
          <a:p>
            <a:pPr algn="l"/>
            <a:r>
              <a:rPr lang="it-IT" b="0" i="0" dirty="0">
                <a:solidFill>
                  <a:srgbClr val="5D5D5D"/>
                </a:solidFill>
                <a:effectLst/>
                <a:latin typeface="Lato" panose="020F0502020204030203" pitchFamily="34" charset="0"/>
              </a:rPr>
              <a:t>               classe1.php</a:t>
            </a:r>
          </a:p>
          <a:p>
            <a:pPr algn="l"/>
            <a:r>
              <a:rPr lang="it-IT" b="0" i="0" dirty="0">
                <a:solidFill>
                  <a:srgbClr val="5D5D5D"/>
                </a:solidFill>
                <a:effectLst/>
                <a:latin typeface="Lato" panose="020F0502020204030203" pitchFamily="34" charset="0"/>
              </a:rPr>
              <a:t>               classe2.php</a:t>
            </a:r>
          </a:p>
          <a:p>
            <a:pPr algn="l"/>
            <a:r>
              <a:rPr lang="it-IT" b="0" i="0" dirty="0">
                <a:solidFill>
                  <a:srgbClr val="5D5D5D"/>
                </a:solidFill>
                <a:effectLst/>
                <a:latin typeface="Lato" panose="020F0502020204030203" pitchFamily="34" charset="0"/>
              </a:rPr>
              <a:t>               classe3.php</a:t>
            </a:r>
          </a:p>
          <a:p>
            <a:endParaRPr lang="it-IT" dirty="0"/>
          </a:p>
        </p:txBody>
      </p:sp>
      <p:sp>
        <p:nvSpPr>
          <p:cNvPr id="4" name="Segnaposto contenuto 3">
            <a:extLst>
              <a:ext uri="{FF2B5EF4-FFF2-40B4-BE49-F238E27FC236}">
                <a16:creationId xmlns:a16="http://schemas.microsoft.com/office/drawing/2014/main" id="{DEB065FB-7E6B-4099-94F4-14A89D6D51D5}"/>
              </a:ext>
            </a:extLst>
          </p:cNvPr>
          <p:cNvSpPr>
            <a:spLocks noGrp="1"/>
          </p:cNvSpPr>
          <p:nvPr>
            <p:ph sz="quarter" idx="4"/>
          </p:nvPr>
        </p:nvSpPr>
        <p:spPr>
          <a:xfrm>
            <a:off x="313943" y="2769578"/>
            <a:ext cx="6490269" cy="3765024"/>
          </a:xfrm>
        </p:spPr>
        <p:txBody>
          <a:bodyPr>
            <a:normAutofit fontScale="62500" lnSpcReduction="20000"/>
          </a:bodyPr>
          <a:lstStyle/>
          <a:p>
            <a:r>
              <a:rPr lang="it-IT" sz="3000" b="0" i="0" dirty="0">
                <a:solidFill>
                  <a:srgbClr val="5D5D5D"/>
                </a:solidFill>
                <a:effectLst/>
                <a:latin typeface="Lato" panose="020F0502020204030203" pitchFamily="34" charset="0"/>
              </a:rPr>
              <a:t>Assegniamo alle classi un </a:t>
            </a:r>
            <a:r>
              <a:rPr lang="it-IT" sz="3000" b="0" i="0" dirty="0" err="1">
                <a:solidFill>
                  <a:srgbClr val="5D5D5D"/>
                </a:solidFill>
                <a:effectLst/>
                <a:latin typeface="Lato" panose="020F0502020204030203" pitchFamily="34" charset="0"/>
              </a:rPr>
              <a:t>namespace</a:t>
            </a:r>
            <a:r>
              <a:rPr lang="it-IT" sz="3000" b="0" i="0" dirty="0">
                <a:solidFill>
                  <a:srgbClr val="5D5D5D"/>
                </a:solidFill>
                <a:effectLst/>
                <a:latin typeface="Lato" panose="020F0502020204030203" pitchFamily="34" charset="0"/>
              </a:rPr>
              <a:t>, uguale per tutte:</a:t>
            </a:r>
          </a:p>
          <a:p>
            <a:r>
              <a:rPr lang="en-US" sz="3000" dirty="0"/>
              <a:t>&lt;?php</a:t>
            </a:r>
          </a:p>
          <a:p>
            <a:endParaRPr lang="en-US" sz="2300" dirty="0"/>
          </a:p>
          <a:p>
            <a:r>
              <a:rPr lang="en-US" sz="2000" dirty="0">
                <a:latin typeface="Courier New" panose="02070309020205020404" pitchFamily="49" charset="0"/>
                <a:cs typeface="Courier New" panose="02070309020205020404" pitchFamily="49" charset="0"/>
              </a:rPr>
              <a:t>namespace </a:t>
            </a:r>
            <a:r>
              <a:rPr lang="en-US" sz="2000" dirty="0" err="1">
                <a:latin typeface="Courier New" panose="02070309020205020404" pitchFamily="49" charset="0"/>
                <a:cs typeface="Courier New" panose="02070309020205020404" pitchFamily="49" charset="0"/>
              </a:rPr>
              <a:t>MiaAzienda</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class Classe1 {</a:t>
            </a:r>
          </a:p>
          <a:p>
            <a:r>
              <a:rPr lang="en-US" sz="2000" dirty="0">
                <a:latin typeface="Courier New" panose="02070309020205020404" pitchFamily="49" charset="0"/>
                <a:cs typeface="Courier New" panose="02070309020205020404" pitchFamily="49" charset="0"/>
              </a:rPr>
              <a:t>	public function __construct()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echo "Ciao, </a:t>
            </a:r>
            <a:r>
              <a:rPr lang="en-US" sz="2000" dirty="0" err="1">
                <a:latin typeface="Courier New" panose="02070309020205020404" pitchFamily="49" charset="0"/>
                <a:cs typeface="Courier New" panose="02070309020205020404" pitchFamily="49" charset="0"/>
              </a:rPr>
              <a:t>sono</a:t>
            </a:r>
            <a:r>
              <a:rPr lang="en-US" sz="2000" dirty="0">
                <a:latin typeface="Courier New" panose="02070309020205020404" pitchFamily="49" charset="0"/>
                <a:cs typeface="Courier New" panose="02070309020205020404" pitchFamily="49" charset="0"/>
              </a:rPr>
              <a:t> classe1.";</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In </a:t>
            </a:r>
            <a:r>
              <a:rPr lang="en-US" sz="2000" dirty="0" err="1">
                <a:latin typeface="Courier New" panose="02070309020205020404" pitchFamily="49" charset="0"/>
                <a:cs typeface="Courier New" panose="02070309020205020404" pitchFamily="49" charset="0"/>
              </a:rPr>
              <a:t>composer.json</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"autoload": {</a:t>
            </a:r>
          </a:p>
          <a:p>
            <a:r>
              <a:rPr lang="en-US" sz="2000" dirty="0">
                <a:latin typeface="Courier New" panose="02070309020205020404" pitchFamily="49" charset="0"/>
                <a:cs typeface="Courier New" panose="02070309020205020404" pitchFamily="49" charset="0"/>
              </a:rPr>
              <a:t>		"psr-4":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MiaAzienda</a:t>
            </a:r>
            <a:r>
              <a:rPr lang="en-US" sz="2000" dirty="0">
                <a:highlight>
                  <a:srgbClr val="00FFFF"/>
                </a:highligh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":"sotto-</a:t>
            </a:r>
            <a:r>
              <a:rPr lang="en-US" sz="2000" dirty="0" err="1">
                <a:latin typeface="Courier New" panose="02070309020205020404" pitchFamily="49" charset="0"/>
                <a:cs typeface="Courier New" panose="02070309020205020404" pitchFamily="49" charset="0"/>
              </a:rPr>
              <a:t>cartella</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mie-classi</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9" name="Segnaposto contenuto 3">
            <a:extLst>
              <a:ext uri="{FF2B5EF4-FFF2-40B4-BE49-F238E27FC236}">
                <a16:creationId xmlns:a16="http://schemas.microsoft.com/office/drawing/2014/main" id="{9A2EADF6-0BE9-4C9B-A780-9268FA230694}"/>
              </a:ext>
            </a:extLst>
          </p:cNvPr>
          <p:cNvSpPr txBox="1">
            <a:spLocks/>
          </p:cNvSpPr>
          <p:nvPr/>
        </p:nvSpPr>
        <p:spPr>
          <a:xfrm>
            <a:off x="6804212" y="2769578"/>
            <a:ext cx="4634753" cy="3765024"/>
          </a:xfrm>
          <a:prstGeom prst="rect">
            <a:avLst/>
          </a:prstGeom>
        </p:spPr>
        <p:txBody>
          <a:bodyPr vert="horz" lIns="91440" tIns="45720" rIns="91440" bIns="45720" rtlCol="0">
            <a:normAutofit fontScale="70000" lnSpcReduction="20000"/>
          </a:bodyPr>
          <a:lstStyle>
            <a:lvl1pPr marL="91440" indent="-91440" algn="l" defTabSz="914400" rtl="0" eaLnBrk="1" latinLnBrk="0" hangingPunct="1">
              <a:lnSpc>
                <a:spcPct val="100000"/>
              </a:lnSpc>
              <a:spcBef>
                <a:spcPts val="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100000"/>
              </a:lnSpc>
              <a:spcBef>
                <a:spcPts val="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100000"/>
              </a:lnSpc>
              <a:spcBef>
                <a:spcPts val="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en-US" sz="2000" dirty="0">
              <a:latin typeface="Courier New" panose="02070309020205020404" pitchFamily="49"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rPr>
              <a:t>Poi </a:t>
            </a:r>
          </a:p>
          <a:p>
            <a:r>
              <a:rPr lang="it-IT" sz="2000" b="1" i="1" dirty="0">
                <a:solidFill>
                  <a:schemeClr val="bg1"/>
                </a:solidFill>
                <a:highlight>
                  <a:srgbClr val="000000"/>
                </a:highlight>
                <a:latin typeface="Lato" panose="020F0502020204030203" pitchFamily="34" charset="0"/>
              </a:rPr>
              <a:t>&gt; </a:t>
            </a:r>
            <a:r>
              <a:rPr lang="it-IT" sz="2000" b="1" i="1" dirty="0" err="1">
                <a:solidFill>
                  <a:schemeClr val="bg1"/>
                </a:solidFill>
                <a:highlight>
                  <a:srgbClr val="000000"/>
                </a:highlight>
                <a:latin typeface="Lato" panose="020F0502020204030203" pitchFamily="34" charset="0"/>
              </a:rPr>
              <a:t>composer</a:t>
            </a:r>
            <a:r>
              <a:rPr lang="it-IT" sz="2000" b="1" i="1" dirty="0">
                <a:solidFill>
                  <a:schemeClr val="bg1"/>
                </a:solidFill>
                <a:highlight>
                  <a:srgbClr val="000000"/>
                </a:highlight>
                <a:latin typeface="Lato" panose="020F0502020204030203" pitchFamily="34" charset="0"/>
              </a:rPr>
              <a:t> </a:t>
            </a:r>
            <a:r>
              <a:rPr lang="it-IT" sz="2000" b="1" i="1" dirty="0" err="1">
                <a:solidFill>
                  <a:schemeClr val="bg1"/>
                </a:solidFill>
                <a:highlight>
                  <a:srgbClr val="000000"/>
                </a:highlight>
                <a:latin typeface="Lato" panose="020F0502020204030203" pitchFamily="34" charset="0"/>
              </a:rPr>
              <a:t>dump-autoload</a:t>
            </a:r>
            <a:r>
              <a:rPr lang="it-IT" sz="2000" b="1" i="1" dirty="0">
                <a:solidFill>
                  <a:schemeClr val="bg1"/>
                </a:solidFill>
                <a:highlight>
                  <a:srgbClr val="000000"/>
                </a:highlight>
                <a:latin typeface="Lato" panose="020F0502020204030203" pitchFamily="34" charset="0"/>
              </a:rPr>
              <a:t> –o</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cs typeface="Courier New" panose="02070309020205020404" pitchFamily="49" charset="0"/>
              </a:rPr>
              <a:t>Nel file (es </a:t>
            </a:r>
            <a:r>
              <a:rPr lang="it-IT" sz="2000" b="1" i="1" dirty="0" err="1">
                <a:solidFill>
                  <a:schemeClr val="bg1"/>
                </a:solidFill>
                <a:highlight>
                  <a:srgbClr val="000000"/>
                </a:highlight>
                <a:latin typeface="Lato" panose="020F0502020204030203" pitchFamily="34" charset="0"/>
                <a:cs typeface="Courier New" panose="02070309020205020404" pitchFamily="49" charset="0"/>
              </a:rPr>
              <a:t>index.php</a:t>
            </a:r>
            <a:r>
              <a:rPr lang="it-IT" sz="2000" b="1" i="1" dirty="0">
                <a:solidFill>
                  <a:schemeClr val="bg1"/>
                </a:solidFill>
                <a:highlight>
                  <a:srgbClr val="000000"/>
                </a:highlight>
                <a:latin typeface="Lato" panose="020F0502020204030203" pitchFamily="34" charset="0"/>
                <a:cs typeface="Courier New" panose="02070309020205020404" pitchFamily="49" charset="0"/>
              </a:rPr>
              <a:t>):</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en-US" sz="3000" dirty="0"/>
              <a:t>&lt;?php</a:t>
            </a:r>
          </a:p>
          <a:p>
            <a:r>
              <a:rPr lang="en-US" sz="3000" dirty="0"/>
              <a:t>            require "vendor/</a:t>
            </a:r>
            <a:r>
              <a:rPr lang="en-US" sz="3000" dirty="0" err="1"/>
              <a:t>autoload.php</a:t>
            </a:r>
            <a:r>
              <a:rPr lang="en-US" sz="3000" dirty="0"/>
              <a:t>";</a:t>
            </a:r>
          </a:p>
          <a:p>
            <a:endParaRPr lang="en-US" sz="3000" dirty="0"/>
          </a:p>
          <a:p>
            <a:r>
              <a:rPr lang="en-US" sz="3000" dirty="0"/>
              <a:t>                use </a:t>
            </a:r>
            <a:r>
              <a:rPr lang="en-US" sz="3000" dirty="0" err="1"/>
              <a:t>MiaAzienda</a:t>
            </a:r>
            <a:r>
              <a:rPr lang="en-US" sz="3000" dirty="0"/>
              <a:t>\Classe1;</a:t>
            </a:r>
          </a:p>
          <a:p>
            <a:r>
              <a:rPr lang="en-US" sz="3000" dirty="0"/>
              <a:t>                use </a:t>
            </a:r>
            <a:r>
              <a:rPr lang="en-US" sz="3000" dirty="0" err="1"/>
              <a:t>MiaAzienda</a:t>
            </a:r>
            <a:r>
              <a:rPr lang="en-US" sz="3000" dirty="0"/>
              <a:t>\Classe2;</a:t>
            </a:r>
          </a:p>
          <a:p>
            <a:r>
              <a:rPr lang="en-US" sz="3000" dirty="0"/>
              <a:t>                use </a:t>
            </a:r>
            <a:r>
              <a:rPr lang="en-US" sz="3000" dirty="0" err="1"/>
              <a:t>MiaAzienda</a:t>
            </a:r>
            <a:r>
              <a:rPr lang="en-US" sz="3000" dirty="0"/>
              <a:t>\Classe1;</a:t>
            </a:r>
          </a:p>
          <a:p>
            <a:endParaRPr lang="en-US" sz="3000" dirty="0"/>
          </a:p>
          <a:p>
            <a:r>
              <a:rPr lang="en-US" sz="3000" dirty="0"/>
              <a:t>                $obj1 = new Classe1();</a:t>
            </a:r>
          </a:p>
          <a:p>
            <a:r>
              <a:rPr lang="en-US" sz="3000" dirty="0"/>
              <a:t>                $obj2 = new Classe2();</a:t>
            </a:r>
          </a:p>
          <a:p>
            <a:r>
              <a:rPr lang="en-US" sz="3000" dirty="0"/>
              <a:t>                $obj3 = new Classe3();</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975293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87C26-6191-4E30-8FEE-2196D503CE0C}"/>
              </a:ext>
            </a:extLst>
          </p:cNvPr>
          <p:cNvSpPr>
            <a:spLocks noGrp="1"/>
          </p:cNvSpPr>
          <p:nvPr>
            <p:ph type="title"/>
          </p:nvPr>
        </p:nvSpPr>
        <p:spPr/>
        <p:txBody>
          <a:bodyPr/>
          <a:lstStyle/>
          <a:p>
            <a:r>
              <a:rPr lang="it-IT" dirty="0"/>
              <a:t>Esempio con </a:t>
            </a:r>
            <a:r>
              <a:rPr lang="it-IT" dirty="0" err="1"/>
              <a:t>symfony</a:t>
            </a:r>
            <a:r>
              <a:rPr lang="it-IT" dirty="0"/>
              <a:t>/</a:t>
            </a:r>
            <a:r>
              <a:rPr lang="it-IT" dirty="0" err="1"/>
              <a:t>mailer</a:t>
            </a:r>
            <a:r>
              <a:rPr lang="it-IT" dirty="0"/>
              <a:t> e </a:t>
            </a:r>
            <a:r>
              <a:rPr lang="it-IT" dirty="0" err="1"/>
              <a:t>composer</a:t>
            </a:r>
            <a:r>
              <a:rPr lang="it-IT" dirty="0"/>
              <a:t> </a:t>
            </a:r>
          </a:p>
        </p:txBody>
      </p:sp>
      <p:sp>
        <p:nvSpPr>
          <p:cNvPr id="3" name="Segnaposto contenuto 2">
            <a:extLst>
              <a:ext uri="{FF2B5EF4-FFF2-40B4-BE49-F238E27FC236}">
                <a16:creationId xmlns:a16="http://schemas.microsoft.com/office/drawing/2014/main" id="{32463974-3150-4057-8432-CE64ADA5DEA6}"/>
              </a:ext>
            </a:extLst>
          </p:cNvPr>
          <p:cNvSpPr>
            <a:spLocks noGrp="1"/>
          </p:cNvSpPr>
          <p:nvPr>
            <p:ph sz="half" idx="2"/>
          </p:nvPr>
        </p:nvSpPr>
        <p:spPr/>
        <p:txBody>
          <a:bodyPr>
            <a:normAutofit/>
          </a:bodyPr>
          <a:lstStyle/>
          <a:p>
            <a:r>
              <a:rPr lang="it-IT" dirty="0" err="1"/>
              <a:t>composer</a:t>
            </a:r>
            <a:r>
              <a:rPr lang="it-IT" dirty="0"/>
              <a:t> </a:t>
            </a:r>
            <a:r>
              <a:rPr lang="it-IT" dirty="0" err="1"/>
              <a:t>require</a:t>
            </a:r>
            <a:r>
              <a:rPr lang="it-IT" dirty="0"/>
              <a:t> </a:t>
            </a:r>
            <a:r>
              <a:rPr lang="it-IT" dirty="0" err="1"/>
              <a:t>symfony</a:t>
            </a:r>
            <a:r>
              <a:rPr lang="it-IT" dirty="0"/>
              <a:t>/</a:t>
            </a:r>
            <a:r>
              <a:rPr lang="it-IT" dirty="0" err="1"/>
              <a:t>mailer</a:t>
            </a:r>
            <a:endParaRPr lang="it-IT" dirty="0"/>
          </a:p>
          <a:p>
            <a:endParaRPr lang="it-IT" dirty="0"/>
          </a:p>
          <a:p>
            <a:r>
              <a:rPr lang="it-IT" dirty="0" err="1"/>
              <a:t>composer</a:t>
            </a:r>
            <a:r>
              <a:rPr lang="it-IT" dirty="0"/>
              <a:t> </a:t>
            </a:r>
            <a:r>
              <a:rPr lang="it-IT" dirty="0" err="1"/>
              <a:t>require</a:t>
            </a:r>
            <a:r>
              <a:rPr lang="it-IT" dirty="0"/>
              <a:t> </a:t>
            </a:r>
            <a:r>
              <a:rPr lang="it-IT" dirty="0" err="1"/>
              <a:t>symfony</a:t>
            </a:r>
            <a:r>
              <a:rPr lang="it-IT" dirty="0"/>
              <a:t>/</a:t>
            </a:r>
            <a:r>
              <a:rPr lang="it-IT" dirty="0" err="1"/>
              <a:t>mime</a:t>
            </a:r>
            <a:endParaRPr lang="it-IT" dirty="0"/>
          </a:p>
          <a:p>
            <a:endParaRPr lang="it-IT" dirty="0"/>
          </a:p>
          <a:p>
            <a:r>
              <a:rPr lang="it-IT" dirty="0"/>
              <a:t>Nell'esempio utilizzo </a:t>
            </a:r>
            <a:r>
              <a:rPr lang="it-IT" dirty="0" err="1"/>
              <a:t>mailtrap</a:t>
            </a:r>
            <a:endParaRPr lang="it-IT" dirty="0"/>
          </a:p>
          <a:p>
            <a:r>
              <a:rPr lang="it-IT" dirty="0"/>
              <a:t>smtp://*******user****:***pwd****@smtp.mailtrap.io:2525/?encryption=ssl&amp;auth_mode=login</a:t>
            </a:r>
          </a:p>
          <a:p>
            <a:endParaRPr lang="it-IT" dirty="0"/>
          </a:p>
          <a:p>
            <a:r>
              <a:rPr lang="it-IT" dirty="0"/>
              <a:t>elenco </a:t>
            </a:r>
            <a:r>
              <a:rPr lang="it-IT" dirty="0" err="1"/>
              <a:t>smtp</a:t>
            </a:r>
            <a:r>
              <a:rPr lang="it-IT" dirty="0"/>
              <a:t> previsti</a:t>
            </a:r>
          </a:p>
          <a:p>
            <a:r>
              <a:rPr lang="it-IT" dirty="0"/>
              <a:t>https://symfony.com/doc/current/mailer.html</a:t>
            </a:r>
          </a:p>
          <a:p>
            <a:endParaRPr lang="it-IT" dirty="0"/>
          </a:p>
        </p:txBody>
      </p:sp>
      <p:sp>
        <p:nvSpPr>
          <p:cNvPr id="6" name="Segnaposto contenuto 5">
            <a:extLst>
              <a:ext uri="{FF2B5EF4-FFF2-40B4-BE49-F238E27FC236}">
                <a16:creationId xmlns:a16="http://schemas.microsoft.com/office/drawing/2014/main" id="{E222C895-69AD-4B95-955B-D9E835BB2862}"/>
              </a:ext>
            </a:extLst>
          </p:cNvPr>
          <p:cNvSpPr>
            <a:spLocks noGrp="1"/>
          </p:cNvSpPr>
          <p:nvPr>
            <p:ph sz="quarter" idx="4"/>
          </p:nvPr>
        </p:nvSpPr>
        <p:spPr/>
        <p:txBody>
          <a:bodyPr>
            <a:normAutofit fontScale="62500" lnSpcReduction="20000"/>
          </a:bodyPr>
          <a:lstStyle/>
          <a:p>
            <a:r>
              <a:rPr lang="it-IT" b="0" dirty="0">
                <a:solidFill>
                  <a:srgbClr val="569CD6"/>
                </a:solidFill>
                <a:effectLst/>
                <a:latin typeface="Consolas" panose="020B0609020204030204" pitchFamily="49" charset="0"/>
              </a:rPr>
              <a:t>File: </a:t>
            </a:r>
            <a:r>
              <a:rPr lang="it-IT" b="0" dirty="0" err="1">
                <a:solidFill>
                  <a:srgbClr val="569CD6"/>
                </a:solidFill>
                <a:effectLst/>
                <a:latin typeface="Consolas" panose="020B0609020204030204" pitchFamily="49" charset="0"/>
              </a:rPr>
              <a:t>index.php</a:t>
            </a:r>
            <a:endParaRPr lang="it-IT" b="0" dirty="0">
              <a:solidFill>
                <a:srgbClr val="569CD6"/>
              </a:solidFill>
              <a:effectLst/>
              <a:latin typeface="Consolas" panose="020B0609020204030204" pitchFamily="49" charset="0"/>
            </a:endParaRP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err="1">
                <a:solidFill>
                  <a:srgbClr val="C586C0"/>
                </a:solidFill>
                <a:effectLst/>
                <a:latin typeface="Consolas" panose="020B0609020204030204" pitchFamily="49" charset="0"/>
              </a:rPr>
              <a:t>require</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__DIR__</a:t>
            </a:r>
            <a:r>
              <a:rPr lang="it-IT" b="0" dirty="0">
                <a:solidFill>
                  <a:srgbClr val="D4D4D4"/>
                </a:solidFill>
                <a:effectLst/>
                <a:latin typeface="Consolas" panose="020B0609020204030204" pitchFamily="49" charset="0"/>
              </a:rPr>
              <a:t> . </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vendor</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autoload.php</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a:t>
            </a:r>
            <a:r>
              <a:rPr lang="it-IT" b="0" dirty="0" err="1">
                <a:solidFill>
                  <a:srgbClr val="D4D4D4"/>
                </a:solidFill>
                <a:effectLst/>
                <a:latin typeface="Consolas" panose="020B0609020204030204" pitchFamily="49" charset="0"/>
              </a:rPr>
              <a:t>Mime</a:t>
            </a:r>
            <a:r>
              <a:rPr lang="it-IT" b="0" dirty="0">
                <a:solidFill>
                  <a:srgbClr val="D4D4D4"/>
                </a:solidFill>
                <a:effectLst/>
                <a:latin typeface="Consolas" panose="020B0609020204030204" pitchFamily="49" charset="0"/>
              </a:rPr>
              <a:t>\</a:t>
            </a:r>
            <a:r>
              <a:rPr lang="it-IT" b="0" dirty="0" err="1">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 = </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r>
              <a:rPr lang="it-IT" b="0" dirty="0" err="1">
                <a:solidFill>
                  <a:srgbClr val="DCDCAA"/>
                </a:solidFill>
                <a:effectLst/>
                <a:latin typeface="Consolas" panose="020B0609020204030204" pitchFamily="49" charset="0"/>
              </a:rPr>
              <a:t>fromDsn</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smtp</a:t>
            </a:r>
            <a:r>
              <a:rPr lang="it-IT" b="0" dirty="0">
                <a:solidFill>
                  <a:srgbClr val="CE9178"/>
                </a:solidFill>
                <a:effectLst/>
                <a:latin typeface="Consolas" panose="020B0609020204030204" pitchFamily="49" charset="0"/>
              </a:rPr>
              <a:t>://*******:*******@smtp.mailtrap.io:2525/?encryption=ssl&amp;auth_mode=login'</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from</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to</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//-&gt;cc(*********')</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bcc</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replyTo</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priority</a:t>
            </a:r>
            <a:r>
              <a:rPr lang="it-IT" b="0" dirty="0">
                <a:solidFill>
                  <a:srgbClr val="6A9955"/>
                </a:solidFill>
                <a:effectLst/>
                <a:latin typeface="Consolas" panose="020B0609020204030204" pitchFamily="49" charset="0"/>
              </a:rPr>
              <a:t>(Email::PRIORITY_HIGH)</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-&gt;</a:t>
            </a:r>
            <a:r>
              <a:rPr lang="it-IT" b="0" dirty="0" err="1">
                <a:solidFill>
                  <a:srgbClr val="DCDCAA"/>
                </a:solidFill>
                <a:effectLst/>
                <a:latin typeface="Consolas" panose="020B0609020204030204" pitchFamily="49" charset="0"/>
              </a:rPr>
              <a:t>subject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'Time for </a:t>
            </a:r>
            <a:r>
              <a:rPr lang="it-IT" b="0" dirty="0" err="1">
                <a:solidFill>
                  <a:srgbClr val="CE9178"/>
                </a:solidFill>
                <a:effectLst/>
                <a:latin typeface="Consolas" panose="020B0609020204030204" pitchFamily="49" charset="0"/>
              </a:rPr>
              <a:t>Symfony</a:t>
            </a:r>
            <a:r>
              <a:rPr lang="it-IT" b="0" dirty="0">
                <a:solidFill>
                  <a:srgbClr val="CE9178"/>
                </a:solidFill>
                <a:effectLst/>
                <a:latin typeface="Consolas" panose="020B0609020204030204" pitchFamily="49" charset="0"/>
              </a:rPr>
              <a:t> 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text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Sending</a:t>
            </a:r>
            <a:r>
              <a:rPr lang="it-IT" b="0" dirty="0">
                <a:solidFill>
                  <a:srgbClr val="CE9178"/>
                </a:solidFill>
                <a:effectLst/>
                <a:latin typeface="Consolas" panose="020B0609020204030204" pitchFamily="49" charset="0"/>
              </a:rPr>
              <a:t> emails </a:t>
            </a:r>
            <a:r>
              <a:rPr lang="it-IT" b="0" dirty="0" err="1">
                <a:solidFill>
                  <a:srgbClr val="CE9178"/>
                </a:solidFill>
                <a:effectLst/>
                <a:latin typeface="Consolas" panose="020B0609020204030204" pitchFamily="49" charset="0"/>
              </a:rPr>
              <a:t>is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fun</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again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html</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'&lt;p&gt;</a:t>
            </a:r>
            <a:r>
              <a:rPr lang="it-IT" b="0" dirty="0" err="1">
                <a:solidFill>
                  <a:srgbClr val="CE9178"/>
                </a:solidFill>
                <a:effectLst/>
                <a:latin typeface="Consolas" panose="020B0609020204030204" pitchFamily="49" charset="0"/>
              </a:rPr>
              <a:t>See</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Twig</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 for </a:t>
            </a:r>
            <a:r>
              <a:rPr lang="it-IT" b="0" dirty="0" err="1">
                <a:solidFill>
                  <a:srgbClr val="CE9178"/>
                </a:solidFill>
                <a:effectLst/>
                <a:latin typeface="Consolas" panose="020B0609020204030204" pitchFamily="49" charset="0"/>
              </a:rPr>
              <a:t>better</a:t>
            </a:r>
            <a:r>
              <a:rPr lang="it-IT" b="0" dirty="0">
                <a:solidFill>
                  <a:srgbClr val="CE9178"/>
                </a:solidFill>
                <a:effectLst/>
                <a:latin typeface="Consolas" panose="020B0609020204030204" pitchFamily="49" charset="0"/>
              </a:rPr>
              <a:t> HTML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!&lt;/p&gt;'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-&gt;</a:t>
            </a:r>
            <a:r>
              <a:rPr lang="it-IT" b="0" dirty="0" err="1">
                <a:solidFill>
                  <a:srgbClr val="DCDCAA"/>
                </a:solidFill>
                <a:effectLst/>
                <a:latin typeface="Consolas" panose="020B0609020204030204" pitchFamily="49" charset="0"/>
              </a:rPr>
              <a:t>send</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"Mail Inviata"</a:t>
            </a:r>
            <a:r>
              <a:rPr lang="it-IT" b="0" dirty="0">
                <a:solidFill>
                  <a:srgbClr val="D4D4D4"/>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222439406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14F4A5-36B0-4B07-8191-56556E6EA517}"/>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4222F65-AC77-4B7B-A918-37DF013B0C13}"/>
              </a:ext>
            </a:extLst>
          </p:cNvPr>
          <p:cNvSpPr>
            <a:spLocks noGrp="1"/>
          </p:cNvSpPr>
          <p:nvPr>
            <p:ph sz="half" idx="2"/>
          </p:nvPr>
        </p:nvSpPr>
        <p:spPr/>
        <p:txBody>
          <a:bodyPr/>
          <a:lstStyle/>
          <a:p>
            <a:r>
              <a:rPr lang="it-IT" dirty="0"/>
              <a:t>altro esempio creare </a:t>
            </a:r>
            <a:r>
              <a:rPr lang="it-IT" dirty="0" err="1"/>
              <a:t>composer</a:t>
            </a:r>
            <a:r>
              <a:rPr lang="it-IT" dirty="0"/>
              <a:t> e installare altro package</a:t>
            </a:r>
          </a:p>
          <a:p>
            <a:endParaRPr lang="it-IT" dirty="0"/>
          </a:p>
          <a:p>
            <a:r>
              <a:rPr lang="it-IT" dirty="0">
                <a:hlinkClick r:id="rId2"/>
              </a:rPr>
              <a:t>https://packagist.org/packages/pheditor/pheditor</a:t>
            </a:r>
            <a:endParaRPr lang="it-IT" dirty="0"/>
          </a:p>
          <a:p>
            <a:endParaRPr lang="it-IT" dirty="0"/>
          </a:p>
          <a:p>
            <a:endParaRPr lang="it-IT" dirty="0"/>
          </a:p>
          <a:p>
            <a:r>
              <a:rPr lang="it-IT" dirty="0"/>
              <a:t>oppure </a:t>
            </a:r>
            <a:r>
              <a:rPr lang="it-IT" dirty="0">
                <a:hlinkClick r:id="rId3"/>
              </a:rPr>
              <a:t>https://packagist.org/packages/nikic/php-parser</a:t>
            </a:r>
            <a:endParaRPr lang="it-IT" dirty="0"/>
          </a:p>
          <a:p>
            <a:endParaRPr lang="it-IT" dirty="0"/>
          </a:p>
        </p:txBody>
      </p:sp>
      <p:sp>
        <p:nvSpPr>
          <p:cNvPr id="4" name="Segnaposto contenuto 3">
            <a:extLst>
              <a:ext uri="{FF2B5EF4-FFF2-40B4-BE49-F238E27FC236}">
                <a16:creationId xmlns:a16="http://schemas.microsoft.com/office/drawing/2014/main" id="{63DB7A64-F1F1-4B1C-A0E7-0749FC6BD7A7}"/>
              </a:ext>
            </a:extLst>
          </p:cNvPr>
          <p:cNvSpPr>
            <a:spLocks noGrp="1"/>
          </p:cNvSpPr>
          <p:nvPr>
            <p:ph sz="quarter" idx="4"/>
          </p:nvPr>
        </p:nvSpPr>
        <p:spPr/>
        <p:txBody>
          <a:bodyPr/>
          <a:lstStyle/>
          <a:p>
            <a:endParaRPr lang="it-IT"/>
          </a:p>
        </p:txBody>
      </p:sp>
    </p:spTree>
    <p:extLst>
      <p:ext uri="{BB962C8B-B14F-4D97-AF65-F5344CB8AC3E}">
        <p14:creationId xmlns:p14="http://schemas.microsoft.com/office/powerpoint/2010/main" val="91130577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C3CC7-83F2-437D-BB36-EAC525F0D1E1}"/>
              </a:ext>
            </a:extLst>
          </p:cNvPr>
          <p:cNvSpPr>
            <a:spLocks noGrp="1"/>
          </p:cNvSpPr>
          <p:nvPr>
            <p:ph type="title"/>
          </p:nvPr>
        </p:nvSpPr>
        <p:spPr/>
        <p:txBody>
          <a:bodyPr/>
          <a:lstStyle/>
          <a:p>
            <a:r>
              <a:rPr lang="it-IT" dirty="0"/>
              <a:t>Classe Carbon – gestire le Date</a:t>
            </a:r>
          </a:p>
        </p:txBody>
      </p:sp>
      <p:sp>
        <p:nvSpPr>
          <p:cNvPr id="3" name="Segnaposto contenuto 2">
            <a:extLst>
              <a:ext uri="{FF2B5EF4-FFF2-40B4-BE49-F238E27FC236}">
                <a16:creationId xmlns:a16="http://schemas.microsoft.com/office/drawing/2014/main" id="{84CDD70A-232B-460B-9EB0-E5C306A1A2C8}"/>
              </a:ext>
            </a:extLst>
          </p:cNvPr>
          <p:cNvSpPr>
            <a:spLocks noGrp="1"/>
          </p:cNvSpPr>
          <p:nvPr>
            <p:ph sz="half" idx="2"/>
          </p:nvPr>
        </p:nvSpPr>
        <p:spPr/>
        <p:txBody>
          <a:bodyPr/>
          <a:lstStyle/>
          <a:p>
            <a:r>
              <a:rPr lang="en-US" b="0" i="0" dirty="0">
                <a:solidFill>
                  <a:srgbClr val="333333"/>
                </a:solidFill>
                <a:effectLst/>
                <a:latin typeface="Open sans" panose="020B0606030504020204" pitchFamily="34" charset="0"/>
              </a:rPr>
              <a:t>The Carbon class is </a:t>
            </a:r>
            <a:r>
              <a:rPr lang="en-US" b="0" i="0" u="none" strike="noStrike" dirty="0">
                <a:solidFill>
                  <a:srgbClr val="337AB7"/>
                </a:solidFill>
                <a:effectLst/>
                <a:latin typeface="Open sans" panose="020B0606030504020204" pitchFamily="34" charset="0"/>
                <a:hlinkClick r:id="rId2"/>
              </a:rPr>
              <a:t>inherited</a:t>
            </a:r>
            <a:r>
              <a:rPr lang="en-US" b="0" i="0" dirty="0">
                <a:solidFill>
                  <a:srgbClr val="333333"/>
                </a:solidFill>
                <a:effectLst/>
                <a:latin typeface="Open sans" panose="020B0606030504020204" pitchFamily="34" charset="0"/>
              </a:rPr>
              <a:t> from the PHP </a:t>
            </a:r>
            <a:r>
              <a:rPr lang="en-US" b="0" i="0" u="none" strike="noStrike" dirty="0" err="1">
                <a:solidFill>
                  <a:srgbClr val="337AB7"/>
                </a:solidFill>
                <a:effectLst/>
                <a:latin typeface="Open sans" panose="020B0606030504020204" pitchFamily="34" charset="0"/>
                <a:hlinkClick r:id="rId3"/>
              </a:rPr>
              <a:t>DateTime</a:t>
            </a:r>
            <a:r>
              <a:rPr lang="en-US" b="0" i="0" dirty="0">
                <a:solidFill>
                  <a:srgbClr val="333333"/>
                </a:solidFill>
                <a:effectLst/>
                <a:latin typeface="Open sans" panose="020B0606030504020204" pitchFamily="34" charset="0"/>
              </a:rPr>
              <a:t> class.</a:t>
            </a:r>
          </a:p>
          <a:p>
            <a:endParaRPr lang="en-US" dirty="0">
              <a:solidFill>
                <a:srgbClr val="333333"/>
              </a:solidFill>
              <a:latin typeface="Open sans" panose="020B0606030504020204" pitchFamily="34" charset="0"/>
            </a:endParaRPr>
          </a:p>
          <a:p>
            <a:r>
              <a:rPr lang="en-US" dirty="0" err="1">
                <a:solidFill>
                  <a:srgbClr val="333333"/>
                </a:solidFill>
                <a:latin typeface="Open sans" panose="020B0606030504020204" pitchFamily="34" charset="0"/>
              </a:rPr>
              <a:t>consente</a:t>
            </a:r>
            <a:r>
              <a:rPr lang="en-US" dirty="0">
                <a:solidFill>
                  <a:srgbClr val="333333"/>
                </a:solidFill>
                <a:latin typeface="Open sans" panose="020B0606030504020204" pitchFamily="34" charset="0"/>
              </a:rPr>
              <a:t> di </a:t>
            </a:r>
            <a:r>
              <a:rPr lang="en-US" dirty="0" err="1">
                <a:solidFill>
                  <a:srgbClr val="333333"/>
                </a:solidFill>
                <a:latin typeface="Open sans" panose="020B0606030504020204" pitchFamily="34" charset="0"/>
              </a:rPr>
              <a:t>gestire</a:t>
            </a:r>
            <a:r>
              <a:rPr lang="en-US" dirty="0">
                <a:solidFill>
                  <a:srgbClr val="333333"/>
                </a:solidFill>
                <a:latin typeface="Open sans" panose="020B0606030504020204" pitchFamily="34" charset="0"/>
              </a:rPr>
              <a:t> in modo </a:t>
            </a:r>
            <a:r>
              <a:rPr lang="en-US" dirty="0" err="1">
                <a:solidFill>
                  <a:srgbClr val="333333"/>
                </a:solidFill>
                <a:latin typeface="Open sans" panose="020B0606030504020204" pitchFamily="34" charset="0"/>
              </a:rPr>
              <a:t>più</a:t>
            </a:r>
            <a:r>
              <a:rPr lang="en-US" dirty="0">
                <a:solidFill>
                  <a:srgbClr val="333333"/>
                </a:solidFill>
                <a:latin typeface="Open sans" panose="020B0606030504020204" pitchFamily="34" charset="0"/>
              </a:rPr>
              <a:t> semplice le date, per </a:t>
            </a:r>
            <a:r>
              <a:rPr lang="en-US" dirty="0" err="1">
                <a:solidFill>
                  <a:srgbClr val="333333"/>
                </a:solidFill>
                <a:latin typeface="Open sans" panose="020B0606030504020204" pitchFamily="34" charset="0"/>
              </a:rPr>
              <a:t>utilizzarlo</a:t>
            </a:r>
            <a:r>
              <a:rPr lang="en-US" dirty="0">
                <a:solidFill>
                  <a:srgbClr val="333333"/>
                </a:solidFill>
                <a:latin typeface="Open sans" panose="020B0606030504020204" pitchFamily="34" charset="0"/>
              </a:rPr>
              <a:t> da composer:</a:t>
            </a:r>
          </a:p>
          <a:p>
            <a:r>
              <a:rPr lang="it-IT" b="0" i="0" dirty="0" err="1">
                <a:solidFill>
                  <a:srgbClr val="C5C8C6"/>
                </a:solidFill>
                <a:effectLst/>
                <a:latin typeface="Menlo"/>
              </a:rPr>
              <a:t>composer</a:t>
            </a:r>
            <a:r>
              <a:rPr lang="it-IT" b="0" i="0" dirty="0">
                <a:solidFill>
                  <a:srgbClr val="C5C8C6"/>
                </a:solidFill>
                <a:effectLst/>
                <a:latin typeface="Menlo"/>
              </a:rPr>
              <a:t> </a:t>
            </a:r>
            <a:r>
              <a:rPr lang="it-IT" b="0" i="0" dirty="0" err="1">
                <a:solidFill>
                  <a:srgbClr val="DE935F"/>
                </a:solidFill>
                <a:effectLst/>
                <a:latin typeface="Menlo"/>
              </a:rPr>
              <a:t>require</a:t>
            </a:r>
            <a:r>
              <a:rPr lang="it-IT" b="0" i="0" dirty="0">
                <a:solidFill>
                  <a:srgbClr val="C5C8C6"/>
                </a:solidFill>
                <a:effectLst/>
                <a:latin typeface="Menlo"/>
              </a:rPr>
              <a:t> </a:t>
            </a:r>
            <a:r>
              <a:rPr lang="it-IT" b="0" i="0" dirty="0" err="1">
                <a:solidFill>
                  <a:srgbClr val="C5C8C6"/>
                </a:solidFill>
                <a:effectLst/>
                <a:latin typeface="Menlo"/>
              </a:rPr>
              <a:t>nesbot</a:t>
            </a:r>
            <a:r>
              <a:rPr lang="it-IT" b="0" i="0" dirty="0">
                <a:solidFill>
                  <a:srgbClr val="C5C8C6"/>
                </a:solidFill>
                <a:effectLst/>
                <a:latin typeface="Menlo"/>
              </a:rPr>
              <a:t>/carbon</a:t>
            </a:r>
          </a:p>
          <a:p>
            <a:endParaRPr lang="it-IT" dirty="0">
              <a:solidFill>
                <a:srgbClr val="C5C8C6"/>
              </a:solidFill>
              <a:latin typeface="Menlo"/>
            </a:endParaRPr>
          </a:p>
          <a:p>
            <a:r>
              <a:rPr lang="it-IT" b="0" i="0" dirty="0">
                <a:solidFill>
                  <a:srgbClr val="C5C8C6"/>
                </a:solidFill>
                <a:effectLst/>
                <a:latin typeface="Menlo"/>
              </a:rPr>
              <a:t>nell'</a:t>
            </a:r>
            <a:r>
              <a:rPr lang="it-IT" b="0" i="0" dirty="0" err="1">
                <a:solidFill>
                  <a:srgbClr val="C5C8C6"/>
                </a:solidFill>
                <a:effectLst/>
                <a:latin typeface="Menlo"/>
              </a:rPr>
              <a:t>index.php</a:t>
            </a:r>
            <a:endParaRPr lang="it-IT" b="0" i="0" dirty="0">
              <a:solidFill>
                <a:srgbClr val="C5C8C6"/>
              </a:solidFill>
              <a:effectLst/>
              <a:latin typeface="Menlo"/>
            </a:endParaRPr>
          </a:p>
          <a:p>
            <a:r>
              <a:rPr lang="en-US" b="0" i="0" dirty="0">
                <a:solidFill>
                  <a:srgbClr val="DE935F"/>
                </a:solidFill>
                <a:effectLst/>
                <a:latin typeface="Menlo"/>
              </a:rPr>
              <a:t>&lt;?php</a:t>
            </a:r>
            <a:r>
              <a:rPr lang="en-US" b="0" i="0" dirty="0">
                <a:solidFill>
                  <a:srgbClr val="C5C8C6"/>
                </a:solidFill>
                <a:effectLst/>
                <a:latin typeface="Menlo"/>
              </a:rPr>
              <a:t> </a:t>
            </a:r>
            <a:r>
              <a:rPr lang="en-US" b="0" i="0" dirty="0">
                <a:solidFill>
                  <a:srgbClr val="B294BB"/>
                </a:solidFill>
                <a:effectLst/>
                <a:latin typeface="Menlo"/>
              </a:rPr>
              <a:t>require</a:t>
            </a:r>
            <a:r>
              <a:rPr lang="en-US" b="0" i="0" dirty="0">
                <a:solidFill>
                  <a:srgbClr val="C5C8C6"/>
                </a:solidFill>
                <a:effectLst/>
                <a:latin typeface="Menlo"/>
              </a:rPr>
              <a:t> </a:t>
            </a:r>
            <a:r>
              <a:rPr lang="en-US" b="0" i="0" dirty="0">
                <a:solidFill>
                  <a:srgbClr val="B5BD68"/>
                </a:solidFill>
                <a:effectLst/>
                <a:latin typeface="Menlo"/>
              </a:rPr>
              <a:t>'vendor/</a:t>
            </a:r>
            <a:r>
              <a:rPr lang="en-US" b="0" i="0" dirty="0" err="1">
                <a:solidFill>
                  <a:srgbClr val="B5BD68"/>
                </a:solidFill>
                <a:effectLst/>
                <a:latin typeface="Menlo"/>
              </a:rPr>
              <a:t>autoload.php</a:t>
            </a:r>
            <a:r>
              <a:rPr lang="en-US" b="0" i="0" dirty="0">
                <a:solidFill>
                  <a:srgbClr val="B5BD68"/>
                </a:solidFill>
                <a:effectLst/>
                <a:latin typeface="Menlo"/>
              </a:rPr>
              <a:t>'</a:t>
            </a:r>
            <a:r>
              <a:rPr lang="en-US" b="0" i="0" dirty="0">
                <a:solidFill>
                  <a:srgbClr val="C5C8C6"/>
                </a:solidFill>
                <a:effectLst/>
                <a:latin typeface="Menlo"/>
              </a:rPr>
              <a:t>; </a:t>
            </a:r>
            <a:r>
              <a:rPr lang="en-US" b="0" i="0" dirty="0">
                <a:solidFill>
                  <a:srgbClr val="B294BB"/>
                </a:solidFill>
                <a:effectLst/>
                <a:latin typeface="Menlo"/>
              </a:rPr>
              <a:t>use</a:t>
            </a:r>
            <a:r>
              <a:rPr lang="en-US" b="0" i="0" dirty="0">
                <a:solidFill>
                  <a:srgbClr val="C5C8C6"/>
                </a:solidFill>
                <a:effectLst/>
                <a:latin typeface="Menlo"/>
              </a:rPr>
              <a:t> </a:t>
            </a:r>
            <a:r>
              <a:rPr lang="en-US" b="0" i="0" dirty="0">
                <a:solidFill>
                  <a:srgbClr val="8ABEB7"/>
                </a:solidFill>
                <a:effectLst/>
                <a:latin typeface="Menlo"/>
              </a:rPr>
              <a:t>Carbon</a:t>
            </a:r>
            <a:r>
              <a:rPr lang="en-US" b="0" i="0" dirty="0">
                <a:solidFill>
                  <a:srgbClr val="C5C8C6"/>
                </a:solidFill>
                <a:effectLst/>
                <a:latin typeface="Menlo"/>
              </a:rPr>
              <a:t>\</a:t>
            </a:r>
            <a:r>
              <a:rPr lang="en-US" b="0" i="0" dirty="0">
                <a:solidFill>
                  <a:srgbClr val="8ABEB7"/>
                </a:solidFill>
                <a:effectLst/>
                <a:latin typeface="Menlo"/>
              </a:rPr>
              <a:t>Carbon</a:t>
            </a:r>
            <a:r>
              <a:rPr lang="en-US" b="0" i="0" dirty="0">
                <a:solidFill>
                  <a:srgbClr val="C5C8C6"/>
                </a:solidFill>
                <a:effectLst/>
                <a:latin typeface="Menlo"/>
              </a:rPr>
              <a:t>; </a:t>
            </a:r>
            <a:r>
              <a:rPr lang="en-US" b="0" i="0" dirty="0" err="1">
                <a:solidFill>
                  <a:srgbClr val="C5C8C6"/>
                </a:solidFill>
                <a:effectLst/>
                <a:latin typeface="Menlo"/>
              </a:rPr>
              <a:t>printf</a:t>
            </a:r>
            <a:r>
              <a:rPr lang="en-US" b="0" i="0" dirty="0">
                <a:solidFill>
                  <a:srgbClr val="C5C8C6"/>
                </a:solidFill>
                <a:effectLst/>
                <a:latin typeface="Menlo"/>
              </a:rPr>
              <a:t>(</a:t>
            </a:r>
            <a:r>
              <a:rPr lang="en-US" b="0" i="0" dirty="0">
                <a:solidFill>
                  <a:srgbClr val="B5BD68"/>
                </a:solidFill>
                <a:effectLst/>
                <a:latin typeface="Menlo"/>
              </a:rPr>
              <a:t>"Now: %s"</a:t>
            </a:r>
            <a:r>
              <a:rPr lang="en-US" b="0" i="0" dirty="0">
                <a:solidFill>
                  <a:srgbClr val="C5C8C6"/>
                </a:solidFill>
                <a:effectLst/>
                <a:latin typeface="Menlo"/>
              </a:rPr>
              <a:t>, Carbon::now());</a:t>
            </a:r>
            <a:endParaRPr lang="en-US" b="0" i="0" dirty="0">
              <a:solidFill>
                <a:srgbClr val="333333"/>
              </a:solidFill>
              <a:effectLst/>
              <a:latin typeface="Open sans" panose="020B0606030504020204" pitchFamily="34" charset="0"/>
            </a:endParaRPr>
          </a:p>
          <a:p>
            <a:endParaRPr lang="en-US" dirty="0">
              <a:solidFill>
                <a:srgbClr val="333333"/>
              </a:solidFill>
              <a:latin typeface="Open sans" panose="020B0606030504020204" pitchFamily="34" charset="0"/>
            </a:endParaRPr>
          </a:p>
          <a:p>
            <a:endParaRPr lang="it-IT" dirty="0"/>
          </a:p>
        </p:txBody>
      </p:sp>
      <p:sp>
        <p:nvSpPr>
          <p:cNvPr id="4" name="Segnaposto contenuto 3">
            <a:extLst>
              <a:ext uri="{FF2B5EF4-FFF2-40B4-BE49-F238E27FC236}">
                <a16:creationId xmlns:a16="http://schemas.microsoft.com/office/drawing/2014/main" id="{264B661C-691C-4973-96CD-06CAA7E1C8FD}"/>
              </a:ext>
            </a:extLst>
          </p:cNvPr>
          <p:cNvSpPr>
            <a:spLocks noGrp="1"/>
          </p:cNvSpPr>
          <p:nvPr>
            <p:ph sz="quarter" idx="4"/>
          </p:nvPr>
        </p:nvSpPr>
        <p:spPr/>
        <p:txBody>
          <a:bodyPr/>
          <a:lstStyle/>
          <a:p>
            <a:r>
              <a:rPr lang="it-IT" dirty="0">
                <a:hlinkClick r:id="rId4"/>
              </a:rPr>
              <a:t>https://carbon.nesbot.com/docs/</a:t>
            </a:r>
            <a:endParaRPr lang="it-IT" dirty="0"/>
          </a:p>
          <a:p>
            <a:endParaRPr lang="it-IT" dirty="0"/>
          </a:p>
        </p:txBody>
      </p:sp>
    </p:spTree>
    <p:extLst>
      <p:ext uri="{BB962C8B-B14F-4D97-AF65-F5344CB8AC3E}">
        <p14:creationId xmlns:p14="http://schemas.microsoft.com/office/powerpoint/2010/main" val="102353765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EA4129-8858-4B52-AD8B-2A6C73597D29}"/>
              </a:ext>
            </a:extLst>
          </p:cNvPr>
          <p:cNvSpPr>
            <a:spLocks noGrp="1"/>
          </p:cNvSpPr>
          <p:nvPr>
            <p:ph type="title"/>
          </p:nvPr>
        </p:nvSpPr>
        <p:spPr/>
        <p:txBody>
          <a:bodyPr/>
          <a:lstStyle/>
          <a:p>
            <a:r>
              <a:rPr lang="it-IT" dirty="0"/>
              <a:t>PSR-1</a:t>
            </a:r>
          </a:p>
        </p:txBody>
      </p:sp>
      <p:sp>
        <p:nvSpPr>
          <p:cNvPr id="3" name="Segnaposto contenuto 2">
            <a:extLst>
              <a:ext uri="{FF2B5EF4-FFF2-40B4-BE49-F238E27FC236}">
                <a16:creationId xmlns:a16="http://schemas.microsoft.com/office/drawing/2014/main" id="{9C8DA8C8-7D07-47CB-B1AB-CDFAD643B81B}"/>
              </a:ext>
            </a:extLst>
          </p:cNvPr>
          <p:cNvSpPr>
            <a:spLocks noGrp="1"/>
          </p:cNvSpPr>
          <p:nvPr>
            <p:ph sz="half" idx="2"/>
          </p:nvPr>
        </p:nvSpPr>
        <p:spPr/>
        <p:txBody>
          <a:bodyPr>
            <a:normAutofit fontScale="92500" lnSpcReduction="10000"/>
          </a:bodyPr>
          <a:lstStyle/>
          <a:p>
            <a:r>
              <a:rPr lang="it-IT" dirty="0"/>
              <a:t>Imposta gli standard per la programmazione</a:t>
            </a:r>
          </a:p>
          <a:p>
            <a:pPr marL="457200" indent="-457200">
              <a:buFont typeface="+mj-lt"/>
              <a:buAutoNum type="arabicPeriod"/>
            </a:pPr>
            <a:r>
              <a:rPr lang="en-US" dirty="0"/>
              <a:t>Files MUST use only </a:t>
            </a:r>
            <a:r>
              <a:rPr lang="en-US" dirty="0">
                <a:highlight>
                  <a:srgbClr val="FFFF00"/>
                </a:highlight>
              </a:rPr>
              <a:t>&lt;?php </a:t>
            </a:r>
            <a:r>
              <a:rPr lang="en-US" dirty="0"/>
              <a:t>and </a:t>
            </a:r>
            <a:r>
              <a:rPr lang="en-US" dirty="0">
                <a:highlight>
                  <a:srgbClr val="FFFF00"/>
                </a:highlight>
              </a:rPr>
              <a:t>&lt;?=</a:t>
            </a:r>
            <a:r>
              <a:rPr lang="en-US" dirty="0"/>
              <a:t> tags.</a:t>
            </a:r>
          </a:p>
          <a:p>
            <a:pPr marL="457200" indent="-457200">
              <a:buFont typeface="+mj-lt"/>
              <a:buAutoNum type="arabicPeriod"/>
            </a:pPr>
            <a:r>
              <a:rPr lang="en-US" dirty="0">
                <a:highlight>
                  <a:srgbClr val="FF00FF"/>
                </a:highlight>
              </a:rPr>
              <a:t>&lt;?=</a:t>
            </a:r>
            <a:r>
              <a:rPr lang="en-US" dirty="0"/>
              <a:t> equivale a </a:t>
            </a:r>
            <a:r>
              <a:rPr lang="en-US" dirty="0">
                <a:highlight>
                  <a:srgbClr val="FF00FF"/>
                </a:highlight>
              </a:rPr>
              <a:t>&lt;?php echo</a:t>
            </a:r>
          </a:p>
          <a:p>
            <a:pPr marL="457200" indent="-457200">
              <a:buFont typeface="+mj-lt"/>
              <a:buAutoNum type="arabicPeriod"/>
            </a:pPr>
            <a:r>
              <a:rPr lang="en-US" dirty="0"/>
              <a:t>Files MUST use only </a:t>
            </a:r>
            <a:r>
              <a:rPr lang="en-US" dirty="0">
                <a:highlight>
                  <a:srgbClr val="FFFF00"/>
                </a:highlight>
              </a:rPr>
              <a:t>UTF-8</a:t>
            </a:r>
            <a:r>
              <a:rPr lang="en-US" dirty="0"/>
              <a:t> without BOM for PHP code. </a:t>
            </a:r>
          </a:p>
          <a:p>
            <a:pPr marL="4572" lvl="1" indent="0">
              <a:buNone/>
            </a:pPr>
            <a:r>
              <a:rPr lang="en-US" dirty="0"/>
              <a:t>	(con BOM ha 3 </a:t>
            </a:r>
            <a:r>
              <a:rPr lang="en-US" dirty="0" err="1"/>
              <a:t>caratteri</a:t>
            </a:r>
            <a:r>
              <a:rPr lang="en-US" dirty="0"/>
              <a:t> </a:t>
            </a:r>
            <a:r>
              <a:rPr lang="it-IT" b="0" i="0" dirty="0">
                <a:solidFill>
                  <a:srgbClr val="212529"/>
                </a:solidFill>
                <a:effectLst/>
                <a:latin typeface="SFMono-Regular"/>
              </a:rPr>
              <a:t>EF BB BF all'inizio</a:t>
            </a:r>
            <a:r>
              <a:rPr lang="en-US" dirty="0"/>
              <a:t>)</a:t>
            </a:r>
          </a:p>
          <a:p>
            <a:pPr marL="457200" indent="-457200">
              <a:buFont typeface="+mj-lt"/>
              <a:buAutoNum type="arabicPeriod"/>
            </a:pPr>
            <a:r>
              <a:rPr lang="en-US" dirty="0"/>
              <a:t>Nel file </a:t>
            </a:r>
            <a:r>
              <a:rPr lang="en-US" dirty="0">
                <a:highlight>
                  <a:srgbClr val="00FF00"/>
                </a:highlight>
              </a:rPr>
              <a:t>non </a:t>
            </a:r>
            <a:r>
              <a:rPr lang="en-US" dirty="0" err="1">
                <a:highlight>
                  <a:srgbClr val="00FF00"/>
                </a:highlight>
              </a:rPr>
              <a:t>dovrebbero</a:t>
            </a:r>
            <a:r>
              <a:rPr lang="en-US" dirty="0">
                <a:highlight>
                  <a:srgbClr val="00FF00"/>
                </a:highlight>
              </a:rPr>
              <a:t> </a:t>
            </a:r>
            <a:r>
              <a:rPr lang="en-US" dirty="0" err="1">
                <a:highlight>
                  <a:srgbClr val="00FF00"/>
                </a:highlight>
              </a:rPr>
              <a:t>essere</a:t>
            </a:r>
            <a:r>
              <a:rPr lang="en-US" dirty="0">
                <a:highlight>
                  <a:srgbClr val="00FF00"/>
                </a:highlight>
              </a:rPr>
              <a:t> </a:t>
            </a:r>
            <a:r>
              <a:rPr lang="en-US" dirty="0" err="1">
                <a:highlight>
                  <a:srgbClr val="00FF00"/>
                </a:highlight>
              </a:rPr>
              <a:t>presenti</a:t>
            </a:r>
            <a:r>
              <a:rPr lang="en-US" dirty="0">
                <a:highlight>
                  <a:srgbClr val="00FF00"/>
                </a:highlight>
              </a:rPr>
              <a:t> </a:t>
            </a:r>
            <a:r>
              <a:rPr lang="en-US" dirty="0" err="1">
                <a:highlight>
                  <a:srgbClr val="00FF00"/>
                </a:highlight>
              </a:rPr>
              <a:t>sia</a:t>
            </a:r>
            <a:r>
              <a:rPr lang="en-US" dirty="0">
                <a:highlight>
                  <a:srgbClr val="00FF00"/>
                </a:highlight>
              </a:rPr>
              <a:t> </a:t>
            </a:r>
            <a:r>
              <a:rPr lang="en-US" dirty="0"/>
              <a:t>(classes, functions, constants, etc.) </a:t>
            </a:r>
            <a:r>
              <a:rPr lang="en-US" dirty="0" err="1">
                <a:highlight>
                  <a:srgbClr val="00FF00"/>
                </a:highlight>
              </a:rPr>
              <a:t>che</a:t>
            </a:r>
            <a:r>
              <a:rPr lang="en-US" dirty="0">
                <a:highlight>
                  <a:srgbClr val="00FF00"/>
                </a:highlight>
              </a:rPr>
              <a:t> side-effects</a:t>
            </a:r>
            <a:r>
              <a:rPr lang="en-US" dirty="0"/>
              <a:t> (e.g. generate output, change .</a:t>
            </a:r>
            <a:r>
              <a:rPr lang="en-US" dirty="0" err="1"/>
              <a:t>ini</a:t>
            </a:r>
            <a:r>
              <a:rPr lang="en-US" dirty="0"/>
              <a:t> settings, etc.) </a:t>
            </a:r>
          </a:p>
          <a:p>
            <a:pPr marL="457200" indent="-457200">
              <a:buFont typeface="+mj-lt"/>
              <a:buAutoNum type="arabicPeriod"/>
            </a:pPr>
            <a:r>
              <a:rPr lang="en-US" b="1" dirty="0">
                <a:highlight>
                  <a:srgbClr val="FFFF00"/>
                </a:highlight>
              </a:rPr>
              <a:t>each class is in a file by itself</a:t>
            </a:r>
            <a:r>
              <a:rPr lang="en-US" b="1" dirty="0"/>
              <a:t>,</a:t>
            </a:r>
            <a:r>
              <a:rPr lang="en-US" dirty="0"/>
              <a:t> and is in a </a:t>
            </a:r>
            <a:r>
              <a:rPr lang="en-US" dirty="0">
                <a:highlight>
                  <a:srgbClr val="FFFF00"/>
                </a:highlight>
              </a:rPr>
              <a:t>namespace</a:t>
            </a:r>
            <a:r>
              <a:rPr lang="en-US" dirty="0"/>
              <a:t> of at least one level: </a:t>
            </a:r>
            <a:r>
              <a:rPr lang="en-US" dirty="0">
                <a:highlight>
                  <a:srgbClr val="FFFF00"/>
                </a:highlight>
              </a:rPr>
              <a:t>a top-level vendor name </a:t>
            </a:r>
          </a:p>
          <a:p>
            <a:pPr marL="457200" indent="-457200">
              <a:buFont typeface="+mj-lt"/>
              <a:buAutoNum type="arabicPeriod"/>
            </a:pPr>
            <a:r>
              <a:rPr lang="en-US" dirty="0">
                <a:highlight>
                  <a:srgbClr val="00FFFF"/>
                </a:highlight>
              </a:rPr>
              <a:t>Class names</a:t>
            </a:r>
            <a:r>
              <a:rPr lang="en-US" dirty="0"/>
              <a:t> = </a:t>
            </a:r>
            <a:r>
              <a:rPr lang="en-US" b="1" dirty="0" err="1"/>
              <a:t>PascalCase</a:t>
            </a:r>
            <a:endParaRPr lang="en-US" b="1" dirty="0"/>
          </a:p>
          <a:p>
            <a:pPr marL="457200" indent="-457200">
              <a:buFont typeface="+mj-lt"/>
              <a:buAutoNum type="arabicPeriod"/>
            </a:pPr>
            <a:r>
              <a:rPr lang="en-US" b="1" dirty="0">
                <a:highlight>
                  <a:srgbClr val="00FFFF"/>
                </a:highlight>
              </a:rPr>
              <a:t>Class constants</a:t>
            </a:r>
            <a:r>
              <a:rPr lang="en-US" b="1" dirty="0"/>
              <a:t> UPPER_CASE</a:t>
            </a:r>
            <a:br>
              <a:rPr lang="en-US" b="1" dirty="0"/>
            </a:br>
            <a:r>
              <a:rPr lang="en-US" sz="1900" dirty="0"/>
              <a:t>[upper case with underscore separators.]</a:t>
            </a:r>
          </a:p>
          <a:p>
            <a:pPr marL="457200" indent="-457200">
              <a:buFont typeface="+mj-lt"/>
              <a:buAutoNum type="arabicPeriod"/>
            </a:pPr>
            <a:r>
              <a:rPr lang="en-US" b="1" dirty="0">
                <a:highlight>
                  <a:srgbClr val="00FFFF"/>
                </a:highlight>
              </a:rPr>
              <a:t>Method names</a:t>
            </a:r>
            <a:r>
              <a:rPr lang="en-US" dirty="0"/>
              <a:t> = </a:t>
            </a:r>
            <a:r>
              <a:rPr lang="en-US" b="1" dirty="0"/>
              <a:t>camelCase</a:t>
            </a:r>
            <a:endParaRPr lang="it-IT" b="1" dirty="0"/>
          </a:p>
        </p:txBody>
      </p:sp>
      <p:sp>
        <p:nvSpPr>
          <p:cNvPr id="4" name="Segnaposto contenuto 3">
            <a:extLst>
              <a:ext uri="{FF2B5EF4-FFF2-40B4-BE49-F238E27FC236}">
                <a16:creationId xmlns:a16="http://schemas.microsoft.com/office/drawing/2014/main" id="{618EB1C2-90CD-4B5E-BA4B-815A4E7408F8}"/>
              </a:ext>
            </a:extLst>
          </p:cNvPr>
          <p:cNvSpPr>
            <a:spLocks noGrp="1"/>
          </p:cNvSpPr>
          <p:nvPr>
            <p:ph sz="quarter" idx="4"/>
          </p:nvPr>
        </p:nvSpPr>
        <p:spPr/>
        <p:txBody>
          <a:bodyPr>
            <a:normAutofit fontScale="70000" lnSpcReduction="20000"/>
          </a:bodyPr>
          <a:lstStyle/>
          <a:p>
            <a:r>
              <a:rPr lang="it-IT" dirty="0">
                <a:hlinkClick r:id="rId2"/>
              </a:rPr>
              <a:t>https://www.php-fig.org/psr/psr-12/</a:t>
            </a:r>
            <a:endParaRPr lang="it-IT" dirty="0"/>
          </a:p>
          <a:p>
            <a:pPr>
              <a:lnSpc>
                <a:spcPct val="120000"/>
              </a:lnSpc>
              <a:spcBef>
                <a:spcPts val="0"/>
              </a:spcBef>
            </a:pPr>
            <a:r>
              <a:rPr lang="it-IT" sz="1800" dirty="0">
                <a:highlight>
                  <a:srgbClr val="FFFF00"/>
                </a:highlight>
              </a:rPr>
              <a:t>Ex 3. cosa sarebbe opportuno </a:t>
            </a:r>
            <a:r>
              <a:rPr lang="it-IT" sz="1800" b="1" dirty="0">
                <a:highlight>
                  <a:srgbClr val="FFFF00"/>
                </a:highlight>
              </a:rPr>
              <a:t>NON</a:t>
            </a:r>
            <a:r>
              <a:rPr lang="it-IT" sz="1800" dirty="0">
                <a:highlight>
                  <a:srgbClr val="FFFF00"/>
                </a:highlight>
              </a:rPr>
              <a:t> fare</a:t>
            </a:r>
            <a:br>
              <a:rPr lang="it-IT" sz="1800" dirty="0"/>
            </a:b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change</a:t>
            </a:r>
            <a:r>
              <a:rPr lang="it-IT" sz="1400" b="0" i="0" dirty="0">
                <a:solidFill>
                  <a:srgbClr val="888888"/>
                </a:solidFill>
                <a:effectLst/>
                <a:latin typeface="Source Code Pro" panose="020B0509030403020204" pitchFamily="49" charset="0"/>
              </a:rPr>
              <a:t> ini settings</a:t>
            </a:r>
            <a:r>
              <a:rPr lang="it-IT" sz="1400" b="0" i="0" dirty="0">
                <a:solidFill>
                  <a:srgbClr val="444444"/>
                </a:solidFill>
                <a:effectLst/>
                <a:latin typeface="Source Code Pro" panose="020B0509030403020204" pitchFamily="49" charset="0"/>
              </a:rPr>
              <a:t> </a:t>
            </a:r>
            <a:r>
              <a:rPr lang="it-IT" sz="1400" b="0" i="0" dirty="0" err="1">
                <a:solidFill>
                  <a:srgbClr val="444444"/>
                </a:solidFill>
                <a:effectLst/>
                <a:latin typeface="Source Code Pro" panose="020B0509030403020204" pitchFamily="49" charset="0"/>
              </a:rPr>
              <a:t>ini_set</a:t>
            </a:r>
            <a:r>
              <a:rPr lang="it-IT" sz="1400" b="0" i="0" dirty="0">
                <a:solidFill>
                  <a:srgbClr val="444444"/>
                </a:solidFill>
                <a:effectLst/>
                <a:latin typeface="Source Code Pro" panose="020B0509030403020204" pitchFamily="49" charset="0"/>
              </a:rPr>
              <a:t>(</a:t>
            </a:r>
            <a:r>
              <a:rPr lang="it-IT" sz="1400" b="0" i="0" dirty="0">
                <a:solidFill>
                  <a:srgbClr val="880000"/>
                </a:solidFill>
                <a:effectLst/>
                <a:latin typeface="Source Code Pro" panose="020B0509030403020204" pitchFamily="49" charset="0"/>
              </a:rPr>
              <a:t>'</a:t>
            </a:r>
            <a:r>
              <a:rPr lang="it-IT" sz="1400" b="0" i="0" dirty="0" err="1">
                <a:solidFill>
                  <a:srgbClr val="880000"/>
                </a:solidFill>
                <a:effectLst/>
                <a:latin typeface="Source Code Pro" panose="020B0509030403020204" pitchFamily="49" charset="0"/>
              </a:rPr>
              <a:t>error_reporting</a:t>
            </a:r>
            <a:r>
              <a:rPr lang="it-IT" sz="1400" b="0" i="0" dirty="0">
                <a:solidFill>
                  <a:srgbClr val="880000"/>
                </a:solidFill>
                <a:effectLst/>
                <a:latin typeface="Source Code Pro" panose="020B0509030403020204" pitchFamily="49" charset="0"/>
              </a:rPr>
              <a:t>'</a:t>
            </a:r>
            <a:r>
              <a:rPr lang="it-IT" sz="1400" b="0" i="0" dirty="0">
                <a:solidFill>
                  <a:srgbClr val="444444"/>
                </a:solidFill>
                <a:effectLst/>
                <a:latin typeface="Source Code Pro" panose="020B0509030403020204" pitchFamily="49" charset="0"/>
              </a:rPr>
              <a:t>, E_ALL);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loads a file</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a:solidFill>
                  <a:srgbClr val="444444"/>
                </a:solidFill>
                <a:effectLst/>
                <a:highlight>
                  <a:srgbClr val="FF0000"/>
                </a:highlight>
                <a:latin typeface="Source Code Pro" panose="020B0509030403020204" pitchFamily="49" charset="0"/>
              </a:rPr>
              <a:t>include</a:t>
            </a:r>
            <a:r>
              <a:rPr lang="it-IT" sz="1400" b="0" i="0" dirty="0">
                <a:solidFill>
                  <a:srgbClr val="444444"/>
                </a:solidFill>
                <a:effectLst/>
                <a:highlight>
                  <a:srgbClr val="FF0000"/>
                </a:highlight>
                <a:latin typeface="Source Code Pro" panose="020B0509030403020204" pitchFamily="49" charset="0"/>
              </a:rPr>
              <a:t> </a:t>
            </a:r>
            <a:r>
              <a:rPr lang="it-IT" sz="1400" b="0" i="0" dirty="0">
                <a:solidFill>
                  <a:srgbClr val="880000"/>
                </a:solidFill>
                <a:effectLst/>
                <a:highlight>
                  <a:srgbClr val="FF0000"/>
                </a:highlight>
                <a:latin typeface="Source Code Pro" panose="020B0509030403020204" pitchFamily="49" charset="0"/>
              </a:rPr>
              <a:t>"</a:t>
            </a:r>
            <a:r>
              <a:rPr lang="it-IT" sz="1400" b="0" i="0" dirty="0" err="1">
                <a:solidFill>
                  <a:srgbClr val="880000"/>
                </a:solidFill>
                <a:effectLst/>
                <a:highlight>
                  <a:srgbClr val="FF0000"/>
                </a:highlight>
                <a:latin typeface="Source Code Pro" panose="020B0509030403020204" pitchFamily="49" charset="0"/>
              </a:rPr>
              <a:t>file.php</a:t>
            </a:r>
            <a:r>
              <a:rPr lang="it-IT" sz="1400" b="0" i="0" dirty="0">
                <a:solidFill>
                  <a:srgbClr val="880000"/>
                </a:solidFill>
                <a:effectLst/>
                <a:highlight>
                  <a:srgbClr val="FF0000"/>
                </a:highlight>
                <a:latin typeface="Source Code Pro" panose="020B0509030403020204" pitchFamily="49" charset="0"/>
              </a:rPr>
              <a:t>"</a:t>
            </a:r>
            <a:r>
              <a:rPr lang="it-IT" sz="1400" b="0" i="0" dirty="0">
                <a:solidFill>
                  <a:srgbClr val="444444"/>
                </a:solidFill>
                <a:effectLst/>
                <a:highlight>
                  <a:srgbClr val="FF0000"/>
                </a:highlight>
                <a:latin typeface="Source Code Pro" panose="020B0509030403020204" pitchFamily="49" charset="0"/>
              </a:rPr>
              <a:t>;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generates</a:t>
            </a:r>
            <a:r>
              <a:rPr lang="it-IT" sz="1400" b="0" i="0" dirty="0">
                <a:solidFill>
                  <a:srgbClr val="888888"/>
                </a:solidFill>
                <a:effectLst/>
                <a:latin typeface="Source Code Pro" panose="020B0509030403020204" pitchFamily="49" charset="0"/>
              </a:rPr>
              <a:t> output</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Source Code Pro" panose="020B0509030403020204" pitchFamily="49" charset="0"/>
              </a:rPr>
              <a:t>echo</a:t>
            </a:r>
            <a:r>
              <a:rPr lang="it-IT" sz="1400" b="0" i="0" dirty="0">
                <a:solidFill>
                  <a:srgbClr val="444444"/>
                </a:solidFill>
                <a:effectLst/>
                <a:latin typeface="Source Code Pro" panose="020B0509030403020204" pitchFamily="49" charset="0"/>
              </a:rPr>
              <a:t> </a:t>
            </a:r>
            <a:r>
              <a:rPr lang="it-IT" sz="1400" b="0" i="0" dirty="0">
                <a:solidFill>
                  <a:srgbClr val="880000"/>
                </a:solidFill>
                <a:effectLst/>
                <a:latin typeface="Source Code Pro" panose="020B0509030403020204" pitchFamily="49" charset="0"/>
              </a:rPr>
              <a:t>"&lt;html&gt;\n"</a:t>
            </a:r>
            <a:r>
              <a:rPr lang="it-IT" sz="1400" b="0" i="0" dirty="0">
                <a:solidFill>
                  <a:srgbClr val="444444"/>
                </a:solidFill>
                <a:effectLst/>
                <a:latin typeface="Source Code Pro" panose="020B0509030403020204" pitchFamily="49" charset="0"/>
              </a:rPr>
              <a:t>;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declaration</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inherit"/>
              </a:rPr>
              <a:t>function</a:t>
            </a:r>
            <a:r>
              <a:rPr lang="it-IT" sz="1400" b="0" i="0" dirty="0">
                <a:solidFill>
                  <a:srgbClr val="444444"/>
                </a:solidFill>
                <a:effectLst/>
                <a:latin typeface="Source Code Pro" panose="020B0509030403020204" pitchFamily="49" charset="0"/>
              </a:rPr>
              <a:t> </a:t>
            </a:r>
            <a:r>
              <a:rPr lang="it-IT" sz="1400" b="1" i="0" dirty="0">
                <a:solidFill>
                  <a:srgbClr val="880000"/>
                </a:solidFill>
                <a:effectLst/>
                <a:latin typeface="inherit"/>
              </a:rPr>
              <a:t>foo</a:t>
            </a:r>
            <a:r>
              <a:rPr lang="it-IT" sz="1400" b="0" i="0" dirty="0">
                <a:solidFill>
                  <a:srgbClr val="444444"/>
                </a:solidFill>
                <a:effectLst/>
                <a:latin typeface="Source Code Pro" panose="020B0509030403020204" pitchFamily="49" charset="0"/>
              </a:rPr>
              <a:t>() {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function</a:t>
            </a:r>
            <a:r>
              <a:rPr lang="it-IT" sz="1400" b="0" i="0" dirty="0">
                <a:solidFill>
                  <a:srgbClr val="888888"/>
                </a:solidFill>
                <a:effectLst/>
                <a:latin typeface="Source Code Pro" panose="020B0509030403020204" pitchFamily="49" charset="0"/>
              </a:rPr>
              <a:t> body</a:t>
            </a:r>
            <a:r>
              <a:rPr lang="it-IT" sz="1400" b="0" i="0" dirty="0">
                <a:solidFill>
                  <a:srgbClr val="444444"/>
                </a:solidFill>
                <a:effectLst/>
                <a:latin typeface="Source Code Pro" panose="020B0509030403020204" pitchFamily="49" charset="0"/>
              </a:rPr>
              <a:t> }</a:t>
            </a:r>
          </a:p>
          <a:p>
            <a:pPr>
              <a:lnSpc>
                <a:spcPct val="120000"/>
              </a:lnSpc>
              <a:spcBef>
                <a:spcPts val="0"/>
              </a:spcBef>
            </a:pPr>
            <a:endParaRPr lang="it-IT" sz="1400" dirty="0">
              <a:solidFill>
                <a:srgbClr val="444444"/>
              </a:solidFill>
              <a:latin typeface="Source Code Pro" panose="020B0509030403020204" pitchFamily="49" charset="0"/>
            </a:endParaRPr>
          </a:p>
          <a:p>
            <a:pPr>
              <a:lnSpc>
                <a:spcPct val="120000"/>
              </a:lnSpc>
              <a:spcBef>
                <a:spcPts val="0"/>
              </a:spcBef>
            </a:pPr>
            <a:r>
              <a:rPr lang="it-IT" sz="1400" dirty="0">
                <a:solidFill>
                  <a:srgbClr val="444444"/>
                </a:solidFill>
                <a:highlight>
                  <a:srgbClr val="FFFF00"/>
                </a:highlight>
                <a:latin typeface="Source Code Pro" panose="020B0509030403020204" pitchFamily="49" charset="0"/>
              </a:rPr>
              <a:t>Ex.3 Cosa Fare:</a:t>
            </a:r>
          </a:p>
          <a:p>
            <a:pPr>
              <a:lnSpc>
                <a:spcPct val="120000"/>
              </a:lnSpc>
              <a:spcBef>
                <a:spcPts val="0"/>
              </a:spcBef>
            </a:pPr>
            <a:r>
              <a:rPr lang="en-US" sz="1800" dirty="0"/>
              <a:t>&lt;?php</a:t>
            </a:r>
          </a:p>
          <a:p>
            <a:pPr>
              <a:lnSpc>
                <a:spcPct val="120000"/>
              </a:lnSpc>
              <a:spcBef>
                <a:spcPts val="0"/>
              </a:spcBef>
            </a:pPr>
            <a:r>
              <a:rPr lang="en-US" sz="1800" dirty="0"/>
              <a:t>// declaration</a:t>
            </a:r>
          </a:p>
          <a:p>
            <a:pPr>
              <a:lnSpc>
                <a:spcPct val="120000"/>
              </a:lnSpc>
              <a:spcBef>
                <a:spcPts val="0"/>
              </a:spcBef>
            </a:pPr>
            <a:r>
              <a:rPr lang="en-US" sz="1800" dirty="0"/>
              <a:t>function foo()</a:t>
            </a:r>
          </a:p>
          <a:p>
            <a:pPr>
              <a:lnSpc>
                <a:spcPct val="120000"/>
              </a:lnSpc>
              <a:spcBef>
                <a:spcPts val="0"/>
              </a:spcBef>
            </a:pPr>
            <a:r>
              <a:rPr lang="en-US" sz="1800" dirty="0"/>
              <a:t>{</a:t>
            </a:r>
          </a:p>
          <a:p>
            <a:pPr>
              <a:lnSpc>
                <a:spcPct val="120000"/>
              </a:lnSpc>
              <a:spcBef>
                <a:spcPts val="0"/>
              </a:spcBef>
            </a:pPr>
            <a:r>
              <a:rPr lang="en-US" sz="1800" dirty="0"/>
              <a:t>    // function body</a:t>
            </a:r>
          </a:p>
          <a:p>
            <a:pPr>
              <a:lnSpc>
                <a:spcPct val="120000"/>
              </a:lnSpc>
              <a:spcBef>
                <a:spcPts val="0"/>
              </a:spcBef>
            </a:pPr>
            <a:r>
              <a:rPr lang="en-US" sz="1800" dirty="0"/>
              <a:t>}</a:t>
            </a:r>
          </a:p>
          <a:p>
            <a:pPr>
              <a:lnSpc>
                <a:spcPct val="120000"/>
              </a:lnSpc>
              <a:spcBef>
                <a:spcPts val="0"/>
              </a:spcBef>
            </a:pPr>
            <a:r>
              <a:rPr lang="en-US" sz="1800" dirty="0"/>
              <a:t>// conditional declaration is *not* a side effect</a:t>
            </a:r>
          </a:p>
          <a:p>
            <a:pPr>
              <a:lnSpc>
                <a:spcPct val="120000"/>
              </a:lnSpc>
              <a:spcBef>
                <a:spcPts val="0"/>
              </a:spcBef>
            </a:pPr>
            <a:r>
              <a:rPr lang="en-US" sz="1800" dirty="0"/>
              <a:t>if (! </a:t>
            </a:r>
            <a:r>
              <a:rPr lang="en-US" sz="1800" dirty="0" err="1"/>
              <a:t>function_exists</a:t>
            </a:r>
            <a:r>
              <a:rPr lang="en-US" sz="1800" dirty="0"/>
              <a:t>('bar')) {</a:t>
            </a:r>
          </a:p>
          <a:p>
            <a:pPr>
              <a:lnSpc>
                <a:spcPct val="120000"/>
              </a:lnSpc>
              <a:spcBef>
                <a:spcPts val="0"/>
              </a:spcBef>
            </a:pPr>
            <a:r>
              <a:rPr lang="en-US" sz="1800" dirty="0"/>
              <a:t>    function bar()</a:t>
            </a:r>
          </a:p>
          <a:p>
            <a:pPr>
              <a:lnSpc>
                <a:spcPct val="120000"/>
              </a:lnSpc>
              <a:spcBef>
                <a:spcPts val="0"/>
              </a:spcBef>
            </a:pPr>
            <a:r>
              <a:rPr lang="en-US" sz="1800" dirty="0"/>
              <a:t>    {</a:t>
            </a:r>
          </a:p>
          <a:p>
            <a:pPr>
              <a:lnSpc>
                <a:spcPct val="120000"/>
              </a:lnSpc>
              <a:spcBef>
                <a:spcPts val="0"/>
              </a:spcBef>
            </a:pPr>
            <a:r>
              <a:rPr lang="en-US" sz="1800" dirty="0"/>
              <a:t>        // side effect: loads a file</a:t>
            </a:r>
          </a:p>
          <a:p>
            <a:pPr>
              <a:lnSpc>
                <a:spcPct val="120000"/>
              </a:lnSpc>
              <a:spcBef>
                <a:spcPts val="0"/>
              </a:spcBef>
            </a:pPr>
            <a:r>
              <a:rPr lang="en-US" sz="1800" dirty="0"/>
              <a:t>    	</a:t>
            </a:r>
            <a:r>
              <a:rPr lang="en-US" sz="1800" dirty="0">
                <a:highlight>
                  <a:srgbClr val="00FF00"/>
                </a:highlight>
              </a:rPr>
              <a:t>include "</a:t>
            </a:r>
            <a:r>
              <a:rPr lang="en-US" sz="1800" dirty="0" err="1">
                <a:highlight>
                  <a:srgbClr val="00FF00"/>
                </a:highlight>
              </a:rPr>
              <a:t>file.php</a:t>
            </a:r>
            <a:r>
              <a:rPr lang="en-US" sz="1800" dirty="0">
                <a:highlight>
                  <a:srgbClr val="00FF00"/>
                </a:highlight>
              </a:rPr>
              <a:t>";    </a:t>
            </a:r>
          </a:p>
          <a:p>
            <a:pPr lvl="1">
              <a:lnSpc>
                <a:spcPct val="120000"/>
              </a:lnSpc>
              <a:spcBef>
                <a:spcPts val="0"/>
              </a:spcBef>
            </a:pPr>
            <a:r>
              <a:rPr lang="en-US" sz="1400" dirty="0"/>
              <a:t>}</a:t>
            </a:r>
          </a:p>
          <a:p>
            <a:pPr>
              <a:lnSpc>
                <a:spcPct val="120000"/>
              </a:lnSpc>
              <a:spcBef>
                <a:spcPts val="0"/>
              </a:spcBef>
            </a:pPr>
            <a:r>
              <a:rPr lang="en-US" sz="1800" dirty="0"/>
              <a:t>}</a:t>
            </a:r>
          </a:p>
          <a:p>
            <a:pPr>
              <a:lnSpc>
                <a:spcPct val="120000"/>
              </a:lnSpc>
              <a:spcBef>
                <a:spcPts val="0"/>
              </a:spcBef>
            </a:pPr>
            <a:r>
              <a:rPr lang="en-US" sz="1800" dirty="0"/>
              <a:t>In </a:t>
            </a:r>
            <a:r>
              <a:rPr lang="en-US" sz="1800" dirty="0" err="1"/>
              <a:t>questo</a:t>
            </a:r>
            <a:r>
              <a:rPr lang="en-US" sz="1800" dirty="0"/>
              <a:t> modo non </a:t>
            </a:r>
            <a:r>
              <a:rPr lang="en-US" sz="1800" dirty="0" err="1"/>
              <a:t>viene</a:t>
            </a:r>
            <a:r>
              <a:rPr lang="en-US" sz="1800" dirty="0"/>
              <a:t> "sempre" </a:t>
            </a:r>
            <a:r>
              <a:rPr lang="en-US" sz="1800" dirty="0" err="1"/>
              <a:t>eseguita</a:t>
            </a:r>
            <a:r>
              <a:rPr lang="en-US" sz="1800" dirty="0"/>
              <a:t> ma solo </a:t>
            </a:r>
            <a:r>
              <a:rPr lang="en-US" sz="1800" dirty="0" err="1"/>
              <a:t>quando</a:t>
            </a:r>
            <a:r>
              <a:rPr lang="en-US" sz="1800" dirty="0"/>
              <a:t> </a:t>
            </a:r>
            <a:r>
              <a:rPr lang="en-US" sz="1800" dirty="0" err="1"/>
              <a:t>viene</a:t>
            </a:r>
            <a:r>
              <a:rPr lang="en-US" sz="1800" dirty="0"/>
              <a:t> </a:t>
            </a:r>
            <a:r>
              <a:rPr lang="en-US" sz="1800" dirty="0" err="1"/>
              <a:t>chiamata</a:t>
            </a:r>
            <a:r>
              <a:rPr lang="en-US" sz="1800" dirty="0"/>
              <a:t> la </a:t>
            </a:r>
            <a:r>
              <a:rPr lang="en-US" sz="1800" dirty="0" err="1"/>
              <a:t>funzione</a:t>
            </a:r>
            <a:endParaRPr lang="it-IT" sz="1800" dirty="0"/>
          </a:p>
        </p:txBody>
      </p:sp>
    </p:spTree>
    <p:extLst>
      <p:ext uri="{BB962C8B-B14F-4D97-AF65-F5344CB8AC3E}">
        <p14:creationId xmlns:p14="http://schemas.microsoft.com/office/powerpoint/2010/main" val="102972719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428505-AE61-4E14-A5C7-0747C2C574D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39EA3153-2C44-4C03-B890-63AA292786F1}"/>
              </a:ext>
            </a:extLst>
          </p:cNvPr>
          <p:cNvSpPr>
            <a:spLocks noGrp="1"/>
          </p:cNvSpPr>
          <p:nvPr>
            <p:ph sz="half" idx="2"/>
          </p:nvPr>
        </p:nvSpPr>
        <p:spPr/>
        <p:txBody>
          <a:bodyPr/>
          <a:lstStyle/>
          <a:p>
            <a:r>
              <a:rPr lang="it-IT" b="1" i="0" dirty="0">
                <a:solidFill>
                  <a:srgbClr val="595143"/>
                </a:solidFill>
                <a:effectLst/>
                <a:latin typeface="Roboto" panose="02000000000000000000" pitchFamily="2" charset="0"/>
              </a:rPr>
              <a:t>4.3 </a:t>
            </a:r>
            <a:r>
              <a:rPr lang="it-IT" b="1" i="0" dirty="0" err="1">
                <a:solidFill>
                  <a:srgbClr val="595143"/>
                </a:solidFill>
                <a:effectLst/>
                <a:latin typeface="Roboto" panose="02000000000000000000" pitchFamily="2" charset="0"/>
              </a:rPr>
              <a:t>Properties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Constants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00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all properties.</a:t>
            </a:r>
          </a:p>
          <a:p>
            <a:pPr algn="l" fontAlgn="base"/>
            <a:r>
              <a:rPr lang="en-US" b="0" i="0" dirty="0">
                <a:solidFill>
                  <a:srgbClr val="595143"/>
                </a:solidFill>
                <a:effectLst/>
                <a:highlight>
                  <a:srgbClr val="FF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t>
            </a:r>
            <a:r>
              <a:rPr lang="en-US" b="0" i="0" dirty="0">
                <a:solidFill>
                  <a:srgbClr val="595143"/>
                </a:solidFill>
                <a:effectLst/>
                <a:highlight>
                  <a:srgbClr val="FFFF00"/>
                </a:highlight>
                <a:latin typeface="Roboto" panose="02000000000000000000" pitchFamily="2" charset="0"/>
              </a:rPr>
              <a:t>all constants</a:t>
            </a:r>
            <a:r>
              <a:rPr lang="en-US" b="0" i="0" dirty="0">
                <a:solidFill>
                  <a:srgbClr val="595143"/>
                </a:solidFill>
                <a:effectLst/>
                <a:latin typeface="Roboto" panose="02000000000000000000" pitchFamily="2" charset="0"/>
              </a:rPr>
              <a:t> if your project PHP minimum version supports constant visibilities (PHP 7.1 or later).</a:t>
            </a:r>
          </a:p>
          <a:p>
            <a:endParaRPr lang="it-IT" dirty="0"/>
          </a:p>
        </p:txBody>
      </p:sp>
      <p:sp>
        <p:nvSpPr>
          <p:cNvPr id="4" name="Segnaposto contenuto 3">
            <a:extLst>
              <a:ext uri="{FF2B5EF4-FFF2-40B4-BE49-F238E27FC236}">
                <a16:creationId xmlns:a16="http://schemas.microsoft.com/office/drawing/2014/main" id="{D192C2D8-D55F-45BB-ADFD-BCB15329EFC7}"/>
              </a:ext>
            </a:extLst>
          </p:cNvPr>
          <p:cNvSpPr>
            <a:spLocks noGrp="1"/>
          </p:cNvSpPr>
          <p:nvPr>
            <p:ph sz="quarter" idx="4"/>
          </p:nvPr>
        </p:nvSpPr>
        <p:spPr/>
        <p:txBody>
          <a:bodyPr/>
          <a:lstStyle/>
          <a:p>
            <a:r>
              <a:rPr lang="en-US" dirty="0"/>
              <a:t>&lt;?php namespace</a:t>
            </a:r>
          </a:p>
          <a:p>
            <a:endParaRPr lang="en-US" dirty="0"/>
          </a:p>
          <a:p>
            <a:r>
              <a:rPr lang="en-US" dirty="0"/>
              <a:t>Vendor\Package; </a:t>
            </a:r>
          </a:p>
          <a:p>
            <a:endParaRPr lang="en-US" dirty="0"/>
          </a:p>
          <a:p>
            <a:r>
              <a:rPr lang="en-US" dirty="0"/>
              <a:t>class </a:t>
            </a:r>
            <a:r>
              <a:rPr lang="en-US" dirty="0" err="1"/>
              <a:t>ClassName</a:t>
            </a:r>
            <a:r>
              <a:rPr lang="en-US" dirty="0"/>
              <a:t> {</a:t>
            </a:r>
          </a:p>
          <a:p>
            <a:pPr lvl="1"/>
            <a:r>
              <a:rPr lang="en-US" dirty="0">
                <a:highlight>
                  <a:srgbClr val="00FF00"/>
                </a:highlight>
              </a:rPr>
              <a:t>public const NOME_COSTANTE = '</a:t>
            </a:r>
            <a:r>
              <a:rPr lang="en-US" dirty="0" err="1">
                <a:highlight>
                  <a:srgbClr val="00FF00"/>
                </a:highlight>
              </a:rPr>
              <a:t>valore</a:t>
            </a:r>
            <a:r>
              <a:rPr lang="en-US" dirty="0">
                <a:highlight>
                  <a:srgbClr val="00FF00"/>
                </a:highlight>
              </a:rPr>
              <a:t>';</a:t>
            </a:r>
          </a:p>
          <a:p>
            <a:pPr lvl="1"/>
            <a:r>
              <a:rPr lang="en-US" dirty="0">
                <a:highlight>
                  <a:srgbClr val="00FF00"/>
                </a:highlight>
              </a:rPr>
              <a:t>public</a:t>
            </a:r>
            <a:r>
              <a:rPr lang="en-US" dirty="0"/>
              <a:t> $foo = null; </a:t>
            </a:r>
          </a:p>
          <a:p>
            <a:pPr lvl="1"/>
            <a:r>
              <a:rPr lang="en-US" dirty="0">
                <a:highlight>
                  <a:srgbClr val="00FF00"/>
                </a:highlight>
              </a:rPr>
              <a:t>public</a:t>
            </a:r>
            <a:r>
              <a:rPr lang="en-US" dirty="0"/>
              <a:t> </a:t>
            </a:r>
            <a:r>
              <a:rPr lang="en-US" dirty="0">
                <a:highlight>
                  <a:srgbClr val="FFFF00"/>
                </a:highlight>
              </a:rPr>
              <a:t>static</a:t>
            </a:r>
            <a:r>
              <a:rPr lang="en-US" dirty="0"/>
              <a:t> int $bar = 0; </a:t>
            </a:r>
          </a:p>
          <a:p>
            <a:pPr marL="4572" lvl="1" indent="0">
              <a:buNone/>
            </a:pPr>
            <a:r>
              <a:rPr lang="en-US" dirty="0"/>
              <a:t>}</a:t>
            </a:r>
            <a:endParaRPr lang="it-IT" dirty="0"/>
          </a:p>
        </p:txBody>
      </p:sp>
    </p:spTree>
    <p:extLst>
      <p:ext uri="{BB962C8B-B14F-4D97-AF65-F5344CB8AC3E}">
        <p14:creationId xmlns:p14="http://schemas.microsoft.com/office/powerpoint/2010/main" val="103420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FC78B9-656A-4541-8D1B-684A22E6A6E3}"/>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EBA7C7FB-CEB8-4408-954D-89A0A0203132}"/>
              </a:ext>
            </a:extLst>
          </p:cNvPr>
          <p:cNvSpPr>
            <a:spLocks noGrp="1"/>
          </p:cNvSpPr>
          <p:nvPr>
            <p:ph idx="1"/>
          </p:nvPr>
        </p:nvSpPr>
        <p:spPr/>
        <p:txBody>
          <a:bodyPr/>
          <a:lstStyle/>
          <a:p>
            <a:pPr>
              <a:lnSpc>
                <a:spcPct val="100000"/>
              </a:lnSpc>
            </a:pPr>
            <a:r>
              <a:rPr lang="it-IT" dirty="0"/>
              <a:t>LINGUAGGIO</a:t>
            </a:r>
            <a:br>
              <a:rPr lang="it-IT" dirty="0"/>
            </a:br>
            <a:br>
              <a:rPr lang="it-IT" dirty="0"/>
            </a:br>
            <a:r>
              <a:rPr lang="it-IT" sz="2400" dirty="0"/>
              <a:t>Tipizzazione debole;</a:t>
            </a:r>
            <a:br>
              <a:rPr lang="it-IT" sz="2400" dirty="0"/>
            </a:br>
            <a:r>
              <a:rPr lang="it-IT" sz="2400" dirty="0"/>
              <a:t>Non supporta i puntatori,</a:t>
            </a:r>
            <a:br>
              <a:rPr lang="it-IT" sz="2400" dirty="0"/>
            </a:br>
            <a:r>
              <a:rPr lang="it-IT" sz="2400" dirty="0"/>
              <a:t>Utilizzato principalmente </a:t>
            </a:r>
            <a:r>
              <a:rPr lang="it-IT" sz="2400" b="1" dirty="0"/>
              <a:t>per applicativi Web</a:t>
            </a:r>
            <a:r>
              <a:rPr lang="it-IT" sz="2400" dirty="0"/>
              <a:t>,</a:t>
            </a:r>
            <a:br>
              <a:rPr lang="it-IT" sz="2400" dirty="0"/>
            </a:br>
            <a:r>
              <a:rPr lang="it-IT" sz="2400" dirty="0"/>
              <a:t>Operazioni con le stringhe molto semplici da effettuare</a:t>
            </a:r>
            <a:br>
              <a:rPr lang="it-IT" sz="2400" dirty="0"/>
            </a:br>
            <a:r>
              <a:rPr lang="it-IT" sz="2400" dirty="0"/>
              <a:t>Supporta I/O</a:t>
            </a:r>
            <a:br>
              <a:rPr lang="it-IT" sz="2400" dirty="0"/>
            </a:br>
            <a:endParaRPr lang="it-IT" sz="2400" dirty="0"/>
          </a:p>
          <a:p>
            <a:pPr>
              <a:lnSpc>
                <a:spcPct val="100000"/>
              </a:lnSpc>
            </a:pPr>
            <a:r>
              <a:rPr lang="it-IT" sz="2400" dirty="0"/>
              <a:t>Tipi di dati numerici supportati: 32-bit </a:t>
            </a:r>
            <a:r>
              <a:rPr lang="it-IT" sz="2400" dirty="0" err="1"/>
              <a:t>signed</a:t>
            </a:r>
            <a:r>
              <a:rPr lang="it-IT" sz="2400" dirty="0"/>
              <a:t> </a:t>
            </a:r>
            <a:r>
              <a:rPr lang="it-IT" sz="2400" dirty="0" err="1"/>
              <a:t>int</a:t>
            </a:r>
            <a:r>
              <a:rPr lang="it-IT" sz="2400" dirty="0"/>
              <a:t>, 64-bit </a:t>
            </a:r>
            <a:r>
              <a:rPr lang="it-IT" sz="2400" dirty="0" err="1"/>
              <a:t>signed</a:t>
            </a:r>
            <a:r>
              <a:rPr lang="it-IT" sz="2400" dirty="0"/>
              <a:t> </a:t>
            </a:r>
            <a:r>
              <a:rPr lang="it-IT" sz="2400" dirty="0" err="1"/>
              <a:t>int</a:t>
            </a:r>
            <a:r>
              <a:rPr lang="it-IT" sz="2400" dirty="0"/>
              <a:t> (long </a:t>
            </a:r>
            <a:r>
              <a:rPr lang="it-IT" sz="2400" dirty="0" err="1"/>
              <a:t>integer</a:t>
            </a:r>
            <a:r>
              <a:rPr lang="it-IT" sz="2400" dirty="0"/>
              <a:t>),</a:t>
            </a:r>
            <a:br>
              <a:rPr lang="it-IT" sz="2400" dirty="0"/>
            </a:br>
            <a:r>
              <a:rPr lang="it-IT" sz="2400" dirty="0"/>
              <a:t>Tipi di dati float supportati: double </a:t>
            </a:r>
            <a:r>
              <a:rPr lang="it-IT" sz="2400" dirty="0" err="1"/>
              <a:t>precision</a:t>
            </a:r>
            <a:r>
              <a:rPr lang="it-IT" sz="2400" dirty="0"/>
              <a:t> float,</a:t>
            </a:r>
            <a:br>
              <a:rPr lang="it-IT" sz="2400" dirty="0"/>
            </a:br>
            <a:r>
              <a:rPr lang="it-IT" sz="2400" dirty="0"/>
              <a:t>Non supporta array di dimensioni fisse,</a:t>
            </a:r>
            <a:br>
              <a:rPr lang="it-IT" sz="2400" dirty="0"/>
            </a:br>
            <a:r>
              <a:rPr lang="it-IT" sz="2400" dirty="0"/>
              <a:t>Supporta array associativi,</a:t>
            </a:r>
            <a:br>
              <a:rPr lang="it-IT" sz="2400" dirty="0"/>
            </a:br>
            <a:r>
              <a:rPr lang="it-IT" sz="2400" dirty="0"/>
              <a:t>consente di accedere in maniera semplicissima alle richieste HTTP di tipo GET e POST</a:t>
            </a:r>
          </a:p>
        </p:txBody>
      </p:sp>
    </p:spTree>
    <p:extLst>
      <p:ext uri="{BB962C8B-B14F-4D97-AF65-F5344CB8AC3E}">
        <p14:creationId xmlns:p14="http://schemas.microsoft.com/office/powerpoint/2010/main" val="3606025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PER DELIMITARE UNA STRINGA</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1" y="1271016"/>
            <a:ext cx="6012554" cy="5248655"/>
          </a:xfrm>
        </p:spPr>
        <p:txBody>
          <a:bodyPr/>
          <a:lstStyle/>
          <a:p>
            <a:pPr>
              <a:lnSpc>
                <a:spcPct val="100000"/>
              </a:lnSpc>
            </a:pPr>
            <a:r>
              <a:rPr lang="it-IT" sz="2000" b="1" dirty="0"/>
              <a:t>Per delimitare una stringa</a:t>
            </a:r>
            <a:r>
              <a:rPr lang="it-IT" sz="2000" dirty="0"/>
              <a:t>, sarà possibile </a:t>
            </a:r>
            <a:r>
              <a:rPr lang="it-IT" sz="2000" b="1" dirty="0"/>
              <a:t>inserire delle variabili all'interno della stessa</a:t>
            </a:r>
            <a:r>
              <a:rPr lang="it-IT" sz="2000" dirty="0"/>
              <a:t>. </a:t>
            </a:r>
          </a:p>
          <a:p>
            <a:pPr>
              <a:lnSpc>
                <a:spcPct val="100000"/>
              </a:lnSpc>
            </a:pPr>
            <a:r>
              <a:rPr lang="it-IT" sz="2000" dirty="0"/>
              <a:t>In questo caso </a:t>
            </a:r>
            <a:r>
              <a:rPr lang="it-IT" sz="2000" dirty="0">
                <a:highlight>
                  <a:srgbClr val="FFFF00"/>
                </a:highlight>
              </a:rPr>
              <a:t>la variabile verrà automaticamente interpretate dal PHP e convertita nel valore assegnato</a:t>
            </a:r>
            <a:r>
              <a:rPr lang="it-IT" sz="2000" dirty="0"/>
              <a:t> ad essa (“esplosione della variabile”):</a:t>
            </a:r>
          </a:p>
          <a:p>
            <a:pPr>
              <a:lnSpc>
                <a:spcPct val="100000"/>
              </a:lnSpc>
            </a:pPr>
            <a:r>
              <a:rPr lang="it-IT" sz="2000" dirty="0"/>
              <a:t>Utilizzare il </a:t>
            </a:r>
            <a:r>
              <a:rPr lang="it-IT" sz="2000" dirty="0">
                <a:highlight>
                  <a:srgbClr val="00FF00"/>
                </a:highlight>
              </a:rPr>
              <a:t>" doppio apice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599583" y="1271017"/>
            <a:ext cx="5263804" cy="5263586"/>
          </a:xfrm>
        </p:spPr>
        <p:txBody>
          <a:bodyPr/>
          <a:lstStyle/>
          <a:p>
            <a:r>
              <a:rPr lang="it-IT" dirty="0"/>
              <a:t>&lt;?</a:t>
            </a:r>
            <a:r>
              <a:rPr lang="it-IT" dirty="0" err="1"/>
              <a:t>php</a:t>
            </a:r>
            <a:endParaRPr lang="it-IT" dirty="0"/>
          </a:p>
          <a:p>
            <a:r>
              <a:rPr lang="it-IT" dirty="0"/>
              <a:t>    $nome = "</a:t>
            </a:r>
            <a:r>
              <a:rPr lang="it-IT" dirty="0" err="1"/>
              <a:t>TuoNome</a:t>
            </a:r>
            <a:r>
              <a:rPr lang="it-IT" dirty="0"/>
              <a:t>";</a:t>
            </a:r>
          </a:p>
          <a:p>
            <a:r>
              <a:rPr lang="it-IT" dirty="0">
                <a:highlight>
                  <a:srgbClr val="00FF00"/>
                </a:highlight>
              </a:rPr>
              <a:t>    $stringa = "ciao $nome, come stai?"; //ciao </a:t>
            </a:r>
            <a:r>
              <a:rPr lang="it-IT" dirty="0" err="1">
                <a:highlight>
                  <a:srgbClr val="00FF00"/>
                </a:highlight>
              </a:rPr>
              <a:t>TuoNome</a:t>
            </a:r>
            <a:r>
              <a:rPr lang="it-IT" dirty="0">
                <a:highlight>
                  <a:srgbClr val="00FF00"/>
                </a:highlight>
              </a:rPr>
              <a:t>, come stai?</a:t>
            </a:r>
          </a:p>
          <a:p>
            <a:r>
              <a:rPr lang="it-IT" dirty="0">
                <a:highlight>
                  <a:srgbClr val="FF0000"/>
                </a:highlight>
              </a:rPr>
              <a:t>    $stringa = 'ciao $nome, come stai?'; //ciao $nome, come stai? </a:t>
            </a:r>
          </a:p>
          <a:p>
            <a:r>
              <a:rPr lang="it-IT" dirty="0">
                <a:highlight>
                  <a:srgbClr val="FF0000"/>
                </a:highlight>
              </a:rPr>
              <a:t>//NON Funziona</a:t>
            </a:r>
          </a:p>
          <a:p>
            <a:r>
              <a:rPr lang="it-IT" dirty="0"/>
              <a:t>?&gt;</a:t>
            </a:r>
          </a:p>
          <a:p>
            <a:endParaRPr lang="it-IT" dirty="0"/>
          </a:p>
        </p:txBody>
      </p:sp>
    </p:spTree>
    <p:extLst>
      <p:ext uri="{BB962C8B-B14F-4D97-AF65-F5344CB8AC3E}">
        <p14:creationId xmlns:p14="http://schemas.microsoft.com/office/powerpoint/2010/main" val="331651941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723D48-85BD-4985-861A-1327E95AA94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0D7DB3C-50CB-41E0-8564-BC052D800226}"/>
              </a:ext>
            </a:extLst>
          </p:cNvPr>
          <p:cNvSpPr>
            <a:spLocks noGrp="1"/>
          </p:cNvSpPr>
          <p:nvPr>
            <p:ph sz="half" idx="2"/>
          </p:nvPr>
        </p:nvSpPr>
        <p:spPr/>
        <p:txBody>
          <a:bodyPr/>
          <a:lstStyle/>
          <a:p>
            <a:r>
              <a:rPr lang="it-IT" b="1" i="0" dirty="0" err="1">
                <a:solidFill>
                  <a:srgbClr val="595143"/>
                </a:solidFill>
                <a:effectLst/>
                <a:latin typeface="Roboto" panose="02000000000000000000" pitchFamily="2" charset="0"/>
              </a:rPr>
              <a:t>Methods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Functions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FFFF00"/>
                </a:highlight>
                <a:latin typeface="Roboto" panose="02000000000000000000" pitchFamily="2" charset="0"/>
              </a:rPr>
              <a:t>Visibility MUST be declared on all methods</a:t>
            </a:r>
            <a:r>
              <a:rPr lang="en-US" b="0" i="0" dirty="0">
                <a:solidFill>
                  <a:srgbClr val="595143"/>
                </a:solidFill>
                <a:effectLst/>
                <a:latin typeface="Roboto" panose="02000000000000000000" pitchFamily="2" charset="0"/>
              </a:rPr>
              <a:t>.</a:t>
            </a:r>
          </a:p>
          <a:p>
            <a:pPr algn="l" fontAlgn="base"/>
            <a:r>
              <a:rPr lang="en-US" b="0" i="0" dirty="0">
                <a:solidFill>
                  <a:srgbClr val="595143"/>
                </a:solidFill>
                <a:effectLst/>
                <a:highlight>
                  <a:srgbClr val="00FF00"/>
                </a:highlight>
                <a:latin typeface="Roboto" panose="02000000000000000000" pitchFamily="2" charset="0"/>
              </a:rPr>
              <a:t>Method names </a:t>
            </a:r>
            <a:r>
              <a:rPr lang="en-US" b="0" i="0" dirty="0">
                <a:solidFill>
                  <a:srgbClr val="595143"/>
                </a:solidFill>
                <a:effectLst/>
                <a:highlight>
                  <a:srgbClr val="FFFF00"/>
                </a:highlight>
                <a:latin typeface="Roboto" panose="02000000000000000000" pitchFamily="2" charset="0"/>
              </a:rPr>
              <a:t>MUST NOT be prefixed with a single underscore </a:t>
            </a:r>
            <a:r>
              <a:rPr lang="en-US" b="0" i="0" dirty="0">
                <a:solidFill>
                  <a:srgbClr val="595143"/>
                </a:solidFill>
                <a:effectLst/>
                <a:latin typeface="Roboto" panose="02000000000000000000" pitchFamily="2" charset="0"/>
              </a:rPr>
              <a:t>to indicate protected or private visibility. </a:t>
            </a:r>
          </a:p>
          <a:p>
            <a:pPr algn="l" fontAlgn="base"/>
            <a:r>
              <a:rPr lang="en-US" b="0" i="0" dirty="0">
                <a:solidFill>
                  <a:srgbClr val="595143"/>
                </a:solidFill>
                <a:effectLst/>
                <a:latin typeface="Roboto" panose="02000000000000000000" pitchFamily="2" charset="0"/>
              </a:rPr>
              <a:t>That is, an underscore prefix explicitly has no meaning.</a:t>
            </a:r>
          </a:p>
          <a:p>
            <a:pPr algn="l" fontAlgn="base"/>
            <a:endParaRPr lang="en-US" dirty="0">
              <a:solidFill>
                <a:srgbClr val="595143"/>
              </a:solidFill>
              <a:latin typeface="Roboto" panose="02000000000000000000" pitchFamily="2" charset="0"/>
            </a:endParaRPr>
          </a:p>
          <a:p>
            <a:pPr algn="l" fontAlgn="base"/>
            <a:r>
              <a:rPr lang="en-US" b="0" i="0" dirty="0">
                <a:solidFill>
                  <a:srgbClr val="595143"/>
                </a:solidFill>
                <a:effectLst/>
                <a:latin typeface="Roboto" panose="02000000000000000000" pitchFamily="2" charset="0"/>
              </a:rPr>
              <a:t>In the argument list, there </a:t>
            </a:r>
            <a:r>
              <a:rPr lang="en-US" b="0" i="0" dirty="0">
                <a:solidFill>
                  <a:srgbClr val="595143"/>
                </a:solidFill>
                <a:effectLst/>
                <a:highlight>
                  <a:srgbClr val="00FF00"/>
                </a:highlight>
                <a:latin typeface="Roboto" panose="02000000000000000000" pitchFamily="2" charset="0"/>
              </a:rPr>
              <a:t>MUST NOT be a space before each comma, and there MUST be one space after each comma</a:t>
            </a:r>
            <a:r>
              <a:rPr lang="en-US" b="0" i="0" dirty="0">
                <a:solidFill>
                  <a:srgbClr val="595143"/>
                </a:solidFill>
                <a:effectLst/>
                <a:latin typeface="Roboto" panose="02000000000000000000" pitchFamily="2" charset="0"/>
              </a:rPr>
              <a:t>.</a:t>
            </a:r>
          </a:p>
          <a:p>
            <a:endParaRPr lang="it-IT" dirty="0"/>
          </a:p>
        </p:txBody>
      </p:sp>
      <p:sp>
        <p:nvSpPr>
          <p:cNvPr id="4" name="Segnaposto contenuto 3">
            <a:extLst>
              <a:ext uri="{FF2B5EF4-FFF2-40B4-BE49-F238E27FC236}">
                <a16:creationId xmlns:a16="http://schemas.microsoft.com/office/drawing/2014/main" id="{A7B2679A-9F81-426A-9950-5B03705F5909}"/>
              </a:ext>
            </a:extLst>
          </p:cNvPr>
          <p:cNvSpPr>
            <a:spLocks noGrp="1"/>
          </p:cNvSpPr>
          <p:nvPr>
            <p:ph sz="quarter" idx="4"/>
          </p:nvPr>
        </p:nvSpPr>
        <p:spPr/>
        <p:txBody>
          <a:bodyPr>
            <a:normAutofit/>
          </a:bodyPr>
          <a:lstStyle/>
          <a:p>
            <a:r>
              <a:rPr lang="it-IT" sz="1800" dirty="0" err="1"/>
              <a:t>namespace</a:t>
            </a:r>
            <a:r>
              <a:rPr lang="it-IT" sz="1800" dirty="0"/>
              <a:t> </a:t>
            </a:r>
            <a:r>
              <a:rPr lang="it-IT" sz="1800" dirty="0" err="1"/>
              <a:t>Vendor</a:t>
            </a:r>
            <a:r>
              <a:rPr lang="it-IT" sz="1800" dirty="0"/>
              <a:t>\Package;</a:t>
            </a:r>
          </a:p>
          <a:p>
            <a:endParaRPr lang="it-IT" sz="1800" dirty="0"/>
          </a:p>
          <a:p>
            <a:r>
              <a:rPr lang="it-IT" sz="1800" dirty="0"/>
              <a:t>class </a:t>
            </a:r>
            <a:r>
              <a:rPr lang="it-IT" sz="1800" dirty="0" err="1"/>
              <a:t>ClassName</a:t>
            </a:r>
            <a:endParaRPr lang="it-IT" sz="1800" dirty="0"/>
          </a:p>
          <a:p>
            <a:r>
              <a:rPr lang="it-IT" sz="1800" dirty="0"/>
              <a:t>{</a:t>
            </a:r>
          </a:p>
          <a:p>
            <a:r>
              <a:rPr lang="it-IT" sz="1800" dirty="0"/>
              <a:t>    </a:t>
            </a:r>
            <a:r>
              <a:rPr lang="it-IT" sz="1800" dirty="0">
                <a:highlight>
                  <a:srgbClr val="00FF00"/>
                </a:highlight>
              </a:rPr>
              <a:t>public </a:t>
            </a:r>
            <a:r>
              <a:rPr lang="it-IT" sz="1800" dirty="0" err="1">
                <a:highlight>
                  <a:srgbClr val="00FF00"/>
                </a:highlight>
              </a:rPr>
              <a:t>function</a:t>
            </a:r>
            <a:r>
              <a:rPr lang="it-IT" sz="1800" dirty="0">
                <a:highlight>
                  <a:srgbClr val="00FF00"/>
                </a:highlight>
              </a:rPr>
              <a:t> </a:t>
            </a:r>
            <a:r>
              <a:rPr lang="it-IT" sz="1800" dirty="0" err="1">
                <a:highlight>
                  <a:srgbClr val="00FF00"/>
                </a:highlight>
              </a:rPr>
              <a:t>fooBarBaz</a:t>
            </a:r>
            <a:r>
              <a:rPr lang="it-IT" sz="1800" dirty="0"/>
              <a:t>($arg1,</a:t>
            </a:r>
            <a:r>
              <a:rPr lang="it-IT" sz="1800" dirty="0">
                <a:highlight>
                  <a:srgbClr val="00FF00"/>
                </a:highlight>
              </a:rPr>
              <a:t> </a:t>
            </a:r>
            <a:r>
              <a:rPr lang="it-IT" sz="1800" dirty="0"/>
              <a:t>&amp;$arg2,</a:t>
            </a:r>
            <a:r>
              <a:rPr lang="it-IT" sz="1800" dirty="0">
                <a:highlight>
                  <a:srgbClr val="00FF00"/>
                </a:highlight>
              </a:rPr>
              <a:t> </a:t>
            </a:r>
            <a:r>
              <a:rPr lang="it-IT" sz="1800" dirty="0"/>
              <a:t>$arg3 = [])</a:t>
            </a:r>
          </a:p>
          <a:p>
            <a:r>
              <a:rPr lang="it-IT" sz="1800" dirty="0"/>
              <a:t>    {</a:t>
            </a:r>
          </a:p>
          <a:p>
            <a:r>
              <a:rPr lang="it-IT" sz="1800" dirty="0"/>
              <a:t>        // </a:t>
            </a:r>
            <a:r>
              <a:rPr lang="it-IT" sz="1800" dirty="0" err="1"/>
              <a:t>method</a:t>
            </a:r>
            <a:r>
              <a:rPr lang="it-IT" sz="1800" dirty="0"/>
              <a:t> body</a:t>
            </a:r>
          </a:p>
          <a:p>
            <a:r>
              <a:rPr lang="it-IT" sz="1800" dirty="0"/>
              <a:t>    }</a:t>
            </a:r>
          </a:p>
          <a:p>
            <a:r>
              <a:rPr lang="it-IT" sz="1800" dirty="0"/>
              <a:t>}</a:t>
            </a:r>
          </a:p>
        </p:txBody>
      </p:sp>
    </p:spTree>
    <p:extLst>
      <p:ext uri="{BB962C8B-B14F-4D97-AF65-F5344CB8AC3E}">
        <p14:creationId xmlns:p14="http://schemas.microsoft.com/office/powerpoint/2010/main" val="293730796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72F8C-1214-4CA4-B3CD-E9BFAA1FDE94}"/>
              </a:ext>
            </a:extLst>
          </p:cNvPr>
          <p:cNvSpPr>
            <a:spLocks noGrp="1"/>
          </p:cNvSpPr>
          <p:nvPr>
            <p:ph type="title"/>
          </p:nvPr>
        </p:nvSpPr>
        <p:spPr/>
        <p:txBody>
          <a:bodyPr/>
          <a:lstStyle/>
          <a:p>
            <a:r>
              <a:rPr lang="it-IT" dirty="0"/>
              <a:t>Funzione PHP mail()</a:t>
            </a:r>
          </a:p>
        </p:txBody>
      </p:sp>
      <p:sp>
        <p:nvSpPr>
          <p:cNvPr id="3" name="Segnaposto contenuto 2">
            <a:extLst>
              <a:ext uri="{FF2B5EF4-FFF2-40B4-BE49-F238E27FC236}">
                <a16:creationId xmlns:a16="http://schemas.microsoft.com/office/drawing/2014/main" id="{2EA870F0-9185-4701-86E8-A098B1F14B77}"/>
              </a:ext>
            </a:extLst>
          </p:cNvPr>
          <p:cNvSpPr>
            <a:spLocks noGrp="1"/>
          </p:cNvSpPr>
          <p:nvPr>
            <p:ph sz="half" idx="2"/>
          </p:nvPr>
        </p:nvSpPr>
        <p:spPr/>
        <p:txBody>
          <a:bodyPr>
            <a:normAutofit/>
          </a:bodyPr>
          <a:lstStyle/>
          <a:p>
            <a:r>
              <a:rPr lang="it-IT" sz="2200" dirty="0"/>
              <a:t>La funzione </a:t>
            </a:r>
            <a:r>
              <a:rPr lang="it-IT" sz="2200" b="1" dirty="0">
                <a:highlight>
                  <a:srgbClr val="FFFF00"/>
                </a:highlight>
              </a:rPr>
              <a:t>mail</a:t>
            </a:r>
            <a:r>
              <a:rPr lang="it-IT" sz="2200" b="1" dirty="0"/>
              <a:t>() </a:t>
            </a:r>
          </a:p>
          <a:p>
            <a:r>
              <a:rPr lang="it-IT" sz="2000" dirty="0"/>
              <a:t>ti </a:t>
            </a:r>
            <a:r>
              <a:rPr lang="it-IT" sz="2000" b="1" dirty="0"/>
              <a:t>per</a:t>
            </a:r>
            <a:r>
              <a:rPr lang="it-IT" sz="2000" dirty="0"/>
              <a:t>mette di </a:t>
            </a:r>
            <a:r>
              <a:rPr lang="it-IT" sz="2000" b="1" dirty="0"/>
              <a:t>inviare email </a:t>
            </a:r>
            <a:r>
              <a:rPr lang="it-IT" sz="2000" dirty="0"/>
              <a:t>direttamente </a:t>
            </a:r>
            <a:r>
              <a:rPr lang="it-IT" sz="2000" b="1" dirty="0"/>
              <a:t>da</a:t>
            </a:r>
            <a:r>
              <a:rPr lang="it-IT" sz="2000" dirty="0"/>
              <a:t> uno </a:t>
            </a:r>
            <a:r>
              <a:rPr lang="it-IT" sz="2000" b="1" dirty="0"/>
              <a:t>script</a:t>
            </a:r>
            <a:r>
              <a:rPr lang="it-IT" sz="2000" dirty="0"/>
              <a:t>.</a:t>
            </a:r>
          </a:p>
          <a:p>
            <a:r>
              <a:rPr lang="it-IT" sz="2000" dirty="0"/>
              <a:t>Sintassi:</a:t>
            </a:r>
            <a:br>
              <a:rPr lang="it-IT" sz="2000" dirty="0"/>
            </a:br>
            <a:r>
              <a:rPr lang="en-US" sz="2000" dirty="0"/>
              <a:t>mail(</a:t>
            </a:r>
            <a:r>
              <a:rPr lang="en-US" sz="2000" dirty="0" err="1"/>
              <a:t>to,subject,message,headers,parameters</a:t>
            </a:r>
            <a:r>
              <a:rPr lang="en-US" sz="2000" dirty="0"/>
              <a:t>);</a:t>
            </a:r>
          </a:p>
          <a:p>
            <a:r>
              <a:rPr lang="it-IT" sz="2000" dirty="0"/>
              <a:t>Valore di ritorno:	Restituisce il valore </a:t>
            </a:r>
            <a:r>
              <a:rPr lang="it-IT" sz="2000" dirty="0" err="1"/>
              <a:t>hash</a:t>
            </a:r>
            <a:r>
              <a:rPr lang="it-IT" sz="2000" dirty="0"/>
              <a:t> del parametro </a:t>
            </a:r>
            <a:r>
              <a:rPr lang="it-IT" sz="2000" dirty="0" err="1"/>
              <a:t>address</a:t>
            </a:r>
            <a:r>
              <a:rPr lang="it-IT" sz="2000" dirty="0"/>
              <a:t> o FALSE in caso di errore.</a:t>
            </a:r>
          </a:p>
        </p:txBody>
      </p:sp>
      <p:sp>
        <p:nvSpPr>
          <p:cNvPr id="4" name="Segnaposto contenuto 3">
            <a:extLst>
              <a:ext uri="{FF2B5EF4-FFF2-40B4-BE49-F238E27FC236}">
                <a16:creationId xmlns:a16="http://schemas.microsoft.com/office/drawing/2014/main" id="{FB7A2EB9-0121-4E4D-A188-4300EA40E8EE}"/>
              </a:ext>
            </a:extLst>
          </p:cNvPr>
          <p:cNvSpPr>
            <a:spLocks noGrp="1"/>
          </p:cNvSpPr>
          <p:nvPr>
            <p:ph sz="quarter" idx="4"/>
          </p:nvPr>
        </p:nvSpPr>
        <p:spPr/>
        <p:txBody>
          <a:bodyPr>
            <a:normAutofit/>
          </a:bodyPr>
          <a:lstStyle/>
          <a:p>
            <a:r>
              <a:rPr lang="en-US" dirty="0"/>
              <a:t>&lt;?php</a:t>
            </a:r>
          </a:p>
          <a:p>
            <a:r>
              <a:rPr lang="en-US" dirty="0"/>
              <a:t>// the message</a:t>
            </a:r>
          </a:p>
          <a:p>
            <a:r>
              <a:rPr lang="en-US" dirty="0"/>
              <a:t>$msg = "First line of text\</a:t>
            </a:r>
            <a:r>
              <a:rPr lang="en-US" dirty="0" err="1"/>
              <a:t>nSecond</a:t>
            </a:r>
            <a:r>
              <a:rPr lang="en-US" dirty="0"/>
              <a:t> line of text";</a:t>
            </a:r>
            <a:br>
              <a:rPr lang="en-US" dirty="0"/>
            </a:br>
            <a:endParaRPr lang="en-US" dirty="0"/>
          </a:p>
          <a:p>
            <a:r>
              <a:rPr lang="en-US" dirty="0"/>
              <a:t>// use </a:t>
            </a:r>
            <a:r>
              <a:rPr lang="en-US" dirty="0" err="1"/>
              <a:t>wordwrap</a:t>
            </a:r>
            <a:r>
              <a:rPr lang="en-US" dirty="0"/>
              <a:t>() if lines are longer than 70 characters</a:t>
            </a:r>
          </a:p>
          <a:p>
            <a:r>
              <a:rPr lang="en-US" dirty="0"/>
              <a:t>$msg = </a:t>
            </a:r>
            <a:r>
              <a:rPr lang="en-US" dirty="0" err="1"/>
              <a:t>wordwrap</a:t>
            </a:r>
            <a:r>
              <a:rPr lang="en-US" dirty="0"/>
              <a:t>($msg,70);</a:t>
            </a:r>
            <a:br>
              <a:rPr lang="en-US" dirty="0"/>
            </a:br>
            <a:endParaRPr lang="en-US" dirty="0"/>
          </a:p>
          <a:p>
            <a:r>
              <a:rPr lang="en-US" dirty="0"/>
              <a:t>// send email</a:t>
            </a:r>
          </a:p>
          <a:p>
            <a:r>
              <a:rPr lang="en-US" dirty="0">
                <a:highlight>
                  <a:srgbClr val="FFFF00"/>
                </a:highlight>
              </a:rPr>
              <a:t>mail</a:t>
            </a:r>
            <a:r>
              <a:rPr lang="en-US" dirty="0"/>
              <a:t>("</a:t>
            </a:r>
            <a:r>
              <a:rPr lang="en-US" dirty="0" err="1"/>
              <a:t>someone@example.com","My</a:t>
            </a:r>
            <a:r>
              <a:rPr lang="en-US" dirty="0"/>
              <a:t> </a:t>
            </a:r>
            <a:r>
              <a:rPr lang="en-US" dirty="0" err="1"/>
              <a:t>subject",$msg</a:t>
            </a:r>
            <a:r>
              <a:rPr lang="en-US" dirty="0"/>
              <a:t>);</a:t>
            </a:r>
          </a:p>
          <a:p>
            <a:r>
              <a:rPr lang="en-US" dirty="0"/>
              <a:t>?&gt;</a:t>
            </a:r>
            <a:endParaRPr lang="it-IT" dirty="0"/>
          </a:p>
        </p:txBody>
      </p:sp>
    </p:spTree>
    <p:extLst>
      <p:ext uri="{BB962C8B-B14F-4D97-AF65-F5344CB8AC3E}">
        <p14:creationId xmlns:p14="http://schemas.microsoft.com/office/powerpoint/2010/main" val="283378445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1D1D8B-C97F-4885-A3CB-72FBB009B493}"/>
              </a:ext>
            </a:extLst>
          </p:cNvPr>
          <p:cNvSpPr>
            <a:spLocks noGrp="1"/>
          </p:cNvSpPr>
          <p:nvPr>
            <p:ph type="title"/>
          </p:nvPr>
        </p:nvSpPr>
        <p:spPr/>
        <p:txBody>
          <a:bodyPr/>
          <a:lstStyle/>
          <a:p>
            <a:r>
              <a:rPr lang="it-IT" dirty="0"/>
              <a:t>da preparare come esempio</a:t>
            </a:r>
          </a:p>
        </p:txBody>
      </p:sp>
      <p:sp>
        <p:nvSpPr>
          <p:cNvPr id="3" name="Segnaposto contenuto 2">
            <a:extLst>
              <a:ext uri="{FF2B5EF4-FFF2-40B4-BE49-F238E27FC236}">
                <a16:creationId xmlns:a16="http://schemas.microsoft.com/office/drawing/2014/main" id="{1D454238-1DEB-4D47-980A-FBE1100B212C}"/>
              </a:ext>
            </a:extLst>
          </p:cNvPr>
          <p:cNvSpPr>
            <a:spLocks noGrp="1"/>
          </p:cNvSpPr>
          <p:nvPr>
            <p:ph sz="half" idx="2"/>
          </p:nvPr>
        </p:nvSpPr>
        <p:spPr/>
        <p:txBody>
          <a:bodyPr>
            <a:normAutofit fontScale="92500"/>
          </a:bodyPr>
          <a:lstStyle/>
          <a:p>
            <a:r>
              <a:rPr lang="it-IT" b="1" i="0" dirty="0">
                <a:solidFill>
                  <a:srgbClr val="202122"/>
                </a:solidFill>
                <a:effectLst/>
                <a:latin typeface="Arial" panose="020B0604020202020204" pitchFamily="34" charset="0"/>
              </a:rPr>
              <a:t>Model-</a:t>
            </a:r>
            <a:r>
              <a:rPr lang="it-IT" b="1" i="0" dirty="0" err="1">
                <a:solidFill>
                  <a:srgbClr val="202122"/>
                </a:solidFill>
                <a:effectLst/>
                <a:latin typeface="Arial" panose="020B0604020202020204" pitchFamily="34" charset="0"/>
              </a:rPr>
              <a:t>view</a:t>
            </a:r>
            <a:r>
              <a:rPr lang="it-IT" b="1" i="0" dirty="0">
                <a:solidFill>
                  <a:srgbClr val="202122"/>
                </a:solidFill>
                <a:effectLst/>
                <a:latin typeface="Arial" panose="020B0604020202020204" pitchFamily="34" charset="0"/>
              </a:rPr>
              <a:t>-controller</a:t>
            </a:r>
            <a:r>
              <a:rPr lang="it-IT" b="0" i="0" dirty="0">
                <a:solidFill>
                  <a:srgbClr val="202122"/>
                </a:solidFill>
                <a:effectLst/>
                <a:latin typeface="Arial" panose="020B0604020202020204" pitchFamily="34" charset="0"/>
              </a:rPr>
              <a:t> (</a:t>
            </a:r>
            <a:r>
              <a:rPr lang="it-IT" b="1" i="0" dirty="0">
                <a:solidFill>
                  <a:srgbClr val="202122"/>
                </a:solidFill>
                <a:effectLst/>
                <a:latin typeface="Arial" panose="020B0604020202020204" pitchFamily="34" charset="0"/>
              </a:rPr>
              <a:t>MVC</a:t>
            </a:r>
            <a:r>
              <a:rPr lang="it-IT" b="0" i="0" dirty="0">
                <a:solidFill>
                  <a:srgbClr val="202122"/>
                </a:solidFill>
                <a:effectLst/>
                <a:latin typeface="Arial" panose="020B0604020202020204" pitchFamily="34" charset="0"/>
              </a:rPr>
              <a:t>, talvolta tradotto in </a:t>
            </a:r>
            <a:r>
              <a:rPr lang="it-IT" b="0" i="0" u="none" strike="noStrike" dirty="0">
                <a:solidFill>
                  <a:srgbClr val="0645AD"/>
                </a:solidFill>
                <a:effectLst/>
                <a:latin typeface="Arial" panose="020B0604020202020204" pitchFamily="34" charset="0"/>
                <a:hlinkClick r:id="rId2" tooltip="Lingua italiana"/>
              </a:rPr>
              <a:t>italiano</a:t>
            </a:r>
            <a:r>
              <a:rPr lang="it-IT" b="0" i="0" dirty="0">
                <a:solidFill>
                  <a:srgbClr val="202122"/>
                </a:solidFill>
                <a:effectLst/>
                <a:latin typeface="Arial" panose="020B0604020202020204" pitchFamily="34" charset="0"/>
              </a:rPr>
              <a:t> con la dicitura </a:t>
            </a:r>
            <a:r>
              <a:rPr lang="it-IT" b="1" i="0" dirty="0">
                <a:solidFill>
                  <a:srgbClr val="202122"/>
                </a:solidFill>
                <a:effectLst/>
                <a:latin typeface="Arial" panose="020B0604020202020204" pitchFamily="34" charset="0"/>
              </a:rPr>
              <a:t>modello-vista-controllo</a:t>
            </a:r>
            <a:r>
              <a:rPr lang="it-IT" b="0" i="0" dirty="0">
                <a:solidFill>
                  <a:srgbClr val="202122"/>
                </a:solidFill>
                <a:effectLst/>
                <a:latin typeface="Arial" panose="020B0604020202020204" pitchFamily="34" charset="0"/>
              </a:rPr>
              <a:t>), in </a:t>
            </a:r>
            <a:r>
              <a:rPr lang="it-IT" b="0" i="0" u="none" strike="noStrike" dirty="0">
                <a:solidFill>
                  <a:srgbClr val="0645AD"/>
                </a:solidFill>
                <a:effectLst/>
                <a:latin typeface="Arial" panose="020B0604020202020204" pitchFamily="34" charset="0"/>
                <a:hlinkClick r:id="rId3" tooltip="Informatica"/>
              </a:rPr>
              <a:t>informatica</a:t>
            </a:r>
            <a:r>
              <a:rPr lang="it-IT" b="0" i="0" dirty="0">
                <a:solidFill>
                  <a:srgbClr val="202122"/>
                </a:solidFill>
                <a:effectLst/>
                <a:latin typeface="Arial" panose="020B0604020202020204" pitchFamily="34" charset="0"/>
              </a:rPr>
              <a:t>, è un </a:t>
            </a:r>
            <a:r>
              <a:rPr lang="it-IT" b="0" i="0" u="none" strike="noStrike" dirty="0">
                <a:solidFill>
                  <a:srgbClr val="0645AD"/>
                </a:solidFill>
                <a:effectLst/>
                <a:latin typeface="Arial" panose="020B0604020202020204" pitchFamily="34" charset="0"/>
                <a:hlinkClick r:id="rId4" tooltip="Design pattern"/>
              </a:rPr>
              <a:t>pattern architetturale</a:t>
            </a:r>
            <a:r>
              <a:rPr lang="it-IT" b="0" i="0" dirty="0">
                <a:solidFill>
                  <a:srgbClr val="202122"/>
                </a:solidFill>
                <a:effectLst/>
                <a:latin typeface="Arial" panose="020B0604020202020204" pitchFamily="34" charset="0"/>
              </a:rPr>
              <a:t> molto diffuso nello sviluppo di sistemi </a:t>
            </a:r>
            <a:r>
              <a:rPr lang="it-IT" b="0" i="0" u="none" strike="noStrike" dirty="0">
                <a:solidFill>
                  <a:srgbClr val="0645AD"/>
                </a:solidFill>
                <a:effectLst/>
                <a:latin typeface="Arial" panose="020B0604020202020204" pitchFamily="34" charset="0"/>
                <a:hlinkClick r:id="rId5" tooltip="Software"/>
              </a:rPr>
              <a:t>software</a:t>
            </a:r>
            <a:r>
              <a:rPr lang="it-IT" b="0" i="0" dirty="0">
                <a:solidFill>
                  <a:srgbClr val="202122"/>
                </a:solidFill>
                <a:effectLst/>
                <a:latin typeface="Arial" panose="020B0604020202020204" pitchFamily="34" charset="0"/>
              </a:rPr>
              <a:t>, in particolare nell'ambito della </a:t>
            </a:r>
            <a:r>
              <a:rPr lang="it-IT" b="0" i="0" u="none" strike="noStrike" dirty="0">
                <a:solidFill>
                  <a:srgbClr val="0645AD"/>
                </a:solidFill>
                <a:effectLst/>
                <a:latin typeface="Arial" panose="020B0604020202020204" pitchFamily="34" charset="0"/>
                <a:hlinkClick r:id="rId6" tooltip="Programmazione orientata agli oggetti"/>
              </a:rPr>
              <a:t>programmazione orientata agli oggetti</a:t>
            </a:r>
            <a:r>
              <a:rPr lang="it-IT" b="0" i="0" dirty="0">
                <a:solidFill>
                  <a:srgbClr val="202122"/>
                </a:solidFill>
                <a:effectLst/>
                <a:latin typeface="Arial" panose="020B0604020202020204" pitchFamily="34" charset="0"/>
              </a:rPr>
              <a:t> e in </a:t>
            </a:r>
            <a:r>
              <a:rPr lang="it-IT" b="0" i="0" u="none" strike="noStrike" dirty="0">
                <a:solidFill>
                  <a:srgbClr val="0645AD"/>
                </a:solidFill>
                <a:effectLst/>
                <a:latin typeface="Arial" panose="020B0604020202020204" pitchFamily="34" charset="0"/>
                <a:hlinkClick r:id="rId7" tooltip="Applicazione web"/>
              </a:rPr>
              <a:t>applicazioni web</a:t>
            </a:r>
            <a:r>
              <a:rPr lang="it-IT" b="0" i="0" dirty="0">
                <a:solidFill>
                  <a:srgbClr val="202122"/>
                </a:solidFill>
                <a:effectLst/>
                <a:latin typeface="Arial" panose="020B0604020202020204" pitchFamily="34" charset="0"/>
              </a:rPr>
              <a:t>, in grado di separare la </a:t>
            </a:r>
            <a:r>
              <a:rPr lang="it-IT" b="0" i="0" u="none" strike="noStrike" dirty="0">
                <a:solidFill>
                  <a:srgbClr val="0645AD"/>
                </a:solidFill>
                <a:effectLst/>
                <a:latin typeface="Arial" panose="020B0604020202020204" pitchFamily="34" charset="0"/>
                <a:hlinkClick r:id="rId8" tooltip="Livello di presentazione"/>
              </a:rPr>
              <a:t>logica di presentazione</a:t>
            </a:r>
            <a:r>
              <a:rPr lang="it-IT" b="0" i="0" dirty="0">
                <a:solidFill>
                  <a:srgbClr val="202122"/>
                </a:solidFill>
                <a:effectLst/>
                <a:latin typeface="Arial" panose="020B0604020202020204" pitchFamily="34" charset="0"/>
              </a:rPr>
              <a:t> dei dati dalla </a:t>
            </a:r>
            <a:r>
              <a:rPr lang="it-IT" b="0" i="0" u="none" strike="noStrike" dirty="0">
                <a:solidFill>
                  <a:srgbClr val="0645AD"/>
                </a:solidFill>
                <a:effectLst/>
                <a:latin typeface="Arial" panose="020B0604020202020204" pitchFamily="34" charset="0"/>
                <a:hlinkClick r:id="rId9"/>
              </a:rPr>
              <a:t>logica di business</a:t>
            </a:r>
            <a:r>
              <a:rPr lang="it-IT" b="0" i="0" dirty="0">
                <a:solidFill>
                  <a:srgbClr val="202122"/>
                </a:solidFill>
                <a:effectLst/>
                <a:latin typeface="Arial" panose="020B0604020202020204" pitchFamily="34" charset="0"/>
              </a:rPr>
              <a:t>.</a:t>
            </a:r>
            <a:r>
              <a:rPr lang="it-IT" b="0" i="0" u="none" strike="noStrike" baseline="30000" dirty="0">
                <a:solidFill>
                  <a:srgbClr val="0645AD"/>
                </a:solidFill>
                <a:effectLst/>
                <a:latin typeface="Arial" panose="020B0604020202020204" pitchFamily="34" charset="0"/>
                <a:hlinkClick r:id="rId10"/>
              </a:rPr>
              <a:t>[1</a:t>
            </a:r>
            <a:endParaRPr lang="it-IT" b="0" i="0" u="none" strike="noStrike" baseline="30000" dirty="0">
              <a:solidFill>
                <a:srgbClr val="0645AD"/>
              </a:solidFill>
              <a:effectLst/>
              <a:latin typeface="Arial" panose="020B0604020202020204" pitchFamily="34" charset="0"/>
            </a:endParaRPr>
          </a:p>
          <a:p>
            <a:endParaRPr lang="it-IT" baseline="30000" dirty="0">
              <a:solidFill>
                <a:srgbClr val="0645AD"/>
              </a:solidFill>
              <a:latin typeface="Arial" panose="020B0604020202020204" pitchFamily="34" charset="0"/>
            </a:endParaRPr>
          </a:p>
          <a:p>
            <a:r>
              <a:rPr lang="it-IT" dirty="0"/>
              <a:t>creazione esempio con logica MVC</a:t>
            </a:r>
          </a:p>
          <a:p>
            <a:r>
              <a:rPr lang="it-IT" dirty="0"/>
              <a:t>1 File che riceve la chiamata e i parametri</a:t>
            </a:r>
          </a:p>
          <a:p>
            <a:r>
              <a:rPr lang="it-IT" dirty="0"/>
              <a:t>1 File che gestisce il database</a:t>
            </a:r>
          </a:p>
          <a:p>
            <a:r>
              <a:rPr lang="it-IT" dirty="0"/>
              <a:t>1 File che gestisce la vista</a:t>
            </a:r>
          </a:p>
        </p:txBody>
      </p:sp>
      <p:sp>
        <p:nvSpPr>
          <p:cNvPr id="4" name="Segnaposto contenuto 3">
            <a:extLst>
              <a:ext uri="{FF2B5EF4-FFF2-40B4-BE49-F238E27FC236}">
                <a16:creationId xmlns:a16="http://schemas.microsoft.com/office/drawing/2014/main" id="{8FCB77A4-2A49-47EB-91B2-B9D3C617D1D4}"/>
              </a:ext>
            </a:extLst>
          </p:cNvPr>
          <p:cNvSpPr>
            <a:spLocks noGrp="1"/>
          </p:cNvSpPr>
          <p:nvPr>
            <p:ph sz="quarter" idx="4"/>
          </p:nvPr>
        </p:nvSpPr>
        <p:spPr/>
        <p:txBody>
          <a:bodyPr/>
          <a:lstStyle/>
          <a:p>
            <a:endParaRPr lang="it-IT" dirty="0"/>
          </a:p>
          <a:p>
            <a:pPr algn="just"/>
            <a:r>
              <a:rPr lang="it-IT" dirty="0"/>
              <a:t>Creiamo le cartelle di base per il vostro MVC:</a:t>
            </a:r>
          </a:p>
          <a:p>
            <a:pPr>
              <a:buFont typeface="+mj-lt"/>
              <a:buAutoNum type="arabicPeriod"/>
            </a:pPr>
            <a:r>
              <a:rPr lang="it-IT" dirty="0"/>
              <a:t>app</a:t>
            </a:r>
          </a:p>
          <a:p>
            <a:pPr>
              <a:buFont typeface="+mj-lt"/>
              <a:buAutoNum type="arabicPeriod"/>
            </a:pPr>
            <a:r>
              <a:rPr lang="it-IT" dirty="0" err="1"/>
              <a:t>config</a:t>
            </a:r>
            <a:endParaRPr lang="it-IT" dirty="0"/>
          </a:p>
          <a:p>
            <a:pPr>
              <a:buFont typeface="+mj-lt"/>
              <a:buAutoNum type="arabicPeriod"/>
            </a:pPr>
            <a:r>
              <a:rPr lang="it-IT" dirty="0"/>
              <a:t>public</a:t>
            </a:r>
          </a:p>
          <a:p>
            <a:pPr>
              <a:buFont typeface="+mj-lt"/>
              <a:buAutoNum type="arabicPeriod"/>
            </a:pPr>
            <a:r>
              <a:rPr lang="it-IT" dirty="0" err="1"/>
              <a:t>views</a:t>
            </a:r>
            <a:endParaRPr lang="it-IT" dirty="0"/>
          </a:p>
          <a:p>
            <a:pPr>
              <a:buFont typeface="+mj-lt"/>
              <a:buAutoNum type="arabicPeriod"/>
            </a:pPr>
            <a:r>
              <a:rPr lang="it-IT" dirty="0" err="1"/>
              <a:t>routes</a:t>
            </a:r>
            <a:endParaRPr lang="it-IT" dirty="0"/>
          </a:p>
          <a:p>
            <a:endParaRPr lang="it-IT" dirty="0"/>
          </a:p>
          <a:p>
            <a:endParaRPr lang="it-IT" dirty="0"/>
          </a:p>
        </p:txBody>
      </p:sp>
    </p:spTree>
    <p:extLst>
      <p:ext uri="{BB962C8B-B14F-4D97-AF65-F5344CB8AC3E}">
        <p14:creationId xmlns:p14="http://schemas.microsoft.com/office/powerpoint/2010/main" val="1445089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NOTAZIONE HEREDOC</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8"/>
            <a:ext cx="7920866" cy="5394062"/>
          </a:xfrm>
        </p:spPr>
        <p:txBody>
          <a:bodyPr>
            <a:normAutofit lnSpcReduction="10000"/>
          </a:bodyPr>
          <a:lstStyle/>
          <a:p>
            <a:r>
              <a:rPr lang="it-IT" sz="2000" b="1" dirty="0"/>
              <a:t>La notazione </a:t>
            </a:r>
            <a:r>
              <a:rPr lang="it-IT" sz="2000" b="1" dirty="0" err="1"/>
              <a:t>heredoc</a:t>
            </a:r>
            <a:r>
              <a:rPr lang="it-IT" sz="2000" dirty="0"/>
              <a:t>, </a:t>
            </a:r>
            <a:r>
              <a:rPr lang="it-IT" sz="2000" b="1" dirty="0"/>
              <a:t>utilizzata per specificare stringhe molto lunghe</a:t>
            </a:r>
            <a:r>
              <a:rPr lang="it-IT" sz="2000" dirty="0"/>
              <a:t>, </a:t>
            </a:r>
            <a:br>
              <a:rPr lang="it-IT" sz="2000" dirty="0"/>
            </a:br>
            <a:r>
              <a:rPr lang="it-IT" sz="2000" dirty="0"/>
              <a:t>consente di </a:t>
            </a:r>
            <a:r>
              <a:rPr lang="it-IT" sz="2000" b="1" dirty="0">
                <a:highlight>
                  <a:srgbClr val="FFFF00"/>
                </a:highlight>
              </a:rPr>
              <a:t>delimita</a:t>
            </a:r>
            <a:r>
              <a:rPr lang="it-IT" sz="2000" dirty="0">
                <a:highlight>
                  <a:srgbClr val="FFFF00"/>
                </a:highlight>
              </a:rPr>
              <a:t>re </a:t>
            </a:r>
            <a:r>
              <a:rPr lang="it-IT" sz="2000" b="1" dirty="0">
                <a:highlight>
                  <a:srgbClr val="FFFF00"/>
                </a:highlight>
              </a:rPr>
              <a:t>una stringa con i caratteri seguiti da un identificatore</a:t>
            </a:r>
            <a:r>
              <a:rPr lang="it-IT" sz="2000" dirty="0">
                <a:highlight>
                  <a:srgbClr val="FFFF00"/>
                </a:highlight>
              </a:rPr>
              <a:t>; </a:t>
            </a:r>
            <a:br>
              <a:rPr lang="it-IT" sz="2000" dirty="0"/>
            </a:br>
            <a:r>
              <a:rPr lang="it-IT" sz="2000" dirty="0"/>
              <a:t>a questo scopo in genere si usa </a:t>
            </a:r>
            <a:r>
              <a:rPr lang="it-IT" sz="2000" b="1" dirty="0">
                <a:highlight>
                  <a:srgbClr val="FFFF00"/>
                </a:highlight>
              </a:rPr>
              <a:t>EOD</a:t>
            </a:r>
            <a:r>
              <a:rPr lang="it-IT" sz="2000" dirty="0"/>
              <a:t>, ma è solo una convenzione, è possibile utilizzare qualsiasi stringa composta di caratteri alfanumerici e underscore, di cui il primo carattere deve essere non numerico (la stessa regola dei nomi di variabile). </a:t>
            </a:r>
            <a:br>
              <a:rPr lang="it-IT" sz="2000" dirty="0"/>
            </a:br>
            <a:br>
              <a:rPr lang="it-IT" sz="2000" dirty="0"/>
            </a:br>
            <a:r>
              <a:rPr lang="it-IT" sz="2000" b="1" dirty="0"/>
              <a:t>Tutto ciò che segue questo delimitatore viene considerato parte della stringa, fino a quando non viene ripetuto l'identificatore seguito da un punto e virgola</a:t>
            </a:r>
            <a:r>
              <a:rPr lang="it-IT" sz="2000" dirty="0"/>
              <a:t>. </a:t>
            </a:r>
            <a:br>
              <a:rPr lang="it-IT" sz="2000" dirty="0"/>
            </a:br>
            <a:br>
              <a:rPr lang="it-IT" sz="2000" dirty="0"/>
            </a:br>
            <a:r>
              <a:rPr lang="it-IT" sz="2000" dirty="0"/>
              <a:t>Attenzione: </a:t>
            </a:r>
            <a:r>
              <a:rPr lang="it-IT" sz="2000" b="1" dirty="0"/>
              <a:t>l'identificatore di chiusura </a:t>
            </a:r>
            <a:r>
              <a:rPr lang="it-IT" sz="2000" b="1" dirty="0">
                <a:highlight>
                  <a:srgbClr val="00FF00"/>
                </a:highlight>
              </a:rPr>
              <a:t>deve occupare una riga a sé </a:t>
            </a:r>
            <a:r>
              <a:rPr lang="it-IT" sz="2000" dirty="0">
                <a:highlight>
                  <a:srgbClr val="00FF00"/>
                </a:highlight>
              </a:rPr>
              <a:t>stante, deve iniziare a colonna 1 e non deve contenere nessun altro carattere (nemmeno spazi vuoti) dopo il punto e virgola.</a:t>
            </a:r>
            <a:br>
              <a:rPr lang="it-IT" sz="2000" dirty="0">
                <a:highlight>
                  <a:srgbClr val="00FF00"/>
                </a:highlight>
              </a:rPr>
            </a:br>
            <a:br>
              <a:rPr lang="it-IT" sz="2000" dirty="0"/>
            </a:br>
            <a:r>
              <a:rPr lang="it-IT" sz="2000" dirty="0"/>
              <a:t>La sintassi </a:t>
            </a:r>
            <a:r>
              <a:rPr lang="it-IT" sz="2000" dirty="0" err="1"/>
              <a:t>heredoc</a:t>
            </a:r>
            <a:r>
              <a:rPr lang="it-IT" sz="2000" dirty="0"/>
              <a:t> risolve i nomi di variabile così come le virgolette. </a:t>
            </a:r>
            <a:br>
              <a:rPr lang="it-IT" sz="2000" dirty="0"/>
            </a:br>
            <a:r>
              <a:rPr lang="it-IT" sz="2000" dirty="0"/>
              <a:t>Rispetto a queste ultime, con tale sintassi abbiamo il vantaggio di poter includere delle virgolette nella stringa senza farne </a:t>
            </a:r>
            <a:r>
              <a:rPr lang="it-IT" sz="2000" dirty="0" err="1"/>
              <a:t>l'escape</a:t>
            </a:r>
            <a:r>
              <a:rPr lang="it-IT" sz="2000" dirty="0"/>
              <a:t>:</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8408504" y="1359101"/>
            <a:ext cx="3454884" cy="5175502"/>
          </a:xfrm>
        </p:spPr>
        <p:txBody>
          <a:bodyPr>
            <a:normAutofit lnSpcReduction="10000"/>
          </a:bodyPr>
          <a:lstStyle/>
          <a:p>
            <a:r>
              <a:rPr lang="it-IT" dirty="0"/>
              <a:t>&lt;?</a:t>
            </a:r>
            <a:r>
              <a:rPr lang="it-IT" dirty="0" err="1"/>
              <a:t>php</a:t>
            </a:r>
            <a:endParaRPr lang="it-IT" dirty="0"/>
          </a:p>
          <a:p>
            <a:r>
              <a:rPr lang="it-IT" dirty="0"/>
              <a:t>$nome = "</a:t>
            </a:r>
            <a:r>
              <a:rPr lang="it-IT" dirty="0" err="1"/>
              <a:t>TuoNome</a:t>
            </a:r>
            <a:r>
              <a:rPr lang="it-IT" dirty="0"/>
              <a:t>";</a:t>
            </a:r>
          </a:p>
          <a:p>
            <a:r>
              <a:rPr lang="it-IT" dirty="0"/>
              <a:t>$stringa = &lt;&lt;&lt;</a:t>
            </a:r>
            <a:r>
              <a:rPr lang="it-IT" b="1" dirty="0"/>
              <a:t>EOD</a:t>
            </a:r>
          </a:p>
          <a:p>
            <a:r>
              <a:rPr lang="it-IT" dirty="0"/>
              <a:t>Il mio nome è $nome</a:t>
            </a:r>
          </a:p>
          <a:p>
            <a:r>
              <a:rPr lang="it-IT" b="1" dirty="0"/>
              <a:t>EOD;</a:t>
            </a:r>
          </a:p>
          <a:p>
            <a:r>
              <a:rPr lang="it-IT" dirty="0" err="1"/>
              <a:t>echo</a:t>
            </a:r>
            <a:r>
              <a:rPr lang="it-IT" dirty="0"/>
              <a:t> $stringa;</a:t>
            </a:r>
          </a:p>
          <a:p>
            <a:endParaRPr lang="it-IT" dirty="0"/>
          </a:p>
          <a:p>
            <a:r>
              <a:rPr lang="it-IT" sz="2400" b="1" dirty="0">
                <a:solidFill>
                  <a:schemeClr val="accent2">
                    <a:lumMod val="75000"/>
                  </a:schemeClr>
                </a:solidFill>
              </a:rPr>
              <a:t>$contenuto = &lt;&lt;&lt;DATA;</a:t>
            </a:r>
          </a:p>
          <a:p>
            <a:r>
              <a:rPr lang="it-IT" sz="2400" b="1" dirty="0">
                <a:solidFill>
                  <a:schemeClr val="accent2">
                    <a:lumMod val="75000"/>
                  </a:schemeClr>
                </a:solidFill>
              </a:rPr>
              <a:t>Tutto questo contenuto </a:t>
            </a:r>
          </a:p>
          <a:p>
            <a:r>
              <a:rPr lang="it-IT" sz="2400" b="1" dirty="0">
                <a:solidFill>
                  <a:schemeClr val="accent2">
                    <a:lumMod val="75000"/>
                  </a:schemeClr>
                </a:solidFill>
              </a:rPr>
              <a:t>&lt;div&gt;verrà inserito nella variabile &lt;/div&gt;</a:t>
            </a:r>
          </a:p>
          <a:p>
            <a:r>
              <a:rPr lang="it-IT" sz="2400" b="1" dirty="0">
                <a:solidFill>
                  <a:schemeClr val="accent2">
                    <a:lumMod val="75000"/>
                  </a:schemeClr>
                </a:solidFill>
              </a:rPr>
              <a:t>DATA;</a:t>
            </a:r>
          </a:p>
          <a:p>
            <a:endParaRPr lang="it-IT" b="1" dirty="0">
              <a:solidFill>
                <a:schemeClr val="accent2">
                  <a:lumMod val="75000"/>
                </a:schemeClr>
              </a:solidFill>
            </a:endParaRPr>
          </a:p>
          <a:p>
            <a:r>
              <a:rPr lang="it-IT" sz="2400" b="1" dirty="0">
                <a:solidFill>
                  <a:schemeClr val="accent2">
                    <a:lumMod val="75000"/>
                  </a:schemeClr>
                </a:solidFill>
              </a:rPr>
              <a:t>DATA; dalla 7.3 può non essere ad inizio riga</a:t>
            </a:r>
            <a:endParaRPr lang="it-IT" sz="2400" dirty="0">
              <a:solidFill>
                <a:schemeClr val="accent2">
                  <a:lumMod val="75000"/>
                </a:schemeClr>
              </a:solidFill>
            </a:endParaRPr>
          </a:p>
          <a:p>
            <a:endParaRPr lang="it-IT" dirty="0"/>
          </a:p>
        </p:txBody>
      </p:sp>
    </p:spTree>
    <p:extLst>
      <p:ext uri="{BB962C8B-B14F-4D97-AF65-F5344CB8AC3E}">
        <p14:creationId xmlns:p14="http://schemas.microsoft.com/office/powerpoint/2010/main" val="344086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dirty="0"/>
              <a:t>ARRAY</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53312"/>
            <a:ext cx="5678996" cy="5166359"/>
          </a:xfrm>
        </p:spPr>
        <p:txBody>
          <a:bodyPr/>
          <a:lstStyle/>
          <a:p>
            <a:r>
              <a:rPr lang="it-IT" sz="2000" b="1" dirty="0"/>
              <a:t>Un array </a:t>
            </a:r>
            <a:r>
              <a:rPr lang="it-IT" sz="2000" dirty="0"/>
              <a:t>(o vettore) può essere considerato </a:t>
            </a:r>
            <a:r>
              <a:rPr lang="it-IT" sz="2000" b="1" dirty="0"/>
              <a:t>come una matrice matematica. </a:t>
            </a:r>
            <a:br>
              <a:rPr lang="it-IT" sz="2000" dirty="0"/>
            </a:br>
            <a:br>
              <a:rPr lang="it-IT" sz="2000" dirty="0"/>
            </a:br>
            <a:r>
              <a:rPr lang="it-IT" sz="2000" dirty="0"/>
              <a:t>In PHP esso rappresenta una variabile complessa che restituisce una mappa ordinata basata sull'associazione di coppie chiave =&gt; valore. </a:t>
            </a:r>
            <a:br>
              <a:rPr lang="it-IT" sz="2000" dirty="0"/>
            </a:br>
            <a:br>
              <a:rPr lang="it-IT" sz="2000" dirty="0"/>
            </a:br>
            <a:r>
              <a:rPr lang="it-IT" sz="2000" dirty="0"/>
              <a:t>La chiave di un array può essere un numero o di tipo stringa, mentre il valore può contenere ogni tipo di dato, compreso un nuovo array.</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53313"/>
            <a:ext cx="5678996" cy="5181290"/>
          </a:xfrm>
        </p:spPr>
        <p:txBody>
          <a:bodyPr/>
          <a:lstStyle/>
          <a:p>
            <a:r>
              <a:rPr lang="it-IT" dirty="0"/>
              <a:t>&lt;?</a:t>
            </a:r>
            <a:r>
              <a:rPr lang="it-IT" dirty="0" err="1"/>
              <a:t>php</a:t>
            </a:r>
            <a:endParaRPr lang="it-IT" dirty="0"/>
          </a:p>
          <a:p>
            <a:r>
              <a:rPr lang="it-IT" dirty="0"/>
              <a:t>    $array = array(); //array vuoto</a:t>
            </a:r>
          </a:p>
          <a:p>
            <a:r>
              <a:rPr lang="it-IT" dirty="0"/>
              <a:t>    $array = [];      //array vuoto nella nuova sintassi</a:t>
            </a:r>
          </a:p>
          <a:p>
            <a:r>
              <a:rPr lang="it-IT" dirty="0"/>
              <a:t>    $array = array('a', 'b', 'c');</a:t>
            </a:r>
          </a:p>
          <a:p>
            <a:r>
              <a:rPr lang="it-IT" dirty="0"/>
              <a:t>    $array = array(1, 2, 3);</a:t>
            </a:r>
          </a:p>
          <a:p>
            <a:r>
              <a:rPr lang="it-IT" dirty="0"/>
              <a:t>?&gt;</a:t>
            </a:r>
          </a:p>
        </p:txBody>
      </p:sp>
    </p:spTree>
    <p:extLst>
      <p:ext uri="{BB962C8B-B14F-4D97-AF65-F5344CB8AC3E}">
        <p14:creationId xmlns:p14="http://schemas.microsoft.com/office/powerpoint/2010/main" val="1683669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A8118-2BF0-405B-8B76-969B78E24887}"/>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1EE7287A-76D3-49B8-9A23-E80AFC03C94B}"/>
              </a:ext>
            </a:extLst>
          </p:cNvPr>
          <p:cNvSpPr>
            <a:spLocks noGrp="1"/>
          </p:cNvSpPr>
          <p:nvPr>
            <p:ph sz="half" idx="2"/>
          </p:nvPr>
        </p:nvSpPr>
        <p:spPr/>
        <p:txBody>
          <a:bodyPr>
            <a:normAutofit/>
          </a:bodyPr>
          <a:lstStyle/>
          <a:p>
            <a:r>
              <a:rPr lang="it-IT" sz="2000" dirty="0"/>
              <a:t>Possiamo descrivere un array come una matrice matematica.</a:t>
            </a:r>
          </a:p>
          <a:p>
            <a:r>
              <a:rPr lang="it-IT" sz="2000" dirty="0"/>
              <a:t> In termini più semplici può essere considerato </a:t>
            </a:r>
            <a:r>
              <a:rPr lang="it-IT" sz="2000" b="1" dirty="0"/>
              <a:t>una collezione</a:t>
            </a:r>
            <a:r>
              <a:rPr lang="it-IT" sz="2000" dirty="0"/>
              <a:t> </a:t>
            </a:r>
            <a:r>
              <a:rPr lang="it-IT" sz="2000" b="1" dirty="0"/>
              <a:t>di elementi ognuno identificato da un indice</a:t>
            </a:r>
            <a:r>
              <a:rPr lang="it-IT" sz="2000" dirty="0"/>
              <a:t>; </a:t>
            </a:r>
            <a:r>
              <a:rPr lang="it-IT" sz="2000" b="1" dirty="0"/>
              <a:t>gli indici </a:t>
            </a:r>
            <a:r>
              <a:rPr lang="it-IT" sz="2000" dirty="0"/>
              <a:t>di un array </a:t>
            </a:r>
            <a:r>
              <a:rPr lang="it-IT" sz="2000" b="1" dirty="0"/>
              <a:t>possono essere numerici o stringhe</a:t>
            </a:r>
            <a:r>
              <a:rPr lang="it-IT" sz="2000" dirty="0"/>
              <a:t>. </a:t>
            </a:r>
          </a:p>
          <a:p>
            <a:r>
              <a:rPr lang="it-IT" sz="2000" dirty="0"/>
              <a:t>Gli elementi dell'array possono contenere al proprio interno qualsiasi tipo di dato, compresi oggetti o altri array.</a:t>
            </a:r>
          </a:p>
          <a:p>
            <a:r>
              <a:rPr lang="it-IT" sz="2000" dirty="0"/>
              <a:t>Un array può essere definito in due modi equivalenti:</a:t>
            </a:r>
            <a:br>
              <a:rPr lang="it-IT" sz="2000" dirty="0"/>
            </a:br>
            <a:br>
              <a:rPr lang="it-IT" sz="2000" dirty="0"/>
            </a:br>
            <a:r>
              <a:rPr lang="it-IT" sz="2000" dirty="0"/>
              <a:t>$array = array</a:t>
            </a:r>
            <a:r>
              <a:rPr lang="it-IT" sz="2000" dirty="0">
                <a:highlight>
                  <a:srgbClr val="FFFF00"/>
                </a:highlight>
              </a:rPr>
              <a:t>()</a:t>
            </a:r>
            <a:r>
              <a:rPr lang="it-IT" sz="2000" dirty="0"/>
              <a:t>;</a:t>
            </a:r>
          </a:p>
          <a:p>
            <a:r>
              <a:rPr lang="it-IT" sz="2000" dirty="0"/>
              <a:t>$array = </a:t>
            </a:r>
            <a:r>
              <a:rPr lang="it-IT" sz="2000" dirty="0">
                <a:highlight>
                  <a:srgbClr val="FFFF00"/>
                </a:highlight>
              </a:rPr>
              <a:t>[]</a:t>
            </a:r>
            <a:r>
              <a:rPr lang="it-IT" sz="2000" dirty="0"/>
              <a:t>;</a:t>
            </a:r>
          </a:p>
        </p:txBody>
      </p:sp>
      <p:sp>
        <p:nvSpPr>
          <p:cNvPr id="4" name="Segnaposto contenuto 3">
            <a:extLst>
              <a:ext uri="{FF2B5EF4-FFF2-40B4-BE49-F238E27FC236}">
                <a16:creationId xmlns:a16="http://schemas.microsoft.com/office/drawing/2014/main" id="{8B8DD863-E8EA-4DF5-8D9C-0E2D534E0F37}"/>
              </a:ext>
            </a:extLst>
          </p:cNvPr>
          <p:cNvSpPr>
            <a:spLocks noGrp="1"/>
          </p:cNvSpPr>
          <p:nvPr>
            <p:ph sz="quarter" idx="4"/>
          </p:nvPr>
        </p:nvSpPr>
        <p:spPr/>
        <p:txBody>
          <a:bodyPr/>
          <a:lstStyle/>
          <a:p>
            <a:r>
              <a:rPr lang="it-IT" dirty="0"/>
              <a:t>Esempio:</a:t>
            </a:r>
          </a:p>
          <a:p>
            <a:r>
              <a:rPr lang="it-IT" dirty="0"/>
              <a:t>$frutti = </a:t>
            </a:r>
            <a:r>
              <a:rPr lang="it-IT" dirty="0">
                <a:highlight>
                  <a:srgbClr val="FFFF00"/>
                </a:highlight>
              </a:rPr>
              <a:t>array(</a:t>
            </a:r>
            <a:r>
              <a:rPr lang="it-IT" dirty="0"/>
              <a:t>'banana', 'pesca', 'lampone'</a:t>
            </a:r>
            <a:r>
              <a:rPr lang="it-IT" dirty="0">
                <a:highlight>
                  <a:srgbClr val="FFFF00"/>
                </a:highlight>
              </a:rPr>
              <a:t>)</a:t>
            </a:r>
            <a:r>
              <a:rPr lang="it-IT" dirty="0"/>
              <a:t>;</a:t>
            </a:r>
          </a:p>
          <a:p>
            <a:r>
              <a:rPr lang="it-IT" dirty="0"/>
              <a:t>$frutti = </a:t>
            </a:r>
            <a:r>
              <a:rPr lang="it-IT" dirty="0">
                <a:highlight>
                  <a:srgbClr val="FFFF00"/>
                </a:highlight>
              </a:rPr>
              <a:t>[</a:t>
            </a:r>
            <a:r>
              <a:rPr lang="it-IT" dirty="0"/>
              <a:t>'banana', 'pesca', 'lampone'</a:t>
            </a:r>
            <a:r>
              <a:rPr lang="it-IT" dirty="0">
                <a:highlight>
                  <a:srgbClr val="FFFF00"/>
                </a:highlight>
              </a:rPr>
              <a:t>]</a:t>
            </a:r>
            <a:r>
              <a:rPr lang="it-IT" dirty="0"/>
              <a:t>;</a:t>
            </a:r>
          </a:p>
        </p:txBody>
      </p:sp>
    </p:spTree>
    <p:extLst>
      <p:ext uri="{BB962C8B-B14F-4D97-AF65-F5344CB8AC3E}">
        <p14:creationId xmlns:p14="http://schemas.microsoft.com/office/powerpoint/2010/main" val="2003384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A296AB-8384-43A8-BE8A-5783843745CC}"/>
              </a:ext>
            </a:extLst>
          </p:cNvPr>
          <p:cNvSpPr>
            <a:spLocks noGrp="1"/>
          </p:cNvSpPr>
          <p:nvPr>
            <p:ph type="title"/>
          </p:nvPr>
        </p:nvSpPr>
        <p:spPr/>
        <p:txBody>
          <a:bodyPr/>
          <a:lstStyle/>
          <a:p>
            <a:r>
              <a:rPr lang="it-IT" dirty="0"/>
              <a:t>Array e la funzione  </a:t>
            </a:r>
            <a:r>
              <a:rPr lang="it-IT" dirty="0" err="1"/>
              <a:t>print_r</a:t>
            </a:r>
            <a:r>
              <a:rPr lang="it-IT" dirty="0"/>
              <a:t>()</a:t>
            </a:r>
          </a:p>
        </p:txBody>
      </p:sp>
      <p:sp>
        <p:nvSpPr>
          <p:cNvPr id="3" name="Segnaposto contenuto 2">
            <a:extLst>
              <a:ext uri="{FF2B5EF4-FFF2-40B4-BE49-F238E27FC236}">
                <a16:creationId xmlns:a16="http://schemas.microsoft.com/office/drawing/2014/main" id="{7A5BD596-152B-4561-A6C5-83540D2E401E}"/>
              </a:ext>
            </a:extLst>
          </p:cNvPr>
          <p:cNvSpPr>
            <a:spLocks noGrp="1"/>
          </p:cNvSpPr>
          <p:nvPr>
            <p:ph sz="half" idx="2"/>
          </p:nvPr>
        </p:nvSpPr>
        <p:spPr/>
        <p:txBody>
          <a:bodyPr>
            <a:normAutofit/>
          </a:bodyPr>
          <a:lstStyle/>
          <a:p>
            <a:r>
              <a:rPr lang="it-IT" sz="2000" dirty="0"/>
              <a:t>In ogni momento </a:t>
            </a:r>
            <a:r>
              <a:rPr lang="it-IT" sz="2000" b="1" dirty="0"/>
              <a:t>possiamo visualizzare il contenuto di un array con la funzione </a:t>
            </a:r>
            <a:r>
              <a:rPr lang="it-IT" sz="2000" b="1" dirty="0" err="1"/>
              <a:t>print_r</a:t>
            </a:r>
            <a:r>
              <a:rPr lang="it-IT" sz="2000" b="1" dirty="0"/>
              <a:t>(), </a:t>
            </a:r>
            <a:r>
              <a:rPr lang="it-IT" sz="2000" dirty="0"/>
              <a:t>utile in caso di debug.</a:t>
            </a:r>
          </a:p>
          <a:p>
            <a:r>
              <a:rPr lang="it-IT" sz="2000" dirty="0"/>
              <a:t>Un array è quindi un contenitore di elementi contraddistinti da un indice. </a:t>
            </a:r>
            <a:br>
              <a:rPr lang="it-IT" sz="2000" dirty="0"/>
            </a:br>
            <a:br>
              <a:rPr lang="it-IT" sz="2000" dirty="0"/>
            </a:br>
            <a:r>
              <a:rPr lang="it-IT" sz="2000" dirty="0"/>
              <a:t>Se l'indice non viene esplicitato di default è di tipo numerico 0-based. </a:t>
            </a:r>
          </a:p>
          <a:p>
            <a:br>
              <a:rPr lang="it-IT" sz="2000" dirty="0"/>
            </a:br>
            <a:r>
              <a:rPr lang="it-IT" sz="2000" dirty="0"/>
              <a:t>0-based sta ad indicare che l'indice dell'array inizierà da 0 anziché da 1.</a:t>
            </a:r>
          </a:p>
          <a:p>
            <a:br>
              <a:rPr lang="it-IT" sz="2000" dirty="0"/>
            </a:br>
            <a:r>
              <a:rPr lang="it-IT" sz="2000" dirty="0"/>
              <a:t> Come abbiamo potuto vedere nell'output dell'esempio precedente, il primo elemento dell'array (banana) possedeva infatti l'indice con valore 0.</a:t>
            </a:r>
          </a:p>
        </p:txBody>
      </p:sp>
      <p:sp>
        <p:nvSpPr>
          <p:cNvPr id="4" name="Segnaposto contenuto 3">
            <a:extLst>
              <a:ext uri="{FF2B5EF4-FFF2-40B4-BE49-F238E27FC236}">
                <a16:creationId xmlns:a16="http://schemas.microsoft.com/office/drawing/2014/main" id="{6F300B62-7C0A-47F4-AE59-0056F9822ED8}"/>
              </a:ext>
            </a:extLst>
          </p:cNvPr>
          <p:cNvSpPr>
            <a:spLocks noGrp="1"/>
          </p:cNvSpPr>
          <p:nvPr>
            <p:ph sz="quarter" idx="4"/>
          </p:nvPr>
        </p:nvSpPr>
        <p:spPr/>
        <p:txBody>
          <a:bodyPr>
            <a:normAutofit/>
          </a:bodyPr>
          <a:lstStyle/>
          <a:p>
            <a:r>
              <a:rPr lang="it-IT" dirty="0"/>
              <a:t>$frutti = ['banana', 'pesca', 'lampone'];</a:t>
            </a:r>
          </a:p>
          <a:p>
            <a:r>
              <a:rPr lang="it-IT" dirty="0" err="1">
                <a:highlight>
                  <a:srgbClr val="FFFF00"/>
                </a:highlight>
              </a:rPr>
              <a:t>print_r</a:t>
            </a:r>
            <a:r>
              <a:rPr lang="it-IT" dirty="0"/>
              <a:t>($frutti);</a:t>
            </a:r>
          </a:p>
          <a:p>
            <a:br>
              <a:rPr lang="it-IT" dirty="0"/>
            </a:br>
            <a:r>
              <a:rPr lang="it-IT" dirty="0"/>
              <a:t>L'esempio restituirà un output come il seguente:</a:t>
            </a:r>
            <a:br>
              <a:rPr lang="it-IT" dirty="0"/>
            </a:br>
            <a:br>
              <a:rPr lang="it-IT" dirty="0"/>
            </a:br>
            <a:r>
              <a:rPr lang="it-IT" dirty="0"/>
              <a:t>Array</a:t>
            </a:r>
          </a:p>
          <a:p>
            <a:r>
              <a:rPr lang="it-IT" dirty="0"/>
              <a:t>(</a:t>
            </a:r>
          </a:p>
          <a:p>
            <a:r>
              <a:rPr lang="it-IT" dirty="0"/>
              <a:t>[0] =&gt; banana</a:t>
            </a:r>
          </a:p>
          <a:p>
            <a:r>
              <a:rPr lang="it-IT" dirty="0"/>
              <a:t>[1] =&gt; pesca</a:t>
            </a:r>
          </a:p>
          <a:p>
            <a:r>
              <a:rPr lang="it-IT" dirty="0"/>
              <a:t>[2] =&gt; lampone</a:t>
            </a:r>
          </a:p>
          <a:p>
            <a:r>
              <a:rPr lang="it-IT" dirty="0"/>
              <a:t>)</a:t>
            </a:r>
          </a:p>
        </p:txBody>
      </p:sp>
    </p:spTree>
    <p:extLst>
      <p:ext uri="{BB962C8B-B14F-4D97-AF65-F5344CB8AC3E}">
        <p14:creationId xmlns:p14="http://schemas.microsoft.com/office/powerpoint/2010/main" val="2925400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6197E-1E68-4950-BE33-5244EE7CB62D}"/>
              </a:ext>
            </a:extLst>
          </p:cNvPr>
          <p:cNvSpPr>
            <a:spLocks noGrp="1"/>
          </p:cNvSpPr>
          <p:nvPr>
            <p:ph type="title"/>
          </p:nvPr>
        </p:nvSpPr>
        <p:spPr/>
        <p:txBody>
          <a:bodyPr/>
          <a:lstStyle/>
          <a:p>
            <a:r>
              <a:rPr lang="it-IT" dirty="0"/>
              <a:t>Array ad indici</a:t>
            </a:r>
          </a:p>
        </p:txBody>
      </p:sp>
      <p:sp>
        <p:nvSpPr>
          <p:cNvPr id="3" name="Segnaposto contenuto 2">
            <a:extLst>
              <a:ext uri="{FF2B5EF4-FFF2-40B4-BE49-F238E27FC236}">
                <a16:creationId xmlns:a16="http://schemas.microsoft.com/office/drawing/2014/main" id="{E1756BDC-FE00-45D3-B055-865CDCCCF6D4}"/>
              </a:ext>
            </a:extLst>
          </p:cNvPr>
          <p:cNvSpPr>
            <a:spLocks noGrp="1"/>
          </p:cNvSpPr>
          <p:nvPr>
            <p:ph sz="half" idx="2"/>
          </p:nvPr>
        </p:nvSpPr>
        <p:spPr/>
        <p:txBody>
          <a:bodyPr>
            <a:normAutofit/>
          </a:bodyPr>
          <a:lstStyle/>
          <a:p>
            <a:r>
              <a:rPr lang="it-IT" sz="2000" dirty="0"/>
              <a:t>sono array con indice numerico</a:t>
            </a:r>
          </a:p>
          <a:p>
            <a:pPr marL="0" indent="0">
              <a:buNone/>
            </a:pPr>
            <a:r>
              <a:rPr lang="it-IT" sz="2000" b="1" dirty="0"/>
              <a:t>è possibile accedere ai singoli elementi attraverso il proprio indice.</a:t>
            </a:r>
            <a:br>
              <a:rPr lang="it-IT" sz="2000" b="1" dirty="0"/>
            </a:br>
            <a:br>
              <a:rPr lang="it-IT" sz="2000" dirty="0"/>
            </a:br>
            <a:r>
              <a:rPr lang="it-IT" sz="2000" dirty="0"/>
              <a:t>L'esempio stamperà Il mio frutto preferito è il lampone perché ho deciso di stampare il terzo (indice 2 partendo da 0) elemento dell'array.</a:t>
            </a:r>
          </a:p>
        </p:txBody>
      </p:sp>
      <p:sp>
        <p:nvSpPr>
          <p:cNvPr id="4" name="Segnaposto contenuto 3">
            <a:extLst>
              <a:ext uri="{FF2B5EF4-FFF2-40B4-BE49-F238E27FC236}">
                <a16:creationId xmlns:a16="http://schemas.microsoft.com/office/drawing/2014/main" id="{36F082C4-C30D-40A0-B475-BCC8E58FF179}"/>
              </a:ext>
            </a:extLst>
          </p:cNvPr>
          <p:cNvSpPr>
            <a:spLocks noGrp="1"/>
          </p:cNvSpPr>
          <p:nvPr>
            <p:ph sz="quarter" idx="4"/>
          </p:nvPr>
        </p:nvSpPr>
        <p:spPr/>
        <p:txBody>
          <a:bodyPr/>
          <a:lstStyle/>
          <a:p>
            <a:r>
              <a:rPr lang="it-IT" dirty="0"/>
              <a:t>$frutti = ['banana', 'pesca', 'lampone'];</a:t>
            </a:r>
          </a:p>
          <a:p>
            <a:r>
              <a:rPr lang="it-IT" dirty="0" err="1"/>
              <a:t>echo</a:t>
            </a:r>
            <a:r>
              <a:rPr lang="it-IT" dirty="0"/>
              <a:t> "Il mio frutto preferito è il " . $frutti</a:t>
            </a:r>
            <a:r>
              <a:rPr lang="it-IT" dirty="0">
                <a:highlight>
                  <a:srgbClr val="FFFF00"/>
                </a:highlight>
              </a:rPr>
              <a:t>[2]</a:t>
            </a:r>
            <a:r>
              <a:rPr lang="it-IT" dirty="0"/>
              <a:t>;</a:t>
            </a:r>
          </a:p>
        </p:txBody>
      </p:sp>
    </p:spTree>
    <p:extLst>
      <p:ext uri="{BB962C8B-B14F-4D97-AF65-F5344CB8AC3E}">
        <p14:creationId xmlns:p14="http://schemas.microsoft.com/office/powerpoint/2010/main" val="53627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0DFA8-5E1B-400F-89C6-D443BA9B32A5}"/>
              </a:ext>
            </a:extLst>
          </p:cNvPr>
          <p:cNvSpPr>
            <a:spLocks noGrp="1"/>
          </p:cNvSpPr>
          <p:nvPr>
            <p:ph type="title"/>
          </p:nvPr>
        </p:nvSpPr>
        <p:spPr/>
        <p:txBody>
          <a:bodyPr/>
          <a:lstStyle/>
          <a:p>
            <a:r>
              <a:rPr lang="it-IT" dirty="0"/>
              <a:t>Array associativi</a:t>
            </a:r>
          </a:p>
        </p:txBody>
      </p:sp>
      <p:sp>
        <p:nvSpPr>
          <p:cNvPr id="3" name="Segnaposto contenuto 2">
            <a:extLst>
              <a:ext uri="{FF2B5EF4-FFF2-40B4-BE49-F238E27FC236}">
                <a16:creationId xmlns:a16="http://schemas.microsoft.com/office/drawing/2014/main" id="{EE9CEC78-232C-4829-852A-F5C17AA57C21}"/>
              </a:ext>
            </a:extLst>
          </p:cNvPr>
          <p:cNvSpPr>
            <a:spLocks noGrp="1"/>
          </p:cNvSpPr>
          <p:nvPr>
            <p:ph sz="half" idx="2"/>
          </p:nvPr>
        </p:nvSpPr>
        <p:spPr>
          <a:xfrm>
            <a:off x="217714" y="1271015"/>
            <a:ext cx="2852057" cy="4237155"/>
          </a:xfrm>
        </p:spPr>
        <p:txBody>
          <a:bodyPr>
            <a:normAutofit lnSpcReduction="10000"/>
          </a:bodyPr>
          <a:lstStyle/>
          <a:p>
            <a:r>
              <a:rPr lang="it-IT" sz="2000" dirty="0"/>
              <a:t>Un altro modo molto di utilizzare gli array è quello di </a:t>
            </a:r>
            <a:r>
              <a:rPr lang="it-IT" sz="2000" b="1" dirty="0">
                <a:highlight>
                  <a:srgbClr val="00FF00"/>
                </a:highlight>
              </a:rPr>
              <a:t>sfruttare gli indici come stringhe</a:t>
            </a:r>
            <a:r>
              <a:rPr lang="it-IT" sz="2000" b="1" dirty="0"/>
              <a:t> anziché come valore numerico</a:t>
            </a:r>
            <a:r>
              <a:rPr lang="it-IT" sz="2000" dirty="0"/>
              <a:t>.</a:t>
            </a:r>
          </a:p>
          <a:p>
            <a:r>
              <a:rPr lang="it-IT" sz="2000" dirty="0"/>
              <a:t>Nell'array appena definito </a:t>
            </a:r>
            <a:r>
              <a:rPr lang="it-IT" sz="2000" b="1" dirty="0"/>
              <a:t>ogni elemento è caratterizzato da una </a:t>
            </a:r>
            <a:r>
              <a:rPr lang="it-IT" sz="2000" b="1" dirty="0">
                <a:highlight>
                  <a:srgbClr val="FFFF00"/>
                </a:highlight>
              </a:rPr>
              <a:t>coppia chiave -&gt; valore </a:t>
            </a:r>
            <a:r>
              <a:rPr lang="it-IT" sz="2000" b="1" dirty="0"/>
              <a:t>in cui la chiave (o indice) è il nome di una persona e il valore è il suo anno di nascita.</a:t>
            </a:r>
          </a:p>
          <a:p>
            <a:endParaRPr lang="it-IT" sz="2000" dirty="0"/>
          </a:p>
        </p:txBody>
      </p:sp>
      <p:sp>
        <p:nvSpPr>
          <p:cNvPr id="4" name="Segnaposto contenuto 3">
            <a:extLst>
              <a:ext uri="{FF2B5EF4-FFF2-40B4-BE49-F238E27FC236}">
                <a16:creationId xmlns:a16="http://schemas.microsoft.com/office/drawing/2014/main" id="{64C6BEA5-A6FE-4BC8-9100-FD7A1483FC59}"/>
              </a:ext>
            </a:extLst>
          </p:cNvPr>
          <p:cNvSpPr>
            <a:spLocks noGrp="1"/>
          </p:cNvSpPr>
          <p:nvPr>
            <p:ph sz="quarter" idx="4"/>
          </p:nvPr>
        </p:nvSpPr>
        <p:spPr>
          <a:xfrm>
            <a:off x="3590245" y="1175656"/>
            <a:ext cx="8273143" cy="5682343"/>
          </a:xfrm>
        </p:spPr>
        <p:txBody>
          <a:bodyPr>
            <a:normAutofit fontScale="92500" lnSpcReduction="10000"/>
          </a:bodyPr>
          <a:lstStyle/>
          <a:p>
            <a:pPr marL="0" indent="0">
              <a:buNone/>
            </a:pPr>
            <a:r>
              <a:rPr lang="it-IT" sz="2000" dirty="0"/>
              <a:t>$</a:t>
            </a:r>
            <a:r>
              <a:rPr lang="it-IT" sz="2000" dirty="0" err="1"/>
              <a:t>annoDiNascita</a:t>
            </a:r>
            <a:r>
              <a:rPr lang="it-IT" sz="2000" dirty="0"/>
              <a:t> = [</a:t>
            </a:r>
          </a:p>
          <a:p>
            <a:pPr marL="0" indent="0">
              <a:buNone/>
            </a:pPr>
            <a:r>
              <a:rPr lang="it-IT" sz="2000" dirty="0">
                <a:highlight>
                  <a:srgbClr val="FFFF00"/>
                </a:highlight>
              </a:rPr>
              <a:t>'</a:t>
            </a:r>
            <a:r>
              <a:rPr lang="it-IT" sz="2000" dirty="0" err="1">
                <a:highlight>
                  <a:srgbClr val="FFFF00"/>
                </a:highlight>
              </a:rPr>
              <a:t>TuoNome</a:t>
            </a:r>
            <a:r>
              <a:rPr lang="it-IT" sz="2000" dirty="0">
                <a:highlight>
                  <a:srgbClr val="FFFF00"/>
                </a:highlight>
              </a:rPr>
              <a:t>'</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br>
              <a:rPr lang="it-IT" sz="2000" dirty="0"/>
            </a:br>
            <a:endParaRPr lang="it-IT" sz="2000" dirty="0"/>
          </a:p>
          <a:p>
            <a:pPr marL="0" indent="0">
              <a:buNone/>
            </a:pPr>
            <a:r>
              <a:rPr lang="it-IT" sz="2000" dirty="0"/>
              <a:t>Per stampare la data di nascita di uno degli utenti:</a:t>
            </a:r>
            <a:br>
              <a:rPr lang="it-IT" sz="2000" dirty="0"/>
            </a:br>
            <a:br>
              <a:rPr lang="it-IT" sz="2000" dirty="0"/>
            </a:br>
            <a:r>
              <a:rPr lang="it-IT" sz="2000" dirty="0" err="1"/>
              <a:t>echo</a:t>
            </a:r>
            <a:r>
              <a:rPr lang="it-IT" sz="2000" dirty="0"/>
              <a:t> "L'anno di nascita di Gabriele è " . $</a:t>
            </a:r>
            <a:r>
              <a:rPr lang="it-IT" sz="2000" dirty="0" err="1"/>
              <a:t>annoDiNascita</a:t>
            </a:r>
            <a:r>
              <a:rPr lang="it-IT" sz="2000" dirty="0"/>
              <a:t>['Gabriele'];</a:t>
            </a:r>
            <a:br>
              <a:rPr lang="it-IT" sz="2000" dirty="0"/>
            </a:br>
            <a:endParaRPr lang="it-IT" sz="2000" dirty="0"/>
          </a:p>
          <a:p>
            <a:pPr marL="0" indent="0">
              <a:buNone/>
            </a:pPr>
            <a:r>
              <a:rPr lang="it-IT" sz="2000" dirty="0"/>
              <a:t>Usando la funzione </a:t>
            </a:r>
            <a:r>
              <a:rPr lang="it-IT" sz="2000" dirty="0" err="1"/>
              <a:t>print_r</a:t>
            </a:r>
            <a:r>
              <a:rPr lang="it-IT" sz="2000" dirty="0"/>
              <a:t>() sull'array definito in precedenza, eseguendo quindi il comando </a:t>
            </a:r>
            <a:r>
              <a:rPr lang="it-IT" sz="2000" dirty="0" err="1"/>
              <a:t>print_r</a:t>
            </a:r>
            <a:r>
              <a:rPr lang="it-IT" sz="2000" dirty="0"/>
              <a:t>($</a:t>
            </a:r>
            <a:r>
              <a:rPr lang="it-IT" sz="2000" dirty="0" err="1"/>
              <a:t>annoDiNascita</a:t>
            </a:r>
            <a:r>
              <a:rPr lang="it-IT" sz="2000" dirty="0"/>
              <a:t>); otterremo il seguente output:</a:t>
            </a:r>
            <a:br>
              <a:rPr lang="it-IT" sz="2000" dirty="0"/>
            </a:br>
            <a:br>
              <a:rPr lang="it-IT" sz="2000" dirty="0"/>
            </a:br>
            <a:r>
              <a:rPr lang="it-IT" sz="2000" dirty="0"/>
              <a:t>Array</a:t>
            </a:r>
          </a:p>
          <a:p>
            <a:pPr marL="0" indent="0">
              <a:buNone/>
            </a:pPr>
            <a:r>
              <a:rPr lang="it-IT" sz="2000" dirty="0"/>
              <a:t>(</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p>
        </p:txBody>
      </p:sp>
    </p:spTree>
    <p:extLst>
      <p:ext uri="{BB962C8B-B14F-4D97-AF65-F5344CB8AC3E}">
        <p14:creationId xmlns:p14="http://schemas.microsoft.com/office/powerpoint/2010/main" val="3448596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BFF6C6-0966-4454-B797-E51FA94ED5F5}"/>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6A9C7F41-6D0F-42B8-9C5A-1E302CF48200}"/>
              </a:ext>
            </a:extLst>
          </p:cNvPr>
          <p:cNvSpPr>
            <a:spLocks noGrp="1"/>
          </p:cNvSpPr>
          <p:nvPr>
            <p:ph sz="half" idx="2"/>
          </p:nvPr>
        </p:nvSpPr>
        <p:spPr/>
        <p:txBody>
          <a:bodyPr>
            <a:normAutofit/>
          </a:bodyPr>
          <a:lstStyle/>
          <a:p>
            <a:r>
              <a:rPr lang="it-IT" sz="2000" dirty="0"/>
              <a:t>Un array può contenere ulteriori array e si definisce multidimensionale</a:t>
            </a:r>
          </a:p>
          <a:p>
            <a:endParaRPr lang="it-IT" sz="2000" dirty="0"/>
          </a:p>
          <a:p>
            <a:r>
              <a:rPr lang="en-US" sz="1600" b="0" i="0" dirty="0">
                <a:solidFill>
                  <a:srgbClr val="000000"/>
                </a:solidFill>
                <a:effectLst/>
                <a:latin typeface="Consolas" panose="020B0609020204030204" pitchFamily="49" charset="0"/>
              </a:rPr>
              <a:t>$cars = array (</a:t>
            </a:r>
            <a:br>
              <a:rPr lang="en-US" sz="1600" dirty="0"/>
            </a:br>
            <a:r>
              <a:rPr lang="en-US" sz="1600" b="0" i="0" dirty="0">
                <a:solidFill>
                  <a:srgbClr val="000000"/>
                </a:solidFill>
                <a:effectLst/>
                <a:latin typeface="Consolas" panose="020B0609020204030204" pitchFamily="49" charset="0"/>
              </a:rPr>
              <a:t>  array("Volvo",22,18),</a:t>
            </a:r>
            <a:br>
              <a:rPr lang="en-US" sz="1600" dirty="0"/>
            </a:br>
            <a:r>
              <a:rPr lang="en-US" sz="1600" b="0" i="0" dirty="0">
                <a:solidFill>
                  <a:srgbClr val="000000"/>
                </a:solidFill>
                <a:effectLst/>
                <a:latin typeface="Consolas" panose="020B0609020204030204" pitchFamily="49" charset="0"/>
              </a:rPr>
              <a:t>  array("BMW",15,13),</a:t>
            </a:r>
            <a:br>
              <a:rPr lang="en-US" sz="1600" dirty="0"/>
            </a:br>
            <a:r>
              <a:rPr lang="en-US" sz="1600" b="0" i="0" dirty="0">
                <a:solidFill>
                  <a:srgbClr val="000000"/>
                </a:solidFill>
                <a:effectLst/>
                <a:latin typeface="Consolas" panose="020B0609020204030204" pitchFamily="49" charset="0"/>
              </a:rPr>
              <a:t>  array("Saab",5,2),</a:t>
            </a:r>
            <a:br>
              <a:rPr lang="en-US" sz="1600" dirty="0"/>
            </a:br>
            <a:r>
              <a:rPr lang="en-US" sz="1600" b="0" i="0" dirty="0">
                <a:solidFill>
                  <a:srgbClr val="000000"/>
                </a:solidFill>
                <a:effectLst/>
                <a:latin typeface="Consolas" panose="020B0609020204030204" pitchFamily="49" charset="0"/>
              </a:rPr>
              <a:t>  array("Land Rover",17,15)</a:t>
            </a:r>
            <a:br>
              <a:rPr lang="en-US" sz="1600" dirty="0"/>
            </a:br>
            <a:r>
              <a:rPr lang="en-US" sz="1600" b="0" i="0" dirty="0">
                <a:solidFill>
                  <a:srgbClr val="000000"/>
                </a:solidFill>
                <a:effectLst/>
                <a:latin typeface="Consolas" panose="020B0609020204030204" pitchFamily="49" charset="0"/>
              </a:rPr>
              <a:t>);</a:t>
            </a:r>
            <a:endParaRPr lang="it-IT" sz="2000" dirty="0"/>
          </a:p>
        </p:txBody>
      </p:sp>
      <p:sp>
        <p:nvSpPr>
          <p:cNvPr id="4" name="Segnaposto contenuto 3">
            <a:extLst>
              <a:ext uri="{FF2B5EF4-FFF2-40B4-BE49-F238E27FC236}">
                <a16:creationId xmlns:a16="http://schemas.microsoft.com/office/drawing/2014/main" id="{2A0697F4-F73B-448F-956E-9EFFC37C0C6E}"/>
              </a:ext>
            </a:extLst>
          </p:cNvPr>
          <p:cNvSpPr>
            <a:spLocks noGrp="1"/>
          </p:cNvSpPr>
          <p:nvPr>
            <p:ph sz="quarter" idx="4"/>
          </p:nvPr>
        </p:nvSpPr>
        <p:spPr/>
        <p:txBody>
          <a:bodyPr>
            <a:normAutofit fontScale="92500" lnSpcReduction="10000"/>
          </a:bodyPr>
          <a:lstStyle/>
          <a:p>
            <a:r>
              <a:rPr lang="it-IT" dirty="0"/>
              <a:t>$partecipanti =</a:t>
            </a:r>
            <a:r>
              <a:rPr lang="it-IT" dirty="0">
                <a:highlight>
                  <a:srgbClr val="00FF00"/>
                </a:highlight>
              </a:rPr>
              <a:t> [</a:t>
            </a:r>
          </a:p>
          <a:p>
            <a:r>
              <a:rPr lang="it-IT" dirty="0"/>
              <a:t>'</a:t>
            </a:r>
            <a:r>
              <a:rPr lang="it-IT" dirty="0" err="1"/>
              <a:t>TuoNome</a:t>
            </a:r>
            <a:r>
              <a:rPr lang="it-IT" dirty="0"/>
              <a:t>' =&gt; </a:t>
            </a:r>
            <a:r>
              <a:rPr lang="it-IT" dirty="0">
                <a:highlight>
                  <a:srgbClr val="FFFF00"/>
                </a:highlight>
              </a:rPr>
              <a:t>[</a:t>
            </a:r>
          </a:p>
          <a:p>
            <a:r>
              <a:rPr lang="it-IT" dirty="0"/>
              <a:t>'anno' =&gt; '1986',</a:t>
            </a:r>
          </a:p>
          <a:p>
            <a:r>
              <a:rPr lang="it-IT" dirty="0"/>
              <a:t>'sesso' =&gt; 'M',</a:t>
            </a:r>
          </a:p>
          <a:p>
            <a:r>
              <a:rPr lang="it-IT" dirty="0"/>
              <a:t>'email' =&gt; 'test@notreal.com'</a:t>
            </a:r>
          </a:p>
          <a:p>
            <a:r>
              <a:rPr lang="it-IT" dirty="0">
                <a:highlight>
                  <a:srgbClr val="FFFF00"/>
                </a:highlight>
              </a:rPr>
              <a:t>]</a:t>
            </a:r>
            <a:r>
              <a:rPr lang="it-IT" dirty="0"/>
              <a:t>,</a:t>
            </a:r>
          </a:p>
          <a:p>
            <a:r>
              <a:rPr lang="it-IT" dirty="0"/>
              <a:t>'Gabriele' =&gt; [</a:t>
            </a:r>
          </a:p>
          <a:p>
            <a:r>
              <a:rPr lang="it-IT" dirty="0"/>
              <a:t>'anno' =&gt; '1991',</a:t>
            </a:r>
          </a:p>
          <a:p>
            <a:r>
              <a:rPr lang="it-IT" dirty="0"/>
              <a:t>'sesso' =&gt; 'M',</a:t>
            </a:r>
          </a:p>
          <a:p>
            <a:r>
              <a:rPr lang="it-IT" dirty="0"/>
              <a:t>'email' =&gt; 'test2@notreal.com'</a:t>
            </a:r>
          </a:p>
          <a:p>
            <a:r>
              <a:rPr lang="it-IT" dirty="0"/>
              <a:t>],</a:t>
            </a:r>
          </a:p>
          <a:p>
            <a:r>
              <a:rPr lang="it-IT" dirty="0"/>
              <a:t>'Josephine' =&gt; [</a:t>
            </a:r>
          </a:p>
          <a:p>
            <a:r>
              <a:rPr lang="it-IT" dirty="0"/>
              <a:t>'anno' =&gt; '1985',</a:t>
            </a:r>
          </a:p>
          <a:p>
            <a:r>
              <a:rPr lang="it-IT" dirty="0"/>
              <a:t>'sesso' =&gt; 'F',</a:t>
            </a:r>
          </a:p>
          <a:p>
            <a:r>
              <a:rPr lang="it-IT" dirty="0"/>
              <a:t>'email' =&gt; 'test3@notreal.com'</a:t>
            </a:r>
          </a:p>
          <a:p>
            <a:r>
              <a:rPr lang="it-IT" dirty="0"/>
              <a:t>],</a:t>
            </a:r>
          </a:p>
          <a:p>
            <a:r>
              <a:rPr lang="it-IT" dirty="0">
                <a:highlight>
                  <a:srgbClr val="00FF00"/>
                </a:highlight>
              </a:rPr>
              <a:t>]</a:t>
            </a:r>
            <a:r>
              <a:rPr lang="it-IT" dirty="0"/>
              <a:t>;</a:t>
            </a:r>
          </a:p>
        </p:txBody>
      </p:sp>
    </p:spTree>
    <p:extLst>
      <p:ext uri="{BB962C8B-B14F-4D97-AF65-F5344CB8AC3E}">
        <p14:creationId xmlns:p14="http://schemas.microsoft.com/office/powerpoint/2010/main" val="3057040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7033E1-8213-491D-8AAE-B5054AA119BD}"/>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4EEBF611-433B-4186-9710-629CB08340C9}"/>
              </a:ext>
            </a:extLst>
          </p:cNvPr>
          <p:cNvSpPr>
            <a:spLocks noGrp="1"/>
          </p:cNvSpPr>
          <p:nvPr>
            <p:ph sz="half" idx="2"/>
          </p:nvPr>
        </p:nvSpPr>
        <p:spPr>
          <a:xfrm>
            <a:off x="328613" y="1271016"/>
            <a:ext cx="5908902" cy="5248655"/>
          </a:xfrm>
        </p:spPr>
        <p:txBody>
          <a:bodyPr>
            <a:normAutofit/>
          </a:bodyPr>
          <a:lstStyle/>
          <a:p>
            <a:r>
              <a:rPr lang="it-IT" sz="2000" dirty="0"/>
              <a:t>In questo caso </a:t>
            </a:r>
            <a:r>
              <a:rPr lang="it-IT" sz="2000" b="1" dirty="0"/>
              <a:t>per accedere ad un valore specifico dell'array </a:t>
            </a:r>
            <a:r>
              <a:rPr lang="it-IT" sz="2000" dirty="0"/>
              <a:t>possiamo usare la sintassi:</a:t>
            </a:r>
            <a:br>
              <a:rPr lang="it-IT" sz="2000" dirty="0"/>
            </a:br>
            <a:br>
              <a:rPr lang="it-IT" sz="2000" dirty="0"/>
            </a:br>
            <a:br>
              <a:rPr lang="it-IT" sz="2000" dirty="0"/>
            </a:br>
            <a:br>
              <a:rPr lang="it-IT" sz="2000" dirty="0"/>
            </a:br>
            <a:br>
              <a:rPr lang="it-IT" sz="2000" dirty="0"/>
            </a:br>
            <a:r>
              <a:rPr lang="it-IT" sz="2000" dirty="0"/>
              <a:t>Per </a:t>
            </a:r>
            <a:r>
              <a:rPr lang="it-IT" sz="2000" b="1" dirty="0"/>
              <a:t>Aggiungere o modificare il valore di un elemento</a:t>
            </a:r>
          </a:p>
          <a:p>
            <a:pPr marL="0" indent="0">
              <a:buNone/>
            </a:pPr>
            <a:endParaRPr lang="it-IT" sz="2000" dirty="0"/>
          </a:p>
          <a:p>
            <a:br>
              <a:rPr lang="it-IT" sz="2000" dirty="0"/>
            </a:br>
            <a:r>
              <a:rPr lang="it-IT" sz="2000" dirty="0"/>
              <a:t>Nel caso in cui volessimo </a:t>
            </a:r>
            <a:r>
              <a:rPr lang="it-IT" sz="2000" b="1" dirty="0"/>
              <a:t>aggiungere un nuovo partecipante:</a:t>
            </a:r>
          </a:p>
        </p:txBody>
      </p:sp>
      <p:sp>
        <p:nvSpPr>
          <p:cNvPr id="5" name="CasellaDiTesto 4">
            <a:extLst>
              <a:ext uri="{FF2B5EF4-FFF2-40B4-BE49-F238E27FC236}">
                <a16:creationId xmlns:a16="http://schemas.microsoft.com/office/drawing/2014/main" id="{F16ED7C1-0CB8-4A81-9D1F-781E0D9142EE}"/>
              </a:ext>
            </a:extLst>
          </p:cNvPr>
          <p:cNvSpPr txBox="1"/>
          <p:nvPr/>
        </p:nvSpPr>
        <p:spPr>
          <a:xfrm>
            <a:off x="6513061" y="4022506"/>
            <a:ext cx="4932970" cy="1477328"/>
          </a:xfrm>
          <a:prstGeom prst="rect">
            <a:avLst/>
          </a:prstGeom>
          <a:noFill/>
        </p:spPr>
        <p:txBody>
          <a:bodyPr wrap="square" rtlCol="0">
            <a:spAutoFit/>
          </a:bodyPr>
          <a:lstStyle/>
          <a:p>
            <a:r>
              <a:rPr lang="it-IT" dirty="0">
                <a:highlight>
                  <a:srgbClr val="FFFF00"/>
                </a:highlight>
              </a:rPr>
              <a:t>$</a:t>
            </a:r>
            <a:r>
              <a:rPr lang="it-IT" dirty="0"/>
              <a:t>partecipanti</a:t>
            </a:r>
            <a:r>
              <a:rPr lang="it-IT" dirty="0">
                <a:highlight>
                  <a:srgbClr val="FFFF00"/>
                </a:highlight>
              </a:rPr>
              <a:t>[</a:t>
            </a:r>
            <a:r>
              <a:rPr lang="it-IT" dirty="0"/>
              <a:t>'Giuseppe'</a:t>
            </a:r>
            <a:r>
              <a:rPr lang="it-IT" dirty="0">
                <a:highlight>
                  <a:srgbClr val="FFFF00"/>
                </a:highlight>
              </a:rPr>
              <a:t>]</a:t>
            </a:r>
            <a:r>
              <a:rPr lang="it-IT" dirty="0"/>
              <a:t> </a:t>
            </a:r>
            <a:r>
              <a:rPr lang="it-IT" dirty="0">
                <a:highlight>
                  <a:srgbClr val="FFFF00"/>
                </a:highlight>
              </a:rPr>
              <a:t>=</a:t>
            </a:r>
            <a:r>
              <a:rPr lang="it-IT" dirty="0"/>
              <a:t> [</a:t>
            </a:r>
          </a:p>
          <a:p>
            <a:r>
              <a:rPr lang="it-IT" dirty="0"/>
              <a:t>'anno' =&gt; 1992,</a:t>
            </a:r>
          </a:p>
          <a:p>
            <a:r>
              <a:rPr lang="it-IT" dirty="0"/>
              <a:t>'sesso' =&gt; 'M',</a:t>
            </a:r>
          </a:p>
          <a:p>
            <a:r>
              <a:rPr lang="it-IT" dirty="0"/>
              <a:t>'email' =&gt; 'giuseppe@test.com'</a:t>
            </a:r>
          </a:p>
          <a:p>
            <a:r>
              <a:rPr lang="it-IT" dirty="0"/>
              <a:t>];</a:t>
            </a:r>
          </a:p>
        </p:txBody>
      </p:sp>
      <p:sp>
        <p:nvSpPr>
          <p:cNvPr id="7" name="CasellaDiTesto 6">
            <a:extLst>
              <a:ext uri="{FF2B5EF4-FFF2-40B4-BE49-F238E27FC236}">
                <a16:creationId xmlns:a16="http://schemas.microsoft.com/office/drawing/2014/main" id="{15C58E5B-6BFF-4CC3-B667-4198543FE0D9}"/>
              </a:ext>
            </a:extLst>
          </p:cNvPr>
          <p:cNvSpPr txBox="1"/>
          <p:nvPr/>
        </p:nvSpPr>
        <p:spPr>
          <a:xfrm>
            <a:off x="6513061" y="2780348"/>
            <a:ext cx="5350326" cy="369332"/>
          </a:xfrm>
          <a:prstGeom prst="rect">
            <a:avLst/>
          </a:prstGeom>
          <a:noFill/>
        </p:spPr>
        <p:txBody>
          <a:bodyPr wrap="square">
            <a:spAutoFit/>
          </a:bodyPr>
          <a:lstStyle/>
          <a:p>
            <a:r>
              <a:rPr lang="it-IT" dirty="0"/>
              <a:t>$partecipanti['</a:t>
            </a:r>
            <a:r>
              <a:rPr lang="it-IT" sz="1800" dirty="0"/>
              <a:t> </a:t>
            </a:r>
            <a:r>
              <a:rPr lang="it-IT" sz="1800" dirty="0" err="1"/>
              <a:t>TuoNom</a:t>
            </a:r>
            <a:r>
              <a:rPr lang="it-IT" dirty="0" err="1"/>
              <a:t>e</a:t>
            </a:r>
            <a:r>
              <a:rPr lang="it-IT" dirty="0"/>
              <a:t>']['email'] </a:t>
            </a:r>
            <a:r>
              <a:rPr lang="it-IT" dirty="0">
                <a:highlight>
                  <a:srgbClr val="FFFF00"/>
                </a:highlight>
              </a:rPr>
              <a:t>=</a:t>
            </a:r>
            <a:r>
              <a:rPr lang="it-IT" dirty="0"/>
              <a:t> 'valid@email.com'</a:t>
            </a:r>
          </a:p>
        </p:txBody>
      </p:sp>
      <p:sp>
        <p:nvSpPr>
          <p:cNvPr id="9" name="CasellaDiTesto 8">
            <a:extLst>
              <a:ext uri="{FF2B5EF4-FFF2-40B4-BE49-F238E27FC236}">
                <a16:creationId xmlns:a16="http://schemas.microsoft.com/office/drawing/2014/main" id="{40C51FBE-73F6-4C3F-9AA5-4E7AB6D7727B}"/>
              </a:ext>
            </a:extLst>
          </p:cNvPr>
          <p:cNvSpPr txBox="1"/>
          <p:nvPr/>
        </p:nvSpPr>
        <p:spPr>
          <a:xfrm>
            <a:off x="6662057" y="1261191"/>
            <a:ext cx="6101442" cy="646331"/>
          </a:xfrm>
          <a:prstGeom prst="rect">
            <a:avLst/>
          </a:prstGeom>
          <a:noFill/>
        </p:spPr>
        <p:txBody>
          <a:bodyPr wrap="square">
            <a:spAutoFit/>
          </a:bodyPr>
          <a:lstStyle/>
          <a:p>
            <a:r>
              <a:rPr lang="it-IT" dirty="0" err="1"/>
              <a:t>echo</a:t>
            </a:r>
            <a:r>
              <a:rPr lang="it-IT" dirty="0"/>
              <a:t> 'La mail di Josephine è ' . </a:t>
            </a:r>
            <a:r>
              <a:rPr lang="it-IT" dirty="0">
                <a:highlight>
                  <a:srgbClr val="FFFF00"/>
                </a:highlight>
              </a:rPr>
              <a:t>$</a:t>
            </a:r>
            <a:r>
              <a:rPr lang="it-IT" dirty="0"/>
              <a:t>partecipanti</a:t>
            </a:r>
            <a:r>
              <a:rPr lang="it-IT" dirty="0">
                <a:highlight>
                  <a:srgbClr val="FFFF00"/>
                </a:highlight>
              </a:rPr>
              <a:t>[</a:t>
            </a:r>
            <a:r>
              <a:rPr lang="it-IT" dirty="0"/>
              <a:t>'Josephine'</a:t>
            </a:r>
            <a:r>
              <a:rPr lang="it-IT" dirty="0">
                <a:highlight>
                  <a:srgbClr val="FFFF00"/>
                </a:highlight>
              </a:rPr>
              <a:t>][</a:t>
            </a:r>
            <a:r>
              <a:rPr lang="it-IT" dirty="0"/>
              <a:t>'email'</a:t>
            </a:r>
            <a:r>
              <a:rPr lang="it-IT" dirty="0">
                <a:highlight>
                  <a:srgbClr val="FFFF00"/>
                </a:highlight>
              </a:rPr>
              <a:t>]</a:t>
            </a:r>
            <a:r>
              <a:rPr lang="it-IT" dirty="0"/>
              <a:t>;</a:t>
            </a:r>
          </a:p>
        </p:txBody>
      </p:sp>
    </p:spTree>
    <p:extLst>
      <p:ext uri="{BB962C8B-B14F-4D97-AF65-F5344CB8AC3E}">
        <p14:creationId xmlns:p14="http://schemas.microsoft.com/office/powerpoint/2010/main" val="1490309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4230862" cy="5248655"/>
          </a:xfrm>
        </p:spPr>
        <p:txBody>
          <a:bodyPr>
            <a:normAutofit/>
          </a:bodyPr>
          <a:lstStyle/>
          <a:p>
            <a:pPr marL="0" indent="0">
              <a:buNone/>
            </a:pPr>
            <a:r>
              <a:rPr lang="it-IT" sz="2400" dirty="0"/>
              <a:t>LE FUNZIONI</a:t>
            </a:r>
            <a:br>
              <a:rPr lang="it-IT" sz="2400" dirty="0"/>
            </a:br>
            <a:br>
              <a:rPr lang="it-IT" sz="2400" dirty="0"/>
            </a:br>
            <a:r>
              <a:rPr lang="it-IT" sz="2400" dirty="0"/>
              <a:t>Una funzione viene </a:t>
            </a:r>
            <a:r>
              <a:rPr lang="it-IT" sz="2400" b="1" dirty="0">
                <a:solidFill>
                  <a:srgbClr val="00B0F0"/>
                </a:solidFill>
              </a:rPr>
              <a:t>dichiarata con la keyword </a:t>
            </a:r>
            <a:r>
              <a:rPr lang="it-IT" sz="2400" b="1" dirty="0" err="1">
                <a:solidFill>
                  <a:srgbClr val="00B0F0"/>
                </a:solidFill>
                <a:highlight>
                  <a:srgbClr val="00FF00"/>
                </a:highlight>
              </a:rPr>
              <a:t>function</a:t>
            </a:r>
            <a:r>
              <a:rPr lang="it-IT" sz="2400" b="1" dirty="0"/>
              <a:t>, </a:t>
            </a:r>
            <a:r>
              <a:rPr lang="it-IT" sz="2400" b="1" dirty="0">
                <a:solidFill>
                  <a:srgbClr val="FF6600"/>
                </a:solidFill>
              </a:rPr>
              <a:t>seguita dal nome della funzione</a:t>
            </a:r>
            <a:r>
              <a:rPr lang="it-IT" sz="2400" b="1" dirty="0"/>
              <a:t> e</a:t>
            </a:r>
            <a:r>
              <a:rPr lang="it-IT" sz="2400" dirty="0"/>
              <a:t>, </a:t>
            </a:r>
            <a:r>
              <a:rPr lang="it-IT" sz="2400" dirty="0">
                <a:solidFill>
                  <a:srgbClr val="00B050"/>
                </a:solidFill>
              </a:rPr>
              <a:t>tra </a:t>
            </a:r>
            <a:r>
              <a:rPr lang="it-IT" sz="2400" dirty="0">
                <a:solidFill>
                  <a:srgbClr val="00B050"/>
                </a:solidFill>
                <a:highlight>
                  <a:srgbClr val="00FFFF"/>
                </a:highlight>
              </a:rPr>
              <a:t>parentesi tonde</a:t>
            </a:r>
            <a:r>
              <a:rPr lang="it-IT" sz="2400" dirty="0">
                <a:solidFill>
                  <a:srgbClr val="00B050"/>
                </a:solidFill>
              </a:rPr>
              <a:t>, </a:t>
            </a:r>
            <a:r>
              <a:rPr lang="it-IT" sz="2400" b="1" dirty="0">
                <a:solidFill>
                  <a:srgbClr val="00B050"/>
                </a:solidFill>
              </a:rPr>
              <a:t>dal nome dei parametri necessari alla funzione. </a:t>
            </a:r>
            <a:br>
              <a:rPr lang="it-IT" sz="2400" b="1" dirty="0">
                <a:solidFill>
                  <a:srgbClr val="FF6600"/>
                </a:solidFill>
              </a:rPr>
            </a:br>
            <a:r>
              <a:rPr lang="it-IT" sz="2400" b="1" dirty="0"/>
              <a:t>Il codice della funzione è delimitato da </a:t>
            </a:r>
            <a:r>
              <a:rPr lang="it-IT" sz="2400" dirty="0"/>
              <a:t>due parentesi graffe </a:t>
            </a:r>
            <a:r>
              <a:rPr lang="it-IT" sz="2400" b="1" dirty="0">
                <a:highlight>
                  <a:srgbClr val="00FF00"/>
                </a:highlight>
              </a:rPr>
              <a:t>{</a:t>
            </a:r>
            <a:r>
              <a:rPr lang="it-IT" sz="2400" dirty="0">
                <a:highlight>
                  <a:srgbClr val="00FF00"/>
                </a:highlight>
              </a:rPr>
              <a:t> ... </a:t>
            </a:r>
            <a:r>
              <a:rPr lang="it-IT" sz="2400" b="1" dirty="0">
                <a:highlight>
                  <a:srgbClr val="00FF00"/>
                </a:highlight>
              </a:rPr>
              <a:t>}</a:t>
            </a:r>
            <a:br>
              <a:rPr lang="it-IT" dirty="0">
                <a:highlight>
                  <a:srgbClr val="00FF00"/>
                </a:highlight>
              </a:rPr>
            </a:br>
            <a:endParaRPr lang="it-IT" dirty="0">
              <a:highlight>
                <a:srgbClr val="00FF00"/>
              </a:highlight>
            </a:endParaRPr>
          </a:p>
          <a:p>
            <a:pPr marL="0" indent="0">
              <a:buNone/>
            </a:pPr>
            <a:endParaRPr lang="it-IT" dirty="0"/>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4772416" y="1271017"/>
            <a:ext cx="7090972" cy="5263586"/>
          </a:xfrm>
        </p:spPr>
        <p:txBody>
          <a:bodyPr/>
          <a:lstStyle/>
          <a:p>
            <a:r>
              <a:rPr lang="it-IT" dirty="0"/>
              <a:t>&lt;?</a:t>
            </a:r>
            <a:r>
              <a:rPr lang="it-IT" dirty="0" err="1"/>
              <a:t>php</a:t>
            </a:r>
            <a:br>
              <a:rPr lang="it-IT" dirty="0"/>
            </a:br>
            <a:r>
              <a:rPr lang="it-IT" dirty="0"/>
              <a:t>/*In questo script vedremo quali sono gli elementi che compongono un file PHP. Questo ad esempio è un commento multilinea.</a:t>
            </a:r>
            <a:br>
              <a:rPr lang="it-IT" dirty="0"/>
            </a:br>
            <a:r>
              <a:rPr lang="it-IT" dirty="0"/>
              <a:t>*/</a:t>
            </a:r>
            <a:br>
              <a:rPr lang="it-IT" dirty="0"/>
            </a:br>
            <a:r>
              <a:rPr lang="it-IT" dirty="0"/>
              <a:t>// questo invece è un commento su singola riga</a:t>
            </a:r>
            <a:br>
              <a:rPr lang="it-IT" dirty="0"/>
            </a:b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solidFill>
                  <a:srgbClr val="00B0F0"/>
                </a:solidFill>
              </a:rPr>
              <a:t>function</a:t>
            </a:r>
            <a:r>
              <a:rPr lang="it-IT" dirty="0"/>
              <a:t> </a:t>
            </a:r>
            <a:r>
              <a:rPr lang="it-IT" dirty="0" err="1">
                <a:solidFill>
                  <a:srgbClr val="FF6600"/>
                </a:solidFill>
              </a:rPr>
              <a:t>stampa_nome</a:t>
            </a:r>
            <a:r>
              <a:rPr lang="it-IT" dirty="0">
                <a:solidFill>
                  <a:srgbClr val="00B050"/>
                </a:solidFill>
              </a:rPr>
              <a:t>($nome) </a:t>
            </a:r>
            <a:r>
              <a:rPr lang="it-IT" dirty="0">
                <a:highlight>
                  <a:srgbClr val="FFFF00"/>
                </a:highlight>
              </a:rPr>
              <a:t>{ </a:t>
            </a:r>
            <a:r>
              <a:rPr lang="it-IT" dirty="0"/>
              <a:t>   </a:t>
            </a:r>
            <a:br>
              <a:rPr lang="it-IT" dirty="0"/>
            </a:br>
            <a:r>
              <a:rPr lang="it-IT" dirty="0"/>
              <a:t>      </a:t>
            </a:r>
            <a:r>
              <a:rPr lang="it-IT" dirty="0" err="1"/>
              <a:t>echo</a:t>
            </a:r>
            <a:r>
              <a:rPr lang="it-IT" dirty="0"/>
              <a:t> "&lt;strong&gt;Ciao " . $nome ."&lt;/strong&gt;";</a:t>
            </a:r>
            <a:br>
              <a:rPr lang="it-IT" dirty="0"/>
            </a:br>
            <a:r>
              <a:rPr lang="it-IT" dirty="0">
                <a:highlight>
                  <a:srgbClr val="FFFF00"/>
                </a:highlight>
              </a:rPr>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4478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B786A-4A7A-4781-8929-968A2D24FE4E}"/>
              </a:ext>
            </a:extLst>
          </p:cNvPr>
          <p:cNvSpPr>
            <a:spLocks noGrp="1"/>
          </p:cNvSpPr>
          <p:nvPr>
            <p:ph type="title"/>
          </p:nvPr>
        </p:nvSpPr>
        <p:spPr/>
        <p:txBody>
          <a:bodyPr/>
          <a:lstStyle/>
          <a:p>
            <a:r>
              <a:rPr lang="it-IT" dirty="0"/>
              <a:t>GET E POST</a:t>
            </a:r>
          </a:p>
        </p:txBody>
      </p:sp>
      <p:sp>
        <p:nvSpPr>
          <p:cNvPr id="3" name="Segnaposto contenuto 2">
            <a:extLst>
              <a:ext uri="{FF2B5EF4-FFF2-40B4-BE49-F238E27FC236}">
                <a16:creationId xmlns:a16="http://schemas.microsoft.com/office/drawing/2014/main" id="{46672C56-9220-4AFB-B040-4520FE3923B8}"/>
              </a:ext>
            </a:extLst>
          </p:cNvPr>
          <p:cNvSpPr>
            <a:spLocks noGrp="1"/>
          </p:cNvSpPr>
          <p:nvPr>
            <p:ph idx="1"/>
          </p:nvPr>
        </p:nvSpPr>
        <p:spPr/>
        <p:txBody>
          <a:bodyPr>
            <a:normAutofit/>
          </a:bodyPr>
          <a:lstStyle/>
          <a:p>
            <a:pPr marL="0" indent="0">
              <a:lnSpc>
                <a:spcPct val="100000"/>
              </a:lnSpc>
              <a:buNone/>
            </a:pP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(ad esempio www.miosito.com/</a:t>
            </a:r>
            <a:r>
              <a:rPr lang="it-IT" sz="2000" dirty="0" err="1"/>
              <a:t>pagina-richiesta?id</a:t>
            </a:r>
            <a:r>
              <a:rPr lang="it-IT" sz="2000" dirty="0"/>
              <a:t>=123&amp;page=3).</a:t>
            </a:r>
            <a:br>
              <a:rPr lang="it-IT" sz="2000" dirty="0"/>
            </a:br>
            <a:br>
              <a:rPr lang="it-IT" sz="2000" dirty="0"/>
            </a:br>
            <a:r>
              <a:rPr lang="it-IT" sz="2000" b="1" dirty="0">
                <a:highlight>
                  <a:srgbClr val="FFFF00"/>
                </a:highlight>
              </a:rPr>
              <a:t>Il metodo POST, consente di inviare dati ad un server senza mostrarli in query </a:t>
            </a:r>
            <a:r>
              <a:rPr lang="it-IT" sz="2000" b="1" dirty="0" err="1">
                <a:highlight>
                  <a:srgbClr val="FFFF00"/>
                </a:highlight>
              </a:rPr>
              <a:t>string</a:t>
            </a:r>
            <a:r>
              <a:rPr lang="it-IT" sz="2000" dirty="0"/>
              <a:t>, è ad esempio il caso delle </a:t>
            </a:r>
            <a:r>
              <a:rPr lang="it-IT" sz="2000" dirty="0" err="1"/>
              <a:t>form</a:t>
            </a:r>
            <a:r>
              <a:rPr lang="it-IT" sz="2000" dirty="0"/>
              <a:t>.</a:t>
            </a:r>
          </a:p>
        </p:txBody>
      </p:sp>
    </p:spTree>
    <p:extLst>
      <p:ext uri="{BB962C8B-B14F-4D97-AF65-F5344CB8AC3E}">
        <p14:creationId xmlns:p14="http://schemas.microsoft.com/office/powerpoint/2010/main" val="7742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584DC3-D0BB-4509-9152-64CA42D6E1C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04930A2-6E89-4BE1-A8EF-2D974C6B79FD}"/>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A function declaration looks like the following. Note the placement of parentheses, commas, spaces, and braces:</a:t>
            </a:r>
            <a:endParaRPr lang="it-IT" dirty="0"/>
          </a:p>
        </p:txBody>
      </p:sp>
      <p:sp>
        <p:nvSpPr>
          <p:cNvPr id="4" name="Segnaposto contenuto 3">
            <a:extLst>
              <a:ext uri="{FF2B5EF4-FFF2-40B4-BE49-F238E27FC236}">
                <a16:creationId xmlns:a16="http://schemas.microsoft.com/office/drawing/2014/main" id="{7547F5EA-8A13-4E1D-917B-270DEDC5C8BE}"/>
              </a:ext>
            </a:extLst>
          </p:cNvPr>
          <p:cNvSpPr>
            <a:spLocks noGrp="1"/>
          </p:cNvSpPr>
          <p:nvPr>
            <p:ph sz="quarter" idx="4"/>
          </p:nvPr>
        </p:nvSpPr>
        <p:spPr/>
        <p:txBody>
          <a:bodyPr>
            <a:normAutofit/>
          </a:bodyPr>
          <a:lstStyle/>
          <a:p>
            <a:r>
              <a:rPr lang="en-US" sz="2000" dirty="0"/>
              <a:t>function</a:t>
            </a:r>
            <a:r>
              <a:rPr lang="en-US" sz="2000" dirty="0">
                <a:highlight>
                  <a:srgbClr val="00FF00"/>
                </a:highlight>
              </a:rPr>
              <a:t> </a:t>
            </a:r>
            <a:r>
              <a:rPr lang="en-US" sz="2000" dirty="0" err="1"/>
              <a:t>fooBarBaz</a:t>
            </a:r>
            <a:r>
              <a:rPr lang="en-US" sz="2000" dirty="0"/>
              <a:t>($arg1,</a:t>
            </a:r>
            <a:r>
              <a:rPr lang="en-US" sz="2000" dirty="0">
                <a:highlight>
                  <a:srgbClr val="00FF00"/>
                </a:highlight>
              </a:rPr>
              <a:t> </a:t>
            </a:r>
            <a:r>
              <a:rPr lang="en-US" sz="2000" dirty="0"/>
              <a:t>&amp;$arg2,</a:t>
            </a:r>
            <a:r>
              <a:rPr lang="en-US" sz="2000" dirty="0">
                <a:highlight>
                  <a:srgbClr val="00FF00"/>
                </a:highlight>
              </a:rPr>
              <a:t> </a:t>
            </a:r>
            <a:r>
              <a:rPr lang="en-US" sz="2000" dirty="0"/>
              <a:t>$arg3</a:t>
            </a:r>
            <a:r>
              <a:rPr lang="en-US" sz="2000" dirty="0">
                <a:highlight>
                  <a:srgbClr val="00FF00"/>
                </a:highlight>
              </a:rPr>
              <a:t> </a:t>
            </a:r>
            <a:r>
              <a:rPr lang="en-US" sz="2000" dirty="0"/>
              <a:t>=</a:t>
            </a:r>
            <a:r>
              <a:rPr lang="en-US" sz="2000" dirty="0">
                <a:highlight>
                  <a:srgbClr val="00FF00"/>
                </a:highlight>
              </a:rPr>
              <a:t> </a:t>
            </a:r>
            <a:r>
              <a:rPr lang="en-US" sz="2000" dirty="0"/>
              <a:t>[])</a:t>
            </a:r>
          </a:p>
          <a:p>
            <a:r>
              <a:rPr lang="en-US" sz="2000" dirty="0">
                <a:highlight>
                  <a:srgbClr val="FF00FF"/>
                </a:highlight>
              </a:rPr>
              <a:t>// NO BLANK LINE</a:t>
            </a:r>
          </a:p>
          <a:p>
            <a:r>
              <a:rPr lang="en-US" sz="2000" dirty="0">
                <a:highlight>
                  <a:srgbClr val="00FF00"/>
                </a:highlight>
              </a:rPr>
              <a:t>{</a:t>
            </a:r>
          </a:p>
          <a:p>
            <a:r>
              <a:rPr lang="en-US" sz="2000" dirty="0">
                <a:highlight>
                  <a:srgbClr val="FF00FF"/>
                </a:highlight>
              </a:rPr>
              <a:t>// NO BLANK LINE</a:t>
            </a:r>
          </a:p>
          <a:p>
            <a:r>
              <a:rPr lang="en-US" sz="2000" dirty="0"/>
              <a:t>    // function body</a:t>
            </a:r>
          </a:p>
          <a:p>
            <a:r>
              <a:rPr lang="en-US" sz="2000" dirty="0">
                <a:highlight>
                  <a:srgbClr val="FF00FF"/>
                </a:highlight>
              </a:rPr>
              <a:t>// NO BLANK LINE</a:t>
            </a:r>
          </a:p>
          <a:p>
            <a:r>
              <a:rPr lang="en-US" sz="2000" dirty="0">
                <a:highlight>
                  <a:srgbClr val="00FF00"/>
                </a:highlight>
              </a:rPr>
              <a:t>}</a:t>
            </a:r>
          </a:p>
          <a:p>
            <a:endParaRPr lang="en-US" sz="2000" dirty="0">
              <a:highlight>
                <a:srgbClr val="00FF00"/>
              </a:highlight>
            </a:endParaRPr>
          </a:p>
          <a:p>
            <a:r>
              <a:rPr lang="en-US" sz="2000" dirty="0" err="1">
                <a:highlight>
                  <a:srgbClr val="00FF00"/>
                </a:highlight>
              </a:rPr>
              <a:t>Quindi</a:t>
            </a:r>
            <a:r>
              <a:rPr lang="en-US" sz="2000" dirty="0">
                <a:highlight>
                  <a:srgbClr val="00FF00"/>
                </a:highlight>
              </a:rPr>
              <a:t>:</a:t>
            </a:r>
          </a:p>
          <a:p>
            <a:r>
              <a:rPr lang="en-US" sz="1800" dirty="0"/>
              <a:t>function </a:t>
            </a:r>
            <a:r>
              <a:rPr lang="en-US" sz="1800" dirty="0" err="1"/>
              <a:t>fooBarBaz</a:t>
            </a:r>
            <a:r>
              <a:rPr lang="en-US" sz="1800" dirty="0"/>
              <a:t>($arg1, &amp;$arg2, $arg3 = [])</a:t>
            </a:r>
          </a:p>
          <a:p>
            <a:r>
              <a:rPr lang="en-US" sz="1800" dirty="0"/>
              <a:t>{</a:t>
            </a:r>
          </a:p>
          <a:p>
            <a:pPr lvl="1"/>
            <a:r>
              <a:rPr lang="en-US" sz="1400" dirty="0"/>
              <a:t>// function body</a:t>
            </a:r>
          </a:p>
          <a:p>
            <a:r>
              <a:rPr lang="en-US" sz="1800" dirty="0"/>
              <a:t>}</a:t>
            </a:r>
          </a:p>
          <a:p>
            <a:endParaRPr lang="it-IT" sz="2000" dirty="0">
              <a:highlight>
                <a:srgbClr val="00FF00"/>
              </a:highlight>
            </a:endParaRPr>
          </a:p>
        </p:txBody>
      </p:sp>
    </p:spTree>
    <p:extLst>
      <p:ext uri="{BB962C8B-B14F-4D97-AF65-F5344CB8AC3E}">
        <p14:creationId xmlns:p14="http://schemas.microsoft.com/office/powerpoint/2010/main" val="3372500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8C1EE-99A6-45B3-9DE2-1417590852D8}"/>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B513E880-3B3A-4A1A-A900-3BB38575327E}"/>
              </a:ext>
            </a:extLst>
          </p:cNvPr>
          <p:cNvSpPr>
            <a:spLocks noGrp="1"/>
          </p:cNvSpPr>
          <p:nvPr>
            <p:ph sz="half" idx="2"/>
          </p:nvPr>
        </p:nvSpPr>
        <p:spPr>
          <a:xfrm>
            <a:off x="328612" y="1271016"/>
            <a:ext cx="3855081" cy="5248655"/>
          </a:xfrm>
        </p:spPr>
        <p:txBody>
          <a:bodyPr>
            <a:normAutofit/>
          </a:bodyPr>
          <a:lstStyle/>
          <a:p>
            <a:pPr>
              <a:lnSpc>
                <a:spcPct val="100000"/>
              </a:lnSpc>
            </a:pPr>
            <a:r>
              <a:rPr lang="it-IT" sz="2000" b="1" dirty="0"/>
              <a:t>Nel caso </a:t>
            </a:r>
            <a:r>
              <a:rPr lang="it-IT" sz="2000" dirty="0"/>
              <a:t>in cui, invece, </a:t>
            </a:r>
            <a:r>
              <a:rPr lang="it-IT" sz="2000" b="1" dirty="0"/>
              <a:t>dovesse ritornare qualcosa, si utilizza la keyword </a:t>
            </a:r>
            <a:r>
              <a:rPr lang="it-IT" sz="2000" b="1" dirty="0" err="1">
                <a:highlight>
                  <a:srgbClr val="FFFF00"/>
                </a:highlight>
              </a:rPr>
              <a:t>return</a:t>
            </a:r>
            <a:r>
              <a:rPr lang="it-IT" sz="2000" dirty="0">
                <a:highlight>
                  <a:srgbClr val="FFFF00"/>
                </a:highlight>
              </a:rPr>
              <a:t>.</a:t>
            </a:r>
            <a:r>
              <a:rPr lang="it-IT" sz="2000" dirty="0"/>
              <a:t> </a:t>
            </a:r>
            <a:br>
              <a:rPr lang="it-IT" sz="2000" dirty="0"/>
            </a:br>
            <a:br>
              <a:rPr lang="it-IT" sz="2000" dirty="0"/>
            </a:br>
            <a:r>
              <a:rPr lang="it-IT" sz="2000" b="1" dirty="0"/>
              <a:t>Ad esempio</a:t>
            </a:r>
            <a:r>
              <a:rPr lang="it-IT" sz="2000" dirty="0"/>
              <a:t>, supponiamo di voler scrivere </a:t>
            </a:r>
            <a:r>
              <a:rPr lang="it-IT" sz="2000" b="1" dirty="0"/>
              <a:t>una funzione che sommi due parametri </a:t>
            </a:r>
            <a:r>
              <a:rPr lang="it-IT" sz="2000" dirty="0"/>
              <a:t>e restituisca il risultato, il codice PHP necessario sarà:</a:t>
            </a:r>
          </a:p>
        </p:txBody>
      </p:sp>
      <p:sp>
        <p:nvSpPr>
          <p:cNvPr id="4" name="Segnaposto contenuto 3">
            <a:extLst>
              <a:ext uri="{FF2B5EF4-FFF2-40B4-BE49-F238E27FC236}">
                <a16:creationId xmlns:a16="http://schemas.microsoft.com/office/drawing/2014/main" id="{0C926262-FCAE-4FE4-9263-2D51DCCBFD40}"/>
              </a:ext>
            </a:extLst>
          </p:cNvPr>
          <p:cNvSpPr>
            <a:spLocks noGrp="1"/>
          </p:cNvSpPr>
          <p:nvPr>
            <p:ph sz="quarter" idx="4"/>
          </p:nvPr>
        </p:nvSpPr>
        <p:spPr>
          <a:xfrm>
            <a:off x="4647156" y="1271017"/>
            <a:ext cx="7216232" cy="5263586"/>
          </a:xfrm>
        </p:spPr>
        <p:txBody>
          <a:bodyPr/>
          <a:lstStyle/>
          <a:p>
            <a:r>
              <a:rPr lang="it-IT" b="0" i="0" u="none" strike="noStrike" dirty="0" err="1">
                <a:solidFill>
                  <a:schemeClr val="tx1"/>
                </a:solidFill>
                <a:effectLst/>
              </a:rPr>
              <a:t>function</a:t>
            </a:r>
            <a:r>
              <a:rPr lang="it-IT" b="0" i="0" u="none" strike="noStrike" dirty="0">
                <a:solidFill>
                  <a:schemeClr val="tx1"/>
                </a:solidFill>
                <a:effectLst/>
              </a:rPr>
              <a:t> </a:t>
            </a:r>
            <a:r>
              <a:rPr lang="it-IT" b="1" i="0" u="none" strike="noStrike" dirty="0">
                <a:solidFill>
                  <a:schemeClr val="tx1"/>
                </a:solidFill>
                <a:effectLst/>
              </a:rPr>
              <a:t>somma($a, $b)</a:t>
            </a:r>
            <a:r>
              <a:rPr lang="it-IT" b="0" i="0" u="none" strike="noStrike" dirty="0">
                <a:solidFill>
                  <a:schemeClr val="tx1"/>
                </a:solidFill>
                <a:effectLst/>
              </a:rPr>
              <a:t> {</a:t>
            </a:r>
            <a:endParaRPr lang="it-IT" dirty="0">
              <a:solidFill>
                <a:schemeClr val="tx1"/>
              </a:solidFill>
              <a:effectLst/>
            </a:endParaRPr>
          </a:p>
          <a:p>
            <a:r>
              <a:rPr lang="it-IT" b="0" i="0" u="none" strike="noStrike" dirty="0">
                <a:solidFill>
                  <a:schemeClr val="tx1"/>
                </a:solidFill>
                <a:effectLst/>
              </a:rPr>
              <a:t>  $somma = $a + $b;</a:t>
            </a:r>
            <a:endParaRPr lang="it-IT" dirty="0">
              <a:solidFill>
                <a:schemeClr val="tx1"/>
              </a:solidFill>
              <a:effectLst/>
            </a:endParaRPr>
          </a:p>
          <a:p>
            <a:r>
              <a:rPr lang="it-IT" b="0" i="0" u="none" strike="noStrike" dirty="0">
                <a:solidFill>
                  <a:schemeClr val="tx1"/>
                </a:solidFill>
                <a:effectLst/>
              </a:rPr>
              <a:t>  </a:t>
            </a:r>
            <a:r>
              <a:rPr lang="it-IT" b="0" i="0" u="none" strike="noStrike" dirty="0" err="1">
                <a:solidFill>
                  <a:schemeClr val="tx1"/>
                </a:solidFill>
                <a:effectLst/>
                <a:highlight>
                  <a:srgbClr val="FFFF00"/>
                </a:highlight>
              </a:rPr>
              <a:t>return</a:t>
            </a:r>
            <a:r>
              <a:rPr lang="it-IT" b="0" i="0" u="none" strike="noStrike" dirty="0">
                <a:solidFill>
                  <a:schemeClr val="tx1"/>
                </a:solidFill>
                <a:effectLst/>
              </a:rPr>
              <a:t> $somma;</a:t>
            </a:r>
            <a:endParaRPr lang="it-IT" dirty="0">
              <a:solidFill>
                <a:schemeClr val="tx1"/>
              </a:solidFill>
              <a:effectLst/>
            </a:endParaRPr>
          </a:p>
          <a:p>
            <a:r>
              <a:rPr lang="it-IT" b="0" i="0" u="none" strike="noStrike" dirty="0">
                <a:solidFill>
                  <a:schemeClr val="tx1"/>
                </a:solidFill>
                <a:effectLst/>
              </a:rPr>
              <a:t>}</a:t>
            </a:r>
            <a:endParaRPr lang="it-IT" dirty="0">
              <a:solidFill>
                <a:schemeClr val="tx1"/>
              </a:solidFill>
              <a:effectLst/>
            </a:endParaRPr>
          </a:p>
          <a:p>
            <a:r>
              <a:rPr lang="it-IT" b="0" i="0" u="none" strike="noStrike" dirty="0">
                <a:solidFill>
                  <a:schemeClr val="tx1"/>
                </a:solidFill>
                <a:effectLst/>
              </a:rPr>
              <a:t>$somma = somma(3,5); // $somma sarà uguale ad 8</a:t>
            </a:r>
            <a:endParaRPr lang="it-IT" dirty="0">
              <a:solidFill>
                <a:schemeClr val="tx1"/>
              </a:solidFill>
              <a:effectLst/>
            </a:endParaRPr>
          </a:p>
          <a:p>
            <a:endParaRPr lang="it-IT" dirty="0"/>
          </a:p>
        </p:txBody>
      </p:sp>
    </p:spTree>
    <p:extLst>
      <p:ext uri="{BB962C8B-B14F-4D97-AF65-F5344CB8AC3E}">
        <p14:creationId xmlns:p14="http://schemas.microsoft.com/office/powerpoint/2010/main" val="1435321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16F4E5-4055-461B-97BA-25F45EC159A0}"/>
              </a:ext>
            </a:extLst>
          </p:cNvPr>
          <p:cNvSpPr>
            <a:spLocks noGrp="1"/>
          </p:cNvSpPr>
          <p:nvPr>
            <p:ph type="title"/>
          </p:nvPr>
        </p:nvSpPr>
        <p:spPr/>
        <p:txBody>
          <a:bodyPr/>
          <a:lstStyle/>
          <a:p>
            <a:r>
              <a:rPr lang="it-IT" dirty="0"/>
              <a:t>Funzioni in PHP</a:t>
            </a:r>
          </a:p>
        </p:txBody>
      </p:sp>
      <p:sp>
        <p:nvSpPr>
          <p:cNvPr id="3" name="Segnaposto contenuto 2">
            <a:extLst>
              <a:ext uri="{FF2B5EF4-FFF2-40B4-BE49-F238E27FC236}">
                <a16:creationId xmlns:a16="http://schemas.microsoft.com/office/drawing/2014/main" id="{AFDE9A34-64AE-49A1-9A70-DEA43B02924A}"/>
              </a:ext>
            </a:extLst>
          </p:cNvPr>
          <p:cNvSpPr>
            <a:spLocks noGrp="1"/>
          </p:cNvSpPr>
          <p:nvPr>
            <p:ph sz="half" idx="2"/>
          </p:nvPr>
        </p:nvSpPr>
        <p:spPr/>
        <p:txBody>
          <a:bodyPr>
            <a:normAutofit/>
          </a:bodyPr>
          <a:lstStyle/>
          <a:p>
            <a:r>
              <a:rPr lang="it-IT" sz="2000" b="1" dirty="0"/>
              <a:t>I parametri passati in ingresso ad una funzione possono anche essere opzionali se definiamo un </a:t>
            </a:r>
            <a:r>
              <a:rPr lang="it-IT" sz="2000" b="1" dirty="0">
                <a:highlight>
                  <a:srgbClr val="FFFF00"/>
                </a:highlight>
              </a:rPr>
              <a:t>valore di default</a:t>
            </a:r>
            <a:r>
              <a:rPr lang="it-IT" sz="2000" b="1" dirty="0"/>
              <a:t>. </a:t>
            </a:r>
          </a:p>
          <a:p>
            <a:r>
              <a:rPr lang="it-IT" sz="2000" dirty="0"/>
              <a:t>Supponiamo che il secondo parametro della funziona sia opzionale e, se non definito, sia di default 10, potremmo a quel punto richiamare la nostra funzione passando solo il primo parametro. </a:t>
            </a:r>
          </a:p>
          <a:p>
            <a:br>
              <a:rPr lang="it-IT" sz="2000" dirty="0"/>
            </a:br>
            <a:r>
              <a:rPr lang="it-IT" sz="2000" dirty="0"/>
              <a:t>Automaticamente PHP sommerà al nostro primo parametro il valore 10</a:t>
            </a:r>
          </a:p>
        </p:txBody>
      </p:sp>
      <p:sp>
        <p:nvSpPr>
          <p:cNvPr id="4" name="Segnaposto contenuto 3">
            <a:extLst>
              <a:ext uri="{FF2B5EF4-FFF2-40B4-BE49-F238E27FC236}">
                <a16:creationId xmlns:a16="http://schemas.microsoft.com/office/drawing/2014/main" id="{10200F1F-9A9B-4A5B-A457-4226BED5C946}"/>
              </a:ext>
            </a:extLst>
          </p:cNvPr>
          <p:cNvSpPr>
            <a:spLocks noGrp="1"/>
          </p:cNvSpPr>
          <p:nvPr>
            <p:ph sz="quarter" idx="4"/>
          </p:nvPr>
        </p:nvSpPr>
        <p:spPr/>
        <p:txBody>
          <a:bodyPr>
            <a:normAutofit/>
          </a:bodyPr>
          <a:lstStyle/>
          <a:p>
            <a:r>
              <a:rPr lang="en-US" dirty="0"/>
              <a:t>function somma($a, $b = 10) {</a:t>
            </a:r>
          </a:p>
          <a:p>
            <a:r>
              <a:rPr lang="en-US" dirty="0"/>
              <a:t>    return $a + $b;</a:t>
            </a:r>
          </a:p>
          <a:p>
            <a:r>
              <a:rPr lang="en-US" dirty="0"/>
              <a:t>}</a:t>
            </a:r>
            <a:br>
              <a:rPr lang="en-US" dirty="0"/>
            </a:br>
            <a:endParaRPr lang="en-US" dirty="0"/>
          </a:p>
          <a:p>
            <a:r>
              <a:rPr lang="it-IT" dirty="0"/>
              <a:t>Il codice della funzione è lo stesso, l'unica cosa che cambia è il valore di inizializzazione della variabile $b. </a:t>
            </a:r>
            <a:br>
              <a:rPr lang="it-IT" dirty="0"/>
            </a:br>
            <a:r>
              <a:rPr lang="it-IT" dirty="0"/>
              <a:t>Eseguendo il codice:</a:t>
            </a:r>
          </a:p>
          <a:p>
            <a:r>
              <a:rPr lang="it-IT" dirty="0" err="1"/>
              <a:t>echo</a:t>
            </a:r>
            <a:r>
              <a:rPr lang="it-IT" dirty="0"/>
              <a:t> "La somma di 5 e 10 è: " . somma(5);</a:t>
            </a:r>
          </a:p>
          <a:p>
            <a:r>
              <a:rPr lang="it-IT" dirty="0"/>
              <a:t>L'output sarà:</a:t>
            </a:r>
          </a:p>
          <a:p>
            <a:r>
              <a:rPr lang="it-IT" dirty="0"/>
              <a:t>La somma di 5 e 10 è: 15</a:t>
            </a:r>
          </a:p>
        </p:txBody>
      </p:sp>
    </p:spTree>
    <p:extLst>
      <p:ext uri="{BB962C8B-B14F-4D97-AF65-F5344CB8AC3E}">
        <p14:creationId xmlns:p14="http://schemas.microsoft.com/office/powerpoint/2010/main" val="268905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La keyword global</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9"/>
            <a:ext cx="5678996" cy="5175503"/>
          </a:xfrm>
        </p:spPr>
        <p:txBody>
          <a:bodyPr>
            <a:normAutofit/>
          </a:bodyPr>
          <a:lstStyle/>
          <a:p>
            <a:pPr>
              <a:lnSpc>
                <a:spcPct val="100000"/>
              </a:lnSpc>
            </a:pPr>
            <a:r>
              <a:rPr lang="it-IT" sz="2000" dirty="0"/>
              <a:t>Se vogliamo </a:t>
            </a:r>
            <a:r>
              <a:rPr lang="it-IT" sz="2000" b="1" dirty="0"/>
              <a:t>accedere al valore di una variabile globale all'interno di una funzione possiamo utilizzare la keyword global</a:t>
            </a:r>
            <a:r>
              <a:rPr lang="it-IT" sz="2000" dirty="0"/>
              <a:t>. </a:t>
            </a:r>
            <a:br>
              <a:rPr lang="it-IT" sz="2000" dirty="0"/>
            </a:br>
            <a:br>
              <a:rPr lang="it-IT" sz="2000" dirty="0"/>
            </a:br>
            <a:r>
              <a:rPr lang="it-IT" sz="2000" dirty="0"/>
              <a:t>Attraverso di essa, infatti, possiamo bypassare la limitazione dello scope globale. </a:t>
            </a:r>
          </a:p>
          <a:p>
            <a:pPr>
              <a:lnSpc>
                <a:spcPct val="100000"/>
              </a:lnSpc>
            </a:pPr>
            <a:r>
              <a:rPr lang="it-IT" sz="2000" dirty="0"/>
              <a:t>Riprendendo l'esempio appena visto, richiamando la variabile attraverso global il nostro codice non genererà un errore.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44169"/>
            <a:ext cx="5678996" cy="5190434"/>
          </a:xfrm>
        </p:spPr>
        <p:txBody>
          <a:bodyPr/>
          <a:lstStyle/>
          <a:p>
            <a:r>
              <a:rPr lang="it-IT" dirty="0"/>
              <a:t>$x = "scope globale";</a:t>
            </a:r>
          </a:p>
          <a:p>
            <a:r>
              <a:rPr lang="it-IT" dirty="0" err="1"/>
              <a:t>function</a:t>
            </a:r>
            <a:r>
              <a:rPr lang="it-IT" dirty="0"/>
              <a:t> </a:t>
            </a:r>
            <a:r>
              <a:rPr lang="it-IT" dirty="0" err="1"/>
              <a:t>test_scope</a:t>
            </a:r>
            <a:r>
              <a:rPr lang="it-IT" dirty="0"/>
              <a:t>() {</a:t>
            </a:r>
          </a:p>
          <a:p>
            <a:r>
              <a:rPr lang="it-IT" dirty="0"/>
              <a:t>    </a:t>
            </a:r>
            <a:r>
              <a:rPr lang="it-IT" dirty="0">
                <a:highlight>
                  <a:srgbClr val="FFFF00"/>
                </a:highlight>
              </a:rPr>
              <a:t>global</a:t>
            </a:r>
            <a:r>
              <a:rPr lang="it-IT" dirty="0"/>
              <a:t> $x;</a:t>
            </a:r>
          </a:p>
          <a:p>
            <a:r>
              <a:rPr lang="it-IT" dirty="0"/>
              <a:t>    </a:t>
            </a:r>
            <a:r>
              <a:rPr lang="it-IT" dirty="0" err="1"/>
              <a:t>echo</a:t>
            </a:r>
            <a:r>
              <a:rPr lang="it-IT" dirty="0"/>
              <a:t> $x;   //stamperà scope globale</a:t>
            </a:r>
          </a:p>
          <a:p>
            <a:r>
              <a:rPr lang="it-IT" dirty="0"/>
              <a:t>}</a:t>
            </a:r>
          </a:p>
          <a:p>
            <a:r>
              <a:rPr lang="it-IT" dirty="0" err="1"/>
              <a:t>echo</a:t>
            </a:r>
            <a:r>
              <a:rPr lang="it-IT" dirty="0"/>
              <a:t> $x;   //stamperà scope globale</a:t>
            </a:r>
          </a:p>
        </p:txBody>
      </p:sp>
    </p:spTree>
    <p:extLst>
      <p:ext uri="{BB962C8B-B14F-4D97-AF65-F5344CB8AC3E}">
        <p14:creationId xmlns:p14="http://schemas.microsoft.com/office/powerpoint/2010/main" val="1571492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Scope delle variabili</a:t>
            </a:r>
          </a:p>
        </p:txBody>
      </p:sp>
      <p:sp>
        <p:nvSpPr>
          <p:cNvPr id="3" name="Segnaposto testo 2">
            <a:extLst>
              <a:ext uri="{FF2B5EF4-FFF2-40B4-BE49-F238E27FC236}">
                <a16:creationId xmlns:a16="http://schemas.microsoft.com/office/drawing/2014/main" id="{0E00492F-A094-4888-B67A-8B04E499EFA3}"/>
              </a:ext>
            </a:extLst>
          </p:cNvPr>
          <p:cNvSpPr>
            <a:spLocks noGrp="1"/>
          </p:cNvSpPr>
          <p:nvPr>
            <p:ph type="body" idx="1"/>
          </p:nvPr>
        </p:nvSpPr>
        <p:spPr>
          <a:xfrm>
            <a:off x="328612" y="1636776"/>
            <a:ext cx="3246692" cy="352712"/>
          </a:xfrm>
        </p:spPr>
        <p:txBody>
          <a:bodyPr>
            <a:normAutofit fontScale="77500" lnSpcReduction="20000"/>
          </a:bodyPr>
          <a:lstStyle/>
          <a:p>
            <a:r>
              <a:rPr lang="it-IT" dirty="0"/>
              <a:t>locale</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2096140"/>
            <a:ext cx="4551808" cy="4423531"/>
          </a:xfrm>
        </p:spPr>
        <p:txBody>
          <a:bodyPr>
            <a:normAutofit/>
          </a:bodyPr>
          <a:lstStyle/>
          <a:p>
            <a:r>
              <a:rPr lang="it-IT" sz="2000" dirty="0"/>
              <a:t>Una </a:t>
            </a:r>
            <a:r>
              <a:rPr lang="it-IT" sz="2000" b="1" dirty="0"/>
              <a:t>variabile dichiarata all'interno di una funzione</a:t>
            </a:r>
            <a:r>
              <a:rPr lang="it-IT" sz="2000" dirty="0"/>
              <a:t> ha uno scope locale e non ha visibilità al di fuori di essa.</a:t>
            </a:r>
            <a:br>
              <a:rPr lang="it-IT" sz="2000" dirty="0"/>
            </a:br>
            <a:endParaRPr lang="it-IT" sz="2000" dirty="0"/>
          </a:p>
          <a:p>
            <a:r>
              <a:rPr lang="it-IT" dirty="0" err="1"/>
              <a:t>function</a:t>
            </a:r>
            <a:r>
              <a:rPr lang="it-IT" dirty="0"/>
              <a:t> </a:t>
            </a:r>
            <a:r>
              <a:rPr lang="it-IT" dirty="0" err="1"/>
              <a:t>test_scope</a:t>
            </a:r>
            <a:r>
              <a:rPr lang="it-IT" dirty="0"/>
              <a:t>() {</a:t>
            </a:r>
          </a:p>
          <a:p>
            <a:r>
              <a:rPr lang="it-IT" dirty="0"/>
              <a:t>    $x = "scope locale";</a:t>
            </a:r>
          </a:p>
          <a:p>
            <a:r>
              <a:rPr lang="it-IT" dirty="0"/>
              <a:t>    </a:t>
            </a:r>
            <a:r>
              <a:rPr lang="it-IT" dirty="0" err="1"/>
              <a:t>echo</a:t>
            </a:r>
            <a:r>
              <a:rPr lang="it-IT" dirty="0"/>
              <a:t> $x;  //stamperà scope locale</a:t>
            </a:r>
          </a:p>
          <a:p>
            <a:r>
              <a:rPr lang="it-IT" dirty="0"/>
              <a:t>}</a:t>
            </a:r>
          </a:p>
          <a:p>
            <a:r>
              <a:rPr lang="it-IT" dirty="0" err="1"/>
              <a:t>echo</a:t>
            </a:r>
            <a:r>
              <a:rPr lang="it-IT" dirty="0"/>
              <a:t> $x; //genererà un errore perché $x non è accessibile al di fuori della funzione</a:t>
            </a:r>
          </a:p>
        </p:txBody>
      </p:sp>
      <p:sp>
        <p:nvSpPr>
          <p:cNvPr id="5" name="Segnaposto testo 4">
            <a:extLst>
              <a:ext uri="{FF2B5EF4-FFF2-40B4-BE49-F238E27FC236}">
                <a16:creationId xmlns:a16="http://schemas.microsoft.com/office/drawing/2014/main" id="{B68676A9-980F-4219-95F9-0D1E2C0099E9}"/>
              </a:ext>
            </a:extLst>
          </p:cNvPr>
          <p:cNvSpPr>
            <a:spLocks noGrp="1"/>
          </p:cNvSpPr>
          <p:nvPr>
            <p:ph type="body" sz="quarter" idx="3"/>
          </p:nvPr>
        </p:nvSpPr>
        <p:spPr>
          <a:xfrm>
            <a:off x="5340096" y="1709928"/>
            <a:ext cx="1628204" cy="278536"/>
          </a:xfrm>
        </p:spPr>
        <p:txBody>
          <a:bodyPr>
            <a:normAutofit fontScale="77500" lnSpcReduction="20000"/>
          </a:bodyPr>
          <a:lstStyle/>
          <a:p>
            <a:r>
              <a:rPr lang="it-IT" dirty="0"/>
              <a:t>globale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5340096" y="2111071"/>
            <a:ext cx="5971032" cy="4423531"/>
          </a:xfrm>
        </p:spPr>
        <p:txBody>
          <a:bodyPr>
            <a:normAutofit/>
          </a:bodyPr>
          <a:lstStyle/>
          <a:p>
            <a:pPr>
              <a:lnSpc>
                <a:spcPct val="95000"/>
              </a:lnSpc>
            </a:pPr>
            <a:r>
              <a:rPr lang="it-IT" sz="2000" dirty="0"/>
              <a:t>Una </a:t>
            </a:r>
            <a:r>
              <a:rPr lang="it-IT" sz="2000" b="1" dirty="0"/>
              <a:t>variabile dichiarata al di fuori di una funzione </a:t>
            </a:r>
            <a:r>
              <a:rPr lang="it-IT" sz="2000" dirty="0"/>
              <a:t>ha uno scope globale e non può essere accessibile all'interno di una funzione</a:t>
            </a:r>
          </a:p>
          <a:p>
            <a:endParaRPr lang="it-IT" dirty="0"/>
          </a:p>
          <a:p>
            <a:r>
              <a:rPr lang="it-IT" dirty="0"/>
              <a:t>$x = "scope globale";</a:t>
            </a:r>
          </a:p>
          <a:p>
            <a:r>
              <a:rPr lang="it-IT" dirty="0" err="1"/>
              <a:t>function</a:t>
            </a:r>
            <a:r>
              <a:rPr lang="it-IT" dirty="0"/>
              <a:t> </a:t>
            </a:r>
            <a:r>
              <a:rPr lang="it-IT" dirty="0" err="1"/>
              <a:t>test_scope</a:t>
            </a:r>
            <a:r>
              <a:rPr lang="it-IT" dirty="0"/>
              <a:t>() {</a:t>
            </a:r>
          </a:p>
          <a:p>
            <a:r>
              <a:rPr lang="it-IT" dirty="0"/>
              <a:t>    </a:t>
            </a:r>
            <a:r>
              <a:rPr lang="it-IT" dirty="0" err="1"/>
              <a:t>echo</a:t>
            </a:r>
            <a:r>
              <a:rPr lang="it-IT" dirty="0"/>
              <a:t> $x;   </a:t>
            </a:r>
            <a:r>
              <a:rPr lang="it-IT" dirty="0">
                <a:highlight>
                  <a:srgbClr val="FF0000"/>
                </a:highlight>
              </a:rPr>
              <a:t>//genererà un errore perché $x non è accessibile all'interno della funzione</a:t>
            </a:r>
          </a:p>
          <a:p>
            <a:r>
              <a:rPr lang="it-IT" dirty="0"/>
              <a:t>}</a:t>
            </a:r>
          </a:p>
          <a:p>
            <a:r>
              <a:rPr lang="it-IT" dirty="0" err="1"/>
              <a:t>echo</a:t>
            </a:r>
            <a:r>
              <a:rPr lang="it-IT" dirty="0"/>
              <a:t> $x;   //stamperà scope globale</a:t>
            </a:r>
          </a:p>
        </p:txBody>
      </p:sp>
      <p:sp>
        <p:nvSpPr>
          <p:cNvPr id="10" name="Segnaposto contenuto 5">
            <a:extLst>
              <a:ext uri="{FF2B5EF4-FFF2-40B4-BE49-F238E27FC236}">
                <a16:creationId xmlns:a16="http://schemas.microsoft.com/office/drawing/2014/main" id="{42B524A2-FBC3-4DC9-A4BC-7278B1141EE4}"/>
              </a:ext>
            </a:extLst>
          </p:cNvPr>
          <p:cNvSpPr txBox="1">
            <a:spLocks/>
          </p:cNvSpPr>
          <p:nvPr/>
        </p:nvSpPr>
        <p:spPr>
          <a:xfrm>
            <a:off x="7604760" y="1988464"/>
            <a:ext cx="3246692" cy="442353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11" name="Segnaposto contenuto 5">
            <a:extLst>
              <a:ext uri="{FF2B5EF4-FFF2-40B4-BE49-F238E27FC236}">
                <a16:creationId xmlns:a16="http://schemas.microsoft.com/office/drawing/2014/main" id="{2D7F1D2E-19D9-4CE0-8EB7-241D460137D0}"/>
              </a:ext>
            </a:extLst>
          </p:cNvPr>
          <p:cNvSpPr txBox="1">
            <a:spLocks/>
          </p:cNvSpPr>
          <p:nvPr/>
        </p:nvSpPr>
        <p:spPr>
          <a:xfrm>
            <a:off x="228028" y="1206859"/>
            <a:ext cx="10004108" cy="255434"/>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2000" dirty="0"/>
              <a:t>Lo scope delle variabili può essere </a:t>
            </a:r>
            <a:r>
              <a:rPr lang="it-IT" sz="2000" b="1" dirty="0"/>
              <a:t>di 3 tipi:  locale-globale-statico</a:t>
            </a:r>
          </a:p>
        </p:txBody>
      </p:sp>
    </p:spTree>
    <p:extLst>
      <p:ext uri="{BB962C8B-B14F-4D97-AF65-F5344CB8AC3E}">
        <p14:creationId xmlns:p14="http://schemas.microsoft.com/office/powerpoint/2010/main" val="3016873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Lo Scope statico</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681984" cy="5253583"/>
          </a:xfrm>
        </p:spPr>
        <p:txBody>
          <a:bodyPr>
            <a:normAutofit/>
          </a:bodyPr>
          <a:lstStyle/>
          <a:p>
            <a:r>
              <a:rPr lang="it-IT" sz="2000" dirty="0"/>
              <a:t>Quando </a:t>
            </a:r>
            <a:r>
              <a:rPr lang="it-IT" sz="2000" b="1" dirty="0"/>
              <a:t>una funzione termina la sua esecuzione</a:t>
            </a:r>
            <a:r>
              <a:rPr lang="it-IT" sz="2000" dirty="0"/>
              <a:t>, </a:t>
            </a:r>
            <a:r>
              <a:rPr lang="it-IT" sz="2000" b="1" dirty="0"/>
              <a:t>il contenuto occupato dalle variabile dichiarate al suo interno viene liberato in memoria</a:t>
            </a:r>
            <a:r>
              <a:rPr lang="it-IT" sz="2000" dirty="0"/>
              <a:t>. </a:t>
            </a:r>
          </a:p>
          <a:p>
            <a:r>
              <a:rPr lang="it-IT" sz="2000" b="1" dirty="0">
                <a:highlight>
                  <a:srgbClr val="FFFF00"/>
                </a:highlight>
              </a:rPr>
              <a:t>Nel caso in cui non volessimo cancellare il suo contenuto possiamo dichiararla come </a:t>
            </a:r>
            <a:r>
              <a:rPr lang="it-IT" sz="2000" b="1" dirty="0" err="1">
                <a:highlight>
                  <a:srgbClr val="FFFF00"/>
                </a:highlight>
              </a:rPr>
              <a:t>static</a:t>
            </a:r>
            <a:r>
              <a:rPr lang="it-IT" sz="2000" b="1" dirty="0"/>
              <a:t>. </a:t>
            </a:r>
            <a:br>
              <a:rPr lang="it-IT" sz="2000" dirty="0"/>
            </a:br>
            <a:br>
              <a:rPr lang="it-IT" sz="2000" dirty="0"/>
            </a:br>
            <a:r>
              <a:rPr lang="it-IT" sz="2000" dirty="0"/>
              <a:t>Vediamo due esempi, uno classico e uno che definisce la variabile come statica.</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4262342" y="1251157"/>
            <a:ext cx="3681984" cy="5268514"/>
          </a:xfrm>
        </p:spPr>
        <p:txBody>
          <a:bodyPr>
            <a:normAutofit/>
          </a:bodyPr>
          <a:lstStyle/>
          <a:p>
            <a:r>
              <a:rPr lang="en-US" dirty="0"/>
              <a:t>function </a:t>
            </a:r>
            <a:r>
              <a:rPr lang="en-US" dirty="0" err="1"/>
              <a:t>test_static</a:t>
            </a:r>
            <a:r>
              <a:rPr lang="en-US" dirty="0"/>
              <a:t>() {</a:t>
            </a:r>
          </a:p>
          <a:p>
            <a:r>
              <a:rPr lang="en-US" dirty="0"/>
              <a:t>    $x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endParaRPr lang="en-US" dirty="0"/>
          </a:p>
        </p:txBody>
      </p:sp>
      <p:sp>
        <p:nvSpPr>
          <p:cNvPr id="8" name="Segnaposto contenuto 5">
            <a:extLst>
              <a:ext uri="{FF2B5EF4-FFF2-40B4-BE49-F238E27FC236}">
                <a16:creationId xmlns:a16="http://schemas.microsoft.com/office/drawing/2014/main" id="{B5078E41-8472-4802-B0DF-DCFDF1398F57}"/>
              </a:ext>
            </a:extLst>
          </p:cNvPr>
          <p:cNvSpPr txBox="1">
            <a:spLocks/>
          </p:cNvSpPr>
          <p:nvPr/>
        </p:nvSpPr>
        <p:spPr>
          <a:xfrm>
            <a:off x="8099774" y="1266088"/>
            <a:ext cx="3681984" cy="526851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en-US" dirty="0"/>
              <a:t>function </a:t>
            </a:r>
            <a:r>
              <a:rPr lang="en-US" dirty="0" err="1"/>
              <a:t>test_static</a:t>
            </a:r>
            <a:r>
              <a:rPr lang="en-US" dirty="0"/>
              <a:t>() {</a:t>
            </a:r>
          </a:p>
          <a:p>
            <a:r>
              <a:rPr lang="en-US" dirty="0">
                <a:highlight>
                  <a:srgbClr val="FFFF00"/>
                </a:highlight>
              </a:rPr>
              <a:t>    static </a:t>
            </a:r>
            <a:r>
              <a:rPr lang="en-US" dirty="0"/>
              <a:t>$x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2</a:t>
            </a:r>
          </a:p>
          <a:p>
            <a:r>
              <a:rPr lang="en-US" dirty="0" err="1"/>
              <a:t>test_static</a:t>
            </a:r>
            <a:r>
              <a:rPr lang="en-US" dirty="0"/>
              <a:t>(); //</a:t>
            </a:r>
            <a:r>
              <a:rPr lang="en-US" dirty="0" err="1"/>
              <a:t>stamperà</a:t>
            </a:r>
            <a:r>
              <a:rPr lang="en-US" dirty="0"/>
              <a:t> 3</a:t>
            </a:r>
          </a:p>
        </p:txBody>
      </p:sp>
    </p:spTree>
    <p:extLst>
      <p:ext uri="{BB962C8B-B14F-4D97-AF65-F5344CB8AC3E}">
        <p14:creationId xmlns:p14="http://schemas.microsoft.com/office/powerpoint/2010/main" val="1375756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a:t>Variabili superglobali</a:t>
            </a:r>
            <a:endParaRPr lang="it-IT" dirty="0"/>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266358" cy="5253583"/>
          </a:xfrm>
        </p:spPr>
        <p:txBody>
          <a:bodyPr>
            <a:normAutofit/>
          </a:bodyPr>
          <a:lstStyle/>
          <a:p>
            <a:r>
              <a:rPr lang="it-IT" sz="2000" dirty="0"/>
              <a:t>PHP fornisce alcune </a:t>
            </a:r>
            <a:r>
              <a:rPr lang="it-IT" sz="2000" b="1" dirty="0"/>
              <a:t>variabili </a:t>
            </a:r>
            <a:r>
              <a:rPr lang="it-IT" sz="2000" b="1" dirty="0" err="1"/>
              <a:t>superglobali</a:t>
            </a:r>
            <a:r>
              <a:rPr lang="it-IT" sz="2000" b="1" dirty="0"/>
              <a:t> </a:t>
            </a:r>
            <a:r>
              <a:rPr lang="it-IT" sz="2000" dirty="0"/>
              <a:t>che sono </a:t>
            </a:r>
            <a:r>
              <a:rPr lang="it-IT" sz="2000" dirty="0">
                <a:highlight>
                  <a:srgbClr val="00FF00"/>
                </a:highlight>
              </a:rPr>
              <a:t>sempre disponibili in tutti gli scope</a:t>
            </a:r>
          </a:p>
          <a:p>
            <a:endParaRPr lang="it-IT" sz="2000" dirty="0">
              <a:highlight>
                <a:srgbClr val="00FF00"/>
              </a:highlight>
            </a:endParaRPr>
          </a:p>
          <a:p>
            <a:r>
              <a:rPr lang="it-IT" sz="2000" dirty="0">
                <a:highlight>
                  <a:srgbClr val="00FF00"/>
                </a:highlight>
              </a:rPr>
              <a:t>es:</a:t>
            </a:r>
          </a:p>
          <a:p>
            <a:r>
              <a:rPr lang="it-IT" sz="1200" dirty="0"/>
              <a:t>&lt;?</a:t>
            </a:r>
            <a:r>
              <a:rPr lang="it-IT" sz="1200" dirty="0" err="1"/>
              <a:t>php</a:t>
            </a:r>
            <a:endParaRPr lang="it-IT" sz="1200" dirty="0"/>
          </a:p>
          <a:p>
            <a:r>
              <a:rPr lang="it-IT" sz="1200" dirty="0" err="1"/>
              <a:t>echo</a:t>
            </a:r>
            <a:r>
              <a:rPr lang="it-IT" sz="1200" dirty="0"/>
              <a:t>($_SERVER['HTTP_HOST'])."&lt;</a:t>
            </a:r>
            <a:r>
              <a:rPr lang="it-IT" sz="1200" dirty="0" err="1"/>
              <a:t>br</a:t>
            </a:r>
            <a:r>
              <a:rPr lang="it-IT" sz="1200" dirty="0"/>
              <a:t>&gt;";</a:t>
            </a:r>
          </a:p>
          <a:p>
            <a:r>
              <a:rPr lang="it-IT" sz="1200" dirty="0" err="1"/>
              <a:t>echo</a:t>
            </a:r>
            <a:r>
              <a:rPr lang="it-IT" sz="1200" dirty="0"/>
              <a:t>($_SERVER['HTTP_USER_AGENT'])."&lt;</a:t>
            </a:r>
            <a:r>
              <a:rPr lang="it-IT" sz="1200" dirty="0" err="1"/>
              <a:t>br</a:t>
            </a:r>
            <a:r>
              <a:rPr lang="it-IT" sz="1200" dirty="0"/>
              <a:t>&gt;";</a:t>
            </a:r>
          </a:p>
          <a:p>
            <a:r>
              <a:rPr lang="it-IT" sz="1200" dirty="0" err="1"/>
              <a:t>echo</a:t>
            </a:r>
            <a:r>
              <a:rPr lang="it-IT" sz="1200" dirty="0"/>
              <a:t>($_SERVER['REMOTE_ADDR'])."&lt;</a:t>
            </a:r>
            <a:r>
              <a:rPr lang="it-IT" sz="1200" dirty="0" err="1"/>
              <a:t>br</a:t>
            </a:r>
            <a:r>
              <a:rPr lang="it-IT" sz="1200" dirty="0"/>
              <a:t>&gt;";</a:t>
            </a:r>
          </a:p>
          <a:p>
            <a:r>
              <a:rPr lang="it-IT" sz="1200" dirty="0" err="1"/>
              <a:t>echo</a:t>
            </a:r>
            <a:r>
              <a:rPr lang="it-IT" sz="1200" dirty="0"/>
              <a:t>($_SERVER['SERVER_PROTOCOL'])."&lt;</a:t>
            </a:r>
            <a:r>
              <a:rPr lang="it-IT" sz="1200" dirty="0" err="1"/>
              <a:t>br</a:t>
            </a:r>
            <a:r>
              <a:rPr lang="it-IT" sz="1200" dirty="0"/>
              <a:t>&gt;";</a:t>
            </a:r>
          </a:p>
          <a:p>
            <a:r>
              <a:rPr lang="it-IT" sz="1200" dirty="0" err="1"/>
              <a:t>echo</a:t>
            </a:r>
            <a:r>
              <a:rPr lang="it-IT" sz="1200" dirty="0"/>
              <a:t>($_SERVER['REQUEST_METHOD'])."&lt;</a:t>
            </a:r>
            <a:r>
              <a:rPr lang="it-IT" sz="1200" dirty="0" err="1"/>
              <a:t>br</a:t>
            </a:r>
            <a:r>
              <a:rPr lang="it-IT" sz="1200" dirty="0"/>
              <a:t>&gt;";</a:t>
            </a:r>
          </a:p>
          <a:p>
            <a:r>
              <a:rPr lang="it-IT" sz="1200" dirty="0" err="1"/>
              <a:t>echo</a:t>
            </a:r>
            <a:r>
              <a:rPr lang="it-IT" sz="1200" dirty="0"/>
              <a:t>($_SERVER['QUERY_STRING'])."&lt;</a:t>
            </a:r>
            <a:r>
              <a:rPr lang="it-IT" sz="1200" dirty="0" err="1"/>
              <a:t>br</a:t>
            </a:r>
            <a:r>
              <a:rPr lang="it-IT" sz="1200" dirty="0"/>
              <a:t>&gt;";</a:t>
            </a:r>
          </a:p>
          <a:p>
            <a:endParaRPr lang="it-IT" sz="1200" dirty="0"/>
          </a:p>
          <a:p>
            <a:r>
              <a:rPr lang="it-IT" sz="1800" dirty="0" err="1">
                <a:highlight>
                  <a:srgbClr val="FFFF00"/>
                </a:highlight>
              </a:rPr>
              <a:t>print</a:t>
            </a:r>
            <a:r>
              <a:rPr lang="it-IT" sz="1800" dirty="0">
                <a:highlight>
                  <a:srgbClr val="FFFF00"/>
                </a:highlight>
              </a:rPr>
              <a:t> $GLOBALS['</a:t>
            </a:r>
            <a:r>
              <a:rPr lang="it-IT" sz="1800" dirty="0" err="1">
                <a:highlight>
                  <a:srgbClr val="FFFF00"/>
                </a:highlight>
              </a:rPr>
              <a:t>miavar</a:t>
            </a:r>
            <a:r>
              <a:rPr lang="it-IT" sz="1800" dirty="0">
                <a:highlight>
                  <a:srgbClr val="FFFF00"/>
                </a:highlight>
              </a:rPr>
              <a:t>'];</a:t>
            </a:r>
            <a:endParaRPr lang="it-IT" sz="3200" dirty="0">
              <a:highlight>
                <a:srgbClr val="FFFF00"/>
              </a:highlight>
            </a:endParaRPr>
          </a:p>
        </p:txBody>
      </p:sp>
      <p:pic>
        <p:nvPicPr>
          <p:cNvPr id="8" name="Segnaposto contenuto 7">
            <a:extLst>
              <a:ext uri="{FF2B5EF4-FFF2-40B4-BE49-F238E27FC236}">
                <a16:creationId xmlns:a16="http://schemas.microsoft.com/office/drawing/2014/main" id="{FA448412-6AEF-4B69-99DE-243B2D991AE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21272" y="1355436"/>
            <a:ext cx="7831220" cy="5382794"/>
          </a:xfrm>
        </p:spPr>
      </p:pic>
    </p:spTree>
    <p:extLst>
      <p:ext uri="{BB962C8B-B14F-4D97-AF65-F5344CB8AC3E}">
        <p14:creationId xmlns:p14="http://schemas.microsoft.com/office/powerpoint/2010/main" val="487936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Le Costanti in PHP </a:t>
            </a:r>
            <a:r>
              <a:rPr lang="it-IT" dirty="0" err="1"/>
              <a:t>define</a:t>
            </a:r>
            <a:r>
              <a:rPr lang="it-IT" dirty="0"/>
              <a:t>('NOME', "valore</a:t>
            </a:r>
            <a:r>
              <a:rPr lang="it-IT" u="sng" dirty="0"/>
              <a:t>")</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158496" y="1326996"/>
            <a:ext cx="7888224" cy="5411234"/>
          </a:xfrm>
        </p:spPr>
        <p:txBody>
          <a:bodyPr>
            <a:normAutofit fontScale="77500" lnSpcReduction="20000"/>
          </a:bodyPr>
          <a:lstStyle/>
          <a:p>
            <a:pPr>
              <a:lnSpc>
                <a:spcPct val="110000"/>
              </a:lnSpc>
            </a:pPr>
            <a:r>
              <a:rPr lang="it-IT" dirty="0"/>
              <a:t>una porzione di memoria destinata a </a:t>
            </a:r>
            <a:r>
              <a:rPr lang="it-IT" b="1" dirty="0"/>
              <a:t>contenere un dato </a:t>
            </a:r>
            <a:r>
              <a:rPr lang="it-IT" dirty="0"/>
              <a:t>caratterizzato dal fatto di essere </a:t>
            </a:r>
            <a:r>
              <a:rPr lang="it-IT" b="1" dirty="0">
                <a:highlight>
                  <a:srgbClr val="00FF00"/>
                </a:highlight>
              </a:rPr>
              <a:t>immutabile</a:t>
            </a:r>
            <a:r>
              <a:rPr lang="it-IT" b="1" dirty="0"/>
              <a:t> durante l'esecuzione di uno script</a:t>
            </a:r>
            <a:r>
              <a:rPr lang="it-IT" dirty="0"/>
              <a:t>. </a:t>
            </a:r>
            <a:br>
              <a:rPr lang="it-IT" dirty="0"/>
            </a:br>
            <a:br>
              <a:rPr lang="it-IT" dirty="0"/>
            </a:br>
            <a:r>
              <a:rPr lang="it-IT" dirty="0"/>
              <a:t>Sulla base di quanto appena detto le costanti possono essere quindi considerate come </a:t>
            </a:r>
            <a:r>
              <a:rPr lang="it-IT" b="1" dirty="0"/>
              <a:t>l'esatto opposto di una variabile</a:t>
            </a:r>
            <a:r>
              <a:rPr lang="it-IT" dirty="0"/>
              <a:t>, inoltre, sempre a differenza delle variabili</a:t>
            </a:r>
            <a:r>
              <a:rPr lang="it-IT" b="1" dirty="0"/>
              <a:t>, le costanti divengono automaticamente globali per l'intero script nel quale vengono definite</a:t>
            </a:r>
            <a:r>
              <a:rPr lang="it-IT" dirty="0"/>
              <a:t>.</a:t>
            </a:r>
          </a:p>
          <a:p>
            <a:pPr>
              <a:lnSpc>
                <a:spcPct val="110000"/>
              </a:lnSpc>
            </a:pPr>
            <a:r>
              <a:rPr lang="it-IT" dirty="0"/>
              <a:t>Una costante </a:t>
            </a:r>
            <a:r>
              <a:rPr lang="it-IT" b="1" dirty="0"/>
              <a:t>può essere </a:t>
            </a:r>
            <a:r>
              <a:rPr lang="it-IT" b="1" dirty="0">
                <a:highlight>
                  <a:srgbClr val="FFFF00"/>
                </a:highlight>
              </a:rPr>
              <a:t>definita</a:t>
            </a:r>
            <a:r>
              <a:rPr lang="it-IT" b="1" dirty="0"/>
              <a:t> in PHP </a:t>
            </a:r>
            <a:r>
              <a:rPr lang="it-IT" b="1" dirty="0">
                <a:highlight>
                  <a:srgbClr val="FFFF00"/>
                </a:highlight>
              </a:rPr>
              <a:t>attraverso</a:t>
            </a:r>
            <a:r>
              <a:rPr lang="it-IT" b="1" dirty="0"/>
              <a:t> l'impiego del costrutto </a:t>
            </a:r>
            <a:r>
              <a:rPr lang="it-IT" b="1" dirty="0" err="1">
                <a:highlight>
                  <a:srgbClr val="FFFF00"/>
                </a:highlight>
              </a:rPr>
              <a:t>define</a:t>
            </a:r>
            <a:r>
              <a:rPr lang="it-IT" b="1" dirty="0"/>
              <a:t> che accetta due parametri in ingresso</a:t>
            </a:r>
            <a:r>
              <a:rPr lang="it-IT" dirty="0"/>
              <a:t>, questi ultimi sono: </a:t>
            </a:r>
            <a:r>
              <a:rPr lang="it-IT" b="1" dirty="0"/>
              <a:t>il nome della costante e il valore associato ad essa</a:t>
            </a:r>
            <a:r>
              <a:rPr lang="it-IT" dirty="0"/>
              <a:t> in fase di digitazione del codice.</a:t>
            </a:r>
            <a:br>
              <a:rPr lang="it-IT" dirty="0"/>
            </a:br>
            <a:br>
              <a:rPr lang="it-IT" dirty="0"/>
            </a:br>
            <a:r>
              <a:rPr lang="it-IT" dirty="0"/>
              <a:t>Le costanti in PHP vengono </a:t>
            </a:r>
            <a:r>
              <a:rPr lang="it-IT" b="1" dirty="0">
                <a:highlight>
                  <a:srgbClr val="FFFF00"/>
                </a:highlight>
              </a:rPr>
              <a:t>dichiarate attraverso dei </a:t>
            </a:r>
            <a:r>
              <a:rPr lang="it-IT" b="1" u="sng" dirty="0">
                <a:highlight>
                  <a:srgbClr val="FFFF00"/>
                </a:highlight>
              </a:rPr>
              <a:t>nomi che iniziano con una lettera o con l'underscore</a:t>
            </a:r>
            <a:r>
              <a:rPr lang="it-IT" dirty="0">
                <a:highlight>
                  <a:srgbClr val="FFFF00"/>
                </a:highlight>
              </a:rPr>
              <a:t>,</a:t>
            </a:r>
            <a:r>
              <a:rPr lang="it-IT" dirty="0"/>
              <a:t> per esse </a:t>
            </a:r>
            <a:r>
              <a:rPr lang="it-IT" b="1" dirty="0"/>
              <a:t>non è</a:t>
            </a:r>
            <a:r>
              <a:rPr lang="it-IT" dirty="0"/>
              <a:t> quindi </a:t>
            </a:r>
            <a:r>
              <a:rPr lang="it-IT" b="1" dirty="0"/>
              <a:t>previsto l'impiego del carattere iniziale $</a:t>
            </a:r>
            <a:r>
              <a:rPr lang="it-IT" dirty="0"/>
              <a:t> come avviene invece per le variabili. </a:t>
            </a:r>
            <a:br>
              <a:rPr lang="it-IT" dirty="0"/>
            </a:br>
            <a:br>
              <a:rPr lang="it-IT" dirty="0"/>
            </a:br>
            <a:r>
              <a:rPr lang="it-IT" b="1" i="0" dirty="0">
                <a:solidFill>
                  <a:srgbClr val="333333"/>
                </a:solidFill>
                <a:effectLst/>
                <a:latin typeface="Lato" panose="020F0502020204030203" pitchFamily="34" charset="0"/>
              </a:rPr>
              <a:t>PSR-1</a:t>
            </a:r>
          </a:p>
          <a:p>
            <a:pPr>
              <a:lnSpc>
                <a:spcPct val="110000"/>
              </a:lnSpc>
            </a:pPr>
            <a:r>
              <a:rPr lang="it-IT" dirty="0">
                <a:highlight>
                  <a:srgbClr val="00FF00"/>
                </a:highlight>
              </a:rPr>
              <a:t>Per convenzione i nomi delle costanti vengono scritti interamente in maiuscolo.</a:t>
            </a:r>
          </a:p>
          <a:p>
            <a:pPr>
              <a:lnSpc>
                <a:spcPct val="110000"/>
              </a:lnSpc>
            </a:pPr>
            <a:r>
              <a:rPr lang="it-IT" dirty="0"/>
              <a:t>Il valore contenuto da una costante può essere </a:t>
            </a:r>
            <a:r>
              <a:rPr lang="it-IT" b="1" dirty="0"/>
              <a:t>soltanto di tipo scalare o </a:t>
            </a:r>
            <a:r>
              <a:rPr lang="it-IT" b="1" dirty="0" err="1"/>
              <a:t>null</a:t>
            </a:r>
            <a:r>
              <a:rPr lang="it-IT" dirty="0"/>
              <a:t>. </a:t>
            </a:r>
            <a:br>
              <a:rPr lang="it-IT" dirty="0"/>
            </a:br>
            <a:r>
              <a:rPr lang="it-IT" dirty="0"/>
              <a:t>I </a:t>
            </a:r>
            <a:r>
              <a:rPr lang="it-IT" b="1" dirty="0"/>
              <a:t>tipi di dato scalare sono</a:t>
            </a:r>
            <a:r>
              <a:rPr lang="it-IT" dirty="0"/>
              <a:t>: interi, float, stringhe e booleani</a:t>
            </a:r>
          </a:p>
        </p:txBody>
      </p:sp>
      <p:sp>
        <p:nvSpPr>
          <p:cNvPr id="10" name="CasellaDiTesto 9">
            <a:extLst>
              <a:ext uri="{FF2B5EF4-FFF2-40B4-BE49-F238E27FC236}">
                <a16:creationId xmlns:a16="http://schemas.microsoft.com/office/drawing/2014/main" id="{27823C99-C119-4CFD-968D-EC171D0A8728}"/>
              </a:ext>
            </a:extLst>
          </p:cNvPr>
          <p:cNvSpPr txBox="1"/>
          <p:nvPr/>
        </p:nvSpPr>
        <p:spPr>
          <a:xfrm>
            <a:off x="8156448" y="1326996"/>
            <a:ext cx="3877056" cy="2308324"/>
          </a:xfrm>
          <a:prstGeom prst="rect">
            <a:avLst/>
          </a:prstGeom>
          <a:noFill/>
        </p:spPr>
        <p:txBody>
          <a:bodyPr wrap="square">
            <a:spAutoFit/>
          </a:bodyPr>
          <a:lstStyle/>
          <a:p>
            <a:r>
              <a:rPr lang="it-IT" sz="1600" dirty="0" err="1">
                <a:highlight>
                  <a:srgbClr val="FFFF00"/>
                </a:highlight>
              </a:rPr>
              <a:t>define</a:t>
            </a:r>
            <a:r>
              <a:rPr lang="it-IT" sz="1600" dirty="0"/>
              <a:t>('COSTANTE', 'stringa');</a:t>
            </a:r>
          </a:p>
          <a:p>
            <a:r>
              <a:rPr lang="it-IT" sz="1600" dirty="0" err="1"/>
              <a:t>define</a:t>
            </a:r>
            <a:r>
              <a:rPr lang="it-IT" sz="1600" dirty="0"/>
              <a:t>('POST_PER_PAGINA', 10);</a:t>
            </a:r>
          </a:p>
          <a:p>
            <a:r>
              <a:rPr lang="it-IT" sz="1600" dirty="0" err="1"/>
              <a:t>define</a:t>
            </a:r>
            <a:r>
              <a:rPr lang="it-IT" sz="1600" dirty="0"/>
              <a:t>('TEMPLATE_EMAIL', 'template.html');</a:t>
            </a:r>
          </a:p>
          <a:p>
            <a:endParaRPr lang="it-IT" sz="1600" dirty="0"/>
          </a:p>
          <a:p>
            <a:endParaRPr lang="it-IT" sz="1600" b="0" dirty="0">
              <a:solidFill>
                <a:srgbClr val="000000"/>
              </a:solidFill>
              <a:effectLst/>
              <a:latin typeface="Consolas" panose="020B0609020204030204" pitchFamily="49" charset="0"/>
            </a:endParaRPr>
          </a:p>
          <a:p>
            <a:r>
              <a:rPr lang="it-IT" sz="1600" b="0" dirty="0" err="1">
                <a:solidFill>
                  <a:srgbClr val="000000"/>
                </a:solidFill>
                <a:effectLst/>
                <a:latin typeface="Consolas" panose="020B0609020204030204" pitchFamily="49" charset="0"/>
              </a:rPr>
              <a:t>define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'NOME'</a:t>
            </a:r>
            <a:r>
              <a:rPr lang="it-IT" sz="1600" b="0" dirty="0">
                <a:solidFill>
                  <a:srgbClr val="000000"/>
                </a:solidFill>
                <a:effectLst/>
                <a:latin typeface="Consolas" panose="020B0609020204030204" pitchFamily="49" charset="0"/>
              </a:rPr>
              <a:t>,</a:t>
            </a:r>
            <a:r>
              <a:rPr lang="it-IT" sz="1600" b="0" dirty="0">
                <a:solidFill>
                  <a:srgbClr val="098658"/>
                </a:solidFill>
                <a:effectLst/>
                <a:latin typeface="Consolas" panose="020B0609020204030204" pitchFamily="49" charset="0"/>
              </a:rPr>
              <a:t>123</a:t>
            </a:r>
            <a:r>
              <a:rPr lang="it-IT" sz="1600" b="0" dirty="0">
                <a:solidFill>
                  <a:srgbClr val="000000"/>
                </a:solidFill>
                <a:effectLst/>
                <a:latin typeface="Consolas" panose="020B0609020204030204" pitchFamily="49" charset="0"/>
              </a:rPr>
              <a:t>);</a:t>
            </a:r>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NOME;</a:t>
            </a:r>
          </a:p>
          <a:p>
            <a:r>
              <a:rPr lang="it-IT" sz="1600" dirty="0">
                <a:solidFill>
                  <a:srgbClr val="000000"/>
                </a:solidFill>
                <a:latin typeface="Consolas" panose="020B0609020204030204" pitchFamily="49" charset="0"/>
              </a:rPr>
              <a:t>//stampa 123</a:t>
            </a:r>
            <a:endParaRPr lang="it-IT" sz="1600" b="0" dirty="0">
              <a:solidFill>
                <a:srgbClr val="000000"/>
              </a:solidFill>
              <a:effectLst/>
              <a:latin typeface="Consolas" panose="020B0609020204030204" pitchFamily="49" charset="0"/>
            </a:endParaRPr>
          </a:p>
          <a:p>
            <a:endParaRPr lang="it-IT" sz="1600" dirty="0"/>
          </a:p>
        </p:txBody>
      </p:sp>
    </p:spTree>
    <p:extLst>
      <p:ext uri="{BB962C8B-B14F-4D97-AF65-F5344CB8AC3E}">
        <p14:creationId xmlns:p14="http://schemas.microsoft.com/office/powerpoint/2010/main" val="422407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513A4F1-10B6-485C-A42E-BD662AEC44D2}"/>
              </a:ext>
            </a:extLst>
          </p:cNvPr>
          <p:cNvSpPr>
            <a:spLocks noGrp="1"/>
          </p:cNvSpPr>
          <p:nvPr>
            <p:ph type="title"/>
          </p:nvPr>
        </p:nvSpPr>
        <p:spPr/>
        <p:txBody>
          <a:bodyPr/>
          <a:lstStyle/>
          <a:p>
            <a:r>
              <a:rPr lang="it-IT" dirty="0"/>
              <a:t>Costanti: leggere il valore</a:t>
            </a:r>
          </a:p>
        </p:txBody>
      </p:sp>
      <p:sp>
        <p:nvSpPr>
          <p:cNvPr id="8" name="Segnaposto contenuto 7">
            <a:extLst>
              <a:ext uri="{FF2B5EF4-FFF2-40B4-BE49-F238E27FC236}">
                <a16:creationId xmlns:a16="http://schemas.microsoft.com/office/drawing/2014/main" id="{0AAB1D59-6634-4ACE-A320-138AFFF6169A}"/>
              </a:ext>
            </a:extLst>
          </p:cNvPr>
          <p:cNvSpPr>
            <a:spLocks noGrp="1"/>
          </p:cNvSpPr>
          <p:nvPr>
            <p:ph idx="1"/>
          </p:nvPr>
        </p:nvSpPr>
        <p:spPr/>
        <p:txBody>
          <a:bodyPr/>
          <a:lstStyle/>
          <a:p>
            <a:r>
              <a:rPr lang="it-IT" sz="2400" dirty="0">
                <a:latin typeface="+mj-lt"/>
              </a:rPr>
              <a:t>Per accedere al valore contenuto dalla costante è sufficiente </a:t>
            </a:r>
            <a:r>
              <a:rPr lang="it-IT" sz="2400" b="1" dirty="0">
                <a:latin typeface="+mj-lt"/>
              </a:rPr>
              <a:t>utilizzare il suo nome all'interno del codice.</a:t>
            </a:r>
          </a:p>
          <a:p>
            <a:endParaRPr lang="it-IT" dirty="0"/>
          </a:p>
          <a:p>
            <a:r>
              <a:rPr lang="it-IT" dirty="0" err="1"/>
              <a:t>echo</a:t>
            </a:r>
            <a:r>
              <a:rPr lang="it-IT" dirty="0"/>
              <a:t> </a:t>
            </a:r>
            <a:r>
              <a:rPr lang="it-IT" dirty="0">
                <a:highlight>
                  <a:srgbClr val="00FF00"/>
                </a:highlight>
              </a:rPr>
              <a:t>COSTANTE</a:t>
            </a:r>
            <a:r>
              <a:rPr lang="it-IT" dirty="0"/>
              <a:t>;  //stamperà "stringa" in output</a:t>
            </a:r>
          </a:p>
          <a:p>
            <a:r>
              <a:rPr lang="it-IT" dirty="0" err="1"/>
              <a:t>echo</a:t>
            </a:r>
            <a:r>
              <a:rPr lang="it-IT" dirty="0"/>
              <a:t> "Numero di posta per pagina: " . POST_PER_PAGINA;</a:t>
            </a:r>
          </a:p>
          <a:p>
            <a:endParaRPr lang="it-IT" dirty="0"/>
          </a:p>
        </p:txBody>
      </p:sp>
    </p:spTree>
    <p:extLst>
      <p:ext uri="{BB962C8B-B14F-4D97-AF65-F5344CB8AC3E}">
        <p14:creationId xmlns:p14="http://schemas.microsoft.com/office/powerpoint/2010/main" val="998819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C43CF3-2461-4E97-A147-DD3646377321}"/>
              </a:ext>
            </a:extLst>
          </p:cNvPr>
          <p:cNvSpPr>
            <a:spLocks noGrp="1"/>
          </p:cNvSpPr>
          <p:nvPr>
            <p:ph type="title"/>
          </p:nvPr>
        </p:nvSpPr>
        <p:spPr/>
        <p:txBody>
          <a:bodyPr/>
          <a:lstStyle/>
          <a:p>
            <a:r>
              <a:rPr lang="it-IT" dirty="0"/>
              <a:t>COSTANTI </a:t>
            </a:r>
            <a:r>
              <a:rPr lang="it-IT" dirty="0" err="1"/>
              <a:t>defined</a:t>
            </a:r>
            <a:r>
              <a:rPr lang="it-IT" dirty="0"/>
              <a:t>('COSTANTE')</a:t>
            </a:r>
          </a:p>
        </p:txBody>
      </p:sp>
      <p:sp>
        <p:nvSpPr>
          <p:cNvPr id="7" name="Segnaposto contenuto 6">
            <a:extLst>
              <a:ext uri="{FF2B5EF4-FFF2-40B4-BE49-F238E27FC236}">
                <a16:creationId xmlns:a16="http://schemas.microsoft.com/office/drawing/2014/main" id="{C3BBDA34-BBEF-441E-9483-39BF3E2CB7A2}"/>
              </a:ext>
            </a:extLst>
          </p:cNvPr>
          <p:cNvSpPr>
            <a:spLocks noGrp="1"/>
          </p:cNvSpPr>
          <p:nvPr>
            <p:ph idx="1"/>
          </p:nvPr>
        </p:nvSpPr>
        <p:spPr/>
        <p:txBody>
          <a:bodyPr>
            <a:normAutofit/>
          </a:bodyPr>
          <a:lstStyle/>
          <a:p>
            <a:r>
              <a:rPr lang="it-IT" sz="2400" b="1" dirty="0">
                <a:latin typeface="+mj-lt"/>
              </a:rPr>
              <a:t>Per verificare che una costante sia stata effettivamente definita</a:t>
            </a:r>
            <a:r>
              <a:rPr lang="it-IT" sz="2400" dirty="0">
                <a:latin typeface="+mj-lt"/>
              </a:rPr>
              <a:t>, si può </a:t>
            </a:r>
            <a:r>
              <a:rPr lang="it-IT" sz="2400" b="1" dirty="0">
                <a:latin typeface="+mj-lt"/>
              </a:rPr>
              <a:t>utilizza</a:t>
            </a:r>
            <a:r>
              <a:rPr lang="it-IT" sz="2400" dirty="0">
                <a:latin typeface="+mj-lt"/>
              </a:rPr>
              <a:t>re </a:t>
            </a:r>
            <a:r>
              <a:rPr lang="it-IT" sz="2400" b="1" dirty="0">
                <a:latin typeface="+mj-lt"/>
              </a:rPr>
              <a:t>la funzione </a:t>
            </a:r>
            <a:r>
              <a:rPr lang="it-IT" sz="2400" dirty="0">
                <a:latin typeface="+mj-lt"/>
              </a:rPr>
              <a:t>nativa di PHP chiamata </a:t>
            </a:r>
            <a:r>
              <a:rPr lang="it-IT" sz="2400" b="1" dirty="0" err="1">
                <a:latin typeface="+mj-lt"/>
              </a:rPr>
              <a:t>defined</a:t>
            </a:r>
            <a:r>
              <a:rPr lang="it-IT" sz="2400" b="1" dirty="0">
                <a:latin typeface="+mj-lt"/>
              </a:rPr>
              <a:t>() </a:t>
            </a:r>
          </a:p>
          <a:p>
            <a:endParaRPr lang="it-IT" b="1" dirty="0">
              <a:latin typeface="+mj-lt"/>
            </a:endParaRPr>
          </a:p>
          <a:p>
            <a:r>
              <a:rPr lang="it-IT" dirty="0" err="1"/>
              <a:t>echo</a:t>
            </a:r>
            <a:r>
              <a:rPr lang="it-IT" dirty="0"/>
              <a:t> </a:t>
            </a:r>
            <a:r>
              <a:rPr lang="it-IT" dirty="0" err="1">
                <a:highlight>
                  <a:srgbClr val="00FF00"/>
                </a:highlight>
              </a:rPr>
              <a:t>defined</a:t>
            </a:r>
            <a:r>
              <a:rPr lang="it-IT" dirty="0">
                <a:highlight>
                  <a:srgbClr val="00FF00"/>
                </a:highlight>
              </a:rPr>
              <a:t>('COSTANTE');  </a:t>
            </a:r>
            <a:r>
              <a:rPr lang="it-IT" dirty="0"/>
              <a:t>//stamperà "1" in quanto la costante "COSTANTE" esiste</a:t>
            </a:r>
          </a:p>
          <a:p>
            <a:r>
              <a:rPr lang="it-IT" dirty="0" err="1"/>
              <a:t>echo</a:t>
            </a:r>
            <a:r>
              <a:rPr lang="it-IT" dirty="0"/>
              <a:t> </a:t>
            </a:r>
            <a:r>
              <a:rPr lang="it-IT" dirty="0" err="1"/>
              <a:t>defined</a:t>
            </a:r>
            <a:r>
              <a:rPr lang="it-IT" dirty="0"/>
              <a:t>('COSTANTE_NON_ESISTENTE'); //non stamperà nulla</a:t>
            </a:r>
          </a:p>
          <a:p>
            <a:endParaRPr lang="it-IT" dirty="0"/>
          </a:p>
          <a:p>
            <a:r>
              <a:rPr lang="it-IT" dirty="0" err="1"/>
              <a:t>var_dump</a:t>
            </a:r>
            <a:r>
              <a:rPr lang="it-IT" dirty="0"/>
              <a:t>(</a:t>
            </a:r>
            <a:r>
              <a:rPr lang="it-IT" dirty="0" err="1"/>
              <a:t>get_defined_constants</a:t>
            </a:r>
            <a:r>
              <a:rPr lang="it-IT" dirty="0"/>
              <a:t>(</a:t>
            </a:r>
            <a:r>
              <a:rPr lang="it-IT" dirty="0" err="1"/>
              <a:t>true</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227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00679-9F34-4ACF-978C-D733FF0EBE68}"/>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199527F3-2F9B-4358-87EA-7F34B4F9EA64}"/>
              </a:ext>
            </a:extLst>
          </p:cNvPr>
          <p:cNvSpPr>
            <a:spLocks noGrp="1"/>
          </p:cNvSpPr>
          <p:nvPr>
            <p:ph idx="1"/>
          </p:nvPr>
        </p:nvSpPr>
        <p:spPr/>
        <p:txBody>
          <a:bodyPr>
            <a:normAutofit/>
          </a:bodyPr>
          <a:lstStyle/>
          <a:p>
            <a:endParaRPr lang="it-IT" sz="2000" dirty="0"/>
          </a:p>
          <a:p>
            <a:r>
              <a:rPr lang="it-IT" sz="2000" dirty="0"/>
              <a:t>Importante è l'accesso in lettura/scrittura ai cookie del browser e il supporto alle sessioni sul server. </a:t>
            </a:r>
            <a:br>
              <a:rPr lang="it-IT" sz="2000" dirty="0"/>
            </a:br>
            <a:br>
              <a:rPr lang="it-IT" sz="2000" dirty="0"/>
            </a:br>
            <a:r>
              <a:rPr lang="it-IT" sz="2000" dirty="0"/>
              <a:t>I cookie sono delle righe di testo usate per tenere traccia di informazioni relative ad un sito Web sul client dell'utente. </a:t>
            </a:r>
            <a:br>
              <a:rPr lang="it-IT" sz="2000" dirty="0"/>
            </a:br>
            <a:br>
              <a:rPr lang="it-IT" sz="2000" dirty="0"/>
            </a:br>
            <a:r>
              <a:rPr lang="it-IT" sz="2000" dirty="0"/>
              <a:t>Inoltre anche se nato come linguaggio per Web, </a:t>
            </a:r>
            <a:r>
              <a:rPr lang="it-IT" sz="2000" dirty="0">
                <a:highlight>
                  <a:srgbClr val="FFFF00"/>
                </a:highlight>
              </a:rPr>
              <a:t>potrà essere utilizzato come linguaggio per lo scripting da riga di comando</a:t>
            </a:r>
            <a:r>
              <a:rPr lang="it-IT" sz="2000" dirty="0"/>
              <a:t>.</a:t>
            </a:r>
          </a:p>
          <a:p>
            <a:r>
              <a:rPr lang="it-IT" sz="2000" dirty="0"/>
              <a:t>Uno dei punti di forza del PHP è la community molto attiva. </a:t>
            </a:r>
            <a:br>
              <a:rPr lang="it-IT" sz="2000" dirty="0"/>
            </a:br>
            <a:r>
              <a:rPr lang="it-IT" sz="2000" b="1" dirty="0">
                <a:highlight>
                  <a:srgbClr val="00FF00"/>
                </a:highlight>
              </a:rPr>
              <a:t>Sono migliaia le librerie di terze parti che ampliano le funzionalità di base </a:t>
            </a:r>
            <a:r>
              <a:rPr lang="it-IT" sz="2000" dirty="0"/>
              <a:t>e, nella maggior parte dei casi, sono tutte rilasciate con licenza Open Source.</a:t>
            </a:r>
            <a:br>
              <a:rPr lang="it-IT" sz="2000" dirty="0"/>
            </a:br>
            <a:br>
              <a:rPr lang="it-IT" sz="2000" dirty="0"/>
            </a:br>
            <a:r>
              <a:rPr lang="it-IT" sz="2000" b="1" dirty="0">
                <a:highlight>
                  <a:srgbClr val="00FF00"/>
                </a:highlight>
              </a:rPr>
              <a:t>Numerosissimi anche i framework sviluppati con questo linguaggio </a:t>
            </a:r>
            <a:r>
              <a:rPr lang="it-IT" sz="2000" dirty="0"/>
              <a:t>(</a:t>
            </a:r>
            <a:r>
              <a:rPr lang="it-IT" sz="2000" dirty="0" err="1"/>
              <a:t>Zend</a:t>
            </a:r>
            <a:r>
              <a:rPr lang="it-IT" sz="2000" dirty="0"/>
              <a:t> Framework, </a:t>
            </a:r>
            <a:r>
              <a:rPr lang="it-IT" sz="2000" dirty="0" err="1"/>
              <a:t>Symfony</a:t>
            </a:r>
            <a:r>
              <a:rPr lang="it-IT" sz="2000" dirty="0"/>
              <a:t> Framework, </a:t>
            </a:r>
            <a:r>
              <a:rPr lang="it-IT" sz="2000" dirty="0" err="1"/>
              <a:t>CakePHP</a:t>
            </a:r>
            <a:r>
              <a:rPr lang="it-IT" sz="2000" dirty="0"/>
              <a:t>, </a:t>
            </a:r>
            <a:r>
              <a:rPr lang="it-IT" sz="2000" dirty="0" err="1"/>
              <a:t>Laravel</a:t>
            </a:r>
            <a:r>
              <a:rPr lang="it-IT" sz="2000" dirty="0"/>
              <a:t>..) </a:t>
            </a:r>
            <a:r>
              <a:rPr lang="it-IT" sz="2000" b="1" dirty="0">
                <a:highlight>
                  <a:srgbClr val="00FF00"/>
                </a:highlight>
              </a:rPr>
              <a:t>così come anche i CMS </a:t>
            </a:r>
            <a:r>
              <a:rPr lang="it-IT" sz="2000" dirty="0"/>
              <a:t>(WordPress, </a:t>
            </a:r>
            <a:r>
              <a:rPr lang="it-IT" sz="2000" dirty="0" err="1"/>
              <a:t>Drupal</a:t>
            </a:r>
            <a:r>
              <a:rPr lang="it-IT" sz="2000" dirty="0"/>
              <a:t>, </a:t>
            </a:r>
            <a:r>
              <a:rPr lang="it-IT" sz="2000" dirty="0" err="1"/>
              <a:t>Joomla</a:t>
            </a:r>
            <a:r>
              <a:rPr lang="it-IT" sz="2000" dirty="0"/>
              <a:t>, </a:t>
            </a:r>
            <a:r>
              <a:rPr lang="it-IT" sz="2000" dirty="0" err="1"/>
              <a:t>Magento</a:t>
            </a:r>
            <a:r>
              <a:rPr lang="it-IT" sz="2000" dirty="0"/>
              <a:t>, </a:t>
            </a:r>
            <a:r>
              <a:rPr lang="it-IT" sz="2000" dirty="0" err="1"/>
              <a:t>Prestashop</a:t>
            </a:r>
            <a:r>
              <a:rPr lang="it-IT" sz="2000" dirty="0"/>
              <a:t>..).</a:t>
            </a:r>
          </a:p>
          <a:p>
            <a:r>
              <a:rPr lang="it-IT" sz="2000" b="1" dirty="0"/>
              <a:t>PHP è multipiattaforma</a:t>
            </a:r>
            <a:r>
              <a:rPr lang="it-IT" sz="2000" dirty="0"/>
              <a:t>, cioè può essere utilizzato sia in ambienti </a:t>
            </a:r>
            <a:r>
              <a:rPr lang="it-IT" sz="2000" dirty="0" err="1"/>
              <a:t>unix-based</a:t>
            </a:r>
            <a:r>
              <a:rPr lang="it-IT" sz="2000" dirty="0"/>
              <a:t> (Linux, Mac OSX) che su Windows. La combinazione più utilizzata, però, resta quella LAMP ovvero Linux come sistema operativo, Apache come Web server, MySQL per i database e PHP</a:t>
            </a:r>
          </a:p>
        </p:txBody>
      </p:sp>
    </p:spTree>
    <p:extLst>
      <p:ext uri="{BB962C8B-B14F-4D97-AF65-F5344CB8AC3E}">
        <p14:creationId xmlns:p14="http://schemas.microsoft.com/office/powerpoint/2010/main" val="1794988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15600-1BE4-41C1-955E-66F60CE42AD5}"/>
              </a:ext>
            </a:extLst>
          </p:cNvPr>
          <p:cNvSpPr>
            <a:spLocks noGrp="1"/>
          </p:cNvSpPr>
          <p:nvPr>
            <p:ph type="title"/>
          </p:nvPr>
        </p:nvSpPr>
        <p:spPr/>
        <p:txBody>
          <a:bodyPr/>
          <a:lstStyle/>
          <a:p>
            <a:r>
              <a:rPr lang="it-IT" dirty="0"/>
              <a:t>COSTANTI </a:t>
            </a:r>
            <a:r>
              <a:rPr lang="it-IT" sz="4400" b="1" dirty="0" err="1">
                <a:latin typeface="+mj-lt"/>
              </a:rPr>
              <a:t>get_defined_constants</a:t>
            </a:r>
            <a:r>
              <a:rPr lang="it-IT" sz="4400" b="1" dirty="0">
                <a:latin typeface="+mj-lt"/>
              </a:rPr>
              <a:t>() </a:t>
            </a:r>
          </a:p>
        </p:txBody>
      </p:sp>
      <p:sp>
        <p:nvSpPr>
          <p:cNvPr id="3" name="Segnaposto contenuto 2">
            <a:extLst>
              <a:ext uri="{FF2B5EF4-FFF2-40B4-BE49-F238E27FC236}">
                <a16:creationId xmlns:a16="http://schemas.microsoft.com/office/drawing/2014/main" id="{F79E025F-A0FE-443C-A66E-C8402DD6E978}"/>
              </a:ext>
            </a:extLst>
          </p:cNvPr>
          <p:cNvSpPr>
            <a:spLocks noGrp="1"/>
          </p:cNvSpPr>
          <p:nvPr>
            <p:ph idx="1"/>
          </p:nvPr>
        </p:nvSpPr>
        <p:spPr/>
        <p:txBody>
          <a:bodyPr/>
          <a:lstStyle/>
          <a:p>
            <a:r>
              <a:rPr lang="it-IT" sz="2400" b="1" dirty="0">
                <a:latin typeface="+mj-lt"/>
              </a:rPr>
              <a:t>Per recuperare tutte le costanti </a:t>
            </a:r>
            <a:r>
              <a:rPr lang="it-IT" sz="2400" dirty="0">
                <a:latin typeface="+mj-lt"/>
              </a:rPr>
              <a:t>utilizzate all'interno dell'esecuzione di uno script si ha la possibilità di </a:t>
            </a:r>
            <a:r>
              <a:rPr lang="it-IT" sz="2400" b="1" dirty="0">
                <a:latin typeface="+mj-lt"/>
              </a:rPr>
              <a:t>utilizza</a:t>
            </a:r>
            <a:r>
              <a:rPr lang="it-IT" sz="2400" dirty="0">
                <a:latin typeface="+mj-lt"/>
              </a:rPr>
              <a:t>re invece </a:t>
            </a:r>
            <a:r>
              <a:rPr lang="it-IT" sz="2400" b="1" dirty="0">
                <a:latin typeface="+mj-lt"/>
              </a:rPr>
              <a:t>la funzione</a:t>
            </a:r>
            <a:r>
              <a:rPr lang="it-IT" sz="2400" dirty="0">
                <a:latin typeface="+mj-lt"/>
              </a:rPr>
              <a:t> denominata tramite una sintassi </a:t>
            </a:r>
            <a:r>
              <a:rPr lang="it-IT" sz="2400" b="1" dirty="0" err="1">
                <a:highlight>
                  <a:srgbClr val="00FF00"/>
                </a:highlight>
                <a:latin typeface="+mj-lt"/>
              </a:rPr>
              <a:t>get_defined_constants</a:t>
            </a:r>
            <a:r>
              <a:rPr lang="it-IT" sz="2400" b="1" dirty="0">
                <a:highlight>
                  <a:srgbClr val="00FF00"/>
                </a:highlight>
                <a:latin typeface="+mj-lt"/>
              </a:rPr>
              <a:t>() </a:t>
            </a:r>
          </a:p>
          <a:p>
            <a:pPr marL="0" indent="0">
              <a:buNone/>
            </a:pPr>
            <a:endParaRPr lang="en-US" b="0" dirty="0">
              <a:solidFill>
                <a:srgbClr val="000000"/>
              </a:solidFill>
              <a:effectLst/>
              <a:latin typeface="Consolas" panose="020B0609020204030204" pitchFamily="49" charset="0"/>
            </a:endParaRPr>
          </a:p>
          <a:p>
            <a:pPr marL="0" indent="0">
              <a:buNone/>
            </a:pPr>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get_defined_constants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endParaRPr lang="it-IT" sz="2400" dirty="0">
              <a:latin typeface="+mj-lt"/>
            </a:endParaRPr>
          </a:p>
          <a:p>
            <a:endParaRPr lang="it-IT" sz="2400" b="1" dirty="0">
              <a:latin typeface="+mj-lt"/>
            </a:endParaRPr>
          </a:p>
          <a:p>
            <a:endParaRPr lang="it-IT" sz="2400" dirty="0">
              <a:latin typeface="+mj-lt"/>
            </a:endParaRPr>
          </a:p>
          <a:p>
            <a:endParaRPr lang="it-IT" sz="2400" dirty="0">
              <a:latin typeface="+mj-lt"/>
            </a:endParaRPr>
          </a:p>
          <a:p>
            <a:endParaRPr lang="it-IT" dirty="0"/>
          </a:p>
        </p:txBody>
      </p:sp>
    </p:spTree>
    <p:extLst>
      <p:ext uri="{BB962C8B-B14F-4D97-AF65-F5344CB8AC3E}">
        <p14:creationId xmlns:p14="http://schemas.microsoft.com/office/powerpoint/2010/main" val="1603602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3335BAA7-CC71-4817-BD12-6FD6A0C2DD69}"/>
              </a:ext>
            </a:extLst>
          </p:cNvPr>
          <p:cNvSpPr>
            <a:spLocks noGrp="1"/>
          </p:cNvSpPr>
          <p:nvPr>
            <p:ph sz="half" idx="2"/>
          </p:nvPr>
        </p:nvSpPr>
        <p:spPr>
          <a:xfrm>
            <a:off x="328612" y="1564133"/>
            <a:ext cx="3502724" cy="4662420"/>
          </a:xfrm>
        </p:spPr>
        <p:txBody>
          <a:bodyPr>
            <a:normAutofit/>
          </a:bodyPr>
          <a:lstStyle/>
          <a:p>
            <a:r>
              <a:rPr lang="it-IT" sz="2000" dirty="0"/>
              <a:t>Il linguaggio PHP, oltre a consentire la definizione di nuove costanti durante la digitazione dei sorgenti, contiene anche alcune </a:t>
            </a:r>
            <a:r>
              <a:rPr lang="it-IT" sz="2000" b="1" dirty="0"/>
              <a:t>costanti</a:t>
            </a:r>
            <a:r>
              <a:rPr lang="it-IT" sz="2000" dirty="0"/>
              <a:t> predefinite che potrebbero rivelarsi </a:t>
            </a:r>
            <a:r>
              <a:rPr lang="it-IT" sz="2000" b="1" dirty="0"/>
              <a:t>utili in circostanze specifiche</a:t>
            </a:r>
            <a:r>
              <a:rPr lang="it-IT" sz="2000" dirty="0"/>
              <a:t>:</a:t>
            </a:r>
          </a:p>
        </p:txBody>
      </p:sp>
      <p:sp>
        <p:nvSpPr>
          <p:cNvPr id="8" name="Titolo 7">
            <a:extLst>
              <a:ext uri="{FF2B5EF4-FFF2-40B4-BE49-F238E27FC236}">
                <a16:creationId xmlns:a16="http://schemas.microsoft.com/office/drawing/2014/main" id="{31A8114C-E08D-4CF0-8FC5-A687D1795B2E}"/>
              </a:ext>
            </a:extLst>
          </p:cNvPr>
          <p:cNvSpPr>
            <a:spLocks noGrp="1"/>
          </p:cNvSpPr>
          <p:nvPr>
            <p:ph type="title"/>
          </p:nvPr>
        </p:nvSpPr>
        <p:spPr/>
        <p:txBody>
          <a:bodyPr/>
          <a:lstStyle/>
          <a:p>
            <a:r>
              <a:rPr lang="it-IT" dirty="0"/>
              <a:t>Le Costanti Predefinite</a:t>
            </a:r>
          </a:p>
        </p:txBody>
      </p:sp>
      <p:pic>
        <p:nvPicPr>
          <p:cNvPr id="16" name="Segnaposto contenuto 15" descr="Immagine che contiene tavolo&#10;&#10;Descrizione generata automaticamente">
            <a:extLst>
              <a:ext uri="{FF2B5EF4-FFF2-40B4-BE49-F238E27FC236}">
                <a16:creationId xmlns:a16="http://schemas.microsoft.com/office/drawing/2014/main" id="{C0E39779-4D0D-4BED-BE67-3C736C545D1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87807" y="1564133"/>
            <a:ext cx="7890249" cy="4662420"/>
          </a:xfrm>
        </p:spPr>
      </p:pic>
    </p:spTree>
    <p:extLst>
      <p:ext uri="{BB962C8B-B14F-4D97-AF65-F5344CB8AC3E}">
        <p14:creationId xmlns:p14="http://schemas.microsoft.com/office/powerpoint/2010/main" val="1145894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1B8F7-1D84-4A78-AE9C-540A3CC8D0A6}"/>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8678B755-0A3F-4395-B2D0-E3526408F35C}"/>
              </a:ext>
            </a:extLst>
          </p:cNvPr>
          <p:cNvSpPr>
            <a:spLocks noGrp="1"/>
          </p:cNvSpPr>
          <p:nvPr>
            <p:ph sz="half" idx="2"/>
          </p:nvPr>
        </p:nvSpPr>
        <p:spPr>
          <a:xfrm>
            <a:off x="328612" y="1271016"/>
            <a:ext cx="3004135" cy="5248655"/>
          </a:xfrm>
        </p:spPr>
        <p:txBody>
          <a:bodyPr>
            <a:normAutofit lnSpcReduction="10000"/>
          </a:bodyPr>
          <a:lstStyle/>
          <a:p>
            <a:r>
              <a:rPr lang="it-IT" sz="2000" dirty="0"/>
              <a:t>In informatica </a:t>
            </a:r>
            <a:r>
              <a:rPr lang="it-IT" sz="2000" b="1" dirty="0"/>
              <a:t>un'espressione</a:t>
            </a:r>
            <a:r>
              <a:rPr lang="it-IT" sz="2000" dirty="0"/>
              <a:t> può essere considerata come </a:t>
            </a:r>
            <a:r>
              <a:rPr lang="it-IT" sz="2000" b="1" dirty="0"/>
              <a:t>la combinazione di uno o più valori con operatori e funzioni</a:t>
            </a:r>
            <a:r>
              <a:rPr lang="it-IT" sz="2000" dirty="0"/>
              <a:t>. Tale combinazione produce un valore come risultato. </a:t>
            </a:r>
          </a:p>
          <a:p>
            <a:r>
              <a:rPr lang="it-IT" sz="2000" dirty="0"/>
              <a:t>Si può applicare la definizione matematica di espressione anche nei linguaggi di programmazione.</a:t>
            </a:r>
          </a:p>
          <a:p>
            <a:r>
              <a:rPr lang="it-IT" sz="2000" b="1" dirty="0"/>
              <a:t>In PHP può essere definita espressione un qualsiasi costrutto che restituisce un valore</a:t>
            </a:r>
          </a:p>
        </p:txBody>
      </p:sp>
      <p:sp>
        <p:nvSpPr>
          <p:cNvPr id="4" name="Segnaposto contenuto 3">
            <a:extLst>
              <a:ext uri="{FF2B5EF4-FFF2-40B4-BE49-F238E27FC236}">
                <a16:creationId xmlns:a16="http://schemas.microsoft.com/office/drawing/2014/main" id="{152DAC4D-B5D3-4819-B7C9-674359C78B1F}"/>
              </a:ext>
            </a:extLst>
          </p:cNvPr>
          <p:cNvSpPr>
            <a:spLocks noGrp="1"/>
          </p:cNvSpPr>
          <p:nvPr>
            <p:ph sz="quarter" idx="4"/>
          </p:nvPr>
        </p:nvSpPr>
        <p:spPr>
          <a:xfrm>
            <a:off x="3585411" y="1271017"/>
            <a:ext cx="8277978" cy="5263586"/>
          </a:xfrm>
        </p:spPr>
        <p:txBody>
          <a:bodyPr>
            <a:normAutofit/>
          </a:bodyPr>
          <a:lstStyle/>
          <a:p>
            <a:r>
              <a:rPr lang="it-IT" sz="2000" dirty="0"/>
              <a:t>5 //il valore dell'espressione è 5</a:t>
            </a:r>
          </a:p>
          <a:p>
            <a:r>
              <a:rPr lang="it-IT" sz="2000" dirty="0"/>
              <a:t>"stringa" // il valore dell'espressione è "stringa"</a:t>
            </a:r>
          </a:p>
          <a:p>
            <a:r>
              <a:rPr lang="it-IT" sz="2000" dirty="0"/>
              <a:t>5 &gt; 1; // il valore dell'espressione è </a:t>
            </a:r>
            <a:r>
              <a:rPr lang="it-IT" sz="2000" dirty="0" err="1">
                <a:highlight>
                  <a:srgbClr val="00FF00"/>
                </a:highlight>
              </a:rPr>
              <a:t>true</a:t>
            </a:r>
            <a:endParaRPr lang="it-IT" sz="2000" dirty="0">
              <a:highlight>
                <a:srgbClr val="00FF00"/>
              </a:highlight>
            </a:endParaRPr>
          </a:p>
          <a:p>
            <a:r>
              <a:rPr lang="it-IT" sz="2000" dirty="0"/>
              <a:t>5 &lt; 1; // il valore dell'espressione è </a:t>
            </a:r>
            <a:r>
              <a:rPr lang="it-IT" sz="2000" dirty="0">
                <a:highlight>
                  <a:srgbClr val="00FF00"/>
                </a:highlight>
              </a:rPr>
              <a:t>false</a:t>
            </a:r>
          </a:p>
          <a:p>
            <a:r>
              <a:rPr lang="it-IT" sz="2000" dirty="0"/>
              <a:t>5 * 3 // il valore dell'espressione è 15</a:t>
            </a:r>
          </a:p>
          <a:p>
            <a:r>
              <a:rPr lang="it-IT" sz="2000" dirty="0">
                <a:highlight>
                  <a:srgbClr val="00FF00"/>
                </a:highlight>
              </a:rPr>
              <a:t>"ciao " . "</a:t>
            </a:r>
            <a:r>
              <a:rPr lang="it-IT" sz="2000" dirty="0" err="1">
                <a:highlight>
                  <a:srgbClr val="00FF00"/>
                </a:highlight>
              </a:rPr>
              <a:t>TuoNome</a:t>
            </a:r>
            <a:r>
              <a:rPr lang="it-IT" sz="2000" dirty="0">
                <a:highlight>
                  <a:srgbClr val="00FF00"/>
                </a:highlight>
              </a:rPr>
              <a:t>" </a:t>
            </a:r>
            <a:r>
              <a:rPr lang="it-IT" sz="2000" dirty="0"/>
              <a:t>// il valore dell'espressione è "ciao </a:t>
            </a:r>
            <a:r>
              <a:rPr lang="it-IT" sz="2000" dirty="0" err="1"/>
              <a:t>TuoNome</a:t>
            </a:r>
            <a:r>
              <a:rPr lang="it-IT" sz="2000" dirty="0"/>
              <a:t>"</a:t>
            </a:r>
          </a:p>
          <a:p>
            <a:endParaRPr lang="it-IT" sz="2000" dirty="0"/>
          </a:p>
          <a:p>
            <a:r>
              <a:rPr lang="it-IT" sz="2000" dirty="0"/>
              <a:t>il . concatena le stringhe</a:t>
            </a:r>
          </a:p>
          <a:p>
            <a:endParaRPr lang="it-IT" sz="2000" dirty="0"/>
          </a:p>
          <a:p>
            <a:r>
              <a:rPr lang="it-IT" sz="2000" dirty="0"/>
              <a:t>/*</a:t>
            </a:r>
          </a:p>
          <a:p>
            <a:r>
              <a:rPr lang="it-IT" sz="2000" dirty="0" err="1"/>
              <a:t>pow</a:t>
            </a:r>
            <a:r>
              <a:rPr lang="it-IT" sz="2000" dirty="0"/>
              <a:t>() restituisce il primo parametro elevato alla potenza del secondo</a:t>
            </a:r>
          </a:p>
          <a:p>
            <a:r>
              <a:rPr lang="it-IT" sz="2000" dirty="0"/>
              <a:t>il valore dell'espressione sarà: 2 + 4 = 6</a:t>
            </a:r>
          </a:p>
          <a:p>
            <a:r>
              <a:rPr lang="it-IT" sz="2000" dirty="0"/>
              <a:t>*/</a:t>
            </a:r>
          </a:p>
          <a:p>
            <a:r>
              <a:rPr lang="it-IT" sz="2000" dirty="0"/>
              <a:t>2 + </a:t>
            </a:r>
            <a:r>
              <a:rPr lang="it-IT" sz="2000" dirty="0" err="1"/>
              <a:t>pow</a:t>
            </a:r>
            <a:r>
              <a:rPr lang="it-IT" sz="2000" dirty="0"/>
              <a:t>(2, 2)</a:t>
            </a:r>
          </a:p>
        </p:txBody>
      </p:sp>
    </p:spTree>
    <p:extLst>
      <p:ext uri="{BB962C8B-B14F-4D97-AF65-F5344CB8AC3E}">
        <p14:creationId xmlns:p14="http://schemas.microsoft.com/office/powerpoint/2010/main" val="38555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FAEFA5-AFEF-4553-9383-2A2E1863CC35}"/>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08F4C71E-8DEF-4843-8B5C-2B47B56AB7FF}"/>
              </a:ext>
            </a:extLst>
          </p:cNvPr>
          <p:cNvSpPr>
            <a:spLocks noGrp="1"/>
          </p:cNvSpPr>
          <p:nvPr>
            <p:ph sz="half" idx="2"/>
          </p:nvPr>
        </p:nvSpPr>
        <p:spPr>
          <a:xfrm>
            <a:off x="328612" y="1271017"/>
            <a:ext cx="6264212" cy="4315967"/>
          </a:xfrm>
        </p:spPr>
        <p:txBody>
          <a:bodyPr>
            <a:noAutofit/>
          </a:bodyPr>
          <a:lstStyle/>
          <a:p>
            <a:r>
              <a:rPr lang="it-IT" sz="2000" b="1" dirty="0"/>
              <a:t>Il valore di una qualsiasi espressione può essere assegnato ad una variabile</a:t>
            </a:r>
            <a:r>
              <a:rPr lang="it-IT" sz="2000" dirty="0"/>
              <a:t>. </a:t>
            </a:r>
            <a:br>
              <a:rPr lang="it-IT" sz="2000" dirty="0"/>
            </a:br>
            <a:br>
              <a:rPr lang="it-IT" sz="2000" dirty="0"/>
            </a:br>
            <a:r>
              <a:rPr lang="it-IT" sz="2000" dirty="0"/>
              <a:t>Nel caso proposto di </a:t>
            </a:r>
            <a:r>
              <a:rPr lang="it-IT" sz="2000" b="1" dirty="0"/>
              <a:t>seguito il valore della variabile è dato dal risultato dell'espressione che si trova a destra dell'</a:t>
            </a:r>
            <a:r>
              <a:rPr lang="it-IT" sz="2000" b="1" dirty="0">
                <a:highlight>
                  <a:srgbClr val="00FF00"/>
                </a:highlight>
              </a:rPr>
              <a:t>operatore di assegnazione (=)</a:t>
            </a:r>
          </a:p>
          <a:p>
            <a:br>
              <a:rPr lang="it-IT" sz="2000" dirty="0"/>
            </a:br>
            <a:r>
              <a:rPr lang="it-IT" sz="2000" dirty="0"/>
              <a:t>Questa sintassi consente di avere più espressioni all'interno di una singola istruzione. </a:t>
            </a:r>
            <a:br>
              <a:rPr lang="it-IT" sz="2000" dirty="0"/>
            </a:br>
            <a:endParaRPr lang="it-IT" sz="2000" dirty="0"/>
          </a:p>
        </p:txBody>
      </p:sp>
      <p:sp>
        <p:nvSpPr>
          <p:cNvPr id="4" name="Segnaposto contenuto 3">
            <a:extLst>
              <a:ext uri="{FF2B5EF4-FFF2-40B4-BE49-F238E27FC236}">
                <a16:creationId xmlns:a16="http://schemas.microsoft.com/office/drawing/2014/main" id="{0460DADC-EB95-4FE9-B728-5585861C999B}"/>
              </a:ext>
            </a:extLst>
          </p:cNvPr>
          <p:cNvSpPr>
            <a:spLocks noGrp="1"/>
          </p:cNvSpPr>
          <p:nvPr>
            <p:ph sz="quarter" idx="4"/>
          </p:nvPr>
        </p:nvSpPr>
        <p:spPr>
          <a:xfrm>
            <a:off x="6739128" y="1408175"/>
            <a:ext cx="5340096" cy="5126427"/>
          </a:xfrm>
        </p:spPr>
        <p:txBody>
          <a:bodyPr>
            <a:normAutofit/>
          </a:bodyPr>
          <a:lstStyle/>
          <a:p>
            <a:r>
              <a:rPr lang="it-IT" sz="1600" dirty="0"/>
              <a:t>$a = 3 + 3; //il valore di $a è il risultato dell'espressione: $a = 6</a:t>
            </a:r>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pPr marL="0" indent="0">
              <a:buNone/>
            </a:pPr>
            <a:r>
              <a:rPr lang="it-IT" sz="1600" dirty="0"/>
              <a:t>  </a:t>
            </a:r>
          </a:p>
        </p:txBody>
      </p:sp>
    </p:spTree>
    <p:extLst>
      <p:ext uri="{BB962C8B-B14F-4D97-AF65-F5344CB8AC3E}">
        <p14:creationId xmlns:p14="http://schemas.microsoft.com/office/powerpoint/2010/main" val="436026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8FE4F-1AC0-40D8-A53A-AB9A2E0E1E8F}"/>
              </a:ext>
            </a:extLst>
          </p:cNvPr>
          <p:cNvSpPr>
            <a:spLocks noGrp="1"/>
          </p:cNvSpPr>
          <p:nvPr>
            <p:ph type="title"/>
          </p:nvPr>
        </p:nvSpPr>
        <p:spPr/>
        <p:txBody>
          <a:bodyPr/>
          <a:lstStyle/>
          <a:p>
            <a:r>
              <a:rPr lang="it-IT" dirty="0"/>
              <a:t>OPERATORI ARITMETICI DI PHP</a:t>
            </a:r>
          </a:p>
        </p:txBody>
      </p:sp>
      <p:sp>
        <p:nvSpPr>
          <p:cNvPr id="3" name="Segnaposto contenuto 2">
            <a:extLst>
              <a:ext uri="{FF2B5EF4-FFF2-40B4-BE49-F238E27FC236}">
                <a16:creationId xmlns:a16="http://schemas.microsoft.com/office/drawing/2014/main" id="{D764B501-F782-4B1E-BA66-7AAE9EE991CC}"/>
              </a:ext>
            </a:extLst>
          </p:cNvPr>
          <p:cNvSpPr>
            <a:spLocks noGrp="1"/>
          </p:cNvSpPr>
          <p:nvPr>
            <p:ph sz="half" idx="2"/>
          </p:nvPr>
        </p:nvSpPr>
        <p:spPr/>
        <p:txBody>
          <a:bodyPr/>
          <a:lstStyle/>
          <a:p>
            <a:pPr marL="0" indent="0" algn="l" fontAlgn="base">
              <a:lnSpc>
                <a:spcPct val="100000"/>
              </a:lnSpc>
              <a:buNone/>
            </a:pPr>
            <a:r>
              <a:rPr lang="it-IT" sz="2000" b="1" dirty="0"/>
              <a:t>Altri operatori </a:t>
            </a:r>
            <a:r>
              <a:rPr lang="it-IT" sz="2000" dirty="0"/>
              <a:t>messi a disposizione da PHP per effettuare operazioni aritmetiche. </a:t>
            </a:r>
            <a:br>
              <a:rPr lang="it-IT" sz="2000" dirty="0"/>
            </a:br>
            <a:endParaRPr lang="it-IT" b="0" i="0" dirty="0">
              <a:solidFill>
                <a:srgbClr val="000000"/>
              </a:solidFill>
              <a:effectLst/>
              <a:latin typeface="Inconsolata" pitchFamily="1" charset="0"/>
            </a:endParaRPr>
          </a:p>
        </p:txBody>
      </p:sp>
      <p:sp>
        <p:nvSpPr>
          <p:cNvPr id="4" name="Segnaposto contenuto 3">
            <a:extLst>
              <a:ext uri="{FF2B5EF4-FFF2-40B4-BE49-F238E27FC236}">
                <a16:creationId xmlns:a16="http://schemas.microsoft.com/office/drawing/2014/main" id="{B49B6FAC-9C17-4F93-8831-B63DC8525614}"/>
              </a:ext>
            </a:extLst>
          </p:cNvPr>
          <p:cNvSpPr>
            <a:spLocks noGrp="1"/>
          </p:cNvSpPr>
          <p:nvPr>
            <p:ph sz="quarter" idx="4"/>
          </p:nvPr>
        </p:nvSpPr>
        <p:spPr>
          <a:xfrm>
            <a:off x="6007608" y="1271017"/>
            <a:ext cx="5855780" cy="5263586"/>
          </a:xfrm>
        </p:spPr>
        <p:txBody>
          <a:bodyPr>
            <a:normAutofit/>
          </a:bodyPr>
          <a:lstStyle/>
          <a:p>
            <a:r>
              <a:rPr lang="it-IT" sz="2000" dirty="0"/>
              <a:t>Quelli più semplici:</a:t>
            </a:r>
          </a:p>
          <a:p>
            <a:r>
              <a:rPr lang="it-IT" sz="2000" dirty="0"/>
              <a:t>$a = 1 + 1; // operatore di </a:t>
            </a:r>
            <a:r>
              <a:rPr lang="it-IT" sz="2000" b="1" dirty="0"/>
              <a:t>somma</a:t>
            </a:r>
          </a:p>
          <a:p>
            <a:r>
              <a:rPr lang="it-IT" sz="2000" dirty="0"/>
              <a:t>$b = 1 - 1; // operatore di </a:t>
            </a:r>
            <a:r>
              <a:rPr lang="it-IT" sz="2000" b="1" dirty="0"/>
              <a:t>sottrazione</a:t>
            </a:r>
          </a:p>
          <a:p>
            <a:r>
              <a:rPr lang="it-IT" sz="2000" dirty="0"/>
              <a:t>$c = 1 * 1; // operatore di </a:t>
            </a:r>
            <a:r>
              <a:rPr lang="it-IT" sz="2000" b="1" dirty="0"/>
              <a:t>moltiplicazione</a:t>
            </a:r>
          </a:p>
          <a:p>
            <a:r>
              <a:rPr lang="it-IT" sz="2000" dirty="0"/>
              <a:t>$d = 2 / 1; // operatore di </a:t>
            </a:r>
            <a:r>
              <a:rPr lang="it-IT" sz="2000" b="1" dirty="0"/>
              <a:t>divisione</a:t>
            </a:r>
          </a:p>
          <a:p>
            <a:endParaRPr lang="it-IT" sz="2000" dirty="0"/>
          </a:p>
        </p:txBody>
      </p:sp>
    </p:spTree>
    <p:extLst>
      <p:ext uri="{BB962C8B-B14F-4D97-AF65-F5344CB8AC3E}">
        <p14:creationId xmlns:p14="http://schemas.microsoft.com/office/powerpoint/2010/main" val="306086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0A4590-E18E-4C4C-B98D-DF516D64A726}"/>
              </a:ext>
            </a:extLst>
          </p:cNvPr>
          <p:cNvSpPr>
            <a:spLocks noGrp="1"/>
          </p:cNvSpPr>
          <p:nvPr>
            <p:ph type="title"/>
          </p:nvPr>
        </p:nvSpPr>
        <p:spPr/>
        <p:txBody>
          <a:bodyPr/>
          <a:lstStyle/>
          <a:p>
            <a:r>
              <a:rPr lang="it-IT" dirty="0"/>
              <a:t>Operatore modulo</a:t>
            </a:r>
          </a:p>
        </p:txBody>
      </p:sp>
      <p:sp>
        <p:nvSpPr>
          <p:cNvPr id="3" name="Segnaposto contenuto 2">
            <a:extLst>
              <a:ext uri="{FF2B5EF4-FFF2-40B4-BE49-F238E27FC236}">
                <a16:creationId xmlns:a16="http://schemas.microsoft.com/office/drawing/2014/main" id="{437F98DA-6072-41E5-907B-5D5AE0A1A6E1}"/>
              </a:ext>
            </a:extLst>
          </p:cNvPr>
          <p:cNvSpPr>
            <a:spLocks noGrp="1"/>
          </p:cNvSpPr>
          <p:nvPr>
            <p:ph sz="half" idx="2"/>
          </p:nvPr>
        </p:nvSpPr>
        <p:spPr>
          <a:xfrm>
            <a:off x="328612" y="1271016"/>
            <a:ext cx="4033076" cy="5248655"/>
          </a:xfrm>
        </p:spPr>
        <p:txBody>
          <a:bodyPr>
            <a:normAutofit/>
          </a:bodyPr>
          <a:lstStyle/>
          <a:p>
            <a:r>
              <a:rPr lang="it-IT" sz="2000" dirty="0"/>
              <a:t>Abbiamo a disposizione anche </a:t>
            </a:r>
            <a:r>
              <a:rPr lang="it-IT" sz="2000" b="1" dirty="0"/>
              <a:t>l'operatore modulo</a:t>
            </a:r>
            <a:r>
              <a:rPr lang="it-IT" sz="2000" dirty="0"/>
              <a:t>, il quale </a:t>
            </a:r>
            <a:r>
              <a:rPr lang="it-IT" sz="2000" b="1" dirty="0"/>
              <a:t>restituisce </a:t>
            </a:r>
            <a:r>
              <a:rPr lang="it-IT" sz="2000" b="1" dirty="0">
                <a:highlight>
                  <a:srgbClr val="00FF00"/>
                </a:highlight>
              </a:rPr>
              <a:t>il resto di una divisione</a:t>
            </a:r>
          </a:p>
          <a:p>
            <a:r>
              <a:rPr lang="it-IT" sz="2000" dirty="0"/>
              <a:t>L'operatore modulo è </a:t>
            </a:r>
            <a:r>
              <a:rPr lang="it-IT" sz="2000" b="1" dirty="0"/>
              <a:t>spesso utilizzato per determinare se un valore è pari o dispari.</a:t>
            </a:r>
            <a:br>
              <a:rPr lang="it-IT" sz="2000" dirty="0"/>
            </a:br>
            <a:r>
              <a:rPr lang="it-IT" sz="2000" dirty="0"/>
              <a:t>Nel caso riportato a destra la condizione stamperà a schermo 5 è dispari dato che il resto dell'operazione è 1 e non 0</a:t>
            </a:r>
          </a:p>
        </p:txBody>
      </p:sp>
      <p:sp>
        <p:nvSpPr>
          <p:cNvPr id="4" name="Segnaposto contenuto 3">
            <a:extLst>
              <a:ext uri="{FF2B5EF4-FFF2-40B4-BE49-F238E27FC236}">
                <a16:creationId xmlns:a16="http://schemas.microsoft.com/office/drawing/2014/main" id="{40ADBED5-7223-41FA-8FAD-DB7FAF7C046F}"/>
              </a:ext>
            </a:extLst>
          </p:cNvPr>
          <p:cNvSpPr>
            <a:spLocks noGrp="1"/>
          </p:cNvSpPr>
          <p:nvPr>
            <p:ph sz="quarter" idx="4"/>
          </p:nvPr>
        </p:nvSpPr>
        <p:spPr>
          <a:xfrm>
            <a:off x="4828032" y="1271017"/>
            <a:ext cx="7035356" cy="5263586"/>
          </a:xfrm>
        </p:spPr>
        <p:txBody>
          <a:bodyPr/>
          <a:lstStyle/>
          <a:p>
            <a:r>
              <a:rPr lang="it-IT" sz="2400" dirty="0"/>
              <a:t>$e = 5 </a:t>
            </a:r>
            <a:r>
              <a:rPr lang="it-IT" sz="2400" dirty="0">
                <a:highlight>
                  <a:srgbClr val="FFFF00"/>
                </a:highlight>
              </a:rPr>
              <a:t>%</a:t>
            </a:r>
            <a:r>
              <a:rPr lang="it-IT" sz="2400" dirty="0"/>
              <a:t> 2; // 5 diviso 2 = 2 con il resto di 1 =&gt; $e = 1</a:t>
            </a:r>
          </a:p>
          <a:p>
            <a:endParaRPr lang="it-IT" dirty="0"/>
          </a:p>
          <a:p>
            <a:endParaRPr lang="it-IT" dirty="0"/>
          </a:p>
          <a:p>
            <a:r>
              <a:rPr lang="it-IT" dirty="0"/>
              <a:t>$e = 5;</a:t>
            </a:r>
          </a:p>
          <a:p>
            <a:r>
              <a:rPr lang="it-IT" dirty="0" err="1"/>
              <a:t>if</a:t>
            </a:r>
            <a:r>
              <a:rPr lang="it-IT" dirty="0"/>
              <a:t>(($e % 2) </a:t>
            </a:r>
            <a:r>
              <a:rPr lang="it-IT" b="1" dirty="0"/>
              <a:t>== 0) {</a:t>
            </a:r>
          </a:p>
          <a:p>
            <a:r>
              <a:rPr lang="it-IT" b="1" dirty="0"/>
              <a:t>    </a:t>
            </a:r>
            <a:r>
              <a:rPr lang="it-IT" b="1" dirty="0" err="1"/>
              <a:t>echo</a:t>
            </a:r>
            <a:r>
              <a:rPr lang="it-IT" b="1" dirty="0"/>
              <a:t> "5 è pari</a:t>
            </a:r>
            <a:r>
              <a:rPr lang="it-IT" dirty="0"/>
              <a:t>";</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33947772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53530-E88D-4853-8851-44AEA7F82496}"/>
              </a:ext>
            </a:extLst>
          </p:cNvPr>
          <p:cNvSpPr>
            <a:spLocks noGrp="1"/>
          </p:cNvSpPr>
          <p:nvPr>
            <p:ph type="title"/>
          </p:nvPr>
        </p:nvSpPr>
        <p:spPr/>
        <p:txBody>
          <a:bodyPr/>
          <a:lstStyle/>
          <a:p>
            <a:r>
              <a:rPr lang="it-IT" dirty="0"/>
              <a:t>Operatore Elevazione a Potenza **</a:t>
            </a:r>
          </a:p>
        </p:txBody>
      </p:sp>
      <p:graphicFrame>
        <p:nvGraphicFramePr>
          <p:cNvPr id="5" name="Segnaposto contenuto 4">
            <a:extLst>
              <a:ext uri="{FF2B5EF4-FFF2-40B4-BE49-F238E27FC236}">
                <a16:creationId xmlns:a16="http://schemas.microsoft.com/office/drawing/2014/main" id="{9679FA5B-D658-4E07-A950-E9CA16E3222B}"/>
              </a:ext>
            </a:extLst>
          </p:cNvPr>
          <p:cNvGraphicFramePr>
            <a:graphicFrameLocks noGrp="1"/>
          </p:cNvGraphicFramePr>
          <p:nvPr>
            <p:ph sz="half" idx="2"/>
            <p:extLst>
              <p:ext uri="{D42A27DB-BD31-4B8C-83A1-F6EECF244321}">
                <p14:modId xmlns:p14="http://schemas.microsoft.com/office/powerpoint/2010/main" val="1484201452"/>
              </p:ext>
            </p:extLst>
          </p:nvPr>
        </p:nvGraphicFramePr>
        <p:xfrm>
          <a:off x="328613" y="1319213"/>
          <a:ext cx="11549060" cy="491035"/>
        </p:xfrm>
        <a:graphic>
          <a:graphicData uri="http://schemas.openxmlformats.org/drawingml/2006/table">
            <a:tbl>
              <a:tblPr/>
              <a:tblGrid>
                <a:gridCol w="2887265">
                  <a:extLst>
                    <a:ext uri="{9D8B030D-6E8A-4147-A177-3AD203B41FA5}">
                      <a16:colId xmlns:a16="http://schemas.microsoft.com/office/drawing/2014/main" val="1667189689"/>
                    </a:ext>
                  </a:extLst>
                </a:gridCol>
                <a:gridCol w="2887265">
                  <a:extLst>
                    <a:ext uri="{9D8B030D-6E8A-4147-A177-3AD203B41FA5}">
                      <a16:colId xmlns:a16="http://schemas.microsoft.com/office/drawing/2014/main" val="3234209123"/>
                    </a:ext>
                  </a:extLst>
                </a:gridCol>
                <a:gridCol w="2887265">
                  <a:extLst>
                    <a:ext uri="{9D8B030D-6E8A-4147-A177-3AD203B41FA5}">
                      <a16:colId xmlns:a16="http://schemas.microsoft.com/office/drawing/2014/main" val="645028145"/>
                    </a:ext>
                  </a:extLst>
                </a:gridCol>
                <a:gridCol w="2887265">
                  <a:extLst>
                    <a:ext uri="{9D8B030D-6E8A-4147-A177-3AD203B41FA5}">
                      <a16:colId xmlns:a16="http://schemas.microsoft.com/office/drawing/2014/main" val="3824425517"/>
                    </a:ext>
                  </a:extLst>
                </a:gridCol>
              </a:tblGrid>
              <a:tr h="491035">
                <a:tc>
                  <a:txBody>
                    <a:bodyPr/>
                    <a:lstStyle/>
                    <a:p>
                      <a:pPr algn="l" fontAlgn="t"/>
                      <a:r>
                        <a:rPr lang="it-IT" sz="1300">
                          <a:effectLst/>
                        </a:rPr>
                        <a:t>**</a:t>
                      </a:r>
                    </a:p>
                  </a:txBody>
                  <a:tcPr marL="89279"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a:effectLst/>
                        </a:rPr>
                        <a:t>Exponentiation</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dirty="0">
                          <a:effectLst/>
                        </a:rPr>
                        <a:t>$x ** $y</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Result of raising $x to the $</a:t>
                      </a:r>
                      <a:r>
                        <a:rPr lang="en-US" sz="1300" dirty="0" err="1">
                          <a:effectLst/>
                        </a:rPr>
                        <a:t>y'th</a:t>
                      </a:r>
                      <a:r>
                        <a:rPr lang="en-US" sz="1300" dirty="0">
                          <a:effectLst/>
                        </a:rPr>
                        <a:t> power</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92632118"/>
                  </a:ext>
                </a:extLst>
              </a:tr>
            </a:tbl>
          </a:graphicData>
        </a:graphic>
      </p:graphicFrame>
      <p:sp>
        <p:nvSpPr>
          <p:cNvPr id="6" name="Segnaposto contenuto 5">
            <a:extLst>
              <a:ext uri="{FF2B5EF4-FFF2-40B4-BE49-F238E27FC236}">
                <a16:creationId xmlns:a16="http://schemas.microsoft.com/office/drawing/2014/main" id="{EE00B45D-D7C3-471A-B846-EF42963D232D}"/>
              </a:ext>
            </a:extLst>
          </p:cNvPr>
          <p:cNvSpPr>
            <a:spLocks noGrp="1"/>
          </p:cNvSpPr>
          <p:nvPr>
            <p:ph sz="quarter" idx="4"/>
          </p:nvPr>
        </p:nvSpPr>
        <p:spPr/>
        <p:txBody>
          <a:bodyPr/>
          <a:lstStyle/>
          <a:p>
            <a:endParaRPr lang="it-IT"/>
          </a:p>
        </p:txBody>
      </p:sp>
      <p:pic>
        <p:nvPicPr>
          <p:cNvPr id="8" name="Immagine 7">
            <a:extLst>
              <a:ext uri="{FF2B5EF4-FFF2-40B4-BE49-F238E27FC236}">
                <a16:creationId xmlns:a16="http://schemas.microsoft.com/office/drawing/2014/main" id="{44E62BE5-202C-4628-A0A9-A65C922F7BDD}"/>
              </a:ext>
            </a:extLst>
          </p:cNvPr>
          <p:cNvPicPr>
            <a:picLocks noChangeAspect="1"/>
          </p:cNvPicPr>
          <p:nvPr/>
        </p:nvPicPr>
        <p:blipFill>
          <a:blip r:embed="rId2"/>
          <a:stretch>
            <a:fillRect/>
          </a:stretch>
        </p:blipFill>
        <p:spPr>
          <a:xfrm>
            <a:off x="7212951" y="2886658"/>
            <a:ext cx="3563905" cy="3104046"/>
          </a:xfrm>
          <a:prstGeom prst="rect">
            <a:avLst/>
          </a:prstGeom>
        </p:spPr>
      </p:pic>
    </p:spTree>
    <p:extLst>
      <p:ext uri="{BB962C8B-B14F-4D97-AF65-F5344CB8AC3E}">
        <p14:creationId xmlns:p14="http://schemas.microsoft.com/office/powerpoint/2010/main" val="1926536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27C1D-FF64-4796-A457-D751CF88324F}"/>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10C8F5E5-7AAD-4CBF-B290-589ECA8CF09F}"/>
              </a:ext>
            </a:extLst>
          </p:cNvPr>
          <p:cNvSpPr>
            <a:spLocks noGrp="1"/>
          </p:cNvSpPr>
          <p:nvPr>
            <p:ph sz="half" idx="2"/>
          </p:nvPr>
        </p:nvSpPr>
        <p:spPr>
          <a:xfrm>
            <a:off x="328612" y="1271016"/>
            <a:ext cx="9510332" cy="5248655"/>
          </a:xfrm>
        </p:spPr>
        <p:txBody>
          <a:bodyPr>
            <a:normAutofit/>
          </a:bodyPr>
          <a:lstStyle/>
          <a:p>
            <a:r>
              <a:rPr lang="it-IT" sz="2000" dirty="0"/>
              <a:t>Ci sono </a:t>
            </a:r>
            <a:r>
              <a:rPr lang="it-IT" sz="2000" b="1" dirty="0"/>
              <a:t>operatori che possono avere priorità maggiore e che quindi vengono eseguiti prima di altri. </a:t>
            </a:r>
          </a:p>
          <a:p>
            <a:r>
              <a:rPr lang="it-IT" sz="2000" b="1" dirty="0">
                <a:highlight>
                  <a:srgbClr val="00FF00"/>
                </a:highlight>
              </a:rPr>
              <a:t>L'operatore di incremento ++ aumenta unitariamente il valore della variabile a cui è applicato</a:t>
            </a:r>
            <a:r>
              <a:rPr lang="it-IT" sz="2000" b="1" dirty="0"/>
              <a:t>. </a:t>
            </a:r>
            <a:br>
              <a:rPr lang="it-IT" sz="2000" b="1" dirty="0"/>
            </a:br>
            <a:r>
              <a:rPr lang="it-IT" sz="2000" dirty="0"/>
              <a:t>Al termine della valutazione, quindi, verrà stampato a schermo il valore </a:t>
            </a:r>
            <a:r>
              <a:rPr lang="it-IT" sz="2000" dirty="0">
                <a:highlight>
                  <a:srgbClr val="00FF00"/>
                </a:highlight>
              </a:rPr>
              <a:t>2.</a:t>
            </a:r>
            <a:br>
              <a:rPr lang="it-IT" sz="2000" dirty="0"/>
            </a:br>
            <a:r>
              <a:rPr lang="it-IT" sz="2000" b="1" dirty="0"/>
              <a:t>L'operatore può essere applicato prima (</a:t>
            </a:r>
            <a:r>
              <a:rPr lang="it-IT" sz="2000" b="1" dirty="0" err="1"/>
              <a:t>pre</a:t>
            </a:r>
            <a:r>
              <a:rPr lang="it-IT" sz="2000" b="1" dirty="0"/>
              <a:t>-incremento) o dopo (post-incremento</a:t>
            </a:r>
            <a:r>
              <a:rPr lang="it-IT" sz="2000" dirty="0"/>
              <a:t>) rispetto alla variabile di riferimento. </a:t>
            </a:r>
            <a:br>
              <a:rPr lang="it-IT" sz="2000" dirty="0"/>
            </a:br>
            <a:br>
              <a:rPr lang="it-IT" sz="2000" dirty="0"/>
            </a:br>
            <a:r>
              <a:rPr lang="it-IT" sz="2000" b="1" dirty="0"/>
              <a:t>A seconda della posizione cambia la priorità</a:t>
            </a:r>
            <a:r>
              <a:rPr lang="it-IT" sz="2000" dirty="0"/>
              <a:t> e, di conseguenza, il risultato dell'operazione.</a:t>
            </a:r>
            <a:br>
              <a:rPr lang="it-IT" sz="2000" dirty="0"/>
            </a:br>
            <a:br>
              <a:rPr lang="it-IT" sz="2000" dirty="0"/>
            </a:br>
            <a:r>
              <a:rPr lang="it-IT" sz="2000" dirty="0"/>
              <a:t>Nel caso in cui l'operatore venga posizionato dopo la variabile, il suo incremento verrà posticipato al termine della valutazione dell'espressione. </a:t>
            </a:r>
          </a:p>
          <a:p>
            <a:r>
              <a:rPr lang="it-IT" sz="2000" dirty="0"/>
              <a:t>In quest'ultimo esempio verrà stampato a schermo il valore </a:t>
            </a:r>
            <a:r>
              <a:rPr lang="it-IT" sz="2000" dirty="0">
                <a:highlight>
                  <a:srgbClr val="00FF00"/>
                </a:highlight>
              </a:rPr>
              <a:t>1</a:t>
            </a:r>
          </a:p>
          <a:p>
            <a:endParaRPr lang="it-IT" dirty="0"/>
          </a:p>
          <a:p>
            <a:endParaRPr lang="it-IT" dirty="0"/>
          </a:p>
        </p:txBody>
      </p:sp>
      <p:sp>
        <p:nvSpPr>
          <p:cNvPr id="4" name="Segnaposto contenuto 3">
            <a:extLst>
              <a:ext uri="{FF2B5EF4-FFF2-40B4-BE49-F238E27FC236}">
                <a16:creationId xmlns:a16="http://schemas.microsoft.com/office/drawing/2014/main" id="{BFD5DF5E-A32B-4DE1-9C4A-785A88064DB9}"/>
              </a:ext>
            </a:extLst>
          </p:cNvPr>
          <p:cNvSpPr>
            <a:spLocks noGrp="1"/>
          </p:cNvSpPr>
          <p:nvPr>
            <p:ph sz="quarter" idx="4"/>
          </p:nvPr>
        </p:nvSpPr>
        <p:spPr>
          <a:xfrm>
            <a:off x="10085832" y="1271017"/>
            <a:ext cx="1777556" cy="5263586"/>
          </a:xfrm>
        </p:spPr>
        <p:txBody>
          <a:bodyPr>
            <a:normAutofit/>
          </a:bodyPr>
          <a:lstStyle/>
          <a:p>
            <a:r>
              <a:rPr lang="it-IT" dirty="0"/>
              <a:t>$i = 1;</a:t>
            </a:r>
          </a:p>
          <a:p>
            <a:r>
              <a:rPr lang="it-IT" dirty="0" err="1"/>
              <a:t>echo</a:t>
            </a:r>
            <a:r>
              <a:rPr lang="it-IT" dirty="0"/>
              <a:t> </a:t>
            </a:r>
            <a:r>
              <a:rPr lang="it-IT" dirty="0">
                <a:highlight>
                  <a:srgbClr val="FFFF00"/>
                </a:highlight>
              </a:rPr>
              <a:t>++</a:t>
            </a:r>
            <a:r>
              <a:rPr lang="it-IT" dirty="0"/>
              <a:t>$i;</a:t>
            </a:r>
          </a:p>
          <a:p>
            <a:r>
              <a:rPr lang="it-IT" dirty="0"/>
              <a:t>//stampa 2;</a:t>
            </a:r>
          </a:p>
          <a:p>
            <a:endParaRPr lang="it-IT" dirty="0"/>
          </a:p>
          <a:p>
            <a:endParaRPr lang="it-IT" dirty="0"/>
          </a:p>
          <a:p>
            <a:endParaRPr lang="it-IT" dirty="0"/>
          </a:p>
          <a:p>
            <a:pPr marL="0" indent="0">
              <a:buNone/>
            </a:pPr>
            <a:r>
              <a:rPr lang="it-IT" dirty="0"/>
              <a:t>$i = 1;</a:t>
            </a:r>
          </a:p>
          <a:p>
            <a:pPr marL="0" indent="0">
              <a:buNone/>
            </a:pPr>
            <a:r>
              <a:rPr lang="it-IT" dirty="0" err="1"/>
              <a:t>echo</a:t>
            </a:r>
            <a:r>
              <a:rPr lang="it-IT" dirty="0"/>
              <a:t> $i++;</a:t>
            </a:r>
          </a:p>
          <a:p>
            <a:pPr marL="0" indent="0">
              <a:buNone/>
            </a:pPr>
            <a:r>
              <a:rPr lang="it-IT" dirty="0"/>
              <a:t>//stampa 1</a:t>
            </a:r>
          </a:p>
          <a:p>
            <a:endParaRPr lang="it-IT" dirty="0"/>
          </a:p>
        </p:txBody>
      </p:sp>
    </p:spTree>
    <p:extLst>
      <p:ext uri="{BB962C8B-B14F-4D97-AF65-F5344CB8AC3E}">
        <p14:creationId xmlns:p14="http://schemas.microsoft.com/office/powerpoint/2010/main" val="1512007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E1BF3E-351D-472D-8A71-5898984F16A9}"/>
              </a:ext>
            </a:extLst>
          </p:cNvPr>
          <p:cNvSpPr>
            <a:spLocks noGrp="1"/>
          </p:cNvSpPr>
          <p:nvPr>
            <p:ph type="title"/>
          </p:nvPr>
        </p:nvSpPr>
        <p:spPr/>
        <p:txBody>
          <a:bodyPr/>
          <a:lstStyle/>
          <a:p>
            <a:r>
              <a:rPr lang="it-IT" dirty="0"/>
              <a:t>Le parentesi</a:t>
            </a:r>
          </a:p>
        </p:txBody>
      </p:sp>
      <p:sp>
        <p:nvSpPr>
          <p:cNvPr id="3" name="Segnaposto contenuto 2">
            <a:extLst>
              <a:ext uri="{FF2B5EF4-FFF2-40B4-BE49-F238E27FC236}">
                <a16:creationId xmlns:a16="http://schemas.microsoft.com/office/drawing/2014/main" id="{6F3EBF77-5C26-4A2D-A5F2-154327682AD3}"/>
              </a:ext>
            </a:extLst>
          </p:cNvPr>
          <p:cNvSpPr>
            <a:spLocks noGrp="1"/>
          </p:cNvSpPr>
          <p:nvPr>
            <p:ph sz="half" idx="2"/>
          </p:nvPr>
        </p:nvSpPr>
        <p:spPr/>
        <p:txBody>
          <a:bodyPr>
            <a:normAutofit/>
          </a:bodyPr>
          <a:lstStyle/>
          <a:p>
            <a:r>
              <a:rPr lang="it-IT" sz="2000" b="1" dirty="0"/>
              <a:t>Le parentesi () modificano la priorità delle operazioni.</a:t>
            </a:r>
            <a:br>
              <a:rPr lang="it-IT" sz="2000" b="1" dirty="0"/>
            </a:br>
            <a:br>
              <a:rPr lang="it-IT" sz="2000" dirty="0"/>
            </a:br>
            <a:r>
              <a:rPr lang="it-IT" sz="2000" dirty="0"/>
              <a:t>in un'espressione proprio come accade nella matematica, valutando prima il valore in esse contenuto e poi il resto dell'espressione. </a:t>
            </a:r>
          </a:p>
          <a:p>
            <a:r>
              <a:rPr lang="it-IT" sz="2000" dirty="0"/>
              <a:t>Nel nostro caso viene prima valutato il valore del modulo e poi eseguito il resto dell'espressione.</a:t>
            </a:r>
          </a:p>
        </p:txBody>
      </p:sp>
      <p:sp>
        <p:nvSpPr>
          <p:cNvPr id="4" name="Segnaposto contenuto 3">
            <a:extLst>
              <a:ext uri="{FF2B5EF4-FFF2-40B4-BE49-F238E27FC236}">
                <a16:creationId xmlns:a16="http://schemas.microsoft.com/office/drawing/2014/main" id="{F40E740F-F3ED-499D-8C43-E8D7C248BD8F}"/>
              </a:ext>
            </a:extLst>
          </p:cNvPr>
          <p:cNvSpPr>
            <a:spLocks noGrp="1"/>
          </p:cNvSpPr>
          <p:nvPr>
            <p:ph sz="quarter" idx="4"/>
          </p:nvPr>
        </p:nvSpPr>
        <p:spPr/>
        <p:txBody>
          <a:bodyPr/>
          <a:lstStyle/>
          <a:p>
            <a:r>
              <a:rPr lang="it-IT" dirty="0"/>
              <a:t>$e = 5;</a:t>
            </a:r>
          </a:p>
          <a:p>
            <a:r>
              <a:rPr lang="it-IT" dirty="0" err="1"/>
              <a:t>if</a:t>
            </a:r>
            <a:r>
              <a:rPr lang="it-IT" dirty="0"/>
              <a:t>(</a:t>
            </a:r>
            <a:r>
              <a:rPr lang="it-IT" b="1" dirty="0">
                <a:highlight>
                  <a:srgbClr val="FFFF00"/>
                </a:highlight>
              </a:rPr>
              <a:t>($e % 2) </a:t>
            </a:r>
            <a:r>
              <a:rPr lang="it-IT" dirty="0"/>
              <a:t>== 0) {</a:t>
            </a:r>
          </a:p>
          <a:p>
            <a:r>
              <a:rPr lang="it-IT" dirty="0"/>
              <a:t>    </a:t>
            </a:r>
            <a:r>
              <a:rPr lang="it-IT" dirty="0" err="1"/>
              <a:t>echo</a:t>
            </a:r>
            <a:r>
              <a:rPr lang="it-IT" dirty="0"/>
              <a:t> "5 è pari";</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626341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65F8C-3A06-4E34-B571-F3BF9D376FA0}"/>
              </a:ext>
            </a:extLst>
          </p:cNvPr>
          <p:cNvSpPr>
            <a:spLocks noGrp="1"/>
          </p:cNvSpPr>
          <p:nvPr>
            <p:ph type="title"/>
          </p:nvPr>
        </p:nvSpPr>
        <p:spPr/>
        <p:txBody>
          <a:bodyPr/>
          <a:lstStyle/>
          <a:p>
            <a:r>
              <a:rPr lang="it-IT" dirty="0"/>
              <a:t>Operatori Aritmetici</a:t>
            </a:r>
          </a:p>
        </p:txBody>
      </p:sp>
      <p:sp>
        <p:nvSpPr>
          <p:cNvPr id="3" name="Segnaposto contenuto 2">
            <a:extLst>
              <a:ext uri="{FF2B5EF4-FFF2-40B4-BE49-F238E27FC236}">
                <a16:creationId xmlns:a16="http://schemas.microsoft.com/office/drawing/2014/main" id="{615B9FFF-9732-4511-958C-20EFDF9F26E2}"/>
              </a:ext>
            </a:extLst>
          </p:cNvPr>
          <p:cNvSpPr>
            <a:spLocks noGrp="1"/>
          </p:cNvSpPr>
          <p:nvPr>
            <p:ph sz="half" idx="2"/>
          </p:nvPr>
        </p:nvSpPr>
        <p:spPr/>
        <p:txBody>
          <a:bodyPr/>
          <a:lstStyle/>
          <a:p>
            <a:r>
              <a:rPr lang="it-IT" sz="2000" dirty="0"/>
              <a:t>Gli operatori aritmetici possono essere utilizzati </a:t>
            </a:r>
            <a:r>
              <a:rPr lang="it-IT" sz="2000" dirty="0">
                <a:highlight>
                  <a:srgbClr val="00FF00"/>
                </a:highlight>
              </a:rPr>
              <a:t>non solo</a:t>
            </a:r>
            <a:r>
              <a:rPr lang="it-IT" sz="2000" dirty="0"/>
              <a:t> tra </a:t>
            </a:r>
            <a:r>
              <a:rPr lang="it-IT" sz="2000" dirty="0">
                <a:highlight>
                  <a:srgbClr val="00FF00"/>
                </a:highlight>
              </a:rPr>
              <a:t>valori scalari </a:t>
            </a:r>
            <a:r>
              <a:rPr lang="it-IT" sz="2000" dirty="0"/>
              <a:t>ma anche </a:t>
            </a:r>
            <a:r>
              <a:rPr lang="it-IT" sz="2000" dirty="0">
                <a:highlight>
                  <a:srgbClr val="00FF00"/>
                </a:highlight>
              </a:rPr>
              <a:t>con variabili e funzioni</a:t>
            </a:r>
            <a:r>
              <a:rPr lang="it-IT" sz="2000" dirty="0"/>
              <a:t>.</a:t>
            </a:r>
          </a:p>
          <a:p>
            <a:r>
              <a:rPr lang="it-IT" sz="2000" dirty="0"/>
              <a:t>il risultato di un'espressione viene assegnato come risultato alla variabile stessa. </a:t>
            </a:r>
          </a:p>
          <a:p>
            <a:r>
              <a:rPr lang="it-IT" sz="2000" dirty="0"/>
              <a:t>La variabile $b, quindi, viene modificata sommando il suo valore iniziale al valore di $a</a:t>
            </a:r>
          </a:p>
          <a:p>
            <a:endParaRPr lang="it-IT" dirty="0"/>
          </a:p>
          <a:p>
            <a:endParaRPr lang="it-IT" dirty="0"/>
          </a:p>
        </p:txBody>
      </p:sp>
      <p:sp>
        <p:nvSpPr>
          <p:cNvPr id="4" name="Segnaposto contenuto 3">
            <a:extLst>
              <a:ext uri="{FF2B5EF4-FFF2-40B4-BE49-F238E27FC236}">
                <a16:creationId xmlns:a16="http://schemas.microsoft.com/office/drawing/2014/main" id="{F1598F46-F090-41E5-ACD2-42F67EE494FD}"/>
              </a:ext>
            </a:extLst>
          </p:cNvPr>
          <p:cNvSpPr>
            <a:spLocks noGrp="1"/>
          </p:cNvSpPr>
          <p:nvPr>
            <p:ph sz="quarter" idx="4"/>
          </p:nvPr>
        </p:nvSpPr>
        <p:spPr/>
        <p:txBody>
          <a:bodyPr/>
          <a:lstStyle/>
          <a:p>
            <a:r>
              <a:rPr lang="it-IT" dirty="0"/>
              <a:t>$a = 1 + 1;</a:t>
            </a:r>
          </a:p>
          <a:p>
            <a:r>
              <a:rPr lang="it-IT" dirty="0"/>
              <a:t>$b = 4 - 2;</a:t>
            </a:r>
          </a:p>
          <a:p>
            <a:r>
              <a:rPr lang="it-IT" dirty="0">
                <a:highlight>
                  <a:srgbClr val="FFFF00"/>
                </a:highlight>
              </a:rPr>
              <a:t>$b = $b + $a</a:t>
            </a:r>
            <a:r>
              <a:rPr lang="it-IT" dirty="0"/>
              <a:t>; // 2 + 2 = 4</a:t>
            </a:r>
          </a:p>
        </p:txBody>
      </p:sp>
    </p:spTree>
    <p:extLst>
      <p:ext uri="{BB962C8B-B14F-4D97-AF65-F5344CB8AC3E}">
        <p14:creationId xmlns:p14="http://schemas.microsoft.com/office/powerpoint/2010/main" val="25440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C1025-D1E7-4223-9BFC-95E63CC75DEF}"/>
              </a:ext>
            </a:extLst>
          </p:cNvPr>
          <p:cNvSpPr>
            <a:spLocks noGrp="1"/>
          </p:cNvSpPr>
          <p:nvPr>
            <p:ph type="title"/>
          </p:nvPr>
        </p:nvSpPr>
        <p:spPr/>
        <p:txBody>
          <a:bodyPr/>
          <a:lstStyle/>
          <a:p>
            <a:r>
              <a:rPr lang="en-US" dirty="0"/>
              <a:t>IDE (Integrated Development Environment)</a:t>
            </a:r>
            <a:endParaRPr lang="it-IT" dirty="0"/>
          </a:p>
        </p:txBody>
      </p:sp>
      <p:sp>
        <p:nvSpPr>
          <p:cNvPr id="3" name="Segnaposto contenuto 2">
            <a:extLst>
              <a:ext uri="{FF2B5EF4-FFF2-40B4-BE49-F238E27FC236}">
                <a16:creationId xmlns:a16="http://schemas.microsoft.com/office/drawing/2014/main" id="{735642B3-20EB-4750-BD69-E3F375CB5893}"/>
              </a:ext>
            </a:extLst>
          </p:cNvPr>
          <p:cNvSpPr>
            <a:spLocks noGrp="1"/>
          </p:cNvSpPr>
          <p:nvPr>
            <p:ph idx="1"/>
          </p:nvPr>
        </p:nvSpPr>
        <p:spPr/>
        <p:txBody>
          <a:bodyPr>
            <a:normAutofit lnSpcReduction="10000"/>
          </a:bodyPr>
          <a:lstStyle/>
          <a:p>
            <a:endParaRPr lang="it-IT" dirty="0"/>
          </a:p>
          <a:p>
            <a:r>
              <a:rPr lang="it-IT" sz="2400" dirty="0"/>
              <a:t>Vengono utilizzati per  l'</a:t>
            </a:r>
            <a:r>
              <a:rPr lang="it-IT" sz="2400" dirty="0" err="1"/>
              <a:t>autocompletamento</a:t>
            </a:r>
            <a:r>
              <a:rPr lang="it-IT" sz="2400" dirty="0"/>
              <a:t> del codice, </a:t>
            </a:r>
          </a:p>
          <a:p>
            <a:r>
              <a:rPr lang="it-IT" sz="2400" dirty="0"/>
              <a:t>Gli IDE  </a:t>
            </a:r>
            <a:r>
              <a:rPr lang="it-IT" sz="2400" b="1" dirty="0"/>
              <a:t>sono software che aiutano i programmatori a sviluppare codice</a:t>
            </a:r>
            <a:r>
              <a:rPr lang="it-IT" sz="2400" dirty="0"/>
              <a:t> attraverso l'</a:t>
            </a:r>
            <a:r>
              <a:rPr lang="it-IT" sz="2400" dirty="0" err="1"/>
              <a:t>autocompletamento</a:t>
            </a:r>
            <a:r>
              <a:rPr lang="it-IT" sz="2400" dirty="0"/>
              <a:t> delle funzioni, dei metodi delle classi, tramite la colorazione del codice o la segnalazione di errori di sintassi senza dover eseguire il codice per individuarli.</a:t>
            </a:r>
          </a:p>
          <a:p>
            <a:r>
              <a:rPr lang="it-IT" sz="2400" dirty="0"/>
              <a:t>Si potrebbe preferire un IDE al semplice editor di testo. </a:t>
            </a:r>
          </a:p>
          <a:p>
            <a:r>
              <a:rPr lang="it-IT" sz="2400" dirty="0"/>
              <a:t>Alcuni degli IDE più noti sono i seguenti, tutti multipiattaforma: </a:t>
            </a:r>
            <a:br>
              <a:rPr lang="it-IT" sz="2400" dirty="0"/>
            </a:br>
            <a:br>
              <a:rPr lang="it-IT" sz="2400" dirty="0"/>
            </a:br>
            <a:r>
              <a:rPr lang="it-IT" sz="2400" dirty="0" err="1"/>
              <a:t>PHPStorm</a:t>
            </a:r>
            <a:r>
              <a:rPr lang="it-IT" sz="2400" dirty="0"/>
              <a:t> (premium); </a:t>
            </a:r>
            <a:br>
              <a:rPr lang="it-IT" sz="2400" dirty="0"/>
            </a:br>
            <a:r>
              <a:rPr lang="it-IT" sz="2400" dirty="0"/>
              <a:t>Visual Studio Code</a:t>
            </a:r>
            <a:br>
              <a:rPr lang="it-IT" sz="2400" dirty="0"/>
            </a:br>
            <a:r>
              <a:rPr lang="it-IT" sz="2400" dirty="0"/>
              <a:t>Eclipse (free); </a:t>
            </a:r>
            <a:br>
              <a:rPr lang="it-IT" sz="2400" dirty="0"/>
            </a:br>
            <a:r>
              <a:rPr lang="it-IT" sz="2400" dirty="0" err="1"/>
              <a:t>Aptana</a:t>
            </a:r>
            <a:r>
              <a:rPr lang="it-IT" sz="2400" dirty="0"/>
              <a:t> Studio (free);</a:t>
            </a:r>
            <a:br>
              <a:rPr lang="it-IT" sz="2400" dirty="0"/>
            </a:br>
            <a:r>
              <a:rPr lang="it-IT" sz="2400" dirty="0" err="1"/>
              <a:t>Zend</a:t>
            </a:r>
            <a:r>
              <a:rPr lang="it-IT" sz="2400" dirty="0"/>
              <a:t> Studio (premium).</a:t>
            </a:r>
            <a:br>
              <a:rPr lang="it-IT" sz="2400" dirty="0"/>
            </a:br>
            <a:br>
              <a:rPr lang="it-IT" sz="2400" dirty="0"/>
            </a:br>
            <a:r>
              <a:rPr lang="it-IT" sz="2400" b="1" dirty="0" err="1"/>
              <a:t>PHPStorm</a:t>
            </a:r>
            <a:r>
              <a:rPr lang="it-IT" sz="2400" b="1" dirty="0"/>
              <a:t> è uno degli IDE più completi attualmente sul mercato</a:t>
            </a:r>
            <a:r>
              <a:rPr lang="it-IT" sz="2400" dirty="0"/>
              <a:t>.</a:t>
            </a:r>
          </a:p>
        </p:txBody>
      </p:sp>
    </p:spTree>
    <p:extLst>
      <p:ext uri="{BB962C8B-B14F-4D97-AF65-F5344CB8AC3E}">
        <p14:creationId xmlns:p14="http://schemas.microsoft.com/office/powerpoint/2010/main" val="3552405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8D776B-E9B5-442D-AF65-793792138E99}"/>
              </a:ext>
            </a:extLst>
          </p:cNvPr>
          <p:cNvSpPr>
            <a:spLocks noGrp="1"/>
          </p:cNvSpPr>
          <p:nvPr>
            <p:ph type="title"/>
          </p:nvPr>
        </p:nvSpPr>
        <p:spPr/>
        <p:txBody>
          <a:bodyPr/>
          <a:lstStyle/>
          <a:p>
            <a:r>
              <a:rPr lang="it-IT" dirty="0"/>
              <a:t>Operatori di assegnazione combinati</a:t>
            </a:r>
          </a:p>
        </p:txBody>
      </p:sp>
      <p:sp>
        <p:nvSpPr>
          <p:cNvPr id="3" name="Segnaposto contenuto 2">
            <a:extLst>
              <a:ext uri="{FF2B5EF4-FFF2-40B4-BE49-F238E27FC236}">
                <a16:creationId xmlns:a16="http://schemas.microsoft.com/office/drawing/2014/main" id="{E36BBE64-85D5-4DDB-B181-21A80A051781}"/>
              </a:ext>
            </a:extLst>
          </p:cNvPr>
          <p:cNvSpPr>
            <a:spLocks noGrp="1"/>
          </p:cNvSpPr>
          <p:nvPr>
            <p:ph sz="half" idx="2"/>
          </p:nvPr>
        </p:nvSpPr>
        <p:spPr/>
        <p:txBody>
          <a:bodyPr/>
          <a:lstStyle/>
          <a:p>
            <a:r>
              <a:rPr lang="it-IT" sz="2000" dirty="0"/>
              <a:t>La stessa espressione appena vista può essere riscritta utilizzando gli operatori di assegnazione combinati:</a:t>
            </a:r>
          </a:p>
          <a:p>
            <a:br>
              <a:rPr lang="it-IT" sz="2000" dirty="0"/>
            </a:br>
            <a:r>
              <a:rPr lang="it-IT" sz="2000" dirty="0"/>
              <a:t>Tali operatori possono essere utilizzati con le operazioni aritmetiche + - * /  %</a:t>
            </a:r>
          </a:p>
          <a:p>
            <a:endParaRPr lang="it-IT" dirty="0"/>
          </a:p>
          <a:p>
            <a:endParaRPr lang="it-IT" dirty="0"/>
          </a:p>
        </p:txBody>
      </p:sp>
      <p:sp>
        <p:nvSpPr>
          <p:cNvPr id="4" name="Segnaposto contenuto 3">
            <a:extLst>
              <a:ext uri="{FF2B5EF4-FFF2-40B4-BE49-F238E27FC236}">
                <a16:creationId xmlns:a16="http://schemas.microsoft.com/office/drawing/2014/main" id="{94CC4F1B-7968-4627-9ADC-9F3B220CBA1B}"/>
              </a:ext>
            </a:extLst>
          </p:cNvPr>
          <p:cNvSpPr>
            <a:spLocks noGrp="1"/>
          </p:cNvSpPr>
          <p:nvPr>
            <p:ph sz="quarter" idx="4"/>
          </p:nvPr>
        </p:nvSpPr>
        <p:spPr/>
        <p:txBody>
          <a:bodyPr/>
          <a:lstStyle/>
          <a:p>
            <a:r>
              <a:rPr lang="pt-BR" dirty="0">
                <a:highlight>
                  <a:srgbClr val="FFFF00"/>
                </a:highlight>
              </a:rPr>
              <a:t>$b += $a</a:t>
            </a:r>
            <a:r>
              <a:rPr lang="pt-BR" dirty="0"/>
              <a:t>; // equivale a $b = $b + $a</a:t>
            </a:r>
          </a:p>
          <a:p>
            <a:endParaRPr lang="pt-BR" dirty="0"/>
          </a:p>
          <a:p>
            <a:endParaRPr lang="pt-BR" dirty="0"/>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endParaRPr lang="pt-BR" dirty="0"/>
          </a:p>
          <a:p>
            <a:r>
              <a:rPr lang="pt-BR" dirty="0"/>
              <a:t>$str </a:t>
            </a:r>
            <a:r>
              <a:rPr lang="pt-BR" dirty="0">
                <a:highlight>
                  <a:srgbClr val="00FF00"/>
                </a:highlight>
              </a:rPr>
              <a:t>.=</a:t>
            </a:r>
            <a:r>
              <a:rPr lang="pt-BR" dirty="0"/>
              <a:t> "aggiunto alla stringa";</a:t>
            </a:r>
            <a:endParaRPr lang="it-IT" dirty="0"/>
          </a:p>
        </p:txBody>
      </p:sp>
    </p:spTree>
    <p:extLst>
      <p:ext uri="{BB962C8B-B14F-4D97-AF65-F5344CB8AC3E}">
        <p14:creationId xmlns:p14="http://schemas.microsoft.com/office/powerpoint/2010/main" val="13408692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2B94C-8AE4-4DBD-8773-379BF9772F34}"/>
              </a:ext>
            </a:extLst>
          </p:cNvPr>
          <p:cNvSpPr>
            <a:spLocks noGrp="1"/>
          </p:cNvSpPr>
          <p:nvPr>
            <p:ph type="title"/>
          </p:nvPr>
        </p:nvSpPr>
        <p:spPr/>
        <p:txBody>
          <a:bodyPr/>
          <a:lstStyle/>
          <a:p>
            <a:r>
              <a:rPr lang="it-IT" dirty="0"/>
              <a:t>Operatori di incremento e decremento</a:t>
            </a:r>
          </a:p>
        </p:txBody>
      </p:sp>
      <p:sp>
        <p:nvSpPr>
          <p:cNvPr id="3" name="Segnaposto contenuto 2">
            <a:extLst>
              <a:ext uri="{FF2B5EF4-FFF2-40B4-BE49-F238E27FC236}">
                <a16:creationId xmlns:a16="http://schemas.microsoft.com/office/drawing/2014/main" id="{0BE0148E-1C12-4D86-A68B-F99D29C7F60E}"/>
              </a:ext>
            </a:extLst>
          </p:cNvPr>
          <p:cNvSpPr>
            <a:spLocks noGrp="1"/>
          </p:cNvSpPr>
          <p:nvPr>
            <p:ph sz="half" idx="2"/>
          </p:nvPr>
        </p:nvSpPr>
        <p:spPr/>
        <p:txBody>
          <a:bodyPr>
            <a:normAutofit/>
          </a:bodyPr>
          <a:lstStyle/>
          <a:p>
            <a:r>
              <a:rPr lang="it-IT" sz="2000" dirty="0"/>
              <a:t>La differenza della posizione dell'operatore determina la priorità con cui viene eseguito l'incremento o il decremento.</a:t>
            </a:r>
            <a:br>
              <a:rPr lang="it-IT" sz="2000" dirty="0"/>
            </a:br>
            <a:br>
              <a:rPr lang="it-IT" sz="2000" dirty="0"/>
            </a:br>
            <a:r>
              <a:rPr lang="it-IT" sz="2000" dirty="0"/>
              <a:t> Se si trova a sinistra viene eseguita prima di valutare il resto dell'espressione; </a:t>
            </a:r>
            <a:br>
              <a:rPr lang="it-IT" sz="2000" dirty="0"/>
            </a:br>
            <a:r>
              <a:rPr lang="it-IT" sz="2000" dirty="0"/>
              <a:t>se si trova a destra viene eseguita dopo aver valutato l'espressione.</a:t>
            </a:r>
          </a:p>
        </p:txBody>
      </p:sp>
      <p:sp>
        <p:nvSpPr>
          <p:cNvPr id="4" name="Segnaposto contenuto 3">
            <a:extLst>
              <a:ext uri="{FF2B5EF4-FFF2-40B4-BE49-F238E27FC236}">
                <a16:creationId xmlns:a16="http://schemas.microsoft.com/office/drawing/2014/main" id="{AC0C0741-659F-41E1-93E6-A5BBF47AEF0F}"/>
              </a:ext>
            </a:extLst>
          </p:cNvPr>
          <p:cNvSpPr>
            <a:spLocks noGrp="1"/>
          </p:cNvSpPr>
          <p:nvPr>
            <p:ph sz="quarter" idx="4"/>
          </p:nvPr>
        </p:nvSpPr>
        <p:spPr/>
        <p:txBody>
          <a:bodyPr/>
          <a:lstStyle/>
          <a:p>
            <a:r>
              <a:rPr lang="it-IT" dirty="0"/>
              <a:t>$i = 0;</a:t>
            </a:r>
          </a:p>
          <a:p>
            <a:r>
              <a:rPr lang="it-IT" dirty="0"/>
              <a:t>++$i; // incrementa di 1 la variabile $i</a:t>
            </a:r>
          </a:p>
          <a:p>
            <a:r>
              <a:rPr lang="it-IT" dirty="0"/>
              <a:t>$i++; // incrementa di 1 la variabile $i</a:t>
            </a:r>
          </a:p>
          <a:p>
            <a:r>
              <a:rPr lang="it-IT" dirty="0"/>
              <a:t>--$i; // decrementa di 1 la variabile $i</a:t>
            </a:r>
          </a:p>
          <a:p>
            <a:r>
              <a:rPr lang="it-IT" dirty="0"/>
              <a:t>$i--; // decrementa di 1 la variabile $i</a:t>
            </a:r>
          </a:p>
        </p:txBody>
      </p:sp>
    </p:spTree>
    <p:extLst>
      <p:ext uri="{BB962C8B-B14F-4D97-AF65-F5344CB8AC3E}">
        <p14:creationId xmlns:p14="http://schemas.microsoft.com/office/powerpoint/2010/main" val="3549347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B7D1A6-E7C6-4747-A189-B490724AB91A}"/>
              </a:ext>
            </a:extLst>
          </p:cNvPr>
          <p:cNvSpPr>
            <a:spLocks noGrp="1"/>
          </p:cNvSpPr>
          <p:nvPr>
            <p:ph type="title"/>
          </p:nvPr>
        </p:nvSpPr>
        <p:spPr/>
        <p:txBody>
          <a:bodyPr/>
          <a:lstStyle/>
          <a:p>
            <a:r>
              <a:rPr lang="it-IT" dirty="0"/>
              <a:t>Operatori logici a confronto</a:t>
            </a:r>
          </a:p>
        </p:txBody>
      </p:sp>
      <p:sp>
        <p:nvSpPr>
          <p:cNvPr id="3" name="Segnaposto contenuto 2">
            <a:extLst>
              <a:ext uri="{FF2B5EF4-FFF2-40B4-BE49-F238E27FC236}">
                <a16:creationId xmlns:a16="http://schemas.microsoft.com/office/drawing/2014/main" id="{AF4D5E1C-9819-47D0-B781-D0BB81A09B71}"/>
              </a:ext>
            </a:extLst>
          </p:cNvPr>
          <p:cNvSpPr>
            <a:spLocks noGrp="1"/>
          </p:cNvSpPr>
          <p:nvPr>
            <p:ph sz="half" idx="2"/>
          </p:nvPr>
        </p:nvSpPr>
        <p:spPr>
          <a:xfrm>
            <a:off x="328611" y="1755648"/>
            <a:ext cx="6950013" cy="4764023"/>
          </a:xfrm>
        </p:spPr>
        <p:txBody>
          <a:bodyPr/>
          <a:lstStyle/>
          <a:p>
            <a:r>
              <a:rPr lang="it-IT" sz="2000" dirty="0"/>
              <a:t>Gli operatori logici </a:t>
            </a:r>
            <a:r>
              <a:rPr lang="it-IT" sz="2000" b="1" dirty="0"/>
              <a:t>consentono di determinare se la relazione </a:t>
            </a:r>
            <a:r>
              <a:rPr lang="it-IT" sz="2000" dirty="0"/>
              <a:t>tra due o più espressioni </a:t>
            </a:r>
            <a:r>
              <a:rPr lang="it-IT" sz="2000" b="1" dirty="0"/>
              <a:t>è vera </a:t>
            </a:r>
            <a:r>
              <a:rPr lang="it-IT" sz="2000" dirty="0"/>
              <a:t>(TRUE) </a:t>
            </a:r>
            <a:r>
              <a:rPr lang="it-IT" sz="2000" b="1" dirty="0"/>
              <a:t>o falsa </a:t>
            </a:r>
            <a:r>
              <a:rPr lang="it-IT" sz="2000" dirty="0"/>
              <a:t>(FALSE).</a:t>
            </a:r>
          </a:p>
          <a:p>
            <a:r>
              <a:rPr lang="it-IT" sz="2000" dirty="0"/>
              <a:t> L'unico operatore che </a:t>
            </a:r>
            <a:r>
              <a:rPr lang="it-IT" sz="2000" b="1" dirty="0"/>
              <a:t>fa eccezione </a:t>
            </a:r>
            <a:r>
              <a:rPr lang="it-IT" sz="2000" dirty="0"/>
              <a:t>a questa regola è </a:t>
            </a:r>
            <a:r>
              <a:rPr lang="it-IT" sz="2000" b="1" dirty="0"/>
              <a:t>l'operatore </a:t>
            </a:r>
            <a:r>
              <a:rPr lang="it-IT" sz="2000" b="1" dirty="0" err="1"/>
              <a:t>not</a:t>
            </a:r>
            <a:r>
              <a:rPr lang="it-IT" sz="2000" b="1" dirty="0"/>
              <a:t> </a:t>
            </a:r>
            <a:r>
              <a:rPr lang="it-IT" sz="2000" dirty="0"/>
              <a:t>che si occupa di negare il valore di un'espressione.</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F35FDCA4-F178-4F8B-99B8-F540DE4D4FD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5906" y="3596810"/>
            <a:ext cx="6862370" cy="2922861"/>
          </a:xfrm>
        </p:spPr>
      </p:pic>
      <p:sp>
        <p:nvSpPr>
          <p:cNvPr id="5" name="CasellaDiTesto 4">
            <a:extLst>
              <a:ext uri="{FF2B5EF4-FFF2-40B4-BE49-F238E27FC236}">
                <a16:creationId xmlns:a16="http://schemas.microsoft.com/office/drawing/2014/main" id="{D71A7587-4DD0-4BE3-ACFB-C5E9E38B7699}"/>
              </a:ext>
            </a:extLst>
          </p:cNvPr>
          <p:cNvSpPr txBox="1"/>
          <p:nvPr/>
        </p:nvSpPr>
        <p:spPr>
          <a:xfrm>
            <a:off x="505905" y="5407242"/>
            <a:ext cx="7039665" cy="369332"/>
          </a:xfrm>
          <a:prstGeom prst="rect">
            <a:avLst/>
          </a:prstGeom>
          <a:noFill/>
        </p:spPr>
        <p:txBody>
          <a:bodyPr wrap="square">
            <a:spAutoFit/>
          </a:bodyPr>
          <a:lstStyle/>
          <a:p>
            <a:r>
              <a:rPr lang="it-IT" dirty="0" err="1">
                <a:highlight>
                  <a:srgbClr val="00FF00"/>
                </a:highlight>
              </a:rPr>
              <a:t>xor</a:t>
            </a:r>
            <a:r>
              <a:rPr lang="it-IT" dirty="0">
                <a:highlight>
                  <a:srgbClr val="00FF00"/>
                </a:highlight>
              </a:rPr>
              <a:t> è vero se è vero a o è vero b, ma almeno uno vero e non entrambi</a:t>
            </a:r>
          </a:p>
        </p:txBody>
      </p:sp>
      <p:sp>
        <p:nvSpPr>
          <p:cNvPr id="7" name="CasellaDiTesto 6">
            <a:extLst>
              <a:ext uri="{FF2B5EF4-FFF2-40B4-BE49-F238E27FC236}">
                <a16:creationId xmlns:a16="http://schemas.microsoft.com/office/drawing/2014/main" id="{BD486427-660B-4999-8541-4F470E6B9DFA}"/>
              </a:ext>
            </a:extLst>
          </p:cNvPr>
          <p:cNvSpPr txBox="1"/>
          <p:nvPr/>
        </p:nvSpPr>
        <p:spPr>
          <a:xfrm>
            <a:off x="7455919" y="3861864"/>
            <a:ext cx="4422529" cy="2862322"/>
          </a:xfrm>
          <a:prstGeom prst="rect">
            <a:avLst/>
          </a:prstGeom>
          <a:solidFill>
            <a:schemeClr val="tx1"/>
          </a:solidFill>
        </p:spPr>
        <p:txBody>
          <a:bodyPr wrap="square">
            <a:spAutoFit/>
          </a:bodyPr>
          <a:lstStyle/>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a:t>
            </a:r>
            <a:r>
              <a:rPr lang="it-IT" b="0" dirty="0" err="1">
                <a:solidFill>
                  <a:srgbClr val="6A9955"/>
                </a:solidFill>
                <a:effectLst/>
                <a:latin typeface="Consolas" panose="020B0609020204030204" pitchFamily="49" charset="0"/>
              </a:rPr>
              <a:t>true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dirty="0">
                <a:highlight>
                  <a:srgbClr val="00FFFF"/>
                </a:highlight>
                <a:latin typeface="Consolas" panose="020B0609020204030204" pitchFamily="49" charset="0"/>
              </a:rPr>
              <a:t>Mettere l'operazione tra () </a:t>
            </a:r>
            <a:r>
              <a:rPr lang="it-IT" dirty="0">
                <a:solidFill>
                  <a:srgbClr val="D4D4D4"/>
                </a:solidFill>
                <a:latin typeface="Consolas" panose="020B0609020204030204" pitchFamily="49" charset="0"/>
              </a:rPr>
              <a:t>altrimenti non fa prima confronto e poi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ma solo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e poi confronto</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60375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02CA1-726E-426D-AA1E-C4313EA10D20}"/>
              </a:ext>
            </a:extLst>
          </p:cNvPr>
          <p:cNvSpPr>
            <a:spLocks noGrp="1"/>
          </p:cNvSpPr>
          <p:nvPr>
            <p:ph type="title"/>
          </p:nvPr>
        </p:nvSpPr>
        <p:spPr/>
        <p:txBody>
          <a:bodyPr/>
          <a:lstStyle/>
          <a:p>
            <a:r>
              <a:rPr lang="it-IT" dirty="0"/>
              <a:t>Comportamento operatori logici</a:t>
            </a:r>
          </a:p>
        </p:txBody>
      </p:sp>
      <p:sp>
        <p:nvSpPr>
          <p:cNvPr id="3" name="Segnaposto contenuto 2">
            <a:extLst>
              <a:ext uri="{FF2B5EF4-FFF2-40B4-BE49-F238E27FC236}">
                <a16:creationId xmlns:a16="http://schemas.microsoft.com/office/drawing/2014/main" id="{BF27DD6B-CE7C-4982-A20E-2FCA558635CB}"/>
              </a:ext>
            </a:extLst>
          </p:cNvPr>
          <p:cNvSpPr>
            <a:spLocks noGrp="1"/>
          </p:cNvSpPr>
          <p:nvPr>
            <p:ph sz="half" idx="2"/>
          </p:nvPr>
        </p:nvSpPr>
        <p:spPr>
          <a:xfrm>
            <a:off x="328612" y="1271016"/>
            <a:ext cx="3758756" cy="5248655"/>
          </a:xfrm>
        </p:spPr>
        <p:txBody>
          <a:bodyPr>
            <a:normAutofit/>
          </a:bodyPr>
          <a:lstStyle/>
          <a:p>
            <a:r>
              <a:rPr lang="it-IT" dirty="0" err="1"/>
              <a:t>true</a:t>
            </a:r>
            <a:r>
              <a:rPr lang="it-IT" dirty="0"/>
              <a:t> </a:t>
            </a:r>
            <a:r>
              <a:rPr lang="it-IT" dirty="0">
                <a:highlight>
                  <a:srgbClr val="FFFF00"/>
                </a:highlight>
              </a:rPr>
              <a:t>&amp;&amp;</a:t>
            </a:r>
            <a:r>
              <a:rPr lang="it-IT" dirty="0"/>
              <a:t> </a:t>
            </a:r>
            <a:r>
              <a:rPr lang="it-IT" dirty="0" err="1"/>
              <a:t>true</a:t>
            </a:r>
            <a:r>
              <a:rPr lang="it-IT" dirty="0"/>
              <a:t>;   //</a:t>
            </a:r>
            <a:r>
              <a:rPr lang="it-IT" dirty="0" err="1"/>
              <a:t>true</a:t>
            </a:r>
            <a:endParaRPr lang="it-IT" dirty="0"/>
          </a:p>
          <a:p>
            <a:r>
              <a:rPr lang="it-IT" dirty="0" err="1"/>
              <a:t>true</a:t>
            </a:r>
            <a:r>
              <a:rPr lang="it-IT" dirty="0"/>
              <a:t> &amp;&amp; false;  //false</a:t>
            </a:r>
          </a:p>
          <a:p>
            <a:r>
              <a:rPr lang="it-IT" dirty="0"/>
              <a:t>false &amp;&amp; </a:t>
            </a:r>
            <a:r>
              <a:rPr lang="it-IT" dirty="0" err="1"/>
              <a:t>true</a:t>
            </a:r>
            <a:r>
              <a:rPr lang="it-IT" dirty="0"/>
              <a:t>;  //false</a:t>
            </a:r>
          </a:p>
          <a:p>
            <a:r>
              <a:rPr lang="it-IT" dirty="0"/>
              <a:t>false &amp;&amp; false;  //false</a:t>
            </a:r>
          </a:p>
          <a:p>
            <a:r>
              <a:rPr lang="it-IT" dirty="0" err="1"/>
              <a:t>true</a:t>
            </a:r>
            <a:r>
              <a:rPr lang="it-IT" dirty="0"/>
              <a:t> </a:t>
            </a:r>
            <a:r>
              <a:rPr lang="it-IT" dirty="0">
                <a:highlight>
                  <a:srgbClr val="FFFF00"/>
                </a:highlight>
              </a:rPr>
              <a:t>||</a:t>
            </a:r>
            <a:r>
              <a:rPr lang="it-IT" dirty="0"/>
              <a:t> </a:t>
            </a:r>
            <a:r>
              <a:rPr lang="it-IT" dirty="0" err="1"/>
              <a:t>true</a:t>
            </a:r>
            <a:r>
              <a:rPr lang="it-IT" dirty="0"/>
              <a:t>;  //</a:t>
            </a:r>
            <a:r>
              <a:rPr lang="it-IT" dirty="0" err="1"/>
              <a:t>true</a:t>
            </a:r>
            <a:endParaRPr lang="it-IT" dirty="0"/>
          </a:p>
          <a:p>
            <a:r>
              <a:rPr lang="it-IT" dirty="0" err="1"/>
              <a:t>true</a:t>
            </a:r>
            <a:r>
              <a:rPr lang="it-IT" dirty="0"/>
              <a:t> || false;  //</a:t>
            </a:r>
            <a:r>
              <a:rPr lang="it-IT" dirty="0" err="1"/>
              <a:t>true</a:t>
            </a:r>
            <a:endParaRPr lang="it-IT" dirty="0"/>
          </a:p>
          <a:p>
            <a:r>
              <a:rPr lang="it-IT" dirty="0"/>
              <a:t>false || </a:t>
            </a:r>
            <a:r>
              <a:rPr lang="it-IT" dirty="0" err="1"/>
              <a:t>true</a:t>
            </a:r>
            <a:r>
              <a:rPr lang="it-IT" dirty="0"/>
              <a:t>;  //</a:t>
            </a:r>
            <a:r>
              <a:rPr lang="it-IT" dirty="0" err="1"/>
              <a:t>true</a:t>
            </a:r>
            <a:endParaRPr lang="it-IT" dirty="0"/>
          </a:p>
          <a:p>
            <a:r>
              <a:rPr lang="it-IT" dirty="0"/>
              <a:t>false || false;  //false</a:t>
            </a:r>
          </a:p>
          <a:p>
            <a:r>
              <a:rPr lang="it-IT" dirty="0" err="1"/>
              <a:t>true</a:t>
            </a:r>
            <a:r>
              <a:rPr lang="it-IT" dirty="0"/>
              <a:t> </a:t>
            </a:r>
            <a:r>
              <a:rPr lang="it-IT" dirty="0" err="1">
                <a:highlight>
                  <a:srgbClr val="FFFF00"/>
                </a:highlight>
              </a:rPr>
              <a:t>xor</a:t>
            </a:r>
            <a:r>
              <a:rPr lang="it-IT" dirty="0"/>
              <a:t> </a:t>
            </a:r>
            <a:r>
              <a:rPr lang="it-IT" dirty="0" err="1"/>
              <a:t>true</a:t>
            </a:r>
            <a:r>
              <a:rPr lang="it-IT" dirty="0"/>
              <a:t>;  //false</a:t>
            </a:r>
          </a:p>
          <a:p>
            <a:r>
              <a:rPr lang="it-IT" dirty="0" err="1"/>
              <a:t>true</a:t>
            </a:r>
            <a:r>
              <a:rPr lang="it-IT" dirty="0"/>
              <a:t> </a:t>
            </a:r>
            <a:r>
              <a:rPr lang="it-IT" dirty="0" err="1"/>
              <a:t>xor</a:t>
            </a:r>
            <a:r>
              <a:rPr lang="it-IT" dirty="0"/>
              <a:t> false;  //</a:t>
            </a:r>
            <a:r>
              <a:rPr lang="it-IT" dirty="0" err="1"/>
              <a:t>true</a:t>
            </a:r>
            <a:endParaRPr lang="it-IT" dirty="0"/>
          </a:p>
          <a:p>
            <a:r>
              <a:rPr lang="it-IT" dirty="0"/>
              <a:t>false </a:t>
            </a:r>
            <a:r>
              <a:rPr lang="it-IT" dirty="0" err="1"/>
              <a:t>xor</a:t>
            </a:r>
            <a:r>
              <a:rPr lang="it-IT" dirty="0"/>
              <a:t> </a:t>
            </a:r>
            <a:r>
              <a:rPr lang="it-IT" dirty="0" err="1"/>
              <a:t>true</a:t>
            </a:r>
            <a:r>
              <a:rPr lang="it-IT" dirty="0"/>
              <a:t>;  //</a:t>
            </a:r>
            <a:r>
              <a:rPr lang="it-IT" dirty="0" err="1"/>
              <a:t>true</a:t>
            </a:r>
            <a:endParaRPr lang="it-IT" dirty="0"/>
          </a:p>
          <a:p>
            <a:r>
              <a:rPr lang="it-IT" dirty="0"/>
              <a:t>false </a:t>
            </a:r>
            <a:r>
              <a:rPr lang="it-IT" dirty="0" err="1"/>
              <a:t>xor</a:t>
            </a:r>
            <a:r>
              <a:rPr lang="it-IT" dirty="0"/>
              <a:t> false;  //false</a:t>
            </a:r>
          </a:p>
          <a:p>
            <a:r>
              <a:rPr lang="it-IT" dirty="0"/>
              <a:t>!</a:t>
            </a:r>
            <a:r>
              <a:rPr lang="it-IT" dirty="0" err="1"/>
              <a:t>true</a:t>
            </a:r>
            <a:r>
              <a:rPr lang="it-IT" dirty="0"/>
              <a:t>;  </a:t>
            </a:r>
            <a:r>
              <a:rPr lang="it-IT" dirty="0">
                <a:highlight>
                  <a:srgbClr val="FFFF00"/>
                </a:highlight>
              </a:rPr>
              <a:t>//</a:t>
            </a:r>
            <a:r>
              <a:rPr lang="it-IT" dirty="0"/>
              <a:t>false</a:t>
            </a:r>
          </a:p>
          <a:p>
            <a:r>
              <a:rPr lang="it-IT" dirty="0"/>
              <a:t>!false;  //</a:t>
            </a:r>
            <a:r>
              <a:rPr lang="it-IT" dirty="0" err="1"/>
              <a:t>true</a:t>
            </a:r>
            <a:endParaRPr lang="it-IT" dirty="0"/>
          </a:p>
        </p:txBody>
      </p:sp>
    </p:spTree>
    <p:extLst>
      <p:ext uri="{BB962C8B-B14F-4D97-AF65-F5344CB8AC3E}">
        <p14:creationId xmlns:p14="http://schemas.microsoft.com/office/powerpoint/2010/main" val="4228095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D084F-E11A-4336-99CF-807D85D83513}"/>
              </a:ext>
            </a:extLst>
          </p:cNvPr>
          <p:cNvSpPr>
            <a:spLocks noGrp="1"/>
          </p:cNvSpPr>
          <p:nvPr>
            <p:ph type="title"/>
          </p:nvPr>
        </p:nvSpPr>
        <p:spPr/>
        <p:txBody>
          <a:bodyPr/>
          <a:lstStyle/>
          <a:p>
            <a:r>
              <a:rPr lang="it-IT" dirty="0"/>
              <a:t>Espressioni e operatori logici </a:t>
            </a:r>
          </a:p>
        </p:txBody>
      </p:sp>
      <p:sp>
        <p:nvSpPr>
          <p:cNvPr id="3" name="Segnaposto contenuto 2">
            <a:extLst>
              <a:ext uri="{FF2B5EF4-FFF2-40B4-BE49-F238E27FC236}">
                <a16:creationId xmlns:a16="http://schemas.microsoft.com/office/drawing/2014/main" id="{5C971B60-CAAF-49E2-A3C4-C27F772F9995}"/>
              </a:ext>
            </a:extLst>
          </p:cNvPr>
          <p:cNvSpPr>
            <a:spLocks noGrp="1"/>
          </p:cNvSpPr>
          <p:nvPr>
            <p:ph sz="half" idx="2"/>
          </p:nvPr>
        </p:nvSpPr>
        <p:spPr/>
        <p:txBody>
          <a:bodyPr/>
          <a:lstStyle/>
          <a:p>
            <a:r>
              <a:rPr lang="it-IT" sz="2000" dirty="0"/>
              <a:t>Nel caso in cui una delle espressioni sia </a:t>
            </a:r>
            <a:r>
              <a:rPr lang="it-IT" sz="2000" dirty="0">
                <a:highlight>
                  <a:srgbClr val="00FF00"/>
                </a:highlight>
              </a:rPr>
              <a:t>intera, float o stringa e </a:t>
            </a:r>
            <a:r>
              <a:rPr lang="it-IT" sz="2000" b="1" dirty="0">
                <a:highlight>
                  <a:srgbClr val="00FF00"/>
                </a:highlight>
              </a:rPr>
              <a:t>nel caso i valori sono maggiori di “1”, l'espressione viene interpretata come valore “1</a:t>
            </a:r>
            <a:r>
              <a:rPr lang="it-IT" sz="2000" dirty="0">
                <a:highlight>
                  <a:srgbClr val="00FF00"/>
                </a:highlight>
              </a:rPr>
              <a:t>”</a:t>
            </a:r>
          </a:p>
          <a:p>
            <a:endParaRPr lang="it-IT" dirty="0"/>
          </a:p>
          <a:p>
            <a:endParaRPr lang="it-IT" dirty="0"/>
          </a:p>
          <a:p>
            <a:r>
              <a:rPr lang="it-IT" sz="2000" b="1" dirty="0"/>
              <a:t>Nel caso in cui un'espressione sia un array, invece, essa viene valutata come </a:t>
            </a:r>
            <a:r>
              <a:rPr lang="it-IT" sz="2000" b="1" dirty="0">
                <a:highlight>
                  <a:srgbClr val="00FF00"/>
                </a:highlight>
              </a:rPr>
              <a:t>vera se e soltanto se l'array non è vuoto</a:t>
            </a:r>
            <a:r>
              <a:rPr lang="it-IT" sz="2000" dirty="0"/>
              <a:t>, altrimenti è falsa:</a:t>
            </a:r>
          </a:p>
        </p:txBody>
      </p:sp>
      <p:sp>
        <p:nvSpPr>
          <p:cNvPr id="4" name="Segnaposto contenuto 3">
            <a:extLst>
              <a:ext uri="{FF2B5EF4-FFF2-40B4-BE49-F238E27FC236}">
                <a16:creationId xmlns:a16="http://schemas.microsoft.com/office/drawing/2014/main" id="{E87066FB-B795-443B-87F8-8B0577C003CB}"/>
              </a:ext>
            </a:extLst>
          </p:cNvPr>
          <p:cNvSpPr>
            <a:spLocks noGrp="1"/>
          </p:cNvSpPr>
          <p:nvPr>
            <p:ph sz="quarter" idx="4"/>
          </p:nvPr>
        </p:nvSpPr>
        <p:spPr/>
        <p:txBody>
          <a:bodyPr/>
          <a:lstStyle/>
          <a:p>
            <a:r>
              <a:rPr lang="en-US" dirty="0"/>
              <a:t>1 &amp;&amp; true;  //true</a:t>
            </a:r>
          </a:p>
          <a:p>
            <a:r>
              <a:rPr lang="en-US" dirty="0"/>
              <a:t>2 &amp;&amp; true;  //true</a:t>
            </a:r>
          </a:p>
          <a:p>
            <a:r>
              <a:rPr lang="en-US" dirty="0"/>
              <a:t>"2" &amp;&amp; true;  //true</a:t>
            </a:r>
          </a:p>
          <a:p>
            <a:r>
              <a:rPr lang="en-US" b="1" dirty="0"/>
              <a:t>0</a:t>
            </a:r>
            <a:r>
              <a:rPr lang="en-US" dirty="0"/>
              <a:t> &amp;&amp; true;  //</a:t>
            </a:r>
            <a:r>
              <a:rPr lang="en-US" b="1" dirty="0"/>
              <a:t>false</a:t>
            </a:r>
          </a:p>
          <a:p>
            <a:endParaRPr lang="en-US" dirty="0"/>
          </a:p>
          <a:p>
            <a:r>
              <a:rPr lang="en-US" dirty="0"/>
              <a:t>array() &amp;&amp; true;  //false</a:t>
            </a:r>
          </a:p>
          <a:p>
            <a:r>
              <a:rPr lang="en-US" dirty="0"/>
              <a:t>array(1, 2, 3) &amp;&amp; true;  //true</a:t>
            </a:r>
            <a:endParaRPr lang="it-IT" dirty="0"/>
          </a:p>
        </p:txBody>
      </p:sp>
    </p:spTree>
    <p:extLst>
      <p:ext uri="{BB962C8B-B14F-4D97-AF65-F5344CB8AC3E}">
        <p14:creationId xmlns:p14="http://schemas.microsoft.com/office/powerpoint/2010/main" val="2755423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DF97-37A9-44B9-AB57-F8A11D015A0F}"/>
              </a:ext>
            </a:extLst>
          </p:cNvPr>
          <p:cNvSpPr>
            <a:spLocks noGrp="1"/>
          </p:cNvSpPr>
          <p:nvPr>
            <p:ph type="title"/>
          </p:nvPr>
        </p:nvSpPr>
        <p:spPr/>
        <p:txBody>
          <a:bodyPr/>
          <a:lstStyle/>
          <a:p>
            <a:r>
              <a:rPr lang="it-IT" dirty="0"/>
              <a:t>Operatori di confronto</a:t>
            </a:r>
          </a:p>
        </p:txBody>
      </p:sp>
      <p:sp>
        <p:nvSpPr>
          <p:cNvPr id="3" name="Segnaposto contenuto 2">
            <a:extLst>
              <a:ext uri="{FF2B5EF4-FFF2-40B4-BE49-F238E27FC236}">
                <a16:creationId xmlns:a16="http://schemas.microsoft.com/office/drawing/2014/main" id="{30CA9B01-65FF-4709-A6DF-6ABA61077874}"/>
              </a:ext>
            </a:extLst>
          </p:cNvPr>
          <p:cNvSpPr>
            <a:spLocks noGrp="1"/>
          </p:cNvSpPr>
          <p:nvPr>
            <p:ph sz="half" idx="2"/>
          </p:nvPr>
        </p:nvSpPr>
        <p:spPr>
          <a:xfrm>
            <a:off x="328612" y="1271016"/>
            <a:ext cx="4745193" cy="5248655"/>
          </a:xfrm>
        </p:spPr>
        <p:txBody>
          <a:bodyPr>
            <a:normAutofit/>
          </a:bodyPr>
          <a:lstStyle/>
          <a:p>
            <a:r>
              <a:rPr lang="it-IT" sz="2000" dirty="0"/>
              <a:t>Gli operatori di confronto consentono di determinare il valore di due espressioni in base al confronto tra i loro valori.</a:t>
            </a:r>
          </a:p>
        </p:txBody>
      </p:sp>
      <p:pic>
        <p:nvPicPr>
          <p:cNvPr id="8" name="Segnaposto contenuto 7">
            <a:extLst>
              <a:ext uri="{FF2B5EF4-FFF2-40B4-BE49-F238E27FC236}">
                <a16:creationId xmlns:a16="http://schemas.microsoft.com/office/drawing/2014/main" id="{296D2720-D9E4-4A49-A821-7D979B2CAA2A}"/>
              </a:ext>
            </a:extLst>
          </p:cNvPr>
          <p:cNvPicPr>
            <a:picLocks noGrp="1" noChangeAspect="1"/>
          </p:cNvPicPr>
          <p:nvPr>
            <p:ph sz="quarter" idx="4"/>
          </p:nvPr>
        </p:nvPicPr>
        <p:blipFill>
          <a:blip r:embed="rId2"/>
          <a:stretch>
            <a:fillRect/>
          </a:stretch>
        </p:blipFill>
        <p:spPr>
          <a:xfrm>
            <a:off x="7140572" y="1271588"/>
            <a:ext cx="3767144" cy="5262562"/>
          </a:xfrm>
          <a:prstGeom prst="rect">
            <a:avLst/>
          </a:prstGeom>
        </p:spPr>
      </p:pic>
    </p:spTree>
    <p:extLst>
      <p:ext uri="{BB962C8B-B14F-4D97-AF65-F5344CB8AC3E}">
        <p14:creationId xmlns:p14="http://schemas.microsoft.com/office/powerpoint/2010/main" val="167761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0024-D27E-4993-A21A-E39FABA026D7}"/>
              </a:ext>
            </a:extLst>
          </p:cNvPr>
          <p:cNvSpPr>
            <a:spLocks noGrp="1"/>
          </p:cNvSpPr>
          <p:nvPr>
            <p:ph type="title"/>
          </p:nvPr>
        </p:nvSpPr>
        <p:spPr/>
        <p:txBody>
          <a:bodyPr/>
          <a:lstStyle/>
          <a:p>
            <a:r>
              <a:rPr lang="it-IT" dirty="0"/>
              <a:t>operatore di confronto &lt;=&gt;</a:t>
            </a:r>
          </a:p>
        </p:txBody>
      </p:sp>
      <p:sp>
        <p:nvSpPr>
          <p:cNvPr id="3" name="Segnaposto contenuto 2">
            <a:extLst>
              <a:ext uri="{FF2B5EF4-FFF2-40B4-BE49-F238E27FC236}">
                <a16:creationId xmlns:a16="http://schemas.microsoft.com/office/drawing/2014/main" id="{2D9EFB72-FEA4-4F4B-9E3D-25FFFE552EC4}"/>
              </a:ext>
            </a:extLst>
          </p:cNvPr>
          <p:cNvSpPr>
            <a:spLocks noGrp="1"/>
          </p:cNvSpPr>
          <p:nvPr>
            <p:ph sz="half" idx="2"/>
          </p:nvPr>
        </p:nvSpPr>
        <p:spPr/>
        <p:txBody>
          <a:bodyPr/>
          <a:lstStyle/>
          <a:p>
            <a:r>
              <a:rPr lang="it-IT" b="1" i="0" dirty="0" err="1">
                <a:solidFill>
                  <a:srgbClr val="444444"/>
                </a:solidFill>
                <a:effectLst/>
                <a:latin typeface="Avenir"/>
              </a:rPr>
              <a:t>spaceship</a:t>
            </a:r>
            <a:r>
              <a:rPr lang="it-IT" b="0" i="0" dirty="0">
                <a:solidFill>
                  <a:srgbClr val="444444"/>
                </a:solidFill>
                <a:effectLst/>
                <a:latin typeface="Avenir"/>
              </a:rPr>
              <a:t> confronta due valori. Se il primo valore è maggiore del secondo restituisce un intero positivo 1;  se il primo valore è minore del secondo restituisce un intero negativo -1; infine se i due valori sono uguali restituisce 0.</a:t>
            </a:r>
            <a:endParaRPr lang="it-IT" dirty="0"/>
          </a:p>
        </p:txBody>
      </p:sp>
      <p:sp>
        <p:nvSpPr>
          <p:cNvPr id="4" name="Segnaposto contenuto 3">
            <a:extLst>
              <a:ext uri="{FF2B5EF4-FFF2-40B4-BE49-F238E27FC236}">
                <a16:creationId xmlns:a16="http://schemas.microsoft.com/office/drawing/2014/main" id="{D5F8BA14-BA1F-4171-96CC-EA92BD82F1D4}"/>
              </a:ext>
            </a:extLst>
          </p:cNvPr>
          <p:cNvSpPr>
            <a:spLocks noGrp="1"/>
          </p:cNvSpPr>
          <p:nvPr>
            <p:ph sz="quarter" idx="4"/>
          </p:nvPr>
        </p:nvSpPr>
        <p:spPr/>
        <p:txBody>
          <a:bodyPr>
            <a:normAutofit/>
          </a:bodyPr>
          <a:lstStyle/>
          <a:p>
            <a:r>
              <a:rPr lang="es-ES" dirty="0"/>
              <a:t>// Integers</a:t>
            </a:r>
          </a:p>
          <a:p>
            <a:r>
              <a:rPr lang="es-ES" dirty="0"/>
              <a:t>echo 1 &lt;=&gt; 1; // 0</a:t>
            </a:r>
          </a:p>
          <a:p>
            <a:r>
              <a:rPr lang="es-ES" dirty="0"/>
              <a:t>echo 1 &lt;=&gt; 2; // -1</a:t>
            </a:r>
          </a:p>
          <a:p>
            <a:r>
              <a:rPr lang="es-ES" dirty="0"/>
              <a:t>echo 2 &lt;=&gt; 1; // 1</a:t>
            </a:r>
          </a:p>
          <a:p>
            <a:r>
              <a:rPr lang="es-ES" dirty="0"/>
              <a:t> </a:t>
            </a:r>
          </a:p>
          <a:p>
            <a:r>
              <a:rPr lang="es-ES" dirty="0"/>
              <a:t>// Floats</a:t>
            </a:r>
          </a:p>
          <a:p>
            <a:r>
              <a:rPr lang="es-ES" dirty="0"/>
              <a:t>echo 1.5 &lt;=&gt; 1.5; // 0</a:t>
            </a:r>
          </a:p>
          <a:p>
            <a:r>
              <a:rPr lang="es-ES" dirty="0"/>
              <a:t>echo 1.5 &lt;=&gt; 2.5; // -1</a:t>
            </a:r>
          </a:p>
          <a:p>
            <a:r>
              <a:rPr lang="es-ES" dirty="0"/>
              <a:t>echo 2.5 &lt;=&gt; 1.5; // 1</a:t>
            </a:r>
          </a:p>
          <a:p>
            <a:r>
              <a:rPr lang="es-ES" dirty="0"/>
              <a:t> </a:t>
            </a:r>
            <a:endParaRPr lang="it-IT" dirty="0"/>
          </a:p>
        </p:txBody>
      </p:sp>
    </p:spTree>
    <p:extLst>
      <p:ext uri="{BB962C8B-B14F-4D97-AF65-F5344CB8AC3E}">
        <p14:creationId xmlns:p14="http://schemas.microsoft.com/office/powerpoint/2010/main" val="18869967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EAEE6-ABD1-4CE0-8F53-4B9DBA71C372}"/>
              </a:ext>
            </a:extLst>
          </p:cNvPr>
          <p:cNvSpPr>
            <a:spLocks noGrp="1"/>
          </p:cNvSpPr>
          <p:nvPr>
            <p:ph type="title"/>
          </p:nvPr>
        </p:nvSpPr>
        <p:spPr/>
        <p:txBody>
          <a:bodyPr/>
          <a:lstStyle/>
          <a:p>
            <a:r>
              <a:rPr lang="it-IT" dirty="0"/>
              <a:t>Operatori di uguaglianza ==    </a:t>
            </a:r>
            <a:r>
              <a:rPr lang="it-IT" dirty="0">
                <a:highlight>
                  <a:srgbClr val="FFFF00"/>
                </a:highlight>
              </a:rPr>
              <a:t>ATTENZIONE</a:t>
            </a:r>
          </a:p>
        </p:txBody>
      </p:sp>
      <p:sp>
        <p:nvSpPr>
          <p:cNvPr id="3" name="Segnaposto contenuto 2">
            <a:extLst>
              <a:ext uri="{FF2B5EF4-FFF2-40B4-BE49-F238E27FC236}">
                <a16:creationId xmlns:a16="http://schemas.microsoft.com/office/drawing/2014/main" id="{27117129-B64A-48E7-AECA-7378299458B1}"/>
              </a:ext>
            </a:extLst>
          </p:cNvPr>
          <p:cNvSpPr>
            <a:spLocks noGrp="1"/>
          </p:cNvSpPr>
          <p:nvPr>
            <p:ph idx="1"/>
          </p:nvPr>
        </p:nvSpPr>
        <p:spPr/>
        <p:txBody>
          <a:bodyPr/>
          <a:lstStyle/>
          <a:p>
            <a:r>
              <a:rPr lang="it-IT" b="0" i="0" dirty="0">
                <a:solidFill>
                  <a:srgbClr val="336699"/>
                </a:solidFill>
                <a:effectLst/>
                <a:latin typeface="Fira Mono" panose="020B0509050000020004" pitchFamily="49" charset="0"/>
              </a:rPr>
              <a:t>0 </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foobar</a:t>
            </a:r>
            <a:r>
              <a:rPr lang="it-IT" b="0" i="0" dirty="0">
                <a:solidFill>
                  <a:srgbClr val="CC3333"/>
                </a:solidFill>
                <a:effectLst/>
                <a:latin typeface="Fira Mono" panose="020B0509050000020004" pitchFamily="49" charset="0"/>
              </a:rPr>
              <a:t>' </a:t>
            </a:r>
            <a:r>
              <a:rPr lang="it-IT" b="0" i="0" dirty="0">
                <a:solidFill>
                  <a:srgbClr val="4F5B93"/>
                </a:solidFill>
                <a:effectLst/>
                <a:latin typeface="Fira Mono" panose="020B0509050000020004" pitchFamily="49" charset="0"/>
              </a:rPr>
              <a:t>// </a:t>
            </a:r>
            <a:r>
              <a:rPr lang="it-IT" b="0" i="0" dirty="0" err="1">
                <a:solidFill>
                  <a:srgbClr val="4F5B93"/>
                </a:solidFill>
                <a:effectLst/>
                <a:latin typeface="Fira Mono" panose="020B0509050000020004" pitchFamily="49" charset="0"/>
              </a:rPr>
              <a:t>true</a:t>
            </a:r>
            <a:endParaRPr lang="it-IT" b="0" i="0" dirty="0">
              <a:solidFill>
                <a:srgbClr val="4F5B93"/>
              </a:solidFill>
              <a:effectLst/>
              <a:latin typeface="Fira Mono" panose="020B0509050000020004" pitchFamily="49" charset="0"/>
            </a:endParaRPr>
          </a:p>
          <a:p>
            <a:r>
              <a:rPr lang="it-IT" dirty="0">
                <a:solidFill>
                  <a:srgbClr val="4F5B93"/>
                </a:solidFill>
                <a:latin typeface="Fira Mono" panose="020B0509050000020004" pitchFamily="49" charset="0"/>
              </a:rPr>
              <a:t>in PHP 7</a:t>
            </a: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questo perché viene fatto il cast di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 come </a:t>
            </a:r>
            <a:r>
              <a:rPr lang="it-IT" dirty="0" err="1">
                <a:solidFill>
                  <a:srgbClr val="4F5B93"/>
                </a:solidFill>
                <a:latin typeface="Fira Mono" panose="020B0509050000020004" pitchFamily="49" charset="0"/>
              </a:rPr>
              <a:t>int</a:t>
            </a:r>
            <a:r>
              <a:rPr lang="it-IT" dirty="0">
                <a:solidFill>
                  <a:srgbClr val="4F5B93"/>
                </a:solidFill>
                <a:latin typeface="Fira Mono" panose="020B0509050000020004" pitchFamily="49" charset="0"/>
              </a:rPr>
              <a:t> e il risultato sarà 0</a:t>
            </a:r>
          </a:p>
          <a:p>
            <a:r>
              <a:rPr lang="it-IT" dirty="0">
                <a:solidFill>
                  <a:srgbClr val="4F5B93"/>
                </a:solidFill>
                <a:latin typeface="Fira Mono" panose="020B0509050000020004" pitchFamily="49" charset="0"/>
              </a:rPr>
              <a:t>0 == 0 è </a:t>
            </a:r>
            <a:r>
              <a:rPr lang="it-IT" dirty="0" err="1">
                <a:solidFill>
                  <a:srgbClr val="4F5B93"/>
                </a:solidFill>
                <a:latin typeface="Fira Mono" panose="020B0509050000020004" pitchFamily="49" charset="0"/>
              </a:rPr>
              <a:t>true</a:t>
            </a:r>
            <a:endParaRPr lang="it-IT" dirty="0">
              <a:solidFill>
                <a:srgbClr val="4F5B93"/>
              </a:solidFill>
              <a:latin typeface="Fira Mono" panose="020B0509050000020004" pitchFamily="49" charset="0"/>
            </a:endParaRP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sarebbe stato meglio utilizzare</a:t>
            </a:r>
          </a:p>
          <a:p>
            <a:r>
              <a:rPr lang="it-IT" dirty="0">
                <a:solidFill>
                  <a:srgbClr val="4F5B93"/>
                </a:solidFill>
                <a:latin typeface="Fira Mono" panose="020B0509050000020004" pitchFamily="49" charset="0"/>
              </a:rPr>
              <a:t>0 ===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a:t>
            </a:r>
            <a:endParaRPr lang="it-IT" dirty="0"/>
          </a:p>
        </p:txBody>
      </p:sp>
    </p:spTree>
    <p:extLst>
      <p:ext uri="{BB962C8B-B14F-4D97-AF65-F5344CB8AC3E}">
        <p14:creationId xmlns:p14="http://schemas.microsoft.com/office/powerpoint/2010/main" val="18739093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83F4D7-203B-45C1-9C09-722F39738C0E}"/>
              </a:ext>
            </a:extLst>
          </p:cNvPr>
          <p:cNvSpPr>
            <a:spLocks noGrp="1"/>
          </p:cNvSpPr>
          <p:nvPr>
            <p:ph type="title"/>
          </p:nvPr>
        </p:nvSpPr>
        <p:spPr/>
        <p:txBody>
          <a:bodyPr/>
          <a:lstStyle/>
          <a:p>
            <a:r>
              <a:rPr lang="it-IT" dirty="0"/>
              <a:t>Confronto anche tra stringhe</a:t>
            </a:r>
          </a:p>
        </p:txBody>
      </p:sp>
      <p:sp>
        <p:nvSpPr>
          <p:cNvPr id="3" name="Segnaposto contenuto 2">
            <a:extLst>
              <a:ext uri="{FF2B5EF4-FFF2-40B4-BE49-F238E27FC236}">
                <a16:creationId xmlns:a16="http://schemas.microsoft.com/office/drawing/2014/main" id="{0B6737FB-AC2C-4C73-89ED-280CFAC8C05B}"/>
              </a:ext>
            </a:extLst>
          </p:cNvPr>
          <p:cNvSpPr>
            <a:spLocks noGrp="1"/>
          </p:cNvSpPr>
          <p:nvPr>
            <p:ph sz="half" idx="2"/>
          </p:nvPr>
        </p:nvSpPr>
        <p:spPr/>
        <p:txBody>
          <a:bodyPr/>
          <a:lstStyle/>
          <a:p>
            <a:r>
              <a:rPr lang="it-IT" sz="2000" dirty="0"/>
              <a:t>I </a:t>
            </a:r>
            <a:r>
              <a:rPr lang="it-IT" sz="2000" b="1" dirty="0"/>
              <a:t>confronti possono essere effettuati anche con </a:t>
            </a:r>
            <a:r>
              <a:rPr lang="it-IT" sz="2000" dirty="0"/>
              <a:t>altri tipi di dato che non siano numerici, come ad esempio le </a:t>
            </a:r>
            <a:r>
              <a:rPr lang="it-IT" sz="2000" b="1" dirty="0"/>
              <a:t>stringhe</a:t>
            </a:r>
            <a:r>
              <a:rPr lang="it-IT" sz="2000" dirty="0"/>
              <a:t>. </a:t>
            </a:r>
          </a:p>
          <a:p>
            <a:r>
              <a:rPr lang="it-IT" sz="2000" b="1" dirty="0"/>
              <a:t>Nel caso delle stringhe il confronto viene fatto in base all'ordine alfabetico dei caratteri seguendo l'ordine:</a:t>
            </a:r>
          </a:p>
          <a:p>
            <a:endParaRPr lang="it-IT" sz="2000" dirty="0"/>
          </a:p>
          <a:p>
            <a:r>
              <a:rPr lang="it-IT" sz="2000" b="1" dirty="0">
                <a:highlight>
                  <a:srgbClr val="00FF00"/>
                </a:highlight>
              </a:rPr>
              <a:t>cifre.</a:t>
            </a:r>
          </a:p>
          <a:p>
            <a:r>
              <a:rPr lang="it-IT" sz="2000" b="1" dirty="0">
                <a:highlight>
                  <a:srgbClr val="00FF00"/>
                </a:highlight>
              </a:rPr>
              <a:t>caratteri maiuscoli;</a:t>
            </a:r>
          </a:p>
          <a:p>
            <a:r>
              <a:rPr lang="it-IT" sz="2000" b="1" dirty="0">
                <a:highlight>
                  <a:srgbClr val="00FF00"/>
                </a:highlight>
              </a:rPr>
              <a:t>caratteri minuscoli:</a:t>
            </a:r>
          </a:p>
        </p:txBody>
      </p:sp>
      <p:sp>
        <p:nvSpPr>
          <p:cNvPr id="4" name="Segnaposto contenuto 3">
            <a:extLst>
              <a:ext uri="{FF2B5EF4-FFF2-40B4-BE49-F238E27FC236}">
                <a16:creationId xmlns:a16="http://schemas.microsoft.com/office/drawing/2014/main" id="{004F16ED-75DA-4C35-B309-752CD37C3ABA}"/>
              </a:ext>
            </a:extLst>
          </p:cNvPr>
          <p:cNvSpPr>
            <a:spLocks noGrp="1"/>
          </p:cNvSpPr>
          <p:nvPr>
            <p:ph sz="quarter" idx="4"/>
          </p:nvPr>
        </p:nvSpPr>
        <p:spPr>
          <a:xfrm>
            <a:off x="6300216" y="1271017"/>
            <a:ext cx="5563172" cy="5263586"/>
          </a:xfrm>
        </p:spPr>
        <p:txBody>
          <a:bodyPr>
            <a:normAutofit/>
          </a:bodyPr>
          <a:lstStyle/>
          <a:p>
            <a:r>
              <a:rPr lang="it-IT" dirty="0"/>
              <a:t>$a = 'MAIUSCOLO';</a:t>
            </a:r>
          </a:p>
          <a:p>
            <a:r>
              <a:rPr lang="it-IT" dirty="0"/>
              <a:t>$b = 'minuscolo';</a:t>
            </a:r>
          </a:p>
          <a:p>
            <a:r>
              <a:rPr lang="it-IT" dirty="0"/>
              <a:t>$c = '10 cifra';</a:t>
            </a:r>
          </a:p>
          <a:p>
            <a:r>
              <a:rPr lang="it-IT" b="1" dirty="0"/>
              <a:t>$a</a:t>
            </a:r>
            <a:r>
              <a:rPr lang="it-IT" dirty="0"/>
              <a:t> &gt; $b;  //</a:t>
            </a:r>
            <a:r>
              <a:rPr lang="it-IT" b="1" dirty="0">
                <a:solidFill>
                  <a:srgbClr val="00B050"/>
                </a:solidFill>
              </a:rPr>
              <a:t>falso</a:t>
            </a:r>
            <a:r>
              <a:rPr lang="it-IT" dirty="0"/>
              <a:t> perché la stringa inizia per un carattere </a:t>
            </a:r>
            <a:r>
              <a:rPr lang="it-IT" b="1" dirty="0">
                <a:highlight>
                  <a:srgbClr val="00FF00"/>
                </a:highlight>
              </a:rPr>
              <a:t>maiuscolo</a:t>
            </a:r>
          </a:p>
          <a:p>
            <a:r>
              <a:rPr lang="it-IT" b="1" dirty="0"/>
              <a:t>$b &gt; </a:t>
            </a:r>
            <a:r>
              <a:rPr lang="it-IT" dirty="0"/>
              <a:t>$c;  //</a:t>
            </a:r>
            <a:r>
              <a:rPr lang="it-IT" b="1" dirty="0">
                <a:solidFill>
                  <a:srgbClr val="00B050"/>
                </a:solidFill>
              </a:rPr>
              <a:t>vero</a:t>
            </a:r>
            <a:r>
              <a:rPr lang="it-IT" dirty="0"/>
              <a:t> perché un carattere </a:t>
            </a:r>
            <a:r>
              <a:rPr lang="it-IT" b="1" dirty="0"/>
              <a:t>minuscolo</a:t>
            </a:r>
            <a:r>
              <a:rPr lang="it-IT" dirty="0"/>
              <a:t> </a:t>
            </a:r>
            <a:r>
              <a:rPr lang="it-IT" b="1" dirty="0"/>
              <a:t>è maggiore di una cifra</a:t>
            </a:r>
          </a:p>
          <a:p>
            <a:r>
              <a:rPr lang="it-IT" dirty="0"/>
              <a:t>$c &gt; $a;  //</a:t>
            </a:r>
            <a:r>
              <a:rPr lang="it-IT" dirty="0">
                <a:highlight>
                  <a:srgbClr val="00FF00"/>
                </a:highlight>
              </a:rPr>
              <a:t>false</a:t>
            </a:r>
            <a:r>
              <a:rPr lang="it-IT" dirty="0"/>
              <a:t> perché un carattere maiuscolo è maggiore</a:t>
            </a:r>
          </a:p>
          <a:p>
            <a:r>
              <a:rPr lang="it-IT" dirty="0"/>
              <a:t>'B' &gt; 'A'; //vero perché la A viene prima della B</a:t>
            </a:r>
          </a:p>
          <a:p>
            <a:r>
              <a:rPr lang="it-IT" b="1" u="sng" dirty="0">
                <a:solidFill>
                  <a:schemeClr val="tx1"/>
                </a:solidFill>
              </a:rPr>
              <a:t>'m' </a:t>
            </a:r>
            <a:r>
              <a:rPr lang="it-IT" b="1" dirty="0">
                <a:solidFill>
                  <a:schemeClr val="tx1"/>
                </a:solidFill>
              </a:rPr>
              <a:t>&gt; 'N'; </a:t>
            </a:r>
            <a:r>
              <a:rPr lang="it-IT" dirty="0">
                <a:solidFill>
                  <a:schemeClr val="tx1"/>
                </a:solidFill>
              </a:rPr>
              <a:t>//</a:t>
            </a:r>
            <a:r>
              <a:rPr lang="it-IT" b="1" dirty="0">
                <a:solidFill>
                  <a:srgbClr val="00B050"/>
                </a:solidFill>
              </a:rPr>
              <a:t>vero </a:t>
            </a:r>
            <a:r>
              <a:rPr lang="it-IT" dirty="0"/>
              <a:t>perché una </a:t>
            </a:r>
            <a:r>
              <a:rPr lang="it-IT" b="1" u="sng" dirty="0"/>
              <a:t>lettera</a:t>
            </a:r>
            <a:r>
              <a:rPr lang="it-IT" u="sng" dirty="0"/>
              <a:t> </a:t>
            </a:r>
            <a:r>
              <a:rPr lang="it-IT" b="1" u="sng" dirty="0"/>
              <a:t>minuscola</a:t>
            </a:r>
            <a:r>
              <a:rPr lang="it-IT" dirty="0"/>
              <a:t> è maggiore di una MAIUSCOLA</a:t>
            </a:r>
            <a:endParaRPr lang="it-IT" b="1" u="sng" dirty="0"/>
          </a:p>
        </p:txBody>
      </p:sp>
    </p:spTree>
    <p:extLst>
      <p:ext uri="{BB962C8B-B14F-4D97-AF65-F5344CB8AC3E}">
        <p14:creationId xmlns:p14="http://schemas.microsoft.com/office/powerpoint/2010/main" val="4246029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3942F4-933B-4AC3-A9E1-0F4A26564489}"/>
              </a:ext>
            </a:extLst>
          </p:cNvPr>
          <p:cNvSpPr>
            <a:spLocks noGrp="1"/>
          </p:cNvSpPr>
          <p:nvPr>
            <p:ph type="title"/>
          </p:nvPr>
        </p:nvSpPr>
        <p:spPr/>
        <p:txBody>
          <a:bodyPr/>
          <a:lstStyle/>
          <a:p>
            <a:r>
              <a:rPr lang="it-IT" dirty="0" err="1"/>
              <a:t>If</a:t>
            </a:r>
            <a:r>
              <a:rPr lang="it-IT" dirty="0"/>
              <a:t>, else, istruzioni condizionali in PHP</a:t>
            </a:r>
          </a:p>
        </p:txBody>
      </p:sp>
      <p:sp>
        <p:nvSpPr>
          <p:cNvPr id="3" name="Segnaposto contenuto 2">
            <a:extLst>
              <a:ext uri="{FF2B5EF4-FFF2-40B4-BE49-F238E27FC236}">
                <a16:creationId xmlns:a16="http://schemas.microsoft.com/office/drawing/2014/main" id="{8F16BEC7-5306-4EB8-9A2D-674BAC5CF926}"/>
              </a:ext>
            </a:extLst>
          </p:cNvPr>
          <p:cNvSpPr>
            <a:spLocks noGrp="1"/>
          </p:cNvSpPr>
          <p:nvPr>
            <p:ph idx="1"/>
          </p:nvPr>
        </p:nvSpPr>
        <p:spPr>
          <a:xfrm>
            <a:off x="328612" y="1266088"/>
            <a:ext cx="7416356" cy="5340876"/>
          </a:xfrm>
        </p:spPr>
        <p:txBody>
          <a:bodyPr>
            <a:normAutofit/>
          </a:bodyPr>
          <a:lstStyle/>
          <a:p>
            <a:endParaRPr lang="it-IT" sz="2000" dirty="0"/>
          </a:p>
          <a:p>
            <a:r>
              <a:rPr lang="it-IT" sz="2000" dirty="0"/>
              <a:t>Nel corso delle lezioni precedenti </a:t>
            </a:r>
            <a:r>
              <a:rPr lang="it-IT" sz="2000" b="1" dirty="0"/>
              <a:t>è stato possibile analizzare alcuni frammenti di codice in cui venivano eseguite operazioni in base a determinate condizioni.</a:t>
            </a:r>
            <a:br>
              <a:rPr lang="it-IT" sz="2000" dirty="0"/>
            </a:br>
            <a:endParaRPr lang="it-IT" sz="2000" dirty="0"/>
          </a:p>
          <a:p>
            <a:br>
              <a:rPr lang="it-IT" sz="2000" dirty="0"/>
            </a:br>
            <a:r>
              <a:rPr lang="it-IT" sz="2000" dirty="0"/>
              <a:t> </a:t>
            </a:r>
            <a:r>
              <a:rPr lang="it-IT" sz="2000" b="1" dirty="0"/>
              <a:t>Questo è possibile grazie alle istruzioni </a:t>
            </a:r>
            <a:r>
              <a:rPr lang="it-IT" sz="2000" b="1" dirty="0">
                <a:highlight>
                  <a:srgbClr val="FFFF00"/>
                </a:highlight>
              </a:rPr>
              <a:t>condizionali</a:t>
            </a:r>
            <a:r>
              <a:rPr lang="it-IT" sz="2000" b="1" dirty="0"/>
              <a:t> </a:t>
            </a:r>
            <a:r>
              <a:rPr lang="it-IT" sz="2000" dirty="0"/>
              <a:t>che ci consentono di avere comportamenti differenti all'interno del nostro codice in base a specifiche condizioni.</a:t>
            </a:r>
          </a:p>
        </p:txBody>
      </p:sp>
    </p:spTree>
    <p:extLst>
      <p:ext uri="{BB962C8B-B14F-4D97-AF65-F5344CB8AC3E}">
        <p14:creationId xmlns:p14="http://schemas.microsoft.com/office/powerpoint/2010/main" val="111721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24370-24C8-4476-8D69-AB8230DFD484}"/>
              </a:ext>
            </a:extLst>
          </p:cNvPr>
          <p:cNvSpPr>
            <a:spLocks noGrp="1"/>
          </p:cNvSpPr>
          <p:nvPr>
            <p:ph type="title"/>
          </p:nvPr>
        </p:nvSpPr>
        <p:spPr/>
        <p:txBody>
          <a:bodyPr/>
          <a:lstStyle/>
          <a:p>
            <a:r>
              <a:rPr lang="it-IT" dirty="0"/>
              <a:t>I TAG E I COMMENTI</a:t>
            </a:r>
          </a:p>
        </p:txBody>
      </p:sp>
      <p:sp>
        <p:nvSpPr>
          <p:cNvPr id="3" name="Segnaposto contenuto 2">
            <a:extLst>
              <a:ext uri="{FF2B5EF4-FFF2-40B4-BE49-F238E27FC236}">
                <a16:creationId xmlns:a16="http://schemas.microsoft.com/office/drawing/2014/main" id="{F643ED41-87CC-4B54-BBB5-E0F42FFA2B87}"/>
              </a:ext>
            </a:extLst>
          </p:cNvPr>
          <p:cNvSpPr>
            <a:spLocks noGrp="1"/>
          </p:cNvSpPr>
          <p:nvPr>
            <p:ph sz="half" idx="2"/>
          </p:nvPr>
        </p:nvSpPr>
        <p:spPr>
          <a:xfrm>
            <a:off x="328612" y="1271016"/>
            <a:ext cx="3416670" cy="5248655"/>
          </a:xfrm>
        </p:spPr>
        <p:txBody>
          <a:bodyPr>
            <a:normAutofit/>
          </a:bodyPr>
          <a:lstStyle/>
          <a:p>
            <a:r>
              <a:rPr lang="it-IT" sz="2000" dirty="0"/>
              <a:t>TAG DI APERTURA E DI CHIUSURA</a:t>
            </a:r>
          </a:p>
          <a:p>
            <a:r>
              <a:rPr lang="it-IT" sz="2000" dirty="0"/>
              <a:t>Il tag di apertura del linguaggio &lt;?</a:t>
            </a:r>
            <a:r>
              <a:rPr lang="it-IT" sz="2000" dirty="0" err="1"/>
              <a:t>php</a:t>
            </a:r>
            <a:r>
              <a:rPr lang="it-IT" sz="2000" dirty="0"/>
              <a:t>,</a:t>
            </a:r>
            <a:br>
              <a:rPr lang="it-IT" sz="2000" dirty="0"/>
            </a:br>
            <a:r>
              <a:rPr lang="it-IT" sz="2000" dirty="0"/>
              <a:t>mentre l'ultima il tag di chiusura ?&gt;. </a:t>
            </a:r>
          </a:p>
          <a:p>
            <a:r>
              <a:rPr lang="it-IT" sz="2000" dirty="0"/>
              <a:t>L'interprete PHP, infatti, </a:t>
            </a:r>
            <a:r>
              <a:rPr lang="it-IT" sz="2000" b="1" dirty="0"/>
              <a:t>esegue solo il codice che è contenuto all'interno di questi due delimitatori.</a:t>
            </a:r>
          </a:p>
          <a:p>
            <a:r>
              <a:rPr lang="it-IT" sz="2000" dirty="0">
                <a:highlight>
                  <a:srgbClr val="FFFF00"/>
                </a:highlight>
              </a:rPr>
              <a:t>Questo consente di inserire del codice PHP all'interno di una normale pagina HTML così da renderla dinamica.</a:t>
            </a:r>
          </a:p>
        </p:txBody>
      </p:sp>
      <p:sp>
        <p:nvSpPr>
          <p:cNvPr id="4" name="Segnaposto contenuto 3">
            <a:extLst>
              <a:ext uri="{FF2B5EF4-FFF2-40B4-BE49-F238E27FC236}">
                <a16:creationId xmlns:a16="http://schemas.microsoft.com/office/drawing/2014/main" id="{523A5F84-EAB8-492C-BCF2-4FED0BCB286B}"/>
              </a:ext>
            </a:extLst>
          </p:cNvPr>
          <p:cNvSpPr>
            <a:spLocks noGrp="1"/>
          </p:cNvSpPr>
          <p:nvPr>
            <p:ph sz="quarter" idx="4"/>
          </p:nvPr>
        </p:nvSpPr>
        <p:spPr>
          <a:xfrm>
            <a:off x="4258849" y="1271017"/>
            <a:ext cx="7604539" cy="5263586"/>
          </a:xfrm>
        </p:spPr>
        <p:txBody>
          <a:bodyPr>
            <a:normAutofit fontScale="92500" lnSpcReduction="10000"/>
          </a:bodyPr>
          <a:lstStyle/>
          <a:p>
            <a:r>
              <a:rPr lang="it-IT" dirty="0">
                <a:highlight>
                  <a:srgbClr val="FFFF00"/>
                </a:highlight>
              </a:rPr>
              <a:t>&lt;?</a:t>
            </a:r>
            <a:r>
              <a:rPr lang="it-IT" dirty="0" err="1">
                <a:highlight>
                  <a:srgbClr val="FFFF00"/>
                </a:highlight>
              </a:rPr>
              <a:t>php</a:t>
            </a:r>
            <a:br>
              <a:rPr lang="it-IT" dirty="0"/>
            </a:br>
            <a:r>
              <a:rPr lang="it-IT" dirty="0">
                <a:highlight>
                  <a:srgbClr val="00FF00"/>
                </a:highlight>
              </a:rPr>
              <a:t>/*</a:t>
            </a:r>
            <a:br>
              <a:rPr lang="it-IT" dirty="0"/>
            </a:br>
            <a:r>
              <a:rPr lang="it-IT" dirty="0"/>
              <a:t>In questo script vedremo quali sono gli elementi che compongono un file PHP. Questo ad esempio è un commento multilinea.</a:t>
            </a:r>
            <a:br>
              <a:rPr lang="it-IT" dirty="0"/>
            </a:br>
            <a:r>
              <a:rPr lang="it-IT" dirty="0">
                <a:highlight>
                  <a:srgbClr val="00FF00"/>
                </a:highlight>
              </a:rPr>
              <a:t>*/</a:t>
            </a:r>
            <a:br>
              <a:rPr lang="it-IT" dirty="0"/>
            </a:br>
            <a:r>
              <a:rPr lang="it-IT" dirty="0">
                <a:highlight>
                  <a:srgbClr val="00FF00"/>
                </a:highlight>
              </a:rPr>
              <a:t>//</a:t>
            </a:r>
            <a:r>
              <a:rPr lang="it-IT" dirty="0"/>
              <a:t> questo invece è un commento su singola riga</a:t>
            </a:r>
            <a:br>
              <a:rPr lang="it-IT" dirty="0"/>
            </a:br>
            <a:r>
              <a:rPr lang="it-IT" dirty="0">
                <a:highlight>
                  <a:srgbClr val="00FF00"/>
                </a:highlight>
              </a:rPr>
              <a:t># </a:t>
            </a:r>
            <a:r>
              <a:rPr lang="it-IT" dirty="0"/>
              <a:t>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a:t>
            </a:r>
            <a:br>
              <a:rPr lang="it-IT" dirty="0"/>
            </a:br>
            <a:r>
              <a:rPr lang="it-IT" dirty="0"/>
              <a:t>$nome;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"&lt;strong&gt;Ciao " . $nome . "&lt;/strong&gt;";</a:t>
            </a:r>
            <a:br>
              <a:rPr lang="it-IT" dirty="0"/>
            </a:br>
            <a:r>
              <a:rPr lang="it-IT" dirty="0"/>
              <a:t>}</a:t>
            </a:r>
            <a:br>
              <a:rPr lang="it-IT" dirty="0"/>
            </a:br>
            <a:r>
              <a:rPr lang="it-IT" dirty="0" err="1"/>
              <a:t>stampa_nome</a:t>
            </a:r>
            <a:r>
              <a:rPr lang="it-IT" dirty="0"/>
              <a:t>($nome);</a:t>
            </a:r>
            <a:br>
              <a:rPr lang="it-IT" dirty="0"/>
            </a:br>
            <a:r>
              <a:rPr lang="it-IT" dirty="0">
                <a:highlight>
                  <a:srgbClr val="FFFF00"/>
                </a:highlight>
              </a:rPr>
              <a:t>?&gt;</a:t>
            </a:r>
          </a:p>
        </p:txBody>
      </p:sp>
    </p:spTree>
    <p:extLst>
      <p:ext uri="{BB962C8B-B14F-4D97-AF65-F5344CB8AC3E}">
        <p14:creationId xmlns:p14="http://schemas.microsoft.com/office/powerpoint/2010/main" val="14350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a:xfrm>
            <a:off x="328612" y="1261685"/>
            <a:ext cx="5678996" cy="5248655"/>
          </a:xfrm>
        </p:spPr>
        <p:txBody>
          <a:bodyPr/>
          <a:lstStyle/>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after the control structure keyword</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after the opening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before the closing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between the closing parenthesis and the opening brace</a:t>
            </a:r>
          </a:p>
          <a:p>
            <a:pPr algn="l" fontAlgn="base">
              <a:buFont typeface="Arial" panose="020B0604020202020204" pitchFamily="34" charset="0"/>
              <a:buChar char="•"/>
            </a:pPr>
            <a:r>
              <a:rPr lang="en-US" b="0" i="0" dirty="0">
                <a:solidFill>
                  <a:srgbClr val="595143"/>
                </a:solidFill>
                <a:effectLst/>
                <a:latin typeface="inherit"/>
              </a:rPr>
              <a:t>The structure body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indented once</a:t>
            </a:r>
          </a:p>
          <a:p>
            <a:pPr algn="l" fontAlgn="base">
              <a:buFont typeface="Arial" panose="020B0604020202020204" pitchFamily="34" charset="0"/>
              <a:buChar char="•"/>
            </a:pPr>
            <a:r>
              <a:rPr lang="en-US" b="0" i="0" dirty="0">
                <a:solidFill>
                  <a:srgbClr val="595143"/>
                </a:solidFill>
                <a:effectLst/>
                <a:latin typeface="inherit"/>
              </a:rPr>
              <a:t>The body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opening brace</a:t>
            </a:r>
          </a:p>
          <a:p>
            <a:pPr algn="l" fontAlgn="base">
              <a:buFont typeface="Arial" panose="020B0604020202020204" pitchFamily="34" charset="0"/>
              <a:buChar char="•"/>
            </a:pPr>
            <a:r>
              <a:rPr lang="en-US" b="0" i="0" dirty="0">
                <a:solidFill>
                  <a:srgbClr val="595143"/>
                </a:solidFill>
                <a:effectLst/>
                <a:latin typeface="inherit"/>
              </a:rPr>
              <a:t>The closing brace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body</a:t>
            </a:r>
          </a:p>
          <a:p>
            <a:pPr algn="l" fontAlgn="base">
              <a:buFont typeface="Arial" panose="020B0604020202020204" pitchFamily="34" charset="0"/>
              <a:buChar char="•"/>
            </a:pPr>
            <a:r>
              <a:rPr lang="en-US" b="0" i="0" dirty="0">
                <a:solidFill>
                  <a:srgbClr val="595143"/>
                </a:solidFill>
                <a:effectLst/>
                <a:highlight>
                  <a:srgbClr val="00FF00"/>
                </a:highlight>
                <a:latin typeface="inherit"/>
              </a:rPr>
              <a:t>elseif</a:t>
            </a:r>
            <a:r>
              <a:rPr lang="en-US" b="0" i="0" dirty="0">
                <a:solidFill>
                  <a:srgbClr val="595143"/>
                </a:solidFill>
                <a:effectLst/>
                <a:latin typeface="inherit"/>
              </a:rPr>
              <a:t> SHOULD be used instead of </a:t>
            </a:r>
            <a:r>
              <a:rPr lang="en-US" b="0" i="0" dirty="0">
                <a:solidFill>
                  <a:srgbClr val="595143"/>
                </a:solidFill>
                <a:effectLst/>
                <a:highlight>
                  <a:srgbClr val="FF0000"/>
                </a:highlight>
                <a:latin typeface="inherit"/>
              </a:rPr>
              <a:t>else if</a:t>
            </a:r>
          </a:p>
          <a:p>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lstStyle/>
          <a:p>
            <a:r>
              <a:rPr lang="en-US" dirty="0"/>
              <a:t>if</a:t>
            </a:r>
            <a:r>
              <a:rPr lang="en-US" dirty="0">
                <a:highlight>
                  <a:srgbClr val="00FF00"/>
                </a:highlight>
              </a:rPr>
              <a:t> </a:t>
            </a:r>
            <a:r>
              <a:rPr lang="en-US" dirty="0"/>
              <a:t>(</a:t>
            </a:r>
            <a:r>
              <a:rPr lang="en-US" dirty="0">
                <a:highlight>
                  <a:srgbClr val="FF0000"/>
                </a:highlight>
              </a:rPr>
              <a:t> </a:t>
            </a:r>
            <a:r>
              <a:rPr lang="en-US" dirty="0"/>
              <a:t>$expr1</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 if body</a:t>
            </a:r>
          </a:p>
          <a:p>
            <a:r>
              <a:rPr lang="en-US" dirty="0"/>
              <a:t>} elseif ($expr2) {</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p>
          <a:p>
            <a:r>
              <a:rPr lang="en-US" dirty="0"/>
              <a:t>    // elseif body</a:t>
            </a:r>
          </a:p>
          <a:p>
            <a:r>
              <a:rPr lang="en-US" dirty="0"/>
              <a:t>} else {</a:t>
            </a:r>
          </a:p>
          <a:p>
            <a:r>
              <a:rPr lang="en-US" dirty="0"/>
              <a:t>    // else body;</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endParaRPr lang="en-US" dirty="0"/>
          </a:p>
          <a:p>
            <a:r>
              <a:rPr lang="en-US" dirty="0">
                <a:highlight>
                  <a:srgbClr val="00FF00"/>
                </a:highlight>
              </a:rPr>
              <a:t>}</a:t>
            </a:r>
            <a:endParaRPr lang="it-IT" dirty="0">
              <a:highlight>
                <a:srgbClr val="00FF00"/>
              </a:highlight>
            </a:endParaRPr>
          </a:p>
        </p:txBody>
      </p:sp>
    </p:spTree>
    <p:extLst>
      <p:ext uri="{BB962C8B-B14F-4D97-AF65-F5344CB8AC3E}">
        <p14:creationId xmlns:p14="http://schemas.microsoft.com/office/powerpoint/2010/main" val="1354143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A8F90-CA27-43E2-9DEF-D77D5A4CDABB}"/>
              </a:ext>
            </a:extLst>
          </p:cNvPr>
          <p:cNvSpPr>
            <a:spLocks noGrp="1"/>
          </p:cNvSpPr>
          <p:nvPr>
            <p:ph type="title"/>
          </p:nvPr>
        </p:nvSpPr>
        <p:spPr/>
        <p:txBody>
          <a:bodyPr/>
          <a:lstStyle/>
          <a:p>
            <a:r>
              <a:rPr lang="it-IT" dirty="0" err="1"/>
              <a:t>if</a:t>
            </a:r>
            <a:endParaRPr lang="it-IT" dirty="0"/>
          </a:p>
        </p:txBody>
      </p:sp>
      <p:sp>
        <p:nvSpPr>
          <p:cNvPr id="3" name="Segnaposto contenuto 2">
            <a:extLst>
              <a:ext uri="{FF2B5EF4-FFF2-40B4-BE49-F238E27FC236}">
                <a16:creationId xmlns:a16="http://schemas.microsoft.com/office/drawing/2014/main" id="{07AD4CB0-4635-457B-8E5B-47EA1DAA4D6A}"/>
              </a:ext>
            </a:extLst>
          </p:cNvPr>
          <p:cNvSpPr>
            <a:spLocks noGrp="1"/>
          </p:cNvSpPr>
          <p:nvPr>
            <p:ph sz="half" idx="2"/>
          </p:nvPr>
        </p:nvSpPr>
        <p:spPr/>
        <p:txBody>
          <a:bodyPr/>
          <a:lstStyle/>
          <a:p>
            <a:pPr marL="0" indent="0">
              <a:buNone/>
            </a:pPr>
            <a:r>
              <a:rPr lang="it-IT" sz="2000" b="1" dirty="0">
                <a:highlight>
                  <a:srgbClr val="00FF00"/>
                </a:highlight>
              </a:rPr>
              <a:t>Dopo la keyword </a:t>
            </a:r>
            <a:r>
              <a:rPr lang="it-IT" sz="2000" b="1" dirty="0" err="1">
                <a:highlight>
                  <a:srgbClr val="00FF00"/>
                </a:highlight>
              </a:rPr>
              <a:t>if</a:t>
            </a:r>
            <a:r>
              <a:rPr lang="it-IT" sz="2000" b="1" dirty="0">
                <a:highlight>
                  <a:srgbClr val="00FF00"/>
                </a:highlight>
              </a:rPr>
              <a:t>, deve essere indicata fra parentesi un'espressione da valutare </a:t>
            </a:r>
            <a:r>
              <a:rPr lang="it-IT" sz="2000" b="1" dirty="0">
                <a:solidFill>
                  <a:schemeClr val="tx1"/>
                </a:solidFill>
                <a:highlight>
                  <a:srgbClr val="00FF00"/>
                </a:highlight>
              </a:rPr>
              <a:t>(condizione)</a:t>
            </a:r>
            <a:r>
              <a:rPr lang="it-IT" sz="2000" dirty="0">
                <a:solidFill>
                  <a:schemeClr val="tx1"/>
                </a:solidFill>
                <a:highlight>
                  <a:srgbClr val="00FF00"/>
                </a:highlight>
              </a:rPr>
              <a:t>. </a:t>
            </a:r>
            <a:r>
              <a:rPr lang="it-IT" sz="2000" dirty="0"/>
              <a:t>Questa espressione sarà valutata in senso booleano, cioè il suo valore sarà considerato vero o falso.</a:t>
            </a:r>
          </a:p>
          <a:p>
            <a:pPr marL="0" indent="0">
              <a:buNone/>
            </a:pPr>
            <a:r>
              <a:rPr lang="it-IT" sz="2000" dirty="0"/>
              <a:t>Dunque, </a:t>
            </a:r>
            <a:r>
              <a:rPr lang="it-IT" sz="2000" b="1" dirty="0"/>
              <a:t>se la condizione è vera, l'istruzione successiva verrà eseguita</a:t>
            </a:r>
            <a:r>
              <a:rPr lang="it-IT" sz="2000" dirty="0"/>
              <a:t>, altrimenti sarà ignorata.</a:t>
            </a:r>
          </a:p>
          <a:p>
            <a:pPr marL="0" indent="0">
              <a:buNone/>
            </a:pPr>
            <a:endParaRPr lang="it-IT" sz="2000" dirty="0"/>
          </a:p>
          <a:p>
            <a:pPr marL="0" indent="0">
              <a:buNone/>
            </a:pPr>
            <a:r>
              <a:rPr lang="it-IT" sz="2400" b="1" dirty="0"/>
              <a:t>Se l'istruzione da eseguire </a:t>
            </a:r>
            <a:r>
              <a:rPr lang="it-IT" sz="2400" dirty="0"/>
              <a:t>nel caso in cui la condizione sia vera </a:t>
            </a:r>
            <a:r>
              <a:rPr lang="it-IT" sz="2400" b="1" dirty="0"/>
              <a:t>è una sola, le parentesi graffe sono opzionali</a:t>
            </a:r>
            <a:br>
              <a:rPr lang="it-IT" dirty="0"/>
            </a:br>
            <a:br>
              <a:rPr lang="it-IT" sz="2000" dirty="0"/>
            </a:br>
            <a:endParaRPr lang="it-IT" sz="2000" dirty="0"/>
          </a:p>
        </p:txBody>
      </p:sp>
      <p:sp>
        <p:nvSpPr>
          <p:cNvPr id="4" name="Segnaposto contenuto 3">
            <a:extLst>
              <a:ext uri="{FF2B5EF4-FFF2-40B4-BE49-F238E27FC236}">
                <a16:creationId xmlns:a16="http://schemas.microsoft.com/office/drawing/2014/main" id="{41A4CB6D-D8C7-4922-A314-5035EFB3CE5B}"/>
              </a:ext>
            </a:extLst>
          </p:cNvPr>
          <p:cNvSpPr>
            <a:spLocks noGrp="1"/>
          </p:cNvSpPr>
          <p:nvPr>
            <p:ph sz="quarter" idx="4"/>
          </p:nvPr>
        </p:nvSpPr>
        <p:spPr/>
        <p:txBody>
          <a:bodyPr/>
          <a:lstStyle/>
          <a:p>
            <a:r>
              <a:rPr lang="it-IT" dirty="0" err="1">
                <a:highlight>
                  <a:srgbClr val="FFFF00"/>
                </a:highlight>
              </a:rPr>
              <a:t>if</a:t>
            </a:r>
            <a:r>
              <a:rPr lang="it-IT" dirty="0">
                <a:solidFill>
                  <a:srgbClr val="00B050"/>
                </a:solidFill>
              </a:rPr>
              <a:t>( &lt;condizione&gt; )</a:t>
            </a:r>
            <a:r>
              <a:rPr lang="it-IT" dirty="0"/>
              <a:t> &lt;istruzione&gt;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r>
              <a:rPr lang="it-IT" dirty="0">
                <a:highlight>
                  <a:srgbClr val="FFFF00"/>
                </a:highlight>
              </a:rPr>
              <a:t>{</a:t>
            </a:r>
          </a:p>
          <a:p>
            <a:pPr marL="4572" lvl="1" indent="0">
              <a:buNone/>
            </a:pPr>
            <a:r>
              <a:rPr lang="it-IT" dirty="0"/>
              <a:t>    </a:t>
            </a:r>
            <a:r>
              <a:rPr lang="it-IT" dirty="0" err="1"/>
              <a:t>print</a:t>
            </a:r>
            <a:r>
              <a:rPr lang="it-IT" dirty="0"/>
              <a:t> "Marco";</a:t>
            </a:r>
          </a:p>
          <a:p>
            <a:r>
              <a:rPr lang="it-IT" dirty="0">
                <a:highlight>
                  <a:srgbClr val="FFFF00"/>
                </a:highlight>
              </a:rPr>
              <a: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endParaRPr lang="it-IT" dirty="0">
              <a:highlight>
                <a:srgbClr val="FFFF00"/>
              </a:highlight>
            </a:endParaRPr>
          </a:p>
          <a:p>
            <a:pPr marL="4572" lvl="1" indent="0">
              <a:buNone/>
            </a:pPr>
            <a:r>
              <a:rPr lang="it-IT" dirty="0"/>
              <a:t>    </a:t>
            </a:r>
            <a:r>
              <a:rPr lang="it-IT" dirty="0" err="1"/>
              <a:t>print</a:t>
            </a:r>
            <a:r>
              <a:rPr lang="it-IT" dirty="0"/>
              <a:t> "Marco";</a:t>
            </a:r>
          </a:p>
          <a:p>
            <a:endParaRPr lang="it-IT" dirty="0">
              <a:highlight>
                <a:srgbClr val="FFFF00"/>
              </a:highlight>
            </a:endParaRPr>
          </a:p>
          <a:p>
            <a:endParaRPr lang="it-IT" dirty="0"/>
          </a:p>
          <a:p>
            <a:endParaRPr lang="it-IT" dirty="0"/>
          </a:p>
        </p:txBody>
      </p:sp>
      <p:sp>
        <p:nvSpPr>
          <p:cNvPr id="6" name="CasellaDiTesto 5">
            <a:extLst>
              <a:ext uri="{FF2B5EF4-FFF2-40B4-BE49-F238E27FC236}">
                <a16:creationId xmlns:a16="http://schemas.microsoft.com/office/drawing/2014/main" id="{3E2CADA3-DF5C-4C1E-B3F9-EEAD7B225DB0}"/>
              </a:ext>
            </a:extLst>
          </p:cNvPr>
          <p:cNvSpPr txBox="1"/>
          <p:nvPr/>
        </p:nvSpPr>
        <p:spPr>
          <a:xfrm>
            <a:off x="6316825" y="4668426"/>
            <a:ext cx="5187820"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($i == 1)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"si 1";</a:t>
            </a:r>
          </a:p>
          <a:p>
            <a:r>
              <a:rPr lang="it-IT" b="0" dirty="0">
                <a:solidFill>
                  <a:schemeClr val="bg1"/>
                </a:solidFill>
                <a:effectLst/>
                <a:latin typeface="Consolas" panose="020B0609020204030204" pitchFamily="49" charset="0"/>
              </a:rPr>
              <a:t>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"no 1";</a:t>
            </a:r>
          </a:p>
          <a:p>
            <a:r>
              <a:rPr lang="it-IT" b="0" dirty="0" err="1">
                <a:solidFill>
                  <a:schemeClr val="bg1"/>
                </a:solidFill>
                <a:effectLst/>
                <a:latin typeface="Consolas" panose="020B0609020204030204" pitchFamily="49" charset="0"/>
              </a:rPr>
              <a:t>endif</a:t>
            </a:r>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3790027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7F33EA-D438-44B5-A0FB-ECE072580B40}"/>
              </a:ext>
            </a:extLst>
          </p:cNvPr>
          <p:cNvSpPr>
            <a:spLocks noGrp="1"/>
          </p:cNvSpPr>
          <p:nvPr>
            <p:ph type="title"/>
          </p:nvPr>
        </p:nvSpPr>
        <p:spPr/>
        <p:txBody>
          <a:bodyPr/>
          <a:lstStyle/>
          <a:p>
            <a:r>
              <a:rPr lang="it-IT" dirty="0"/>
              <a:t>Condizioni booleane</a:t>
            </a:r>
          </a:p>
        </p:txBody>
      </p:sp>
      <p:sp>
        <p:nvSpPr>
          <p:cNvPr id="3" name="Segnaposto contenuto 2">
            <a:extLst>
              <a:ext uri="{FF2B5EF4-FFF2-40B4-BE49-F238E27FC236}">
                <a16:creationId xmlns:a16="http://schemas.microsoft.com/office/drawing/2014/main" id="{9462F08D-3790-4C9B-86E9-B43541019D67}"/>
              </a:ext>
            </a:extLst>
          </p:cNvPr>
          <p:cNvSpPr>
            <a:spLocks noGrp="1"/>
          </p:cNvSpPr>
          <p:nvPr>
            <p:ph sz="half" idx="2"/>
          </p:nvPr>
        </p:nvSpPr>
        <p:spPr>
          <a:xfrm>
            <a:off x="328612" y="1271016"/>
            <a:ext cx="8623364" cy="5248655"/>
          </a:xfrm>
        </p:spPr>
        <p:txBody>
          <a:bodyPr>
            <a:normAutofit/>
          </a:bodyPr>
          <a:lstStyle/>
          <a:p>
            <a:pPr>
              <a:lnSpc>
                <a:spcPct val="100000"/>
              </a:lnSpc>
            </a:pPr>
            <a:r>
              <a:rPr lang="it-IT" sz="2000" dirty="0"/>
              <a:t>Se si valuta una stringa piena "ciao"</a:t>
            </a:r>
            <a:r>
              <a:rPr lang="it-IT" sz="2000" b="1" dirty="0"/>
              <a:t> è considerato vero (TRUE).</a:t>
            </a:r>
          </a:p>
          <a:p>
            <a:pPr>
              <a:lnSpc>
                <a:spcPct val="100000"/>
              </a:lnSpc>
            </a:pPr>
            <a:br>
              <a:rPr lang="it-IT" sz="2000" dirty="0"/>
            </a:br>
            <a:r>
              <a:rPr lang="it-IT" sz="2000" dirty="0"/>
              <a:t>In sostanza, </a:t>
            </a:r>
            <a:r>
              <a:rPr lang="it-IT" sz="2000" dirty="0">
                <a:highlight>
                  <a:srgbClr val="FFFF00"/>
                </a:highlight>
              </a:rPr>
              <a:t>PHP considera come </a:t>
            </a:r>
            <a:r>
              <a:rPr lang="it-IT" sz="2000" b="1" dirty="0">
                <a:highlight>
                  <a:srgbClr val="FFFF00"/>
                </a:highlight>
              </a:rPr>
              <a:t>falsi</a:t>
            </a:r>
            <a:r>
              <a:rPr lang="it-IT" sz="2000" b="1" dirty="0"/>
              <a:t>:</a:t>
            </a:r>
          </a:p>
          <a:p>
            <a:pPr>
              <a:lnSpc>
                <a:spcPct val="100000"/>
              </a:lnSpc>
              <a:buFont typeface="Wingdings" panose="05000000000000000000" pitchFamily="2" charset="2"/>
              <a:buChar char="§"/>
            </a:pPr>
            <a:r>
              <a:rPr lang="it-IT" sz="2000" dirty="0"/>
              <a:t>il valore numerico 0, nonché una </a:t>
            </a:r>
            <a:r>
              <a:rPr lang="it-IT" sz="2000" b="1" dirty="0"/>
              <a:t>stringa che contiene "0"</a:t>
            </a:r>
            <a:r>
              <a:rPr lang="it-IT" sz="2000" dirty="0"/>
              <a:t>;</a:t>
            </a:r>
          </a:p>
          <a:p>
            <a:pPr>
              <a:lnSpc>
                <a:spcPct val="100000"/>
              </a:lnSpc>
              <a:buFont typeface="Wingdings" panose="05000000000000000000" pitchFamily="2" charset="2"/>
              <a:buChar char="§"/>
            </a:pPr>
            <a:r>
              <a:rPr lang="it-IT" sz="2000" dirty="0"/>
              <a:t>una </a:t>
            </a:r>
            <a:r>
              <a:rPr lang="it-IT" sz="2000" b="1" dirty="0"/>
              <a:t>stringa vuota</a:t>
            </a:r>
            <a:r>
              <a:rPr lang="it-IT" sz="2000" dirty="0"/>
              <a:t>;</a:t>
            </a:r>
          </a:p>
          <a:p>
            <a:pPr>
              <a:lnSpc>
                <a:spcPct val="100000"/>
              </a:lnSpc>
              <a:buFont typeface="Wingdings" panose="05000000000000000000" pitchFamily="2" charset="2"/>
              <a:buChar char="§"/>
            </a:pPr>
            <a:r>
              <a:rPr lang="it-IT" sz="2000" dirty="0"/>
              <a:t>un </a:t>
            </a:r>
            <a:r>
              <a:rPr lang="it-IT" sz="2000" b="1" dirty="0"/>
              <a:t>array con zero elementi</a:t>
            </a:r>
            <a:r>
              <a:rPr lang="it-IT" sz="2000" dirty="0"/>
              <a:t>;</a:t>
            </a:r>
          </a:p>
          <a:p>
            <a:pPr>
              <a:lnSpc>
                <a:spcPct val="100000"/>
              </a:lnSpc>
              <a:buFont typeface="Wingdings" panose="05000000000000000000" pitchFamily="2" charset="2"/>
              <a:buChar char="§"/>
            </a:pPr>
            <a:r>
              <a:rPr lang="it-IT" sz="2000" b="1" dirty="0"/>
              <a:t>un valore NULL</a:t>
            </a:r>
            <a:r>
              <a:rPr lang="it-IT" sz="2000" dirty="0"/>
              <a:t>, cioè una variabile che non è stata definita o che è stata eliminata con </a:t>
            </a:r>
            <a:r>
              <a:rPr lang="it-IT" sz="2000" dirty="0" err="1"/>
              <a:t>unset</a:t>
            </a:r>
            <a:r>
              <a:rPr lang="it-IT" sz="2000" dirty="0"/>
              <a:t>(), oppure a cui è stato assegnato il valore NULL esplicitamente.</a:t>
            </a:r>
          </a:p>
          <a:p>
            <a:pPr>
              <a:lnSpc>
                <a:spcPct val="100000"/>
              </a:lnSpc>
            </a:pPr>
            <a:r>
              <a:rPr lang="it-IT" sz="2000" b="1" dirty="0"/>
              <a:t>Qualsiasi altro valore è </a:t>
            </a:r>
            <a:r>
              <a:rPr lang="it-IT" sz="2000" dirty="0"/>
              <a:t>per PHP un valore </a:t>
            </a:r>
            <a:r>
              <a:rPr lang="it-IT" sz="2000" b="1" dirty="0"/>
              <a:t>vero</a:t>
            </a:r>
            <a:r>
              <a:rPr lang="it-IT" sz="2000" dirty="0"/>
              <a:t>. </a:t>
            </a:r>
            <a:br>
              <a:rPr lang="it-IT" sz="2000" dirty="0"/>
            </a:br>
            <a:r>
              <a:rPr lang="it-IT" sz="2000" dirty="0"/>
              <a:t>Quindi qualsiasi numero, intero o decimale purché diverso da "0", qualsiasi stringa non vuota, se usati come espressione condizionale saranno considerati veri.</a:t>
            </a:r>
          </a:p>
        </p:txBody>
      </p:sp>
      <p:sp>
        <p:nvSpPr>
          <p:cNvPr id="4" name="Segnaposto contenuto 3">
            <a:extLst>
              <a:ext uri="{FF2B5EF4-FFF2-40B4-BE49-F238E27FC236}">
                <a16:creationId xmlns:a16="http://schemas.microsoft.com/office/drawing/2014/main" id="{2E7271B0-69B1-4041-A310-413315D415AA}"/>
              </a:ext>
            </a:extLst>
          </p:cNvPr>
          <p:cNvSpPr>
            <a:spLocks noGrp="1"/>
          </p:cNvSpPr>
          <p:nvPr>
            <p:ph sz="quarter" idx="4"/>
          </p:nvPr>
        </p:nvSpPr>
        <p:spPr>
          <a:xfrm>
            <a:off x="9025128" y="1271017"/>
            <a:ext cx="2838260" cy="5263586"/>
          </a:xfrm>
        </p:spPr>
        <p:txBody>
          <a:bodyPr/>
          <a:lstStyle/>
          <a:p>
            <a:r>
              <a:rPr lang="en-US" dirty="0"/>
              <a:t>if ("ciao") {</a:t>
            </a:r>
          </a:p>
          <a:p>
            <a:r>
              <a:rPr lang="en-US" dirty="0"/>
              <a:t>    print "è true";</a:t>
            </a:r>
          </a:p>
          <a:p>
            <a:r>
              <a:rPr lang="en-US" dirty="0"/>
              <a:t>}</a:t>
            </a:r>
            <a:endParaRPr lang="it-IT" dirty="0"/>
          </a:p>
        </p:txBody>
      </p:sp>
    </p:spTree>
    <p:extLst>
      <p:ext uri="{BB962C8B-B14F-4D97-AF65-F5344CB8AC3E}">
        <p14:creationId xmlns:p14="http://schemas.microsoft.com/office/powerpoint/2010/main" val="2471452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4335EE-6DAE-4DCD-9267-73A4ECFDACE5}"/>
              </a:ext>
            </a:extLst>
          </p:cNvPr>
          <p:cNvSpPr>
            <a:spLocks noGrp="1"/>
          </p:cNvSpPr>
          <p:nvPr>
            <p:ph type="title"/>
          </p:nvPr>
        </p:nvSpPr>
        <p:spPr/>
        <p:txBody>
          <a:bodyPr/>
          <a:lstStyle/>
          <a:p>
            <a:r>
              <a:rPr lang="it-IT" dirty="0" err="1"/>
              <a:t>If</a:t>
            </a:r>
            <a:r>
              <a:rPr lang="it-IT" dirty="0"/>
              <a:t> e Operatori di uguaglianza (==) e assegnamento (=)</a:t>
            </a:r>
          </a:p>
        </p:txBody>
      </p:sp>
      <p:sp>
        <p:nvSpPr>
          <p:cNvPr id="3" name="Segnaposto contenuto 2">
            <a:extLst>
              <a:ext uri="{FF2B5EF4-FFF2-40B4-BE49-F238E27FC236}">
                <a16:creationId xmlns:a16="http://schemas.microsoft.com/office/drawing/2014/main" id="{A839AB2D-3499-4B6C-8FD0-1D067D2933C0}"/>
              </a:ext>
            </a:extLst>
          </p:cNvPr>
          <p:cNvSpPr>
            <a:spLocks noGrp="1"/>
          </p:cNvSpPr>
          <p:nvPr>
            <p:ph idx="1"/>
          </p:nvPr>
        </p:nvSpPr>
        <p:spPr/>
        <p:txBody>
          <a:bodyPr/>
          <a:lstStyle/>
          <a:p>
            <a:r>
              <a:rPr lang="it-IT" dirty="0"/>
              <a:t>$a = 7;</a:t>
            </a: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err="1">
                <a:solidFill>
                  <a:srgbClr val="C586C0"/>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D4D4D4"/>
                </a:solidFill>
                <a:effectLst/>
                <a:highlight>
                  <a:srgbClr val="FF0000"/>
                </a:highlight>
                <a:latin typeface="Consolas" panose="020B0609020204030204" pitchFamily="49" charset="0"/>
              </a:rPr>
              <a:t>=</a:t>
            </a:r>
            <a:r>
              <a:rPr lang="it-IT" b="0" dirty="0">
                <a:solidFill>
                  <a:srgbClr val="D4D4D4"/>
                </a:solidFill>
                <a:effectLst/>
                <a:latin typeface="Consolas" panose="020B0609020204030204" pitchFamily="49" charset="0"/>
              </a:rPr>
              <a:t> </a:t>
            </a:r>
            <a:r>
              <a:rPr lang="it-IT" b="0" dirty="0">
                <a:solidFill>
                  <a:srgbClr val="B5CEA8"/>
                </a:solidFill>
                <a:effectLst/>
                <a:latin typeface="Consolas" panose="020B0609020204030204" pitchFamily="49" charset="0"/>
              </a:rPr>
              <a:t>4</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CE9178"/>
                </a:solidFill>
                <a:effectLst/>
                <a:latin typeface="Consolas" panose="020B0609020204030204" pitchFamily="49" charset="0"/>
              </a:rPr>
              <a:t> è uguale a 4!"</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4 è uguale a 4!</a:t>
            </a:r>
            <a:br>
              <a:rPr lang="it-IT" b="0" dirty="0">
                <a:solidFill>
                  <a:srgbClr val="D4D4D4"/>
                </a:solidFill>
                <a:effectLst/>
                <a:latin typeface="Consolas" panose="020B0609020204030204" pitchFamily="49" charset="0"/>
              </a:rPr>
            </a:br>
            <a:endParaRPr lang="it-IT" dirty="0"/>
          </a:p>
          <a:p>
            <a:r>
              <a:rPr lang="it-IT" dirty="0">
                <a:highlight>
                  <a:srgbClr val="FF0000"/>
                </a:highlight>
              </a:rPr>
              <a:t>Attenzione = è una assegnazione e non un confronto</a:t>
            </a:r>
            <a:br>
              <a:rPr lang="it-IT" dirty="0"/>
            </a:br>
            <a:br>
              <a:rPr lang="it-IT" dirty="0"/>
            </a:br>
            <a:r>
              <a:rPr lang="it-IT" b="1" dirty="0"/>
              <a:t>viene stampato solamente perché $a è un numero != 0 e quindi vero</a:t>
            </a:r>
          </a:p>
          <a:p>
            <a:endParaRPr lang="it-IT" dirty="0"/>
          </a:p>
        </p:txBody>
      </p:sp>
    </p:spTree>
    <p:extLst>
      <p:ext uri="{BB962C8B-B14F-4D97-AF65-F5344CB8AC3E}">
        <p14:creationId xmlns:p14="http://schemas.microsoft.com/office/powerpoint/2010/main" val="24564223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44661B-741E-423D-9A54-3C6698D858D0}"/>
              </a:ext>
            </a:extLst>
          </p:cNvPr>
          <p:cNvSpPr>
            <a:spLocks noGrp="1"/>
          </p:cNvSpPr>
          <p:nvPr>
            <p:ph type="title"/>
          </p:nvPr>
        </p:nvSpPr>
        <p:spPr/>
        <p:txBody>
          <a:bodyPr/>
          <a:lstStyle/>
          <a:p>
            <a:r>
              <a:rPr lang="it-IT" dirty="0"/>
              <a:t>else</a:t>
            </a:r>
          </a:p>
        </p:txBody>
      </p:sp>
      <p:sp>
        <p:nvSpPr>
          <p:cNvPr id="3" name="Segnaposto contenuto 2">
            <a:extLst>
              <a:ext uri="{FF2B5EF4-FFF2-40B4-BE49-F238E27FC236}">
                <a16:creationId xmlns:a16="http://schemas.microsoft.com/office/drawing/2014/main" id="{004ACA9E-9514-47E3-9080-56D3A33E7147}"/>
              </a:ext>
            </a:extLst>
          </p:cNvPr>
          <p:cNvSpPr>
            <a:spLocks noGrp="1"/>
          </p:cNvSpPr>
          <p:nvPr>
            <p:ph sz="half" idx="2"/>
          </p:nvPr>
        </p:nvSpPr>
        <p:spPr>
          <a:xfrm>
            <a:off x="328612" y="1271016"/>
            <a:ext cx="8641652" cy="5248655"/>
          </a:xfrm>
        </p:spPr>
        <p:txBody>
          <a:bodyPr/>
          <a:lstStyle/>
          <a:p>
            <a:r>
              <a:rPr lang="it-IT" sz="2000" b="1" dirty="0">
                <a:highlight>
                  <a:srgbClr val="FFFF00"/>
                </a:highlight>
              </a:rPr>
              <a:t>Per eseguire istruzioni se la condizione è falsa </a:t>
            </a:r>
            <a:r>
              <a:rPr lang="it-IT" sz="2000" b="1" dirty="0"/>
              <a:t>abbiamo bisogno del costrutto else</a:t>
            </a:r>
          </a:p>
          <a:p>
            <a:r>
              <a:rPr lang="it-IT" sz="2000" dirty="0"/>
              <a:t>La parola chiave </a:t>
            </a:r>
            <a:r>
              <a:rPr lang="it-IT" sz="2000" b="1" dirty="0"/>
              <a:t>else,</a:t>
            </a:r>
            <a:r>
              <a:rPr lang="it-IT" sz="2000" dirty="0"/>
              <a:t> che </a:t>
            </a:r>
            <a:r>
              <a:rPr lang="it-IT" sz="2000" b="1" dirty="0"/>
              <a:t>significa “altrimenti</a:t>
            </a:r>
            <a:r>
              <a:rPr lang="it-IT" sz="2000" dirty="0"/>
              <a:t>”, </a:t>
            </a:r>
            <a:r>
              <a:rPr lang="it-IT" sz="2000" b="1" dirty="0"/>
              <a:t>deve essere posizionata subito dopo la parentesi graffa di chiusura</a:t>
            </a:r>
            <a:r>
              <a:rPr lang="it-IT" sz="2000" dirty="0"/>
              <a:t> del codice previsto per il caso “vero” (o dopo l'unica istruzione prevista, se non abbiamo usato le graffe).</a:t>
            </a:r>
            <a:br>
              <a:rPr lang="it-IT" sz="2000" dirty="0"/>
            </a:br>
            <a:br>
              <a:rPr lang="it-IT" sz="2000" dirty="0"/>
            </a:br>
            <a:r>
              <a:rPr lang="it-IT" sz="2000" dirty="0"/>
              <a:t> Anche per else valgono le stesse regole: niente punto e virgola, parentesi graffe obbligatorie se dobbiamo esprimere più di un'istruzione, altrimenti facoltative. </a:t>
            </a:r>
            <a:br>
              <a:rPr lang="it-IT" sz="2000" dirty="0"/>
            </a:br>
            <a:br>
              <a:rPr lang="it-IT" sz="2000" dirty="0"/>
            </a:br>
            <a:r>
              <a:rPr lang="it-IT" sz="2000" dirty="0"/>
              <a:t>Ovviamente </a:t>
            </a:r>
            <a:r>
              <a:rPr lang="it-IT" sz="2000" b="1" dirty="0"/>
              <a:t>il blocco di codice specificato per else verrà ignorato quando la condizione è vera, mentre verrà eseguito se la condizione è falsa</a:t>
            </a:r>
            <a:r>
              <a:rPr lang="it-IT" sz="2000" dirty="0"/>
              <a:t>.</a:t>
            </a:r>
          </a:p>
          <a:p>
            <a:endParaRPr lang="it-IT" dirty="0"/>
          </a:p>
          <a:p>
            <a:endParaRPr lang="it-IT" dirty="0"/>
          </a:p>
        </p:txBody>
      </p:sp>
      <p:sp>
        <p:nvSpPr>
          <p:cNvPr id="4" name="Segnaposto contenuto 3">
            <a:extLst>
              <a:ext uri="{FF2B5EF4-FFF2-40B4-BE49-F238E27FC236}">
                <a16:creationId xmlns:a16="http://schemas.microsoft.com/office/drawing/2014/main" id="{BEF1DFA4-2DFE-4661-B91D-20EA4400923F}"/>
              </a:ext>
            </a:extLst>
          </p:cNvPr>
          <p:cNvSpPr>
            <a:spLocks noGrp="1"/>
          </p:cNvSpPr>
          <p:nvPr>
            <p:ph sz="quarter" idx="4"/>
          </p:nvPr>
        </p:nvSpPr>
        <p:spPr>
          <a:xfrm>
            <a:off x="9281160" y="1271017"/>
            <a:ext cx="2582228" cy="5263586"/>
          </a:xfrm>
        </p:spPr>
        <p:txBody>
          <a:bodyPr/>
          <a:lstStyle/>
          <a:p>
            <a:r>
              <a:rPr lang="it-IT" dirty="0" err="1"/>
              <a:t>if</a:t>
            </a:r>
            <a:r>
              <a:rPr lang="it-IT" dirty="0"/>
              <a:t> (&lt;condizione&gt;) {</a:t>
            </a:r>
          </a:p>
          <a:p>
            <a:r>
              <a:rPr lang="it-IT" dirty="0"/>
              <a:t>    &lt;codice&gt;</a:t>
            </a:r>
          </a:p>
          <a:p>
            <a:r>
              <a:rPr lang="it-IT" dirty="0"/>
              <a:t>} </a:t>
            </a:r>
            <a:r>
              <a:rPr lang="it-IT" dirty="0">
                <a:highlight>
                  <a:srgbClr val="FFFF00"/>
                </a:highlight>
              </a:rPr>
              <a:t>else</a:t>
            </a:r>
            <a:r>
              <a:rPr lang="it-IT" dirty="0"/>
              <a:t> {</a:t>
            </a:r>
          </a:p>
          <a:p>
            <a:r>
              <a:rPr lang="it-IT" dirty="0"/>
              <a:t>    &lt;codice&gt;</a:t>
            </a:r>
          </a:p>
          <a:p>
            <a:r>
              <a:rPr lang="it-IT" dirty="0"/>
              <a:t>}</a:t>
            </a:r>
          </a:p>
        </p:txBody>
      </p:sp>
    </p:spTree>
    <p:extLst>
      <p:ext uri="{BB962C8B-B14F-4D97-AF65-F5344CB8AC3E}">
        <p14:creationId xmlns:p14="http://schemas.microsoft.com/office/powerpoint/2010/main" val="22891137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4BAF2-DF0D-4521-A413-454E01DE5484}"/>
              </a:ext>
            </a:extLst>
          </p:cNvPr>
          <p:cNvSpPr>
            <a:spLocks noGrp="1"/>
          </p:cNvSpPr>
          <p:nvPr>
            <p:ph type="title"/>
          </p:nvPr>
        </p:nvSpPr>
        <p:spPr/>
        <p:txBody>
          <a:bodyPr/>
          <a:lstStyle/>
          <a:p>
            <a:r>
              <a:rPr lang="it-IT" dirty="0" err="1"/>
              <a:t>if</a:t>
            </a:r>
            <a:r>
              <a:rPr lang="it-IT" dirty="0"/>
              <a:t> – else - Istruzioni nidificate </a:t>
            </a:r>
          </a:p>
        </p:txBody>
      </p:sp>
      <p:sp>
        <p:nvSpPr>
          <p:cNvPr id="3" name="Segnaposto contenuto 2">
            <a:extLst>
              <a:ext uri="{FF2B5EF4-FFF2-40B4-BE49-F238E27FC236}">
                <a16:creationId xmlns:a16="http://schemas.microsoft.com/office/drawing/2014/main" id="{47A858C1-8B54-4C0D-AF69-262220C0938B}"/>
              </a:ext>
            </a:extLst>
          </p:cNvPr>
          <p:cNvSpPr>
            <a:spLocks noGrp="1"/>
          </p:cNvSpPr>
          <p:nvPr>
            <p:ph sz="half" idx="2"/>
          </p:nvPr>
        </p:nvSpPr>
        <p:spPr>
          <a:xfrm>
            <a:off x="328612" y="1271016"/>
            <a:ext cx="4261676" cy="5248655"/>
          </a:xfrm>
        </p:spPr>
        <p:txBody>
          <a:bodyPr>
            <a:normAutofit/>
          </a:bodyPr>
          <a:lstStyle/>
          <a:p>
            <a:r>
              <a:rPr lang="it-IT" sz="2000" b="1" dirty="0"/>
              <a:t>Le istruzioni </a:t>
            </a:r>
            <a:r>
              <a:rPr lang="it-IT" sz="2000" b="1" dirty="0" err="1"/>
              <a:t>if</a:t>
            </a:r>
            <a:r>
              <a:rPr lang="it-IT" sz="2000" b="1" dirty="0"/>
              <a:t> possono essere nidificate una dentro l'altra</a:t>
            </a:r>
            <a:r>
              <a:rPr lang="it-IT" sz="2000" dirty="0"/>
              <a:t>, consentendoci così di creare codice di una certa complessità:</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ADC2EDFC-E235-48E7-B9BF-3991FF277327}"/>
              </a:ext>
            </a:extLst>
          </p:cNvPr>
          <p:cNvSpPr>
            <a:spLocks noGrp="1"/>
          </p:cNvSpPr>
          <p:nvPr>
            <p:ph sz="quarter" idx="4"/>
          </p:nvPr>
        </p:nvSpPr>
        <p:spPr>
          <a:xfrm>
            <a:off x="5660136" y="1271017"/>
            <a:ext cx="6203252" cy="5263586"/>
          </a:xfrm>
        </p:spPr>
        <p:txBody>
          <a:bodyPr/>
          <a:lstStyle/>
          <a:p>
            <a:r>
              <a:rPr lang="it-IT" b="1" dirty="0" err="1"/>
              <a:t>if</a:t>
            </a:r>
            <a:r>
              <a:rPr lang="it-IT" dirty="0"/>
              <a:t> ($nome == 'Luca') {</a:t>
            </a:r>
          </a:p>
          <a:p>
            <a:r>
              <a:rPr lang="it-IT" dirty="0"/>
              <a:t>    </a:t>
            </a:r>
            <a:r>
              <a:rPr lang="it-IT" b="1" dirty="0" err="1"/>
              <a:t>if</a:t>
            </a:r>
            <a:r>
              <a:rPr lang="it-IT" dirty="0"/>
              <a:t> ($cognome == 'Rossi') {</a:t>
            </a:r>
          </a:p>
          <a:p>
            <a:r>
              <a:rPr lang="it-IT" dirty="0"/>
              <a:t>        </a:t>
            </a:r>
            <a:r>
              <a:rPr lang="it-IT" dirty="0" err="1"/>
              <a:t>echo</a:t>
            </a:r>
            <a:r>
              <a:rPr lang="it-IT" dirty="0"/>
              <a:t> "Luca Rossi è di nuovo fra noi";</a:t>
            </a:r>
          </a:p>
          <a:p>
            <a:r>
              <a:rPr lang="it-IT" dirty="0"/>
              <a:t>    } </a:t>
            </a:r>
            <a:r>
              <a:rPr lang="it-IT" b="1" dirty="0"/>
              <a:t>else</a:t>
            </a:r>
            <a:r>
              <a:rPr lang="it-IT" dirty="0"/>
              <a:t> {</a:t>
            </a:r>
          </a:p>
          <a:p>
            <a:r>
              <a:rPr lang="it-IT" dirty="0"/>
              <a:t>        </a:t>
            </a:r>
            <a:r>
              <a:rPr lang="it-IT" dirty="0" err="1"/>
              <a:t>echo</a:t>
            </a:r>
            <a:r>
              <a:rPr lang="it-IT" dirty="0"/>
              <a:t> "Abbiamo un nuovo Luca!";</a:t>
            </a:r>
          </a:p>
          <a:p>
            <a:r>
              <a:rPr lang="it-IT" dirty="0"/>
              <a:t>    }</a:t>
            </a:r>
          </a:p>
          <a:p>
            <a:r>
              <a:rPr lang="it-IT" dirty="0"/>
              <a:t>}</a:t>
            </a:r>
            <a:r>
              <a:rPr lang="it-IT" b="1" dirty="0"/>
              <a:t> else </a:t>
            </a:r>
            <a:r>
              <a:rPr lang="it-IT" dirty="0"/>
              <a:t>{</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25744452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F3ECAE-1A3E-495B-BE65-4C1D2F964814}"/>
              </a:ext>
            </a:extLst>
          </p:cNvPr>
          <p:cNvSpPr>
            <a:spLocks noGrp="1"/>
          </p:cNvSpPr>
          <p:nvPr>
            <p:ph type="title"/>
          </p:nvPr>
        </p:nvSpPr>
        <p:spPr/>
        <p:txBody>
          <a:bodyPr/>
          <a:lstStyle/>
          <a:p>
            <a:r>
              <a:rPr lang="it-IT" dirty="0" err="1"/>
              <a:t>elseif</a:t>
            </a:r>
            <a:endParaRPr lang="it-IT" dirty="0"/>
          </a:p>
        </p:txBody>
      </p:sp>
      <p:sp>
        <p:nvSpPr>
          <p:cNvPr id="3" name="Segnaposto contenuto 2">
            <a:extLst>
              <a:ext uri="{FF2B5EF4-FFF2-40B4-BE49-F238E27FC236}">
                <a16:creationId xmlns:a16="http://schemas.microsoft.com/office/drawing/2014/main" id="{66E812F5-77E3-4370-875F-BDCBAF31775B}"/>
              </a:ext>
            </a:extLst>
          </p:cNvPr>
          <p:cNvSpPr>
            <a:spLocks noGrp="1"/>
          </p:cNvSpPr>
          <p:nvPr>
            <p:ph sz="half" idx="2"/>
          </p:nvPr>
        </p:nvSpPr>
        <p:spPr>
          <a:xfrm>
            <a:off x="231648" y="1271016"/>
            <a:ext cx="6964680" cy="5248655"/>
          </a:xfrm>
        </p:spPr>
        <p:txBody>
          <a:bodyPr>
            <a:normAutofit/>
          </a:bodyPr>
          <a:lstStyle/>
          <a:p>
            <a:pPr>
              <a:lnSpc>
                <a:spcPct val="100000"/>
              </a:lnSpc>
            </a:pPr>
            <a:r>
              <a:rPr lang="it-IT" sz="2000" dirty="0"/>
              <a:t>Un'ulteriore possibilità che ci fornisce l'istruzione </a:t>
            </a:r>
            <a:r>
              <a:rPr lang="it-IT" sz="2000" dirty="0" err="1"/>
              <a:t>if</a:t>
            </a:r>
            <a:r>
              <a:rPr lang="it-IT" sz="2000" dirty="0"/>
              <a:t> in PHP è quella di utilizzare la parola chiave </a:t>
            </a:r>
            <a:r>
              <a:rPr lang="it-IT" sz="2000" b="1" dirty="0" err="1"/>
              <a:t>elseif</a:t>
            </a:r>
            <a:r>
              <a:rPr lang="it-IT" sz="2000" dirty="0"/>
              <a:t>. </a:t>
            </a:r>
            <a:br>
              <a:rPr lang="it-IT" sz="2000" dirty="0"/>
            </a:br>
            <a:r>
              <a:rPr lang="it-IT" sz="2000" b="1" dirty="0"/>
              <a:t>Attraverso quest'ultima possiamo indicare una seconda condizione, da valutare solo nel caso in cui quella precedente risulti falsa</a:t>
            </a:r>
            <a:r>
              <a:rPr lang="it-IT" sz="2000" dirty="0"/>
              <a:t>. </a:t>
            </a:r>
            <a:br>
              <a:rPr lang="it-IT" sz="2000" dirty="0"/>
            </a:br>
            <a:r>
              <a:rPr lang="it-IT" sz="2000" dirty="0"/>
              <a:t>Indicheremo quindi, di seguito, il codice da eseguire nel caso in cui questa condizione sia vera, ed eventualmente, con else, il codice previsto per il caso in cui anche la seconda condizione sia falsa.</a:t>
            </a:r>
          </a:p>
        </p:txBody>
      </p:sp>
      <p:sp>
        <p:nvSpPr>
          <p:cNvPr id="4" name="Segnaposto contenuto 3">
            <a:extLst>
              <a:ext uri="{FF2B5EF4-FFF2-40B4-BE49-F238E27FC236}">
                <a16:creationId xmlns:a16="http://schemas.microsoft.com/office/drawing/2014/main" id="{EC071555-8904-473F-A276-FADFEC07A356}"/>
              </a:ext>
            </a:extLst>
          </p:cNvPr>
          <p:cNvSpPr>
            <a:spLocks noGrp="1"/>
          </p:cNvSpPr>
          <p:nvPr>
            <p:ph sz="quarter" idx="4"/>
          </p:nvPr>
        </p:nvSpPr>
        <p:spPr>
          <a:xfrm>
            <a:off x="7415784" y="1271017"/>
            <a:ext cx="4544568" cy="5263586"/>
          </a:xfrm>
        </p:spPr>
        <p:txBody>
          <a:bodyPr/>
          <a:lstStyle/>
          <a:p>
            <a:r>
              <a:rPr lang="it-IT" dirty="0" err="1"/>
              <a:t>if</a:t>
            </a:r>
            <a:r>
              <a:rPr lang="it-IT" dirty="0"/>
              <a:t> ($nome == 'Luca') {</a:t>
            </a:r>
          </a:p>
          <a:p>
            <a:r>
              <a:rPr lang="it-IT" dirty="0"/>
              <a:t>    </a:t>
            </a:r>
            <a:r>
              <a:rPr lang="it-IT" dirty="0" err="1"/>
              <a:t>echo</a:t>
            </a:r>
            <a:r>
              <a:rPr lang="it-IT" dirty="0"/>
              <a:t> "bentornato Luca!";</a:t>
            </a:r>
          </a:p>
          <a:p>
            <a:r>
              <a:rPr lang="it-IT" dirty="0"/>
              <a:t>} </a:t>
            </a:r>
            <a:r>
              <a:rPr lang="it-IT" b="1" dirty="0" err="1">
                <a:highlight>
                  <a:srgbClr val="FFFF00"/>
                </a:highlight>
              </a:rPr>
              <a:t>elseif</a:t>
            </a:r>
            <a:r>
              <a:rPr lang="it-IT" dirty="0">
                <a:highlight>
                  <a:srgbClr val="FFFF00"/>
                </a:highlight>
              </a:rPr>
              <a:t> </a:t>
            </a:r>
            <a:r>
              <a:rPr lang="it-IT" dirty="0"/>
              <a:t>($cognome == 'Verdi') {</a:t>
            </a:r>
          </a:p>
          <a:p>
            <a:r>
              <a:rPr lang="it-IT" dirty="0"/>
              <a:t>    </a:t>
            </a:r>
            <a:r>
              <a:rPr lang="it-IT" dirty="0" err="1"/>
              <a:t>echo</a:t>
            </a:r>
            <a:r>
              <a:rPr lang="it-IT" dirty="0"/>
              <a:t> "Buongiorno, signor Verdi";</a:t>
            </a:r>
          </a:p>
          <a:p>
            <a:r>
              <a:rPr lang="it-IT" dirty="0"/>
              <a:t>} else {</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42461291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F8118-0CB6-43B8-8B07-91ED2543E182}"/>
              </a:ext>
            </a:extLst>
          </p:cNvPr>
          <p:cNvSpPr>
            <a:spLocks noGrp="1"/>
          </p:cNvSpPr>
          <p:nvPr>
            <p:ph type="title"/>
          </p:nvPr>
        </p:nvSpPr>
        <p:spPr/>
        <p:txBody>
          <a:bodyPr/>
          <a:lstStyle/>
          <a:p>
            <a:r>
              <a:rPr lang="it-IT" dirty="0"/>
              <a:t>Istruzione Switch</a:t>
            </a:r>
          </a:p>
        </p:txBody>
      </p:sp>
      <p:sp>
        <p:nvSpPr>
          <p:cNvPr id="15" name="Segnaposto contenuto 14">
            <a:extLst>
              <a:ext uri="{FF2B5EF4-FFF2-40B4-BE49-F238E27FC236}">
                <a16:creationId xmlns:a16="http://schemas.microsoft.com/office/drawing/2014/main" id="{2EABF48B-39BB-4483-B3AA-A13E87E717DD}"/>
              </a:ext>
            </a:extLst>
          </p:cNvPr>
          <p:cNvSpPr>
            <a:spLocks noGrp="1"/>
          </p:cNvSpPr>
          <p:nvPr>
            <p:ph sz="half" idx="2"/>
          </p:nvPr>
        </p:nvSpPr>
        <p:spPr>
          <a:xfrm>
            <a:off x="328612" y="1619062"/>
            <a:ext cx="11399562" cy="4423531"/>
          </a:xfrm>
        </p:spPr>
        <p:txBody>
          <a:bodyPr/>
          <a:lstStyle/>
          <a:p>
            <a:r>
              <a:rPr lang="it-IT" cap="none" dirty="0"/>
              <a:t>Lo switch che permette di </a:t>
            </a:r>
            <a:r>
              <a:rPr lang="it-IT" b="1" cap="none" dirty="0"/>
              <a:t>racchiude</a:t>
            </a:r>
            <a:r>
              <a:rPr lang="it-IT" cap="none" dirty="0"/>
              <a:t>re in un unico blocco di codice </a:t>
            </a:r>
            <a:r>
              <a:rPr lang="it-IT" b="1" cap="none" dirty="0"/>
              <a:t>diverse istruzioni condizionali.</a:t>
            </a:r>
          </a:p>
          <a:p>
            <a:endParaRPr lang="it-IT" dirty="0"/>
          </a:p>
        </p:txBody>
      </p:sp>
    </p:spTree>
    <p:extLst>
      <p:ext uri="{BB962C8B-B14F-4D97-AF65-F5344CB8AC3E}">
        <p14:creationId xmlns:p14="http://schemas.microsoft.com/office/powerpoint/2010/main" val="718415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p:txBody>
          <a:bodyPr/>
          <a:lstStyle/>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case</a:t>
            </a:r>
            <a:r>
              <a:rPr lang="en-US" b="0" i="0" dirty="0">
                <a:solidFill>
                  <a:srgbClr val="595143"/>
                </a:solidFill>
                <a:effectLst/>
                <a:latin typeface="inherit"/>
              </a:rPr>
              <a:t> statement MUST be indented once from switch</a:t>
            </a:r>
          </a:p>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break</a:t>
            </a:r>
            <a:r>
              <a:rPr lang="en-US" b="0" i="0" dirty="0">
                <a:solidFill>
                  <a:srgbClr val="595143"/>
                </a:solidFill>
                <a:effectLst/>
                <a:latin typeface="inherit"/>
              </a:rPr>
              <a:t> keyword (or other terminating keywords) MUST be indented at the same level as the case body. </a:t>
            </a:r>
          </a:p>
          <a:p>
            <a:pPr algn="l" fontAlgn="base">
              <a:buFont typeface="Arial" panose="020B0604020202020204" pitchFamily="34" charset="0"/>
              <a:buChar char="•"/>
            </a:pPr>
            <a:r>
              <a:rPr lang="en-US" b="0" i="0" dirty="0">
                <a:solidFill>
                  <a:srgbClr val="595143"/>
                </a:solidFill>
                <a:effectLst/>
                <a:latin typeface="inherit"/>
              </a:rPr>
              <a:t>There MUST be a </a:t>
            </a:r>
            <a:r>
              <a:rPr lang="en-US" b="0" i="0" dirty="0">
                <a:solidFill>
                  <a:srgbClr val="595143"/>
                </a:solidFill>
                <a:effectLst/>
                <a:highlight>
                  <a:srgbClr val="00FF00"/>
                </a:highlight>
                <a:latin typeface="inherit"/>
              </a:rPr>
              <a:t>comment such as // no break</a:t>
            </a:r>
            <a:r>
              <a:rPr lang="en-US" b="0" i="0" dirty="0">
                <a:solidFill>
                  <a:srgbClr val="595143"/>
                </a:solidFill>
                <a:effectLst/>
                <a:latin typeface="inherit"/>
              </a:rPr>
              <a:t> when fall-through is intentional in a </a:t>
            </a:r>
            <a:r>
              <a:rPr lang="en-US" b="0" i="0" dirty="0">
                <a:solidFill>
                  <a:srgbClr val="595143"/>
                </a:solidFill>
                <a:effectLst/>
                <a:highlight>
                  <a:srgbClr val="00FF00"/>
                </a:highlight>
                <a:latin typeface="inherit"/>
              </a:rPr>
              <a:t>non-empty</a:t>
            </a:r>
            <a:r>
              <a:rPr lang="en-US" b="0" i="0" dirty="0">
                <a:solidFill>
                  <a:srgbClr val="595143"/>
                </a:solidFill>
                <a:effectLst/>
                <a:latin typeface="inherit"/>
              </a:rPr>
              <a:t> case body.</a:t>
            </a:r>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normAutofit fontScale="92500" lnSpcReduction="10000"/>
          </a:bodyPr>
          <a:lstStyle/>
          <a:p>
            <a:r>
              <a:rPr lang="en-US" dirty="0"/>
              <a:t>switch</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case 0:</a:t>
            </a:r>
          </a:p>
          <a:p>
            <a:r>
              <a:rPr lang="en-US" dirty="0"/>
              <a:t>        echo 'First case, with a break';</a:t>
            </a:r>
          </a:p>
          <a:p>
            <a:r>
              <a:rPr lang="en-US" dirty="0"/>
              <a:t>        </a:t>
            </a:r>
            <a:r>
              <a:rPr lang="en-US" dirty="0">
                <a:highlight>
                  <a:srgbClr val="00FF00"/>
                </a:highlight>
              </a:rPr>
              <a:t>break;</a:t>
            </a:r>
          </a:p>
          <a:p>
            <a:r>
              <a:rPr lang="en-US" dirty="0"/>
              <a:t>    case 1:</a:t>
            </a:r>
          </a:p>
          <a:p>
            <a:r>
              <a:rPr lang="en-US" dirty="0"/>
              <a:t>        echo 'Second case, which falls through';</a:t>
            </a:r>
          </a:p>
          <a:p>
            <a:r>
              <a:rPr lang="en-US" dirty="0"/>
              <a:t>        </a:t>
            </a:r>
            <a:r>
              <a:rPr lang="en-US" dirty="0">
                <a:highlight>
                  <a:srgbClr val="00FF00"/>
                </a:highlight>
              </a:rPr>
              <a:t>// no break</a:t>
            </a:r>
          </a:p>
          <a:p>
            <a:r>
              <a:rPr lang="en-US" dirty="0"/>
              <a:t>    case 2:</a:t>
            </a:r>
          </a:p>
          <a:p>
            <a:r>
              <a:rPr lang="en-US" dirty="0"/>
              <a:t>    case 3:</a:t>
            </a:r>
          </a:p>
          <a:p>
            <a:r>
              <a:rPr lang="en-US" dirty="0"/>
              <a:t>    case 4:</a:t>
            </a:r>
          </a:p>
          <a:p>
            <a:r>
              <a:rPr lang="en-US" dirty="0"/>
              <a:t>        echo 'Third case, return instead of break';</a:t>
            </a:r>
          </a:p>
          <a:p>
            <a:r>
              <a:rPr lang="en-US" dirty="0"/>
              <a:t>        return;</a:t>
            </a:r>
          </a:p>
          <a:p>
            <a:r>
              <a:rPr lang="en-US" dirty="0"/>
              <a:t>    default:</a:t>
            </a:r>
          </a:p>
          <a:p>
            <a:r>
              <a:rPr lang="en-US" dirty="0"/>
              <a:t>        echo 'Default case';</a:t>
            </a:r>
          </a:p>
          <a:p>
            <a:r>
              <a:rPr lang="en-US" dirty="0"/>
              <a:t>        break;</a:t>
            </a:r>
          </a:p>
          <a:p>
            <a:r>
              <a:rPr lang="en-US" dirty="0"/>
              <a:t>}</a:t>
            </a:r>
            <a:endParaRPr lang="it-IT" dirty="0">
              <a:highlight>
                <a:srgbClr val="00FF00"/>
              </a:highlight>
            </a:endParaRPr>
          </a:p>
        </p:txBody>
      </p:sp>
    </p:spTree>
    <p:extLst>
      <p:ext uri="{BB962C8B-B14F-4D97-AF65-F5344CB8AC3E}">
        <p14:creationId xmlns:p14="http://schemas.microsoft.com/office/powerpoint/2010/main" val="38906447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CE3629D-EFE3-464A-B2D8-C4467894EBAA}"/>
              </a:ext>
            </a:extLst>
          </p:cNvPr>
          <p:cNvSpPr/>
          <p:nvPr/>
        </p:nvSpPr>
        <p:spPr>
          <a:xfrm>
            <a:off x="6541010"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F2B5FA73-A8FB-45B1-9FA4-06EAEF7E2074}"/>
              </a:ext>
            </a:extLst>
          </p:cNvPr>
          <p:cNvSpPr/>
          <p:nvPr/>
        </p:nvSpPr>
        <p:spPr>
          <a:xfrm>
            <a:off x="1304544"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Segnaposto contenuto 3">
            <a:extLst>
              <a:ext uri="{FF2B5EF4-FFF2-40B4-BE49-F238E27FC236}">
                <a16:creationId xmlns:a16="http://schemas.microsoft.com/office/drawing/2014/main" id="{4D278A3E-6439-4F38-AEE8-0692496F5DE2}"/>
              </a:ext>
            </a:extLst>
          </p:cNvPr>
          <p:cNvSpPr txBox="1">
            <a:spLocks/>
          </p:cNvSpPr>
          <p:nvPr/>
        </p:nvSpPr>
        <p:spPr>
          <a:xfrm>
            <a:off x="6626926" y="109728"/>
            <a:ext cx="3423476" cy="652791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1000" b="1" dirty="0"/>
              <a:t>Con Switch</a:t>
            </a:r>
          </a:p>
          <a:p>
            <a:r>
              <a:rPr lang="it-IT" sz="1000" dirty="0"/>
              <a:t>$colore = 'rosso';</a:t>
            </a:r>
          </a:p>
          <a:p>
            <a:r>
              <a:rPr lang="it-IT" sz="1000" dirty="0">
                <a:highlight>
                  <a:srgbClr val="FFFF00"/>
                </a:highlight>
              </a:rPr>
              <a:t>switch</a:t>
            </a:r>
            <a:r>
              <a:rPr lang="it-IT" sz="1000" dirty="0"/>
              <a:t> ($colore) {</a:t>
            </a:r>
          </a:p>
          <a:p>
            <a:r>
              <a:rPr lang="it-IT" sz="1000" dirty="0"/>
              <a:t>    case 'blu':</a:t>
            </a:r>
          </a:p>
          <a:p>
            <a:r>
              <a:rPr lang="it-IT" sz="1000" dirty="0"/>
              <a:t>        </a:t>
            </a:r>
            <a:r>
              <a:rPr lang="it-IT" sz="1000" dirty="0" err="1"/>
              <a:t>echo</a:t>
            </a:r>
            <a:r>
              <a:rPr lang="it-IT" sz="1000" dirty="0"/>
              <a:t> "Il colore selezionato è blu";</a:t>
            </a:r>
          </a:p>
          <a:p>
            <a:r>
              <a:rPr lang="it-IT" sz="1000" dirty="0"/>
              <a:t>      </a:t>
            </a:r>
            <a:r>
              <a:rPr lang="it-IT" sz="1000" dirty="0">
                <a:highlight>
                  <a:srgbClr val="00FF00"/>
                </a:highlight>
              </a:rPr>
              <a:t>  break;</a:t>
            </a:r>
          </a:p>
          <a:p>
            <a:r>
              <a:rPr lang="it-IT" sz="1000" dirty="0"/>
              <a:t>    case 'giallo':</a:t>
            </a:r>
          </a:p>
          <a:p>
            <a:r>
              <a:rPr lang="it-IT" sz="1000" dirty="0"/>
              <a:t>        </a:t>
            </a:r>
            <a:r>
              <a:rPr lang="it-IT" sz="1000" dirty="0" err="1"/>
              <a:t>echo</a:t>
            </a:r>
            <a:r>
              <a:rPr lang="it-IT" sz="1000" dirty="0"/>
              <a:t> "Il colore selezionato è giallo";</a:t>
            </a:r>
          </a:p>
          <a:p>
            <a:r>
              <a:rPr lang="it-IT" sz="1000" dirty="0"/>
              <a:t>        </a:t>
            </a:r>
            <a:r>
              <a:rPr lang="it-IT" sz="1000" dirty="0">
                <a:highlight>
                  <a:srgbClr val="00FF00"/>
                </a:highlight>
              </a:rPr>
              <a:t>break;</a:t>
            </a:r>
          </a:p>
          <a:p>
            <a:r>
              <a:rPr lang="it-IT" sz="1000" dirty="0"/>
              <a:t>    case 'verde':</a:t>
            </a:r>
          </a:p>
          <a:p>
            <a:r>
              <a:rPr lang="it-IT" sz="1000" dirty="0"/>
              <a:t>        </a:t>
            </a:r>
            <a:r>
              <a:rPr lang="it-IT" sz="1000" dirty="0" err="1"/>
              <a:t>echo</a:t>
            </a:r>
            <a:r>
              <a:rPr lang="it-IT" sz="1000" dirty="0"/>
              <a:t> "Il colore selezionato è verde";</a:t>
            </a:r>
          </a:p>
          <a:p>
            <a:r>
              <a:rPr lang="it-IT" sz="1000" dirty="0"/>
              <a:t>        break;</a:t>
            </a:r>
          </a:p>
          <a:p>
            <a:r>
              <a:rPr lang="it-IT" sz="1000" dirty="0"/>
              <a:t>    case 'rosso':</a:t>
            </a:r>
          </a:p>
          <a:p>
            <a:r>
              <a:rPr lang="it-IT" sz="1000" dirty="0"/>
              <a:t>        </a:t>
            </a:r>
            <a:r>
              <a:rPr lang="it-IT" sz="1000" dirty="0" err="1"/>
              <a:t>echo</a:t>
            </a:r>
            <a:r>
              <a:rPr lang="it-IT" sz="1000" dirty="0"/>
              <a:t> "Il colore selezionato è rosso";</a:t>
            </a:r>
          </a:p>
          <a:p>
            <a:r>
              <a:rPr lang="it-IT" sz="1000" dirty="0"/>
              <a:t>        break;</a:t>
            </a:r>
          </a:p>
          <a:p>
            <a:r>
              <a:rPr lang="it-IT" sz="1000" dirty="0"/>
              <a:t>    case 'arancione':</a:t>
            </a:r>
          </a:p>
          <a:p>
            <a:r>
              <a:rPr lang="it-IT" sz="1000" dirty="0"/>
              <a:t>        </a:t>
            </a:r>
            <a:r>
              <a:rPr lang="it-IT" sz="1000" dirty="0" err="1"/>
              <a:t>echo</a:t>
            </a:r>
            <a:r>
              <a:rPr lang="it-IT" sz="1000" dirty="0"/>
              <a:t> "Il colore selezionato è arancione";</a:t>
            </a:r>
          </a:p>
          <a:p>
            <a:r>
              <a:rPr lang="it-IT" sz="1000" dirty="0"/>
              <a:t>        break;</a:t>
            </a:r>
          </a:p>
          <a:p>
            <a:r>
              <a:rPr lang="it-IT" sz="1000" dirty="0"/>
              <a:t>    </a:t>
            </a:r>
            <a:r>
              <a:rPr lang="it-IT" sz="1000" dirty="0">
                <a:highlight>
                  <a:srgbClr val="00FF00"/>
                </a:highlight>
              </a:rPr>
              <a:t>default</a:t>
            </a:r>
            <a:r>
              <a:rPr lang="it-IT" sz="1000" dirty="0"/>
              <a: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
        <p:nvSpPr>
          <p:cNvPr id="7" name="Segnaposto contenuto 2">
            <a:extLst>
              <a:ext uri="{FF2B5EF4-FFF2-40B4-BE49-F238E27FC236}">
                <a16:creationId xmlns:a16="http://schemas.microsoft.com/office/drawing/2014/main" id="{FC82B300-0B47-4B4B-ABE4-EEBAAD949B97}"/>
              </a:ext>
            </a:extLst>
          </p:cNvPr>
          <p:cNvSpPr txBox="1">
            <a:spLocks/>
          </p:cNvSpPr>
          <p:nvPr/>
        </p:nvSpPr>
        <p:spPr>
          <a:xfrm>
            <a:off x="1326452" y="219905"/>
            <a:ext cx="4324539" cy="6638095"/>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it-IT" sz="1200" b="1" dirty="0"/>
              <a:t>istruzione con </a:t>
            </a:r>
            <a:r>
              <a:rPr lang="it-IT" sz="1200" b="1" dirty="0" err="1"/>
              <a:t>if</a:t>
            </a:r>
            <a:r>
              <a:rPr lang="it-IT" sz="1200" b="1" dirty="0"/>
              <a:t>, </a:t>
            </a:r>
            <a:r>
              <a:rPr lang="it-IT" sz="1200" b="1" dirty="0" err="1"/>
              <a:t>elseif</a:t>
            </a:r>
            <a:r>
              <a:rPr lang="it-IT" sz="1200" b="1" dirty="0"/>
              <a:t> ed else :</a:t>
            </a:r>
            <a:br>
              <a:rPr lang="it-IT" sz="1200" dirty="0"/>
            </a:br>
            <a:endParaRPr lang="it-IT" sz="1200" dirty="0"/>
          </a:p>
          <a:p>
            <a:pPr marL="0" indent="0">
              <a:buFont typeface="Arial" pitchFamily="34" charset="0"/>
              <a:buNone/>
            </a:pPr>
            <a:r>
              <a:rPr lang="it-IT" sz="1200" dirty="0"/>
              <a:t>$colore = 'rosso';</a:t>
            </a:r>
          </a:p>
          <a:p>
            <a:pPr marL="0" indent="0">
              <a:buFont typeface="Arial" pitchFamily="34" charset="0"/>
              <a:buNone/>
            </a:pPr>
            <a:r>
              <a:rPr lang="it-IT" sz="1200" dirty="0" err="1"/>
              <a:t>if</a:t>
            </a:r>
            <a:r>
              <a:rPr lang="it-IT" sz="1200" dirty="0"/>
              <a:t> ($colore == 'blu') {</a:t>
            </a:r>
          </a:p>
          <a:p>
            <a:pPr marL="0" indent="0">
              <a:buFont typeface="Arial" pitchFamily="34" charset="0"/>
              <a:buNone/>
            </a:pPr>
            <a:r>
              <a:rPr lang="it-IT" sz="1200" dirty="0"/>
              <a:t>    </a:t>
            </a:r>
            <a:r>
              <a:rPr lang="it-IT" sz="1200" dirty="0" err="1"/>
              <a:t>echo</a:t>
            </a:r>
            <a:r>
              <a:rPr lang="it-IT" sz="1200" dirty="0"/>
              <a:t> "Il colore selezionato è blu";</a:t>
            </a:r>
          </a:p>
          <a:p>
            <a:pPr marL="0" indent="0">
              <a:buFont typeface="Arial" pitchFamily="34" charset="0"/>
              <a:buNone/>
            </a:pPr>
            <a:r>
              <a:rPr lang="it-IT" sz="1200" dirty="0"/>
              <a:t>} </a:t>
            </a:r>
            <a:r>
              <a:rPr lang="it-IT" sz="1200" dirty="0" err="1"/>
              <a:t>elseif</a:t>
            </a:r>
            <a:r>
              <a:rPr lang="it-IT" sz="1200" dirty="0"/>
              <a:t> ($colore == 'giallo') {</a:t>
            </a:r>
          </a:p>
          <a:p>
            <a:pPr marL="0" indent="0">
              <a:buFont typeface="Arial" pitchFamily="34" charset="0"/>
              <a:buNone/>
            </a:pPr>
            <a:r>
              <a:rPr lang="it-IT" sz="1200" dirty="0"/>
              <a:t>    </a:t>
            </a:r>
            <a:r>
              <a:rPr lang="it-IT" sz="1200" dirty="0" err="1"/>
              <a:t>echo</a:t>
            </a:r>
            <a:r>
              <a:rPr lang="it-IT" sz="1200" dirty="0"/>
              <a:t> "Il colore selezionato è giallo";</a:t>
            </a:r>
          </a:p>
          <a:p>
            <a:pPr marL="0" indent="0">
              <a:buFont typeface="Arial" pitchFamily="34" charset="0"/>
              <a:buNone/>
            </a:pPr>
            <a:r>
              <a:rPr lang="it-IT" sz="1200" dirty="0"/>
              <a:t>} </a:t>
            </a:r>
            <a:r>
              <a:rPr lang="it-IT" sz="1200" dirty="0" err="1"/>
              <a:t>elseif</a:t>
            </a:r>
            <a:r>
              <a:rPr lang="it-IT" sz="1200" dirty="0"/>
              <a:t> ($colore == 'verde') {</a:t>
            </a:r>
          </a:p>
          <a:p>
            <a:pPr marL="0" indent="0">
              <a:buFont typeface="Arial" pitchFamily="34" charset="0"/>
              <a:buNone/>
            </a:pPr>
            <a:r>
              <a:rPr lang="it-IT" sz="1200" dirty="0"/>
              <a:t>    </a:t>
            </a:r>
            <a:r>
              <a:rPr lang="it-IT" sz="1200" dirty="0" err="1"/>
              <a:t>echo</a:t>
            </a:r>
            <a:r>
              <a:rPr lang="it-IT" sz="1200" dirty="0"/>
              <a:t> "Il colore selezionato è verde";</a:t>
            </a:r>
          </a:p>
          <a:p>
            <a:pPr marL="0" indent="0">
              <a:buFont typeface="Arial" pitchFamily="34" charset="0"/>
              <a:buNone/>
            </a:pPr>
            <a:r>
              <a:rPr lang="it-IT" sz="1200" dirty="0"/>
              <a:t>} </a:t>
            </a:r>
            <a:r>
              <a:rPr lang="it-IT" sz="1200" dirty="0" err="1"/>
              <a:t>elseif</a:t>
            </a:r>
            <a:r>
              <a:rPr lang="it-IT" sz="1200" dirty="0"/>
              <a:t> ($colore == 'rosso') {</a:t>
            </a:r>
          </a:p>
          <a:p>
            <a:pPr marL="0" indent="0">
              <a:buFont typeface="Arial" pitchFamily="34" charset="0"/>
              <a:buNone/>
            </a:pPr>
            <a:r>
              <a:rPr lang="it-IT" sz="1200" dirty="0"/>
              <a:t>    </a:t>
            </a:r>
            <a:r>
              <a:rPr lang="it-IT" sz="1200" dirty="0" err="1"/>
              <a:t>echo</a:t>
            </a:r>
            <a:r>
              <a:rPr lang="it-IT" sz="1200" dirty="0"/>
              <a:t> "Il colore selezionato è rosso";</a:t>
            </a:r>
          </a:p>
          <a:p>
            <a:pPr marL="0" indent="0">
              <a:buFont typeface="Arial" pitchFamily="34" charset="0"/>
              <a:buNone/>
            </a:pPr>
            <a:r>
              <a:rPr lang="it-IT" sz="1200" dirty="0"/>
              <a:t>} </a:t>
            </a:r>
            <a:r>
              <a:rPr lang="it-IT" sz="1200" dirty="0" err="1"/>
              <a:t>elseif</a:t>
            </a:r>
            <a:r>
              <a:rPr lang="it-IT" sz="1200" dirty="0"/>
              <a:t> ($colore == 'arancione') {</a:t>
            </a:r>
          </a:p>
          <a:p>
            <a:pPr marL="0" indent="0">
              <a:buFont typeface="Arial" pitchFamily="34" charset="0"/>
              <a:buNone/>
            </a:pPr>
            <a:r>
              <a:rPr lang="it-IT" sz="1200" dirty="0"/>
              <a:t>    </a:t>
            </a:r>
            <a:r>
              <a:rPr lang="it-IT" sz="1200" dirty="0" err="1"/>
              <a:t>echo</a:t>
            </a:r>
            <a:r>
              <a:rPr lang="it-IT" sz="1200" dirty="0"/>
              <a:t> "Il colore selezionato è arancione";</a:t>
            </a:r>
          </a:p>
          <a:p>
            <a:pPr marL="0" indent="0">
              <a:buFont typeface="Arial" pitchFamily="34" charset="0"/>
              <a:buNone/>
            </a:pPr>
            <a:r>
              <a:rPr lang="it-IT" sz="1200" dirty="0"/>
              <a:t>} else {</a:t>
            </a:r>
          </a:p>
          <a:p>
            <a:pPr marL="0" indent="0">
              <a:buFont typeface="Arial" pitchFamily="34" charset="0"/>
              <a:buNone/>
            </a:pPr>
            <a:r>
              <a:rPr lang="it-IT" sz="1200" dirty="0"/>
              <a:t>    </a:t>
            </a:r>
            <a:r>
              <a:rPr lang="it-IT" sz="1200" dirty="0" err="1"/>
              <a:t>echo</a:t>
            </a:r>
            <a:r>
              <a:rPr lang="it-IT" sz="1200" dirty="0"/>
              <a:t> "Nessun colore corrispondente alla tua selezione";</a:t>
            </a:r>
          </a:p>
          <a:p>
            <a:pPr marL="0" indent="0">
              <a:buFont typeface="Arial" pitchFamily="34" charset="0"/>
              <a:buNone/>
            </a:pPr>
            <a:r>
              <a:rPr lang="it-IT" sz="1200" dirty="0"/>
              <a:t>}</a:t>
            </a:r>
          </a:p>
        </p:txBody>
      </p:sp>
    </p:spTree>
    <p:extLst>
      <p:ext uri="{BB962C8B-B14F-4D97-AF65-F5344CB8AC3E}">
        <p14:creationId xmlns:p14="http://schemas.microsoft.com/office/powerpoint/2010/main" val="235200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E4969-6566-431E-B03C-C043ACD659D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3C5974B-1D9B-4965-A80C-6E91116CBE0D}"/>
              </a:ext>
            </a:extLst>
          </p:cNvPr>
          <p:cNvSpPr>
            <a:spLocks noGrp="1"/>
          </p:cNvSpPr>
          <p:nvPr>
            <p:ph sz="half" idx="2"/>
          </p:nvPr>
        </p:nvSpPr>
        <p:spPr/>
        <p:txBody>
          <a:bodyPr/>
          <a:lstStyle/>
          <a:p>
            <a:pPr marL="457200" indent="-457200">
              <a:buFont typeface="+mj-lt"/>
              <a:buAutoNum type="arabicPeriod"/>
            </a:pPr>
            <a:r>
              <a:rPr lang="en-US" b="0" i="0" dirty="0">
                <a:solidFill>
                  <a:srgbClr val="595143"/>
                </a:solidFill>
                <a:effectLst/>
                <a:latin typeface="Roboto" panose="02000000000000000000" pitchFamily="2" charset="0"/>
              </a:rPr>
              <a:t>All PHP files MUST use the </a:t>
            </a:r>
            <a:r>
              <a:rPr lang="en-US" b="0" i="0" dirty="0">
                <a:solidFill>
                  <a:srgbClr val="595143"/>
                </a:solidFill>
                <a:effectLst/>
                <a:highlight>
                  <a:srgbClr val="00FFFF"/>
                </a:highlight>
                <a:latin typeface="Roboto" panose="02000000000000000000" pitchFamily="2" charset="0"/>
              </a:rPr>
              <a:t>Unix LF</a:t>
            </a:r>
            <a:r>
              <a:rPr lang="en-US" b="0" i="0" dirty="0">
                <a:solidFill>
                  <a:srgbClr val="595143"/>
                </a:solidFill>
                <a:effectLst/>
                <a:latin typeface="Roboto" panose="02000000000000000000" pitchFamily="2" charset="0"/>
              </a:rPr>
              <a:t> (linefeed) line ending only. (</a:t>
            </a:r>
            <a:r>
              <a:rPr lang="en-US" b="0" i="0" dirty="0" err="1">
                <a:solidFill>
                  <a:srgbClr val="595143"/>
                </a:solidFill>
                <a:effectLst/>
                <a:highlight>
                  <a:srgbClr val="00FF00"/>
                </a:highlight>
                <a:latin typeface="Roboto" panose="02000000000000000000" pitchFamily="2" charset="0"/>
              </a:rPr>
              <a:t>quindi</a:t>
            </a:r>
            <a:r>
              <a:rPr lang="en-US" b="0" i="0" dirty="0">
                <a:solidFill>
                  <a:srgbClr val="595143"/>
                </a:solidFill>
                <a:effectLst/>
                <a:highlight>
                  <a:srgbClr val="00FF00"/>
                </a:highlight>
                <a:latin typeface="Roboto" panose="02000000000000000000" pitchFamily="2" charset="0"/>
              </a:rPr>
              <a:t> no CR+LF come DOS Style</a:t>
            </a:r>
            <a:r>
              <a:rPr lang="en-US" b="0" i="0" dirty="0">
                <a:solidFill>
                  <a:srgbClr val="595143"/>
                </a:solidFill>
                <a:effectLst/>
                <a:latin typeface="Roboto" panose="02000000000000000000" pitchFamily="2" charset="0"/>
              </a:rPr>
              <a:t>)</a:t>
            </a:r>
          </a:p>
          <a:p>
            <a:pPr marL="457200" indent="-457200">
              <a:buFont typeface="+mj-lt"/>
              <a:buAutoNum type="arabicPeriod"/>
            </a:pPr>
            <a:r>
              <a:rPr lang="en-US" b="0" i="0" dirty="0" err="1">
                <a:solidFill>
                  <a:srgbClr val="595143"/>
                </a:solidFill>
                <a:effectLst/>
                <a:latin typeface="Roboto" panose="02000000000000000000" pitchFamily="2" charset="0"/>
              </a:rPr>
              <a:t>Ogni</a:t>
            </a:r>
            <a:r>
              <a:rPr lang="en-US" b="0" i="0" dirty="0">
                <a:solidFill>
                  <a:srgbClr val="595143"/>
                </a:solidFill>
                <a:effectLst/>
                <a:latin typeface="Roboto" panose="02000000000000000000" pitchFamily="2" charset="0"/>
              </a:rPr>
              <a:t> file PHP </a:t>
            </a:r>
            <a:r>
              <a:rPr lang="en-US" b="0" i="0" dirty="0" err="1">
                <a:solidFill>
                  <a:srgbClr val="595143"/>
                </a:solidFill>
                <a:effectLst/>
                <a:latin typeface="Roboto" panose="02000000000000000000" pitchFamily="2" charset="0"/>
              </a:rPr>
              <a:t>deve</a:t>
            </a:r>
            <a:r>
              <a:rPr lang="en-US" b="0" i="0" dirty="0">
                <a:solidFill>
                  <a:srgbClr val="595143"/>
                </a:solidFill>
                <a:effectLst/>
                <a:latin typeface="Roboto" panose="02000000000000000000" pitchFamily="2" charset="0"/>
              </a:rPr>
              <a:t> </a:t>
            </a:r>
            <a:r>
              <a:rPr lang="en-US" b="0" i="0" dirty="0" err="1">
                <a:solidFill>
                  <a:srgbClr val="595143"/>
                </a:solidFill>
                <a:effectLst/>
                <a:latin typeface="Roboto" panose="02000000000000000000" pitchFamily="2" charset="0"/>
              </a:rPr>
              <a:t>terminare</a:t>
            </a:r>
            <a:r>
              <a:rPr lang="en-US" b="0" i="0" dirty="0">
                <a:solidFill>
                  <a:srgbClr val="595143"/>
                </a:solidFill>
                <a:effectLst/>
                <a:latin typeface="Roboto" panose="02000000000000000000" pitchFamily="2" charset="0"/>
              </a:rPr>
              <a:t> </a:t>
            </a:r>
            <a:r>
              <a:rPr lang="en-US" b="0" i="0" dirty="0">
                <a:solidFill>
                  <a:srgbClr val="595143"/>
                </a:solidFill>
                <a:effectLst/>
                <a:highlight>
                  <a:srgbClr val="00FFFF"/>
                </a:highlight>
                <a:latin typeface="Roboto" panose="02000000000000000000" pitchFamily="2" charset="0"/>
              </a:rPr>
              <a:t>SENZA UNA RIGA VUOTA ALLA FINE</a:t>
            </a:r>
          </a:p>
          <a:p>
            <a:pPr marL="457200" indent="-457200">
              <a:buFont typeface="+mj-lt"/>
              <a:buAutoNum type="arabicPeriod"/>
            </a:pP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The closing </a:t>
            </a:r>
            <a:r>
              <a:rPr kumimoji="0" lang="it-IT" altLang="it-IT" sz="2000" b="0" i="0" u="none" strike="noStrike" cap="none" normalizeH="0" baseline="0" dirty="0">
                <a:ln>
                  <a:noFill/>
                </a:ln>
                <a:solidFill>
                  <a:srgbClr val="595143"/>
                </a:solidFill>
                <a:effectLst/>
                <a:highlight>
                  <a:srgbClr val="FFFF00"/>
                </a:highlight>
                <a:latin typeface="Source Code Pro" panose="020B0509030403020204" pitchFamily="49" charset="0"/>
              </a:rPr>
              <a:t>?&gt;</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tag MUST be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omitted</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from files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containing</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only</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PHP</a:t>
            </a:r>
            <a:r>
              <a:rPr kumimoji="0" lang="it-IT" altLang="it-IT" sz="2400" b="0" i="0" u="none" strike="noStrike" cap="none" normalizeH="0" baseline="0" dirty="0">
                <a:ln>
                  <a:noFill/>
                </a:ln>
                <a:solidFill>
                  <a:srgbClr val="595143"/>
                </a:solidFill>
                <a:effectLst/>
                <a:latin typeface="Roboto" panose="02000000000000000000" pitchFamily="2" charset="0"/>
              </a:rPr>
              <a:t>.</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pPr marL="457200" indent="-457200">
              <a:buFont typeface="+mj-lt"/>
              <a:buAutoNum type="arabicPeriod"/>
            </a:pPr>
            <a:endParaRPr lang="it-IT" dirty="0"/>
          </a:p>
        </p:txBody>
      </p:sp>
      <p:sp>
        <p:nvSpPr>
          <p:cNvPr id="4" name="Segnaposto contenuto 3">
            <a:extLst>
              <a:ext uri="{FF2B5EF4-FFF2-40B4-BE49-F238E27FC236}">
                <a16:creationId xmlns:a16="http://schemas.microsoft.com/office/drawing/2014/main" id="{D702F198-103B-442D-99FC-17B2F3A9F359}"/>
              </a:ext>
            </a:extLst>
          </p:cNvPr>
          <p:cNvSpPr>
            <a:spLocks noGrp="1"/>
          </p:cNvSpPr>
          <p:nvPr>
            <p:ph sz="quarter" idx="4"/>
          </p:nvPr>
        </p:nvSpPr>
        <p:spPr/>
        <p:txBody>
          <a:bodyPr>
            <a:normAutofit/>
          </a:bodyPr>
          <a:lstStyle/>
          <a:p>
            <a:r>
              <a:rPr lang="en-US" dirty="0"/>
              <a:t>2.3 Lines</a:t>
            </a:r>
          </a:p>
          <a:p>
            <a:r>
              <a:rPr lang="en-US" dirty="0"/>
              <a:t>There </a:t>
            </a:r>
            <a:r>
              <a:rPr lang="en-US" dirty="0">
                <a:highlight>
                  <a:srgbClr val="00FF00"/>
                </a:highlight>
              </a:rPr>
              <a:t>MUST NOT be a hard limit on line length</a:t>
            </a:r>
            <a:r>
              <a:rPr lang="en-US" dirty="0"/>
              <a:t>.</a:t>
            </a:r>
          </a:p>
          <a:p>
            <a:r>
              <a:rPr lang="en-US" dirty="0"/>
              <a:t>The </a:t>
            </a:r>
            <a:r>
              <a:rPr lang="en-US" dirty="0">
                <a:highlight>
                  <a:srgbClr val="00FF00"/>
                </a:highlight>
              </a:rPr>
              <a:t>soft limit on line length MUST be 120 characters</a:t>
            </a:r>
            <a:r>
              <a:rPr lang="en-US" dirty="0"/>
              <a:t>.</a:t>
            </a:r>
          </a:p>
          <a:p>
            <a:endParaRPr lang="en-US" dirty="0"/>
          </a:p>
          <a:p>
            <a:r>
              <a:rPr lang="en-US" dirty="0">
                <a:highlight>
                  <a:srgbClr val="00FF00"/>
                </a:highlight>
              </a:rPr>
              <a:t>Blank lines MAY be added to improve readability </a:t>
            </a:r>
            <a:r>
              <a:rPr lang="en-US" dirty="0"/>
              <a:t>and to indicate related blocks of code except where explicitly forbidden.</a:t>
            </a:r>
          </a:p>
          <a:p>
            <a:r>
              <a:rPr lang="en-US" dirty="0">
                <a:highlight>
                  <a:srgbClr val="00FFFF"/>
                </a:highlight>
              </a:rPr>
              <a:t>There MUST NOT be more than one statement per line.</a:t>
            </a:r>
            <a:endParaRPr lang="it-IT" dirty="0">
              <a:highlight>
                <a:srgbClr val="00FFFF"/>
              </a:highlight>
            </a:endParaRPr>
          </a:p>
        </p:txBody>
      </p:sp>
      <p:sp>
        <p:nvSpPr>
          <p:cNvPr id="7" name="Rectangle 3">
            <a:extLst>
              <a:ext uri="{FF2B5EF4-FFF2-40B4-BE49-F238E27FC236}">
                <a16:creationId xmlns:a16="http://schemas.microsoft.com/office/drawing/2014/main" id="{64D91093-1A85-4CE9-9323-CC7914BB50B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939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3C9E8-76EA-4C5E-95EC-40F18EC590DC}"/>
              </a:ext>
            </a:extLst>
          </p:cNvPr>
          <p:cNvSpPr>
            <a:spLocks noGrp="1"/>
          </p:cNvSpPr>
          <p:nvPr>
            <p:ph type="title"/>
          </p:nvPr>
        </p:nvSpPr>
        <p:spPr/>
        <p:txBody>
          <a:bodyPr/>
          <a:lstStyle/>
          <a:p>
            <a:r>
              <a:rPr lang="it-IT" dirty="0"/>
              <a:t>switch</a:t>
            </a:r>
          </a:p>
        </p:txBody>
      </p:sp>
      <p:sp>
        <p:nvSpPr>
          <p:cNvPr id="3" name="Segnaposto contenuto 2">
            <a:extLst>
              <a:ext uri="{FF2B5EF4-FFF2-40B4-BE49-F238E27FC236}">
                <a16:creationId xmlns:a16="http://schemas.microsoft.com/office/drawing/2014/main" id="{4143B0D1-1B79-4B72-80DA-9F102A976215}"/>
              </a:ext>
            </a:extLst>
          </p:cNvPr>
          <p:cNvSpPr>
            <a:spLocks noGrp="1"/>
          </p:cNvSpPr>
          <p:nvPr>
            <p:ph sz="half" idx="2"/>
          </p:nvPr>
        </p:nvSpPr>
        <p:spPr/>
        <p:txBody>
          <a:bodyPr>
            <a:normAutofit/>
          </a:bodyPr>
          <a:lstStyle/>
          <a:p>
            <a:r>
              <a:rPr lang="it-IT" sz="2000" dirty="0"/>
              <a:t>il costrutto switch </a:t>
            </a:r>
            <a:r>
              <a:rPr lang="it-IT" sz="2000" b="1" dirty="0"/>
              <a:t>contiene tra parentesi l'espressione da verificare</a:t>
            </a:r>
            <a:r>
              <a:rPr lang="it-IT" sz="2000" dirty="0"/>
              <a:t> </a:t>
            </a:r>
            <a:r>
              <a:rPr lang="it-IT" sz="2000" b="1" dirty="0"/>
              <a:t>e al suo interno </a:t>
            </a:r>
            <a:r>
              <a:rPr lang="it-IT" sz="2000" dirty="0">
                <a:highlight>
                  <a:srgbClr val="FFFF00"/>
                </a:highlight>
              </a:rPr>
              <a:t>una serie di case</a:t>
            </a:r>
            <a:r>
              <a:rPr lang="it-IT" sz="2000" dirty="0"/>
              <a:t> che rappresentano </a:t>
            </a:r>
            <a:r>
              <a:rPr lang="it-IT" sz="2000" b="1" dirty="0"/>
              <a:t>i possibili valori da valutare.</a:t>
            </a:r>
          </a:p>
          <a:p>
            <a:r>
              <a:rPr lang="it-IT" sz="2000" dirty="0"/>
              <a:t> </a:t>
            </a:r>
            <a:r>
              <a:rPr lang="it-IT" sz="2000" b="1" dirty="0"/>
              <a:t>Al termine di ogni case, inoltre, viene inserita la keyword</a:t>
            </a:r>
            <a:r>
              <a:rPr lang="it-IT" sz="2000" b="1" dirty="0">
                <a:highlight>
                  <a:srgbClr val="00FF00"/>
                </a:highlight>
              </a:rPr>
              <a:t> break</a:t>
            </a:r>
            <a:r>
              <a:rPr lang="it-IT" sz="2000" dirty="0">
                <a:highlight>
                  <a:srgbClr val="00FF00"/>
                </a:highlight>
              </a:rPr>
              <a:t> </a:t>
            </a:r>
            <a:r>
              <a:rPr lang="it-IT" sz="2000" dirty="0"/>
              <a:t>che </a:t>
            </a:r>
            <a:r>
              <a:rPr lang="it-IT" sz="2000" b="1" dirty="0"/>
              <a:t>ci fa</a:t>
            </a:r>
            <a:r>
              <a:rPr lang="it-IT" sz="2000" dirty="0"/>
              <a:t>rà </a:t>
            </a:r>
            <a:r>
              <a:rPr lang="it-IT" sz="2000" b="1" dirty="0"/>
              <a:t>uscire</a:t>
            </a:r>
            <a:r>
              <a:rPr lang="it-IT" sz="2000" dirty="0"/>
              <a:t> dall'esecuzione dell'istruzione dallo switch.</a:t>
            </a:r>
          </a:p>
          <a:p>
            <a:r>
              <a:rPr lang="it-IT" sz="2000" dirty="0"/>
              <a:t> Tale keyword è importante perché, senza di essa, verrebbero valutati anche gli altri case contenuti nello switch, incluso </a:t>
            </a:r>
            <a:r>
              <a:rPr lang="it-IT" sz="2000" b="1" dirty="0"/>
              <a:t>il default che è quello valutato quando nessuno degli altri case soddisfa la condizione.</a:t>
            </a:r>
          </a:p>
        </p:txBody>
      </p:sp>
      <p:sp>
        <p:nvSpPr>
          <p:cNvPr id="5" name="Rettangolo 4">
            <a:extLst>
              <a:ext uri="{FF2B5EF4-FFF2-40B4-BE49-F238E27FC236}">
                <a16:creationId xmlns:a16="http://schemas.microsoft.com/office/drawing/2014/main" id="{5223433D-DEB1-498E-9EE6-775A1BFFE9E1}"/>
              </a:ext>
            </a:extLst>
          </p:cNvPr>
          <p:cNvSpPr/>
          <p:nvPr/>
        </p:nvSpPr>
        <p:spPr>
          <a:xfrm>
            <a:off x="7470648" y="448056"/>
            <a:ext cx="3694176" cy="6290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B4C0B61C-3E20-4049-8260-2E6782C6A5AA}"/>
              </a:ext>
            </a:extLst>
          </p:cNvPr>
          <p:cNvSpPr>
            <a:spLocks noGrp="1"/>
          </p:cNvSpPr>
          <p:nvPr>
            <p:ph sz="quarter" idx="4"/>
          </p:nvPr>
        </p:nvSpPr>
        <p:spPr>
          <a:xfrm>
            <a:off x="7534656" y="557784"/>
            <a:ext cx="3423476" cy="5976819"/>
          </a:xfrm>
        </p:spPr>
        <p:txBody>
          <a:bodyPr>
            <a:noAutofit/>
          </a:bodyPr>
          <a:lstStyle/>
          <a:p>
            <a:r>
              <a:rPr lang="it-IT" sz="1000" dirty="0"/>
              <a:t>$colore = 'rosso';</a:t>
            </a:r>
          </a:p>
          <a:p>
            <a:r>
              <a:rPr lang="it-IT" sz="1000" dirty="0"/>
              <a:t>switch ($colore) {</a:t>
            </a:r>
          </a:p>
          <a:p>
            <a:r>
              <a:rPr lang="it-IT" sz="1000" dirty="0"/>
              <a:t>    </a:t>
            </a:r>
            <a:r>
              <a:rPr lang="it-IT" sz="1000" dirty="0">
                <a:highlight>
                  <a:srgbClr val="FFFF00"/>
                </a:highlight>
              </a:rPr>
              <a:t>case</a:t>
            </a:r>
            <a:r>
              <a:rPr lang="it-IT" sz="1000" dirty="0"/>
              <a:t> 'blu':</a:t>
            </a:r>
          </a:p>
          <a:p>
            <a:r>
              <a:rPr lang="it-IT" sz="1000" dirty="0"/>
              <a:t>        </a:t>
            </a:r>
            <a:r>
              <a:rPr lang="it-IT" sz="1000" dirty="0" err="1"/>
              <a:t>echo</a:t>
            </a:r>
            <a:r>
              <a:rPr lang="it-IT" sz="1000" dirty="0"/>
              <a:t> "Il colore selezionato è blu";</a:t>
            </a:r>
          </a:p>
          <a:p>
            <a:r>
              <a:rPr lang="it-IT" sz="1000" dirty="0"/>
              <a:t>        break;</a:t>
            </a:r>
          </a:p>
          <a:p>
            <a:r>
              <a:rPr lang="it-IT" sz="1000" dirty="0"/>
              <a:t>    </a:t>
            </a:r>
            <a:r>
              <a:rPr lang="it-IT" sz="1000" dirty="0">
                <a:highlight>
                  <a:srgbClr val="FFFF00"/>
                </a:highlight>
              </a:rPr>
              <a:t>case</a:t>
            </a:r>
            <a:r>
              <a:rPr lang="it-IT" sz="1000" dirty="0"/>
              <a:t> 'giallo':</a:t>
            </a:r>
          </a:p>
          <a:p>
            <a:r>
              <a:rPr lang="it-IT" sz="1000" dirty="0"/>
              <a:t>        </a:t>
            </a:r>
            <a:r>
              <a:rPr lang="it-IT" sz="1000" dirty="0" err="1"/>
              <a:t>echo</a:t>
            </a:r>
            <a:r>
              <a:rPr lang="it-IT" sz="1000" dirty="0"/>
              <a:t> "Il colore selezionato è giallo";</a:t>
            </a:r>
          </a:p>
          <a:p>
            <a:r>
              <a:rPr lang="it-IT" sz="1000" dirty="0"/>
              <a:t>        break;</a:t>
            </a:r>
          </a:p>
          <a:p>
            <a:r>
              <a:rPr lang="it-IT" sz="1000" dirty="0"/>
              <a:t>    </a:t>
            </a:r>
            <a:r>
              <a:rPr lang="it-IT" sz="1000" dirty="0">
                <a:highlight>
                  <a:srgbClr val="FFFF00"/>
                </a:highlight>
              </a:rPr>
              <a:t>case</a:t>
            </a:r>
            <a:r>
              <a:rPr lang="it-IT" sz="1000" dirty="0"/>
              <a:t> 'verde':</a:t>
            </a:r>
          </a:p>
          <a:p>
            <a:r>
              <a:rPr lang="it-IT" sz="1000" dirty="0"/>
              <a:t>        </a:t>
            </a:r>
            <a:r>
              <a:rPr lang="it-IT" sz="1000" dirty="0" err="1"/>
              <a:t>echo</a:t>
            </a:r>
            <a:r>
              <a:rPr lang="it-IT" sz="1000" dirty="0"/>
              <a:t> "Il colore selezionato è verde";</a:t>
            </a:r>
          </a:p>
          <a:p>
            <a:r>
              <a:rPr lang="it-IT" sz="1000" dirty="0"/>
              <a:t>        break;</a:t>
            </a:r>
          </a:p>
          <a:p>
            <a:r>
              <a:rPr lang="it-IT" sz="1000" dirty="0"/>
              <a:t>    </a:t>
            </a:r>
            <a:r>
              <a:rPr lang="it-IT" sz="1000" dirty="0">
                <a:highlight>
                  <a:srgbClr val="FFFF00"/>
                </a:highlight>
              </a:rPr>
              <a:t>case</a:t>
            </a:r>
            <a:r>
              <a:rPr lang="it-IT" sz="1000" dirty="0"/>
              <a:t> 'rosso':</a:t>
            </a:r>
          </a:p>
          <a:p>
            <a:r>
              <a:rPr lang="it-IT" sz="1000" dirty="0"/>
              <a:t>        </a:t>
            </a:r>
            <a:r>
              <a:rPr lang="it-IT" sz="1000" dirty="0" err="1"/>
              <a:t>echo</a:t>
            </a:r>
            <a:r>
              <a:rPr lang="it-IT" sz="1000" dirty="0"/>
              <a:t> "Il colore selezionato è rosso";</a:t>
            </a:r>
          </a:p>
          <a:p>
            <a:r>
              <a:rPr lang="it-IT" sz="1000" dirty="0"/>
              <a:t>        break;</a:t>
            </a:r>
          </a:p>
          <a:p>
            <a:r>
              <a:rPr lang="it-IT" sz="1000" dirty="0"/>
              <a:t>    </a:t>
            </a:r>
            <a:r>
              <a:rPr lang="it-IT" sz="1000" dirty="0">
                <a:highlight>
                  <a:srgbClr val="FFFF00"/>
                </a:highlight>
              </a:rPr>
              <a:t>case</a:t>
            </a:r>
            <a:r>
              <a:rPr lang="it-IT" sz="1000" dirty="0"/>
              <a:t> 'arancione':</a:t>
            </a:r>
          </a:p>
          <a:p>
            <a:r>
              <a:rPr lang="it-IT" sz="1000" dirty="0"/>
              <a:t>        </a:t>
            </a:r>
            <a:r>
              <a:rPr lang="it-IT" sz="1000" dirty="0" err="1"/>
              <a:t>echo</a:t>
            </a:r>
            <a:r>
              <a:rPr lang="it-IT" sz="1000" dirty="0"/>
              <a:t> "Il colore selezionato è arancione";</a:t>
            </a:r>
          </a:p>
          <a:p>
            <a:r>
              <a:rPr lang="it-IT" sz="1000" dirty="0"/>
              <a:t>        break;</a:t>
            </a:r>
          </a:p>
          <a:p>
            <a:r>
              <a:rPr lang="it-IT" sz="1000" dirty="0"/>
              <a:t>    default: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Tree>
    <p:extLst>
      <p:ext uri="{BB962C8B-B14F-4D97-AF65-F5344CB8AC3E}">
        <p14:creationId xmlns:p14="http://schemas.microsoft.com/office/powerpoint/2010/main" val="730660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FCF84F-A2C1-49CF-B4F7-E3027624ACD8}"/>
              </a:ext>
            </a:extLst>
          </p:cNvPr>
          <p:cNvSpPr>
            <a:spLocks noGrp="1"/>
          </p:cNvSpPr>
          <p:nvPr>
            <p:ph type="title"/>
          </p:nvPr>
        </p:nvSpPr>
        <p:spPr/>
        <p:txBody>
          <a:bodyPr>
            <a:normAutofit fontScale="90000"/>
          </a:bodyPr>
          <a:lstStyle/>
          <a:p>
            <a:r>
              <a:rPr lang="it-IT" dirty="0"/>
              <a:t>switch e sequenze di case</a:t>
            </a:r>
            <a:br>
              <a:rPr lang="it-IT" dirty="0"/>
            </a:br>
            <a:endParaRPr lang="it-IT" dirty="0"/>
          </a:p>
        </p:txBody>
      </p:sp>
      <p:sp>
        <p:nvSpPr>
          <p:cNvPr id="3" name="Segnaposto contenuto 2">
            <a:extLst>
              <a:ext uri="{FF2B5EF4-FFF2-40B4-BE49-F238E27FC236}">
                <a16:creationId xmlns:a16="http://schemas.microsoft.com/office/drawing/2014/main" id="{0C1761A3-6CBE-44F7-8C09-58C12C97EF97}"/>
              </a:ext>
            </a:extLst>
          </p:cNvPr>
          <p:cNvSpPr>
            <a:spLocks noGrp="1"/>
          </p:cNvSpPr>
          <p:nvPr>
            <p:ph sz="half" idx="2"/>
          </p:nvPr>
        </p:nvSpPr>
        <p:spPr/>
        <p:txBody>
          <a:bodyPr>
            <a:normAutofit/>
          </a:bodyPr>
          <a:lstStyle/>
          <a:p>
            <a:r>
              <a:rPr lang="it-IT" sz="2000" b="1" dirty="0"/>
              <a:t>I case possono anche essere sequenziali </a:t>
            </a:r>
            <a:r>
              <a:rPr lang="it-IT" sz="2000" dirty="0"/>
              <a:t>quindi, </a:t>
            </a:r>
            <a:r>
              <a:rPr lang="it-IT" sz="2000" b="1" dirty="0"/>
              <a:t>nel caso in cui diversi valori contengono lo stesso codice da eseguire, potranno essere inseriti in sequenza</a:t>
            </a:r>
            <a:r>
              <a:rPr lang="it-IT" sz="2000" dirty="0"/>
              <a:t>:</a:t>
            </a:r>
          </a:p>
          <a:p>
            <a:br>
              <a:rPr lang="it-IT" sz="2000" dirty="0"/>
            </a:br>
            <a:r>
              <a:rPr lang="it-IT" sz="2000" dirty="0"/>
              <a:t>Nell'esempio presentato lo switch esegue la stessa istruzione in casi differenti. </a:t>
            </a:r>
            <a:br>
              <a:rPr lang="it-IT" sz="2000" dirty="0"/>
            </a:br>
            <a:br>
              <a:rPr lang="it-IT" sz="2000" dirty="0"/>
            </a:br>
            <a:r>
              <a:rPr lang="it-IT" sz="2000" dirty="0"/>
              <a:t>Quindi, se il colore è “blu” o “verde”, allora visualizzeremo il messaggio relativo ai colori freddi, se il colore è “giallo”, “rosso” o “arancione” verrà visualizzato il messaggio relativo ai coloro caldi. </a:t>
            </a:r>
            <a:br>
              <a:rPr lang="it-IT" sz="2000" dirty="0"/>
            </a:br>
            <a:br>
              <a:rPr lang="it-IT" sz="2000" dirty="0"/>
            </a:br>
            <a:r>
              <a:rPr lang="it-IT" sz="2000" dirty="0"/>
              <a:t>Se invece il colore non viene identificato da nessuno dei casi, verrà mostrato un messaggio di errore.</a:t>
            </a:r>
          </a:p>
        </p:txBody>
      </p:sp>
      <p:sp>
        <p:nvSpPr>
          <p:cNvPr id="4" name="Segnaposto contenuto 3">
            <a:extLst>
              <a:ext uri="{FF2B5EF4-FFF2-40B4-BE49-F238E27FC236}">
                <a16:creationId xmlns:a16="http://schemas.microsoft.com/office/drawing/2014/main" id="{25758AC9-52EC-4CB0-89AA-E12B3E27F400}"/>
              </a:ext>
            </a:extLst>
          </p:cNvPr>
          <p:cNvSpPr>
            <a:spLocks noGrp="1"/>
          </p:cNvSpPr>
          <p:nvPr>
            <p:ph sz="quarter" idx="4"/>
          </p:nvPr>
        </p:nvSpPr>
        <p:spPr>
          <a:xfrm>
            <a:off x="5811715" y="1271017"/>
            <a:ext cx="6051673" cy="5263586"/>
          </a:xfrm>
        </p:spPr>
        <p:txBody>
          <a:bodyPr>
            <a:normAutofit/>
          </a:bodyPr>
          <a:lstStyle/>
          <a:p>
            <a:r>
              <a:rPr lang="it-IT" sz="1800" dirty="0"/>
              <a:t>$colore = 'rosso';</a:t>
            </a:r>
          </a:p>
          <a:p>
            <a:r>
              <a:rPr lang="it-IT" sz="1800" dirty="0"/>
              <a:t>switch ($colore) {</a:t>
            </a:r>
          </a:p>
          <a:p>
            <a:r>
              <a:rPr lang="it-IT" sz="1800" dirty="0"/>
              <a:t>    </a:t>
            </a:r>
            <a:r>
              <a:rPr lang="it-IT" sz="1800" dirty="0">
                <a:highlight>
                  <a:srgbClr val="00FF00"/>
                </a:highlight>
              </a:rPr>
              <a:t>case 'blu':</a:t>
            </a:r>
          </a:p>
          <a:p>
            <a:r>
              <a:rPr lang="it-IT" sz="1800" dirty="0">
                <a:highlight>
                  <a:srgbClr val="00FF00"/>
                </a:highlight>
              </a:rPr>
              <a:t>    case 'verde':</a:t>
            </a:r>
          </a:p>
          <a:p>
            <a:r>
              <a:rPr lang="it-IT" sz="1800" dirty="0"/>
              <a:t>        </a:t>
            </a:r>
            <a:r>
              <a:rPr lang="it-IT" sz="1800" dirty="0" err="1"/>
              <a:t>echo</a:t>
            </a:r>
            <a:r>
              <a:rPr lang="it-IT" sz="1800" dirty="0"/>
              <a:t> "Il colore selezionato è un colore freddo";</a:t>
            </a:r>
          </a:p>
          <a:p>
            <a:r>
              <a:rPr lang="it-IT" sz="1800" dirty="0"/>
              <a:t>        </a:t>
            </a:r>
            <a:r>
              <a:rPr lang="it-IT" sz="1800" dirty="0">
                <a:highlight>
                  <a:srgbClr val="00FF00"/>
                </a:highlight>
              </a:rPr>
              <a:t>break</a:t>
            </a:r>
            <a:r>
              <a:rPr lang="it-IT" sz="1800" dirty="0"/>
              <a:t>;</a:t>
            </a:r>
          </a:p>
          <a:p>
            <a:r>
              <a:rPr lang="it-IT" sz="1800" dirty="0"/>
              <a:t>    case 'giallo':</a:t>
            </a:r>
          </a:p>
          <a:p>
            <a:r>
              <a:rPr lang="it-IT" sz="1800" dirty="0"/>
              <a:t>    case 'rosso':</a:t>
            </a:r>
          </a:p>
          <a:p>
            <a:r>
              <a:rPr lang="it-IT" sz="1800" dirty="0"/>
              <a:t>    case 'arancione':</a:t>
            </a:r>
          </a:p>
          <a:p>
            <a:r>
              <a:rPr lang="it-IT" sz="1800" dirty="0"/>
              <a:t>        </a:t>
            </a:r>
            <a:r>
              <a:rPr lang="it-IT" sz="1800" dirty="0" err="1"/>
              <a:t>echo</a:t>
            </a:r>
            <a:r>
              <a:rPr lang="it-IT" sz="1800" dirty="0"/>
              <a:t> "Il colore selezionato è un colore caldo";</a:t>
            </a:r>
          </a:p>
          <a:p>
            <a:r>
              <a:rPr lang="it-IT" sz="1800" dirty="0"/>
              <a:t>        break;</a:t>
            </a:r>
          </a:p>
          <a:p>
            <a:r>
              <a:rPr lang="it-IT" sz="1800" dirty="0"/>
              <a:t>    default:</a:t>
            </a:r>
          </a:p>
          <a:p>
            <a:r>
              <a:rPr lang="it-IT" sz="1800" dirty="0"/>
              <a:t>        </a:t>
            </a:r>
            <a:r>
              <a:rPr lang="it-IT" sz="1800" dirty="0" err="1"/>
              <a:t>echo</a:t>
            </a:r>
            <a:r>
              <a:rPr lang="it-IT" sz="1800" dirty="0"/>
              <a:t> "Nessun colore corrispondente alla tua selezione";</a:t>
            </a:r>
          </a:p>
          <a:p>
            <a:r>
              <a:rPr lang="it-IT" sz="1800" dirty="0"/>
              <a:t>        break;</a:t>
            </a:r>
          </a:p>
          <a:p>
            <a:r>
              <a:rPr lang="it-IT" sz="1800" dirty="0"/>
              <a:t>}</a:t>
            </a:r>
          </a:p>
        </p:txBody>
      </p:sp>
    </p:spTree>
    <p:extLst>
      <p:ext uri="{BB962C8B-B14F-4D97-AF65-F5344CB8AC3E}">
        <p14:creationId xmlns:p14="http://schemas.microsoft.com/office/powerpoint/2010/main" val="10825403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7E376-D1D3-45B9-B6ED-FB06738E7020}"/>
              </a:ext>
            </a:extLst>
          </p:cNvPr>
          <p:cNvSpPr>
            <a:spLocks noGrp="1"/>
          </p:cNvSpPr>
          <p:nvPr>
            <p:ph type="title"/>
          </p:nvPr>
        </p:nvSpPr>
        <p:spPr/>
        <p:txBody>
          <a:bodyPr>
            <a:normAutofit/>
          </a:bodyPr>
          <a:lstStyle/>
          <a:p>
            <a:r>
              <a:rPr lang="it-IT" dirty="0"/>
              <a:t>Operatore ternario</a:t>
            </a:r>
          </a:p>
        </p:txBody>
      </p:sp>
      <p:sp>
        <p:nvSpPr>
          <p:cNvPr id="3" name="Segnaposto contenuto 2">
            <a:extLst>
              <a:ext uri="{FF2B5EF4-FFF2-40B4-BE49-F238E27FC236}">
                <a16:creationId xmlns:a16="http://schemas.microsoft.com/office/drawing/2014/main" id="{4E72C267-E1AB-4F81-93C0-2E342612CFB9}"/>
              </a:ext>
            </a:extLst>
          </p:cNvPr>
          <p:cNvSpPr>
            <a:spLocks noGrp="1"/>
          </p:cNvSpPr>
          <p:nvPr>
            <p:ph sz="half" idx="2"/>
          </p:nvPr>
        </p:nvSpPr>
        <p:spPr>
          <a:xfrm>
            <a:off x="328612" y="1256086"/>
            <a:ext cx="6785420" cy="5263585"/>
          </a:xfrm>
        </p:spPr>
        <p:txBody>
          <a:bodyPr>
            <a:normAutofit lnSpcReduction="10000"/>
          </a:bodyPr>
          <a:lstStyle/>
          <a:p>
            <a:r>
              <a:rPr lang="it-IT" sz="2000" dirty="0"/>
              <a:t>L'operatore ternario rappresenta un'altra </a:t>
            </a:r>
            <a:r>
              <a:rPr lang="it-IT" sz="2000" dirty="0">
                <a:highlight>
                  <a:srgbClr val="00FF00"/>
                </a:highlight>
              </a:rPr>
              <a:t>alternativa sintattica al costrutto </a:t>
            </a:r>
            <a:r>
              <a:rPr lang="it-IT" sz="2000" dirty="0" err="1">
                <a:highlight>
                  <a:srgbClr val="00FF00"/>
                </a:highlight>
              </a:rPr>
              <a:t>if</a:t>
            </a:r>
            <a:r>
              <a:rPr lang="it-IT" sz="2000" dirty="0">
                <a:highlight>
                  <a:srgbClr val="00FF00"/>
                </a:highlight>
              </a:rPr>
              <a:t>/else</a:t>
            </a:r>
            <a:r>
              <a:rPr lang="it-IT" sz="2000" dirty="0"/>
              <a:t>, esso è così chiamato perché è formato da </a:t>
            </a:r>
            <a:r>
              <a:rPr lang="it-IT" sz="2000" b="1" dirty="0"/>
              <a:t>tre espressioni: </a:t>
            </a:r>
            <a:br>
              <a:rPr lang="it-IT" sz="2000" dirty="0"/>
            </a:br>
            <a:br>
              <a:rPr lang="it-IT" sz="2000" dirty="0"/>
            </a:br>
            <a:r>
              <a:rPr lang="it-IT" sz="2000" dirty="0"/>
              <a:t>il valore restituito è quello della seconda o della terza di queste espressioni, a seconda che la prima sia vera o falsa.</a:t>
            </a:r>
            <a:br>
              <a:rPr lang="it-IT" sz="2000" dirty="0"/>
            </a:br>
            <a:r>
              <a:rPr lang="it-IT" sz="2000" dirty="0"/>
              <a:t>In pratica, </a:t>
            </a:r>
            <a:r>
              <a:rPr lang="it-IT" sz="2000" b="1" dirty="0"/>
              <a:t>si può considerare, in certi casi, una maniera molto sintetica di effettuare un costrutto condizionale basato su </a:t>
            </a:r>
            <a:r>
              <a:rPr lang="it-IT" sz="2000" b="1" dirty="0" err="1"/>
              <a:t>if</a:t>
            </a:r>
            <a:r>
              <a:rPr lang="it-IT" sz="2000" b="1" dirty="0"/>
              <a:t>.</a:t>
            </a:r>
          </a:p>
          <a:p>
            <a:r>
              <a:rPr lang="it-IT" sz="2000" dirty="0"/>
              <a:t>Questa espressione prenderà il valore “alto” se la variabile $altezza è maggiore o uguale a “180”, “normale” nel caso opposto. </a:t>
            </a:r>
            <a:br>
              <a:rPr lang="it-IT" sz="2000" dirty="0"/>
            </a:br>
            <a:br>
              <a:rPr lang="it-IT" sz="2000" dirty="0"/>
            </a:br>
            <a:r>
              <a:rPr lang="it-IT" sz="2000" b="1" dirty="0">
                <a:highlight>
                  <a:srgbClr val="00FF00"/>
                </a:highlight>
              </a:rPr>
              <a:t>L'espressione condizionale è contenuta fra parentesi </a:t>
            </a:r>
            <a:r>
              <a:rPr lang="it-IT" sz="2000" dirty="0"/>
              <a:t>e seguita da un </a:t>
            </a:r>
            <a:r>
              <a:rPr lang="it-IT" sz="2000" dirty="0">
                <a:highlight>
                  <a:srgbClr val="00FF00"/>
                </a:highlight>
              </a:rPr>
              <a:t>punto interrogativo</a:t>
            </a:r>
            <a:r>
              <a:rPr lang="it-IT" sz="2000" dirty="0"/>
              <a:t>, </a:t>
            </a:r>
            <a:r>
              <a:rPr lang="it-IT" sz="2000" b="1" dirty="0"/>
              <a:t>mentre </a:t>
            </a:r>
            <a:r>
              <a:rPr lang="it-IT" sz="2000" b="1" dirty="0">
                <a:highlight>
                  <a:srgbClr val="00FF00"/>
                </a:highlight>
              </a:rPr>
              <a:t>due punti </a:t>
            </a:r>
            <a:r>
              <a:rPr lang="it-IT" sz="2000" b="1" dirty="0"/>
              <a:t>separano la seconda espressione dalla terza</a:t>
            </a:r>
            <a:r>
              <a:rPr lang="it-IT" sz="2000" dirty="0"/>
              <a:t>. </a:t>
            </a:r>
            <a:br>
              <a:rPr lang="it-IT" sz="2000" dirty="0"/>
            </a:br>
            <a:br>
              <a:rPr lang="it-IT" sz="2000" dirty="0"/>
            </a:br>
            <a:r>
              <a:rPr lang="it-IT" sz="2000" dirty="0"/>
              <a:t>Questo costrutto può essere utilizzato, ad esempio, per </a:t>
            </a:r>
            <a:r>
              <a:rPr lang="it-IT" sz="2000" dirty="0">
                <a:highlight>
                  <a:srgbClr val="00FF00"/>
                </a:highlight>
              </a:rPr>
              <a:t>valorizzare velocemente una variabile senza ricorrere all'</a:t>
            </a:r>
            <a:r>
              <a:rPr lang="it-IT" sz="2000" dirty="0" err="1">
                <a:highlight>
                  <a:srgbClr val="00FF00"/>
                </a:highlight>
              </a:rPr>
              <a:t>if</a:t>
            </a:r>
            <a:r>
              <a:rPr lang="it-IT" sz="2000" dirty="0"/>
              <a:t>.</a:t>
            </a:r>
          </a:p>
        </p:txBody>
      </p:sp>
      <p:sp>
        <p:nvSpPr>
          <p:cNvPr id="4" name="Segnaposto contenuto 3">
            <a:extLst>
              <a:ext uri="{FF2B5EF4-FFF2-40B4-BE49-F238E27FC236}">
                <a16:creationId xmlns:a16="http://schemas.microsoft.com/office/drawing/2014/main" id="{D17CD8E5-B1B4-4BE7-B6C8-172BFDC0C4E2}"/>
              </a:ext>
            </a:extLst>
          </p:cNvPr>
          <p:cNvSpPr>
            <a:spLocks noGrp="1"/>
          </p:cNvSpPr>
          <p:nvPr>
            <p:ph sz="quarter" idx="4"/>
          </p:nvPr>
        </p:nvSpPr>
        <p:spPr>
          <a:xfrm>
            <a:off x="7187184" y="1700784"/>
            <a:ext cx="4676204" cy="4833818"/>
          </a:xfrm>
        </p:spPr>
        <p:txBody>
          <a:bodyPr/>
          <a:lstStyle/>
          <a:p>
            <a:r>
              <a:rPr lang="it-IT" dirty="0"/>
              <a:t>($altezza &gt;= 180) ? 'alto' : 'normale';</a:t>
            </a:r>
          </a:p>
        </p:txBody>
      </p:sp>
    </p:spTree>
    <p:extLst>
      <p:ext uri="{BB962C8B-B14F-4D97-AF65-F5344CB8AC3E}">
        <p14:creationId xmlns:p14="http://schemas.microsoft.com/office/powerpoint/2010/main" val="32815022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EE1-F87D-41BA-AE93-2FF15A66BEA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122D2FA-49B4-4A22-BDC5-5E1DC3FDEDC6}"/>
              </a:ext>
            </a:extLst>
          </p:cNvPr>
          <p:cNvSpPr>
            <a:spLocks noGrp="1"/>
          </p:cNvSpPr>
          <p:nvPr>
            <p:ph sz="half" idx="2"/>
          </p:nvPr>
        </p:nvSpPr>
        <p:spPr/>
        <p:txBody>
          <a:bodyPr/>
          <a:lstStyle/>
          <a:p>
            <a:r>
              <a:rPr lang="en-US" dirty="0"/>
              <a:t>The </a:t>
            </a:r>
            <a:r>
              <a:rPr lang="en-US" dirty="0">
                <a:highlight>
                  <a:srgbClr val="00FF00"/>
                </a:highlight>
              </a:rPr>
              <a:t>conditional operator</a:t>
            </a:r>
            <a:r>
              <a:rPr lang="en-US" dirty="0"/>
              <a:t>, also known simply as the </a:t>
            </a:r>
            <a:r>
              <a:rPr lang="en-US" dirty="0">
                <a:highlight>
                  <a:srgbClr val="00FF00"/>
                </a:highlight>
              </a:rPr>
              <a:t>ternary operator</a:t>
            </a:r>
            <a:r>
              <a:rPr lang="en-US" dirty="0"/>
              <a:t>, MUST be preceded and followed by at least one space around both the ? and : characters:</a:t>
            </a:r>
          </a:p>
          <a:p>
            <a:endParaRPr lang="en-US" dirty="0"/>
          </a:p>
          <a:p>
            <a:r>
              <a:rPr lang="en-US" b="0" i="0" dirty="0">
                <a:solidFill>
                  <a:srgbClr val="595143"/>
                </a:solidFill>
                <a:effectLst/>
                <a:latin typeface="Roboto" panose="02000000000000000000" pitchFamily="2" charset="0"/>
              </a:rPr>
              <a:t>When the middle operand of the conditional operator is omitted, the operator MUST follow the same style rules as other binary </a:t>
            </a:r>
            <a:r>
              <a:rPr lang="en-US" b="0" i="0" u="none" strike="noStrike" dirty="0">
                <a:solidFill>
                  <a:srgbClr val="EC8618"/>
                </a:solidFill>
                <a:effectLst/>
                <a:latin typeface="Roboto" panose="02000000000000000000" pitchFamily="2" charset="0"/>
                <a:hlinkClick r:id="rId2"/>
              </a:rPr>
              <a:t>comparison</a:t>
            </a:r>
            <a:r>
              <a:rPr lang="en-US" b="0" i="0" dirty="0">
                <a:solidFill>
                  <a:srgbClr val="595143"/>
                </a:solidFill>
                <a:effectLst/>
                <a:latin typeface="Roboto" panose="02000000000000000000" pitchFamily="2" charset="0"/>
              </a:rPr>
              <a:t> operators:</a:t>
            </a:r>
          </a:p>
          <a:p>
            <a:endParaRPr lang="en-US" dirty="0">
              <a:solidFill>
                <a:srgbClr val="595143"/>
              </a:solidFill>
              <a:latin typeface="Roboto" panose="02000000000000000000" pitchFamily="2" charset="0"/>
            </a:endParaRPr>
          </a:p>
          <a:p>
            <a:r>
              <a:rPr lang="en-US" dirty="0">
                <a:solidFill>
                  <a:srgbClr val="595143"/>
                </a:solidFill>
                <a:latin typeface="Roboto" panose="02000000000000000000" pitchFamily="2" charset="0"/>
              </a:rPr>
              <a:t>?: </a:t>
            </a:r>
            <a:r>
              <a:rPr lang="en-US" dirty="0" err="1">
                <a:solidFill>
                  <a:srgbClr val="595143"/>
                </a:solidFill>
                <a:latin typeface="Roboto" panose="02000000000000000000" pitchFamily="2" charset="0"/>
              </a:rPr>
              <a:t>corrisponde</a:t>
            </a:r>
            <a:r>
              <a:rPr lang="en-US" dirty="0">
                <a:solidFill>
                  <a:srgbClr val="595143"/>
                </a:solidFill>
                <a:latin typeface="Roboto" panose="02000000000000000000" pitchFamily="2" charset="0"/>
              </a:rPr>
              <a:t> al </a:t>
            </a:r>
            <a:r>
              <a:rPr lang="en-US" dirty="0" err="1">
                <a:solidFill>
                  <a:srgbClr val="595143"/>
                </a:solidFill>
                <a:latin typeface="Roboto" panose="02000000000000000000" pitchFamily="2" charset="0"/>
              </a:rPr>
              <a:t>valore</a:t>
            </a:r>
            <a:r>
              <a:rPr lang="en-US" dirty="0">
                <a:solidFill>
                  <a:srgbClr val="595143"/>
                </a:solidFill>
                <a:latin typeface="Roboto" panose="02000000000000000000" pitchFamily="2" charset="0"/>
              </a:rPr>
              <a:t> se </a:t>
            </a:r>
            <a:r>
              <a:rPr lang="en-US" dirty="0" err="1">
                <a:solidFill>
                  <a:srgbClr val="595143"/>
                </a:solidFill>
                <a:latin typeface="Roboto" panose="02000000000000000000" pitchFamily="2" charset="0"/>
              </a:rPr>
              <a:t>falso</a:t>
            </a:r>
            <a:endParaRPr lang="it-IT" dirty="0"/>
          </a:p>
        </p:txBody>
      </p:sp>
      <p:sp>
        <p:nvSpPr>
          <p:cNvPr id="4" name="Segnaposto contenuto 3">
            <a:extLst>
              <a:ext uri="{FF2B5EF4-FFF2-40B4-BE49-F238E27FC236}">
                <a16:creationId xmlns:a16="http://schemas.microsoft.com/office/drawing/2014/main" id="{B7029053-989A-4A17-81B4-6925C33F997C}"/>
              </a:ext>
            </a:extLst>
          </p:cNvPr>
          <p:cNvSpPr>
            <a:spLocks noGrp="1"/>
          </p:cNvSpPr>
          <p:nvPr>
            <p:ph sz="quarter" idx="4"/>
          </p:nvPr>
        </p:nvSpPr>
        <p:spPr/>
        <p:txBody>
          <a:bodyPr/>
          <a:lstStyle/>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p>
          <a:p>
            <a:endParaRPr lang="it-IT" dirty="0">
              <a:solidFill>
                <a:srgbClr val="444444"/>
              </a:solidFill>
              <a:latin typeface="Source Code Pro" panose="020B0509030403020204" pitchFamily="49" charset="0"/>
            </a:endParaRPr>
          </a:p>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highlight>
                  <a:srgbClr val="FFFF00"/>
                </a:highligh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endParaRPr lang="it-IT" dirty="0"/>
          </a:p>
        </p:txBody>
      </p:sp>
    </p:spTree>
    <p:extLst>
      <p:ext uri="{BB962C8B-B14F-4D97-AF65-F5344CB8AC3E}">
        <p14:creationId xmlns:p14="http://schemas.microsoft.com/office/powerpoint/2010/main" val="35453852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6F6FC-4D1B-4BB2-A9E4-9E0CDC68A261}"/>
              </a:ext>
            </a:extLst>
          </p:cNvPr>
          <p:cNvSpPr>
            <a:spLocks noGrp="1"/>
          </p:cNvSpPr>
          <p:nvPr>
            <p:ph type="title"/>
          </p:nvPr>
        </p:nvSpPr>
        <p:spPr/>
        <p:txBody>
          <a:bodyPr/>
          <a:lstStyle/>
          <a:p>
            <a:r>
              <a:rPr lang="it-IT" dirty="0"/>
              <a:t>Operatore </a:t>
            </a:r>
            <a:r>
              <a:rPr lang="it-IT" dirty="0" err="1"/>
              <a:t>Colaesce</a:t>
            </a:r>
            <a:r>
              <a:rPr lang="it-IT" dirty="0"/>
              <a:t> ?? [</a:t>
            </a:r>
            <a:r>
              <a:rPr lang="it-IT" dirty="0" err="1"/>
              <a:t>ternary</a:t>
            </a:r>
            <a:r>
              <a:rPr lang="it-IT" dirty="0"/>
              <a:t> + </a:t>
            </a:r>
            <a:r>
              <a:rPr lang="it-IT" dirty="0" err="1"/>
              <a:t>isset</a:t>
            </a:r>
            <a:r>
              <a:rPr lang="it-IT" dirty="0"/>
              <a:t>]</a:t>
            </a:r>
          </a:p>
        </p:txBody>
      </p:sp>
      <p:sp>
        <p:nvSpPr>
          <p:cNvPr id="3" name="Segnaposto contenuto 2">
            <a:extLst>
              <a:ext uri="{FF2B5EF4-FFF2-40B4-BE49-F238E27FC236}">
                <a16:creationId xmlns:a16="http://schemas.microsoft.com/office/drawing/2014/main" id="{A03D0039-B643-4352-A4A1-C8A2B14B4CE6}"/>
              </a:ext>
            </a:extLst>
          </p:cNvPr>
          <p:cNvSpPr>
            <a:spLocks noGrp="1"/>
          </p:cNvSpPr>
          <p:nvPr>
            <p:ph sz="half" idx="2"/>
          </p:nvPr>
        </p:nvSpPr>
        <p:spPr/>
        <p:txBody>
          <a:bodyPr/>
          <a:lstStyle/>
          <a:p>
            <a:r>
              <a:rPr lang="en-US" b="1" dirty="0"/>
              <a:t>null coalescing operator (??) è </a:t>
            </a:r>
            <a:r>
              <a:rPr lang="en-US" dirty="0" err="1"/>
              <a:t>disponibile</a:t>
            </a:r>
            <a:r>
              <a:rPr lang="en-US" dirty="0"/>
              <a:t> da PHP 7.</a:t>
            </a:r>
          </a:p>
          <a:p>
            <a:r>
              <a:rPr lang="en-US" dirty="0" err="1"/>
              <a:t>unisce</a:t>
            </a:r>
            <a:r>
              <a:rPr lang="en-US" dirty="0"/>
              <a:t> le </a:t>
            </a:r>
            <a:r>
              <a:rPr lang="en-US" dirty="0" err="1"/>
              <a:t>funzionalità</a:t>
            </a:r>
            <a:r>
              <a:rPr lang="en-US" dirty="0"/>
              <a:t> di </a:t>
            </a:r>
            <a:r>
              <a:rPr lang="en-US" dirty="0" err="1"/>
              <a:t>isset</a:t>
            </a:r>
            <a:r>
              <a:rPr lang="en-US" dirty="0"/>
              <a:t> e </a:t>
            </a:r>
            <a:r>
              <a:rPr lang="en-US" dirty="0" err="1"/>
              <a:t>dell'operatore</a:t>
            </a:r>
            <a:r>
              <a:rPr lang="en-US" dirty="0"/>
              <a:t> </a:t>
            </a:r>
            <a:r>
              <a:rPr lang="en-US" dirty="0" err="1"/>
              <a:t>ternario</a:t>
            </a:r>
            <a:endParaRPr lang="en-US" dirty="0"/>
          </a:p>
          <a:p>
            <a:r>
              <a:rPr lang="en-US" dirty="0" err="1"/>
              <a:t>Ritorna</a:t>
            </a:r>
            <a:r>
              <a:rPr lang="en-US" dirty="0"/>
              <a:t> il primo operando se </a:t>
            </a:r>
            <a:r>
              <a:rPr lang="en-US" dirty="0" err="1"/>
              <a:t>esiste</a:t>
            </a:r>
            <a:r>
              <a:rPr lang="en-US" dirty="0"/>
              <a:t> ed è </a:t>
            </a:r>
            <a:r>
              <a:rPr lang="en-US" dirty="0" err="1"/>
              <a:t>diverso</a:t>
            </a:r>
            <a:r>
              <a:rPr lang="en-US" dirty="0"/>
              <a:t> da NULL, </a:t>
            </a:r>
            <a:r>
              <a:rPr lang="en-US" dirty="0" err="1"/>
              <a:t>altrimenti</a:t>
            </a:r>
            <a:r>
              <a:rPr lang="en-US" dirty="0"/>
              <a:t> </a:t>
            </a:r>
            <a:r>
              <a:rPr lang="en-US" dirty="0" err="1"/>
              <a:t>ritorna</a:t>
            </a:r>
            <a:r>
              <a:rPr lang="en-US" dirty="0"/>
              <a:t> il secondo operando.</a:t>
            </a:r>
            <a:endParaRPr lang="it-IT" dirty="0"/>
          </a:p>
        </p:txBody>
      </p:sp>
      <p:sp>
        <p:nvSpPr>
          <p:cNvPr id="6" name="Segnaposto contenuto 5">
            <a:extLst>
              <a:ext uri="{FF2B5EF4-FFF2-40B4-BE49-F238E27FC236}">
                <a16:creationId xmlns:a16="http://schemas.microsoft.com/office/drawing/2014/main" id="{4C5467A6-9E04-4D0C-91EC-9E0072A5EF15}"/>
              </a:ext>
            </a:extLst>
          </p:cNvPr>
          <p:cNvSpPr>
            <a:spLocks noGrp="1"/>
          </p:cNvSpPr>
          <p:nvPr>
            <p:ph sz="quarter" idx="4"/>
          </p:nvPr>
        </p:nvSpPr>
        <p:spPr/>
        <p:txBody>
          <a:bodyPr/>
          <a:lstStyle/>
          <a:p>
            <a:r>
              <a:rPr kumimoji="0" lang="it-IT" altLang="it-IT" sz="2400" b="0" i="0" u="none" strike="noStrike" cap="none" normalizeH="0" baseline="0" dirty="0">
                <a:ln>
                  <a:noFill/>
                </a:ln>
                <a:solidFill>
                  <a:schemeClr val="tx1"/>
                </a:solidFill>
                <a:effectLst/>
                <a:latin typeface="Arial Unicode MS"/>
              </a:rPr>
              <a:t>$username = $_GET['username'] ?? '</a:t>
            </a:r>
            <a:r>
              <a:rPr kumimoji="0" lang="it-IT" altLang="it-IT" sz="2400" b="0" i="0" u="none" strike="noStrike" cap="none" normalizeH="0" baseline="0" dirty="0" err="1">
                <a:ln>
                  <a:noFill/>
                </a:ln>
                <a:solidFill>
                  <a:schemeClr val="tx1"/>
                </a:solidFill>
                <a:effectLst/>
                <a:latin typeface="Arial Unicode MS"/>
              </a:rPr>
              <a:t>not</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passed</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($username);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("&lt;</a:t>
            </a:r>
            <a:r>
              <a:rPr kumimoji="0" lang="it-IT" altLang="it-IT" sz="2400" b="0" i="0" u="none" strike="noStrike" cap="none" normalizeH="0" baseline="0" dirty="0" err="1">
                <a:ln>
                  <a:noFill/>
                </a:ln>
                <a:solidFill>
                  <a:schemeClr val="tx1"/>
                </a:solidFill>
                <a:effectLst/>
                <a:latin typeface="Arial Unicode MS"/>
              </a:rPr>
              <a:t>br</a:t>
            </a:r>
            <a:r>
              <a:rPr kumimoji="0" lang="it-IT" altLang="it-IT" sz="2400" b="0" i="0" u="none" strike="noStrike" cap="none" normalizeH="0" baseline="0" dirty="0">
                <a:ln>
                  <a:noFill/>
                </a:ln>
                <a:solidFill>
                  <a:schemeClr val="tx1"/>
                </a:solidFill>
                <a:effectLst/>
                <a:latin typeface="Arial Unicode MS"/>
              </a:rPr>
              <a:t>/&gt;");</a:t>
            </a:r>
            <a:r>
              <a:rPr kumimoji="0" lang="it-IT" altLang="it-IT" sz="1800" b="0" i="0" u="none" strike="noStrike" cap="none" normalizeH="0" baseline="0" dirty="0">
                <a:ln>
                  <a:noFill/>
                </a:ln>
                <a:solidFill>
                  <a:schemeClr val="tx1"/>
                </a:solidFill>
                <a:effectLst/>
              </a:rPr>
              <a:t> </a:t>
            </a:r>
            <a:endParaRPr kumimoji="0" lang="it-IT" altLang="it-IT" sz="4800" b="0" i="0" u="none" strike="noStrike" cap="none" normalizeH="0" baseline="0" dirty="0">
              <a:ln>
                <a:noFill/>
              </a:ln>
              <a:solidFill>
                <a:schemeClr val="tx1"/>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32548388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27810-C873-41AA-92CB-2D13321DA078}"/>
              </a:ext>
            </a:extLst>
          </p:cNvPr>
          <p:cNvSpPr>
            <a:spLocks noGrp="1"/>
          </p:cNvSpPr>
          <p:nvPr>
            <p:ph type="title"/>
          </p:nvPr>
        </p:nvSpPr>
        <p:spPr>
          <a:xfrm>
            <a:off x="328612" y="119770"/>
            <a:ext cx="4929188" cy="912606"/>
          </a:xfrm>
        </p:spPr>
        <p:txBody>
          <a:bodyPr/>
          <a:lstStyle/>
          <a:p>
            <a:r>
              <a:rPr lang="it-IT" dirty="0" err="1"/>
              <a:t>If</a:t>
            </a:r>
            <a:r>
              <a:rPr lang="it-IT" dirty="0"/>
              <a:t>  else</a:t>
            </a:r>
          </a:p>
        </p:txBody>
      </p:sp>
      <p:sp>
        <p:nvSpPr>
          <p:cNvPr id="3" name="Segnaposto contenuto 2">
            <a:extLst>
              <a:ext uri="{FF2B5EF4-FFF2-40B4-BE49-F238E27FC236}">
                <a16:creationId xmlns:a16="http://schemas.microsoft.com/office/drawing/2014/main" id="{F925AC99-F584-497C-9F6B-1105261C7CEF}"/>
              </a:ext>
            </a:extLst>
          </p:cNvPr>
          <p:cNvSpPr>
            <a:spLocks noGrp="1"/>
          </p:cNvSpPr>
          <p:nvPr>
            <p:ph sz="half" idx="2"/>
          </p:nvPr>
        </p:nvSpPr>
        <p:spPr>
          <a:xfrm>
            <a:off x="328612" y="1271016"/>
            <a:ext cx="5614988" cy="5248655"/>
          </a:xfrm>
        </p:spPr>
        <p:txBody>
          <a:bodyPr>
            <a:normAutofit/>
          </a:bodyPr>
          <a:lstStyle/>
          <a:p>
            <a:r>
              <a:rPr lang="it-IT" sz="2000" dirty="0" err="1"/>
              <a:t>if</a:t>
            </a:r>
            <a:r>
              <a:rPr lang="it-IT" sz="2000" dirty="0"/>
              <a:t> ($altezza &gt;= 180)</a:t>
            </a:r>
          </a:p>
          <a:p>
            <a:r>
              <a:rPr lang="it-IT" sz="2000" dirty="0"/>
              <a:t>$tipologia = 'alto';</a:t>
            </a:r>
          </a:p>
          <a:p>
            <a:r>
              <a:rPr lang="it-IT" sz="2000" dirty="0"/>
              <a:t>else</a:t>
            </a:r>
          </a:p>
          <a:p>
            <a:r>
              <a:rPr lang="it-IT" sz="2000" dirty="0"/>
              <a:t>$tipologia = 'normale';</a:t>
            </a:r>
          </a:p>
        </p:txBody>
      </p:sp>
      <p:sp>
        <p:nvSpPr>
          <p:cNvPr id="4" name="Segnaposto contenuto 3">
            <a:extLst>
              <a:ext uri="{FF2B5EF4-FFF2-40B4-BE49-F238E27FC236}">
                <a16:creationId xmlns:a16="http://schemas.microsoft.com/office/drawing/2014/main" id="{95152FD7-0A4A-482F-8F34-04C410981A48}"/>
              </a:ext>
            </a:extLst>
          </p:cNvPr>
          <p:cNvSpPr>
            <a:spLocks noGrp="1"/>
          </p:cNvSpPr>
          <p:nvPr>
            <p:ph sz="quarter" idx="4"/>
          </p:nvPr>
        </p:nvSpPr>
        <p:spPr>
          <a:xfrm>
            <a:off x="6184392" y="1271017"/>
            <a:ext cx="5908081" cy="5263586"/>
          </a:xfrm>
        </p:spPr>
        <p:txBody>
          <a:bodyPr>
            <a:normAutofit/>
          </a:bodyPr>
          <a:lstStyle/>
          <a:p>
            <a:r>
              <a:rPr lang="it-IT" sz="2000" dirty="0"/>
              <a:t>$tipologia = ($altezza &gt;= 180) ? 'alto' : 'normale';</a:t>
            </a:r>
          </a:p>
        </p:txBody>
      </p:sp>
      <p:sp>
        <p:nvSpPr>
          <p:cNvPr id="6" name="Titolo 1">
            <a:extLst>
              <a:ext uri="{FF2B5EF4-FFF2-40B4-BE49-F238E27FC236}">
                <a16:creationId xmlns:a16="http://schemas.microsoft.com/office/drawing/2014/main" id="{25FCDCFC-D4BD-45EF-97C5-4DFF31EC425A}"/>
              </a:ext>
            </a:extLst>
          </p:cNvPr>
          <p:cNvSpPr txBox="1">
            <a:spLocks/>
          </p:cNvSpPr>
          <p:nvPr/>
        </p:nvSpPr>
        <p:spPr>
          <a:xfrm>
            <a:off x="6364224" y="108476"/>
            <a:ext cx="4749356" cy="91260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a:lstStyle>
          <a:p>
            <a:r>
              <a:rPr lang="it-IT" dirty="0"/>
              <a:t>Operatore ternario</a:t>
            </a:r>
          </a:p>
        </p:txBody>
      </p:sp>
      <p:sp>
        <p:nvSpPr>
          <p:cNvPr id="7" name="Rettangolo 6">
            <a:extLst>
              <a:ext uri="{FF2B5EF4-FFF2-40B4-BE49-F238E27FC236}">
                <a16:creationId xmlns:a16="http://schemas.microsoft.com/office/drawing/2014/main" id="{8375676C-B198-4699-AE00-80504D6FC4F7}"/>
              </a:ext>
            </a:extLst>
          </p:cNvPr>
          <p:cNvSpPr/>
          <p:nvPr/>
        </p:nvSpPr>
        <p:spPr>
          <a:xfrm>
            <a:off x="5943600" y="0"/>
            <a:ext cx="240792" cy="1207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079D0B89-3D13-492C-937B-B6D840EBC17F}"/>
              </a:ext>
            </a:extLst>
          </p:cNvPr>
          <p:cNvSpPr txBox="1"/>
          <p:nvPr/>
        </p:nvSpPr>
        <p:spPr>
          <a:xfrm>
            <a:off x="6184392" y="2239347"/>
            <a:ext cx="5152302" cy="646331"/>
          </a:xfrm>
          <a:prstGeom prst="rect">
            <a:avLst/>
          </a:prstGeom>
          <a:noFill/>
        </p:spPr>
        <p:txBody>
          <a:bodyPr wrap="square" rtlCol="0">
            <a:spAutoFit/>
          </a:bodyPr>
          <a:lstStyle/>
          <a:p>
            <a:r>
              <a:rPr lang="it-IT" dirty="0">
                <a:highlight>
                  <a:srgbClr val="00FF00"/>
                </a:highlight>
              </a:rPr>
              <a:t>utile nel caso in cui si necessiti rendere più compatto il codice</a:t>
            </a:r>
          </a:p>
        </p:txBody>
      </p:sp>
    </p:spTree>
    <p:extLst>
      <p:ext uri="{BB962C8B-B14F-4D97-AF65-F5344CB8AC3E}">
        <p14:creationId xmlns:p14="http://schemas.microsoft.com/office/powerpoint/2010/main" val="501588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839210-8723-4CD8-B41E-3045B29F319F}"/>
              </a:ext>
            </a:extLst>
          </p:cNvPr>
          <p:cNvSpPr>
            <a:spLocks noGrp="1"/>
          </p:cNvSpPr>
          <p:nvPr>
            <p:ph type="title"/>
          </p:nvPr>
        </p:nvSpPr>
        <p:spPr/>
        <p:txBody>
          <a:bodyPr/>
          <a:lstStyle/>
          <a:p>
            <a:r>
              <a:rPr lang="it-IT" dirty="0"/>
              <a:t>Operatore ternario abbreviato ?:</a:t>
            </a:r>
          </a:p>
        </p:txBody>
      </p:sp>
      <p:sp>
        <p:nvSpPr>
          <p:cNvPr id="3" name="Segnaposto contenuto 2">
            <a:extLst>
              <a:ext uri="{FF2B5EF4-FFF2-40B4-BE49-F238E27FC236}">
                <a16:creationId xmlns:a16="http://schemas.microsoft.com/office/drawing/2014/main" id="{98152A1B-6132-4389-9DC5-34E1B124C427}"/>
              </a:ext>
            </a:extLst>
          </p:cNvPr>
          <p:cNvSpPr>
            <a:spLocks noGrp="1"/>
          </p:cNvSpPr>
          <p:nvPr>
            <p:ph sz="half" idx="2"/>
          </p:nvPr>
        </p:nvSpPr>
        <p:spPr/>
        <p:txBody>
          <a:bodyPr>
            <a:normAutofit/>
          </a:bodyPr>
          <a:lstStyle/>
          <a:p>
            <a:r>
              <a:rPr lang="it-IT" sz="2000" dirty="0"/>
              <a:t>la variabile $messaggio conterrà il valore relativo alla “username” dell'utente soltanto nel caso in cui la variabile associata ad essa ($username) sia stata effettivamente definita, in caso contrario verrà utilizzata la stringa utente.</a:t>
            </a:r>
          </a:p>
          <a:p>
            <a:endParaRPr lang="it-IT" sz="2000" dirty="0"/>
          </a:p>
          <a:p>
            <a:r>
              <a:rPr lang="it-IT" sz="2000" b="1" dirty="0"/>
              <a:t>Se il valore da restituire nel caso in cui l'espressione sia vera dovesse corrispondere esattamente all'espressione valutata, allora potrà essere omesso il secondo parametro</a:t>
            </a:r>
            <a:r>
              <a:rPr lang="it-IT" sz="2000" dirty="0"/>
              <a:t> unendo il punto interrogativo con i due punti, ?:, ottenendo così quello che viene chiamato l'operatore ternario abbreviato</a:t>
            </a:r>
          </a:p>
        </p:txBody>
      </p:sp>
      <p:sp>
        <p:nvSpPr>
          <p:cNvPr id="4" name="Segnaposto contenuto 3">
            <a:extLst>
              <a:ext uri="{FF2B5EF4-FFF2-40B4-BE49-F238E27FC236}">
                <a16:creationId xmlns:a16="http://schemas.microsoft.com/office/drawing/2014/main" id="{DF1ED45B-E498-4356-8B13-64C71076A8FA}"/>
              </a:ext>
            </a:extLst>
          </p:cNvPr>
          <p:cNvSpPr>
            <a:spLocks noGrp="1"/>
          </p:cNvSpPr>
          <p:nvPr>
            <p:ph sz="quarter" idx="4"/>
          </p:nvPr>
        </p:nvSpPr>
        <p:spPr>
          <a:xfrm>
            <a:off x="6184392" y="1271017"/>
            <a:ext cx="5678996" cy="5263586"/>
          </a:xfrm>
        </p:spPr>
        <p:txBody>
          <a:bodyPr>
            <a:normAutofit/>
          </a:bodyPr>
          <a:lstStyle/>
          <a:p>
            <a:r>
              <a:rPr lang="it-IT" sz="1700" dirty="0"/>
              <a:t>$messaggio = "Ciao " . ( $</a:t>
            </a:r>
            <a:r>
              <a:rPr lang="it-IT" sz="1700" dirty="0">
                <a:highlight>
                  <a:srgbClr val="FFFF00"/>
                </a:highlight>
              </a:rPr>
              <a:t>username</a:t>
            </a:r>
            <a:r>
              <a:rPr lang="it-IT" sz="1700" dirty="0"/>
              <a:t> ? $</a:t>
            </a:r>
            <a:r>
              <a:rPr lang="it-IT" sz="1700" dirty="0">
                <a:highlight>
                  <a:srgbClr val="FFFF00"/>
                </a:highlight>
              </a:rPr>
              <a:t>username</a:t>
            </a:r>
            <a:r>
              <a:rPr lang="it-IT" sz="1700" dirty="0"/>
              <a:t> : 'utente' );</a:t>
            </a:r>
          </a:p>
          <a:p>
            <a:endParaRPr lang="it-IT" sz="1700" dirty="0"/>
          </a:p>
          <a:p>
            <a:endParaRPr lang="it-IT" sz="1700" dirty="0"/>
          </a:p>
          <a:p>
            <a:endParaRPr lang="it-IT" sz="1700" dirty="0"/>
          </a:p>
          <a:p>
            <a:endParaRPr lang="it-IT" sz="1700" dirty="0"/>
          </a:p>
          <a:p>
            <a:endParaRPr lang="it-IT" sz="1700" dirty="0"/>
          </a:p>
          <a:p>
            <a:br>
              <a:rPr lang="it-IT" sz="1700" dirty="0"/>
            </a:br>
            <a:r>
              <a:rPr lang="it-IT" sz="1700" dirty="0"/>
              <a:t>$messaggio = "Ciao " . ( $username ?: 'utente' );</a:t>
            </a:r>
          </a:p>
        </p:txBody>
      </p:sp>
    </p:spTree>
    <p:extLst>
      <p:ext uri="{BB962C8B-B14F-4D97-AF65-F5344CB8AC3E}">
        <p14:creationId xmlns:p14="http://schemas.microsoft.com/office/powerpoint/2010/main" val="10392832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22D43-6927-4512-9964-67E9DCC9DDB0}"/>
              </a:ext>
            </a:extLst>
          </p:cNvPr>
          <p:cNvSpPr>
            <a:spLocks noGrp="1"/>
          </p:cNvSpPr>
          <p:nvPr>
            <p:ph type="title"/>
          </p:nvPr>
        </p:nvSpPr>
        <p:spPr/>
        <p:txBody>
          <a:bodyPr/>
          <a:lstStyle/>
          <a:p>
            <a:r>
              <a:rPr lang="it-IT" dirty="0"/>
              <a:t>Operatori ternari concatenanti</a:t>
            </a:r>
          </a:p>
        </p:txBody>
      </p:sp>
      <p:sp>
        <p:nvSpPr>
          <p:cNvPr id="3" name="Segnaposto contenuto 2">
            <a:extLst>
              <a:ext uri="{FF2B5EF4-FFF2-40B4-BE49-F238E27FC236}">
                <a16:creationId xmlns:a16="http://schemas.microsoft.com/office/drawing/2014/main" id="{C27FD312-8092-4689-9C60-F1BC53464526}"/>
              </a:ext>
            </a:extLst>
          </p:cNvPr>
          <p:cNvSpPr>
            <a:spLocks noGrp="1"/>
          </p:cNvSpPr>
          <p:nvPr>
            <p:ph sz="half" idx="2"/>
          </p:nvPr>
        </p:nvSpPr>
        <p:spPr/>
        <p:txBody>
          <a:bodyPr>
            <a:normAutofit/>
          </a:bodyPr>
          <a:lstStyle/>
          <a:p>
            <a:pPr marL="0" indent="0">
              <a:buNone/>
            </a:pPr>
            <a:r>
              <a:rPr lang="it-IT" sz="2000" dirty="0"/>
              <a:t>è possibile concatenare operatori ternari tra di loro.</a:t>
            </a:r>
          </a:p>
          <a:p>
            <a:pPr marL="0" indent="0">
              <a:buNone/>
            </a:pPr>
            <a:r>
              <a:rPr lang="it-IT" sz="2000" dirty="0"/>
              <a:t>Nell' esempio proposto abbiamo due operatori ternari: </a:t>
            </a:r>
            <a:br>
              <a:rPr lang="it-IT" sz="2000" dirty="0"/>
            </a:br>
            <a:br>
              <a:rPr lang="it-IT" sz="2000" dirty="0"/>
            </a:br>
            <a:r>
              <a:rPr lang="it-IT" sz="2000" dirty="0"/>
              <a:t>il primo verifica che il valore associato alla variabile $età sia maggiore o uguale a “18”, </a:t>
            </a:r>
            <a:br>
              <a:rPr lang="it-IT" sz="2000" dirty="0"/>
            </a:br>
            <a:br>
              <a:rPr lang="it-IT" sz="2000" dirty="0"/>
            </a:br>
            <a:r>
              <a:rPr lang="it-IT" sz="2000" b="1" dirty="0"/>
              <a:t>il secondo viene invece valutato soltanto se la prima condizione risulta vera</a:t>
            </a:r>
            <a:r>
              <a:rPr lang="it-IT" sz="2000" dirty="0"/>
              <a:t>, verificando che l'esame sia stato superato.</a:t>
            </a:r>
            <a:br>
              <a:rPr lang="it-IT" sz="2000" dirty="0"/>
            </a:br>
            <a:br>
              <a:rPr lang="it-IT" sz="2000" dirty="0"/>
            </a:br>
            <a:r>
              <a:rPr lang="it-IT" sz="2000" dirty="0"/>
              <a:t> </a:t>
            </a:r>
            <a:r>
              <a:rPr lang="it-IT" sz="2000" b="1" dirty="0"/>
              <a:t>La variabile </a:t>
            </a:r>
            <a:r>
              <a:rPr lang="it-IT" sz="2000" dirty="0"/>
              <a:t>$patente </a:t>
            </a:r>
            <a:r>
              <a:rPr lang="it-IT" sz="2000" b="1" dirty="0"/>
              <a:t>sarà quindi vera se e solo se si verificano entrambe le condizioni</a:t>
            </a:r>
            <a:r>
              <a:rPr lang="it-IT" sz="2000" dirty="0"/>
              <a:t>, altrimenti sarà falsa.</a:t>
            </a:r>
          </a:p>
        </p:txBody>
      </p:sp>
      <p:sp>
        <p:nvSpPr>
          <p:cNvPr id="4" name="Segnaposto contenuto 3">
            <a:extLst>
              <a:ext uri="{FF2B5EF4-FFF2-40B4-BE49-F238E27FC236}">
                <a16:creationId xmlns:a16="http://schemas.microsoft.com/office/drawing/2014/main" id="{C08889D7-54EC-4947-B061-BF2D0A476E97}"/>
              </a:ext>
            </a:extLst>
          </p:cNvPr>
          <p:cNvSpPr>
            <a:spLocks noGrp="1"/>
          </p:cNvSpPr>
          <p:nvPr>
            <p:ph sz="quarter" idx="4"/>
          </p:nvPr>
        </p:nvSpPr>
        <p:spPr>
          <a:xfrm>
            <a:off x="6096000" y="1271017"/>
            <a:ext cx="5992368" cy="5263586"/>
          </a:xfrm>
        </p:spPr>
        <p:txBody>
          <a:bodyPr>
            <a:normAutofit/>
          </a:bodyPr>
          <a:lstStyle/>
          <a:p>
            <a:r>
              <a:rPr lang="it-IT" sz="1700" dirty="0"/>
              <a:t>$patente = ($</a:t>
            </a:r>
            <a:r>
              <a:rPr lang="it-IT" sz="1700" dirty="0" err="1"/>
              <a:t>eta</a:t>
            </a:r>
            <a:r>
              <a:rPr lang="it-IT" sz="1700" dirty="0"/>
              <a:t> &gt;= 18) ? ($</a:t>
            </a:r>
            <a:r>
              <a:rPr lang="it-IT" sz="1700" dirty="0" err="1"/>
              <a:t>esame_superato</a:t>
            </a:r>
            <a:r>
              <a:rPr lang="it-IT" sz="1700" dirty="0"/>
              <a:t> ? </a:t>
            </a:r>
            <a:r>
              <a:rPr lang="it-IT" sz="1700" dirty="0" err="1"/>
              <a:t>true</a:t>
            </a:r>
            <a:r>
              <a:rPr lang="it-IT" sz="1700" dirty="0"/>
              <a:t> : false) : false;</a:t>
            </a:r>
          </a:p>
          <a:p>
            <a:endParaRPr lang="it-IT" sz="1700" dirty="0"/>
          </a:p>
          <a:p>
            <a:r>
              <a:rPr lang="it-IT" sz="1800" dirty="0"/>
              <a:t>Per quanto ci venga concessa la possibilità di concatenare gli operatori ternari, però, è sconsigliabile l'utilizzo in questa maniera dato che riduce di molto la leggibilità del codice.</a:t>
            </a:r>
          </a:p>
          <a:p>
            <a:endParaRPr lang="it-IT" sz="1700" dirty="0"/>
          </a:p>
        </p:txBody>
      </p:sp>
    </p:spTree>
    <p:extLst>
      <p:ext uri="{BB962C8B-B14F-4D97-AF65-F5344CB8AC3E}">
        <p14:creationId xmlns:p14="http://schemas.microsoft.com/office/powerpoint/2010/main" val="17188800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588B2E-B9D0-4CEF-9F71-B085CAAD55F0}"/>
              </a:ext>
            </a:extLst>
          </p:cNvPr>
          <p:cNvSpPr>
            <a:spLocks noGrp="1"/>
          </p:cNvSpPr>
          <p:nvPr>
            <p:ph type="title"/>
          </p:nvPr>
        </p:nvSpPr>
        <p:spPr/>
        <p:txBody>
          <a:bodyPr/>
          <a:lstStyle/>
          <a:p>
            <a:r>
              <a:rPr lang="it-IT" dirty="0"/>
              <a:t>I  Cicli PHP, for, </a:t>
            </a:r>
            <a:r>
              <a:rPr lang="it-IT" dirty="0" err="1"/>
              <a:t>while</a:t>
            </a:r>
            <a:r>
              <a:rPr lang="it-IT" dirty="0"/>
              <a:t> e do</a:t>
            </a:r>
          </a:p>
        </p:txBody>
      </p:sp>
      <p:sp>
        <p:nvSpPr>
          <p:cNvPr id="3" name="Segnaposto contenuto 2">
            <a:extLst>
              <a:ext uri="{FF2B5EF4-FFF2-40B4-BE49-F238E27FC236}">
                <a16:creationId xmlns:a16="http://schemas.microsoft.com/office/drawing/2014/main" id="{1761E6F5-B3FF-45CE-BBA5-59FE92508449}"/>
              </a:ext>
            </a:extLst>
          </p:cNvPr>
          <p:cNvSpPr>
            <a:spLocks noGrp="1"/>
          </p:cNvSpPr>
          <p:nvPr>
            <p:ph sz="half" idx="2"/>
          </p:nvPr>
        </p:nvSpPr>
        <p:spPr>
          <a:xfrm>
            <a:off x="328612" y="1271016"/>
            <a:ext cx="6447092" cy="1335023"/>
          </a:xfrm>
        </p:spPr>
        <p:txBody>
          <a:bodyPr>
            <a:normAutofit/>
          </a:bodyPr>
          <a:lstStyle/>
          <a:p>
            <a:pPr>
              <a:lnSpc>
                <a:spcPct val="100000"/>
              </a:lnSpc>
            </a:pPr>
            <a:r>
              <a:rPr lang="it-IT" sz="2000" b="1" dirty="0"/>
              <a:t>I cicli </a:t>
            </a:r>
            <a:r>
              <a:rPr lang="it-IT" sz="2000" dirty="0"/>
              <a:t>sono un altro degli elementi fondamentali di qualsiasi linguaggio di programmazione in quanto </a:t>
            </a:r>
            <a:r>
              <a:rPr lang="it-IT" sz="2000" b="1" dirty="0"/>
              <a:t>permettono di eseguire determinate operazioni in maniera ripetitiva. </a:t>
            </a:r>
            <a:br>
              <a:rPr lang="it-IT" sz="2000" dirty="0"/>
            </a:br>
            <a:r>
              <a:rPr lang="it-IT" sz="2000" dirty="0"/>
              <a:t>Si tratta di una necessità che si presenta molto frequente.</a:t>
            </a:r>
          </a:p>
          <a:p>
            <a:endParaRPr lang="it-IT" sz="2000" dirty="0"/>
          </a:p>
        </p:txBody>
      </p:sp>
      <p:sp>
        <p:nvSpPr>
          <p:cNvPr id="5" name="Segnaposto contenuto 2">
            <a:extLst>
              <a:ext uri="{FF2B5EF4-FFF2-40B4-BE49-F238E27FC236}">
                <a16:creationId xmlns:a16="http://schemas.microsoft.com/office/drawing/2014/main" id="{2E7A0496-024F-4670-8818-475D3DD7A465}"/>
              </a:ext>
            </a:extLst>
          </p:cNvPr>
          <p:cNvSpPr txBox="1">
            <a:spLocks/>
          </p:cNvSpPr>
          <p:nvPr/>
        </p:nvSpPr>
        <p:spPr>
          <a:xfrm>
            <a:off x="328612" y="2844679"/>
            <a:ext cx="6383084" cy="389355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dirty="0"/>
              <a:t>FOR</a:t>
            </a:r>
            <a:br>
              <a:rPr lang="it-IT" dirty="0"/>
            </a:br>
            <a:br>
              <a:rPr lang="it-IT" dirty="0"/>
            </a:br>
            <a:r>
              <a:rPr lang="it-IT" sz="2000" dirty="0"/>
              <a:t>Si ipotizzi di voler mostrare i multipli da 1 a 10 di un numero intero, ad esempio “5”. </a:t>
            </a:r>
            <a:br>
              <a:rPr lang="it-IT" sz="2000" dirty="0"/>
            </a:br>
            <a:br>
              <a:rPr lang="it-IT" sz="2000" dirty="0"/>
            </a:br>
            <a:r>
              <a:rPr lang="it-IT" sz="2000" dirty="0"/>
              <a:t>La prima soluzione disponibile è basata sull'impiego del ciclo for.</a:t>
            </a:r>
            <a:br>
              <a:rPr lang="it-IT" sz="2000" dirty="0"/>
            </a:br>
            <a:br>
              <a:rPr lang="it-IT" sz="2000" dirty="0"/>
            </a:br>
            <a:r>
              <a:rPr lang="it-IT" sz="2000" dirty="0"/>
              <a:t>Questo costrutto, simile a quello usato in altri linguaggi, utilizza la parola chiave </a:t>
            </a:r>
            <a:r>
              <a:rPr lang="it-IT" sz="2000" b="1" dirty="0"/>
              <a:t>for, seguita, </a:t>
            </a:r>
            <a:r>
              <a:rPr lang="it-IT" sz="2000" dirty="0"/>
              <a:t>fra parentesi</a:t>
            </a:r>
            <a:r>
              <a:rPr lang="it-IT" sz="2000" b="1" dirty="0"/>
              <a:t>, dalle istruzioni per definire il ciclo</a:t>
            </a:r>
            <a:r>
              <a:rPr lang="it-IT" sz="2000" dirty="0"/>
              <a:t>;  </a:t>
            </a:r>
            <a:r>
              <a:rPr lang="it-IT" sz="2000" b="1" dirty="0"/>
              <a:t>successivamente </a:t>
            </a:r>
            <a:r>
              <a:rPr lang="it-IT" sz="2000" dirty="0"/>
              <a:t>si racchiudono </a:t>
            </a:r>
            <a:r>
              <a:rPr lang="it-IT" sz="2000" b="1" dirty="0"/>
              <a:t>fra parentesi graffe tutte le istruzioni che devono essere eseguite ripetutamente</a:t>
            </a:r>
            <a:r>
              <a:rPr lang="it-IT" sz="2000" dirty="0"/>
              <a:t>.</a:t>
            </a:r>
          </a:p>
        </p:txBody>
      </p:sp>
      <p:sp>
        <p:nvSpPr>
          <p:cNvPr id="6" name="Segnaposto contenuto 2">
            <a:extLst>
              <a:ext uri="{FF2B5EF4-FFF2-40B4-BE49-F238E27FC236}">
                <a16:creationId xmlns:a16="http://schemas.microsoft.com/office/drawing/2014/main" id="{7A60BC09-3449-474F-B277-2AC473EB5B74}"/>
              </a:ext>
            </a:extLst>
          </p:cNvPr>
          <p:cNvSpPr txBox="1">
            <a:spLocks/>
          </p:cNvSpPr>
          <p:nvPr/>
        </p:nvSpPr>
        <p:spPr>
          <a:xfrm>
            <a:off x="6711696" y="2471927"/>
            <a:ext cx="5151692" cy="400811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7" name="CasellaDiTesto 6">
            <a:extLst>
              <a:ext uri="{FF2B5EF4-FFF2-40B4-BE49-F238E27FC236}">
                <a16:creationId xmlns:a16="http://schemas.microsoft.com/office/drawing/2014/main" id="{86249051-5D67-4022-9BF4-3FBC3369823E}"/>
              </a:ext>
            </a:extLst>
          </p:cNvPr>
          <p:cNvSpPr txBox="1"/>
          <p:nvPr/>
        </p:nvSpPr>
        <p:spPr>
          <a:xfrm>
            <a:off x="7223760" y="3047999"/>
            <a:ext cx="4639628" cy="1323439"/>
          </a:xfrm>
          <a:prstGeom prst="rect">
            <a:avLst/>
          </a:prstGeom>
          <a:noFill/>
        </p:spPr>
        <p:txBody>
          <a:bodyPr wrap="square" rtlCol="0">
            <a:spAutoFit/>
          </a:bodyPr>
          <a:lstStyle/>
          <a:p>
            <a:r>
              <a:rPr lang="it-IT" sz="2000" dirty="0">
                <a:highlight>
                  <a:srgbClr val="FFFF00"/>
                </a:highlight>
              </a:rPr>
              <a:t>for</a:t>
            </a:r>
            <a:r>
              <a:rPr lang="it-IT" sz="2000" dirty="0"/>
              <a:t>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a:t>
            </a:r>
            <a:r>
              <a:rPr lang="it-IT" sz="2000" dirty="0" err="1"/>
              <a:t>ris</a:t>
            </a:r>
            <a:r>
              <a:rPr lang="it-IT" sz="2000" dirty="0"/>
              <a:t> = 5 * $</a:t>
            </a:r>
            <a:r>
              <a:rPr lang="it-IT" sz="2000" dirty="0" err="1"/>
              <a:t>mul</a:t>
            </a:r>
            <a:r>
              <a:rPr lang="it-IT" sz="2000" dirty="0"/>
              <a:t>;</a:t>
            </a:r>
          </a:p>
          <a:p>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2786246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44918-5ED3-497F-98AA-717EB81F2948}"/>
              </a:ext>
            </a:extLst>
          </p:cNvPr>
          <p:cNvSpPr>
            <a:spLocks noGrp="1"/>
          </p:cNvSpPr>
          <p:nvPr>
            <p:ph type="title"/>
          </p:nvPr>
        </p:nvSpPr>
        <p:spPr/>
        <p:txBody>
          <a:bodyPr/>
          <a:lstStyle/>
          <a:p>
            <a:r>
              <a:rPr lang="it-IT" dirty="0"/>
              <a:t>For</a:t>
            </a:r>
          </a:p>
        </p:txBody>
      </p:sp>
      <p:sp>
        <p:nvSpPr>
          <p:cNvPr id="3" name="Segnaposto contenuto 2">
            <a:extLst>
              <a:ext uri="{FF2B5EF4-FFF2-40B4-BE49-F238E27FC236}">
                <a16:creationId xmlns:a16="http://schemas.microsoft.com/office/drawing/2014/main" id="{B13A0754-43AF-483F-A3E6-1D4090099BE2}"/>
              </a:ext>
            </a:extLst>
          </p:cNvPr>
          <p:cNvSpPr>
            <a:spLocks noGrp="1"/>
          </p:cNvSpPr>
          <p:nvPr>
            <p:ph sz="half" idx="2"/>
          </p:nvPr>
        </p:nvSpPr>
        <p:spPr>
          <a:xfrm>
            <a:off x="328612" y="1271016"/>
            <a:ext cx="7718108" cy="5248655"/>
          </a:xfrm>
        </p:spPr>
        <p:txBody>
          <a:bodyPr>
            <a:normAutofit lnSpcReduction="10000"/>
          </a:bodyPr>
          <a:lstStyle/>
          <a:p>
            <a:r>
              <a:rPr lang="it-IT" sz="2000" b="1" dirty="0"/>
              <a:t>Le tre istruzioni </a:t>
            </a:r>
            <a:r>
              <a:rPr lang="it-IT" sz="2000" dirty="0"/>
              <a:t>inserite </a:t>
            </a:r>
            <a:r>
              <a:rPr lang="it-IT" sz="2000" i="1" dirty="0"/>
              <a:t>fra le parentesi tonde e separate da punto e virgola </a:t>
            </a:r>
            <a:r>
              <a:rPr lang="it-IT" sz="2000" b="1" dirty="0"/>
              <a:t>vengono trattate in questo modo:</a:t>
            </a:r>
          </a:p>
          <a:p>
            <a:pPr>
              <a:buFont typeface="Wingdings" panose="05000000000000000000" pitchFamily="2" charset="2"/>
              <a:buChar char="§"/>
            </a:pPr>
            <a:r>
              <a:rPr lang="it-IT" sz="2000" b="1" dirty="0"/>
              <a:t>la prima viene eseguita una sola volta, all'inizio del ciclo;</a:t>
            </a:r>
          </a:p>
          <a:p>
            <a:pPr>
              <a:buFont typeface="Wingdings" panose="05000000000000000000" pitchFamily="2" charset="2"/>
              <a:buChar char="§"/>
            </a:pPr>
            <a:r>
              <a:rPr lang="it-IT" sz="2000" b="1" dirty="0"/>
              <a:t>la terza viene eseguita alla fine di ogni iterazione del ciclo;</a:t>
            </a:r>
          </a:p>
          <a:p>
            <a:pPr>
              <a:buFont typeface="Wingdings" panose="05000000000000000000" pitchFamily="2" charset="2"/>
              <a:buChar char="§"/>
            </a:pPr>
            <a:r>
              <a:rPr lang="it-IT" sz="2000" b="1" dirty="0"/>
              <a:t>la seconda deve essere una condizione, e viene valutata prima di ogni iterazione del ciclo;</a:t>
            </a:r>
          </a:p>
          <a:p>
            <a:r>
              <a:rPr lang="it-IT" sz="2000" b="1" dirty="0"/>
              <a:t>Quando la condizione risulta falsa, l'esecuzione del ciclo viene interrotta e il controllo passa alle istruzioni presenti dopo le parentesi graffe</a:t>
            </a:r>
            <a:r>
              <a:rPr lang="it-IT" sz="2000" dirty="0"/>
              <a:t>.</a:t>
            </a:r>
            <a:br>
              <a:rPr lang="it-IT" sz="2000" dirty="0"/>
            </a:br>
            <a:br>
              <a:rPr lang="it-IT" sz="2000" dirty="0"/>
            </a:br>
            <a:r>
              <a:rPr lang="it-IT" sz="2000" dirty="0"/>
              <a:t>Ovviamente </a:t>
            </a:r>
            <a:r>
              <a:rPr lang="it-IT" sz="2000" dirty="0">
                <a:highlight>
                  <a:srgbClr val="00FF00"/>
                </a:highlight>
              </a:rPr>
              <a:t>è possibile che tale condizione risulti falsa fin dal primo test: in questo caso, le istruzioni contenute fra le parentesi graffe non saranno eseguite nemmeno una volta</a:t>
            </a:r>
            <a:r>
              <a:rPr lang="it-IT" sz="2000" dirty="0"/>
              <a:t>.</a:t>
            </a:r>
            <a:br>
              <a:rPr lang="it-IT" sz="2000" dirty="0"/>
            </a:br>
            <a:br>
              <a:rPr lang="it-IT" sz="2000" dirty="0"/>
            </a:br>
            <a:r>
              <a:rPr lang="it-IT" sz="2000" dirty="0"/>
              <a:t>Il formato standard è quindi quello che utilizza le parentesi tonde per definire un “contatore”: con la prima istruzione lo si inizializza, con la seconda lo si confronta con un valore limite oltre il quale il ciclo deve terminare, con la terza lo si incrementa dopo ogni esecuzione.</a:t>
            </a:r>
          </a:p>
          <a:p>
            <a:endParaRPr lang="it-IT" dirty="0"/>
          </a:p>
          <a:p>
            <a:pPr marL="0" indent="0">
              <a:buNone/>
            </a:pPr>
            <a:endParaRPr lang="it-IT" dirty="0"/>
          </a:p>
        </p:txBody>
      </p:sp>
      <p:sp>
        <p:nvSpPr>
          <p:cNvPr id="4" name="Segnaposto contenuto 3">
            <a:extLst>
              <a:ext uri="{FF2B5EF4-FFF2-40B4-BE49-F238E27FC236}">
                <a16:creationId xmlns:a16="http://schemas.microsoft.com/office/drawing/2014/main" id="{811D19F0-CFBF-4816-9BAC-7280F52DF532}"/>
              </a:ext>
            </a:extLst>
          </p:cNvPr>
          <p:cNvSpPr>
            <a:spLocks noGrp="1"/>
          </p:cNvSpPr>
          <p:nvPr>
            <p:ph sz="quarter" idx="4"/>
          </p:nvPr>
        </p:nvSpPr>
        <p:spPr>
          <a:xfrm>
            <a:off x="8046720" y="1271017"/>
            <a:ext cx="3986784" cy="5263586"/>
          </a:xfrm>
        </p:spPr>
        <p:txBody>
          <a:bodyPr>
            <a:normAutofit/>
          </a:bodyPr>
          <a:lstStyle/>
          <a:p>
            <a:r>
              <a:rPr lang="it-IT" sz="2000" dirty="0"/>
              <a:t>for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    $</a:t>
            </a:r>
            <a:r>
              <a:rPr lang="it-IT" sz="2000" dirty="0" err="1"/>
              <a:t>ris</a:t>
            </a:r>
            <a:r>
              <a:rPr lang="it-IT" sz="2000" dirty="0"/>
              <a:t> = 5 * $</a:t>
            </a:r>
            <a:r>
              <a:rPr lang="it-IT" sz="2000" dirty="0" err="1"/>
              <a:t>mul</a:t>
            </a:r>
            <a:r>
              <a:rPr lang="it-IT" sz="2000" dirty="0"/>
              <a:t>;</a:t>
            </a:r>
          </a:p>
          <a:p>
            <a:r>
              <a:rPr lang="it-IT" sz="2000" dirty="0"/>
              <a:t>    </a:t>
            </a:r>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379884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6AAA1-83A0-4C00-BD22-EDDE847602D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AD3EDFC5-BA17-4F33-A505-20D0CFD1ECB0}"/>
              </a:ext>
            </a:extLst>
          </p:cNvPr>
          <p:cNvSpPr>
            <a:spLocks noGrp="1"/>
          </p:cNvSpPr>
          <p:nvPr>
            <p:ph sz="half" idx="2"/>
          </p:nvPr>
        </p:nvSpPr>
        <p:spPr/>
        <p:txBody>
          <a:bodyPr/>
          <a:lstStyle/>
          <a:p>
            <a:r>
              <a:rPr lang="en-US" dirty="0"/>
              <a:t>2.4 Indenting</a:t>
            </a:r>
          </a:p>
          <a:p>
            <a:r>
              <a:rPr lang="en-US" dirty="0">
                <a:highlight>
                  <a:srgbClr val="FFFF00"/>
                </a:highlight>
              </a:rPr>
              <a:t>Code MUST use an indent of 4 spaces </a:t>
            </a:r>
            <a:r>
              <a:rPr lang="en-US" dirty="0"/>
              <a:t>for each indent level, and </a:t>
            </a:r>
            <a:r>
              <a:rPr lang="en-US" dirty="0">
                <a:highlight>
                  <a:srgbClr val="FFFF00"/>
                </a:highlight>
              </a:rPr>
              <a:t>MUST NOT use tabs for indenting.</a:t>
            </a:r>
          </a:p>
          <a:p>
            <a:r>
              <a:rPr lang="en-US" dirty="0">
                <a:highlight>
                  <a:srgbClr val="FFFF00"/>
                </a:highlight>
              </a:rPr>
              <a:t>2.5 All PHP reserved keywords and types</a:t>
            </a:r>
          </a:p>
          <a:p>
            <a:r>
              <a:rPr lang="en-US" dirty="0">
                <a:highlight>
                  <a:srgbClr val="FFFF00"/>
                </a:highlight>
              </a:rPr>
              <a:t>MUST be in lower case.</a:t>
            </a:r>
          </a:p>
          <a:p>
            <a:r>
              <a:rPr lang="en-US" dirty="0">
                <a:highlight>
                  <a:srgbClr val="00FFFF"/>
                </a:highlight>
              </a:rPr>
              <a:t>ex: </a:t>
            </a:r>
            <a:r>
              <a:rPr lang="en-US" dirty="0" err="1">
                <a:highlight>
                  <a:srgbClr val="00FFFF"/>
                </a:highlight>
              </a:rPr>
              <a:t>break,callable,case,catch,class</a:t>
            </a:r>
            <a:r>
              <a:rPr lang="en-US" dirty="0">
                <a:highlight>
                  <a:srgbClr val="00FFFF"/>
                </a:highlight>
              </a:rPr>
              <a:t>,....</a:t>
            </a:r>
          </a:p>
          <a:p>
            <a:r>
              <a:rPr lang="en-US" u="sng" dirty="0"/>
              <a:t>Short form of type keywords</a:t>
            </a:r>
            <a:r>
              <a:rPr lang="en-US" dirty="0"/>
              <a:t> MUST be used i.e. </a:t>
            </a:r>
            <a:r>
              <a:rPr lang="en-US" dirty="0">
                <a:highlight>
                  <a:srgbClr val="00FF00"/>
                </a:highlight>
              </a:rPr>
              <a:t>bool</a:t>
            </a:r>
            <a:r>
              <a:rPr lang="en-US" dirty="0"/>
              <a:t> instead of </a:t>
            </a:r>
            <a:r>
              <a:rPr lang="en-US" dirty="0" err="1"/>
              <a:t>boolean</a:t>
            </a:r>
            <a:r>
              <a:rPr lang="en-US" dirty="0"/>
              <a:t>, </a:t>
            </a:r>
            <a:r>
              <a:rPr lang="en-US" dirty="0">
                <a:highlight>
                  <a:srgbClr val="00FF00"/>
                </a:highlight>
              </a:rPr>
              <a:t>int</a:t>
            </a:r>
            <a:r>
              <a:rPr lang="en-US" dirty="0"/>
              <a:t> instead of integer etc.</a:t>
            </a:r>
            <a:endParaRPr lang="it-IT" dirty="0"/>
          </a:p>
        </p:txBody>
      </p:sp>
      <p:sp>
        <p:nvSpPr>
          <p:cNvPr id="4" name="Segnaposto contenuto 3">
            <a:extLst>
              <a:ext uri="{FF2B5EF4-FFF2-40B4-BE49-F238E27FC236}">
                <a16:creationId xmlns:a16="http://schemas.microsoft.com/office/drawing/2014/main" id="{39308193-4FA4-42C1-8466-88098E84F4B7}"/>
              </a:ext>
            </a:extLst>
          </p:cNvPr>
          <p:cNvSpPr>
            <a:spLocks noGrp="1"/>
          </p:cNvSpPr>
          <p:nvPr>
            <p:ph sz="quarter" idx="4"/>
          </p:nvPr>
        </p:nvSpPr>
        <p:spPr/>
        <p:txBody>
          <a:bodyPr>
            <a:normAutofit fontScale="47500" lnSpcReduction="20000"/>
          </a:bodyPr>
          <a:lstStyle/>
          <a:p>
            <a:pPr>
              <a:lnSpc>
                <a:spcPct val="120000"/>
              </a:lnSpc>
              <a:spcBef>
                <a:spcPts val="0"/>
              </a:spcBef>
            </a:pPr>
            <a:r>
              <a:rPr lang="it-IT" sz="3400" b="1" dirty="0"/>
              <a:t>3 La parte iniziale del file dovrebbe contenere alcuni blocchi tra cui la documentazione separati da una linea </a:t>
            </a:r>
          </a:p>
          <a:p>
            <a:pPr>
              <a:lnSpc>
                <a:spcPct val="120000"/>
              </a:lnSpc>
              <a:spcBef>
                <a:spcPts val="0"/>
              </a:spcBef>
            </a:pPr>
            <a:r>
              <a:rPr lang="it-IT" dirty="0"/>
              <a:t>&lt;?</a:t>
            </a:r>
            <a:r>
              <a:rPr lang="it-IT" dirty="0" err="1"/>
              <a:t>php</a:t>
            </a:r>
            <a:endParaRPr lang="it-IT" dirty="0"/>
          </a:p>
          <a:p>
            <a:pPr>
              <a:lnSpc>
                <a:spcPct val="120000"/>
              </a:lnSpc>
              <a:spcBef>
                <a:spcPts val="0"/>
              </a:spcBef>
            </a:pPr>
            <a:endParaRPr lang="it-IT" dirty="0"/>
          </a:p>
          <a:p>
            <a:pPr>
              <a:lnSpc>
                <a:spcPct val="120000"/>
              </a:lnSpc>
              <a:spcBef>
                <a:spcPts val="0"/>
              </a:spcBef>
            </a:pPr>
            <a:r>
              <a:rPr lang="it-IT" dirty="0">
                <a:highlight>
                  <a:srgbClr val="00FF00"/>
                </a:highlight>
              </a:rPr>
              <a:t>/**</a:t>
            </a:r>
          </a:p>
          <a:p>
            <a:pPr>
              <a:lnSpc>
                <a:spcPct val="120000"/>
              </a:lnSpc>
              <a:spcBef>
                <a:spcPts val="0"/>
              </a:spcBef>
            </a:pPr>
            <a:r>
              <a:rPr lang="it-IT" dirty="0">
                <a:highlight>
                  <a:srgbClr val="00FF00"/>
                </a:highlight>
              </a:rPr>
              <a:t> * </a:t>
            </a:r>
            <a:r>
              <a:rPr lang="it-IT" dirty="0" err="1">
                <a:highlight>
                  <a:srgbClr val="00FF00"/>
                </a:highlight>
              </a:rPr>
              <a:t>This</a:t>
            </a:r>
            <a:r>
              <a:rPr lang="it-IT" dirty="0">
                <a:highlight>
                  <a:srgbClr val="00FF00"/>
                </a:highlight>
              </a:rPr>
              <a:t> file </a:t>
            </a:r>
            <a:r>
              <a:rPr lang="it-IT" dirty="0" err="1">
                <a:highlight>
                  <a:srgbClr val="00FF00"/>
                </a:highlight>
              </a:rPr>
              <a:t>contains</a:t>
            </a:r>
            <a:r>
              <a:rPr lang="it-IT" dirty="0">
                <a:highlight>
                  <a:srgbClr val="00FF00"/>
                </a:highlight>
              </a:rPr>
              <a:t> an </a:t>
            </a:r>
            <a:r>
              <a:rPr lang="it-IT" dirty="0" err="1">
                <a:highlight>
                  <a:srgbClr val="00FF00"/>
                </a:highlight>
              </a:rPr>
              <a:t>example</a:t>
            </a:r>
            <a:r>
              <a:rPr lang="it-IT" dirty="0">
                <a:highlight>
                  <a:srgbClr val="00FF00"/>
                </a:highlight>
              </a:rPr>
              <a:t> of coding styles.</a:t>
            </a:r>
          </a:p>
          <a:p>
            <a:pPr>
              <a:lnSpc>
                <a:spcPct val="120000"/>
              </a:lnSpc>
              <a:spcBef>
                <a:spcPts val="0"/>
              </a:spcBef>
            </a:pPr>
            <a:r>
              <a:rPr lang="it-IT" dirty="0">
                <a:highlight>
                  <a:srgbClr val="00FF00"/>
                </a:highlight>
              </a:rPr>
              <a:t> */</a:t>
            </a:r>
          </a:p>
          <a:p>
            <a:pPr>
              <a:lnSpc>
                <a:spcPct val="120000"/>
              </a:lnSpc>
              <a:spcBef>
                <a:spcPts val="0"/>
              </a:spcBef>
            </a:pPr>
            <a:endParaRPr lang="it-IT" dirty="0"/>
          </a:p>
          <a:p>
            <a:pPr>
              <a:lnSpc>
                <a:spcPct val="120000"/>
              </a:lnSpc>
              <a:spcBef>
                <a:spcPts val="0"/>
              </a:spcBef>
            </a:pPr>
            <a:r>
              <a:rPr lang="it-IT" dirty="0" err="1"/>
              <a:t>declare</a:t>
            </a:r>
            <a:r>
              <a:rPr lang="it-IT" dirty="0"/>
              <a:t>(</a:t>
            </a:r>
            <a:r>
              <a:rPr lang="it-IT" dirty="0" err="1"/>
              <a:t>strict_types</a:t>
            </a:r>
            <a:r>
              <a:rPr lang="it-IT" dirty="0"/>
              <a:t>=1);</a:t>
            </a:r>
          </a:p>
          <a:p>
            <a:pPr>
              <a:lnSpc>
                <a:spcPct val="120000"/>
              </a:lnSpc>
              <a:spcBef>
                <a:spcPts val="0"/>
              </a:spcBef>
            </a:pPr>
            <a:endParaRPr lang="it-IT" dirty="0"/>
          </a:p>
          <a:p>
            <a:pPr>
              <a:lnSpc>
                <a:spcPct val="120000"/>
              </a:lnSpc>
              <a:spcBef>
                <a:spcPts val="0"/>
              </a:spcBef>
            </a:pPr>
            <a:r>
              <a:rPr lang="it-IT" dirty="0" err="1"/>
              <a:t>namespace</a:t>
            </a:r>
            <a:r>
              <a:rPr lang="it-IT" dirty="0"/>
              <a:t> </a:t>
            </a:r>
            <a:r>
              <a:rPr lang="it-IT" dirty="0" err="1"/>
              <a:t>Vendor</a:t>
            </a:r>
            <a:r>
              <a:rPr lang="it-IT" dirty="0"/>
              <a:t>\Package;</a:t>
            </a:r>
          </a:p>
          <a:p>
            <a:pPr>
              <a:lnSpc>
                <a:spcPct val="120000"/>
              </a:lnSpc>
              <a:spcBef>
                <a:spcPts val="0"/>
              </a:spcBef>
            </a:pPr>
            <a:endParaRPr lang="it-IT" dirty="0"/>
          </a:p>
          <a:p>
            <a:pPr>
              <a:lnSpc>
                <a:spcPct val="120000"/>
              </a:lnSpc>
              <a:spcBef>
                <a:spcPts val="0"/>
              </a:spcBef>
            </a:pPr>
            <a:r>
              <a:rPr lang="it-IT" dirty="0"/>
              <a:t>use </a:t>
            </a:r>
            <a:r>
              <a:rPr lang="it-IT" dirty="0" err="1"/>
              <a:t>Vendor</a:t>
            </a:r>
            <a:r>
              <a:rPr lang="it-IT" dirty="0"/>
              <a:t>\Package\{</a:t>
            </a:r>
            <a:r>
              <a:rPr lang="it-IT" dirty="0" err="1"/>
              <a:t>ClassA</a:t>
            </a:r>
            <a:r>
              <a:rPr lang="it-IT" dirty="0"/>
              <a:t> </a:t>
            </a:r>
            <a:r>
              <a:rPr lang="it-IT" dirty="0" err="1"/>
              <a:t>as</a:t>
            </a:r>
            <a:r>
              <a:rPr lang="it-IT" dirty="0"/>
              <a:t> A, </a:t>
            </a:r>
            <a:r>
              <a:rPr lang="it-IT" dirty="0" err="1"/>
              <a:t>ClassB</a:t>
            </a:r>
            <a:r>
              <a:rPr lang="it-IT" dirty="0"/>
              <a:t>, </a:t>
            </a:r>
            <a:r>
              <a:rPr lang="it-IT" dirty="0" err="1"/>
              <a:t>ClassC</a:t>
            </a:r>
            <a:r>
              <a:rPr lang="it-IT" dirty="0"/>
              <a:t> </a:t>
            </a:r>
            <a:r>
              <a:rPr lang="it-IT" dirty="0" err="1"/>
              <a:t>as</a:t>
            </a:r>
            <a:r>
              <a:rPr lang="it-IT" dirty="0"/>
              <a:t> C};</a:t>
            </a:r>
          </a:p>
          <a:p>
            <a:pPr>
              <a:lnSpc>
                <a:spcPct val="120000"/>
              </a:lnSpc>
              <a:spcBef>
                <a:spcPts val="0"/>
              </a:spcBef>
            </a:pPr>
            <a:r>
              <a:rPr lang="it-IT" dirty="0"/>
              <a:t>use </a:t>
            </a:r>
            <a:r>
              <a:rPr lang="it-IT" dirty="0" err="1"/>
              <a:t>Vendor</a:t>
            </a:r>
            <a:r>
              <a:rPr lang="it-IT" dirty="0"/>
              <a:t>\Package\</a:t>
            </a:r>
            <a:r>
              <a:rPr lang="it-IT" dirty="0" err="1"/>
              <a:t>SomeNamespace</a:t>
            </a:r>
            <a:r>
              <a:rPr lang="it-IT" dirty="0"/>
              <a:t>\</a:t>
            </a:r>
            <a:r>
              <a:rPr lang="it-IT" dirty="0" err="1"/>
              <a:t>ClassD</a:t>
            </a:r>
            <a:r>
              <a:rPr lang="it-IT" dirty="0"/>
              <a:t> </a:t>
            </a:r>
            <a:r>
              <a:rPr lang="it-IT" dirty="0" err="1"/>
              <a:t>as</a:t>
            </a:r>
            <a:r>
              <a:rPr lang="it-IT" dirty="0"/>
              <a:t> D;</a:t>
            </a:r>
          </a:p>
          <a:p>
            <a:pPr>
              <a:lnSpc>
                <a:spcPct val="120000"/>
              </a:lnSpc>
              <a:spcBef>
                <a:spcPts val="0"/>
              </a:spcBef>
            </a:pPr>
            <a:r>
              <a:rPr lang="it-IT" dirty="0"/>
              <a:t>use </a:t>
            </a:r>
            <a:r>
              <a:rPr lang="it-IT" dirty="0" err="1"/>
              <a:t>Vendor</a:t>
            </a:r>
            <a:r>
              <a:rPr lang="it-IT" dirty="0"/>
              <a:t>\Package\</a:t>
            </a:r>
            <a:r>
              <a:rPr lang="it-IT" dirty="0" err="1"/>
              <a:t>AnotherNamespace</a:t>
            </a:r>
            <a:r>
              <a:rPr lang="it-IT" dirty="0"/>
              <a:t>\</a:t>
            </a:r>
            <a:r>
              <a:rPr lang="it-IT" dirty="0" err="1"/>
              <a:t>ClassE</a:t>
            </a:r>
            <a:r>
              <a:rPr lang="it-IT" dirty="0"/>
              <a:t> </a:t>
            </a:r>
            <a:r>
              <a:rPr lang="it-IT" dirty="0" err="1"/>
              <a:t>as</a:t>
            </a:r>
            <a:r>
              <a:rPr lang="it-IT" dirty="0"/>
              <a:t> E;</a:t>
            </a:r>
          </a:p>
          <a:p>
            <a:pPr>
              <a:lnSpc>
                <a:spcPct val="120000"/>
              </a:lnSpc>
              <a:spcBef>
                <a:spcPts val="0"/>
              </a:spcBef>
            </a:pPr>
            <a:endParaRPr lang="it-IT" dirty="0"/>
          </a:p>
          <a:p>
            <a:pPr>
              <a:lnSpc>
                <a:spcPct val="120000"/>
              </a:lnSpc>
              <a:spcBef>
                <a:spcPts val="0"/>
              </a:spcBef>
            </a:pPr>
            <a:r>
              <a:rPr lang="it-IT" dirty="0"/>
              <a:t>use </a:t>
            </a:r>
            <a:r>
              <a:rPr lang="it-IT" dirty="0" err="1"/>
              <a:t>function</a:t>
            </a:r>
            <a:r>
              <a:rPr lang="it-IT" dirty="0"/>
              <a:t> </a:t>
            </a:r>
            <a:r>
              <a:rPr lang="it-IT" dirty="0" err="1"/>
              <a:t>Vendor</a:t>
            </a:r>
            <a:r>
              <a:rPr lang="it-IT" dirty="0"/>
              <a:t>\Package\{</a:t>
            </a:r>
            <a:r>
              <a:rPr lang="it-IT" dirty="0" err="1"/>
              <a:t>functionA</a:t>
            </a:r>
            <a:r>
              <a:rPr lang="it-IT" dirty="0"/>
              <a:t>, </a:t>
            </a:r>
            <a:r>
              <a:rPr lang="it-IT" dirty="0" err="1"/>
              <a:t>functionB</a:t>
            </a:r>
            <a:r>
              <a:rPr lang="it-IT" dirty="0"/>
              <a:t>, </a:t>
            </a:r>
            <a:r>
              <a:rPr lang="it-IT" dirty="0" err="1"/>
              <a:t>functionC</a:t>
            </a:r>
            <a:r>
              <a:rPr lang="it-IT" dirty="0"/>
              <a:t>};</a:t>
            </a:r>
          </a:p>
          <a:p>
            <a:pPr>
              <a:lnSpc>
                <a:spcPct val="120000"/>
              </a:lnSpc>
              <a:spcBef>
                <a:spcPts val="0"/>
              </a:spcBef>
            </a:pPr>
            <a:r>
              <a:rPr lang="it-IT" dirty="0"/>
              <a:t>use </a:t>
            </a:r>
            <a:r>
              <a:rPr lang="it-IT" dirty="0" err="1"/>
              <a:t>function</a:t>
            </a:r>
            <a:r>
              <a:rPr lang="it-IT" dirty="0"/>
              <a:t> </a:t>
            </a:r>
            <a:r>
              <a:rPr lang="it-IT" dirty="0" err="1"/>
              <a:t>Another</a:t>
            </a:r>
            <a:r>
              <a:rPr lang="it-IT" dirty="0"/>
              <a:t>\</a:t>
            </a:r>
            <a:r>
              <a:rPr lang="it-IT" dirty="0" err="1"/>
              <a:t>Vendor</a:t>
            </a:r>
            <a:r>
              <a:rPr lang="it-IT" dirty="0"/>
              <a:t>\</a:t>
            </a:r>
            <a:r>
              <a:rPr lang="it-IT" dirty="0" err="1"/>
              <a:t>functionD</a:t>
            </a:r>
            <a:r>
              <a:rPr lang="it-IT" dirty="0"/>
              <a:t>;</a:t>
            </a:r>
          </a:p>
          <a:p>
            <a:pPr>
              <a:lnSpc>
                <a:spcPct val="120000"/>
              </a:lnSpc>
              <a:spcBef>
                <a:spcPts val="0"/>
              </a:spcBef>
            </a:pPr>
            <a:endParaRPr lang="it-IT" dirty="0"/>
          </a:p>
          <a:p>
            <a:pPr>
              <a:lnSpc>
                <a:spcPct val="120000"/>
              </a:lnSpc>
              <a:spcBef>
                <a:spcPts val="0"/>
              </a:spcBef>
            </a:pPr>
            <a:r>
              <a:rPr lang="it-IT" dirty="0"/>
              <a:t>use </a:t>
            </a:r>
            <a:r>
              <a:rPr lang="it-IT" dirty="0" err="1"/>
              <a:t>const</a:t>
            </a:r>
            <a:r>
              <a:rPr lang="it-IT" dirty="0"/>
              <a:t> </a:t>
            </a:r>
            <a:r>
              <a:rPr lang="it-IT" dirty="0" err="1"/>
              <a:t>Vendor</a:t>
            </a:r>
            <a:r>
              <a:rPr lang="it-IT" dirty="0"/>
              <a:t>\Package\{CONSTANT_A, CONSTANT_B, CONSTANT_C};</a:t>
            </a:r>
          </a:p>
          <a:p>
            <a:pPr>
              <a:lnSpc>
                <a:spcPct val="120000"/>
              </a:lnSpc>
              <a:spcBef>
                <a:spcPts val="0"/>
              </a:spcBef>
            </a:pPr>
            <a:r>
              <a:rPr lang="it-IT" dirty="0"/>
              <a:t>use </a:t>
            </a:r>
            <a:r>
              <a:rPr lang="it-IT" dirty="0" err="1"/>
              <a:t>const</a:t>
            </a:r>
            <a:r>
              <a:rPr lang="it-IT" dirty="0"/>
              <a:t> </a:t>
            </a:r>
            <a:r>
              <a:rPr lang="it-IT" dirty="0" err="1"/>
              <a:t>Another</a:t>
            </a:r>
            <a:r>
              <a:rPr lang="it-IT" dirty="0"/>
              <a:t>\</a:t>
            </a:r>
            <a:r>
              <a:rPr lang="it-IT" dirty="0" err="1"/>
              <a:t>Vendor</a:t>
            </a:r>
            <a:r>
              <a:rPr lang="it-IT" dirty="0"/>
              <a:t>\CONSTANT_D;</a:t>
            </a:r>
          </a:p>
          <a:p>
            <a:pPr>
              <a:lnSpc>
                <a:spcPct val="120000"/>
              </a:lnSpc>
              <a:spcBef>
                <a:spcPts val="0"/>
              </a:spcBef>
            </a:pPr>
            <a:endParaRPr lang="it-IT" dirty="0"/>
          </a:p>
          <a:p>
            <a:pPr>
              <a:lnSpc>
                <a:spcPct val="120000"/>
              </a:lnSpc>
              <a:spcBef>
                <a:spcPts val="0"/>
              </a:spcBef>
            </a:pPr>
            <a:r>
              <a:rPr lang="it-IT" dirty="0"/>
              <a:t>/**</a:t>
            </a:r>
          </a:p>
          <a:p>
            <a:pPr>
              <a:lnSpc>
                <a:spcPct val="120000"/>
              </a:lnSpc>
              <a:spcBef>
                <a:spcPts val="0"/>
              </a:spcBef>
            </a:pPr>
            <a:r>
              <a:rPr lang="it-IT" dirty="0"/>
              <a:t> * </a:t>
            </a:r>
            <a:r>
              <a:rPr lang="it-IT" dirty="0" err="1"/>
              <a:t>FooBar</a:t>
            </a:r>
            <a:r>
              <a:rPr lang="it-IT" dirty="0"/>
              <a:t> </a:t>
            </a:r>
            <a:r>
              <a:rPr lang="it-IT" dirty="0" err="1"/>
              <a:t>is</a:t>
            </a:r>
            <a:r>
              <a:rPr lang="it-IT" dirty="0"/>
              <a:t> an </a:t>
            </a:r>
            <a:r>
              <a:rPr lang="it-IT" dirty="0" err="1"/>
              <a:t>example</a:t>
            </a:r>
            <a:r>
              <a:rPr lang="it-IT" dirty="0"/>
              <a:t> class.</a:t>
            </a:r>
          </a:p>
          <a:p>
            <a:pPr>
              <a:lnSpc>
                <a:spcPct val="120000"/>
              </a:lnSpc>
              <a:spcBef>
                <a:spcPts val="0"/>
              </a:spcBef>
            </a:pPr>
            <a:r>
              <a:rPr lang="it-IT" dirty="0"/>
              <a:t> */</a:t>
            </a:r>
          </a:p>
          <a:p>
            <a:pPr>
              <a:lnSpc>
                <a:spcPct val="120000"/>
              </a:lnSpc>
              <a:spcBef>
                <a:spcPts val="0"/>
              </a:spcBef>
            </a:pPr>
            <a:r>
              <a:rPr lang="it-IT" dirty="0"/>
              <a:t>class </a:t>
            </a:r>
            <a:r>
              <a:rPr lang="it-IT" dirty="0" err="1"/>
              <a:t>FooBar</a:t>
            </a:r>
            <a:endParaRPr lang="it-IT" dirty="0"/>
          </a:p>
          <a:p>
            <a:pPr>
              <a:lnSpc>
                <a:spcPct val="120000"/>
              </a:lnSpc>
              <a:spcBef>
                <a:spcPts val="0"/>
              </a:spcBef>
            </a:pPr>
            <a:r>
              <a:rPr lang="it-IT" dirty="0"/>
              <a:t>{</a:t>
            </a:r>
          </a:p>
          <a:p>
            <a:pPr>
              <a:lnSpc>
                <a:spcPct val="120000"/>
              </a:lnSpc>
              <a:spcBef>
                <a:spcPts val="0"/>
              </a:spcBef>
            </a:pPr>
            <a:r>
              <a:rPr lang="it-IT" dirty="0"/>
              <a:t>    // ... </a:t>
            </a:r>
            <a:r>
              <a:rPr lang="it-IT" dirty="0" err="1"/>
              <a:t>additional</a:t>
            </a:r>
            <a:r>
              <a:rPr lang="it-IT" dirty="0"/>
              <a:t> PHP code ...</a:t>
            </a:r>
          </a:p>
          <a:p>
            <a:pPr>
              <a:lnSpc>
                <a:spcPct val="120000"/>
              </a:lnSpc>
              <a:spcBef>
                <a:spcPts val="0"/>
              </a:spcBef>
            </a:pPr>
            <a:r>
              <a:rPr lang="it-IT" dirty="0"/>
              <a:t>}</a:t>
            </a:r>
          </a:p>
          <a:p>
            <a:pPr>
              <a:lnSpc>
                <a:spcPct val="120000"/>
              </a:lnSpc>
              <a:spcBef>
                <a:spcPts val="0"/>
              </a:spcBef>
            </a:pPr>
            <a:endParaRPr lang="it-IT" dirty="0"/>
          </a:p>
        </p:txBody>
      </p:sp>
    </p:spTree>
    <p:extLst>
      <p:ext uri="{BB962C8B-B14F-4D97-AF65-F5344CB8AC3E}">
        <p14:creationId xmlns:p14="http://schemas.microsoft.com/office/powerpoint/2010/main" val="6622329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9ED6D-D48F-44D5-859A-C092E8F7470C}"/>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82B8538-E178-4019-BA51-86C023ACC5E0}"/>
              </a:ext>
            </a:extLst>
          </p:cNvPr>
          <p:cNvSpPr>
            <a:spLocks noGrp="1"/>
          </p:cNvSpPr>
          <p:nvPr>
            <p:ph sz="half" idx="2"/>
          </p:nvPr>
        </p:nvSpPr>
        <p:spPr/>
        <p:txBody>
          <a:bodyPr/>
          <a:lstStyle/>
          <a:p>
            <a:r>
              <a:rPr lang="en-US" dirty="0"/>
              <a:t>A for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65E5E44-549F-46D6-AC2D-1136D68A0277}"/>
              </a:ext>
            </a:extLst>
          </p:cNvPr>
          <p:cNvSpPr>
            <a:spLocks noGrp="1"/>
          </p:cNvSpPr>
          <p:nvPr>
            <p:ph sz="quarter" idx="4"/>
          </p:nvPr>
        </p:nvSpPr>
        <p:spPr/>
        <p:txBody>
          <a:bodyPr/>
          <a:lstStyle/>
          <a:p>
            <a:r>
              <a:rPr lang="nn-NO" dirty="0"/>
              <a:t>&lt;?php</a:t>
            </a:r>
          </a:p>
          <a:p>
            <a:endParaRPr lang="nn-NO" dirty="0"/>
          </a:p>
          <a:p>
            <a:r>
              <a:rPr lang="nn-NO" dirty="0"/>
              <a:t>for</a:t>
            </a:r>
            <a:r>
              <a:rPr lang="nn-NO" dirty="0">
                <a:highlight>
                  <a:srgbClr val="00FF00"/>
                </a:highlight>
              </a:rPr>
              <a:t> </a:t>
            </a:r>
            <a:r>
              <a:rPr lang="nn-NO" dirty="0"/>
              <a:t>($i = 0;</a:t>
            </a:r>
            <a:r>
              <a:rPr lang="nn-NO" dirty="0">
                <a:highlight>
                  <a:srgbClr val="00FF00"/>
                </a:highlight>
              </a:rPr>
              <a:t> </a:t>
            </a:r>
            <a:r>
              <a:rPr lang="nn-NO" dirty="0"/>
              <a:t>$i &lt; 10;</a:t>
            </a:r>
            <a:r>
              <a:rPr lang="nn-NO" dirty="0">
                <a:highlight>
                  <a:srgbClr val="00FF00"/>
                </a:highlight>
              </a:rPr>
              <a:t> </a:t>
            </a:r>
            <a:r>
              <a:rPr lang="nn-NO" dirty="0"/>
              <a:t>$i++) {</a:t>
            </a:r>
          </a:p>
          <a:p>
            <a:r>
              <a:rPr lang="nn-NO" dirty="0"/>
              <a:t>    // for body</a:t>
            </a:r>
          </a:p>
          <a:p>
            <a:r>
              <a:rPr lang="nn-NO" dirty="0"/>
              <a:t>}</a:t>
            </a:r>
            <a:endParaRPr lang="it-IT" dirty="0"/>
          </a:p>
        </p:txBody>
      </p:sp>
    </p:spTree>
    <p:extLst>
      <p:ext uri="{BB962C8B-B14F-4D97-AF65-F5344CB8AC3E}">
        <p14:creationId xmlns:p14="http://schemas.microsoft.com/office/powerpoint/2010/main" val="37506820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FE621-3F53-45EE-8C3B-657FBA236244}"/>
              </a:ext>
            </a:extLst>
          </p:cNvPr>
          <p:cNvSpPr>
            <a:spLocks noGrp="1"/>
          </p:cNvSpPr>
          <p:nvPr>
            <p:ph type="title"/>
          </p:nvPr>
        </p:nvSpPr>
        <p:spPr/>
        <p:txBody>
          <a:bodyPr/>
          <a:lstStyle/>
          <a:p>
            <a:r>
              <a:rPr lang="it-IT" dirty="0"/>
              <a:t>Il ciclo PHP </a:t>
            </a:r>
            <a:r>
              <a:rPr lang="it-IT" dirty="0" err="1"/>
              <a:t>while</a:t>
            </a:r>
            <a:endParaRPr lang="it-IT" dirty="0"/>
          </a:p>
        </p:txBody>
      </p:sp>
      <p:sp>
        <p:nvSpPr>
          <p:cNvPr id="3" name="Segnaposto contenuto 2">
            <a:extLst>
              <a:ext uri="{FF2B5EF4-FFF2-40B4-BE49-F238E27FC236}">
                <a16:creationId xmlns:a16="http://schemas.microsoft.com/office/drawing/2014/main" id="{8411C0F3-AE5A-4A37-9CCD-CD33376F3CE8}"/>
              </a:ext>
            </a:extLst>
          </p:cNvPr>
          <p:cNvSpPr>
            <a:spLocks noGrp="1"/>
          </p:cNvSpPr>
          <p:nvPr>
            <p:ph sz="half" idx="2"/>
          </p:nvPr>
        </p:nvSpPr>
        <p:spPr>
          <a:xfrm>
            <a:off x="328612" y="1271016"/>
            <a:ext cx="7608380" cy="5248655"/>
          </a:xfrm>
        </p:spPr>
        <p:txBody>
          <a:bodyPr>
            <a:normAutofit/>
          </a:bodyPr>
          <a:lstStyle/>
          <a:p>
            <a:r>
              <a:rPr lang="it-IT" sz="2000" dirty="0"/>
              <a:t>Il ciclo </a:t>
            </a:r>
            <a:r>
              <a:rPr lang="it-IT" sz="2000" b="1" dirty="0" err="1"/>
              <a:t>while</a:t>
            </a:r>
            <a:r>
              <a:rPr lang="it-IT" sz="2000" dirty="0"/>
              <a:t>, </a:t>
            </a:r>
            <a:r>
              <a:rPr lang="it-IT" sz="2000" b="1" dirty="0"/>
              <a:t>rispetto al for, </a:t>
            </a:r>
            <a:r>
              <a:rPr lang="it-IT" sz="2000" b="1" dirty="0">
                <a:highlight>
                  <a:srgbClr val="00FF00"/>
                </a:highlight>
              </a:rPr>
              <a:t>non mette a disposizione le istruzioni per inizializzare e per incrementare il contatore</a:t>
            </a:r>
            <a:r>
              <a:rPr lang="it-IT" sz="2000" dirty="0"/>
              <a:t>, quindi dobbiamo </a:t>
            </a:r>
            <a:r>
              <a:rPr lang="it-IT" sz="2000" b="1" dirty="0"/>
              <a:t>inserire queste istruzioni nel flusso generale del codice</a:t>
            </a:r>
            <a:r>
              <a:rPr lang="it-IT" sz="2000" dirty="0"/>
              <a:t>, per cui mettiamo l'inizializzazione prima del ciclo e l'incremento all'interno del ciclo stesso, in fondo. </a:t>
            </a:r>
            <a:br>
              <a:rPr lang="it-IT" sz="2000" dirty="0"/>
            </a:br>
            <a:endParaRPr lang="it-IT" sz="2000" dirty="0"/>
          </a:p>
          <a:p>
            <a:r>
              <a:rPr lang="it-IT" sz="2000" dirty="0"/>
              <a:t>Anche in questa situazione il concetto fondamentale è che </a:t>
            </a:r>
            <a:r>
              <a:rPr lang="it-IT" sz="2000" b="1" dirty="0"/>
              <a:t>l'esecuzione del ciclo termina quando la condizione fra parentesi non è più verificata</a:t>
            </a:r>
            <a:r>
              <a:rPr lang="it-IT" sz="2000" dirty="0"/>
              <a:t>.</a:t>
            </a:r>
          </a:p>
          <a:p>
            <a:r>
              <a:rPr lang="it-IT" sz="2000" dirty="0"/>
              <a:t>Ancora una volta è possibile che il ciclo non venga mai eseguito nel caso in cui la condizione risulti falsa fin da subito.</a:t>
            </a:r>
          </a:p>
        </p:txBody>
      </p:sp>
      <p:sp>
        <p:nvSpPr>
          <p:cNvPr id="4" name="Segnaposto contenuto 3">
            <a:extLst>
              <a:ext uri="{FF2B5EF4-FFF2-40B4-BE49-F238E27FC236}">
                <a16:creationId xmlns:a16="http://schemas.microsoft.com/office/drawing/2014/main" id="{B5272981-952D-412F-B972-D3FF6FEDF855}"/>
              </a:ext>
            </a:extLst>
          </p:cNvPr>
          <p:cNvSpPr>
            <a:spLocks noGrp="1"/>
          </p:cNvSpPr>
          <p:nvPr>
            <p:ph sz="quarter" idx="4"/>
          </p:nvPr>
        </p:nvSpPr>
        <p:spPr>
          <a:xfrm>
            <a:off x="8046720" y="1271017"/>
            <a:ext cx="3816668" cy="5263586"/>
          </a:xfrm>
        </p:spPr>
        <p:txBody>
          <a:bodyPr>
            <a:normAutofit/>
          </a:bodyPr>
          <a:lstStyle/>
          <a:p>
            <a:r>
              <a:rPr lang="it-IT" sz="1800" dirty="0"/>
              <a:t>$</a:t>
            </a:r>
            <a:r>
              <a:rPr lang="it-IT" sz="1800" dirty="0" err="1"/>
              <a:t>mul</a:t>
            </a:r>
            <a:r>
              <a:rPr lang="it-IT" sz="1800" dirty="0"/>
              <a:t> = 1;</a:t>
            </a:r>
          </a:p>
          <a:p>
            <a:r>
              <a:rPr lang="it-IT" sz="1800" dirty="0" err="1">
                <a:highlight>
                  <a:srgbClr val="FFFF00"/>
                </a:highlight>
              </a:rPr>
              <a:t>while</a:t>
            </a:r>
            <a:r>
              <a:rPr lang="it-IT" sz="1800" dirty="0"/>
              <a:t> ($</a:t>
            </a:r>
            <a:r>
              <a:rPr lang="it-IT" sz="1800" dirty="0" err="1"/>
              <a:t>mul</a:t>
            </a:r>
            <a:r>
              <a:rPr lang="it-IT" sz="1800" dirty="0"/>
              <a:t> &lt;= 10) {</a:t>
            </a:r>
          </a:p>
          <a:p>
            <a:r>
              <a:rPr lang="it-IT" sz="1800" dirty="0"/>
              <a:t>  $</a:t>
            </a:r>
            <a:r>
              <a:rPr lang="it-IT" sz="1800" dirty="0" err="1"/>
              <a:t>ris</a:t>
            </a:r>
            <a:r>
              <a:rPr lang="it-IT" sz="1800" dirty="0"/>
              <a:t> = 5 * $</a:t>
            </a:r>
            <a:r>
              <a:rPr lang="it-IT" sz="1800" dirty="0" err="1"/>
              <a:t>mul</a:t>
            </a:r>
            <a:r>
              <a:rPr lang="it-IT" sz="1800" dirty="0"/>
              <a:t>;</a:t>
            </a:r>
          </a:p>
          <a:p>
            <a:r>
              <a:rPr lang="it-IT" sz="1800" dirty="0"/>
              <a:t>  </a:t>
            </a:r>
            <a:r>
              <a:rPr lang="it-IT" sz="1800" dirty="0" err="1"/>
              <a:t>print</a:t>
            </a:r>
            <a:r>
              <a:rPr lang="it-IT" sz="1800" dirty="0"/>
              <a:t>("5 * $</a:t>
            </a:r>
            <a:r>
              <a:rPr lang="it-IT" sz="1800" dirty="0" err="1"/>
              <a:t>mul</a:t>
            </a:r>
            <a:r>
              <a:rPr lang="it-IT" sz="1800" dirty="0"/>
              <a:t> = $</a:t>
            </a:r>
            <a:r>
              <a:rPr lang="it-IT" sz="1800" dirty="0" err="1"/>
              <a:t>ris</a:t>
            </a:r>
            <a:r>
              <a:rPr lang="it-IT" sz="1800" dirty="0"/>
              <a:t>&lt;</a:t>
            </a:r>
            <a:r>
              <a:rPr lang="it-IT" sz="1800" dirty="0" err="1"/>
              <a:t>br</a:t>
            </a:r>
            <a:r>
              <a:rPr lang="it-IT" sz="1800" dirty="0"/>
              <a:t>&gt;");</a:t>
            </a:r>
          </a:p>
          <a:p>
            <a:r>
              <a:rPr lang="it-IT" sz="1800" dirty="0"/>
              <a:t>  $</a:t>
            </a:r>
            <a:r>
              <a:rPr lang="it-IT" sz="1800" dirty="0" err="1"/>
              <a:t>mul</a:t>
            </a:r>
            <a:r>
              <a:rPr lang="it-IT" sz="1800" dirty="0"/>
              <a:t>++;</a:t>
            </a:r>
          </a:p>
          <a:p>
            <a:r>
              <a:rPr lang="it-IT" sz="1800" dirty="0"/>
              <a:t>}</a:t>
            </a:r>
          </a:p>
        </p:txBody>
      </p:sp>
    </p:spTree>
    <p:extLst>
      <p:ext uri="{BB962C8B-B14F-4D97-AF65-F5344CB8AC3E}">
        <p14:creationId xmlns:p14="http://schemas.microsoft.com/office/powerpoint/2010/main" val="28005754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DDC4C7-4B06-4F9E-89FC-2A36707A50EB}"/>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6780AA67-5700-4BBC-B076-BC524EBF908A}"/>
              </a:ext>
            </a:extLst>
          </p:cNvPr>
          <p:cNvSpPr>
            <a:spLocks noGrp="1"/>
          </p:cNvSpPr>
          <p:nvPr>
            <p:ph sz="half" idx="2"/>
          </p:nvPr>
        </p:nvSpPr>
        <p:spPr/>
        <p:txBody>
          <a:bodyPr/>
          <a:lstStyle/>
          <a:p>
            <a:r>
              <a:rPr lang="en-US" dirty="0"/>
              <a:t>A while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F9DCE5D-16A9-4778-AEFB-0136F51D57C8}"/>
              </a:ext>
            </a:extLst>
          </p:cNvPr>
          <p:cNvSpPr>
            <a:spLocks noGrp="1"/>
          </p:cNvSpPr>
          <p:nvPr>
            <p:ph sz="quarter" idx="4"/>
          </p:nvPr>
        </p:nvSpPr>
        <p:spPr/>
        <p:txBody>
          <a:bodyPr/>
          <a:lstStyle/>
          <a:p>
            <a:r>
              <a:rPr lang="en-US" dirty="0"/>
              <a:t>&lt;?php</a:t>
            </a:r>
          </a:p>
          <a:p>
            <a:endParaRPr lang="en-US" dirty="0"/>
          </a:p>
          <a:p>
            <a:r>
              <a:rPr lang="en-US" dirty="0"/>
              <a:t>while</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t>    // structure body</a:t>
            </a:r>
          </a:p>
          <a:p>
            <a:r>
              <a:rPr lang="en-US" dirty="0"/>
              <a:t>}</a:t>
            </a:r>
            <a:endParaRPr lang="it-IT" dirty="0"/>
          </a:p>
        </p:txBody>
      </p:sp>
    </p:spTree>
    <p:extLst>
      <p:ext uri="{BB962C8B-B14F-4D97-AF65-F5344CB8AC3E}">
        <p14:creationId xmlns:p14="http://schemas.microsoft.com/office/powerpoint/2010/main" val="14610638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5F568-6A0D-45D3-BBAC-AE3D295BD2CA}"/>
              </a:ext>
            </a:extLst>
          </p:cNvPr>
          <p:cNvSpPr>
            <a:spLocks noGrp="1"/>
          </p:cNvSpPr>
          <p:nvPr>
            <p:ph type="title"/>
          </p:nvPr>
        </p:nvSpPr>
        <p:spPr/>
        <p:txBody>
          <a:bodyPr>
            <a:normAutofit/>
          </a:bodyPr>
          <a:lstStyle/>
          <a:p>
            <a:r>
              <a:rPr lang="it-IT" dirty="0"/>
              <a:t>Il ciclo PHP do…</a:t>
            </a:r>
            <a:r>
              <a:rPr lang="it-IT" dirty="0" err="1"/>
              <a:t>while</a:t>
            </a:r>
            <a:endParaRPr lang="it-IT" dirty="0"/>
          </a:p>
        </p:txBody>
      </p:sp>
      <p:sp>
        <p:nvSpPr>
          <p:cNvPr id="3" name="Segnaposto contenuto 2">
            <a:extLst>
              <a:ext uri="{FF2B5EF4-FFF2-40B4-BE49-F238E27FC236}">
                <a16:creationId xmlns:a16="http://schemas.microsoft.com/office/drawing/2014/main" id="{0EFA7935-6331-4823-8C76-ACC2F6A7BBA5}"/>
              </a:ext>
            </a:extLst>
          </p:cNvPr>
          <p:cNvSpPr>
            <a:spLocks noGrp="1"/>
          </p:cNvSpPr>
          <p:nvPr>
            <p:ph sz="half" idx="2"/>
          </p:nvPr>
        </p:nvSpPr>
        <p:spPr/>
        <p:txBody>
          <a:bodyPr>
            <a:normAutofit/>
          </a:bodyPr>
          <a:lstStyle/>
          <a:p>
            <a:r>
              <a:rPr lang="it-IT" sz="2000" b="1" dirty="0"/>
              <a:t>Per assicurarci che il codice indicato tra le parentesi graffe </a:t>
            </a:r>
            <a:r>
              <a:rPr lang="it-IT" sz="2000" b="1" dirty="0">
                <a:highlight>
                  <a:srgbClr val="00FF00"/>
                </a:highlight>
              </a:rPr>
              <a:t>venga eseguito almeno una volta</a:t>
            </a:r>
            <a:r>
              <a:rPr lang="it-IT" sz="2000" dirty="0"/>
              <a:t>:  </a:t>
            </a:r>
            <a:r>
              <a:rPr lang="it-IT" sz="2000" dirty="0">
                <a:highlight>
                  <a:srgbClr val="FFFF00"/>
                </a:highlight>
              </a:rPr>
              <a:t>do...</a:t>
            </a:r>
            <a:r>
              <a:rPr lang="it-IT" sz="2000" dirty="0" err="1">
                <a:highlight>
                  <a:srgbClr val="FFFF00"/>
                </a:highlight>
              </a:rPr>
              <a:t>while</a:t>
            </a:r>
            <a:endParaRPr lang="it-IT" sz="2000" dirty="0">
              <a:highlight>
                <a:srgbClr val="FFFF00"/>
              </a:highlight>
            </a:endParaRPr>
          </a:p>
          <a:p>
            <a:endParaRPr lang="it-IT" sz="2000" dirty="0"/>
          </a:p>
          <a:p>
            <a:r>
              <a:rPr lang="it-IT" sz="2000" dirty="0"/>
              <a:t>Con questa sintassi, il </a:t>
            </a:r>
            <a:r>
              <a:rPr lang="it-IT" sz="2000" dirty="0" err="1"/>
              <a:t>while</a:t>
            </a:r>
            <a:r>
              <a:rPr lang="it-IT" sz="2000" dirty="0"/>
              <a:t> viene spostato dopo il codice da ripetere, ad indicare che la valutazione della condizione viene eseguita solo dopo l'esecuzione del codice fra parentesi graffe. </a:t>
            </a:r>
            <a:br>
              <a:rPr lang="it-IT" sz="2000" dirty="0"/>
            </a:br>
            <a:br>
              <a:rPr lang="it-IT" sz="2000" dirty="0"/>
            </a:br>
            <a:r>
              <a:rPr lang="it-IT" sz="2000" dirty="0"/>
              <a:t>Nel caso dell'esempio mostrato, abbiamo inizializzato la variabile $</a:t>
            </a:r>
            <a:r>
              <a:rPr lang="it-IT" sz="2000" dirty="0" err="1"/>
              <a:t>mul</a:t>
            </a:r>
            <a:r>
              <a:rPr lang="it-IT" sz="2000" dirty="0"/>
              <a:t> col valore “11” per creare una situazione nella quale, con i cicli visti prima, non avremmo ottenuto alcun output, mentre con l'uso del do...</a:t>
            </a:r>
            <a:r>
              <a:rPr lang="it-IT" sz="2000" dirty="0" err="1"/>
              <a:t>while</a:t>
            </a:r>
            <a:r>
              <a:rPr lang="it-IT" sz="2000" dirty="0"/>
              <a:t> il codice viene eseguito una volta nonostante la condizione indicata fra parentesi sia falsa fin dall'inizio. L'esempio stamperà quindi “5 * 11 = 55“.</a:t>
            </a:r>
          </a:p>
        </p:txBody>
      </p:sp>
      <p:sp>
        <p:nvSpPr>
          <p:cNvPr id="4" name="Segnaposto contenuto 3">
            <a:extLst>
              <a:ext uri="{FF2B5EF4-FFF2-40B4-BE49-F238E27FC236}">
                <a16:creationId xmlns:a16="http://schemas.microsoft.com/office/drawing/2014/main" id="{B9C0B774-A721-48AE-AA78-DE27781C69AA}"/>
              </a:ext>
            </a:extLst>
          </p:cNvPr>
          <p:cNvSpPr>
            <a:spLocks noGrp="1"/>
          </p:cNvSpPr>
          <p:nvPr>
            <p:ph sz="quarter" idx="4"/>
          </p:nvPr>
        </p:nvSpPr>
        <p:spPr/>
        <p:txBody>
          <a:bodyPr/>
          <a:lstStyle/>
          <a:p>
            <a:r>
              <a:rPr lang="it-IT" dirty="0"/>
              <a:t>$</a:t>
            </a:r>
            <a:r>
              <a:rPr lang="it-IT" dirty="0" err="1"/>
              <a:t>mul</a:t>
            </a:r>
            <a:r>
              <a:rPr lang="it-IT" dirty="0"/>
              <a:t> = 11;</a:t>
            </a:r>
          </a:p>
          <a:p>
            <a:r>
              <a:rPr lang="it-IT" dirty="0">
                <a:highlight>
                  <a:srgbClr val="FFFF00"/>
                </a:highlight>
              </a:rPr>
              <a:t>do </a:t>
            </a:r>
            <a:r>
              <a:rPr lang="it-IT" dirty="0"/>
              <a:t>{</a:t>
            </a:r>
          </a:p>
          <a:p>
            <a:r>
              <a:rPr lang="it-IT" dirty="0"/>
              <a:t>$</a:t>
            </a:r>
            <a:r>
              <a:rPr lang="it-IT" dirty="0" err="1"/>
              <a:t>ris</a:t>
            </a:r>
            <a:r>
              <a:rPr lang="it-IT" dirty="0"/>
              <a:t> = 5 * $</a:t>
            </a:r>
            <a:r>
              <a:rPr lang="it-IT" dirty="0" err="1"/>
              <a:t>mul</a:t>
            </a:r>
            <a:r>
              <a:rPr lang="it-IT" dirty="0"/>
              <a:t>;</a:t>
            </a:r>
          </a:p>
          <a:p>
            <a:r>
              <a:rPr lang="it-IT" dirty="0" err="1"/>
              <a:t>print</a:t>
            </a:r>
            <a:r>
              <a:rPr lang="it-IT" dirty="0"/>
              <a:t>("5 * $</a:t>
            </a:r>
            <a:r>
              <a:rPr lang="it-IT" dirty="0" err="1"/>
              <a:t>mul</a:t>
            </a:r>
            <a:r>
              <a:rPr lang="it-IT" dirty="0"/>
              <a:t> = $</a:t>
            </a:r>
            <a:r>
              <a:rPr lang="it-IT" dirty="0" err="1"/>
              <a:t>ris</a:t>
            </a:r>
            <a:r>
              <a:rPr lang="it-IT" dirty="0"/>
              <a:t>&lt;</a:t>
            </a:r>
            <a:r>
              <a:rPr lang="it-IT" dirty="0" err="1"/>
              <a:t>br</a:t>
            </a:r>
            <a:r>
              <a:rPr lang="it-IT" dirty="0"/>
              <a:t>&gt;");</a:t>
            </a:r>
          </a:p>
          <a:p>
            <a:r>
              <a:rPr lang="it-IT" dirty="0"/>
              <a:t>$</a:t>
            </a:r>
            <a:r>
              <a:rPr lang="it-IT" dirty="0" err="1"/>
              <a:t>mul</a:t>
            </a:r>
            <a:r>
              <a:rPr lang="it-IT" dirty="0"/>
              <a:t>++;</a:t>
            </a:r>
          </a:p>
          <a:p>
            <a:r>
              <a:rPr lang="it-IT" dirty="0"/>
              <a:t>} </a:t>
            </a:r>
            <a:r>
              <a:rPr lang="it-IT" dirty="0" err="1">
                <a:highlight>
                  <a:srgbClr val="FFFF00"/>
                </a:highlight>
              </a:rPr>
              <a:t>while</a:t>
            </a:r>
            <a:r>
              <a:rPr lang="it-IT" dirty="0">
                <a:highlight>
                  <a:srgbClr val="FFFF00"/>
                </a:highlight>
              </a:rPr>
              <a:t> </a:t>
            </a:r>
            <a:r>
              <a:rPr lang="it-IT" dirty="0"/>
              <a:t>($</a:t>
            </a:r>
            <a:r>
              <a:rPr lang="it-IT" dirty="0" err="1"/>
              <a:t>mul</a:t>
            </a:r>
            <a:r>
              <a:rPr lang="it-IT" dirty="0"/>
              <a:t> &lt;= 10)</a:t>
            </a:r>
          </a:p>
        </p:txBody>
      </p:sp>
    </p:spTree>
    <p:extLst>
      <p:ext uri="{BB962C8B-B14F-4D97-AF65-F5344CB8AC3E}">
        <p14:creationId xmlns:p14="http://schemas.microsoft.com/office/powerpoint/2010/main" val="40777555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82CCF8-1A7C-4E8E-A3AC-8AA72679C4A5}"/>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079325-2BD8-4BC0-A632-D467EE74C21B}"/>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statement looks like the following. Note the placement of parentheses, spaces, and braces.</a:t>
            </a:r>
          </a:p>
          <a:p>
            <a:endParaRPr lang="en-US" dirty="0">
              <a:solidFill>
                <a:srgbClr val="595143"/>
              </a:solidFill>
              <a:latin typeface="Roboto" panose="02000000000000000000" pitchFamily="2" charset="0"/>
            </a:endParaRPr>
          </a:p>
          <a:p>
            <a:r>
              <a:rPr lang="en-US" b="0" i="0" dirty="0">
                <a:solidFill>
                  <a:srgbClr val="595143"/>
                </a:solidFill>
                <a:effectLst/>
                <a:latin typeface="Roboto" panose="02000000000000000000" pitchFamily="2" charset="0"/>
              </a:rPr>
              <a:t>Expressions in parentheses MAY be split across multiple lines, where each subsequent line is indented at least once.</a:t>
            </a:r>
            <a:endParaRPr lang="it-IT" dirty="0"/>
          </a:p>
        </p:txBody>
      </p:sp>
      <p:sp>
        <p:nvSpPr>
          <p:cNvPr id="4" name="Segnaposto contenuto 3">
            <a:extLst>
              <a:ext uri="{FF2B5EF4-FFF2-40B4-BE49-F238E27FC236}">
                <a16:creationId xmlns:a16="http://schemas.microsoft.com/office/drawing/2014/main" id="{4B1B5ABB-D80B-4490-88F1-B7B455CC7099}"/>
              </a:ext>
            </a:extLst>
          </p:cNvPr>
          <p:cNvSpPr>
            <a:spLocks noGrp="1"/>
          </p:cNvSpPr>
          <p:nvPr>
            <p:ph sz="quarter" idx="4"/>
          </p:nvPr>
        </p:nvSpPr>
        <p:spPr/>
        <p:txBody>
          <a:bodyPr/>
          <a:lstStyle/>
          <a:p>
            <a:r>
              <a:rPr lang="en-US" dirty="0"/>
              <a:t>&lt;?php</a:t>
            </a:r>
          </a:p>
          <a:p>
            <a:endParaRPr lang="en-US" dirty="0"/>
          </a:p>
          <a:p>
            <a:r>
              <a:rPr lang="en-US" dirty="0"/>
              <a:t>do</a:t>
            </a:r>
            <a:r>
              <a:rPr lang="en-US" dirty="0">
                <a:highlight>
                  <a:srgbClr val="00FF00"/>
                </a:highlight>
              </a:rPr>
              <a:t> </a:t>
            </a:r>
            <a:r>
              <a:rPr lang="en-US" dirty="0"/>
              <a:t>{</a:t>
            </a:r>
          </a:p>
          <a:p>
            <a:r>
              <a:rPr lang="en-US" dirty="0"/>
              <a:t>    // structure body;</a:t>
            </a:r>
          </a:p>
          <a:p>
            <a:r>
              <a:rPr lang="en-US" dirty="0"/>
              <a:t>}</a:t>
            </a:r>
            <a:r>
              <a:rPr lang="en-US" dirty="0">
                <a:highlight>
                  <a:srgbClr val="00FF00"/>
                </a:highlight>
              </a:rPr>
              <a:t> </a:t>
            </a:r>
            <a:r>
              <a:rPr lang="en-US" dirty="0"/>
              <a:t>while</a:t>
            </a:r>
            <a:r>
              <a:rPr lang="en-US" dirty="0">
                <a:highlight>
                  <a:srgbClr val="00FF00"/>
                </a:highlight>
              </a:rPr>
              <a:t> </a:t>
            </a:r>
            <a:r>
              <a:rPr lang="en-US" dirty="0"/>
              <a:t>($expr);</a:t>
            </a:r>
          </a:p>
          <a:p>
            <a:endParaRPr lang="en-US" dirty="0"/>
          </a:p>
          <a:p>
            <a:r>
              <a:rPr lang="en-US" dirty="0"/>
              <a:t>&lt;?php</a:t>
            </a:r>
          </a:p>
          <a:p>
            <a:endParaRPr lang="en-US" dirty="0"/>
          </a:p>
          <a:p>
            <a:r>
              <a:rPr lang="en-US" dirty="0"/>
              <a:t>do {</a:t>
            </a:r>
          </a:p>
          <a:p>
            <a:r>
              <a:rPr lang="en-US" dirty="0"/>
              <a:t>    // structure body;</a:t>
            </a:r>
          </a:p>
          <a:p>
            <a:r>
              <a:rPr lang="en-US" dirty="0"/>
              <a:t>} while (</a:t>
            </a:r>
          </a:p>
          <a:p>
            <a:r>
              <a:rPr lang="en-US" dirty="0"/>
              <a:t>    $expr1</a:t>
            </a:r>
          </a:p>
          <a:p>
            <a:r>
              <a:rPr lang="en-US" dirty="0"/>
              <a:t>    &amp;&amp; $expr2</a:t>
            </a:r>
          </a:p>
          <a:p>
            <a:r>
              <a:rPr lang="en-US" dirty="0"/>
              <a:t>);</a:t>
            </a:r>
            <a:endParaRPr lang="it-IT" dirty="0"/>
          </a:p>
        </p:txBody>
      </p:sp>
    </p:spTree>
    <p:extLst>
      <p:ext uri="{BB962C8B-B14F-4D97-AF65-F5344CB8AC3E}">
        <p14:creationId xmlns:p14="http://schemas.microsoft.com/office/powerpoint/2010/main" val="41018075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55390E-CE38-46CB-B8E6-5356310AC227}"/>
              </a:ext>
            </a:extLst>
          </p:cNvPr>
          <p:cNvSpPr>
            <a:spLocks noGrp="1"/>
          </p:cNvSpPr>
          <p:nvPr>
            <p:ph type="title"/>
          </p:nvPr>
        </p:nvSpPr>
        <p:spPr/>
        <p:txBody>
          <a:bodyPr/>
          <a:lstStyle/>
          <a:p>
            <a:r>
              <a:rPr lang="it-IT" dirty="0"/>
              <a:t>Ciclo </a:t>
            </a:r>
            <a:r>
              <a:rPr lang="it-IT" dirty="0" err="1"/>
              <a:t>foreach</a:t>
            </a:r>
            <a:r>
              <a:rPr lang="it-IT" dirty="0"/>
              <a:t> in PHP</a:t>
            </a:r>
          </a:p>
        </p:txBody>
      </p:sp>
      <p:sp>
        <p:nvSpPr>
          <p:cNvPr id="3" name="Segnaposto contenuto 2">
            <a:extLst>
              <a:ext uri="{FF2B5EF4-FFF2-40B4-BE49-F238E27FC236}">
                <a16:creationId xmlns:a16="http://schemas.microsoft.com/office/drawing/2014/main" id="{65F61A38-FAB5-4B27-92A9-B2CBE1CED774}"/>
              </a:ext>
            </a:extLst>
          </p:cNvPr>
          <p:cNvSpPr>
            <a:spLocks noGrp="1"/>
          </p:cNvSpPr>
          <p:nvPr>
            <p:ph sz="half" idx="2"/>
          </p:nvPr>
        </p:nvSpPr>
        <p:spPr>
          <a:xfrm>
            <a:off x="328612" y="1271016"/>
            <a:ext cx="5496116" cy="5248655"/>
          </a:xfrm>
        </p:spPr>
        <p:txBody>
          <a:bodyPr>
            <a:normAutofit/>
          </a:bodyPr>
          <a:lstStyle/>
          <a:p>
            <a:r>
              <a:rPr lang="it-IT" sz="2000" b="1" dirty="0"/>
              <a:t>Il </a:t>
            </a:r>
            <a:r>
              <a:rPr lang="it-IT" sz="2000" b="1" dirty="0" err="1"/>
              <a:t>foreach</a:t>
            </a:r>
            <a:r>
              <a:rPr lang="it-IT" sz="2000" dirty="0"/>
              <a:t>, permette di </a:t>
            </a:r>
            <a:r>
              <a:rPr lang="it-IT" sz="2000" b="1" dirty="0" err="1">
                <a:highlight>
                  <a:srgbClr val="00FF00"/>
                </a:highlight>
              </a:rPr>
              <a:t>cicla</a:t>
            </a:r>
            <a:r>
              <a:rPr lang="it-IT" sz="2000" dirty="0" err="1">
                <a:highlight>
                  <a:srgbClr val="00FF00"/>
                </a:highlight>
              </a:rPr>
              <a:t>re</a:t>
            </a:r>
            <a:r>
              <a:rPr lang="it-IT" sz="2000" dirty="0">
                <a:highlight>
                  <a:srgbClr val="00FF00"/>
                </a:highlight>
              </a:rPr>
              <a:t> anche </a:t>
            </a:r>
            <a:r>
              <a:rPr lang="it-IT" sz="2000" b="1" dirty="0">
                <a:highlight>
                  <a:srgbClr val="00FF00"/>
                </a:highlight>
              </a:rPr>
              <a:t>gli array senza effettuare controlli sulla loro dimensione</a:t>
            </a:r>
            <a:r>
              <a:rPr lang="it-IT" sz="2000" dirty="0"/>
              <a:t>. </a:t>
            </a:r>
            <a:br>
              <a:rPr lang="it-IT" sz="2000" dirty="0"/>
            </a:br>
            <a:br>
              <a:rPr lang="it-IT" sz="2000" dirty="0"/>
            </a:br>
            <a:r>
              <a:rPr lang="it-IT" sz="2000" dirty="0"/>
              <a:t>PHP si occuperà automaticamente di terminare il ciclo quando tutti gli elementi sono stati processati. </a:t>
            </a:r>
            <a:br>
              <a:rPr lang="it-IT" sz="2000" dirty="0"/>
            </a:br>
            <a:br>
              <a:rPr lang="it-IT" sz="2000" dirty="0"/>
            </a:br>
            <a:r>
              <a:rPr lang="it-IT" sz="2000" b="1" dirty="0"/>
              <a:t>Il costrutto dopo </a:t>
            </a:r>
            <a:r>
              <a:rPr lang="it-IT" sz="2000" dirty="0"/>
              <a:t>la parola chiave </a:t>
            </a:r>
            <a:r>
              <a:rPr lang="it-IT" sz="2000" b="1" dirty="0" err="1"/>
              <a:t>foreach</a:t>
            </a:r>
            <a:r>
              <a:rPr lang="it-IT" sz="2000" b="1" dirty="0"/>
              <a:t> include </a:t>
            </a:r>
            <a:r>
              <a:rPr lang="it-IT" sz="2000" dirty="0"/>
              <a:t>all'interno delle parentesi tonde tre elementi:</a:t>
            </a:r>
          </a:p>
          <a:p>
            <a:pPr marL="457200" indent="-457200">
              <a:buFont typeface="+mj-lt"/>
              <a:buAutoNum type="arabicPeriod"/>
            </a:pPr>
            <a:r>
              <a:rPr lang="it-IT" sz="2000" b="1" dirty="0"/>
              <a:t>l'array da </a:t>
            </a:r>
            <a:r>
              <a:rPr lang="it-IT" sz="2000" b="1" dirty="0" err="1"/>
              <a:t>ciclare</a:t>
            </a:r>
            <a:endParaRPr lang="it-IT" sz="2000" b="1" dirty="0"/>
          </a:p>
          <a:p>
            <a:pPr marL="457200" indent="-457200">
              <a:buFont typeface="+mj-lt"/>
              <a:buAutoNum type="arabicPeriod"/>
            </a:pPr>
            <a:r>
              <a:rPr lang="it-IT" sz="2000" b="1" dirty="0"/>
              <a:t>la parola chiave </a:t>
            </a:r>
            <a:r>
              <a:rPr lang="it-IT" sz="2000" b="1" dirty="0" err="1"/>
              <a:t>as</a:t>
            </a:r>
            <a:endParaRPr lang="it-IT" sz="2000" b="1" dirty="0"/>
          </a:p>
          <a:p>
            <a:pPr marL="457200" indent="-457200">
              <a:buFont typeface="+mj-lt"/>
              <a:buAutoNum type="arabicPeriod"/>
            </a:pPr>
            <a:r>
              <a:rPr lang="it-IT" sz="2000" b="1" dirty="0"/>
              <a:t>la variabile che contiene il valore dell'indice corrente</a:t>
            </a:r>
          </a:p>
          <a:p>
            <a:r>
              <a:rPr lang="it-IT" sz="2000" dirty="0"/>
              <a:t>Come i cicli finora descritti, anche il </a:t>
            </a:r>
            <a:r>
              <a:rPr lang="it-IT" sz="2000" dirty="0" err="1"/>
              <a:t>foreach</a:t>
            </a:r>
            <a:r>
              <a:rPr lang="it-IT" sz="2000" dirty="0"/>
              <a:t> conterrà il codice da eseguire ad ogni iterazione all'interno delle parentesi graffe.</a:t>
            </a:r>
          </a:p>
        </p:txBody>
      </p:sp>
      <p:sp>
        <p:nvSpPr>
          <p:cNvPr id="4" name="Segnaposto contenuto 3">
            <a:extLst>
              <a:ext uri="{FF2B5EF4-FFF2-40B4-BE49-F238E27FC236}">
                <a16:creationId xmlns:a16="http://schemas.microsoft.com/office/drawing/2014/main" id="{45DFD996-4400-4963-A82C-38FCE4D07DED}"/>
              </a:ext>
            </a:extLst>
          </p:cNvPr>
          <p:cNvSpPr>
            <a:spLocks noGrp="1"/>
          </p:cNvSpPr>
          <p:nvPr>
            <p:ph sz="quarter" idx="4"/>
          </p:nvPr>
        </p:nvSpPr>
        <p:spPr>
          <a:xfrm>
            <a:off x="5824728" y="1271017"/>
            <a:ext cx="6038660" cy="5263586"/>
          </a:xfrm>
        </p:spPr>
        <p:txBody>
          <a:bodyPr>
            <a:normAutofit/>
          </a:bodyPr>
          <a:lstStyle/>
          <a:p>
            <a:r>
              <a:rPr lang="it-IT" sz="2000" dirty="0"/>
              <a:t>un esempio che calcola la somma degli elementi di un array:</a:t>
            </a:r>
            <a:br>
              <a:rPr lang="it-IT" sz="2000" dirty="0"/>
            </a:br>
            <a:br>
              <a:rPr lang="it-IT" sz="2000" dirty="0"/>
            </a:br>
            <a:r>
              <a:rPr lang="it-IT" sz="2000" dirty="0"/>
              <a:t>$</a:t>
            </a:r>
            <a:r>
              <a:rPr lang="it-IT" sz="2000" dirty="0" err="1"/>
              <a:t>array_monodimensionale</a:t>
            </a:r>
            <a:r>
              <a:rPr lang="it-IT" sz="2000" dirty="0"/>
              <a:t> = array(1, 2, 3, 4, 5);</a:t>
            </a:r>
          </a:p>
          <a:p>
            <a:r>
              <a:rPr lang="it-IT" sz="2000" dirty="0"/>
              <a:t>$somma = 0;</a:t>
            </a:r>
          </a:p>
          <a:p>
            <a:r>
              <a:rPr lang="it-IT" sz="2000" dirty="0" err="1">
                <a:highlight>
                  <a:srgbClr val="FFFF00"/>
                </a:highlight>
              </a:rPr>
              <a:t>foreach</a:t>
            </a:r>
            <a:r>
              <a:rPr lang="it-IT" sz="2000" dirty="0"/>
              <a:t> ($</a:t>
            </a:r>
            <a:r>
              <a:rPr lang="it-IT" sz="2000" dirty="0" err="1"/>
              <a:t>array_monodimensionale</a:t>
            </a:r>
            <a:r>
              <a:rPr lang="it-IT" sz="2000" dirty="0"/>
              <a:t> </a:t>
            </a:r>
            <a:r>
              <a:rPr lang="it-IT" sz="2000" dirty="0" err="1"/>
              <a:t>as</a:t>
            </a:r>
            <a:r>
              <a:rPr lang="it-IT" sz="2000" dirty="0"/>
              <a:t> $valore) {</a:t>
            </a:r>
          </a:p>
          <a:p>
            <a:r>
              <a:rPr lang="it-IT" sz="2000" dirty="0"/>
              <a:t>$somma += $valore;</a:t>
            </a:r>
          </a:p>
          <a:p>
            <a:r>
              <a:rPr lang="it-IT" sz="2000" dirty="0"/>
              <a:t>}</a:t>
            </a:r>
          </a:p>
          <a:p>
            <a:r>
              <a:rPr lang="it-IT" sz="2000" dirty="0" err="1"/>
              <a:t>echo</a:t>
            </a:r>
            <a:r>
              <a:rPr lang="it-IT" sz="2000" dirty="0"/>
              <a:t> "La somma degli elementi dell'array è: " . $somma;</a:t>
            </a:r>
          </a:p>
        </p:txBody>
      </p:sp>
    </p:spTree>
    <p:extLst>
      <p:ext uri="{BB962C8B-B14F-4D97-AF65-F5344CB8AC3E}">
        <p14:creationId xmlns:p14="http://schemas.microsoft.com/office/powerpoint/2010/main" val="6232328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268345-601E-4C71-AE81-D459F28F060E}"/>
              </a:ext>
            </a:extLst>
          </p:cNvPr>
          <p:cNvSpPr>
            <a:spLocks noGrp="1"/>
          </p:cNvSpPr>
          <p:nvPr>
            <p:ph type="title"/>
          </p:nvPr>
        </p:nvSpPr>
        <p:spPr/>
        <p:txBody>
          <a:bodyPr/>
          <a:lstStyle/>
          <a:p>
            <a:r>
              <a:rPr lang="it-IT" dirty="0" err="1"/>
              <a:t>Foreach</a:t>
            </a:r>
            <a:r>
              <a:rPr lang="it-IT" dirty="0"/>
              <a:t> e array associativi</a:t>
            </a:r>
          </a:p>
        </p:txBody>
      </p:sp>
      <p:sp>
        <p:nvSpPr>
          <p:cNvPr id="3" name="Segnaposto contenuto 2">
            <a:extLst>
              <a:ext uri="{FF2B5EF4-FFF2-40B4-BE49-F238E27FC236}">
                <a16:creationId xmlns:a16="http://schemas.microsoft.com/office/drawing/2014/main" id="{CA971FCF-3F6D-4E85-ACB1-1C8037575380}"/>
              </a:ext>
            </a:extLst>
          </p:cNvPr>
          <p:cNvSpPr>
            <a:spLocks noGrp="1"/>
          </p:cNvSpPr>
          <p:nvPr>
            <p:ph sz="half" idx="2"/>
          </p:nvPr>
        </p:nvSpPr>
        <p:spPr/>
        <p:txBody>
          <a:bodyPr>
            <a:normAutofit/>
          </a:bodyPr>
          <a:lstStyle/>
          <a:p>
            <a:pPr>
              <a:lnSpc>
                <a:spcPct val="100000"/>
              </a:lnSpc>
            </a:pPr>
            <a:r>
              <a:rPr lang="it-IT" sz="2000" dirty="0"/>
              <a:t>Abbiamo visto come sia facile </a:t>
            </a:r>
            <a:r>
              <a:rPr lang="it-IT" sz="2000" dirty="0" err="1"/>
              <a:t>ciclare</a:t>
            </a:r>
            <a:r>
              <a:rPr lang="it-IT" sz="2000" dirty="0"/>
              <a:t> gli elementi di un array ad una sola dimensione. </a:t>
            </a:r>
            <a:br>
              <a:rPr lang="it-IT" sz="2000" dirty="0"/>
            </a:br>
            <a:br>
              <a:rPr lang="it-IT" sz="2000" dirty="0"/>
            </a:br>
            <a:r>
              <a:rPr lang="it-IT" sz="2000" dirty="0"/>
              <a:t>Ma un array può essere anche associativo. </a:t>
            </a:r>
            <a:br>
              <a:rPr lang="it-IT" sz="2000" dirty="0"/>
            </a:br>
            <a:r>
              <a:rPr lang="it-IT" sz="2000" b="1" dirty="0"/>
              <a:t>Vediamo quindi come </a:t>
            </a:r>
            <a:r>
              <a:rPr lang="it-IT" sz="2000" b="1" dirty="0" err="1"/>
              <a:t>ciclare</a:t>
            </a:r>
            <a:r>
              <a:rPr lang="it-IT" sz="2000" b="1" dirty="0"/>
              <a:t> un array associativo</a:t>
            </a:r>
            <a:r>
              <a:rPr lang="it-IT" sz="2000" dirty="0"/>
              <a:t>:</a:t>
            </a:r>
            <a:br>
              <a:rPr lang="it-IT" sz="2000" dirty="0"/>
            </a:br>
            <a:br>
              <a:rPr lang="it-IT" sz="2000" dirty="0"/>
            </a:br>
            <a:r>
              <a:rPr lang="it-IT" sz="2000" dirty="0"/>
              <a:t>Nell'esempio precedente stampiamo per ogni utente il nome e l'età di ognuno e, contestualmente, sommiamo le età di tutti.</a:t>
            </a:r>
            <a:br>
              <a:rPr lang="it-IT" sz="2000" dirty="0"/>
            </a:br>
            <a:br>
              <a:rPr lang="it-IT" sz="2000" dirty="0"/>
            </a:br>
            <a:r>
              <a:rPr lang="it-IT" sz="2000" dirty="0"/>
              <a:t>Il </a:t>
            </a:r>
            <a:r>
              <a:rPr lang="it-IT" sz="2000" dirty="0" err="1"/>
              <a:t>foreach</a:t>
            </a:r>
            <a:r>
              <a:rPr lang="it-IT" sz="2000" dirty="0"/>
              <a:t> ha una sintassi identica a quella dell'esempio precedente con la differenza che</a:t>
            </a:r>
            <a:r>
              <a:rPr lang="it-IT" sz="2000" b="1" dirty="0"/>
              <a:t>, in caso di array associativo, si utilizzano</a:t>
            </a:r>
            <a:r>
              <a:rPr lang="it-IT" sz="2000" dirty="0"/>
              <a:t> due variabili: </a:t>
            </a:r>
            <a:r>
              <a:rPr lang="it-IT" sz="2000" b="1" dirty="0"/>
              <a:t>la </a:t>
            </a:r>
            <a:r>
              <a:rPr lang="it-IT" sz="2000" b="1" dirty="0">
                <a:solidFill>
                  <a:srgbClr val="FF6600"/>
                </a:solidFill>
              </a:rPr>
              <a:t>variabile che identifica l'indice dell'array </a:t>
            </a:r>
            <a:r>
              <a:rPr lang="it-IT" sz="2000" dirty="0"/>
              <a:t>(nel nostro caso il nome dell'utente) </a:t>
            </a:r>
            <a:r>
              <a:rPr lang="it-IT" sz="2000" b="1" dirty="0"/>
              <a:t>e la </a:t>
            </a:r>
            <a:r>
              <a:rPr lang="it-IT" sz="2000" b="1" dirty="0">
                <a:solidFill>
                  <a:srgbClr val="FF6600"/>
                </a:solidFill>
              </a:rPr>
              <a:t>variabile che identifica il valore dell'indice</a:t>
            </a:r>
            <a:r>
              <a:rPr lang="it-IT" sz="2000" b="1" dirty="0"/>
              <a:t> </a:t>
            </a:r>
            <a:r>
              <a:rPr lang="it-IT" sz="2000" dirty="0"/>
              <a:t>(nel nostro caso l'età).</a:t>
            </a:r>
          </a:p>
        </p:txBody>
      </p:sp>
      <p:sp>
        <p:nvSpPr>
          <p:cNvPr id="4" name="Segnaposto contenuto 3">
            <a:extLst>
              <a:ext uri="{FF2B5EF4-FFF2-40B4-BE49-F238E27FC236}">
                <a16:creationId xmlns:a16="http://schemas.microsoft.com/office/drawing/2014/main" id="{9025F348-58DE-4190-9FC1-2ADA57245D05}"/>
              </a:ext>
            </a:extLst>
          </p:cNvPr>
          <p:cNvSpPr>
            <a:spLocks noGrp="1"/>
          </p:cNvSpPr>
          <p:nvPr>
            <p:ph sz="quarter" idx="4"/>
          </p:nvPr>
        </p:nvSpPr>
        <p:spPr/>
        <p:txBody>
          <a:bodyPr>
            <a:normAutofit lnSpcReduction="10000"/>
          </a:bodyPr>
          <a:lstStyle/>
          <a:p>
            <a:r>
              <a:rPr lang="it-IT" dirty="0"/>
              <a:t>$</a:t>
            </a:r>
            <a:r>
              <a:rPr lang="it-IT" dirty="0" err="1"/>
              <a:t>eta_utenti</a:t>
            </a:r>
            <a:r>
              <a:rPr lang="it-IT" dirty="0"/>
              <a:t> = array(</a:t>
            </a:r>
          </a:p>
          <a:p>
            <a:r>
              <a:rPr lang="it-IT" dirty="0"/>
              <a:t>'</a:t>
            </a:r>
            <a:r>
              <a:rPr lang="it-IT" dirty="0" err="1">
                <a:solidFill>
                  <a:srgbClr val="FF6600"/>
                </a:solidFill>
              </a:rPr>
              <a:t>TuoNome</a:t>
            </a:r>
            <a:r>
              <a:rPr lang="it-IT" dirty="0"/>
              <a:t>' =&gt; </a:t>
            </a:r>
            <a:r>
              <a:rPr lang="it-IT" dirty="0">
                <a:solidFill>
                  <a:srgbClr val="FF6600"/>
                </a:solidFill>
              </a:rPr>
              <a:t>29</a:t>
            </a:r>
            <a:r>
              <a:rPr lang="it-IT" dirty="0"/>
              <a:t>,</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a:t>$</a:t>
            </a:r>
            <a:r>
              <a:rPr lang="it-IT" dirty="0" err="1"/>
              <a:t>somma_eta</a:t>
            </a:r>
            <a:r>
              <a:rPr lang="it-IT" dirty="0"/>
              <a:t> = 0;</a:t>
            </a:r>
          </a:p>
          <a:p>
            <a:r>
              <a:rPr lang="it-IT" dirty="0" err="1"/>
              <a:t>foreach</a:t>
            </a:r>
            <a:r>
              <a:rPr lang="it-IT" dirty="0"/>
              <a:t> ($</a:t>
            </a:r>
            <a:r>
              <a:rPr lang="it-IT" dirty="0" err="1"/>
              <a:t>eta_utenti</a:t>
            </a:r>
            <a:r>
              <a:rPr lang="it-IT" dirty="0"/>
              <a:t> </a:t>
            </a:r>
            <a:r>
              <a:rPr lang="it-IT" dirty="0" err="1"/>
              <a:t>as</a:t>
            </a:r>
            <a:r>
              <a:rPr lang="it-IT" dirty="0"/>
              <a:t> </a:t>
            </a:r>
            <a:r>
              <a:rPr lang="it-IT" dirty="0">
                <a:highlight>
                  <a:srgbClr val="00FF00"/>
                </a:highlight>
              </a:rPr>
              <a:t>$</a:t>
            </a:r>
            <a:r>
              <a:rPr lang="it-IT" dirty="0">
                <a:solidFill>
                  <a:srgbClr val="FF6600"/>
                </a:solidFill>
                <a:highlight>
                  <a:srgbClr val="00FF00"/>
                </a:highlight>
              </a:rPr>
              <a:t>nome</a:t>
            </a:r>
            <a:r>
              <a:rPr lang="it-IT" dirty="0">
                <a:highlight>
                  <a:srgbClr val="00FF00"/>
                </a:highlight>
              </a:rPr>
              <a:t> </a:t>
            </a:r>
            <a:r>
              <a:rPr lang="it-IT" dirty="0"/>
              <a:t>=&gt; </a:t>
            </a:r>
            <a:r>
              <a:rPr lang="it-IT" dirty="0">
                <a:highlight>
                  <a:srgbClr val="00FF00"/>
                </a:highlight>
              </a:rPr>
              <a:t>$</a:t>
            </a:r>
            <a:r>
              <a:rPr lang="it-IT" dirty="0" err="1">
                <a:solidFill>
                  <a:srgbClr val="FF6600"/>
                </a:solidFill>
                <a:highlight>
                  <a:srgbClr val="00FF00"/>
                </a:highlight>
              </a:rPr>
              <a:t>eta</a:t>
            </a:r>
            <a:r>
              <a:rPr lang="it-IT" dirty="0"/>
              <a:t>) {</a:t>
            </a:r>
          </a:p>
          <a:p>
            <a:r>
              <a:rPr lang="it-IT" dirty="0" err="1"/>
              <a:t>echo</a:t>
            </a:r>
            <a:r>
              <a:rPr lang="it-IT" dirty="0"/>
              <a:t> "L'utente " . $nome . " ha " . $</a:t>
            </a:r>
            <a:r>
              <a:rPr lang="it-IT" dirty="0" err="1"/>
              <a:t>eta</a:t>
            </a:r>
            <a:r>
              <a:rPr lang="it-IT" dirty="0"/>
              <a:t> . " anni\n";</a:t>
            </a:r>
          </a:p>
          <a:p>
            <a:r>
              <a:rPr lang="it-IT" dirty="0"/>
              <a:t>$</a:t>
            </a:r>
            <a:r>
              <a:rPr lang="it-IT" dirty="0" err="1"/>
              <a:t>somma_eta</a:t>
            </a:r>
            <a:r>
              <a:rPr lang="it-IT" dirty="0"/>
              <a:t> += $</a:t>
            </a:r>
            <a:r>
              <a:rPr lang="it-IT" dirty="0" err="1"/>
              <a:t>eta</a:t>
            </a:r>
            <a:r>
              <a:rPr lang="it-IT" dirty="0"/>
              <a:t>;</a:t>
            </a:r>
          </a:p>
          <a:p>
            <a:r>
              <a:rPr lang="it-IT" dirty="0"/>
              <a:t>}</a:t>
            </a:r>
          </a:p>
          <a:p>
            <a:r>
              <a:rPr lang="it-IT" dirty="0" err="1"/>
              <a:t>echo</a:t>
            </a:r>
            <a:r>
              <a:rPr lang="it-IT" dirty="0"/>
              <a:t> "La somma delle età degli utenti è: " . $</a:t>
            </a:r>
            <a:r>
              <a:rPr lang="it-IT" dirty="0" err="1"/>
              <a:t>somma_eta</a:t>
            </a:r>
            <a:r>
              <a:rPr lang="it-IT" dirty="0"/>
              <a:t>;</a:t>
            </a:r>
          </a:p>
        </p:txBody>
      </p:sp>
    </p:spTree>
    <p:extLst>
      <p:ext uri="{BB962C8B-B14F-4D97-AF65-F5344CB8AC3E}">
        <p14:creationId xmlns:p14="http://schemas.microsoft.com/office/powerpoint/2010/main" val="41216886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0D7C68-76AF-40F0-AB61-750B6116E45E}"/>
              </a:ext>
            </a:extLst>
          </p:cNvPr>
          <p:cNvSpPr>
            <a:spLocks noGrp="1"/>
          </p:cNvSpPr>
          <p:nvPr>
            <p:ph type="title"/>
          </p:nvPr>
        </p:nvSpPr>
        <p:spPr/>
        <p:txBody>
          <a:bodyPr>
            <a:normAutofit/>
          </a:bodyPr>
          <a:lstStyle/>
          <a:p>
            <a:r>
              <a:rPr lang="it-IT" dirty="0"/>
              <a:t>Variabili passate per valore o per riferimento</a:t>
            </a:r>
          </a:p>
        </p:txBody>
      </p:sp>
      <p:sp>
        <p:nvSpPr>
          <p:cNvPr id="3" name="Segnaposto contenuto 2">
            <a:extLst>
              <a:ext uri="{FF2B5EF4-FFF2-40B4-BE49-F238E27FC236}">
                <a16:creationId xmlns:a16="http://schemas.microsoft.com/office/drawing/2014/main" id="{12073573-A1B8-40E3-8857-5E18DA0ABCF3}"/>
              </a:ext>
            </a:extLst>
          </p:cNvPr>
          <p:cNvSpPr>
            <a:spLocks noGrp="1"/>
          </p:cNvSpPr>
          <p:nvPr>
            <p:ph sz="half" idx="2"/>
          </p:nvPr>
        </p:nvSpPr>
        <p:spPr/>
        <p:txBody>
          <a:bodyPr>
            <a:normAutofit/>
          </a:bodyPr>
          <a:lstStyle/>
          <a:p>
            <a:r>
              <a:rPr lang="it-IT" sz="2000" dirty="0"/>
              <a:t>Anteponendo il simbolo </a:t>
            </a:r>
            <a:r>
              <a:rPr lang="it-IT" sz="2000" dirty="0">
                <a:highlight>
                  <a:srgbClr val="00FF00"/>
                </a:highlight>
              </a:rPr>
              <a:t>&amp;</a:t>
            </a:r>
            <a:r>
              <a:rPr lang="it-IT" sz="2000" dirty="0"/>
              <a:t> davanti alla variabile passata ad una funzione o interna ad un ciclo, questa viene passata per riferimento e non per valore, questo significa che il </a:t>
            </a:r>
            <a:r>
              <a:rPr lang="it-IT" sz="2000" dirty="0" err="1">
                <a:highlight>
                  <a:srgbClr val="00FF00"/>
                </a:highlight>
              </a:rPr>
              <a:t>php</a:t>
            </a:r>
            <a:r>
              <a:rPr lang="it-IT" sz="2000" dirty="0">
                <a:highlight>
                  <a:srgbClr val="00FF00"/>
                </a:highlight>
              </a:rPr>
              <a:t> non lavora sulla </a:t>
            </a:r>
            <a:r>
              <a:rPr lang="it-IT" sz="2000" b="1" dirty="0">
                <a:highlight>
                  <a:srgbClr val="00FF00"/>
                </a:highlight>
              </a:rPr>
              <a:t>copia in memoria dell'array ma su</a:t>
            </a:r>
            <a:r>
              <a:rPr lang="it-IT" sz="2000" dirty="0">
                <a:highlight>
                  <a:srgbClr val="00FF00"/>
                </a:highlight>
              </a:rPr>
              <a:t>lla variabile </a:t>
            </a:r>
            <a:r>
              <a:rPr lang="it-IT" sz="2000" b="1" dirty="0">
                <a:highlight>
                  <a:srgbClr val="00FF00"/>
                </a:highlight>
              </a:rPr>
              <a:t>originale.</a:t>
            </a:r>
            <a:r>
              <a:rPr lang="it-IT" sz="2000" b="1" dirty="0"/>
              <a:t> </a:t>
            </a:r>
            <a:br>
              <a:rPr lang="it-IT" sz="2000" b="1" dirty="0"/>
            </a:br>
            <a:endParaRPr lang="it-IT" sz="2000" dirty="0"/>
          </a:p>
        </p:txBody>
      </p:sp>
      <p:sp>
        <p:nvSpPr>
          <p:cNvPr id="4" name="Segnaposto contenuto 3">
            <a:extLst>
              <a:ext uri="{FF2B5EF4-FFF2-40B4-BE49-F238E27FC236}">
                <a16:creationId xmlns:a16="http://schemas.microsoft.com/office/drawing/2014/main" id="{62CAF3B1-A7A7-4382-A516-C485AC360753}"/>
              </a:ext>
            </a:extLst>
          </p:cNvPr>
          <p:cNvSpPr>
            <a:spLocks noGrp="1"/>
          </p:cNvSpPr>
          <p:nvPr>
            <p:ph sz="quarter" idx="4"/>
          </p:nvPr>
        </p:nvSpPr>
        <p:spPr/>
        <p:txBody>
          <a:bodyPr>
            <a:normAutofit fontScale="85000" lnSpcReduction="20000"/>
          </a:bodyPr>
          <a:lstStyle/>
          <a:p>
            <a:r>
              <a:rPr lang="it-IT" dirty="0"/>
              <a:t>$</a:t>
            </a:r>
            <a:r>
              <a:rPr lang="it-IT" dirty="0" err="1"/>
              <a:t>eta_utenti</a:t>
            </a:r>
            <a:r>
              <a:rPr lang="it-IT" dirty="0"/>
              <a:t> = array(</a:t>
            </a:r>
          </a:p>
          <a:p>
            <a:r>
              <a:rPr lang="it-IT" dirty="0"/>
              <a:t>'</a:t>
            </a:r>
            <a:r>
              <a:rPr lang="it-IT" dirty="0" err="1"/>
              <a:t>TuoNome</a:t>
            </a:r>
            <a:r>
              <a:rPr lang="it-IT" dirty="0"/>
              <a:t>' =&gt; 29,</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err="1"/>
              <a:t>foreach</a:t>
            </a:r>
            <a:r>
              <a:rPr lang="it-IT" dirty="0"/>
              <a:t> ($</a:t>
            </a:r>
            <a:r>
              <a:rPr lang="it-IT" dirty="0" err="1"/>
              <a:t>eta_utenti</a:t>
            </a:r>
            <a:r>
              <a:rPr lang="it-IT" dirty="0"/>
              <a:t> </a:t>
            </a:r>
            <a:r>
              <a:rPr lang="it-IT" dirty="0" err="1"/>
              <a:t>as</a:t>
            </a:r>
            <a:r>
              <a:rPr lang="it-IT" dirty="0"/>
              <a:t> $nome =&gt; </a:t>
            </a:r>
            <a:r>
              <a:rPr lang="it-IT" dirty="0">
                <a:highlight>
                  <a:srgbClr val="FFFF00"/>
                </a:highlight>
              </a:rPr>
              <a:t>&amp;</a:t>
            </a:r>
            <a:r>
              <a:rPr lang="it-IT" dirty="0"/>
              <a:t>$</a:t>
            </a:r>
            <a:r>
              <a:rPr lang="it-IT" dirty="0" err="1"/>
              <a:t>eta</a:t>
            </a:r>
            <a:r>
              <a:rPr lang="it-IT" dirty="0"/>
              <a:t>) {</a:t>
            </a:r>
          </a:p>
          <a:p>
            <a:r>
              <a:rPr lang="it-IT" dirty="0"/>
              <a:t>$</a:t>
            </a:r>
            <a:r>
              <a:rPr lang="it-IT" dirty="0" err="1"/>
              <a:t>eta</a:t>
            </a:r>
            <a:r>
              <a:rPr lang="it-IT" dirty="0"/>
              <a:t>++;</a:t>
            </a:r>
          </a:p>
          <a:p>
            <a:r>
              <a:rPr lang="it-IT" dirty="0"/>
              <a:t>}</a:t>
            </a:r>
          </a:p>
          <a:p>
            <a:r>
              <a:rPr lang="it-IT" dirty="0" err="1"/>
              <a:t>print_r</a:t>
            </a:r>
            <a:r>
              <a:rPr lang="it-IT" dirty="0"/>
              <a:t>($</a:t>
            </a:r>
            <a:r>
              <a:rPr lang="it-IT" dirty="0" err="1"/>
              <a:t>eta_utenti</a:t>
            </a:r>
            <a:r>
              <a:rPr lang="it-IT" dirty="0"/>
              <a:t>);</a:t>
            </a:r>
          </a:p>
          <a:p>
            <a:endParaRPr lang="it-IT" dirty="0"/>
          </a:p>
          <a:p>
            <a:r>
              <a:rPr lang="it-IT" dirty="0"/>
              <a:t>Array</a:t>
            </a:r>
          </a:p>
          <a:p>
            <a:r>
              <a:rPr lang="it-IT" dirty="0"/>
              <a:t>(</a:t>
            </a:r>
          </a:p>
          <a:p>
            <a:r>
              <a:rPr lang="it-IT" dirty="0"/>
              <a:t>    [</a:t>
            </a:r>
            <a:r>
              <a:rPr lang="it-IT" dirty="0" err="1"/>
              <a:t>TuoNome</a:t>
            </a:r>
            <a:r>
              <a:rPr lang="it-IT" dirty="0"/>
              <a:t>] =&gt; 30</a:t>
            </a:r>
          </a:p>
          <a:p>
            <a:r>
              <a:rPr lang="it-IT" dirty="0"/>
              <a:t>    [Josephine] =&gt; 31</a:t>
            </a:r>
          </a:p>
          <a:p>
            <a:r>
              <a:rPr lang="it-IT" dirty="0"/>
              <a:t>    [Giuseppe] =&gt; 24</a:t>
            </a:r>
          </a:p>
          <a:p>
            <a:r>
              <a:rPr lang="it-IT" dirty="0"/>
              <a:t>    [Renato] =&gt; 27</a:t>
            </a:r>
          </a:p>
          <a:p>
            <a:r>
              <a:rPr lang="it-IT" dirty="0"/>
              <a:t>    [Gabriele] =&gt; 25</a:t>
            </a:r>
          </a:p>
          <a:p>
            <a:r>
              <a:rPr lang="it-IT" dirty="0"/>
              <a:t>)</a:t>
            </a:r>
          </a:p>
        </p:txBody>
      </p:sp>
    </p:spTree>
    <p:extLst>
      <p:ext uri="{BB962C8B-B14F-4D97-AF65-F5344CB8AC3E}">
        <p14:creationId xmlns:p14="http://schemas.microsoft.com/office/powerpoint/2010/main" val="35618696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B1A6D-F713-4A68-A2AF-217D66B33247}"/>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BFFC86A-F35F-4F31-AB73-4B014343AFE8}"/>
              </a:ext>
            </a:extLst>
          </p:cNvPr>
          <p:cNvSpPr>
            <a:spLocks noGrp="1"/>
          </p:cNvSpPr>
          <p:nvPr>
            <p:ph sz="half" idx="2"/>
          </p:nvPr>
        </p:nvSpPr>
        <p:spPr/>
        <p:txBody>
          <a:bodyPr/>
          <a:lstStyle/>
          <a:p>
            <a:r>
              <a:rPr lang="en-US" dirty="0"/>
              <a:t>A foreach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A2D035A0-9085-4D74-AE68-BCD96E27B8D0}"/>
              </a:ext>
            </a:extLst>
          </p:cNvPr>
          <p:cNvSpPr>
            <a:spLocks noGrp="1"/>
          </p:cNvSpPr>
          <p:nvPr>
            <p:ph sz="quarter" idx="4"/>
          </p:nvPr>
        </p:nvSpPr>
        <p:spPr/>
        <p:txBody>
          <a:bodyPr/>
          <a:lstStyle/>
          <a:p>
            <a:r>
              <a:rPr lang="en-US" dirty="0"/>
              <a:t>&lt;?php</a:t>
            </a:r>
          </a:p>
          <a:p>
            <a:endParaRPr lang="en-US" dirty="0"/>
          </a:p>
          <a:p>
            <a:r>
              <a:rPr lang="en-US" dirty="0"/>
              <a:t>foreach</a:t>
            </a:r>
            <a:r>
              <a:rPr lang="en-US" dirty="0">
                <a:highlight>
                  <a:srgbClr val="00FF00"/>
                </a:highlight>
              </a:rPr>
              <a:t> </a:t>
            </a:r>
            <a:r>
              <a:rPr lang="en-US" dirty="0"/>
              <a:t>($</a:t>
            </a:r>
            <a:r>
              <a:rPr lang="en-US" dirty="0" err="1"/>
              <a:t>iterable</a:t>
            </a:r>
            <a:r>
              <a:rPr lang="en-US" dirty="0">
                <a:highlight>
                  <a:srgbClr val="00FF00"/>
                </a:highlight>
              </a:rPr>
              <a:t> </a:t>
            </a:r>
            <a:r>
              <a:rPr lang="en-US" dirty="0"/>
              <a:t>as</a:t>
            </a:r>
            <a:r>
              <a:rPr lang="en-US" dirty="0">
                <a:highlight>
                  <a:srgbClr val="00FF00"/>
                </a:highlight>
              </a:rPr>
              <a:t> </a:t>
            </a:r>
            <a:r>
              <a:rPr lang="en-US" dirty="0"/>
              <a:t>$key =&gt;</a:t>
            </a:r>
            <a:r>
              <a:rPr lang="en-US" dirty="0">
                <a:highlight>
                  <a:srgbClr val="00FF00"/>
                </a:highlight>
              </a:rPr>
              <a:t> </a:t>
            </a:r>
            <a:r>
              <a:rPr lang="en-US" dirty="0"/>
              <a:t>$value) {</a:t>
            </a:r>
          </a:p>
          <a:p>
            <a:r>
              <a:rPr lang="en-US" dirty="0"/>
              <a:t>    // foreach body</a:t>
            </a:r>
          </a:p>
          <a:p>
            <a:r>
              <a:rPr lang="en-US" dirty="0"/>
              <a:t>}</a:t>
            </a:r>
            <a:endParaRPr lang="it-IT" dirty="0"/>
          </a:p>
        </p:txBody>
      </p:sp>
    </p:spTree>
    <p:extLst>
      <p:ext uri="{BB962C8B-B14F-4D97-AF65-F5344CB8AC3E}">
        <p14:creationId xmlns:p14="http://schemas.microsoft.com/office/powerpoint/2010/main" val="5667411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E5939-23C4-4A15-987C-30861FBA4840}"/>
              </a:ext>
            </a:extLst>
          </p:cNvPr>
          <p:cNvSpPr>
            <a:spLocks noGrp="1"/>
          </p:cNvSpPr>
          <p:nvPr>
            <p:ph type="title"/>
          </p:nvPr>
        </p:nvSpPr>
        <p:spPr/>
        <p:txBody>
          <a:bodyPr/>
          <a:lstStyle/>
          <a:p>
            <a:r>
              <a:rPr lang="it-IT" dirty="0"/>
              <a:t>Break</a:t>
            </a:r>
          </a:p>
        </p:txBody>
      </p:sp>
      <p:sp>
        <p:nvSpPr>
          <p:cNvPr id="3" name="Segnaposto contenuto 2">
            <a:extLst>
              <a:ext uri="{FF2B5EF4-FFF2-40B4-BE49-F238E27FC236}">
                <a16:creationId xmlns:a16="http://schemas.microsoft.com/office/drawing/2014/main" id="{0F33ADA9-F2DE-4154-96A9-1E24FCA2EAEF}"/>
              </a:ext>
            </a:extLst>
          </p:cNvPr>
          <p:cNvSpPr>
            <a:spLocks noGrp="1"/>
          </p:cNvSpPr>
          <p:nvPr>
            <p:ph sz="half" idx="2"/>
          </p:nvPr>
        </p:nvSpPr>
        <p:spPr/>
        <p:txBody>
          <a:bodyPr>
            <a:normAutofit fontScale="92500"/>
          </a:bodyPr>
          <a:lstStyle/>
          <a:p>
            <a:r>
              <a:rPr lang="it-IT" sz="2000" dirty="0"/>
              <a:t>Il costrutto break </a:t>
            </a:r>
            <a:r>
              <a:rPr lang="it-IT" sz="2000" b="1" dirty="0"/>
              <a:t>consente </a:t>
            </a:r>
            <a:r>
              <a:rPr lang="it-IT" sz="2000" b="1" dirty="0">
                <a:highlight>
                  <a:srgbClr val="00FF00"/>
                </a:highlight>
              </a:rPr>
              <a:t>di interrompere un ciclo e di uscirne senza continuare le iterazioni rimanenti. </a:t>
            </a:r>
            <a:br>
              <a:rPr lang="it-IT" sz="2000" b="1" dirty="0">
                <a:highlight>
                  <a:srgbClr val="00FF00"/>
                </a:highlight>
              </a:rPr>
            </a:br>
            <a:br>
              <a:rPr lang="it-IT" sz="2000" b="1" dirty="0">
                <a:highlight>
                  <a:srgbClr val="00FF00"/>
                </a:highlight>
              </a:rPr>
            </a:br>
            <a:r>
              <a:rPr lang="it-IT" sz="2000" i="1" dirty="0"/>
              <a:t>È molto utile, ad esempio, quando si cerca un valore all'interno di un array: nel momento in cui l'elemento viene trovato non è necessario continuare con altri gli elementi.</a:t>
            </a:r>
          </a:p>
          <a:p>
            <a:r>
              <a:rPr lang="it-IT" sz="2000" dirty="0"/>
              <a:t>nell'esempio appena proposto vogliamo visualizzare la posizione di arrivo dell'atleta Josephine. Quello che facciamo è utilizzare il costrutto </a:t>
            </a:r>
            <a:r>
              <a:rPr lang="it-IT" sz="2000" dirty="0" err="1"/>
              <a:t>foreach</a:t>
            </a:r>
            <a:r>
              <a:rPr lang="it-IT" sz="2000" dirty="0"/>
              <a:t> per </a:t>
            </a:r>
            <a:r>
              <a:rPr lang="it-IT" sz="2000" dirty="0" err="1"/>
              <a:t>ciclare</a:t>
            </a:r>
            <a:r>
              <a:rPr lang="it-IT" sz="2000" dirty="0"/>
              <a:t> su tutti gli atleti e verifichiamo per ognuno di essi il nome.</a:t>
            </a:r>
            <a:br>
              <a:rPr lang="it-IT" sz="2000" dirty="0"/>
            </a:br>
            <a:br>
              <a:rPr lang="it-IT" sz="2000" dirty="0"/>
            </a:br>
            <a:r>
              <a:rPr lang="it-IT" sz="2000" dirty="0"/>
              <a:t>Non appena troviamo l'utente che stiamo cercando non è più necessario continuare le iterazioni per i restanti atleti ma possiamo interrompere l'esecuzione del ciclo. </a:t>
            </a:r>
            <a:br>
              <a:rPr lang="it-IT" sz="2000" dirty="0"/>
            </a:br>
            <a:r>
              <a:rPr lang="it-IT" sz="2000" dirty="0"/>
              <a:t>Per raggiungere il nostro scopo è sufficiente utilizzare la struttura di controllo break.</a:t>
            </a:r>
          </a:p>
        </p:txBody>
      </p:sp>
      <p:sp>
        <p:nvSpPr>
          <p:cNvPr id="4" name="Segnaposto contenuto 3">
            <a:extLst>
              <a:ext uri="{FF2B5EF4-FFF2-40B4-BE49-F238E27FC236}">
                <a16:creationId xmlns:a16="http://schemas.microsoft.com/office/drawing/2014/main" id="{893D7D71-F153-4DD3-B261-717B344B085D}"/>
              </a:ext>
            </a:extLst>
          </p:cNvPr>
          <p:cNvSpPr>
            <a:spLocks noGrp="1"/>
          </p:cNvSpPr>
          <p:nvPr>
            <p:ph sz="quarter" idx="4"/>
          </p:nvPr>
        </p:nvSpPr>
        <p:spPr/>
        <p:txBody>
          <a:bodyPr>
            <a:normAutofit/>
          </a:bodyPr>
          <a:lstStyle/>
          <a:p>
            <a:r>
              <a:rPr lang="it-IT" sz="2000" dirty="0"/>
              <a:t>$atleti = array( '</a:t>
            </a:r>
            <a:r>
              <a:rPr lang="it-IT" sz="2000" dirty="0" err="1"/>
              <a:t>TuoNome</a:t>
            </a:r>
            <a:r>
              <a:rPr lang="it-IT" sz="2000" dirty="0"/>
              <a:t>', 'Josephine', 'Giuseppe', 'Gabriele' );</a:t>
            </a:r>
          </a:p>
          <a:p>
            <a:r>
              <a:rPr lang="it-IT" sz="2000" dirty="0"/>
              <a:t>$</a:t>
            </a:r>
            <a:r>
              <a:rPr lang="it-IT" sz="2000" dirty="0" err="1"/>
              <a:t>posizione_di_arrivo</a:t>
            </a:r>
            <a:r>
              <a:rPr lang="it-IT" sz="2000" dirty="0"/>
              <a:t> = 0;</a:t>
            </a:r>
          </a:p>
          <a:p>
            <a:r>
              <a:rPr lang="it-IT" sz="2000" dirty="0" err="1"/>
              <a:t>foreach</a:t>
            </a:r>
            <a:r>
              <a:rPr lang="it-IT" sz="2000" dirty="0"/>
              <a:t> ($atleti </a:t>
            </a:r>
            <a:r>
              <a:rPr lang="it-IT" sz="2000" dirty="0" err="1"/>
              <a:t>as</a:t>
            </a:r>
            <a:r>
              <a:rPr lang="it-IT" sz="2000" dirty="0"/>
              <a:t> $posizione =&gt; $nome) {</a:t>
            </a:r>
          </a:p>
          <a:p>
            <a:r>
              <a:rPr lang="it-IT" sz="2000" dirty="0"/>
              <a:t>    </a:t>
            </a:r>
            <a:r>
              <a:rPr lang="it-IT" sz="2000" dirty="0" err="1"/>
              <a:t>if</a:t>
            </a:r>
            <a:r>
              <a:rPr lang="it-IT" sz="2000" dirty="0"/>
              <a:t> ($nome == 'Josephine') {</a:t>
            </a:r>
          </a:p>
          <a:p>
            <a:r>
              <a:rPr lang="it-IT" sz="2000" dirty="0"/>
              <a:t>        $</a:t>
            </a:r>
            <a:r>
              <a:rPr lang="it-IT" sz="2000" dirty="0" err="1"/>
              <a:t>posizione_di_arrivo</a:t>
            </a:r>
            <a:r>
              <a:rPr lang="it-IT" sz="2000" dirty="0"/>
              <a:t> = $posizione + 1;</a:t>
            </a:r>
          </a:p>
          <a:p>
            <a:r>
              <a:rPr lang="it-IT" sz="2000" dirty="0"/>
              <a:t>        </a:t>
            </a:r>
            <a:r>
              <a:rPr lang="it-IT" sz="2000" dirty="0">
                <a:highlight>
                  <a:srgbClr val="FFFF00"/>
                </a:highlight>
              </a:rPr>
              <a:t>break</a:t>
            </a:r>
            <a:r>
              <a:rPr lang="it-IT" sz="2000" dirty="0"/>
              <a:t>;</a:t>
            </a:r>
          </a:p>
          <a:p>
            <a:r>
              <a:rPr lang="it-IT" sz="2000" dirty="0"/>
              <a:t>    }</a:t>
            </a:r>
          </a:p>
          <a:p>
            <a:r>
              <a:rPr lang="it-IT" sz="2000" dirty="0"/>
              <a:t>}</a:t>
            </a:r>
          </a:p>
          <a:p>
            <a:r>
              <a:rPr lang="it-IT" sz="2000" dirty="0" err="1"/>
              <a:t>echo</a:t>
            </a:r>
            <a:r>
              <a:rPr lang="it-IT" sz="2000" dirty="0"/>
              <a:t> "Josephine è arrivata in posizione numero " . $</a:t>
            </a:r>
            <a:r>
              <a:rPr lang="it-IT" sz="2000" dirty="0" err="1"/>
              <a:t>posizione_di_arrivo</a:t>
            </a:r>
            <a:r>
              <a:rPr lang="it-IT" sz="2000" dirty="0"/>
              <a:t>;</a:t>
            </a:r>
          </a:p>
        </p:txBody>
      </p:sp>
    </p:spTree>
    <p:extLst>
      <p:ext uri="{BB962C8B-B14F-4D97-AF65-F5344CB8AC3E}">
        <p14:creationId xmlns:p14="http://schemas.microsoft.com/office/powerpoint/2010/main" val="3057254796"/>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TM03457491[[fn=Metropolitano]]</Template>
  <TotalTime>14864</TotalTime>
  <Words>38916</Words>
  <Application>Microsoft Office PowerPoint</Application>
  <PresentationFormat>Widescreen</PresentationFormat>
  <Paragraphs>4108</Paragraphs>
  <Slides>302</Slides>
  <Notes>0</Notes>
  <HiddenSlides>0</HiddenSlides>
  <MMClips>0</MMClips>
  <ScaleCrop>false</ScaleCrop>
  <HeadingPairs>
    <vt:vector size="6" baseType="variant">
      <vt:variant>
        <vt:lpstr>Caratteri utilizzati</vt:lpstr>
      </vt:variant>
      <vt:variant>
        <vt:i4>25</vt:i4>
      </vt:variant>
      <vt:variant>
        <vt:lpstr>Tema</vt:lpstr>
      </vt:variant>
      <vt:variant>
        <vt:i4>2</vt:i4>
      </vt:variant>
      <vt:variant>
        <vt:lpstr>Titoli diapositive</vt:lpstr>
      </vt:variant>
      <vt:variant>
        <vt:i4>302</vt:i4>
      </vt:variant>
    </vt:vector>
  </HeadingPairs>
  <TitlesOfParts>
    <vt:vector size="329" baseType="lpstr">
      <vt:lpstr>-apple-system</vt:lpstr>
      <vt:lpstr>Arial</vt:lpstr>
      <vt:lpstr>Arial</vt:lpstr>
      <vt:lpstr>Arial Unicode MS</vt:lpstr>
      <vt:lpstr>Avenir</vt:lpstr>
      <vt:lpstr>Calibri</vt:lpstr>
      <vt:lpstr>Calibri Light</vt:lpstr>
      <vt:lpstr>CircularStd-Book</vt:lpstr>
      <vt:lpstr>Consolas</vt:lpstr>
      <vt:lpstr>Courier New</vt:lpstr>
      <vt:lpstr>Fira Mono</vt:lpstr>
      <vt:lpstr>Fira Sans</vt:lpstr>
      <vt:lpstr>Inconsolata</vt:lpstr>
      <vt:lpstr>inherit</vt:lpstr>
      <vt:lpstr>Lato</vt:lpstr>
      <vt:lpstr>Menlo</vt:lpstr>
      <vt:lpstr>NonBreakingSpaceOverride</vt:lpstr>
      <vt:lpstr>Nunito Sans</vt:lpstr>
      <vt:lpstr>Open Sans</vt:lpstr>
      <vt:lpstr>Open Sans</vt:lpstr>
      <vt:lpstr>Roboto</vt:lpstr>
      <vt:lpstr>SFMono-Regular</vt:lpstr>
      <vt:lpstr>Source Code Pro</vt:lpstr>
      <vt:lpstr>Verdana</vt:lpstr>
      <vt:lpstr>Wingdings</vt:lpstr>
      <vt:lpstr>Metropolitano</vt:lpstr>
      <vt:lpstr>Personalizza struttura</vt:lpstr>
      <vt:lpstr>PHP 7 - 8</vt:lpstr>
      <vt:lpstr>LA STORIA</vt:lpstr>
      <vt:lpstr>CARATTERISTICHE E VANTAGGI</vt:lpstr>
      <vt:lpstr>GET E POST</vt:lpstr>
      <vt:lpstr>CARATTERISTICHE E VANTAGGI</vt:lpstr>
      <vt:lpstr>IDE (Integrated Development Environment)</vt:lpstr>
      <vt:lpstr>I TAG E I COMMENTI</vt:lpstr>
      <vt:lpstr>PSR-12</vt:lpstr>
      <vt:lpstr>PSR-12</vt:lpstr>
      <vt:lpstr>I COMMENTI</vt:lpstr>
      <vt:lpstr>LE VARIABILI</vt:lpstr>
      <vt:lpstr>PHP da linea di comando</vt:lpstr>
      <vt:lpstr>PHP da linea di comando</vt:lpstr>
      <vt:lpstr>Esecuzione di script da file</vt:lpstr>
      <vt:lpstr>PHP E HTML</vt:lpstr>
      <vt:lpstr>FORMATTAZIONE DELLA PAGINA HTML</vt:lpstr>
      <vt:lpstr>FORMATTAZIONE DELLA PAGINA HTML</vt:lpstr>
      <vt:lpstr>Tipi di Dato</vt:lpstr>
      <vt:lpstr>Boolean – valori booleani (vero, falso)</vt:lpstr>
      <vt:lpstr>Integer – valori interi</vt:lpstr>
      <vt:lpstr>Float o double – numeri in virgola mobile</vt:lpstr>
      <vt:lpstr>float e BCMath</vt:lpstr>
      <vt:lpstr>Utilizzando bcadd</vt:lpstr>
      <vt:lpstr>String – testi o stringhe di caratteri</vt:lpstr>
      <vt:lpstr>Stampare stringhe con echo e print</vt:lpstr>
      <vt:lpstr>Stampare stringhe con echo e print</vt:lpstr>
      <vt:lpstr>echo in HTML e sintassi abbreviata</vt:lpstr>
      <vt:lpstr>Stampare stringhe con print</vt:lpstr>
      <vt:lpstr>Backslash</vt:lpstr>
      <vt:lpstr>PER DELIMITARE UNA STRINGA</vt:lpstr>
      <vt:lpstr>NOTAZIONE HEREDOC</vt:lpstr>
      <vt:lpstr>ARRAY</vt:lpstr>
      <vt:lpstr>Array</vt:lpstr>
      <vt:lpstr>Array e la funzione  print_r()</vt:lpstr>
      <vt:lpstr>Array ad indici</vt:lpstr>
      <vt:lpstr>Array associativi</vt:lpstr>
      <vt:lpstr>Array multidimensionali</vt:lpstr>
      <vt:lpstr>Array multidimensionali</vt:lpstr>
      <vt:lpstr>LE FUNZIONI</vt:lpstr>
      <vt:lpstr>PSR-12</vt:lpstr>
      <vt:lpstr>LE FUNZIONI</vt:lpstr>
      <vt:lpstr>Funzioni in PHP</vt:lpstr>
      <vt:lpstr>La keyword global</vt:lpstr>
      <vt:lpstr>Scope delle variabili</vt:lpstr>
      <vt:lpstr>Lo Scope statico</vt:lpstr>
      <vt:lpstr>Variabili superglobali</vt:lpstr>
      <vt:lpstr>Le Costanti in PHP define('NOME', "valore")</vt:lpstr>
      <vt:lpstr>Costanti: leggere il valore</vt:lpstr>
      <vt:lpstr>COSTANTI defined('COSTANTE')</vt:lpstr>
      <vt:lpstr>COSTANTI get_defined_constants() </vt:lpstr>
      <vt:lpstr>Le Costanti Predefinite</vt:lpstr>
      <vt:lpstr>Le espressioni in PHP</vt:lpstr>
      <vt:lpstr>Le espressioni in PHP</vt:lpstr>
      <vt:lpstr>OPERATORI ARITMETICI DI PHP</vt:lpstr>
      <vt:lpstr>Operatore modulo</vt:lpstr>
      <vt:lpstr>Operatore Elevazione a Potenza **</vt:lpstr>
      <vt:lpstr>Le espressioni in PHP</vt:lpstr>
      <vt:lpstr>Le parentesi</vt:lpstr>
      <vt:lpstr>Operatori Aritmetici</vt:lpstr>
      <vt:lpstr>Operatori di assegnazione combinati</vt:lpstr>
      <vt:lpstr>Operatori di incremento e decremento</vt:lpstr>
      <vt:lpstr>Operatori logici a confronto</vt:lpstr>
      <vt:lpstr>Comportamento operatori logici</vt:lpstr>
      <vt:lpstr>Espressioni e operatori logici </vt:lpstr>
      <vt:lpstr>Operatori di confronto</vt:lpstr>
      <vt:lpstr>operatore di confronto &lt;=&gt;</vt:lpstr>
      <vt:lpstr>Operatori di uguaglianza ==    ATTENZIONE</vt:lpstr>
      <vt:lpstr>Confronto anche tra stringhe</vt:lpstr>
      <vt:lpstr>If, else, istruzioni condizionali in PHP</vt:lpstr>
      <vt:lpstr>PSR-12</vt:lpstr>
      <vt:lpstr>if</vt:lpstr>
      <vt:lpstr>Condizioni booleane</vt:lpstr>
      <vt:lpstr>If e Operatori di uguaglianza (==) e assegnamento (=)</vt:lpstr>
      <vt:lpstr>else</vt:lpstr>
      <vt:lpstr>if – else - Istruzioni nidificate </vt:lpstr>
      <vt:lpstr>elseif</vt:lpstr>
      <vt:lpstr>Istruzione Switch</vt:lpstr>
      <vt:lpstr>PSR-12</vt:lpstr>
      <vt:lpstr>Presentazione standard di PowerPoint</vt:lpstr>
      <vt:lpstr>switch</vt:lpstr>
      <vt:lpstr>switch e sequenze di case </vt:lpstr>
      <vt:lpstr>Operatore ternario</vt:lpstr>
      <vt:lpstr>PSR-12</vt:lpstr>
      <vt:lpstr>Operatore Colaesce ?? [ternary + isset]</vt:lpstr>
      <vt:lpstr>If  else</vt:lpstr>
      <vt:lpstr>Operatore ternario abbreviato ?:</vt:lpstr>
      <vt:lpstr>Operatori ternari concatenanti</vt:lpstr>
      <vt:lpstr>I  Cicli PHP, for, while e do</vt:lpstr>
      <vt:lpstr>For</vt:lpstr>
      <vt:lpstr>PSR-12</vt:lpstr>
      <vt:lpstr>Il ciclo PHP while</vt:lpstr>
      <vt:lpstr>PSR-12</vt:lpstr>
      <vt:lpstr>Il ciclo PHP do…while</vt:lpstr>
      <vt:lpstr>PSR-12</vt:lpstr>
      <vt:lpstr>Ciclo foreach in PHP</vt:lpstr>
      <vt:lpstr>Foreach e array associativi</vt:lpstr>
      <vt:lpstr>Variabili passate per valore o per riferimento</vt:lpstr>
      <vt:lpstr>PSR-12</vt:lpstr>
      <vt:lpstr>Break</vt:lpstr>
      <vt:lpstr>Continue</vt:lpstr>
      <vt:lpstr>Gestire le stringhe</vt:lpstr>
      <vt:lpstr>strlen() lunghezza di una stringa</vt:lpstr>
      <vt:lpstr>substr() estrazione di parte di stringa</vt:lpstr>
      <vt:lpstr>substr_count ()</vt:lpstr>
      <vt:lpstr>substr_replace()</vt:lpstr>
      <vt:lpstr>strpos() ricerca di sottostringhe</vt:lpstr>
      <vt:lpstr>strpos() posizione di una stringa</vt:lpstr>
      <vt:lpstr>strrev() string reverse</vt:lpstr>
      <vt:lpstr>str_replace() sostituire sottostringhe</vt:lpstr>
      <vt:lpstr>addslashes ()</vt:lpstr>
      <vt:lpstr>chr()</vt:lpstr>
      <vt:lpstr>password_hash()</vt:lpstr>
      <vt:lpstr>crypt() </vt:lpstr>
      <vt:lpstr>explode('chr', $stringa) : array- Suddividere una stringa</vt:lpstr>
      <vt:lpstr>implode('chr',array) convertire un array in una stringa</vt:lpstr>
      <vt:lpstr>Modificare le maiuscole/minuscole</vt:lpstr>
      <vt:lpstr>Rimuovere spazi all'inizio o alla fine di una stringa</vt:lpstr>
      <vt:lpstr>sprintf()</vt:lpstr>
      <vt:lpstr>I formati che abbiamo a disposizione:</vt:lpstr>
      <vt:lpstr>%.2f</vt:lpstr>
      <vt:lpstr>printf()</vt:lpstr>
      <vt:lpstr>Confronto tra stringhe in PHP == / === </vt:lpstr>
      <vt:lpstr>html_entity_decode()</vt:lpstr>
      <vt:lpstr>htmlentities()</vt:lpstr>
      <vt:lpstr>md5()</vt:lpstr>
      <vt:lpstr>nl2br()</vt:lpstr>
      <vt:lpstr>sha1() 160bit hash</vt:lpstr>
      <vt:lpstr>parse_str() – per querystring</vt:lpstr>
      <vt:lpstr>setlocale()</vt:lpstr>
      <vt:lpstr>str_pad () </vt:lpstr>
      <vt:lpstr>str_repeat()</vt:lpstr>
      <vt:lpstr>str_split()</vt:lpstr>
      <vt:lpstr>strcmp()</vt:lpstr>
      <vt:lpstr>strcasecmp()</vt:lpstr>
      <vt:lpstr>strstr()</vt:lpstr>
      <vt:lpstr>strip_tags()</vt:lpstr>
      <vt:lpstr>stripslashes()</vt:lpstr>
      <vt:lpstr>stripos ()</vt:lpstr>
      <vt:lpstr>Alcune funzioni Math</vt:lpstr>
      <vt:lpstr>FUNZIONI ANONIME</vt:lpstr>
      <vt:lpstr>FUNZIONI ANONIME</vt:lpstr>
      <vt:lpstr>CLOSURE</vt:lpstr>
      <vt:lpstr>CLOSURE binding</vt:lpstr>
      <vt:lpstr>PSR-12</vt:lpstr>
      <vt:lpstr>Tipizzazione</vt:lpstr>
      <vt:lpstr>Scope delle variabili</vt:lpstr>
      <vt:lpstr>Usare la keyword global</vt:lpstr>
      <vt:lpstr>Accedere all'array $GLOBALS</vt:lpstr>
      <vt:lpstr>Keyword global e array $GLOBALS .</vt:lpstr>
      <vt:lpstr>Includere file nel codice</vt:lpstr>
      <vt:lpstr>Scope delle variabili con include e require</vt:lpstr>
      <vt:lpstr>include_once / require_once Evitare inclusioni ripetute dello stesso file</vt:lpstr>
      <vt:lpstr>empty()</vt:lpstr>
      <vt:lpstr>floatval () – converte stringa in float</vt:lpstr>
      <vt:lpstr>gettype ()</vt:lpstr>
      <vt:lpstr>Funzioni di gestione delle variabili // intval ()</vt:lpstr>
      <vt:lpstr>is_array()</vt:lpstr>
      <vt:lpstr>is_bool() </vt:lpstr>
      <vt:lpstr>is_double () </vt:lpstr>
      <vt:lpstr>is_float()</vt:lpstr>
      <vt:lpstr>is_int() </vt:lpstr>
      <vt:lpstr>is_integer()</vt:lpstr>
      <vt:lpstr>is_null() </vt:lpstr>
      <vt:lpstr>is_numeric()</vt:lpstr>
      <vt:lpstr>is_object() </vt:lpstr>
      <vt:lpstr>is_string() </vt:lpstr>
      <vt:lpstr>is_scalar()</vt:lpstr>
      <vt:lpstr>isset()</vt:lpstr>
      <vt:lpstr>print_r() </vt:lpstr>
      <vt:lpstr>serialize()</vt:lpstr>
      <vt:lpstr>settype ()</vt:lpstr>
      <vt:lpstr>strval()</vt:lpstr>
      <vt:lpstr>unserialize()</vt:lpstr>
      <vt:lpstr>unset() </vt:lpstr>
      <vt:lpstr>var_dump ()</vt:lpstr>
      <vt:lpstr>Gestire le date in PHP</vt:lpstr>
      <vt:lpstr>Le principali funzioni per gestire le date</vt:lpstr>
      <vt:lpstr>La funzione strtotime()</vt:lpstr>
      <vt:lpstr>Formattare una data</vt:lpstr>
      <vt:lpstr>Caratteri per formattare una data.</vt:lpstr>
      <vt:lpstr>come convertire una data da un formato.</vt:lpstr>
      <vt:lpstr>date_create()</vt:lpstr>
      <vt:lpstr> date_add() </vt:lpstr>
      <vt:lpstr>date_diff()</vt:lpstr>
      <vt:lpstr>date_format()</vt:lpstr>
      <vt:lpstr>date_parse_from_format()</vt:lpstr>
      <vt:lpstr>date_parse()</vt:lpstr>
      <vt:lpstr>date_sub()</vt:lpstr>
      <vt:lpstr>getdate()</vt:lpstr>
      <vt:lpstr>mktime()</vt:lpstr>
      <vt:lpstr>Funzioni con gli Array</vt:lpstr>
      <vt:lpstr>count()</vt:lpstr>
      <vt:lpstr>in_array() </vt:lpstr>
      <vt:lpstr>shuffle()</vt:lpstr>
      <vt:lpstr>array_reverse()</vt:lpstr>
      <vt:lpstr>array_merge()</vt:lpstr>
      <vt:lpstr>array_slice()</vt:lpstr>
      <vt:lpstr>array_chunk() dividere in blocchi di array</vt:lpstr>
      <vt:lpstr>array_diff()</vt:lpstr>
      <vt:lpstr>array_fill ()</vt:lpstr>
      <vt:lpstr>array_filter()</vt:lpstr>
      <vt:lpstr>array_intersect ()</vt:lpstr>
      <vt:lpstr>array_key_exists()</vt:lpstr>
      <vt:lpstr>array_map()</vt:lpstr>
      <vt:lpstr>array_pop()</vt:lpstr>
      <vt:lpstr>array_push()</vt:lpstr>
      <vt:lpstr>array_replace()</vt:lpstr>
      <vt:lpstr>array_replace() - array associativi</vt:lpstr>
      <vt:lpstr>array_search ()</vt:lpstr>
      <vt:lpstr>array_shift()</vt:lpstr>
      <vt:lpstr>array_unique()</vt:lpstr>
      <vt:lpstr>arsort()</vt:lpstr>
      <vt:lpstr>asort()</vt:lpstr>
      <vt:lpstr>list()</vt:lpstr>
      <vt:lpstr>array_keys() / array_values()</vt:lpstr>
      <vt:lpstr>FILTER_VAR() - Validazione dei dati in PHP</vt:lpstr>
      <vt:lpstr>FILTER_VALIDATE</vt:lpstr>
      <vt:lpstr>FILTER_VALIDATE_INT</vt:lpstr>
      <vt:lpstr>Sanitization dei dati</vt:lpstr>
      <vt:lpstr>FILTER_SANITIZE</vt:lpstr>
      <vt:lpstr>sanitize e injection</vt:lpstr>
      <vt:lpstr>FILTER_SANITIZE_STRING</vt:lpstr>
      <vt:lpstr>Le richieste HTTP (GET E POST)</vt:lpstr>
      <vt:lpstr>Le richieste HTTP (GET E POST)</vt:lpstr>
      <vt:lpstr>Ricevere un parametro $_GET</vt:lpstr>
      <vt:lpstr>POST</vt:lpstr>
      <vt:lpstr>Recevere un parametro $_POST</vt:lpstr>
      <vt:lpstr>UPLOAD FILES – move_uploaded_file</vt:lpstr>
      <vt:lpstr>esempio exploit xss</vt:lpstr>
      <vt:lpstr>Gestire i cookie con PHP</vt:lpstr>
      <vt:lpstr>$_COOKIE [] Accedere al valore di un cookie</vt:lpstr>
      <vt:lpstr>setcookie() Aggiungere un nuovo cookie</vt:lpstr>
      <vt:lpstr>La funzione setcookie()</vt:lpstr>
      <vt:lpstr>Modificare o Eliminare un Cookie</vt:lpstr>
      <vt:lpstr>Gestire le sessioni in PHP</vt:lpstr>
      <vt:lpstr>Iniziare una sessione</vt:lpstr>
      <vt:lpstr>Accedere ai dati di una sessione</vt:lpstr>
      <vt:lpstr>Distruggere una sessione; Mantenere una sessione tra diversi file.</vt:lpstr>
      <vt:lpstr>Database PHP MySQL</vt:lpstr>
      <vt:lpstr>mysql - connessione da riga comando</vt:lpstr>
      <vt:lpstr>mysqli_connect ()</vt:lpstr>
      <vt:lpstr>mysqli_connect_errno()</vt:lpstr>
      <vt:lpstr>mysqli_connect_error()</vt:lpstr>
      <vt:lpstr>mysqli_query()</vt:lpstr>
      <vt:lpstr>mysqli_affected_rows()</vt:lpstr>
      <vt:lpstr>mysqli_close()</vt:lpstr>
      <vt:lpstr>mysqli_fetch_array ()</vt:lpstr>
      <vt:lpstr>mysqli_fetch_assoc ()</vt:lpstr>
      <vt:lpstr>mysqli_insert_id()</vt:lpstr>
      <vt:lpstr>mysqli_prepare()</vt:lpstr>
      <vt:lpstr>mysqli_real_escape_string()</vt:lpstr>
      <vt:lpstr>mysqli_autocommit () mysqli_commit() mysqli_rollback ()</vt:lpstr>
      <vt:lpstr>mysqli_commit()</vt:lpstr>
      <vt:lpstr>mysqli_select_db ()</vt:lpstr>
      <vt:lpstr>mysqli_set_charset()</vt:lpstr>
      <vt:lpstr>Gestione Errori 1</vt:lpstr>
      <vt:lpstr>Gestione Errori 2</vt:lpstr>
      <vt:lpstr>Gestione Errori 3 – con try catch</vt:lpstr>
      <vt:lpstr>PDO::__construct</vt:lpstr>
      <vt:lpstr>PDO::Connection</vt:lpstr>
      <vt:lpstr>PDO:: avvia una transazione</vt:lpstr>
      <vt:lpstr>PDO::commit()</vt:lpstr>
      <vt:lpstr>PDO::query()</vt:lpstr>
      <vt:lpstr>PDO::errorCode() e errorInfo()</vt:lpstr>
      <vt:lpstr>PDO::errorInfo() </vt:lpstr>
      <vt:lpstr>PDOStatement::fetch</vt:lpstr>
      <vt:lpstr>PDOSstatement::fetchAll</vt:lpstr>
      <vt:lpstr>PDO::prepare - update</vt:lpstr>
      <vt:lpstr>PDO::prepare select</vt:lpstr>
      <vt:lpstr>PDO::prepare</vt:lpstr>
      <vt:lpstr>PDO::exec</vt:lpstr>
      <vt:lpstr>PDO::exec</vt:lpstr>
      <vt:lpstr>PDOSstatement::execute</vt:lpstr>
      <vt:lpstr>PDOSstatement::execute</vt:lpstr>
      <vt:lpstr>PDO::lastInsertId – prepare con array</vt:lpstr>
      <vt:lpstr>PDO::lastInsertId</vt:lpstr>
      <vt:lpstr>Le Funzioni di errore - PHP ERROR  </vt:lpstr>
      <vt:lpstr>error_reporting()</vt:lpstr>
      <vt:lpstr>Eccezioni in PHP</vt:lpstr>
      <vt:lpstr>ERROR HANDLER</vt:lpstr>
      <vt:lpstr>PSR-12</vt:lpstr>
      <vt:lpstr>Eccezioni PHP</vt:lpstr>
      <vt:lpstr>Eccezioni PHP // getCode() </vt:lpstr>
      <vt:lpstr>Eccezioni PHP // getLine() </vt:lpstr>
      <vt:lpstr>COMPOSER</vt:lpstr>
      <vt:lpstr>composer.json</vt:lpstr>
      <vt:lpstr>require key</vt:lpstr>
      <vt:lpstr>Package names</vt:lpstr>
      <vt:lpstr>composer init</vt:lpstr>
      <vt:lpstr>composer install</vt:lpstr>
      <vt:lpstr>composer update</vt:lpstr>
      <vt:lpstr>autoload.php</vt:lpstr>
      <vt:lpstr>composer remove</vt:lpstr>
      <vt:lpstr>PSR-4 Standard autoloading</vt:lpstr>
      <vt:lpstr>Esempio con symfony/mailer e composer </vt:lpstr>
      <vt:lpstr>Presentazione standard di PowerPoint</vt:lpstr>
      <vt:lpstr>Classe Carbon – gestire le Date</vt:lpstr>
      <vt:lpstr>PSR-1</vt:lpstr>
      <vt:lpstr>PSR-12</vt:lpstr>
      <vt:lpstr>PSR-12</vt:lpstr>
      <vt:lpstr>Funzione PHP mail()</vt:lpstr>
      <vt:lpstr>da preparare come esempio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Mauro Casadei</dc:creator>
  <cp:lastModifiedBy>Mauro Casadei</cp:lastModifiedBy>
  <cp:revision>390</cp:revision>
  <dcterms:created xsi:type="dcterms:W3CDTF">2021-12-24T08:48:41Z</dcterms:created>
  <dcterms:modified xsi:type="dcterms:W3CDTF">2022-03-09T18:33:13Z</dcterms:modified>
</cp:coreProperties>
</file>