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367" r:id="rId35"/>
    <p:sldId id="368" r:id="rId36"/>
    <p:sldId id="369" r:id="rId37"/>
    <p:sldId id="370" r:id="rId38"/>
    <p:sldId id="371" r:id="rId39"/>
    <p:sldId id="372" r:id="rId40"/>
    <p:sldId id="453" r:id="rId41"/>
    <p:sldId id="621" r:id="rId42"/>
    <p:sldId id="454" r:id="rId43"/>
    <p:sldId id="381" r:id="rId44"/>
    <p:sldId id="269" r:id="rId45"/>
    <p:sldId id="268" r:id="rId46"/>
    <p:sldId id="270" r:id="rId47"/>
    <p:sldId id="271" r:id="rId48"/>
    <p:sldId id="272" r:id="rId49"/>
    <p:sldId id="670" r:id="rId50"/>
    <p:sldId id="274" r:id="rId51"/>
    <p:sldId id="669" r:id="rId52"/>
    <p:sldId id="273" r:id="rId53"/>
    <p:sldId id="275" r:id="rId54"/>
    <p:sldId id="276" r:id="rId55"/>
    <p:sldId id="278" r:id="rId56"/>
    <p:sldId id="279" r:id="rId57"/>
    <p:sldId id="676" r:id="rId58"/>
    <p:sldId id="277" r:id="rId59"/>
    <p:sldId id="280" r:id="rId60"/>
    <p:sldId id="281" r:id="rId61"/>
    <p:sldId id="282" r:id="rId62"/>
    <p:sldId id="283" r:id="rId63"/>
    <p:sldId id="285" r:id="rId64"/>
    <p:sldId id="286" r:id="rId65"/>
    <p:sldId id="287" r:id="rId66"/>
    <p:sldId id="288" r:id="rId67"/>
    <p:sldId id="677" r:id="rId68"/>
    <p:sldId id="680" r:id="rId69"/>
    <p:sldId id="289" r:id="rId70"/>
    <p:sldId id="291" r:id="rId71"/>
    <p:sldId id="600" r:id="rId72"/>
    <p:sldId id="290" r:id="rId73"/>
    <p:sldId id="294" r:id="rId74"/>
    <p:sldId id="296" r:id="rId75"/>
    <p:sldId id="297" r:id="rId76"/>
    <p:sldId id="298" r:id="rId77"/>
    <p:sldId id="299" r:id="rId78"/>
    <p:sldId id="301" r:id="rId79"/>
    <p:sldId id="601" r:id="rId80"/>
    <p:sldId id="305" r:id="rId81"/>
    <p:sldId id="304" r:id="rId82"/>
    <p:sldId id="306" r:id="rId83"/>
    <p:sldId id="307" r:id="rId84"/>
    <p:sldId id="608" r:id="rId85"/>
    <p:sldId id="665" r:id="rId86"/>
    <p:sldId id="308" r:id="rId87"/>
    <p:sldId id="310" r:id="rId88"/>
    <p:sldId id="311" r:id="rId89"/>
    <p:sldId id="312" r:id="rId90"/>
    <p:sldId id="313" r:id="rId91"/>
    <p:sldId id="604" r:id="rId92"/>
    <p:sldId id="315" r:id="rId93"/>
    <p:sldId id="602" r:id="rId94"/>
    <p:sldId id="316" r:id="rId95"/>
    <p:sldId id="603" r:id="rId96"/>
    <p:sldId id="317" r:id="rId97"/>
    <p:sldId id="318" r:id="rId98"/>
    <p:sldId id="320" r:id="rId99"/>
    <p:sldId id="605" r:id="rId100"/>
    <p:sldId id="322" r:id="rId101"/>
    <p:sldId id="324" r:id="rId102"/>
    <p:sldId id="329" r:id="rId103"/>
    <p:sldId id="671" r:id="rId104"/>
    <p:sldId id="330" r:id="rId105"/>
    <p:sldId id="560" r:id="rId106"/>
    <p:sldId id="561" r:id="rId107"/>
    <p:sldId id="331" r:id="rId108"/>
    <p:sldId id="333" r:id="rId109"/>
    <p:sldId id="332" r:id="rId110"/>
    <p:sldId id="624" r:id="rId111"/>
    <p:sldId id="539" r:id="rId112"/>
    <p:sldId id="540" r:id="rId113"/>
    <p:sldId id="625" r:id="rId114"/>
    <p:sldId id="542" r:id="rId115"/>
    <p:sldId id="335" r:id="rId116"/>
    <p:sldId id="336" r:id="rId117"/>
    <p:sldId id="337" r:id="rId118"/>
    <p:sldId id="338" r:id="rId119"/>
    <p:sldId id="339" r:id="rId120"/>
    <p:sldId id="342" r:id="rId121"/>
    <p:sldId id="343" r:id="rId122"/>
    <p:sldId id="344" r:id="rId123"/>
    <p:sldId id="345" r:id="rId124"/>
    <p:sldId id="543" r:id="rId125"/>
    <p:sldId id="544" r:id="rId126"/>
    <p:sldId id="546" r:id="rId127"/>
    <p:sldId id="547" r:id="rId128"/>
    <p:sldId id="550" r:id="rId129"/>
    <p:sldId id="548" r:id="rId130"/>
    <p:sldId id="549" r:id="rId131"/>
    <p:sldId id="551" r:id="rId132"/>
    <p:sldId id="552" r:id="rId133"/>
    <p:sldId id="553" r:id="rId134"/>
    <p:sldId id="554" r:id="rId135"/>
    <p:sldId id="349" r:id="rId136"/>
    <p:sldId id="555" r:id="rId137"/>
    <p:sldId id="556" r:id="rId138"/>
    <p:sldId id="557" r:id="rId139"/>
    <p:sldId id="558" r:id="rId140"/>
    <p:sldId id="675" r:id="rId141"/>
    <p:sldId id="384" r:id="rId142"/>
    <p:sldId id="383" r:id="rId143"/>
    <p:sldId id="385" r:id="rId144"/>
    <p:sldId id="684" r:id="rId145"/>
    <p:sldId id="609" r:id="rId146"/>
    <p:sldId id="668" r:id="rId147"/>
    <p:sldId id="386" r:id="rId148"/>
    <p:sldId id="388" r:id="rId149"/>
    <p:sldId id="389" r:id="rId150"/>
    <p:sldId id="390" r:id="rId151"/>
    <p:sldId id="392" r:id="rId152"/>
    <p:sldId id="393" r:id="rId153"/>
    <p:sldId id="394" r:id="rId154"/>
    <p:sldId id="563" r:id="rId155"/>
    <p:sldId id="564" r:id="rId156"/>
    <p:sldId id="565" r:id="rId157"/>
    <p:sldId id="566" r:id="rId158"/>
    <p:sldId id="567" r:id="rId159"/>
    <p:sldId id="568" r:id="rId160"/>
    <p:sldId id="569" r:id="rId161"/>
    <p:sldId id="570" r:id="rId162"/>
    <p:sldId id="571" r:id="rId163"/>
    <p:sldId id="572" r:id="rId164"/>
    <p:sldId id="573" r:id="rId165"/>
    <p:sldId id="574" r:id="rId166"/>
    <p:sldId id="575" r:id="rId167"/>
    <p:sldId id="576" r:id="rId168"/>
    <p:sldId id="577" r:id="rId169"/>
    <p:sldId id="578" r:id="rId170"/>
    <p:sldId id="579" r:id="rId171"/>
    <p:sldId id="580" r:id="rId172"/>
    <p:sldId id="581" r:id="rId173"/>
    <p:sldId id="582" r:id="rId174"/>
    <p:sldId id="583" r:id="rId175"/>
    <p:sldId id="584" r:id="rId176"/>
    <p:sldId id="585" r:id="rId177"/>
    <p:sldId id="350" r:id="rId178"/>
    <p:sldId id="351" r:id="rId179"/>
    <p:sldId id="352" r:id="rId180"/>
    <p:sldId id="353" r:id="rId181"/>
    <p:sldId id="355" r:id="rId182"/>
    <p:sldId id="356" r:id="rId183"/>
    <p:sldId id="462" r:id="rId184"/>
    <p:sldId id="461" r:id="rId185"/>
    <p:sldId id="463" r:id="rId186"/>
    <p:sldId id="466" r:id="rId187"/>
    <p:sldId id="464" r:id="rId188"/>
    <p:sldId id="465" r:id="rId189"/>
    <p:sldId id="467" r:id="rId190"/>
    <p:sldId id="468" r:id="rId191"/>
    <p:sldId id="469" r:id="rId192"/>
    <p:sldId id="683" r:id="rId193"/>
    <p:sldId id="628" r:id="rId194"/>
    <p:sldId id="373" r:id="rId195"/>
    <p:sldId id="594" r:id="rId196"/>
    <p:sldId id="375" r:id="rId197"/>
    <p:sldId id="376" r:id="rId198"/>
    <p:sldId id="378" r:id="rId199"/>
    <p:sldId id="470" r:id="rId200"/>
    <p:sldId id="471" r:id="rId201"/>
    <p:sldId id="472" r:id="rId202"/>
    <p:sldId id="473" r:id="rId203"/>
    <p:sldId id="474" r:id="rId204"/>
    <p:sldId id="475" r:id="rId205"/>
    <p:sldId id="476" r:id="rId206"/>
    <p:sldId id="478" r:id="rId207"/>
    <p:sldId id="477" r:id="rId208"/>
    <p:sldId id="480" r:id="rId209"/>
    <p:sldId id="481" r:id="rId210"/>
    <p:sldId id="483" r:id="rId211"/>
    <p:sldId id="484" r:id="rId212"/>
    <p:sldId id="488" r:id="rId213"/>
    <p:sldId id="485" r:id="rId214"/>
    <p:sldId id="629" r:id="rId215"/>
    <p:sldId id="487" r:id="rId216"/>
    <p:sldId id="379" r:id="rId217"/>
    <p:sldId id="395" r:id="rId218"/>
    <p:sldId id="397" r:id="rId219"/>
    <p:sldId id="398" r:id="rId220"/>
    <p:sldId id="399" r:id="rId221"/>
    <p:sldId id="400" r:id="rId222"/>
    <p:sldId id="630" r:id="rId223"/>
    <p:sldId id="589" r:id="rId224"/>
    <p:sldId id="401" r:id="rId225"/>
    <p:sldId id="402" r:id="rId226"/>
    <p:sldId id="672" r:id="rId227"/>
    <p:sldId id="391" r:id="rId228"/>
    <p:sldId id="673" r:id="rId229"/>
    <p:sldId id="682" r:id="rId230"/>
    <p:sldId id="678" r:id="rId231"/>
    <p:sldId id="406" r:id="rId232"/>
    <p:sldId id="407" r:id="rId233"/>
    <p:sldId id="408" r:id="rId234"/>
    <p:sldId id="409" r:id="rId235"/>
    <p:sldId id="410" r:id="rId236"/>
    <p:sldId id="411" r:id="rId237"/>
    <p:sldId id="412" r:id="rId238"/>
    <p:sldId id="413" r:id="rId239"/>
    <p:sldId id="414" r:id="rId240"/>
    <p:sldId id="591" r:id="rId241"/>
    <p:sldId id="666" r:id="rId242"/>
    <p:sldId id="520" r:id="rId243"/>
    <p:sldId id="521" r:id="rId244"/>
    <p:sldId id="522" r:id="rId245"/>
    <p:sldId id="529" r:id="rId246"/>
    <p:sldId id="517" r:id="rId247"/>
    <p:sldId id="518" r:id="rId248"/>
    <p:sldId id="519" r:id="rId249"/>
    <p:sldId id="525" r:id="rId250"/>
    <p:sldId id="526" r:id="rId251"/>
    <p:sldId id="527" r:id="rId252"/>
    <p:sldId id="528" r:id="rId253"/>
    <p:sldId id="523" r:id="rId254"/>
    <p:sldId id="530" r:id="rId255"/>
    <p:sldId id="531" r:id="rId256"/>
    <p:sldId id="533" r:id="rId257"/>
    <p:sldId id="532" r:id="rId258"/>
    <p:sldId id="258" r:id="rId259"/>
    <p:sldId id="634" r:id="rId260"/>
    <p:sldId id="637" r:id="rId261"/>
    <p:sldId id="642" r:id="rId262"/>
    <p:sldId id="638" r:id="rId263"/>
    <p:sldId id="641" r:id="rId264"/>
    <p:sldId id="646" r:id="rId265"/>
    <p:sldId id="652" r:id="rId266"/>
    <p:sldId id="657" r:id="rId267"/>
    <p:sldId id="664" r:id="rId268"/>
    <p:sldId id="658" r:id="rId269"/>
    <p:sldId id="659" r:id="rId270"/>
    <p:sldId id="661" r:id="rId271"/>
    <p:sldId id="662" r:id="rId272"/>
    <p:sldId id="292" r:id="rId273"/>
    <p:sldId id="293" r:id="rId274"/>
    <p:sldId id="663" r:id="rId275"/>
    <p:sldId id="295" r:id="rId276"/>
    <p:sldId id="499" r:id="rId277"/>
    <p:sldId id="500" r:id="rId278"/>
    <p:sldId id="606" r:id="rId279"/>
    <p:sldId id="627" r:id="rId280"/>
    <p:sldId id="607" r:id="rId281"/>
    <p:sldId id="502" r:id="rId282"/>
    <p:sldId id="503" r:id="rId283"/>
    <p:sldId id="504" r:id="rId284"/>
    <p:sldId id="610" r:id="rId285"/>
    <p:sldId id="611" r:id="rId286"/>
    <p:sldId id="612" r:id="rId287"/>
    <p:sldId id="613" r:id="rId288"/>
    <p:sldId id="616" r:id="rId289"/>
    <p:sldId id="614" r:id="rId290"/>
    <p:sldId id="615" r:id="rId291"/>
    <p:sldId id="617" r:id="rId292"/>
    <p:sldId id="620" r:id="rId293"/>
    <p:sldId id="618" r:id="rId294"/>
    <p:sldId id="619" r:id="rId295"/>
    <p:sldId id="626" r:id="rId296"/>
    <p:sldId id="595" r:id="rId297"/>
    <p:sldId id="598" r:id="rId298"/>
    <p:sldId id="599" r:id="rId299"/>
    <p:sldId id="516" r:id="rId300"/>
    <p:sldId id="681" r:id="rId3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4C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0" autoAdjust="0"/>
    <p:restoredTop sz="96064" autoAdjust="0"/>
  </p:normalViewPr>
  <p:slideViewPr>
    <p:cSldViewPr snapToGrid="0">
      <p:cViewPr varScale="1">
        <p:scale>
          <a:sx n="82" d="100"/>
          <a:sy n="82" d="100"/>
        </p:scale>
        <p:origin x="9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theme" Target="theme/theme1.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tableStyles" Target="tableStyle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viewProps" Target="viewProps.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20/02/2022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20/02/2022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s://www.php.net/manual/en/function.strtoupper.php" TargetMode="External"/><Relationship Id="rId2" Type="http://schemas.openxmlformats.org/officeDocument/2006/relationships/hyperlink" Target="https://www.php.net/manual/en/function.strcoll.php" TargetMode="External"/><Relationship Id="rId1" Type="http://schemas.openxmlformats.org/officeDocument/2006/relationships/slideLayout" Target="../slideLayouts/slideLayout4.xml"/><Relationship Id="rId5" Type="http://schemas.openxmlformats.org/officeDocument/2006/relationships/hyperlink" Target="https://www.php.net/manual/en/function.strftime.php" TargetMode="External"/><Relationship Id="rId4" Type="http://schemas.openxmlformats.org/officeDocument/2006/relationships/hyperlink" Target="https://www.php.net/manual/en/function.localeconv.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5.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 di esse.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a:xfrm>
            <a:off x="328612" y="119770"/>
            <a:ext cx="11534776" cy="912606"/>
          </a:xfrm>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
        <p:nvSpPr>
          <p:cNvPr id="5" name="Simbolo &quot;Non consentito&quot; 4">
            <a:extLst>
              <a:ext uri="{FF2B5EF4-FFF2-40B4-BE49-F238E27FC236}">
                <a16:creationId xmlns:a16="http://schemas.microsoft.com/office/drawing/2014/main" id="{632B9675-FC68-4B7F-A378-14D6E0738D6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6822844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
        <p:nvSpPr>
          <p:cNvPr id="6" name="CasellaDiTesto 5">
            <a:extLst>
              <a:ext uri="{FF2B5EF4-FFF2-40B4-BE49-F238E27FC236}">
                <a16:creationId xmlns:a16="http://schemas.microsoft.com/office/drawing/2014/main" id="{5BDC2118-170A-425F-BCE0-036E1FAC9ED6}"/>
              </a:ext>
            </a:extLst>
          </p:cNvPr>
          <p:cNvSpPr txBox="1"/>
          <p:nvPr/>
        </p:nvSpPr>
        <p:spPr>
          <a:xfrm>
            <a:off x="328611" y="3895343"/>
            <a:ext cx="11110719" cy="369332"/>
          </a:xfrm>
          <a:prstGeom prst="rect">
            <a:avLst/>
          </a:prstGeom>
          <a:noFill/>
        </p:spPr>
        <p:txBody>
          <a:bodyPr wrap="square">
            <a:spAutoFit/>
          </a:bodyPr>
          <a:lstStyle/>
          <a:p>
            <a:r>
              <a:rPr lang="it-IT" dirty="0"/>
              <a:t>https://www.ibm.com/docs/en/aix/7.2?topic=adapters-ascii-decimal-hexadecimal-octal-binary-conversion-table</a:t>
            </a:r>
          </a:p>
        </p:txBody>
      </p:sp>
    </p:spTree>
    <p:extLst>
      <p:ext uri="{BB962C8B-B14F-4D97-AF65-F5344CB8AC3E}">
        <p14:creationId xmlns:p14="http://schemas.microsoft.com/office/powerpoint/2010/main" val="2188936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a:t>
            </a:r>
            <a:r>
              <a:rPr lang="it-IT" dirty="0">
                <a:highlight>
                  <a:srgbClr val="00FF00"/>
                </a:highlight>
              </a:rPr>
              <a:t>crea un nuovo </a:t>
            </a:r>
            <a:r>
              <a:rPr lang="it-IT" dirty="0" err="1">
                <a:highlight>
                  <a:srgbClr val="00FF00"/>
                </a:highlight>
              </a:rPr>
              <a:t>hash</a:t>
            </a:r>
            <a:r>
              <a:rPr lang="it-IT" dirty="0">
                <a:highlight>
                  <a:srgbClr val="00FF00"/>
                </a:highlight>
              </a:rPr>
              <a:t> della password</a:t>
            </a:r>
            <a:r>
              <a:rPr lang="it-IT" dirty="0"/>
              <a:t>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normAutofit/>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a:p>
            <a:endParaRPr lang="it-IT" dirty="0"/>
          </a:p>
          <a:p>
            <a:r>
              <a:rPr lang="it-IT" dirty="0">
                <a:highlight>
                  <a:srgbClr val="00FF00"/>
                </a:highlight>
              </a:rPr>
              <a:t>ogni volta che si esegue l'</a:t>
            </a:r>
            <a:r>
              <a:rPr lang="it-IT" dirty="0" err="1">
                <a:highlight>
                  <a:srgbClr val="00FF00"/>
                </a:highlight>
              </a:rPr>
              <a:t>hash</a:t>
            </a:r>
            <a:r>
              <a:rPr lang="it-IT" dirty="0">
                <a:highlight>
                  <a:srgbClr val="00FF00"/>
                </a:highlight>
              </a:rPr>
              <a:t> cambierà</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PASSWORD_DEFAULT);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$2y$10$UAg.1WX5QEShW4fT2JStBO.98BWRc..RdHBPESNDFdyy6Eaa1a2MS</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password_hash</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miaPwd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PASSWORD_BCRYPT);</a:t>
            </a:r>
          </a:p>
          <a:p>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PHP_EOL;</a:t>
            </a:r>
          </a:p>
          <a:p>
            <a:r>
              <a:rPr lang="it-IT" sz="1200" dirty="0"/>
              <a:t>&gt; $2y$10$EcZXgvxAjoPmYW6ufK/RIOIfkL.XD7Hmr1J3DAu.oF.yuT8xX9MdC</a:t>
            </a:r>
          </a:p>
        </p:txBody>
      </p:sp>
    </p:spTree>
    <p:extLst>
      <p:ext uri="{BB962C8B-B14F-4D97-AF65-F5344CB8AC3E}">
        <p14:creationId xmlns:p14="http://schemas.microsoft.com/office/powerpoint/2010/main" val="30731994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'12+#a345'</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$pass = </a:t>
            </a:r>
            <a:r>
              <a:rPr lang="it-IT" b="0" dirty="0" err="1">
                <a:solidFill>
                  <a:srgbClr val="D4D4D4"/>
                </a:solidFill>
                <a:effectLst/>
                <a:latin typeface="Consolas" panose="020B0609020204030204" pitchFamily="49" charset="0"/>
              </a:rPr>
              <a:t>urlencode</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user_input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 </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569CD6"/>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a:t>
            </a:r>
            <a:r>
              <a:rPr lang="it-IT" b="0" dirty="0" err="1">
                <a:solidFill>
                  <a:srgbClr val="D4D4D4"/>
                </a:solidFill>
                <a:effectLst/>
                <a:latin typeface="Consolas" panose="020B0609020204030204" pitchFamily="49" charset="0"/>
              </a:rPr>
              <a:t>crypt</a:t>
            </a:r>
            <a:r>
              <a:rPr lang="it-IT" b="0" dirty="0">
                <a:solidFill>
                  <a:srgbClr val="D4D4D4"/>
                </a:solidFill>
                <a:effectLst/>
                <a:latin typeface="Consolas" panose="020B0609020204030204" pitchFamily="49" charset="0"/>
              </a:rPr>
              <a:t>($pass,$</a:t>
            </a:r>
            <a:r>
              <a:rPr lang="it-IT" b="0" dirty="0" err="1">
                <a:solidFill>
                  <a:srgbClr val="D4D4D4"/>
                </a:solidFill>
                <a:effectLst/>
                <a:latin typeface="Consolas" panose="020B0609020204030204" pitchFamily="49" charset="0"/>
              </a:rPr>
              <a:t>pass_crypt</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"Success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else</a:t>
            </a:r>
            <a:r>
              <a:rPr lang="it-IT" b="0" dirty="0">
                <a:solidFill>
                  <a:srgbClr val="D4D4D4"/>
                </a:solidFill>
                <a:effectLst/>
                <a:latin typeface="Consolas" panose="020B0609020204030204" pitchFamily="49" charset="0"/>
              </a:rPr>
              <a:t> { </a:t>
            </a:r>
          </a:p>
          <a:p>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echo</a:t>
            </a:r>
            <a:r>
              <a:rPr lang="it-IT" b="0" dirty="0" err="1">
                <a:solidFill>
                  <a:srgbClr val="CE9178"/>
                </a:solidFill>
                <a:effectLst/>
                <a:latin typeface="Consolas" panose="020B0609020204030204" pitchFamily="49" charset="0"/>
              </a:rPr>
              <a:t>"Invalid</a:t>
            </a:r>
            <a:r>
              <a:rPr lang="it-IT" b="0" dirty="0">
                <a:solidFill>
                  <a:srgbClr val="CE9178"/>
                </a:solidFill>
                <a:effectLst/>
                <a:latin typeface="Consolas" panose="020B0609020204030204" pitchFamily="49" charset="0"/>
              </a:rPr>
              <a:t> password"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pPr marL="0" indent="0">
              <a:buNone/>
            </a:pPr>
            <a:br>
              <a:rPr lang="it-IT" b="0" i="0" dirty="0">
                <a:solidFill>
                  <a:srgbClr val="669933"/>
                </a:solidFill>
                <a:effectLst/>
                <a:latin typeface="Fira Mono" panose="020B0509050000020004" pitchFamily="49" charset="0"/>
              </a:rPr>
            </a:br>
            <a:br>
              <a:rPr lang="it-IT" dirty="0"/>
            </a:br>
            <a:r>
              <a:rPr lang="it-IT" dirty="0"/>
              <a:t>?&gt;</a:t>
            </a:r>
          </a:p>
        </p:txBody>
      </p:sp>
      <p:sp>
        <p:nvSpPr>
          <p:cNvPr id="5" name="Simbolo &quot;Non consentito&quot; 4">
            <a:extLst>
              <a:ext uri="{FF2B5EF4-FFF2-40B4-BE49-F238E27FC236}">
                <a16:creationId xmlns:a16="http://schemas.microsoft.com/office/drawing/2014/main" id="{71FB3C19-B940-4D13-B7F9-37B010D8EE0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11551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a:t>
            </a:r>
            <a:r>
              <a:rPr lang="it-IT" dirty="0" err="1"/>
              <a:t>chr</a:t>
            </a:r>
            <a:r>
              <a:rPr lang="it-IT" dirty="0"/>
              <a:t>', $stringa)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la cartella dell'eseguibile non è stata inserita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
        <p:nvSpPr>
          <p:cNvPr id="5" name="Simbolo &quot;Non consentito&quot; 4">
            <a:extLst>
              <a:ext uri="{FF2B5EF4-FFF2-40B4-BE49-F238E27FC236}">
                <a16:creationId xmlns:a16="http://schemas.microsoft.com/office/drawing/2014/main" id="{5236895F-8879-484A-B7F0-63508419790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2919873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
        <p:nvSpPr>
          <p:cNvPr id="5" name="Simbolo &quot;Non consentito&quot; 4">
            <a:extLst>
              <a:ext uri="{FF2B5EF4-FFF2-40B4-BE49-F238E27FC236}">
                <a16:creationId xmlns:a16="http://schemas.microsoft.com/office/drawing/2014/main" id="{DA133511-4DC7-48E3-AE62-CB2AF8BE00E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07517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
        <p:nvSpPr>
          <p:cNvPr id="5" name="Simbolo &quot;Non consentito&quot; 4">
            <a:extLst>
              <a:ext uri="{FF2B5EF4-FFF2-40B4-BE49-F238E27FC236}">
                <a16:creationId xmlns:a16="http://schemas.microsoft.com/office/drawing/2014/main" id="{399268F3-E50B-4948-90FE-8505584612E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9282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B82C887B-1009-42BA-B4A7-6405DE9DB28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883343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D748A2CB-2FCB-4B81-8C3D-46C9AD8DC1F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25225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fontScale="85000" lnSpcReduction="20000"/>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a:p>
            <a:endParaRPr lang="it-IT" sz="2000" dirty="0"/>
          </a:p>
          <a:p>
            <a:pPr marL="0" indent="0">
              <a:buNone/>
            </a:pPr>
            <a:r>
              <a:rPr kumimoji="0" lang="it-IT" altLang="it-IT" sz="1800" b="0" i="0" u="none" strike="noStrike" cap="none" normalizeH="0" baseline="0" dirty="0" err="1">
                <a:ln>
                  <a:noFill/>
                </a:ln>
                <a:solidFill>
                  <a:srgbClr val="336699"/>
                </a:solidFill>
                <a:effectLst/>
                <a:latin typeface="Fira Mono" panose="020B0509050000020004" pitchFamily="49" charset="0"/>
              </a:rPr>
              <a:t>setlocale</a:t>
            </a:r>
            <a:r>
              <a:rPr kumimoji="0" lang="it-IT" altLang="it-IT" sz="1800" b="0" i="0" u="none" strike="noStrike" cap="none" normalizeH="0" baseline="0" dirty="0">
                <a:ln>
                  <a:noFill/>
                </a:ln>
                <a:solidFill>
                  <a:srgbClr val="737373"/>
                </a:solidFill>
                <a:effectLst/>
                <a:latin typeface="Fira Mono" panose="020B0509050000020004" pitchFamily="49" charset="0"/>
              </a:rPr>
              <a:t>(</a:t>
            </a:r>
            <a:r>
              <a:rPr kumimoji="0" lang="it-IT" altLang="it-IT" sz="1800" b="0" i="0" u="none" strike="noStrike" cap="none" normalizeH="0" baseline="0" dirty="0" err="1">
                <a:ln>
                  <a:noFill/>
                </a:ln>
                <a:solidFill>
                  <a:srgbClr val="669933"/>
                </a:solidFill>
                <a:effectLst/>
                <a:latin typeface="Fira Mono" panose="020B0509050000020004" pitchFamily="49" charset="0"/>
              </a:rPr>
              <a:t>int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category</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locales</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336699"/>
                </a:solidFill>
                <a:effectLst/>
                <a:latin typeface="Arial Unicode MS"/>
              </a:rPr>
              <a:t>...$</a:t>
            </a:r>
            <a:r>
              <a:rPr kumimoji="0" lang="it-IT" altLang="it-IT" sz="1200" b="0" i="0" u="none" strike="noStrike" cap="none" normalizeH="0" baseline="0" dirty="0" err="1">
                <a:ln>
                  <a:noFill/>
                </a:ln>
                <a:solidFill>
                  <a:srgbClr val="336699"/>
                </a:solidFill>
                <a:effectLst/>
                <a:latin typeface="Arial Unicode MS"/>
              </a:rPr>
              <a:t>rest</a:t>
            </a:r>
            <a:r>
              <a:rPr kumimoji="0" lang="it-IT" altLang="it-IT" sz="1800" b="0" i="0" u="none" strike="noStrike" cap="none" normalizeH="0" baseline="0" dirty="0">
                <a:ln>
                  <a:noFill/>
                </a:ln>
                <a:solidFill>
                  <a:srgbClr val="737373"/>
                </a:solidFill>
                <a:effectLst/>
                <a:latin typeface="Fira Mono" panose="020B0509050000020004" pitchFamily="49" charset="0"/>
              </a:rPr>
              <a:t>): </a:t>
            </a:r>
            <a:r>
              <a:rPr kumimoji="0" lang="it-IT" altLang="it-IT" sz="1800" b="0" i="0" u="none" strike="noStrike" cap="none" normalizeH="0" baseline="0" dirty="0" err="1">
                <a:ln>
                  <a:noFill/>
                </a:ln>
                <a:solidFill>
                  <a:srgbClr val="669933"/>
                </a:solidFill>
                <a:effectLst/>
                <a:latin typeface="Fira Mono" panose="020B0509050000020004" pitchFamily="49" charset="0"/>
              </a:rPr>
              <a:t>string|false</a:t>
            </a:r>
            <a:r>
              <a:rPr kumimoji="0" lang="it-IT" altLang="it-IT" sz="1050" b="0" i="0" u="none" strike="noStrike" cap="none" normalizeH="0" baseline="0" dirty="0">
                <a:ln>
                  <a:noFill/>
                </a:ln>
                <a:solidFill>
                  <a:schemeClr val="tx1"/>
                </a:solidFill>
                <a:effectLst/>
              </a:rPr>
              <a:t> </a:t>
            </a:r>
            <a:endParaRPr kumimoji="0" lang="it-IT" altLang="it-IT" sz="2800" b="0" i="0" u="none" strike="noStrike" cap="none" normalizeH="0" baseline="0" dirty="0">
              <a:ln>
                <a:noFill/>
              </a:ln>
              <a:solidFill>
                <a:schemeClr val="tx1"/>
              </a:solidFill>
              <a:effectLst/>
              <a:latin typeface="Arial" panose="020B0604020202020204" pitchFamily="34" charset="0"/>
            </a:endParaRPr>
          </a:p>
          <a:p>
            <a:endParaRPr lang="it-IT" sz="2000" u="sng"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a:t>
            </a:r>
            <a:r>
              <a:rPr lang="it-IT" altLang="it-IT" dirty="0" err="1"/>
              <a:t>category</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LC_ALL</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all</a:t>
            </a:r>
            <a:r>
              <a:rPr kumimoji="0" lang="it-IT" altLang="it-IT" sz="2000" b="0" i="0" u="none" strike="noStrike" cap="none" normalizeH="0" baseline="0" dirty="0">
                <a:ln>
                  <a:noFill/>
                </a:ln>
                <a:solidFill>
                  <a:srgbClr val="333333"/>
                </a:solidFill>
                <a:effectLst/>
                <a:latin typeface="Fira Sans" panose="020B0503050000020004" pitchFamily="34" charset="0"/>
              </a:rPr>
              <a:t> of the </a:t>
            </a:r>
            <a:r>
              <a:rPr kumimoji="0" lang="it-IT" altLang="it-IT" sz="2000" b="0" i="0" u="none" strike="noStrike" cap="none" normalizeH="0" baseline="0" dirty="0" err="1">
                <a:ln>
                  <a:noFill/>
                </a:ln>
                <a:solidFill>
                  <a:srgbClr val="333333"/>
                </a:solidFill>
                <a:effectLst/>
                <a:latin typeface="Fira Sans" panose="020B0503050000020004" pitchFamily="34" charset="0"/>
              </a:rPr>
              <a:t>below</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LC_COLLATE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comparison</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2"/>
              </a:rPr>
              <a:t>strcoll</a:t>
            </a:r>
            <a:r>
              <a:rPr kumimoji="0" lang="it-IT" altLang="it-IT" sz="2000" b="0" i="0" u="none" strike="noStrike" cap="none" normalizeH="0" baseline="0" dirty="0">
                <a:ln>
                  <a:noFill/>
                </a:ln>
                <a:solidFill>
                  <a:srgbClr val="336699"/>
                </a:solidFill>
                <a:effectLst/>
                <a:latin typeface="Fira Sans" panose="020B0503050000020004" pitchFamily="34" charset="0"/>
                <a:hlinkClick r:id="rId2"/>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LC_CTYPE</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character</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classification</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2000" b="0" i="0" u="none" strike="noStrike" cap="none" normalizeH="0" baseline="0" dirty="0" err="1">
                <a:ln>
                  <a:noFill/>
                </a:ln>
                <a:solidFill>
                  <a:srgbClr val="333333"/>
                </a:solidFill>
                <a:effectLst/>
                <a:latin typeface="Fira Sans" panose="020B0503050000020004" pitchFamily="34" charset="0"/>
              </a:rPr>
              <a:t>conversion</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example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3"/>
              </a:rPr>
              <a:t>strtoupper</a:t>
            </a:r>
            <a:r>
              <a:rPr kumimoji="0" lang="it-IT" altLang="it-IT" sz="2000" b="0" i="0" u="none" strike="noStrike" cap="none" normalizeH="0" baseline="0" dirty="0">
                <a:ln>
                  <a:noFill/>
                </a:ln>
                <a:solidFill>
                  <a:srgbClr val="336699"/>
                </a:solidFill>
                <a:effectLst/>
                <a:latin typeface="Fira Sans" panose="020B0503050000020004" pitchFamily="34" charset="0"/>
                <a:hlinkClick r:id="rId3"/>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LC_MONETARY</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LC_NUMERIC</a:t>
            </a:r>
            <a:r>
              <a:rPr kumimoji="0" lang="it-IT" altLang="it-IT" sz="2000" b="0" i="0" u="none" strike="noStrike" cap="none" normalizeH="0" baseline="0" dirty="0">
                <a:ln>
                  <a:noFill/>
                </a:ln>
                <a:solidFill>
                  <a:srgbClr val="333333"/>
                </a:solidFill>
                <a:effectLst/>
                <a:latin typeface="Fira Sans" panose="020B0503050000020004" pitchFamily="34" charset="0"/>
              </a:rPr>
              <a:t> for </a:t>
            </a:r>
            <a:r>
              <a:rPr kumimoji="0" lang="it-IT" altLang="it-IT" sz="2000" b="0" i="0" u="none" strike="noStrike" cap="none" normalizeH="0" baseline="0" dirty="0" err="1">
                <a:ln>
                  <a:noFill/>
                </a:ln>
                <a:solidFill>
                  <a:srgbClr val="333333"/>
                </a:solidFill>
                <a:effectLst/>
                <a:latin typeface="Fira Sans" panose="020B0503050000020004" pitchFamily="34" charset="0"/>
              </a:rPr>
              <a:t>decimal</a:t>
            </a:r>
            <a:r>
              <a:rPr kumimoji="0" lang="it-IT" altLang="it-IT" sz="2000" b="0" i="0" u="none" strike="noStrike" cap="none" normalizeH="0" baseline="0" dirty="0">
                <a:ln>
                  <a:noFill/>
                </a:ln>
                <a:solidFill>
                  <a:srgbClr val="333333"/>
                </a:solidFill>
                <a:effectLst/>
                <a:latin typeface="Fira Sans" panose="020B0503050000020004" pitchFamily="34" charset="0"/>
              </a:rPr>
              <a:t> separator (</a:t>
            </a:r>
            <a:r>
              <a:rPr kumimoji="0" lang="it-IT" altLang="it-IT" sz="2000" b="0" i="0" u="none" strike="noStrike" cap="none" normalizeH="0" baseline="0" dirty="0" err="1">
                <a:ln>
                  <a:noFill/>
                </a:ln>
                <a:solidFill>
                  <a:srgbClr val="333333"/>
                </a:solidFill>
                <a:effectLst/>
                <a:latin typeface="Fira Sans" panose="020B0503050000020004" pitchFamily="34" charset="0"/>
              </a:rPr>
              <a:t>See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also</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4"/>
              </a:rPr>
              <a:t>localeconv</a:t>
            </a:r>
            <a:r>
              <a:rPr kumimoji="0" lang="it-IT" altLang="it-IT" sz="2000" b="0" i="0" u="none" strike="noStrike" cap="none" normalizeH="0" baseline="0" dirty="0">
                <a:ln>
                  <a:noFill/>
                </a:ln>
                <a:solidFill>
                  <a:srgbClr val="336699"/>
                </a:solidFill>
                <a:effectLst/>
                <a:latin typeface="Fira Sans" panose="020B0503050000020004" pitchFamily="34" charset="0"/>
                <a:hlinkClick r:id="rId4"/>
              </a:rPr>
              <a:t>()</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LC_TIME</a:t>
            </a:r>
            <a:r>
              <a:rPr kumimoji="0" lang="it-IT" altLang="it-IT" sz="2000" b="0" i="0" u="none" strike="noStrike" cap="none" normalizeH="0" baseline="0" dirty="0">
                <a:ln>
                  <a:noFill/>
                </a:ln>
                <a:solidFill>
                  <a:srgbClr val="333333"/>
                </a:solidFill>
                <a:effectLst/>
                <a:latin typeface="Fira Sans" panose="020B0503050000020004" pitchFamily="34" charset="0"/>
              </a:rPr>
              <a:t> for date and time </a:t>
            </a:r>
            <a:r>
              <a:rPr kumimoji="0" lang="it-IT" altLang="it-IT" sz="2000" b="0" i="0" u="none" strike="noStrike" cap="none" normalizeH="0" baseline="0" dirty="0" err="1">
                <a:ln>
                  <a:noFill/>
                </a:ln>
                <a:solidFill>
                  <a:srgbClr val="333333"/>
                </a:solidFill>
                <a:effectLst/>
                <a:latin typeface="Fira Sans" panose="020B0503050000020004" pitchFamily="34" charset="0"/>
              </a:rPr>
              <a:t>formatting</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2000" b="0" i="0" u="none" strike="noStrike" cap="none" normalizeH="0" baseline="0" dirty="0" err="1">
                <a:ln>
                  <a:noFill/>
                </a:ln>
                <a:solidFill>
                  <a:srgbClr val="336699"/>
                </a:solidFill>
                <a:effectLst/>
                <a:latin typeface="Fira Sans" panose="020B0503050000020004" pitchFamily="34" charset="0"/>
                <a:hlinkClick r:id="rId5"/>
              </a:rPr>
              <a:t>strftime</a:t>
            </a:r>
            <a:r>
              <a:rPr kumimoji="0" lang="it-IT" altLang="it-IT" sz="2000" b="0" i="0" u="none" strike="noStrike" cap="none" normalizeH="0" baseline="0" dirty="0">
                <a:ln>
                  <a:noFill/>
                </a:ln>
                <a:solidFill>
                  <a:srgbClr val="336699"/>
                </a:solidFill>
                <a:effectLst/>
                <a:latin typeface="Fira Sans" panose="020B0503050000020004" pitchFamily="34" charset="0"/>
                <a:hlinkClick r:id="rId5"/>
              </a:rPr>
              <a:t>()</a:t>
            </a: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400" b="0" i="0" u="none" strike="noStrike" cap="none" normalizeH="0" baseline="0" dirty="0">
                <a:ln>
                  <a:noFill/>
                </a:ln>
                <a:solidFill>
                  <a:srgbClr val="333333"/>
                </a:solidFill>
                <a:effectLst/>
                <a:latin typeface="Arial Unicode MS"/>
              </a:rPr>
              <a:t>LC_MESSAGES</a:t>
            </a:r>
            <a:r>
              <a:rPr kumimoji="0" lang="it-IT" altLang="it-IT" sz="2000" b="0" i="0" u="none" strike="noStrike" cap="none" normalizeH="0" baseline="0" dirty="0">
                <a:ln>
                  <a:noFill/>
                </a:ln>
                <a:solidFill>
                  <a:srgbClr val="333333"/>
                </a:solidFill>
                <a:effectLst/>
                <a:latin typeface="Fira Sans" panose="020B0503050000020004" pitchFamily="34" charset="0"/>
              </a:rPr>
              <a:t> for system </a:t>
            </a:r>
            <a:r>
              <a:rPr kumimoji="0" lang="it-IT" altLang="it-IT" sz="2000" b="0" i="0" u="none" strike="noStrike" cap="none" normalizeH="0" baseline="0" dirty="0" err="1">
                <a:ln>
                  <a:noFill/>
                </a:ln>
                <a:solidFill>
                  <a:srgbClr val="333333"/>
                </a:solidFill>
                <a:effectLst/>
                <a:latin typeface="Fira Sans" panose="020B0503050000020004" pitchFamily="34" charset="0"/>
              </a:rPr>
              <a:t>responses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available</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if</a:t>
            </a:r>
            <a:r>
              <a:rPr kumimoji="0" lang="it-IT" altLang="it-IT" sz="2000" b="0" i="0" u="none" strike="noStrike" cap="none" normalizeH="0" baseline="0" dirty="0">
                <a:ln>
                  <a:noFill/>
                </a:ln>
                <a:solidFill>
                  <a:srgbClr val="333333"/>
                </a:solidFill>
                <a:effectLst/>
                <a:latin typeface="Fira Sans" panose="020B0503050000020004" pitchFamily="34" charset="0"/>
              </a:rPr>
              <a:t> PHP </a:t>
            </a:r>
            <a:r>
              <a:rPr kumimoji="0" lang="it-IT" altLang="it-IT" sz="2000" b="0" i="0" u="none" strike="noStrike" cap="none" normalizeH="0" baseline="0" dirty="0" err="1">
                <a:ln>
                  <a:noFill/>
                </a:ln>
                <a:solidFill>
                  <a:srgbClr val="333333"/>
                </a:solidFill>
                <a:effectLst/>
                <a:latin typeface="Fira Sans" panose="020B0503050000020004" pitchFamily="34" charset="0"/>
              </a:rPr>
              <a:t>was</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compiled</a:t>
            </a:r>
            <a:r>
              <a:rPr kumimoji="0" lang="it-IT" altLang="it-IT" sz="2000" b="0" i="0" u="none" strike="noStrike" cap="none" normalizeH="0" baseline="0" dirty="0">
                <a:ln>
                  <a:noFill/>
                </a:ln>
                <a:solidFill>
                  <a:srgbClr val="333333"/>
                </a:solidFill>
                <a:effectLst/>
                <a:latin typeface="Fira Sans" panose="020B0503050000020004" pitchFamily="34" charset="0"/>
              </a:rPr>
              <a:t> with </a:t>
            </a:r>
            <a:r>
              <a:rPr kumimoji="0" lang="it-IT" altLang="it-IT" sz="1400" b="0" i="0" u="none" strike="noStrike" cap="none" normalizeH="0" baseline="0" dirty="0" err="1">
                <a:ln>
                  <a:noFill/>
                </a:ln>
                <a:solidFill>
                  <a:srgbClr val="333333"/>
                </a:solidFill>
                <a:effectLst/>
                <a:latin typeface="Arial Unicode MS"/>
              </a:rPr>
              <a:t>libintl</a:t>
            </a:r>
            <a:r>
              <a:rPr kumimoji="0" lang="it-IT" altLang="it-IT" sz="2000" b="0" i="0" u="none" strike="noStrike" cap="none" normalizeH="0" baseline="0" dirty="0">
                <a:ln>
                  <a:noFill/>
                </a:ln>
                <a:solidFill>
                  <a:srgbClr val="333333"/>
                </a:solidFill>
                <a:effectLst/>
                <a:latin typeface="Fira Sans" panose="020B05030500000200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u="sng" dirty="0"/>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
        <p:nvSpPr>
          <p:cNvPr id="5" name="Simbolo &quot;Non consentito&quot; 4">
            <a:extLst>
              <a:ext uri="{FF2B5EF4-FFF2-40B4-BE49-F238E27FC236}">
                <a16:creationId xmlns:a16="http://schemas.microsoft.com/office/drawing/2014/main" id="{3EC833CA-06D4-4B89-84C8-6C6A2CB7F64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0906024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
        <p:nvSpPr>
          <p:cNvPr id="5" name="Simbolo &quot;Non consentito&quot; 4">
            <a:extLst>
              <a:ext uri="{FF2B5EF4-FFF2-40B4-BE49-F238E27FC236}">
                <a16:creationId xmlns:a16="http://schemas.microsoft.com/office/drawing/2014/main" id="{4E347A77-3F65-46FD-975E-F396710C6163}"/>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56414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
        <p:nvSpPr>
          <p:cNvPr id="5" name="Simbolo &quot;Non consentito&quot; 4">
            <a:extLst>
              <a:ext uri="{FF2B5EF4-FFF2-40B4-BE49-F238E27FC236}">
                <a16:creationId xmlns:a16="http://schemas.microsoft.com/office/drawing/2014/main" id="{5011AE16-48CD-475A-8ED0-1944F9897B5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145736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
        <p:nvSpPr>
          <p:cNvPr id="5" name="Simbolo &quot;Non consentito&quot; 4">
            <a:extLst>
              <a:ext uri="{FF2B5EF4-FFF2-40B4-BE49-F238E27FC236}">
                <a16:creationId xmlns:a16="http://schemas.microsoft.com/office/drawing/2014/main" id="{1E3BBC57-94E8-4B8E-A75B-82C7E363EA5A}"/>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464960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
        <p:nvSpPr>
          <p:cNvPr id="5" name="Simbolo &quot;Non consentito&quot; 4">
            <a:extLst>
              <a:ext uri="{FF2B5EF4-FFF2-40B4-BE49-F238E27FC236}">
                <a16:creationId xmlns:a16="http://schemas.microsoft.com/office/drawing/2014/main" id="{41FF1B0C-1044-45F4-9BAA-F01E098A194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971566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0516F60B-6EB7-43B8-876E-C2FC40C6A9A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72640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it-IT" b="0" i="0" dirty="0" err="1">
                <a:solidFill>
                  <a:srgbClr val="0000BB"/>
                </a:solidFill>
                <a:effectLst/>
                <a:latin typeface="Fira Mono" panose="020B0509050000020004" pitchFamily="49" charset="0"/>
              </a:rPr>
              <a:t>var_dump</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round</a:t>
            </a:r>
            <a:r>
              <a:rPr lang="it-IT" b="0" i="0" dirty="0">
                <a:solidFill>
                  <a:srgbClr val="007700"/>
                </a:solidFill>
                <a:effectLst/>
                <a:latin typeface="Fira Mono" panose="020B0509050000020004" pitchFamily="49" charset="0"/>
              </a:rPr>
              <a:t>(</a:t>
            </a:r>
            <a:r>
              <a:rPr lang="it-IT" b="0" i="0" dirty="0">
                <a:solidFill>
                  <a:srgbClr val="0000BB"/>
                </a:solidFill>
                <a:effectLst/>
                <a:latin typeface="Fira Mono" panose="020B0509050000020004" pitchFamily="49" charset="0"/>
              </a:rPr>
              <a:t>5.045</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2</a:t>
            </a:r>
            <a:r>
              <a:rPr lang="it-IT" b="0" i="0" dirty="0">
                <a:solidFill>
                  <a:srgbClr val="007700"/>
                </a:solidFill>
                <a:effectLst/>
                <a:latin typeface="Fira Mono" panose="020B0509050000020004" pitchFamily="49" charset="0"/>
              </a:rPr>
              <a:t>))</a:t>
            </a:r>
            <a:r>
              <a:rPr lang="en-US" b="0" i="0" dirty="0">
                <a:solidFill>
                  <a:srgbClr val="007700"/>
                </a:solidFill>
                <a:effectLst/>
                <a:latin typeface="Fira Mono" panose="020B0509050000020004" pitchFamily="49" charset="0"/>
              </a:rPr>
              <a:t>; //5.05</a:t>
            </a:r>
            <a:endParaRPr lang="en-US" dirty="0"/>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highlight>
                  <a:srgbClr val="00FF00"/>
                </a:highlight>
              </a:rPr>
              <a:t>La variabile di default viene importata per valore</a:t>
            </a:r>
            <a:r>
              <a:rPr lang="it-IT" dirty="0"/>
              <a:t>,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6546E-B91A-4163-A8F0-8404AE41081E}"/>
              </a:ext>
            </a:extLst>
          </p:cNvPr>
          <p:cNvSpPr>
            <a:spLocks noGrp="1"/>
          </p:cNvSpPr>
          <p:nvPr>
            <p:ph type="title"/>
          </p:nvPr>
        </p:nvSpPr>
        <p:spPr/>
        <p:txBody>
          <a:bodyPr/>
          <a:lstStyle/>
          <a:p>
            <a:r>
              <a:rPr lang="it-IT" dirty="0"/>
              <a:t>CLOSURE </a:t>
            </a:r>
            <a:r>
              <a:rPr lang="it-IT" dirty="0" err="1"/>
              <a:t>binding</a:t>
            </a:r>
            <a:endParaRPr lang="it-IT" dirty="0"/>
          </a:p>
        </p:txBody>
      </p:sp>
      <p:sp>
        <p:nvSpPr>
          <p:cNvPr id="3" name="Segnaposto contenuto 2">
            <a:extLst>
              <a:ext uri="{FF2B5EF4-FFF2-40B4-BE49-F238E27FC236}">
                <a16:creationId xmlns:a16="http://schemas.microsoft.com/office/drawing/2014/main" id="{EDB65B5C-AE68-4C8C-BC66-7D30BAFDDEFE}"/>
              </a:ext>
            </a:extLst>
          </p:cNvPr>
          <p:cNvSpPr>
            <a:spLocks noGrp="1"/>
          </p:cNvSpPr>
          <p:nvPr>
            <p:ph idx="1"/>
          </p:nvPr>
        </p:nvSpPr>
        <p:spPr/>
        <p:txBody>
          <a:bodyPr/>
          <a:lstStyle/>
          <a:p>
            <a:r>
              <a:rPr lang="en-US" b="0" dirty="0">
                <a:solidFill>
                  <a:srgbClr val="800000"/>
                </a:solidFill>
                <a:effectLst/>
                <a:latin typeface="Consolas" panose="020B0609020204030204" pitchFamily="49" charset="0"/>
              </a:rPr>
              <a:t>dal PHP 7 le closure </a:t>
            </a:r>
            <a:r>
              <a:rPr lang="en-US" b="0" dirty="0" err="1">
                <a:solidFill>
                  <a:srgbClr val="800000"/>
                </a:solidFill>
                <a:effectLst/>
                <a:latin typeface="Consolas" panose="020B0609020204030204" pitchFamily="49" charset="0"/>
              </a:rPr>
              <a:t>hanno</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integrato</a:t>
            </a:r>
            <a:r>
              <a:rPr lang="en-US" b="0" dirty="0">
                <a:solidFill>
                  <a:srgbClr val="800000"/>
                </a:solidFill>
                <a:effectLst/>
                <a:latin typeface="Consolas" panose="020B0609020204030204" pitchFamily="49" charset="0"/>
              </a:rPr>
              <a:t> il </a:t>
            </a:r>
            <a:r>
              <a:rPr lang="en-US" b="0" dirty="0" err="1">
                <a:solidFill>
                  <a:srgbClr val="800000"/>
                </a:solidFill>
                <a:effectLst/>
                <a:latin typeface="Consolas" panose="020B0609020204030204" pitchFamily="49" charset="0"/>
              </a:rPr>
              <a:t>metodo</a:t>
            </a:r>
            <a:r>
              <a:rPr lang="en-US" b="0" dirty="0">
                <a:solidFill>
                  <a:srgbClr val="800000"/>
                </a:solidFill>
                <a:effectLst/>
                <a:latin typeface="Consolas" panose="020B0609020204030204" pitchFamily="49" charset="0"/>
              </a:rPr>
              <a:t> call </a:t>
            </a:r>
            <a:r>
              <a:rPr lang="en-US" b="0" dirty="0" err="1">
                <a:solidFill>
                  <a:srgbClr val="800000"/>
                </a:solidFill>
                <a:effectLst/>
                <a:latin typeface="Consolas" panose="020B0609020204030204" pitchFamily="49" charset="0"/>
              </a:rPr>
              <a:t>che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consente</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passare</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dei</a:t>
            </a:r>
            <a:r>
              <a:rPr lang="en-US" b="0" dirty="0">
                <a:solidFill>
                  <a:srgbClr val="8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dati</a:t>
            </a:r>
            <a:r>
              <a:rPr lang="en-US" b="0" dirty="0">
                <a:solidFill>
                  <a:srgbClr val="800000"/>
                </a:solidFill>
                <a:effectLst/>
                <a:latin typeface="Consolas" panose="020B0609020204030204" pitchFamily="49" charset="0"/>
              </a:rPr>
              <a:t> di </a:t>
            </a:r>
            <a:r>
              <a:rPr lang="en-US" b="0" dirty="0" err="1">
                <a:solidFill>
                  <a:srgbClr val="800000"/>
                </a:solidFill>
                <a:effectLst/>
                <a:latin typeface="Consolas" panose="020B0609020204030204" pitchFamily="49" charset="0"/>
              </a:rPr>
              <a:t>ambiente</a:t>
            </a:r>
            <a:r>
              <a:rPr lang="en-US" b="0" dirty="0">
                <a:solidFill>
                  <a:srgbClr val="800000"/>
                </a:solidFill>
                <a:effectLst/>
                <a:latin typeface="Consolas" panose="020B0609020204030204" pitchFamily="49" charset="0"/>
              </a:rPr>
              <a:t> alle closure</a:t>
            </a:r>
          </a:p>
          <a:p>
            <a:endParaRPr lang="en-US" dirty="0">
              <a:solidFill>
                <a:srgbClr val="800000"/>
              </a:solidFill>
              <a:latin typeface="Consolas" panose="020B0609020204030204" pitchFamily="49" charset="0"/>
            </a:endParaRPr>
          </a:p>
          <a:p>
            <a:r>
              <a:rPr lang="en-US" b="0" dirty="0">
                <a:solidFill>
                  <a:srgbClr val="800000"/>
                </a:solidFill>
                <a:effectLst/>
                <a:latin typeface="Consolas" panose="020B0609020204030204" pitchFamily="49" charset="0"/>
              </a:rPr>
              <a:t>&lt;?php</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$hi = </a:t>
            </a:r>
            <a:r>
              <a:rPr lang="en-US" b="0" dirty="0">
                <a:solidFill>
                  <a:srgbClr val="A31515"/>
                </a:solidFill>
                <a:effectLst/>
                <a:latin typeface="Consolas" panose="020B0609020204030204" pitchFamily="49" charset="0"/>
              </a:rPr>
              <a:t>'Ciao'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$closure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-&gt;hi;</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 $closure-&gt;call(</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a:t>
            </a:r>
          </a:p>
          <a:p>
            <a:endParaRPr lang="it-IT" dirty="0"/>
          </a:p>
        </p:txBody>
      </p:sp>
    </p:spTree>
    <p:extLst>
      <p:ext uri="{BB962C8B-B14F-4D97-AF65-F5344CB8AC3E}">
        <p14:creationId xmlns:p14="http://schemas.microsoft.com/office/powerpoint/2010/main" val="14001814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
        <p:nvSpPr>
          <p:cNvPr id="5" name="Simbolo &quot;Non consentito&quot; 4">
            <a:extLst>
              <a:ext uri="{FF2B5EF4-FFF2-40B4-BE49-F238E27FC236}">
                <a16:creationId xmlns:a16="http://schemas.microsoft.com/office/drawing/2014/main" id="{C2FFB52F-AE55-4F44-9DE9-6AD07FE1781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1290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
        <p:nvSpPr>
          <p:cNvPr id="6" name="Simbolo &quot;Non consentito&quot; 5">
            <a:extLst>
              <a:ext uri="{FF2B5EF4-FFF2-40B4-BE49-F238E27FC236}">
                <a16:creationId xmlns:a16="http://schemas.microsoft.com/office/drawing/2014/main" id="{7A2BD329-6E7A-4E6D-8680-14DE1BAEDD0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65808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
        <p:nvSpPr>
          <p:cNvPr id="5" name="Simbolo &quot;Non consentito&quot; 4">
            <a:extLst>
              <a:ext uri="{FF2B5EF4-FFF2-40B4-BE49-F238E27FC236}">
                <a16:creationId xmlns:a16="http://schemas.microsoft.com/office/drawing/2014/main" id="{C4949BFD-7A1B-4983-9B68-7B9AC0110A32}"/>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362892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
        <p:nvSpPr>
          <p:cNvPr id="8" name="Simbolo &quot;Non consentito&quot; 7">
            <a:extLst>
              <a:ext uri="{FF2B5EF4-FFF2-40B4-BE49-F238E27FC236}">
                <a16:creationId xmlns:a16="http://schemas.microsoft.com/office/drawing/2014/main" id="{43615746-9D36-4B98-8A4E-65ACA3786631}"/>
              </a:ext>
            </a:extLst>
          </p:cNvPr>
          <p:cNvSpPr/>
          <p:nvPr/>
        </p:nvSpPr>
        <p:spPr>
          <a:xfrm>
            <a:off x="11523306" y="613954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9220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endParaRPr lang="it-IT" dirty="0">
              <a:solidFill>
                <a:schemeClr val="tx1"/>
              </a:solidFill>
            </a:endParaRPr>
          </a:p>
          <a:p>
            <a:r>
              <a:rPr lang="it-IT" dirty="0">
                <a:solidFill>
                  <a:schemeClr val="tx1"/>
                </a:solidFill>
              </a:rPr>
              <a:t>\n = PHP_EOL (entrambi producono new line)</a:t>
            </a:r>
          </a:p>
          <a:p>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
        <p:nvSpPr>
          <p:cNvPr id="6" name="Simbolo &quot;Non consentito&quot; 5">
            <a:extLst>
              <a:ext uri="{FF2B5EF4-FFF2-40B4-BE49-F238E27FC236}">
                <a16:creationId xmlns:a16="http://schemas.microsoft.com/office/drawing/2014/main" id="{A0265D6C-0D97-4608-A1FB-97C81E1E948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9270686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
        <p:nvSpPr>
          <p:cNvPr id="6" name="Simbolo &quot;Non consentito&quot; 5">
            <a:extLst>
              <a:ext uri="{FF2B5EF4-FFF2-40B4-BE49-F238E27FC236}">
                <a16:creationId xmlns:a16="http://schemas.microsoft.com/office/drawing/2014/main" id="{EF13CB65-B430-4349-9E23-352D6926523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26795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
        <p:nvSpPr>
          <p:cNvPr id="6" name="Simbolo &quot;Non consentito&quot; 5">
            <a:extLst>
              <a:ext uri="{FF2B5EF4-FFF2-40B4-BE49-F238E27FC236}">
                <a16:creationId xmlns:a16="http://schemas.microsoft.com/office/drawing/2014/main" id="{6DAA7954-5383-4867-B0AD-9FA1CD3C9759}"/>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983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
        <p:nvSpPr>
          <p:cNvPr id="6" name="Simbolo &quot;Non consentito&quot; 5">
            <a:extLst>
              <a:ext uri="{FF2B5EF4-FFF2-40B4-BE49-F238E27FC236}">
                <a16:creationId xmlns:a16="http://schemas.microsoft.com/office/drawing/2014/main" id="{FD5D5311-2259-4333-A970-C1475BBA16D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22349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
        <p:nvSpPr>
          <p:cNvPr id="6" name="Simbolo &quot;Non consentito&quot; 5">
            <a:extLst>
              <a:ext uri="{FF2B5EF4-FFF2-40B4-BE49-F238E27FC236}">
                <a16:creationId xmlns:a16="http://schemas.microsoft.com/office/drawing/2014/main" id="{BCF597F2-1002-431F-A361-06F7660E8DC6}"/>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67783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
        <p:nvSpPr>
          <p:cNvPr id="6" name="Simbolo &quot;Non consentito&quot; 5">
            <a:extLst>
              <a:ext uri="{FF2B5EF4-FFF2-40B4-BE49-F238E27FC236}">
                <a16:creationId xmlns:a16="http://schemas.microsoft.com/office/drawing/2014/main" id="{053C8DE4-0BB5-4B6B-969A-631EA5E5A148}"/>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881490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t>Interi, float, stringhe o booleano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
        <p:nvSpPr>
          <p:cNvPr id="6" name="Simbolo &quot;Non consentito&quot; 5">
            <a:extLst>
              <a:ext uri="{FF2B5EF4-FFF2-40B4-BE49-F238E27FC236}">
                <a16:creationId xmlns:a16="http://schemas.microsoft.com/office/drawing/2014/main" id="{E54E49CD-BD9C-4629-ABDD-A21B4BFF392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47606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Tree>
    <p:extLst>
      <p:ext uri="{BB962C8B-B14F-4D97-AF65-F5344CB8AC3E}">
        <p14:creationId xmlns:p14="http://schemas.microsoft.com/office/powerpoint/2010/main" val="2772316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a:p>
            <a:endParaRPr lang="it-IT" sz="2000" b="1" dirty="0"/>
          </a:p>
          <a:p>
            <a:r>
              <a:rPr lang="it-IT" sz="2000" b="1" dirty="0"/>
              <a:t>es traducendo un oggetto viene chiamato il </a:t>
            </a:r>
            <a:r>
              <a:rPr lang="it-IT" sz="2000" b="1" dirty="0" err="1"/>
              <a:t>magic</a:t>
            </a:r>
            <a:r>
              <a:rPr lang="it-IT" sz="2000" b="1" dirty="0"/>
              <a:t> </a:t>
            </a:r>
            <a:r>
              <a:rPr lang="it-IT" sz="2000" b="1" dirty="0" err="1"/>
              <a:t>method</a:t>
            </a:r>
            <a:r>
              <a:rPr lang="it-IT" sz="2000" b="1" dirty="0"/>
              <a:t> __</a:t>
            </a:r>
            <a:r>
              <a:rPr lang="it-IT" sz="2000" b="1" dirty="0" err="1"/>
              <a:t>toString</a:t>
            </a:r>
            <a:endParaRPr lang="it-IT" sz="2000" b="1" dirty="0"/>
          </a:p>
          <a:p>
            <a:r>
              <a:rPr lang="it-IT" sz="1600" b="0" dirty="0">
                <a:solidFill>
                  <a:srgbClr val="800000"/>
                </a:solidFill>
                <a:effectLst/>
                <a:latin typeface="Consolas" panose="020B0609020204030204" pitchFamily="49" charset="0"/>
              </a:rPr>
              <a:t>&lt;?</a:t>
            </a:r>
            <a:r>
              <a:rPr lang="it-IT" sz="1600" b="0" dirty="0" err="1">
                <a:solidFill>
                  <a:srgbClr val="800000"/>
                </a:solidFill>
                <a:effectLst/>
                <a:latin typeface="Consolas" panose="020B0609020204030204" pitchFamily="49" charset="0"/>
              </a:rPr>
              <a:t>php</a:t>
            </a:r>
            <a:endParaRPr lang="it-IT" sz="1600" b="0" dirty="0">
              <a:solidFill>
                <a:srgbClr val="000000"/>
              </a:solidFill>
              <a:effectLst/>
              <a:latin typeface="Consolas" panose="020B0609020204030204" pitchFamily="49" charset="0"/>
            </a:endParaRPr>
          </a:p>
          <a:p>
            <a:r>
              <a:rPr lang="it-IT" sz="1600" b="0" dirty="0">
                <a:solidFill>
                  <a:srgbClr val="0000FF"/>
                </a:solidFill>
                <a:effectLst/>
                <a:latin typeface="Consolas" panose="020B0609020204030204" pitchFamily="49" charset="0"/>
              </a:rPr>
              <a:t>class</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private</a:t>
            </a:r>
            <a:r>
              <a:rPr lang="it-IT" sz="1600" b="0" dirty="0">
                <a:solidFill>
                  <a:srgbClr val="000000"/>
                </a:solidFill>
                <a:effectLst/>
                <a:latin typeface="Consolas" panose="020B0609020204030204" pitchFamily="49" charset="0"/>
              </a:rPr>
              <a:t> $hi = </a:t>
            </a:r>
            <a:r>
              <a:rPr lang="it-IT" sz="1600" b="0" dirty="0">
                <a:solidFill>
                  <a:srgbClr val="A31515"/>
                </a:solidFill>
                <a:effectLst/>
                <a:latin typeface="Consolas" panose="020B0609020204030204" pitchFamily="49" charset="0"/>
              </a:rPr>
              <a:t>'Ciao'</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public</a:t>
            </a:r>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function</a:t>
            </a:r>
            <a:r>
              <a:rPr lang="it-IT" sz="1600" b="0" dirty="0">
                <a:solidFill>
                  <a:srgbClr val="000000"/>
                </a:solidFill>
                <a:effectLst/>
                <a:latin typeface="Consolas" panose="020B0609020204030204" pitchFamily="49" charset="0"/>
              </a:rPr>
              <a:t> __</a:t>
            </a:r>
            <a:r>
              <a:rPr lang="it-IT" sz="1600" b="0" dirty="0" err="1">
                <a:solidFill>
                  <a:srgbClr val="000000"/>
                </a:solidFill>
                <a:effectLst/>
                <a:latin typeface="Consolas" panose="020B0609020204030204" pitchFamily="49" charset="0"/>
              </a:rPr>
              <a:t>toString</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        </a:t>
            </a:r>
            <a:r>
              <a:rPr lang="it-IT" sz="1600" b="0" dirty="0" err="1">
                <a:solidFill>
                  <a:srgbClr val="0000FF"/>
                </a:solidFill>
                <a:effectLst/>
                <a:latin typeface="Consolas" panose="020B0609020204030204" pitchFamily="49" charset="0"/>
              </a:rPr>
              <a:t>return</a:t>
            </a:r>
            <a:r>
              <a:rPr lang="it-IT" sz="1600" b="0" dirty="0">
                <a:solidFill>
                  <a:srgbClr val="000000"/>
                </a:solidFill>
                <a:effectLst/>
                <a:latin typeface="Consolas" panose="020B0609020204030204" pitchFamily="49" charset="0"/>
              </a:rPr>
              <a:t> </a:t>
            </a:r>
            <a:r>
              <a:rPr lang="it-IT" sz="1600" b="0" dirty="0">
                <a:solidFill>
                  <a:srgbClr val="0000FF"/>
                </a:solidFill>
                <a:effectLst/>
                <a:latin typeface="Consolas" panose="020B0609020204030204" pitchFamily="49" charset="0"/>
              </a:rPr>
              <a:t>__CLASS__</a:t>
            </a:r>
            <a:r>
              <a:rPr lang="it-IT" sz="1600" b="0" dirty="0">
                <a:solidFill>
                  <a:srgbClr val="000000"/>
                </a:solidFill>
                <a:effectLst/>
                <a:latin typeface="Consolas" panose="020B0609020204030204" pitchFamily="49" charset="0"/>
              </a:rPr>
              <a:t>;</a:t>
            </a:r>
          </a:p>
          <a:p>
            <a:r>
              <a:rPr lang="it-IT" sz="1600" b="0" dirty="0">
                <a:solidFill>
                  <a:srgbClr val="000000"/>
                </a:solidFill>
                <a:effectLst/>
                <a:latin typeface="Consolas" panose="020B0609020204030204" pitchFamily="49" charset="0"/>
              </a:rPr>
              <a:t>    }</a:t>
            </a:r>
          </a:p>
          <a:p>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strval</a:t>
            </a:r>
            <a:r>
              <a:rPr lang="it-IT" sz="1600" b="0" dirty="0">
                <a:solidFill>
                  <a:srgbClr val="000000"/>
                </a:solidFill>
                <a:effectLst/>
                <a:latin typeface="Consolas" panose="020B0609020204030204" pitchFamily="49" charset="0"/>
              </a:rPr>
              <a:t>(</a:t>
            </a:r>
            <a:r>
              <a:rPr lang="it-IT" sz="1600" b="0" dirty="0">
                <a:solidFill>
                  <a:srgbClr val="0000FF"/>
                </a:solidFill>
                <a:effectLst/>
                <a:latin typeface="Consolas" panose="020B0609020204030204" pitchFamily="49" charset="0"/>
              </a:rPr>
              <a:t>new</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MiaClasse</a:t>
            </a:r>
            <a:r>
              <a:rPr lang="it-IT" sz="1600" b="0" dirty="0">
                <a:solidFill>
                  <a:srgbClr val="000000"/>
                </a:solidFill>
                <a:effectLs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'2021-01-01'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("02 </a:t>
            </a:r>
            <a:r>
              <a:rPr lang="it-IT" dirty="0" err="1"/>
              <a:t>September</a:t>
            </a:r>
            <a:r>
              <a:rPr lang="it-IT" dirty="0"/>
              <a:t> 1978"); // </a:t>
            </a:r>
            <a:r>
              <a:rPr lang="it-IT" dirty="0" err="1"/>
              <a:t>timestamp</a:t>
            </a:r>
            <a:r>
              <a:rPr lang="it-IT" dirty="0"/>
              <a:t> del 02 settembre 1978</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pPr marL="0" indent="0">
              <a:buNone/>
            </a:pPr>
            <a:r>
              <a:rPr lang="es-ES" sz="1800" b="0" dirty="0">
                <a:solidFill>
                  <a:srgbClr val="000000"/>
                </a:solidFill>
                <a:effectLst/>
                <a:latin typeface="Consolas" panose="020B0609020204030204" pitchFamily="49" charset="0"/>
              </a:rPr>
              <a:t>$data = strtotime(</a:t>
            </a:r>
            <a:r>
              <a:rPr lang="es-ES" sz="1800" b="0" dirty="0">
                <a:solidFill>
                  <a:srgbClr val="A31515"/>
                </a:solidFill>
                <a:effectLst/>
                <a:latin typeface="Consolas" panose="020B0609020204030204" pitchFamily="49" charset="0"/>
              </a:rPr>
              <a:t>"2021-12-05"</a:t>
            </a:r>
            <a:r>
              <a:rPr lang="es-ES" sz="1800" b="0" dirty="0">
                <a:solidFill>
                  <a:srgbClr val="000000"/>
                </a:solidFill>
                <a:effectLst/>
                <a:latin typeface="Consolas" panose="020B0609020204030204" pitchFamily="49" charset="0"/>
              </a:rPr>
              <a:t>);</a:t>
            </a:r>
          </a:p>
          <a:p>
            <a:pPr marL="0" indent="0">
              <a:buNone/>
            </a:pPr>
            <a:r>
              <a:rPr lang="es-ES" sz="1800" b="0" dirty="0">
                <a:solidFill>
                  <a:srgbClr val="000000"/>
                </a:solidFill>
                <a:effectLst/>
                <a:latin typeface="Consolas" panose="020B0609020204030204" pitchFamily="49" charset="0"/>
              </a:rPr>
              <a:t>echo date(</a:t>
            </a:r>
            <a:r>
              <a:rPr lang="es-ES" sz="1800" b="0" dirty="0">
                <a:solidFill>
                  <a:srgbClr val="A31515"/>
                </a:solidFill>
                <a:effectLst/>
                <a:latin typeface="Consolas" panose="020B0609020204030204" pitchFamily="49" charset="0"/>
              </a:rPr>
              <a:t>"d/m/Y"</a:t>
            </a:r>
            <a:r>
              <a:rPr lang="es-ES" sz="1800" b="0" dirty="0">
                <a:solidFill>
                  <a:srgbClr val="000000"/>
                </a:solidFill>
                <a:effectLst/>
                <a:latin typeface="Consolas" panose="020B0609020204030204" pitchFamily="49" charset="0"/>
              </a:rPr>
              <a:t>,$data);</a:t>
            </a:r>
          </a:p>
          <a:p>
            <a:pPr marL="0" indent="0">
              <a:buNone/>
            </a:pPr>
            <a:endParaRPr lang="it-IT" dirty="0"/>
          </a:p>
        </p:txBody>
      </p:sp>
    </p:spTree>
    <p:extLst>
      <p:ext uri="{BB962C8B-B14F-4D97-AF65-F5344CB8AC3E}">
        <p14:creationId xmlns:p14="http://schemas.microsoft.com/office/powerpoint/2010/main" val="61570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m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month</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
        <p:nvSpPr>
          <p:cNvPr id="5" name="Simbolo &quot;Non consentito&quot; 4">
            <a:extLst>
              <a:ext uri="{FF2B5EF4-FFF2-40B4-BE49-F238E27FC236}">
                <a16:creationId xmlns:a16="http://schemas.microsoft.com/office/drawing/2014/main" id="{B3A03C04-3BD9-478F-8B09-3B45A38C4B17}"/>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7803789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
        <p:nvSpPr>
          <p:cNvPr id="5" name="Simbolo &quot;Non consentito&quot; 4">
            <a:extLst>
              <a:ext uri="{FF2B5EF4-FFF2-40B4-BE49-F238E27FC236}">
                <a16:creationId xmlns:a16="http://schemas.microsoft.com/office/drawing/2014/main" id="{29B47E8E-8BF9-4B4C-BA1D-F1F7B71880BE}"/>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7501946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
        <p:nvSpPr>
          <p:cNvPr id="5" name="Simbolo &quot;Non consentito&quot; 4">
            <a:extLst>
              <a:ext uri="{FF2B5EF4-FFF2-40B4-BE49-F238E27FC236}">
                <a16:creationId xmlns:a16="http://schemas.microsoft.com/office/drawing/2014/main" id="{4C58A083-CB64-4EF5-AF29-E9A221D8C3A9}"/>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454343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622B6A91-3481-4BFA-9689-258CE81AF12D}"/>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2894604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
        <p:nvSpPr>
          <p:cNvPr id="5" name="Simbolo &quot;Non consentito&quot; 4">
            <a:extLst>
              <a:ext uri="{FF2B5EF4-FFF2-40B4-BE49-F238E27FC236}">
                <a16:creationId xmlns:a16="http://schemas.microsoft.com/office/drawing/2014/main" id="{843C0802-FBC3-47DC-96EB-4C9BA3FDF15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6434777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6198FC4C-E955-409A-A05B-684D2E543EB1}"/>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9621031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
        <p:nvSpPr>
          <p:cNvPr id="5" name="Simbolo &quot;Non consentito&quot; 4">
            <a:extLst>
              <a:ext uri="{FF2B5EF4-FFF2-40B4-BE49-F238E27FC236}">
                <a16:creationId xmlns:a16="http://schemas.microsoft.com/office/drawing/2014/main" id="{9F49B504-8D08-4BF4-A444-B13AA91FB21B}"/>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5729308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
        <p:nvSpPr>
          <p:cNvPr id="5" name="Simbolo &quot;Non consentito&quot; 4">
            <a:extLst>
              <a:ext uri="{FF2B5EF4-FFF2-40B4-BE49-F238E27FC236}">
                <a16:creationId xmlns:a16="http://schemas.microsoft.com/office/drawing/2014/main" id="{745ABA62-3955-4EEC-A513-8455A97DFCDF}"/>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776566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
        <p:nvSpPr>
          <p:cNvPr id="5" name="Simbolo &quot;Non consentito&quot; 4">
            <a:extLst>
              <a:ext uri="{FF2B5EF4-FFF2-40B4-BE49-F238E27FC236}">
                <a16:creationId xmlns:a16="http://schemas.microsoft.com/office/drawing/2014/main" id="{7B73B434-BCD9-4A99-8C14-399017E981DB}"/>
              </a:ext>
            </a:extLst>
          </p:cNvPr>
          <p:cNvSpPr/>
          <p:nvPr/>
        </p:nvSpPr>
        <p:spPr>
          <a:xfrm>
            <a:off x="11523306" y="6130211"/>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5152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lstStyle/>
          <a:p>
            <a:r>
              <a:rPr lang="it-IT" dirty="0"/>
              <a:t>La funzione </a:t>
            </a:r>
            <a:r>
              <a:rPr lang="it-IT" dirty="0" err="1"/>
              <a:t>mktime</a:t>
            </a:r>
            <a:r>
              <a:rPr lang="it-IT" dirty="0"/>
              <a:t>() </a:t>
            </a:r>
            <a:r>
              <a:rPr lang="it-IT" b="1" dirty="0"/>
              <a:t>restituisce il </a:t>
            </a:r>
            <a:r>
              <a:rPr lang="it-IT" b="1" dirty="0" err="1"/>
              <a:t>timestamp</a:t>
            </a:r>
            <a:r>
              <a:rPr lang="it-IT" b="1" dirty="0"/>
              <a:t> Unix per una data.</a:t>
            </a:r>
          </a:p>
          <a:p>
            <a:endParaRPr lang="it-IT"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pPr marL="0" indent="0">
              <a:buNone/>
            </a:pP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endParaRPr lang="fr-FR" dirty="0">
              <a:solidFill>
                <a:srgbClr val="000000"/>
              </a:solidFill>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r>
              <a:rPr lang="fr-FR" dirty="0" err="1">
                <a:solidFill>
                  <a:srgbClr val="000000"/>
                </a:solidFill>
                <a:latin typeface="Consolas" panose="020B0609020204030204" pitchFamily="49" charset="0"/>
              </a:rPr>
              <a:t>esempio</a:t>
            </a:r>
            <a:r>
              <a:rPr lang="fr-FR" dirty="0">
                <a:solidFill>
                  <a:srgbClr val="000000"/>
                </a:solidFill>
                <a:latin typeface="Consolas" panose="020B0609020204030204" pitchFamily="49" charset="0"/>
              </a:rPr>
              <a:t> con format:</a:t>
            </a:r>
            <a:endParaRPr lang="fr-FR" b="0" dirty="0">
              <a:solidFill>
                <a:srgbClr val="000000"/>
              </a:solidFill>
              <a:effectLst/>
              <a:latin typeface="Consolas" panose="020B0609020204030204" pitchFamily="49" charset="0"/>
            </a:endParaRPr>
          </a:p>
          <a:p>
            <a:pPr marL="0" indent="0">
              <a:buNone/>
            </a:pPr>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date(</a:t>
            </a:r>
            <a:r>
              <a:rPr lang="fr-FR" b="0" dirty="0">
                <a:solidFill>
                  <a:srgbClr val="A31515"/>
                </a:solidFill>
                <a:effectLst/>
                <a:latin typeface="Consolas" panose="020B0609020204030204" pitchFamily="49" charset="0"/>
              </a:rPr>
              <a:t>"d/m/Y 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mktime</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0</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2</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9</a:t>
            </a:r>
            <a:r>
              <a:rPr lang="fr-FR" b="0" dirty="0">
                <a:solidFill>
                  <a:srgbClr val="000000"/>
                </a:solidFill>
                <a:effectLst/>
                <a:latin typeface="Consolas" panose="020B0609020204030204" pitchFamily="49" charset="0"/>
              </a:rPr>
              <a:t>,</a:t>
            </a:r>
            <a:r>
              <a:rPr lang="fr-FR" b="0" dirty="0">
                <a:solidFill>
                  <a:srgbClr val="098658"/>
                </a:solidFill>
                <a:effectLst/>
                <a:latin typeface="Consolas" panose="020B0609020204030204" pitchFamily="49" charset="0"/>
              </a:rPr>
              <a:t>1978</a:t>
            </a:r>
            <a:r>
              <a:rPr lang="fr-FR" b="0" dirty="0">
                <a:solidFill>
                  <a:srgbClr val="000000"/>
                </a:solidFill>
                <a:effectLst/>
                <a:latin typeface="Consolas" panose="020B0609020204030204" pitchFamily="49" charset="0"/>
              </a:rPr>
              <a:t>));</a:t>
            </a:r>
          </a:p>
          <a:p>
            <a:pPr marL="0" indent="0">
              <a:buNone/>
            </a:pPr>
            <a:r>
              <a:rPr lang="en-US" dirty="0"/>
              <a:t>&gt; 09/02/1978 Thursday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4058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6F02D-C80D-4ECC-A504-21FB6F6D72E3}"/>
              </a:ext>
            </a:extLst>
          </p:cNvPr>
          <p:cNvSpPr>
            <a:spLocks noGrp="1"/>
          </p:cNvSpPr>
          <p:nvPr>
            <p:ph type="title"/>
          </p:nvPr>
        </p:nvSpPr>
        <p:spPr/>
        <p:txBody>
          <a:bodyPr/>
          <a:lstStyle/>
          <a:p>
            <a:r>
              <a:rPr lang="it-IT" dirty="0"/>
              <a:t>Funzioni con gli Array</a:t>
            </a:r>
          </a:p>
        </p:txBody>
      </p:sp>
      <p:sp>
        <p:nvSpPr>
          <p:cNvPr id="8" name="Segnaposto contenuto 7">
            <a:extLst>
              <a:ext uri="{FF2B5EF4-FFF2-40B4-BE49-F238E27FC236}">
                <a16:creationId xmlns:a16="http://schemas.microsoft.com/office/drawing/2014/main" id="{26EC8EBC-B8C6-443D-8491-7B01A028F568}"/>
              </a:ext>
            </a:extLst>
          </p:cNvPr>
          <p:cNvSpPr>
            <a:spLocks noGrp="1"/>
          </p:cNvSpPr>
          <p:nvPr>
            <p:ph idx="1"/>
          </p:nvPr>
        </p:nvSpPr>
        <p:spPr/>
        <p:txBody>
          <a:bodyPr>
            <a:normAutofit/>
          </a:bodyPr>
          <a:lstStyle/>
          <a:p>
            <a:pPr algn="ctr"/>
            <a:endParaRPr lang="it-IT" sz="5400" dirty="0"/>
          </a:p>
          <a:p>
            <a:pPr algn="ctr"/>
            <a:r>
              <a:rPr lang="it-IT" sz="5400" dirty="0"/>
              <a:t>Funzioni con gli Array</a:t>
            </a:r>
          </a:p>
        </p:txBody>
      </p:sp>
    </p:spTree>
    <p:extLst>
      <p:ext uri="{BB962C8B-B14F-4D97-AF65-F5344CB8AC3E}">
        <p14:creationId xmlns:p14="http://schemas.microsoft.com/office/powerpoint/2010/main" val="9633828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FFFF00"/>
                </a:highlight>
              </a:rPr>
              <a:t>shuffle</a:t>
            </a:r>
            <a:r>
              <a:rPr lang="it-IT" dirty="0"/>
              <a:t>($partecipanti);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t>array_reverse</a:t>
            </a:r>
            <a:r>
              <a:rPr lang="it-IT" dirty="0"/>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fontScale="85000" lnSpcReduction="20000"/>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a:p>
            <a:pPr>
              <a:lnSpc>
                <a:spcPct val="100000"/>
              </a:lnSpc>
            </a:pPr>
            <a:endParaRPr lang="it-IT" sz="2000" dirty="0"/>
          </a:p>
          <a:p>
            <a:r>
              <a:rPr lang="pt-BR" sz="2200" b="0" dirty="0">
                <a:solidFill>
                  <a:schemeClr val="tx1"/>
                </a:solidFill>
                <a:effectLst/>
                <a:latin typeface="Consolas" panose="020B0609020204030204" pitchFamily="49" charset="0"/>
              </a:rPr>
              <a:t>$ar = array(1,2,5);</a:t>
            </a:r>
          </a:p>
          <a:p>
            <a:r>
              <a:rPr lang="pt-BR" sz="2200" b="0" dirty="0">
                <a:solidFill>
                  <a:schemeClr val="tx1"/>
                </a:solidFill>
                <a:effectLst/>
                <a:latin typeface="Consolas" panose="020B0609020204030204" pitchFamily="49" charset="0"/>
              </a:rPr>
              <a:t>$ar2 = array_merge($ar, [6,8]);</a:t>
            </a:r>
          </a:p>
          <a:p>
            <a:r>
              <a:rPr lang="pt-BR" sz="2200" b="0" dirty="0">
                <a:solidFill>
                  <a:schemeClr val="tx1"/>
                </a:solidFill>
                <a:effectLst/>
                <a:latin typeface="Consolas" panose="020B0609020204030204" pitchFamily="49" charset="0"/>
              </a:rPr>
              <a:t>print_r($ar2);</a:t>
            </a:r>
          </a:p>
          <a:p>
            <a:pPr>
              <a:lnSpc>
                <a:spcPct val="100000"/>
              </a:lnSpc>
            </a:pPr>
            <a:endParaRPr lang="it-IT" sz="2200" dirty="0">
              <a:solidFill>
                <a:schemeClr val="tx1"/>
              </a:solidFill>
            </a:endParaRPr>
          </a:p>
          <a:p>
            <a:pPr>
              <a:lnSpc>
                <a:spcPct val="100000"/>
              </a:lnSpc>
            </a:pPr>
            <a:r>
              <a:rPr lang="en-US" sz="2200" dirty="0">
                <a:solidFill>
                  <a:schemeClr val="tx1"/>
                </a:solidFill>
              </a:rPr>
              <a:t>Array</a:t>
            </a:r>
          </a:p>
          <a:p>
            <a:pPr>
              <a:lnSpc>
                <a:spcPct val="100000"/>
              </a:lnSpc>
            </a:pPr>
            <a:r>
              <a:rPr lang="en-US" sz="2200" dirty="0">
                <a:solidFill>
                  <a:schemeClr val="tx1"/>
                </a:solidFill>
              </a:rPr>
              <a:t>(</a:t>
            </a:r>
          </a:p>
          <a:p>
            <a:pPr>
              <a:lnSpc>
                <a:spcPct val="100000"/>
              </a:lnSpc>
            </a:pPr>
            <a:r>
              <a:rPr lang="en-US" sz="2200" dirty="0">
                <a:solidFill>
                  <a:schemeClr val="tx1"/>
                </a:solidFill>
              </a:rPr>
              <a:t>    [0] =&gt; 1</a:t>
            </a:r>
          </a:p>
          <a:p>
            <a:pPr>
              <a:lnSpc>
                <a:spcPct val="100000"/>
              </a:lnSpc>
            </a:pPr>
            <a:r>
              <a:rPr lang="en-US" sz="2200" dirty="0">
                <a:solidFill>
                  <a:schemeClr val="tx1"/>
                </a:solidFill>
              </a:rPr>
              <a:t>    [1] =&gt; 2</a:t>
            </a:r>
          </a:p>
          <a:p>
            <a:pPr>
              <a:lnSpc>
                <a:spcPct val="100000"/>
              </a:lnSpc>
            </a:pPr>
            <a:r>
              <a:rPr lang="en-US" sz="2200" dirty="0">
                <a:solidFill>
                  <a:schemeClr val="tx1"/>
                </a:solidFill>
              </a:rPr>
              <a:t>    [2] =&gt; 5</a:t>
            </a:r>
          </a:p>
          <a:p>
            <a:pPr>
              <a:lnSpc>
                <a:spcPct val="100000"/>
              </a:lnSpc>
            </a:pPr>
            <a:r>
              <a:rPr lang="en-US" sz="2200" dirty="0">
                <a:solidFill>
                  <a:schemeClr val="tx1"/>
                </a:solidFill>
              </a:rPr>
              <a:t>    [3] =&gt; 6</a:t>
            </a:r>
          </a:p>
          <a:p>
            <a:pPr>
              <a:lnSpc>
                <a:spcPct val="100000"/>
              </a:lnSpc>
            </a:pPr>
            <a:r>
              <a:rPr lang="en-US" sz="2200" dirty="0">
                <a:solidFill>
                  <a:schemeClr val="tx1"/>
                </a:solidFill>
              </a:rPr>
              <a:t>    [4] =&gt; 8</a:t>
            </a:r>
          </a:p>
          <a:p>
            <a:pPr>
              <a:lnSpc>
                <a:spcPct val="100000"/>
              </a:lnSpc>
            </a:pPr>
            <a:r>
              <a:rPr lang="en-US" sz="2200" dirty="0">
                <a:solidFill>
                  <a:schemeClr val="tx1"/>
                </a:solidFill>
              </a:rPr>
              <a:t>)</a:t>
            </a:r>
            <a:endParaRPr lang="it-IT" sz="2200" dirty="0">
              <a:solidFill>
                <a:schemeClr val="tx1"/>
              </a:solidFill>
            </a:endParaRP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t>Estrarre una porzione di un array 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
        <p:nvSpPr>
          <p:cNvPr id="5" name="Simbolo &quot;Non consentito&quot; 4">
            <a:extLst>
              <a:ext uri="{FF2B5EF4-FFF2-40B4-BE49-F238E27FC236}">
                <a16:creationId xmlns:a16="http://schemas.microsoft.com/office/drawing/2014/main" id="{FF9B4F02-E22D-4C16-BDF8-9FC3D68E9B94}"/>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40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un array con i valori.</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
        <p:nvSpPr>
          <p:cNvPr id="5" name="Simbolo &quot;Non consentito&quot; 4">
            <a:extLst>
              <a:ext uri="{FF2B5EF4-FFF2-40B4-BE49-F238E27FC236}">
                <a16:creationId xmlns:a16="http://schemas.microsoft.com/office/drawing/2014/main" id="{AAC863A9-CFE5-4FB9-B20B-4F1C7C272E11}"/>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960896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lnSpcReduction="10000"/>
          </a:bodyPr>
          <a:lstStyle/>
          <a:p>
            <a:r>
              <a:rPr lang="en-US" sz="1600" dirty="0"/>
              <a:t>&lt;?php</a:t>
            </a:r>
          </a:p>
          <a:p>
            <a:r>
              <a:rPr lang="en-US" sz="1600" dirty="0"/>
              <a:t>function </a:t>
            </a:r>
            <a:r>
              <a:rPr lang="en-US" sz="1600" dirty="0" err="1"/>
              <a:t>test_odd</a:t>
            </a:r>
            <a:r>
              <a:rPr lang="en-US" sz="1600" dirty="0"/>
              <a:t>($var)</a:t>
            </a:r>
          </a:p>
          <a:p>
            <a:r>
              <a:rPr lang="en-US" sz="1600" dirty="0"/>
              <a:t>  {</a:t>
            </a:r>
          </a:p>
          <a:p>
            <a:r>
              <a:rPr lang="en-US" sz="1600" dirty="0"/>
              <a:t>  return</a:t>
            </a:r>
            <a:r>
              <a:rPr lang="en-US" sz="1600" b="1" dirty="0"/>
              <a:t>($var </a:t>
            </a:r>
            <a:r>
              <a:rPr lang="en-US" sz="1600" b="1" dirty="0">
                <a:highlight>
                  <a:srgbClr val="00FF00"/>
                </a:highlight>
              </a:rPr>
              <a:t>&amp;</a:t>
            </a:r>
            <a:r>
              <a:rPr lang="en-US" sz="1600" b="1" dirty="0"/>
              <a:t> 1)</a:t>
            </a:r>
            <a:r>
              <a:rPr lang="en-US" sz="1600" dirty="0"/>
              <a:t>;</a:t>
            </a:r>
          </a:p>
          <a:p>
            <a:r>
              <a:rPr lang="en-US" sz="1600" dirty="0"/>
              <a:t>  }</a:t>
            </a:r>
          </a:p>
          <a:p>
            <a:r>
              <a:rPr lang="en-US" sz="1600" dirty="0"/>
              <a:t>$a1=array(1,3,2,3,4);</a:t>
            </a:r>
          </a:p>
          <a:p>
            <a:r>
              <a:rPr lang="en-US" sz="1600" dirty="0" err="1"/>
              <a:t>print_r</a:t>
            </a:r>
            <a:r>
              <a:rPr lang="en-US" sz="1600" dirty="0"/>
              <a:t>(</a:t>
            </a:r>
            <a:r>
              <a:rPr lang="en-US" sz="1600" dirty="0" err="1">
                <a:highlight>
                  <a:srgbClr val="FFFF00"/>
                </a:highlight>
              </a:rPr>
              <a:t>array_filter</a:t>
            </a:r>
            <a:r>
              <a:rPr lang="en-US" sz="1600" dirty="0"/>
              <a:t>($a1,"test_odd"));</a:t>
            </a:r>
          </a:p>
          <a:p>
            <a:r>
              <a:rPr lang="en-US" sz="16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i valori di due (o più) array e restituisce le corrispondenze.</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
        <p:nvSpPr>
          <p:cNvPr id="5" name="Simbolo &quot;Non consentito&quot; 4">
            <a:extLst>
              <a:ext uri="{FF2B5EF4-FFF2-40B4-BE49-F238E27FC236}">
                <a16:creationId xmlns:a16="http://schemas.microsoft.com/office/drawing/2014/main" id="{3EE0AA0B-80B9-4AED-90FC-4DD31C73107D}"/>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43801922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una chiave specificata e restituisce </a:t>
            </a:r>
            <a:r>
              <a:rPr lang="it-IT" sz="2000" b="1" dirty="0" err="1"/>
              <a:t>true</a:t>
            </a:r>
            <a:r>
              <a:rPr lang="it-IT" sz="2000" b="1" dirty="0"/>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
        <p:nvSpPr>
          <p:cNvPr id="5" name="Simbolo &quot;Non consentito&quot; 4">
            <a:extLst>
              <a:ext uri="{FF2B5EF4-FFF2-40B4-BE49-F238E27FC236}">
                <a16:creationId xmlns:a16="http://schemas.microsoft.com/office/drawing/2014/main" id="{67625E1F-EDD9-4516-A243-4DFFE5719269}"/>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5603232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t>inserisce uno o più elementi alla fine di un array</a:t>
            </a:r>
            <a:r>
              <a:rPr lang="it-IT" sz="2000" dirty="0"/>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
        <p:nvSpPr>
          <p:cNvPr id="5" name="Simbolo &quot;Non consentito&quot; 4">
            <a:extLst>
              <a:ext uri="{FF2B5EF4-FFF2-40B4-BE49-F238E27FC236}">
                <a16:creationId xmlns:a16="http://schemas.microsoft.com/office/drawing/2014/main" id="{3FB15764-6608-4976-870A-E77AD813C8D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03477655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
        <p:nvSpPr>
          <p:cNvPr id="5" name="Simbolo &quot;Non consentito&quot; 4">
            <a:extLst>
              <a:ext uri="{FF2B5EF4-FFF2-40B4-BE49-F238E27FC236}">
                <a16:creationId xmlns:a16="http://schemas.microsoft.com/office/drawing/2014/main" id="{6CC7DD6F-CD7B-48BB-BE7A-5ABFBD2DEBB6}"/>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50704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in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highlight>
                  <a:srgbClr val="00FF00"/>
                </a:highlight>
              </a:rPr>
              <a:t>Bisogna prestare attenzione a </a:t>
            </a:r>
            <a:r>
              <a:rPr lang="it-IT" sz="2000" b="1" dirty="0">
                <a:highlight>
                  <a:srgbClr val="00FF00"/>
                </a:highlight>
              </a:rPr>
              <a:t>non usare questo tipo di dato per operazioni con valori precisi</a:t>
            </a:r>
            <a:r>
              <a:rPr lang="it-IT" sz="2000" dirty="0"/>
              <a:t>, come nel caso in cui si ha a che fare con valute. </a:t>
            </a:r>
            <a:br>
              <a:rPr lang="it-IT" sz="2000" dirty="0"/>
            </a:br>
            <a:br>
              <a:rPr lang="it-IT" sz="2000" dirty="0"/>
            </a:br>
            <a:r>
              <a:rPr lang="it-IT" sz="2000" dirty="0"/>
              <a:t>In quel caso </a:t>
            </a:r>
            <a:r>
              <a:rPr lang="it-IT" sz="2000" dirty="0">
                <a:highlight>
                  <a:srgbClr val="00FF00"/>
                </a:highlight>
              </a:rPr>
              <a:t>bisognerebbe utilizzare invece le funzioni di </a:t>
            </a:r>
            <a:r>
              <a:rPr lang="it-IT" sz="2000" b="1" dirty="0" err="1">
                <a:highlight>
                  <a:srgbClr val="00FF00"/>
                </a:highlight>
              </a:rPr>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
        <p:nvSpPr>
          <p:cNvPr id="5" name="Simbolo &quot;Non consentito&quot; 4">
            <a:extLst>
              <a:ext uri="{FF2B5EF4-FFF2-40B4-BE49-F238E27FC236}">
                <a16:creationId xmlns:a16="http://schemas.microsoft.com/office/drawing/2014/main" id="{394336E7-CC76-4914-82CC-519A05F09371}"/>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25783065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il primo aspetto verrà mantenuto e l'altro verrà rimosso.</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
        <p:nvSpPr>
          <p:cNvPr id="5" name="Simbolo &quot;Non consentito&quot; 4">
            <a:extLst>
              <a:ext uri="{FF2B5EF4-FFF2-40B4-BE49-F238E27FC236}">
                <a16:creationId xmlns:a16="http://schemas.microsoft.com/office/drawing/2014/main" id="{12E3CB02-5433-4523-9F0B-877154904F8F}"/>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4312410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
        <p:nvSpPr>
          <p:cNvPr id="5" name="Simbolo &quot;Non consentito&quot; 4">
            <a:extLst>
              <a:ext uri="{FF2B5EF4-FFF2-40B4-BE49-F238E27FC236}">
                <a16:creationId xmlns:a16="http://schemas.microsoft.com/office/drawing/2014/main" id="{65AF2650-E35F-435C-A729-33C8504D7ADD}"/>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34734408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
        <p:nvSpPr>
          <p:cNvPr id="8" name="Simbolo &quot;Non consentito&quot; 7">
            <a:extLst>
              <a:ext uri="{FF2B5EF4-FFF2-40B4-BE49-F238E27FC236}">
                <a16:creationId xmlns:a16="http://schemas.microsoft.com/office/drawing/2014/main" id="{2FB84DE0-4268-4969-9707-4B42E4E5942F}"/>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0577381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
        <p:nvSpPr>
          <p:cNvPr id="5" name="Simbolo &quot;Non consentito&quot; 4">
            <a:extLst>
              <a:ext uri="{FF2B5EF4-FFF2-40B4-BE49-F238E27FC236}">
                <a16:creationId xmlns:a16="http://schemas.microsoft.com/office/drawing/2014/main" id="{594CDDC4-00F1-45E1-9AC1-B518F53636A5}"/>
              </a:ext>
            </a:extLst>
          </p:cNvPr>
          <p:cNvSpPr/>
          <p:nvPr/>
        </p:nvSpPr>
        <p:spPr>
          <a:xfrm>
            <a:off x="11523306" y="6148872"/>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371639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sz="half" idx="2"/>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endParaRPr lang="it-IT" dirty="0"/>
          </a:p>
        </p:txBody>
      </p:sp>
      <p:sp>
        <p:nvSpPr>
          <p:cNvPr id="4" name="Segnaposto contenuto 3">
            <a:extLst>
              <a:ext uri="{FF2B5EF4-FFF2-40B4-BE49-F238E27FC236}">
                <a16:creationId xmlns:a16="http://schemas.microsoft.com/office/drawing/2014/main" id="{EA41EF37-FF26-4F18-9D75-5CDD34D5F50D}"/>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38339733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5A287-D3AD-4448-94A4-09E27B5D61D2}"/>
              </a:ext>
            </a:extLst>
          </p:cNvPr>
          <p:cNvSpPr>
            <a:spLocks noGrp="1"/>
          </p:cNvSpPr>
          <p:nvPr>
            <p:ph type="title"/>
          </p:nvPr>
        </p:nvSpPr>
        <p:spPr/>
        <p:txBody>
          <a:bodyPr/>
          <a:lstStyle/>
          <a:p>
            <a:r>
              <a:rPr lang="it-IT" dirty="0"/>
              <a:t>UPLOAD FILES – </a:t>
            </a:r>
            <a:r>
              <a:rPr lang="it-IT" dirty="0" err="1"/>
              <a:t>move_uploaded_file</a:t>
            </a:r>
            <a:endParaRPr lang="it-IT" dirty="0"/>
          </a:p>
        </p:txBody>
      </p:sp>
      <p:sp>
        <p:nvSpPr>
          <p:cNvPr id="3" name="Segnaposto contenuto 2">
            <a:extLst>
              <a:ext uri="{FF2B5EF4-FFF2-40B4-BE49-F238E27FC236}">
                <a16:creationId xmlns:a16="http://schemas.microsoft.com/office/drawing/2014/main" id="{2FC52291-C501-4134-A555-9ABEC6405287}"/>
              </a:ext>
            </a:extLst>
          </p:cNvPr>
          <p:cNvSpPr>
            <a:spLocks noGrp="1"/>
          </p:cNvSpPr>
          <p:nvPr>
            <p:ph sz="half" idx="2"/>
          </p:nvPr>
        </p:nvSpPr>
        <p:spPr/>
        <p:txBody>
          <a:bodyPr/>
          <a:lstStyle/>
          <a:p>
            <a:r>
              <a:rPr lang="it-IT" dirty="0" err="1"/>
              <a:t>move_uploaded_file</a:t>
            </a:r>
            <a:r>
              <a:rPr lang="it-IT" dirty="0"/>
              <a:t> è utilizzato per caricare un file ricevuto dall'array FILES</a:t>
            </a:r>
          </a:p>
        </p:txBody>
      </p:sp>
      <p:sp>
        <p:nvSpPr>
          <p:cNvPr id="4" name="Segnaposto contenuto 3">
            <a:extLst>
              <a:ext uri="{FF2B5EF4-FFF2-40B4-BE49-F238E27FC236}">
                <a16:creationId xmlns:a16="http://schemas.microsoft.com/office/drawing/2014/main" id="{3FB42E94-1B98-4584-945C-A3364A76BC7B}"/>
              </a:ext>
            </a:extLst>
          </p:cNvPr>
          <p:cNvSpPr>
            <a:spLocks noGrp="1"/>
          </p:cNvSpPr>
          <p:nvPr>
            <p:ph sz="quarter" idx="4"/>
          </p:nvPr>
        </p:nvSpPr>
        <p:spPr/>
        <p:txBody>
          <a:bodyPr>
            <a:normAutofit/>
          </a:bodyPr>
          <a:lstStyle/>
          <a:p>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action</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indexa.php</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method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"POST"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enctype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multipart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-data"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"mb-3"</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&lt;label</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for</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-label"</a:t>
            </a:r>
            <a:r>
              <a:rPr lang="it-IT" sz="1100" b="0" dirty="0">
                <a:solidFill>
                  <a:srgbClr val="800000"/>
                </a:solidFill>
                <a:effectLst/>
                <a:latin typeface="Consolas" panose="020B0609020204030204" pitchFamily="49" charset="0"/>
              </a:rPr>
              <a:t>&gt;</a:t>
            </a:r>
            <a:r>
              <a:rPr lang="it-IT" sz="1100" b="0" dirty="0">
                <a:solidFill>
                  <a:srgbClr val="000000"/>
                </a:solidFill>
                <a:effectLst/>
                <a:latin typeface="Consolas" panose="020B0609020204030204" pitchFamily="49" charset="0"/>
              </a:rPr>
              <a:t>Default file input </a:t>
            </a:r>
            <a:r>
              <a:rPr lang="it-IT" sz="1100" b="0" dirty="0" err="1">
                <a:solidFill>
                  <a:srgbClr val="000000"/>
                </a:solidFill>
                <a:effectLst/>
                <a:latin typeface="Consolas" panose="020B0609020204030204" pitchFamily="49" charset="0"/>
              </a:rPr>
              <a:t>example</a:t>
            </a:r>
            <a:r>
              <a:rPr lang="it-IT" sz="1100" b="0" dirty="0">
                <a:solidFill>
                  <a:srgbClr val="800000"/>
                </a:solidFill>
                <a:effectLst/>
                <a:latin typeface="Consolas" panose="020B0609020204030204" pitchFamily="49" charset="0"/>
              </a:rPr>
              <a:t>&lt;/label&gt;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class</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a:t>
            </a:r>
            <a:r>
              <a:rPr lang="it-IT" sz="1100" b="0" dirty="0">
                <a:solidFill>
                  <a:srgbClr val="0000FF"/>
                </a:solidFill>
                <a:effectLst/>
                <a:latin typeface="Consolas" panose="020B0609020204030204" pitchFamily="49" charset="0"/>
              </a:rPr>
              <a:t>-control"</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"file"</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id</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a:solidFill>
                  <a:srgbClr val="FF0000"/>
                </a:solidFill>
                <a:effectLst/>
                <a:latin typeface="Consolas" panose="020B0609020204030204" pitchFamily="49" charset="0"/>
              </a:rPr>
              <a:t>name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formFile</a:t>
            </a:r>
            <a:r>
              <a:rPr lang="it-IT" sz="1100" b="0" dirty="0">
                <a:solidFill>
                  <a:srgbClr val="0000FF"/>
                </a:solidFill>
                <a:effectLst/>
                <a:latin typeface="Consolas" panose="020B0609020204030204" pitchFamily="49" charset="0"/>
              </a:rPr>
              <a:t>"</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&lt;/div&gt;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&lt;input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type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a:t>
            </a:r>
            <a:r>
              <a:rPr lang="it-IT" sz="1100" b="0" dirty="0" err="1">
                <a:solidFill>
                  <a:srgbClr val="0000FF"/>
                </a:solidFill>
                <a:effectLst/>
                <a:latin typeface="Consolas" panose="020B0609020204030204" pitchFamily="49" charset="0"/>
              </a:rPr>
              <a:t>submit</a:t>
            </a:r>
            <a:r>
              <a:rPr lang="it-IT" sz="1100" b="0" dirty="0">
                <a:solidFill>
                  <a:srgbClr val="0000FF"/>
                </a:solidFill>
                <a:effectLst/>
                <a:latin typeface="Consolas" panose="020B0609020204030204" pitchFamily="49" charset="0"/>
              </a:rPr>
              <a:t>"</a:t>
            </a:r>
            <a:r>
              <a:rPr lang="it-IT" sz="1100" b="0" dirty="0">
                <a:solidFill>
                  <a:srgbClr val="000000"/>
                </a:solidFill>
                <a:effectLst/>
                <a:latin typeface="Consolas" panose="020B0609020204030204" pitchFamily="49" charset="0"/>
              </a:rPr>
              <a:t> </a:t>
            </a:r>
            <a:r>
              <a:rPr lang="it-IT" sz="1100" b="0" dirty="0" err="1">
                <a:solidFill>
                  <a:srgbClr val="FF0000"/>
                </a:solidFill>
                <a:effectLst/>
                <a:latin typeface="Consolas" panose="020B0609020204030204" pitchFamily="49" charset="0"/>
              </a:rPr>
              <a:t>value</a:t>
            </a:r>
            <a:r>
              <a:rPr lang="it-IT" sz="1100" b="0" dirty="0">
                <a:solidFill>
                  <a:srgbClr val="000000"/>
                </a:solidFill>
                <a:effectLst/>
                <a:latin typeface="Consolas" panose="020B0609020204030204" pitchFamily="49" charset="0"/>
              </a:rPr>
              <a:t>=</a:t>
            </a:r>
            <a:r>
              <a:rPr lang="it-IT" sz="1100" b="0" dirty="0">
                <a:solidFill>
                  <a:srgbClr val="0000FF"/>
                </a:solidFill>
                <a:effectLst/>
                <a:latin typeface="Consolas" panose="020B0609020204030204" pitchFamily="49" charset="0"/>
              </a:rPr>
              <a:t>"invia"</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r>
              <a:rPr lang="it-IT" sz="1100" b="0" dirty="0">
                <a:solidFill>
                  <a:srgbClr val="000000"/>
                </a:solidFill>
                <a:effectLst/>
                <a:latin typeface="Consolas" panose="020B0609020204030204" pitchFamily="49" charset="0"/>
              </a:rPr>
              <a:t>    </a:t>
            </a:r>
            <a:r>
              <a:rPr lang="it-IT" sz="1100" b="0" dirty="0">
                <a:solidFill>
                  <a:srgbClr val="800000"/>
                </a:solidFill>
                <a:effectLst/>
                <a:latin typeface="Consolas" panose="020B0609020204030204" pitchFamily="49" charset="0"/>
              </a:rPr>
              <a:t>&lt;/</a:t>
            </a:r>
            <a:r>
              <a:rPr lang="it-IT" sz="1100" b="0" dirty="0" err="1">
                <a:solidFill>
                  <a:srgbClr val="800000"/>
                </a:solidFill>
                <a:effectLst/>
                <a:latin typeface="Consolas" panose="020B0609020204030204" pitchFamily="49" charset="0"/>
              </a:rPr>
              <a:t>form</a:t>
            </a:r>
            <a:r>
              <a:rPr lang="it-IT" sz="1100" b="0" dirty="0">
                <a:solidFill>
                  <a:srgbClr val="800000"/>
                </a:solidFill>
                <a:effectLst/>
                <a:latin typeface="Consolas" panose="020B0609020204030204" pitchFamily="49" charset="0"/>
              </a:rPr>
              <a:t>&gt;</a:t>
            </a:r>
            <a:endParaRPr lang="it-IT" sz="11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endParaRPr lang="it-IT" sz="1400" b="0" dirty="0">
              <a:solidFill>
                <a:srgbClr val="000000"/>
              </a:solidFill>
              <a:effectLst/>
              <a:latin typeface="Consolas" panose="020B0609020204030204" pitchFamily="49" charset="0"/>
            </a:endParaRP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isset</a:t>
            </a:r>
            <a:r>
              <a:rPr lang="it-IT" sz="1400" b="0" dirty="0">
                <a:solidFill>
                  <a:srgbClr val="000000"/>
                </a:solidFill>
                <a:effectLst/>
                <a:latin typeface="Consolas" panose="020B0609020204030204" pitchFamily="49" charset="0"/>
              </a:rPr>
              <a:t>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move_uploaded_file</a:t>
            </a:r>
            <a:r>
              <a:rPr lang="it-IT" sz="1400" b="0" dirty="0">
                <a:solidFill>
                  <a:srgbClr val="000000"/>
                </a:solidFill>
                <a:effectLst/>
                <a:latin typeface="Consolas" panose="020B0609020204030204" pitchFamily="49" charset="0"/>
              </a:rPr>
              <a:t>($_FILES[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tmp_name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__DIR__</a:t>
            </a:r>
            <a:r>
              <a:rPr lang="it-IT" sz="1400" b="0" dirty="0">
                <a:solidFill>
                  <a:srgbClr val="000000"/>
                </a:solidFill>
                <a:effectLst/>
                <a:latin typeface="Consolas" panose="020B0609020204030204" pitchFamily="49" charset="0"/>
              </a:rPr>
              <a:t> . </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 $_FILES[</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formFile</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'name'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FF"/>
                </a:solidFill>
                <a:effectLst/>
                <a:latin typeface="Consolas" panose="020B0609020204030204" pitchFamily="49" charset="0"/>
              </a:rPr>
              <a:t>if</a:t>
            </a:r>
            <a:r>
              <a:rPr lang="it-IT" sz="1400" b="0" dirty="0">
                <a:solidFill>
                  <a:srgbClr val="000000"/>
                </a:solidFill>
                <a:effectLst/>
                <a:latin typeface="Consolas" panose="020B0609020204030204" pitchFamily="49" charset="0"/>
              </a:rPr>
              <a:t>($</a:t>
            </a:r>
            <a:r>
              <a:rPr lang="it-IT" sz="1400" b="0" dirty="0" err="1">
                <a:solidFill>
                  <a:srgbClr val="000000"/>
                </a:solidFill>
                <a:effectLst/>
                <a:latin typeface="Consolas" panose="020B0609020204030204" pitchFamily="49" charset="0"/>
              </a:rPr>
              <a:t>uploaded</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print</a:t>
            </a:r>
            <a:r>
              <a:rPr lang="it-IT" sz="1400" b="0" dirty="0">
                <a:solidFill>
                  <a:srgbClr val="000000"/>
                </a:solidFill>
                <a:effectLst/>
                <a:latin typeface="Consolas" panose="020B0609020204030204" pitchFamily="49" charset="0"/>
              </a:rPr>
              <a:t> </a:t>
            </a:r>
            <a:r>
              <a:rPr lang="it-IT" sz="1400" b="0" dirty="0">
                <a:solidFill>
                  <a:srgbClr val="A31515"/>
                </a:solidFill>
                <a:effectLst/>
                <a:latin typeface="Consolas" panose="020B0609020204030204" pitchFamily="49" charset="0"/>
              </a:rPr>
              <a:t>"file </a:t>
            </a:r>
            <a:r>
              <a:rPr lang="it-IT" sz="1400" b="0" dirty="0" err="1">
                <a:solidFill>
                  <a:srgbClr val="A31515"/>
                </a:solidFill>
                <a:effectLst/>
                <a:latin typeface="Consolas" panose="020B0609020204030204" pitchFamily="49" charset="0"/>
              </a:rPr>
              <a:t>uploaded</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p>
          <a:p>
            <a:endParaRPr lang="it-IT" sz="1400" dirty="0"/>
          </a:p>
        </p:txBody>
      </p:sp>
    </p:spTree>
    <p:extLst>
      <p:ext uri="{BB962C8B-B14F-4D97-AF65-F5344CB8AC3E}">
        <p14:creationId xmlns:p14="http://schemas.microsoft.com/office/powerpoint/2010/main" val="16789508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t>htmlspecialchars</a:t>
            </a:r>
            <a:r>
              <a:rPr lang="en-US" dirty="0"/>
              <a:t>() function.</a:t>
            </a:r>
          </a:p>
          <a:p>
            <a:endParaRPr lang="en-US" dirty="0"/>
          </a:p>
          <a:p>
            <a:r>
              <a:rPr lang="en-US" dirty="0"/>
              <a:t>The form code should look like this:</a:t>
            </a:r>
          </a:p>
          <a:p>
            <a:endParaRPr lang="en-US" dirty="0"/>
          </a:p>
          <a:p>
            <a:r>
              <a:rPr lang="en-US" dirty="0"/>
              <a:t>&lt;form method="post" action="&lt;?php echo </a:t>
            </a:r>
            <a:r>
              <a:rPr lang="en-US" dirty="0" err="1"/>
              <a:t>htmlspecialchars</a:t>
            </a:r>
            <a:r>
              <a:rPr lang="en-US" dirty="0"/>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
        <p:nvSpPr>
          <p:cNvPr id="4" name="Simbolo &quot;Non consentito&quot; 3">
            <a:extLst>
              <a:ext uri="{FF2B5EF4-FFF2-40B4-BE49-F238E27FC236}">
                <a16:creationId xmlns:a16="http://schemas.microsoft.com/office/drawing/2014/main" id="{C4B3FE5F-6AC4-436C-88F2-8C51F7709A96}"/>
              </a:ext>
            </a:extLst>
          </p:cNvPr>
          <p:cNvSpPr/>
          <p:nvPr/>
        </p:nvSpPr>
        <p:spPr>
          <a:xfrm>
            <a:off x="11523306" y="6158203"/>
            <a:ext cx="419878" cy="40439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17640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L'eliminazione di un cookie avviene come per la chiave di un array </a:t>
            </a:r>
            <a:r>
              <a:rPr lang="it-IT" b="1" dirty="0"/>
              <a:t>attraverso </a:t>
            </a:r>
            <a:r>
              <a:rPr lang="it-IT" dirty="0"/>
              <a:t>l'invocazione di </a:t>
            </a:r>
            <a:r>
              <a:rPr lang="it-IT" b="1" dirty="0" err="1"/>
              <a:t>unset</a:t>
            </a:r>
            <a:r>
              <a:rPr lang="it-IT" dirty="0"/>
              <a:t>. </a:t>
            </a:r>
            <a:br>
              <a:rPr lang="it-IT" dirty="0"/>
            </a:br>
            <a:r>
              <a:rPr lang="it-IT" dirty="0"/>
              <a:t>Se vogliamo cancellare il cookie precedente è quindi sufficiente richiamare:</a:t>
            </a:r>
          </a:p>
          <a:p>
            <a:r>
              <a:rPr lang="it-IT" sz="1600" b="0" i="0" dirty="0" err="1">
                <a:solidFill>
                  <a:srgbClr val="DD4A68"/>
                </a:solidFill>
                <a:effectLst/>
                <a:highlight>
                  <a:srgbClr val="FFFF00"/>
                </a:highlight>
                <a:latin typeface="Consolas" panose="020B0609020204030204" pitchFamily="49" charset="0"/>
              </a:rPr>
              <a:t>unset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$_COOKIE</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user_id</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sz="half" idx="2"/>
          </p:nvPr>
        </p:nvSpPr>
        <p:spPr>
          <a:xfrm>
            <a:off x="244444" y="1271016"/>
            <a:ext cx="5851556" cy="5401388"/>
          </a:xfrm>
        </p:spPr>
        <p:txBody>
          <a:bodyPr>
            <a:normAutofit fontScale="92500" lnSpcReduction="20000"/>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
        <p:nvSpPr>
          <p:cNvPr id="5" name="CasellaDiTesto 4">
            <a:extLst>
              <a:ext uri="{FF2B5EF4-FFF2-40B4-BE49-F238E27FC236}">
                <a16:creationId xmlns:a16="http://schemas.microsoft.com/office/drawing/2014/main" id="{DB74AC04-0F15-43B6-B6CD-1F094E80704A}"/>
              </a:ext>
            </a:extLst>
          </p:cNvPr>
          <p:cNvSpPr txBox="1"/>
          <p:nvPr/>
        </p:nvSpPr>
        <p:spPr>
          <a:xfrm>
            <a:off x="6301212" y="182589"/>
            <a:ext cx="5441042" cy="6555641"/>
          </a:xfrm>
          <a:prstGeom prst="rect">
            <a:avLst/>
          </a:prstGeom>
          <a:solidFill>
            <a:schemeClr val="bg1"/>
          </a:solidFill>
          <a:ln>
            <a:solidFill>
              <a:srgbClr val="002060"/>
            </a:solidFill>
          </a:ln>
        </p:spPr>
        <p:txBody>
          <a:bodyPr wrap="square" rtlCol="0">
            <a:spAutoFit/>
          </a:bodyPr>
          <a:lstStyle/>
          <a:p>
            <a:r>
              <a:rPr lang="it-IT" sz="2000" b="1" dirty="0"/>
              <a:t>I dati in un database MySQL sono archiviati in tabelle. </a:t>
            </a:r>
            <a:br>
              <a:rPr lang="it-IT" sz="2000" dirty="0"/>
            </a:br>
            <a:r>
              <a:rPr lang="it-IT" sz="2000" dirty="0"/>
              <a:t>Una tabella è una raccolta di dati correlati che è composta da colonne e righe.</a:t>
            </a:r>
          </a:p>
          <a:p>
            <a:endParaRPr lang="it-IT" sz="2000" dirty="0"/>
          </a:p>
          <a:p>
            <a:r>
              <a:rPr lang="it-IT" sz="2000" dirty="0"/>
              <a:t>I database sono utili per archiviare le informazioni in modo categorico. Un'azienda può disporre di un database con le seguenti tabelle:</a:t>
            </a:r>
          </a:p>
          <a:p>
            <a:endParaRPr lang="it-IT" sz="2000" dirty="0"/>
          </a:p>
          <a:p>
            <a:r>
              <a:rPr lang="it-IT" sz="2000" dirty="0"/>
              <a:t>Dipendenti</a:t>
            </a:r>
          </a:p>
          <a:p>
            <a:r>
              <a:rPr lang="it-IT" sz="2000" dirty="0"/>
              <a:t>Prodotti</a:t>
            </a:r>
          </a:p>
          <a:p>
            <a:r>
              <a:rPr lang="it-IT" sz="2000" dirty="0"/>
              <a:t>Clienti</a:t>
            </a:r>
          </a:p>
          <a:p>
            <a:r>
              <a:rPr lang="it-IT" sz="2000" dirty="0"/>
              <a:t>Ordini</a:t>
            </a:r>
          </a:p>
          <a:p>
            <a:endParaRPr lang="it-IT" sz="2000" dirty="0"/>
          </a:p>
          <a:p>
            <a:r>
              <a:rPr lang="it-IT" sz="2000" b="1" dirty="0"/>
              <a:t>MySQL è il sistema di database standard per siti Web con ENORMI volumi di dati e utenti finali (come Facebook, Twitter e Wikipedia).</a:t>
            </a:r>
          </a:p>
          <a:p>
            <a:endParaRPr lang="it-IT" sz="2000" dirty="0"/>
          </a:p>
          <a:p>
            <a:r>
              <a:rPr lang="it-IT" sz="2000" dirty="0"/>
              <a:t>Un'altra cosa grandiosa di </a:t>
            </a:r>
            <a:r>
              <a:rPr lang="it-IT" sz="2000" b="1" dirty="0"/>
              <a:t>MySQL</a:t>
            </a:r>
            <a:r>
              <a:rPr lang="it-IT" sz="2000" dirty="0"/>
              <a:t> è che </a:t>
            </a:r>
            <a:r>
              <a:rPr lang="it-IT" sz="2000" b="1" dirty="0"/>
              <a:t>può essere ridimensionato</a:t>
            </a:r>
            <a:r>
              <a:rPr lang="it-IT" sz="2000" dirty="0"/>
              <a:t> per supportare le applicazioni di database incorporate.</a:t>
            </a:r>
          </a:p>
        </p:txBody>
      </p:sp>
    </p:spTree>
    <p:extLst>
      <p:ext uri="{BB962C8B-B14F-4D97-AF65-F5344CB8AC3E}">
        <p14:creationId xmlns:p14="http://schemas.microsoft.com/office/powerpoint/2010/main" val="29348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a:t>
            </a:r>
            <a:r>
              <a:rPr lang="it-IT" dirty="0" err="1"/>
              <a:t>ese</a:t>
            </a:r>
            <a:r>
              <a:rPr lang="it-IT" dirty="0"/>
              <a:t> x 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Keep what was before the following the same, and then add the stuff between the quotes to the end:</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2000" dirty="0"/>
              <a:t>$</a:t>
            </a:r>
            <a:r>
              <a:rPr lang="it-IT" sz="2000" dirty="0" err="1"/>
              <a:t>mysqli</a:t>
            </a:r>
            <a:r>
              <a:rPr lang="it-IT" sz="2000" dirty="0"/>
              <a:t> -&gt; new </a:t>
            </a:r>
            <a:r>
              <a:rPr lang="it-IT" sz="2000" dirty="0" err="1"/>
              <a:t>mysqli</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p>
          <a:p>
            <a:r>
              <a:rPr lang="it-IT" sz="2000" dirty="0"/>
              <a:t>Stile procedurale:</a:t>
            </a:r>
          </a:p>
          <a:p>
            <a:r>
              <a:rPr lang="it-IT" sz="2000" dirty="0" err="1"/>
              <a:t>mysqli_connect</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br>
              <a:rPr lang="it-IT" sz="2000" dirty="0"/>
            </a:br>
            <a:endParaRPr lang="it-IT" sz="2000" dirty="0"/>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r>
              <a:rPr lang="it-IT" sz="2000" dirty="0"/>
              <a:t>Parametri richiesti : </a:t>
            </a:r>
            <a:br>
              <a:rPr lang="it-IT" sz="2000" dirty="0"/>
            </a:br>
            <a:br>
              <a:rPr lang="it-IT" sz="2000" dirty="0"/>
            </a:br>
            <a:r>
              <a:rPr lang="it-IT" sz="2000" b="1" dirty="0"/>
              <a:t>Specifica la connessione </a:t>
            </a:r>
            <a:r>
              <a:rPr lang="it-IT" sz="2000" dirty="0" err="1"/>
              <a:t>Mysql</a:t>
            </a:r>
            <a:r>
              <a:rPr lang="it-IT" sz="2000" dirty="0"/>
              <a:t> da usare.</a:t>
            </a:r>
          </a:p>
          <a:p>
            <a:r>
              <a:rPr lang="it-IT" sz="2000" b="1" dirty="0"/>
              <a:t>Specifica una query </a:t>
            </a:r>
            <a:r>
              <a:rPr lang="it-IT" sz="2000" dirty="0"/>
              <a:t>SQL. </a:t>
            </a:r>
            <a:br>
              <a:rPr lang="it-IT" sz="2000" dirty="0"/>
            </a:br>
            <a:r>
              <a:rPr lang="it-IT" sz="2000" dirty="0"/>
              <a:t>Nota: Non aggiungere punti e virgola alla fine della query!</a:t>
            </a:r>
          </a:p>
          <a:p>
            <a:r>
              <a:rPr lang="it-IT" sz="2000" dirty="0"/>
              <a:t>Valore di ritorno:	</a:t>
            </a:r>
            <a:br>
              <a:rPr lang="it-IT" sz="2000" dirty="0"/>
            </a:br>
            <a:r>
              <a:rPr lang="it-IT" sz="2000" dirty="0"/>
              <a:t>Un oggetto di dichiarazione sul successo.</a:t>
            </a:r>
            <a:br>
              <a:rPr lang="it-IT" sz="2000" dirty="0"/>
            </a:br>
            <a:r>
              <a:rPr lang="it-IT" sz="2000" dirty="0"/>
              <a:t> FALSO in caso di fallimento</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dirty="0"/>
              <a:t>$</a:t>
            </a:r>
            <a:r>
              <a:rPr lang="it-IT" sz="1400" dirty="0" err="1"/>
              <a:t>mysqli</a:t>
            </a:r>
            <a:r>
              <a:rPr lang="it-IT" sz="1400" dirty="0"/>
              <a:t> = new </a:t>
            </a:r>
            <a:r>
              <a:rPr lang="it-IT" sz="1400" dirty="0" err="1"/>
              <a:t>mysqli</a:t>
            </a:r>
            <a:r>
              <a:rPr lang="it-IT" sz="1400" dirty="0"/>
              <a:t>("</a:t>
            </a:r>
            <a:r>
              <a:rPr lang="it-IT" sz="1400" dirty="0" err="1"/>
              <a:t>localhost</a:t>
            </a:r>
            <a:r>
              <a:rPr lang="it-IT" sz="1400" dirty="0"/>
              <a:t>","my_user","my_password","</a:t>
            </a:r>
            <a:r>
              <a:rPr lang="it-IT" sz="1400" dirty="0" err="1"/>
              <a:t>my_db</a:t>
            </a:r>
            <a:r>
              <a:rPr lang="it-IT" sz="1400" dirty="0"/>
              <a:t>");</a:t>
            </a:r>
          </a:p>
          <a:p>
            <a:r>
              <a:rPr lang="it-IT" sz="1400" dirty="0"/>
              <a:t>// Check connection</a:t>
            </a:r>
          </a:p>
          <a:p>
            <a:r>
              <a:rPr lang="it-IT" sz="1400" dirty="0" err="1"/>
              <a:t>if</a:t>
            </a:r>
            <a:r>
              <a:rPr lang="it-IT" sz="1400" dirty="0"/>
              <a:t> ($</a:t>
            </a:r>
            <a:r>
              <a:rPr lang="it-IT" sz="1400" dirty="0" err="1"/>
              <a:t>mysqli</a:t>
            </a:r>
            <a:r>
              <a:rPr lang="it-IT" sz="1400" dirty="0"/>
              <a:t> -&gt; </a:t>
            </a:r>
            <a:r>
              <a:rPr lang="it-IT" sz="1400" dirty="0" err="1"/>
              <a:t>connect_errno</a:t>
            </a:r>
            <a:r>
              <a:rPr lang="it-IT" sz="1400" dirty="0"/>
              <a:t>) {</a:t>
            </a:r>
          </a:p>
          <a:p>
            <a:r>
              <a:rPr lang="it-IT" sz="1400" dirty="0"/>
              <a:t>  </a:t>
            </a:r>
            <a:r>
              <a:rPr lang="it-IT" sz="1400" dirty="0" err="1"/>
              <a:t>echo</a:t>
            </a:r>
            <a:r>
              <a:rPr lang="it-IT" sz="1400" dirty="0"/>
              <a:t> "</a:t>
            </a:r>
            <a:r>
              <a:rPr lang="it-IT" sz="1400" dirty="0" err="1"/>
              <a:t>Failed</a:t>
            </a:r>
            <a:r>
              <a:rPr lang="it-IT" sz="1400" dirty="0"/>
              <a:t> to </a:t>
            </a:r>
            <a:r>
              <a:rPr lang="it-IT" sz="1400" dirty="0" err="1"/>
              <a:t>connect</a:t>
            </a:r>
            <a:r>
              <a:rPr lang="it-IT" sz="1400" dirty="0"/>
              <a:t> to MySQL: " . $</a:t>
            </a:r>
            <a:r>
              <a:rPr lang="it-IT" sz="1400" dirty="0" err="1"/>
              <a:t>mysqli</a:t>
            </a:r>
            <a:r>
              <a:rPr lang="it-IT" sz="1400" dirty="0"/>
              <a:t> -&gt; </a:t>
            </a:r>
            <a:r>
              <a:rPr lang="it-IT" sz="1400" dirty="0" err="1"/>
              <a:t>connect_error</a:t>
            </a:r>
            <a:r>
              <a:rPr lang="it-IT" sz="1400" dirty="0"/>
              <a:t>;</a:t>
            </a:r>
          </a:p>
          <a:p>
            <a:r>
              <a:rPr lang="it-IT" sz="1400" dirty="0"/>
              <a:t>  exit();</a:t>
            </a:r>
          </a:p>
          <a:p>
            <a:r>
              <a:rPr lang="it-IT" sz="1400" dirty="0"/>
              <a:t>}</a:t>
            </a:r>
          </a:p>
          <a:p>
            <a:r>
              <a:rPr lang="it-IT" sz="1400" dirty="0"/>
              <a:t>// </a:t>
            </a:r>
            <a:r>
              <a:rPr lang="it-IT" sz="1400" dirty="0" err="1"/>
              <a:t>prepare</a:t>
            </a:r>
            <a:r>
              <a:rPr lang="it-IT" sz="1400" dirty="0"/>
              <a:t> and </a:t>
            </a:r>
            <a:r>
              <a:rPr lang="it-IT" sz="1400" dirty="0" err="1"/>
              <a:t>bind</a:t>
            </a:r>
            <a:endParaRPr lang="it-IT" sz="1400" dirty="0"/>
          </a:p>
          <a:p>
            <a:r>
              <a:rPr lang="it-IT" sz="1400" dirty="0"/>
              <a:t>$</a:t>
            </a:r>
            <a:r>
              <a:rPr lang="it-IT" sz="1400" dirty="0" err="1"/>
              <a:t>stmt</a:t>
            </a:r>
            <a:r>
              <a:rPr lang="it-IT" sz="1400" dirty="0"/>
              <a:t> = $</a:t>
            </a:r>
            <a:r>
              <a:rPr lang="it-IT" sz="1400" dirty="0" err="1"/>
              <a:t>mysqli</a:t>
            </a:r>
            <a:r>
              <a:rPr lang="it-IT" sz="1400" dirty="0"/>
              <a:t> -&gt; </a:t>
            </a:r>
            <a:r>
              <a:rPr lang="it-IT" sz="1400" dirty="0" err="1">
                <a:highlight>
                  <a:srgbClr val="FFFF00"/>
                </a:highlight>
              </a:rPr>
              <a:t>prepare</a:t>
            </a:r>
            <a:r>
              <a:rPr lang="it-IT" sz="1400" dirty="0"/>
              <a:t>("INSERT INTO </a:t>
            </a:r>
            <a:r>
              <a:rPr lang="it-IT" sz="1400" dirty="0" err="1"/>
              <a:t>MyGuests</a:t>
            </a:r>
            <a:r>
              <a:rPr lang="it-IT" sz="1400" dirty="0"/>
              <a:t> (</a:t>
            </a:r>
            <a:r>
              <a:rPr lang="it-IT" sz="1400" dirty="0" err="1"/>
              <a:t>firstname</a:t>
            </a:r>
            <a:r>
              <a:rPr lang="it-IT" sz="1400" dirty="0"/>
              <a:t>, </a:t>
            </a:r>
            <a:r>
              <a:rPr lang="it-IT" sz="1400" dirty="0" err="1"/>
              <a:t>lastname</a:t>
            </a:r>
            <a:r>
              <a:rPr lang="it-IT" sz="1400" dirty="0"/>
              <a:t>, email) VALUES (?, ?, ?)");</a:t>
            </a:r>
          </a:p>
          <a:p>
            <a:r>
              <a:rPr lang="it-IT" sz="1400" dirty="0"/>
              <a:t>$</a:t>
            </a:r>
            <a:r>
              <a:rPr lang="it-IT" sz="1400" dirty="0" err="1"/>
              <a:t>stmt</a:t>
            </a:r>
            <a:r>
              <a:rPr lang="it-IT" sz="1400" dirty="0"/>
              <a:t> -&gt; </a:t>
            </a:r>
            <a:r>
              <a:rPr lang="it-IT" sz="1400" dirty="0" err="1"/>
              <a:t>bind_param</a:t>
            </a:r>
            <a:r>
              <a:rPr lang="it-IT" sz="1400" dirty="0"/>
              <a:t>("sss", $</a:t>
            </a:r>
            <a:r>
              <a:rPr lang="it-IT" sz="1400" dirty="0" err="1"/>
              <a:t>firstname</a:t>
            </a:r>
            <a:r>
              <a:rPr lang="it-IT" sz="1400" dirty="0"/>
              <a:t>, $</a:t>
            </a:r>
            <a:r>
              <a:rPr lang="it-IT" sz="1400" dirty="0" err="1"/>
              <a:t>lastname</a:t>
            </a:r>
            <a:r>
              <a:rPr lang="it-IT" sz="1400" dirty="0"/>
              <a:t>, $email);</a:t>
            </a:r>
          </a:p>
          <a:p>
            <a:r>
              <a:rPr lang="it-IT" sz="1400" dirty="0"/>
              <a:t>// set </a:t>
            </a:r>
            <a:r>
              <a:rPr lang="it-IT" sz="1400" dirty="0" err="1"/>
              <a:t>parameters</a:t>
            </a:r>
            <a:r>
              <a:rPr lang="it-IT" sz="1400" dirty="0"/>
              <a:t> and </a:t>
            </a:r>
            <a:r>
              <a:rPr lang="it-IT" sz="1400" dirty="0" err="1"/>
              <a:t>execute</a:t>
            </a:r>
            <a:endParaRPr lang="it-IT" sz="1400" dirty="0"/>
          </a:p>
          <a:p>
            <a:r>
              <a:rPr lang="it-IT" sz="1400" dirty="0"/>
              <a:t>$</a:t>
            </a:r>
            <a:r>
              <a:rPr lang="it-IT" sz="1400" dirty="0" err="1"/>
              <a:t>firstname</a:t>
            </a:r>
            <a:r>
              <a:rPr lang="it-IT" sz="1400" dirty="0"/>
              <a:t> = "John";</a:t>
            </a:r>
          </a:p>
          <a:p>
            <a:r>
              <a:rPr lang="it-IT" sz="1400" dirty="0"/>
              <a:t>$</a:t>
            </a:r>
            <a:r>
              <a:rPr lang="it-IT" sz="1400" dirty="0" err="1"/>
              <a:t>lastname</a:t>
            </a:r>
            <a:r>
              <a:rPr lang="it-IT" sz="1400" dirty="0"/>
              <a:t> = "</a:t>
            </a:r>
            <a:r>
              <a:rPr lang="it-IT" sz="1400" dirty="0" err="1"/>
              <a:t>Doe</a:t>
            </a:r>
            <a:r>
              <a:rPr lang="it-IT" sz="1400" dirty="0"/>
              <a:t>";</a:t>
            </a:r>
          </a:p>
          <a:p>
            <a:r>
              <a:rPr lang="it-IT" sz="1400" dirty="0"/>
              <a:t>$email = "john@example.com";</a:t>
            </a:r>
          </a:p>
          <a:p>
            <a:r>
              <a:rPr lang="it-IT" sz="1400" dirty="0"/>
              <a:t>$</a:t>
            </a:r>
            <a:r>
              <a:rPr lang="it-IT" sz="1400" dirty="0" err="1"/>
              <a:t>stmt</a:t>
            </a:r>
            <a:r>
              <a:rPr lang="it-IT" sz="1400" dirty="0"/>
              <a:t> -&gt; </a:t>
            </a:r>
            <a:r>
              <a:rPr lang="it-IT" sz="1400" dirty="0" err="1"/>
              <a:t>execute</a:t>
            </a:r>
            <a:r>
              <a:rPr lang="it-IT" sz="1400" dirty="0"/>
              <a:t>();</a:t>
            </a:r>
          </a:p>
          <a:p>
            <a:r>
              <a:rPr lang="it-IT" sz="1400" dirty="0"/>
              <a:t>$</a:t>
            </a:r>
            <a:r>
              <a:rPr lang="it-IT" sz="1400" dirty="0" err="1"/>
              <a:t>firstname</a:t>
            </a:r>
            <a:r>
              <a:rPr lang="it-IT" sz="1400" dirty="0"/>
              <a:t> = "Mary";</a:t>
            </a:r>
          </a:p>
          <a:p>
            <a:r>
              <a:rPr lang="it-IT" sz="1400" dirty="0"/>
              <a:t>$</a:t>
            </a:r>
            <a:r>
              <a:rPr lang="it-IT" sz="1400" dirty="0" err="1"/>
              <a:t>lastname</a:t>
            </a:r>
            <a:r>
              <a:rPr lang="it-IT" sz="1400" dirty="0"/>
              <a:t> = "</a:t>
            </a:r>
            <a:r>
              <a:rPr lang="it-IT" sz="1400" dirty="0" err="1"/>
              <a:t>Moe</a:t>
            </a:r>
            <a:r>
              <a:rPr lang="it-IT" sz="1400" dirty="0"/>
              <a:t>";</a:t>
            </a:r>
          </a:p>
          <a:p>
            <a:r>
              <a:rPr lang="it-IT" sz="1400" dirty="0"/>
              <a:t>$email = "mary@example.com";</a:t>
            </a:r>
          </a:p>
          <a:p>
            <a:r>
              <a:rPr lang="it-IT" sz="1400" dirty="0"/>
              <a:t>$</a:t>
            </a:r>
            <a:r>
              <a:rPr lang="it-IT" sz="1400" dirty="0" err="1"/>
              <a:t>stmt</a:t>
            </a:r>
            <a:r>
              <a:rPr lang="it-IT" sz="1400" dirty="0"/>
              <a:t> -&gt; </a:t>
            </a:r>
            <a:r>
              <a:rPr lang="it-IT" sz="1400" dirty="0" err="1"/>
              <a:t>execute</a:t>
            </a:r>
            <a:r>
              <a:rPr lang="it-IT" sz="1400" dirty="0"/>
              <a:t>();</a:t>
            </a:r>
          </a:p>
          <a:p>
            <a:r>
              <a:rPr lang="it-IT" sz="1400" dirty="0" err="1"/>
              <a:t>echo</a:t>
            </a:r>
            <a:r>
              <a:rPr lang="it-IT" sz="1400" dirty="0"/>
              <a:t> "New </a:t>
            </a:r>
            <a:r>
              <a:rPr lang="it-IT" sz="1400" dirty="0" err="1"/>
              <a:t>records</a:t>
            </a:r>
            <a:r>
              <a:rPr lang="it-IT" sz="1400" dirty="0"/>
              <a:t> </a:t>
            </a:r>
            <a:r>
              <a:rPr lang="it-IT" sz="1400" dirty="0" err="1"/>
              <a:t>created</a:t>
            </a:r>
            <a:r>
              <a:rPr lang="it-IT" sz="1400" dirty="0"/>
              <a:t> </a:t>
            </a:r>
            <a:r>
              <a:rPr lang="it-IT" sz="1400" dirty="0" err="1"/>
              <a:t>successfully</a:t>
            </a:r>
            <a:r>
              <a:rPr lang="it-IT" sz="1400" dirty="0"/>
              <a:t>";</a:t>
            </a:r>
          </a:p>
          <a:p>
            <a:r>
              <a:rPr lang="it-IT" sz="1400" dirty="0"/>
              <a:t>$</a:t>
            </a:r>
            <a:r>
              <a:rPr lang="it-IT" sz="1400" dirty="0" err="1"/>
              <a:t>stmt</a:t>
            </a:r>
            <a:r>
              <a:rPr lang="it-IT" sz="1400" dirty="0"/>
              <a:t> -&gt; </a:t>
            </a:r>
            <a:r>
              <a:rPr lang="it-IT" sz="1400" dirty="0" err="1"/>
              <a:t>close</a:t>
            </a:r>
            <a:r>
              <a:rPr lang="it-IT" sz="1400" dirty="0"/>
              <a:t>();</a:t>
            </a:r>
          </a:p>
          <a:p>
            <a:r>
              <a:rPr lang="it-IT" sz="1400" dirty="0"/>
              <a:t>$</a:t>
            </a:r>
            <a:r>
              <a:rPr lang="it-IT" sz="1400" dirty="0" err="1"/>
              <a:t>mysqli</a:t>
            </a:r>
            <a:r>
              <a:rPr lang="it-IT" sz="1400" dirty="0"/>
              <a:t> -&gt; </a:t>
            </a:r>
            <a:r>
              <a:rPr lang="it-IT" sz="1400" dirty="0" err="1"/>
              <a:t>close</a:t>
            </a:r>
            <a:r>
              <a:rPr lang="it-IT" sz="1400" dirty="0"/>
              <a:t>();</a:t>
            </a:r>
          </a:p>
          <a:p>
            <a:endParaRPr lang="it-IT" sz="1400" dirty="0"/>
          </a:p>
        </p:txBody>
      </p:sp>
    </p:spTree>
    <p:extLst>
      <p:ext uri="{BB962C8B-B14F-4D97-AF65-F5344CB8AC3E}">
        <p14:creationId xmlns:p14="http://schemas.microsoft.com/office/powerpoint/2010/main" val="16953297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914400"/>
            <a:ext cx="3428576" cy="5823830"/>
          </a:xfrm>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en-US" sz="2000" dirty="0" err="1"/>
              <a:t>Parametri</a:t>
            </a:r>
            <a:r>
              <a:rPr lang="en-US" sz="2000" dirty="0"/>
              <a:t>: </a:t>
            </a:r>
            <a:r>
              <a:rPr lang="it-IT" sz="2000" b="1" dirty="0"/>
              <a:t>Specifica la connessione </a:t>
            </a:r>
            <a:r>
              <a:rPr lang="it-IT" sz="2000" b="1" dirty="0" err="1"/>
              <a:t>Mysql</a:t>
            </a:r>
            <a:r>
              <a:rPr lang="it-IT" sz="2000" b="1" dirty="0"/>
              <a:t> da usare.</a:t>
            </a:r>
            <a:endParaRPr lang="en-US" sz="2000" dirty="0"/>
          </a:p>
          <a:p>
            <a:r>
              <a:rPr lang="it-IT" sz="2000" dirty="0"/>
              <a:t>È richiesta la stringa da eseguire. I caratteri codificati sono NUL (ASCII 0), n, r, , ', ", e Control-Z</a:t>
            </a:r>
            <a:r>
              <a:rPr lang="it-IT" sz="2000" b="0" i="0" dirty="0">
                <a:solidFill>
                  <a:srgbClr val="3D3D3D"/>
                </a:solidFill>
                <a:effectLst/>
                <a:latin typeface="Roboto" panose="02000000000000000000" pitchFamily="2" charset="0"/>
              </a:rPr>
              <a:t>.</a:t>
            </a: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019739" y="1204111"/>
            <a:ext cx="7843649" cy="5534118"/>
          </a:xfrm>
        </p:spPr>
        <p:txBody>
          <a:bodyPr>
            <a:normAutofit fontScale="92500" lnSpcReduction="10000"/>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r>
              <a:rPr lang="it-IT" dirty="0" err="1"/>
              <a:t>if</a:t>
            </a:r>
            <a:r>
              <a:rPr lang="it-IT" dirty="0"/>
              <a:t> ($</a:t>
            </a:r>
            <a:r>
              <a:rPr lang="it-IT" dirty="0" err="1"/>
              <a:t>mysqli</a:t>
            </a:r>
            <a:r>
              <a:rPr lang="it-IT" dirty="0"/>
              <a:t> -&gt; </a:t>
            </a:r>
            <a:r>
              <a:rPr lang="it-IT" dirty="0" err="1"/>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 Escape special </a:t>
            </a:r>
            <a:r>
              <a:rPr lang="it-IT" dirty="0" err="1"/>
              <a:t>characters</a:t>
            </a:r>
            <a:r>
              <a:rPr lang="it-IT" dirty="0"/>
              <a:t>, </a:t>
            </a:r>
            <a:r>
              <a:rPr lang="it-IT" dirty="0" err="1"/>
              <a:t>if</a:t>
            </a:r>
            <a:r>
              <a:rPr lang="it-IT" dirty="0"/>
              <a:t> </a:t>
            </a:r>
            <a:r>
              <a:rPr lang="it-IT" dirty="0" err="1"/>
              <a:t>any</a:t>
            </a:r>
            <a:endParaRPr lang="it-IT" dirty="0"/>
          </a:p>
          <a:p>
            <a:r>
              <a:rPr lang="it-IT" dirty="0"/>
              <a:t>$</a:t>
            </a:r>
            <a:r>
              <a:rPr lang="it-IT" dirty="0" err="1"/>
              <a:t>firstname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firstname</a:t>
            </a:r>
            <a:r>
              <a:rPr lang="it-IT" dirty="0"/>
              <a:t>']);</a:t>
            </a:r>
          </a:p>
          <a:p>
            <a:r>
              <a:rPr lang="it-IT" dirty="0"/>
              <a:t>$</a:t>
            </a:r>
            <a:r>
              <a:rPr lang="it-IT" dirty="0" err="1"/>
              <a:t>lastname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lastname</a:t>
            </a:r>
            <a:r>
              <a:rPr lang="it-IT" dirty="0"/>
              <a:t>']);</a:t>
            </a:r>
          </a:p>
          <a:p>
            <a:r>
              <a:rPr lang="it-IT" dirty="0"/>
              <a:t>$age = $</a:t>
            </a:r>
            <a:r>
              <a:rPr lang="it-IT" dirty="0" err="1"/>
              <a:t>mysqli</a:t>
            </a:r>
            <a:r>
              <a:rPr lang="it-IT" dirty="0"/>
              <a:t> -&gt; </a:t>
            </a:r>
            <a:r>
              <a:rPr lang="it-IT" dirty="0" err="1">
                <a:highlight>
                  <a:srgbClr val="FFFF00"/>
                </a:highlight>
              </a:rPr>
              <a:t>real_escape_string</a:t>
            </a:r>
            <a:r>
              <a:rPr lang="it-IT" dirty="0"/>
              <a:t>($_POST['age']);</a:t>
            </a:r>
          </a:p>
          <a:p>
            <a:r>
              <a:rPr lang="it-IT" dirty="0"/>
              <a:t>$</a:t>
            </a:r>
            <a:r>
              <a:rPr lang="it-IT" dirty="0" err="1"/>
              <a:t>sql</a:t>
            </a:r>
            <a:r>
              <a:rPr lang="it-IT" dirty="0"/>
              <a:t>="INSERT INTO </a:t>
            </a:r>
            <a:r>
              <a:rPr lang="it-IT" dirty="0" err="1"/>
              <a:t>Persons</a:t>
            </a:r>
            <a:r>
              <a:rPr lang="it-IT" dirty="0"/>
              <a:t> (</a:t>
            </a:r>
            <a:r>
              <a:rPr lang="it-IT" dirty="0" err="1"/>
              <a:t>FirstName</a:t>
            </a:r>
            <a:r>
              <a:rPr lang="it-IT" dirty="0"/>
              <a:t>, </a:t>
            </a:r>
            <a:r>
              <a:rPr lang="it-IT" dirty="0" err="1"/>
              <a:t>LastName</a:t>
            </a:r>
            <a:r>
              <a:rPr lang="it-IT" dirty="0"/>
              <a:t>, Age) VALUES ('$</a:t>
            </a:r>
            <a:r>
              <a:rPr lang="it-IT" dirty="0" err="1"/>
              <a:t>firstname</a:t>
            </a:r>
            <a:r>
              <a:rPr lang="it-IT" dirty="0"/>
              <a:t>', '$</a:t>
            </a:r>
            <a:r>
              <a:rPr lang="it-IT" dirty="0" err="1"/>
              <a:t>lastname</a:t>
            </a:r>
            <a:r>
              <a:rPr lang="it-IT" dirty="0"/>
              <a:t>', '$age')";</a:t>
            </a:r>
          </a:p>
          <a:p>
            <a:r>
              <a:rPr lang="it-IT" dirty="0" err="1"/>
              <a:t>if</a:t>
            </a:r>
            <a:r>
              <a:rPr lang="it-IT" dirty="0"/>
              <a:t> (!$</a:t>
            </a:r>
            <a:r>
              <a:rPr lang="it-IT" dirty="0" err="1"/>
              <a:t>mysqli</a:t>
            </a:r>
            <a:r>
              <a:rPr lang="it-IT" dirty="0"/>
              <a:t> -&gt; query($</a:t>
            </a:r>
            <a:r>
              <a:rPr lang="it-IT" dirty="0" err="1"/>
              <a:t>sql</a:t>
            </a:r>
            <a:r>
              <a:rPr lang="it-IT" dirty="0"/>
              <a:t>)) {</a:t>
            </a:r>
          </a:p>
          <a:p>
            <a:r>
              <a:rPr lang="it-IT" dirty="0"/>
              <a:t>  </a:t>
            </a:r>
            <a:r>
              <a:rPr lang="it-IT" dirty="0" err="1"/>
              <a:t>printf</a:t>
            </a:r>
            <a:r>
              <a:rPr lang="it-IT" dirty="0"/>
              <a:t>("%d </a:t>
            </a:r>
            <a:r>
              <a:rPr lang="it-IT" dirty="0" err="1"/>
              <a:t>Row</a:t>
            </a:r>
            <a:r>
              <a:rPr lang="it-IT" dirty="0"/>
              <a:t> </a:t>
            </a:r>
            <a:r>
              <a:rPr lang="it-IT" dirty="0" err="1"/>
              <a:t>inserted</a:t>
            </a:r>
            <a:r>
              <a:rPr lang="it-IT" dirty="0"/>
              <a:t>.\n", $</a:t>
            </a:r>
            <a:r>
              <a:rPr lang="it-IT" dirty="0" err="1"/>
              <a:t>mysqli</a:t>
            </a:r>
            <a:r>
              <a:rPr lang="it-IT" dirty="0"/>
              <a:t>-&gt;</a:t>
            </a:r>
            <a:r>
              <a:rPr lang="it-IT" dirty="0" err="1"/>
              <a:t>affected_rows</a:t>
            </a:r>
            <a:r>
              <a:rPr lang="it-IT" dirty="0"/>
              <a:t>);</a:t>
            </a:r>
          </a:p>
          <a:p>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38003571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mysqli_refresh</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176950"/>
            <a:ext cx="11549444" cy="5413973"/>
          </a:xfrm>
        </p:spPr>
        <p:txBody>
          <a:bodyPr>
            <a:normAutofit/>
          </a:bodyPr>
          <a:lstStyle/>
          <a:p>
            <a:r>
              <a:rPr lang="it-IT" sz="2000" dirty="0"/>
              <a:t>La funzione </a:t>
            </a:r>
            <a:r>
              <a:rPr lang="it-IT" sz="2000" dirty="0" err="1"/>
              <a:t>refresh</a:t>
            </a:r>
            <a:r>
              <a:rPr lang="it-IT" sz="2000" dirty="0"/>
              <a:t>() / </a:t>
            </a:r>
            <a:r>
              <a:rPr lang="it-IT" sz="2000" b="1" dirty="0" err="1">
                <a:highlight>
                  <a:srgbClr val="FFFF00"/>
                </a:highlight>
              </a:rPr>
              <a:t>mysqli_refresh</a:t>
            </a:r>
            <a:r>
              <a:rPr lang="it-IT" sz="2000" b="1" dirty="0"/>
              <a:t>() aggiorna/svuota tabelle o cache o ripristina le informazioni del server di replica.</a:t>
            </a:r>
          </a:p>
          <a:p>
            <a:r>
              <a:rPr lang="it-IT" sz="2000" dirty="0"/>
              <a:t>Parametri: </a:t>
            </a:r>
          </a:p>
          <a:p>
            <a:pPr>
              <a:buFont typeface="Arial" panose="020B0604020202020204" pitchFamily="34" charset="0"/>
              <a:buChar char="•"/>
            </a:pPr>
            <a:r>
              <a:rPr lang="it-IT" sz="2000" dirty="0"/>
              <a:t>Specifica la connessione </a:t>
            </a:r>
            <a:r>
              <a:rPr lang="it-IT" sz="2000" dirty="0" err="1"/>
              <a:t>Mysql</a:t>
            </a:r>
            <a:r>
              <a:rPr lang="it-IT" sz="2000" dirty="0"/>
              <a:t> da usare.</a:t>
            </a:r>
          </a:p>
          <a:p>
            <a:pPr>
              <a:buFont typeface="Arial" panose="020B0604020202020204" pitchFamily="34" charset="0"/>
              <a:buChar char="•"/>
            </a:pPr>
            <a:r>
              <a:rPr lang="it-IT" sz="2000" dirty="0"/>
              <a:t>Le opzioni da aggiornare. </a:t>
            </a:r>
            <a:br>
              <a:rPr lang="it-IT" sz="2000" dirty="0"/>
            </a:br>
            <a:r>
              <a:rPr lang="it-IT" sz="2000" dirty="0"/>
              <a:t>Possono essere una delle seguenti (separata da OR):</a:t>
            </a:r>
          </a:p>
          <a:p>
            <a:r>
              <a:rPr lang="it-IT" sz="2000" dirty="0"/>
              <a:t>MYSQLI_REFRESH_GRANT - Aggiorna le tabelle delle sovvenzioni</a:t>
            </a:r>
          </a:p>
          <a:p>
            <a:r>
              <a:rPr lang="it-IT" sz="2000" dirty="0"/>
              <a:t>MYSQLI_REFRESH_LOG - Svuota i registri</a:t>
            </a:r>
          </a:p>
          <a:p>
            <a:r>
              <a:rPr lang="it-IT" sz="2000" dirty="0"/>
              <a:t>MYSQLI_REFRESH_TABLES - Svuota la cache della tabella</a:t>
            </a:r>
          </a:p>
          <a:p>
            <a:r>
              <a:rPr lang="it-IT" sz="2000" dirty="0"/>
              <a:t>MYSQLI_REFRESH_HOSTS - Svuota la cache </a:t>
            </a:r>
            <a:r>
              <a:rPr lang="it-IT" sz="2000" dirty="0" err="1"/>
              <a:t>dell'host</a:t>
            </a:r>
            <a:endParaRPr lang="it-IT" sz="2000" dirty="0"/>
          </a:p>
          <a:p>
            <a:r>
              <a:rPr lang="it-IT" sz="2000" dirty="0"/>
              <a:t>MYSQLI_REFRESH_STATUS - Reimposta le variabili di stato</a:t>
            </a:r>
          </a:p>
          <a:p>
            <a:r>
              <a:rPr lang="it-IT" sz="2000" dirty="0"/>
              <a:t>MYSQLI_REFRESH_THREADS - Svuota la cache del </a:t>
            </a:r>
            <a:r>
              <a:rPr lang="it-IT" sz="2000" dirty="0" err="1"/>
              <a:t>thread</a:t>
            </a:r>
            <a:endParaRPr lang="it-IT" sz="2000" dirty="0"/>
          </a:p>
          <a:p>
            <a:r>
              <a:rPr lang="it-IT" sz="2000" dirty="0"/>
              <a:t>MYSQLI_REFRESH_SLAVE - Ripristina le informazioni del server master e riavvia lo slave</a:t>
            </a:r>
          </a:p>
          <a:p>
            <a:r>
              <a:rPr lang="it-IT" sz="2000" dirty="0"/>
              <a:t>MYSQLI_REFRESH_MASTER - Rimuove i file di log binari nell'indice di log binario e tronca il file indice</a:t>
            </a:r>
          </a:p>
          <a:p>
            <a:endParaRPr lang="it-IT" sz="2000" dirty="0"/>
          </a:p>
          <a:p>
            <a:r>
              <a:rPr lang="it-IT" sz="2000" dirty="0"/>
              <a:t>Valore di ritorno: VERO sul successo. FALSO in caso di fallimento</a:t>
            </a:r>
          </a:p>
        </p:txBody>
      </p:sp>
    </p:spTree>
    <p:extLst>
      <p:ext uri="{BB962C8B-B14F-4D97-AF65-F5344CB8AC3E}">
        <p14:creationId xmlns:p14="http://schemas.microsoft.com/office/powerpoint/2010/main" val="42568164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a:xfrm>
            <a:off x="328612" y="119770"/>
            <a:ext cx="5760055" cy="912606"/>
          </a:xfrm>
        </p:spPr>
        <p:txBody>
          <a:bodyPr>
            <a:normAutofit/>
          </a:bodyPr>
          <a:lstStyle/>
          <a:p>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482001"/>
            <a:ext cx="4152853" cy="3334443"/>
          </a:xfrm>
        </p:spPr>
        <p:txBody>
          <a:bodyPr>
            <a:normAutofit/>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endParaRPr lang="it-IT" sz="2000" b="1" dirty="0"/>
          </a:p>
        </p:txBody>
      </p:sp>
      <p:sp>
        <p:nvSpPr>
          <p:cNvPr id="10" name="Rettangolo 9">
            <a:extLst>
              <a:ext uri="{FF2B5EF4-FFF2-40B4-BE49-F238E27FC236}">
                <a16:creationId xmlns:a16="http://schemas.microsoft.com/office/drawing/2014/main" id="{22770DFF-CE89-41D1-8C7A-20B88953377E}"/>
              </a:ext>
            </a:extLst>
          </p:cNvPr>
          <p:cNvSpPr/>
          <p:nvPr/>
        </p:nvSpPr>
        <p:spPr>
          <a:xfrm>
            <a:off x="6096000" y="389298"/>
            <a:ext cx="5983327" cy="631931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6103334" y="583581"/>
            <a:ext cx="5830432" cy="1996017"/>
          </a:xfrm>
        </p:spPr>
        <p:txBody>
          <a:bodyPr>
            <a:noAutofit/>
          </a:bodyPr>
          <a:lstStyle/>
          <a:p>
            <a:pPr marL="0" defTabSz="457200"/>
            <a:r>
              <a:rPr lang="it-IT" sz="1500" dirty="0">
                <a:solidFill>
                  <a:schemeClr val="tx1"/>
                </a:solidFill>
              </a:rPr>
              <a:t>&lt;?</a:t>
            </a:r>
            <a:r>
              <a:rPr lang="it-IT" sz="1500" dirty="0" err="1">
                <a:solidFill>
                  <a:schemeClr val="tx1"/>
                </a:solidFill>
              </a:rPr>
              <a:t>php</a:t>
            </a:r>
            <a:endParaRPr lang="it-IT" sz="1500" dirty="0">
              <a:solidFill>
                <a:schemeClr val="tx1"/>
              </a:solidFill>
            </a:endParaRPr>
          </a:p>
          <a:p>
            <a:pPr marL="0" defTabSz="457200"/>
            <a:r>
              <a:rPr lang="it-IT" sz="1500" dirty="0">
                <a:solidFill>
                  <a:schemeClr val="tx1"/>
                </a:solidFill>
              </a:rPr>
              <a:t>$</a:t>
            </a:r>
            <a:r>
              <a:rPr lang="it-IT" sz="1500" dirty="0" err="1">
                <a:solidFill>
                  <a:schemeClr val="tx1"/>
                </a:solidFill>
              </a:rPr>
              <a:t>mysqli</a:t>
            </a:r>
            <a:r>
              <a:rPr lang="it-IT" sz="1500" dirty="0">
                <a:solidFill>
                  <a:schemeClr val="tx1"/>
                </a:solidFill>
              </a:rPr>
              <a:t> = new </a:t>
            </a:r>
            <a:r>
              <a:rPr lang="it-IT" sz="1500" dirty="0" err="1">
                <a:solidFill>
                  <a:schemeClr val="tx1"/>
                </a:solidFill>
              </a:rPr>
              <a:t>mysqli</a:t>
            </a:r>
            <a:r>
              <a:rPr lang="it-IT" sz="1500" dirty="0">
                <a:solidFill>
                  <a:schemeClr val="tx1"/>
                </a:solidFill>
              </a:rPr>
              <a:t>("</a:t>
            </a:r>
            <a:r>
              <a:rPr lang="it-IT" sz="1500" dirty="0" err="1">
                <a:solidFill>
                  <a:schemeClr val="tx1"/>
                </a:solidFill>
              </a:rPr>
              <a:t>localhost</a:t>
            </a:r>
            <a:r>
              <a:rPr lang="it-IT" sz="1500" dirty="0">
                <a:solidFill>
                  <a:schemeClr val="tx1"/>
                </a:solidFill>
              </a:rPr>
              <a:t>","my_user","my_password","</a:t>
            </a:r>
            <a:r>
              <a:rPr lang="it-IT" sz="1500" dirty="0" err="1">
                <a:solidFill>
                  <a:schemeClr val="tx1"/>
                </a:solidFill>
              </a:rPr>
              <a:t>my_db</a:t>
            </a:r>
            <a:r>
              <a:rPr lang="it-IT" sz="1500" dirty="0">
                <a:solidFill>
                  <a:schemeClr val="tx1"/>
                </a:solidFill>
              </a:rPr>
              <a:t>");</a:t>
            </a:r>
          </a:p>
          <a:p>
            <a:pPr marL="0" defTabSz="457200"/>
            <a:r>
              <a:rPr lang="it-IT" sz="1500" dirty="0" err="1">
                <a:solidFill>
                  <a:schemeClr val="tx1"/>
                </a:solidFill>
              </a:rPr>
              <a:t>if</a:t>
            </a:r>
            <a:r>
              <a:rPr lang="it-IT" sz="1500" dirty="0">
                <a:solidFill>
                  <a:schemeClr val="tx1"/>
                </a:solidFill>
              </a:rPr>
              <a:t>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connect_errno</a:t>
            </a:r>
            <a:r>
              <a:rPr lang="it-IT" sz="1500" dirty="0">
                <a:solidFill>
                  <a:schemeClr val="tx1"/>
                </a:solidFill>
              </a:rPr>
              <a:t>) {</a:t>
            </a:r>
          </a:p>
          <a:p>
            <a:pPr marL="0" defTabSz="457200"/>
            <a:r>
              <a:rPr lang="it-IT" sz="1500" dirty="0">
                <a:solidFill>
                  <a:schemeClr val="tx1"/>
                </a:solidFill>
              </a:rPr>
              <a:t>  </a:t>
            </a:r>
            <a:r>
              <a:rPr lang="it-IT" sz="1500" dirty="0" err="1">
                <a:solidFill>
                  <a:schemeClr val="tx1"/>
                </a:solidFill>
              </a:rPr>
              <a:t>echo</a:t>
            </a:r>
            <a:r>
              <a:rPr lang="it-IT" sz="1500" dirty="0">
                <a:solidFill>
                  <a:schemeClr val="tx1"/>
                </a:solidFill>
              </a:rPr>
              <a:t> "</a:t>
            </a:r>
            <a:r>
              <a:rPr lang="it-IT" sz="1500" dirty="0" err="1">
                <a:solidFill>
                  <a:schemeClr val="tx1"/>
                </a:solidFill>
              </a:rPr>
              <a:t>Failed</a:t>
            </a:r>
            <a:r>
              <a:rPr lang="it-IT" sz="1500" dirty="0">
                <a:solidFill>
                  <a:schemeClr val="tx1"/>
                </a:solidFill>
              </a:rPr>
              <a:t> to </a:t>
            </a:r>
            <a:r>
              <a:rPr lang="it-IT" sz="1500" dirty="0" err="1">
                <a:solidFill>
                  <a:schemeClr val="tx1"/>
                </a:solidFill>
              </a:rPr>
              <a:t>connect</a:t>
            </a:r>
            <a:r>
              <a:rPr lang="it-IT" sz="1500" dirty="0">
                <a:solidFill>
                  <a:schemeClr val="tx1"/>
                </a:solidFill>
              </a:rPr>
              <a:t> to MySQL: " .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connect_error</a:t>
            </a:r>
            <a:r>
              <a:rPr lang="it-IT" sz="1500" dirty="0">
                <a:solidFill>
                  <a:schemeClr val="tx1"/>
                </a:solidFill>
              </a:rPr>
              <a:t>;</a:t>
            </a:r>
          </a:p>
          <a:p>
            <a:pPr marL="0" defTabSz="457200"/>
            <a:r>
              <a:rPr lang="it-IT" sz="1500" dirty="0">
                <a:solidFill>
                  <a:schemeClr val="tx1"/>
                </a:solidFill>
              </a:rPr>
              <a:t>  exit();</a:t>
            </a:r>
          </a:p>
          <a:p>
            <a:pPr marL="0" defTabSz="457200"/>
            <a:r>
              <a:rPr lang="it-IT" sz="1500" dirty="0">
                <a:solidFill>
                  <a:schemeClr val="tx1"/>
                </a:solidFill>
              </a:rPr>
              <a:t>}</a:t>
            </a:r>
          </a:p>
        </p:txBody>
      </p:sp>
      <p:sp>
        <p:nvSpPr>
          <p:cNvPr id="6" name="CasellaDiTesto 5">
            <a:extLst>
              <a:ext uri="{FF2B5EF4-FFF2-40B4-BE49-F238E27FC236}">
                <a16:creationId xmlns:a16="http://schemas.microsoft.com/office/drawing/2014/main" id="{899212F8-F5CC-4D3D-BC44-1F3ACB1B69E4}"/>
              </a:ext>
            </a:extLst>
          </p:cNvPr>
          <p:cNvSpPr txBox="1"/>
          <p:nvPr/>
        </p:nvSpPr>
        <p:spPr>
          <a:xfrm>
            <a:off x="6142942" y="2579598"/>
            <a:ext cx="5936385" cy="2631490"/>
          </a:xfrm>
          <a:prstGeom prst="rect">
            <a:avLst/>
          </a:prstGeom>
          <a:noFill/>
        </p:spPr>
        <p:txBody>
          <a:bodyPr wrap="square">
            <a:spAutoFit/>
          </a:bodyPr>
          <a:lstStyle/>
          <a:p>
            <a:r>
              <a:rPr lang="it-IT" sz="1500" dirty="0"/>
              <a:t>// Turn </a:t>
            </a:r>
            <a:r>
              <a:rPr lang="it-IT" sz="1500" dirty="0" err="1"/>
              <a:t>autocommit</a:t>
            </a:r>
            <a:r>
              <a:rPr lang="it-IT" sz="1500" dirty="0"/>
              <a:t> off</a:t>
            </a:r>
          </a:p>
          <a:p>
            <a:r>
              <a:rPr lang="it-IT" sz="1500" dirty="0"/>
              <a:t>$</a:t>
            </a:r>
            <a:r>
              <a:rPr lang="it-IT" sz="1500" dirty="0" err="1"/>
              <a:t>mysqli</a:t>
            </a:r>
            <a:r>
              <a:rPr lang="it-IT" sz="1500" dirty="0"/>
              <a:t> -&gt; </a:t>
            </a:r>
            <a:r>
              <a:rPr lang="it-IT" sz="1500" dirty="0" err="1"/>
              <a:t>autocommit</a:t>
            </a:r>
            <a:r>
              <a:rPr lang="it-IT" sz="1500" dirty="0"/>
              <a:t>(FALSE);</a:t>
            </a:r>
          </a:p>
          <a:p>
            <a:r>
              <a:rPr lang="it-IT" sz="1500" dirty="0"/>
              <a:t>// </a:t>
            </a:r>
            <a:r>
              <a:rPr lang="it-IT" sz="1500" dirty="0" err="1"/>
              <a:t>Insert</a:t>
            </a:r>
            <a:r>
              <a:rPr lang="it-IT" sz="1500" dirty="0"/>
              <a:t> some </a:t>
            </a:r>
            <a:r>
              <a:rPr lang="it-IT" sz="1500" dirty="0" err="1"/>
              <a:t>values</a:t>
            </a:r>
            <a:endParaRPr lang="it-IT" sz="1500" dirty="0"/>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('Peter','Griffin',35)");</a:t>
            </a:r>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('Glenn','Quagmire',33)");</a:t>
            </a:r>
          </a:p>
          <a:p>
            <a:r>
              <a:rPr lang="it-IT" sz="1500" dirty="0"/>
              <a:t>// </a:t>
            </a:r>
            <a:r>
              <a:rPr lang="it-IT" sz="1500" dirty="0" err="1"/>
              <a:t>Commit</a:t>
            </a:r>
            <a:r>
              <a:rPr lang="it-IT" sz="1500" dirty="0"/>
              <a:t> </a:t>
            </a:r>
            <a:r>
              <a:rPr lang="it-IT" sz="1500" dirty="0" err="1"/>
              <a:t>transaction</a:t>
            </a:r>
            <a:endParaRPr lang="it-IT" sz="1500" dirty="0"/>
          </a:p>
          <a:p>
            <a:r>
              <a:rPr lang="it-IT" sz="1500" dirty="0" err="1"/>
              <a:t>if</a:t>
            </a:r>
            <a:r>
              <a:rPr lang="it-IT" sz="1500" dirty="0"/>
              <a:t> (!$</a:t>
            </a:r>
            <a:r>
              <a:rPr lang="it-IT" sz="1500" dirty="0" err="1"/>
              <a:t>mysqli</a:t>
            </a:r>
            <a:r>
              <a:rPr lang="it-IT" sz="1500" dirty="0"/>
              <a:t> -&gt; </a:t>
            </a:r>
            <a:r>
              <a:rPr lang="it-IT" sz="1500" dirty="0" err="1"/>
              <a:t>commit</a:t>
            </a:r>
            <a:r>
              <a:rPr lang="it-IT" sz="1500" dirty="0"/>
              <a:t>()) {</a:t>
            </a:r>
          </a:p>
          <a:p>
            <a:r>
              <a:rPr lang="it-IT" sz="1500" dirty="0"/>
              <a:t>  </a:t>
            </a:r>
            <a:r>
              <a:rPr lang="it-IT" sz="1500" dirty="0" err="1"/>
              <a:t>echo</a:t>
            </a:r>
            <a:r>
              <a:rPr lang="it-IT" sz="1500" dirty="0"/>
              <a:t> "</a:t>
            </a:r>
            <a:r>
              <a:rPr lang="it-IT" sz="1500" dirty="0" err="1"/>
              <a:t>Commit</a:t>
            </a:r>
            <a:r>
              <a:rPr lang="it-IT" sz="1500" dirty="0"/>
              <a:t> </a:t>
            </a:r>
            <a:r>
              <a:rPr lang="it-IT" sz="1500" dirty="0" err="1"/>
              <a:t>transaction</a:t>
            </a:r>
            <a:r>
              <a:rPr lang="it-IT" sz="1500" dirty="0"/>
              <a:t> </a:t>
            </a:r>
            <a:r>
              <a:rPr lang="it-IT" sz="1500" dirty="0" err="1"/>
              <a:t>failed</a:t>
            </a:r>
            <a:r>
              <a:rPr lang="it-IT" sz="1500" dirty="0"/>
              <a:t>";</a:t>
            </a:r>
          </a:p>
          <a:p>
            <a:r>
              <a:rPr lang="it-IT" sz="1500" dirty="0"/>
              <a:t>  exit();</a:t>
            </a:r>
          </a:p>
        </p:txBody>
      </p:sp>
      <p:sp>
        <p:nvSpPr>
          <p:cNvPr id="8" name="CasellaDiTesto 7">
            <a:extLst>
              <a:ext uri="{FF2B5EF4-FFF2-40B4-BE49-F238E27FC236}">
                <a16:creationId xmlns:a16="http://schemas.microsoft.com/office/drawing/2014/main" id="{4C259316-2B3E-4FD8-8190-63901466E92A}"/>
              </a:ext>
            </a:extLst>
          </p:cNvPr>
          <p:cNvSpPr txBox="1"/>
          <p:nvPr/>
        </p:nvSpPr>
        <p:spPr>
          <a:xfrm>
            <a:off x="6239512" y="5129441"/>
            <a:ext cx="6102034" cy="1477328"/>
          </a:xfrm>
          <a:prstGeom prst="rect">
            <a:avLst/>
          </a:prstGeom>
          <a:noFill/>
        </p:spPr>
        <p:txBody>
          <a:bodyPr wrap="square">
            <a:spAutoFit/>
          </a:bodyPr>
          <a:lstStyle/>
          <a:p>
            <a:r>
              <a:rPr lang="it-IT" sz="1500" dirty="0"/>
              <a:t>}</a:t>
            </a:r>
          </a:p>
          <a:p>
            <a:r>
              <a:rPr lang="it-IT" sz="1500" dirty="0"/>
              <a:t>// </a:t>
            </a:r>
            <a:r>
              <a:rPr lang="it-IT" sz="1500" dirty="0" err="1"/>
              <a:t>Rollback</a:t>
            </a:r>
            <a:r>
              <a:rPr lang="it-IT" sz="1500" dirty="0"/>
              <a:t> </a:t>
            </a:r>
            <a:r>
              <a:rPr lang="it-IT" sz="1500" dirty="0" err="1"/>
              <a:t>transaction</a:t>
            </a:r>
            <a:endParaRPr lang="it-IT" sz="1500" dirty="0"/>
          </a:p>
          <a:p>
            <a:r>
              <a:rPr lang="it-IT" sz="1500" dirty="0"/>
              <a:t>$</a:t>
            </a:r>
            <a:r>
              <a:rPr lang="it-IT" sz="1500" dirty="0" err="1"/>
              <a:t>mysqli</a:t>
            </a:r>
            <a:r>
              <a:rPr lang="it-IT" sz="1500" dirty="0"/>
              <a:t> -&gt; </a:t>
            </a:r>
            <a:r>
              <a:rPr lang="it-IT" sz="1500" dirty="0" err="1">
                <a:highlight>
                  <a:srgbClr val="FFFF00"/>
                </a:highlight>
              </a:rPr>
              <a:t>rollback</a:t>
            </a:r>
            <a:r>
              <a:rPr lang="it-IT" sz="1500" dirty="0"/>
              <a:t>();</a:t>
            </a:r>
          </a:p>
          <a:p>
            <a:endParaRPr lang="it-IT" sz="1500" dirty="0"/>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Tree>
    <p:extLst>
      <p:ext uri="{BB962C8B-B14F-4D97-AF65-F5344CB8AC3E}">
        <p14:creationId xmlns:p14="http://schemas.microsoft.com/office/powerpoint/2010/main" val="262376552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highlight>
                  <a:srgbClr val="00FFFF"/>
                </a:highlight>
              </a:rPr>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highlight>
                  <a:srgbClr val="00FF00"/>
                </a:highlight>
              </a:rPr>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9717851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a:p>
            <a:endParaRPr lang="it-IT" sz="2000" dirty="0"/>
          </a:p>
          <a:p>
            <a:r>
              <a:rPr lang="it-IT" sz="1600" b="0" dirty="0" err="1">
                <a:solidFill>
                  <a:srgbClr val="D4D4D4"/>
                </a:solidFill>
                <a:effectLst/>
                <a:latin typeface="Consolas" panose="020B0609020204030204" pitchFamily="49" charset="0"/>
              </a:rPr>
              <a:t>error_reporting</a:t>
            </a:r>
            <a:r>
              <a:rPr lang="it-IT" sz="1600" b="0" dirty="0">
                <a:solidFill>
                  <a:srgbClr val="D4D4D4"/>
                </a:solidFill>
                <a:effectLst/>
                <a:latin typeface="Consolas" panose="020B0609020204030204" pitchFamily="49" charset="0"/>
              </a:rPr>
              <a:t>(E_ERROR);</a:t>
            </a:r>
          </a:p>
          <a:p>
            <a:r>
              <a:rPr lang="it-IT" sz="1600" b="0" dirty="0" err="1">
                <a:solidFill>
                  <a:srgbClr val="D4D4D4"/>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err="1">
                <a:solidFill>
                  <a:srgbClr val="D4D4D4"/>
                </a:solidFill>
                <a:effectLst/>
                <a:latin typeface="Consolas" panose="020B0609020204030204" pitchFamily="49" charset="0"/>
              </a:rPr>
              <a:t>crypt</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'ciao'</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//non viene stampato </a:t>
            </a:r>
            <a:r>
              <a:rPr lang="it-IT" sz="1600" b="0" dirty="0" err="1">
                <a:solidFill>
                  <a:srgbClr val="6A9955"/>
                </a:solidFill>
                <a:effectLst/>
                <a:latin typeface="Consolas" panose="020B0609020204030204" pitchFamily="49" charset="0"/>
              </a:rPr>
              <a:t>Notice</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crypt</a:t>
            </a:r>
            <a:r>
              <a:rPr lang="it-IT" sz="1600" b="0" dirty="0">
                <a:solidFill>
                  <a:srgbClr val="6A9955"/>
                </a:solidFill>
                <a:effectLst/>
                <a:latin typeface="Consolas" panose="020B0609020204030204" pitchFamily="49" charset="0"/>
              </a:rPr>
              <a:t>(): No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parameter</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was</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specified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You</a:t>
            </a:r>
            <a:r>
              <a:rPr lang="it-IT" sz="1600" b="0" dirty="0">
                <a:solidFill>
                  <a:srgbClr val="6A9955"/>
                </a:solidFill>
                <a:effectLst/>
                <a:latin typeface="Consolas" panose="020B0609020204030204" pitchFamily="49" charset="0"/>
              </a:rPr>
              <a:t> must use a </a:t>
            </a:r>
            <a:r>
              <a:rPr lang="it-IT" sz="1600" b="0" dirty="0" err="1">
                <a:solidFill>
                  <a:srgbClr val="6A9955"/>
                </a:solidFill>
                <a:effectLst/>
                <a:latin typeface="Consolas" panose="020B0609020204030204" pitchFamily="49" charset="0"/>
              </a:rPr>
              <a:t>randomly</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generated</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salt</a:t>
            </a:r>
            <a:r>
              <a:rPr lang="it-IT" sz="1600" b="0" dirty="0">
                <a:solidFill>
                  <a:srgbClr val="6A9955"/>
                </a:solidFill>
                <a:effectLst/>
                <a:latin typeface="Consolas" panose="020B0609020204030204" pitchFamily="49" charset="0"/>
              </a:rPr>
              <a:t> and a strong </a:t>
            </a:r>
            <a:r>
              <a:rPr lang="it-IT" sz="1600" b="0" dirty="0" err="1">
                <a:solidFill>
                  <a:srgbClr val="6A9955"/>
                </a:solidFill>
                <a:effectLst/>
                <a:latin typeface="Consolas" panose="020B0609020204030204" pitchFamily="49" charset="0"/>
              </a:rPr>
              <a:t>hash</a:t>
            </a:r>
            <a:r>
              <a:rPr lang="it-IT" sz="1600" b="0" dirty="0">
                <a:solidFill>
                  <a:srgbClr val="6A9955"/>
                </a:solidFill>
                <a:effectLst/>
                <a:latin typeface="Consolas" panose="020B0609020204030204" pitchFamily="49" charset="0"/>
              </a:rPr>
              <a:t> </a:t>
            </a:r>
            <a:r>
              <a:rPr lang="it-IT" sz="1600" b="0" dirty="0" err="1">
                <a:solidFill>
                  <a:srgbClr val="6A9955"/>
                </a:solidFill>
                <a:effectLst/>
                <a:latin typeface="Consolas" panose="020B0609020204030204" pitchFamily="49" charset="0"/>
              </a:rPr>
              <a:t>function</a:t>
            </a:r>
            <a:endParaRPr lang="it-IT" sz="1600" b="0" dirty="0">
              <a:solidFill>
                <a:srgbClr val="D4D4D4"/>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189317892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119456585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($number)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($number&gt;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throw</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new</a:t>
            </a:r>
            <a:r>
              <a:rPr lang="en-US" sz="1400" b="0" dirty="0">
                <a:solidFill>
                  <a:srgbClr val="D4D4D4"/>
                </a:solidFill>
                <a:effectLst/>
                <a:latin typeface="Consolas" panose="020B0609020204030204" pitchFamily="49" charset="0"/>
              </a:rPr>
              <a:t> Exception(</a:t>
            </a:r>
            <a:r>
              <a:rPr lang="en-US" sz="1400" b="0" dirty="0">
                <a:solidFill>
                  <a:srgbClr val="CE9178"/>
                </a:solidFill>
                <a:effectLst/>
                <a:latin typeface="Consolas" panose="020B0609020204030204" pitchFamily="49" charset="0"/>
              </a:rPr>
              <a:t>"Value must be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//trigger exception in a "try" block</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checkNum</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//If the exception is thrown, this text will not be shown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'If you see this, the number is 1 or below'</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//catch exception</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catch</a:t>
            </a:r>
            <a:r>
              <a:rPr lang="en-US" sz="1400" b="0" dirty="0">
                <a:solidFill>
                  <a:srgbClr val="D4D4D4"/>
                </a:solidFill>
                <a:effectLst/>
                <a:latin typeface="Consolas" panose="020B0609020204030204" pitchFamily="49" charset="0"/>
              </a:rPr>
              <a:t>(Exception $e) {</a:t>
            </a:r>
          </a:p>
          <a:p>
            <a:r>
              <a:rPr lang="en-US" sz="1400" b="0" dirty="0">
                <a:solidFill>
                  <a:srgbClr val="D4D4D4"/>
                </a:solidFill>
                <a:effectLst/>
                <a:latin typeface="Consolas" panose="020B0609020204030204" pitchFamily="49" charset="0"/>
              </a:rPr>
              <a:t>    echo </a:t>
            </a:r>
            <a:r>
              <a:rPr lang="en-US" sz="1400" b="0" dirty="0">
                <a:solidFill>
                  <a:srgbClr val="CE9178"/>
                </a:solidFill>
                <a:effectLst/>
                <a:latin typeface="Consolas" panose="020B0609020204030204" pitchFamily="49" charset="0"/>
              </a:rPr>
              <a:t>'Message: '</a:t>
            </a:r>
            <a:r>
              <a:rPr lang="en-US" sz="1400" b="0" dirty="0">
                <a:solidFill>
                  <a:srgbClr val="D4D4D4"/>
                </a:solidFill>
                <a:effectLst/>
                <a:latin typeface="Consolas" panose="020B0609020204030204" pitchFamily="49" charset="0"/>
              </a:rPr>
              <a:t> .$e-&gt;</a:t>
            </a:r>
            <a:r>
              <a:rPr lang="en-US" sz="1400" b="0" dirty="0" err="1">
                <a:solidFill>
                  <a:srgbClr val="D4D4D4"/>
                </a:solidFill>
                <a:effectLst/>
                <a:latin typeface="Consolas" panose="020B0609020204030204" pitchFamily="49" charset="0"/>
              </a:rPr>
              <a:t>getMessage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a:p>
            <a:endParaRPr lang="it-IT" sz="1400" dirty="0"/>
          </a:p>
          <a:p>
            <a:endParaRPr lang="it-IT" sz="1400" dirty="0"/>
          </a:p>
        </p:txBody>
      </p:sp>
    </p:spTree>
    <p:extLst>
      <p:ext uri="{BB962C8B-B14F-4D97-AF65-F5344CB8AC3E}">
        <p14:creationId xmlns:p14="http://schemas.microsoft.com/office/powerpoint/2010/main" val="322619160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32161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FFFF"/>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FFFF"/>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172828025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85792566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302318391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D1D8B-C97F-4885-A3CB-72FBB009B493}"/>
              </a:ext>
            </a:extLst>
          </p:cNvPr>
          <p:cNvSpPr>
            <a:spLocks noGrp="1"/>
          </p:cNvSpPr>
          <p:nvPr>
            <p:ph type="title"/>
          </p:nvPr>
        </p:nvSpPr>
        <p:spPr/>
        <p:txBody>
          <a:bodyPr/>
          <a:lstStyle/>
          <a:p>
            <a:r>
              <a:rPr lang="it-IT" dirty="0"/>
              <a:t>da preparare come esempio</a:t>
            </a:r>
          </a:p>
        </p:txBody>
      </p:sp>
      <p:sp>
        <p:nvSpPr>
          <p:cNvPr id="3" name="Segnaposto contenuto 2">
            <a:extLst>
              <a:ext uri="{FF2B5EF4-FFF2-40B4-BE49-F238E27FC236}">
                <a16:creationId xmlns:a16="http://schemas.microsoft.com/office/drawing/2014/main" id="{1D454238-1DEB-4D47-980A-FBE1100B212C}"/>
              </a:ext>
            </a:extLst>
          </p:cNvPr>
          <p:cNvSpPr>
            <a:spLocks noGrp="1"/>
          </p:cNvSpPr>
          <p:nvPr>
            <p:ph sz="half" idx="2"/>
          </p:nvPr>
        </p:nvSpPr>
        <p:spPr/>
        <p:txBody>
          <a:bodyPr/>
          <a:lstStyle/>
          <a:p>
            <a:r>
              <a:rPr lang="it-IT" dirty="0"/>
              <a:t>creazione esempio con logica MVC</a:t>
            </a:r>
          </a:p>
          <a:p>
            <a:r>
              <a:rPr lang="it-IT" dirty="0"/>
              <a:t>1 File che riceve la chiamata e i parametri</a:t>
            </a:r>
          </a:p>
          <a:p>
            <a:r>
              <a:rPr lang="it-IT" dirty="0"/>
              <a:t>1 File che gestisce il database</a:t>
            </a:r>
          </a:p>
          <a:p>
            <a:r>
              <a:rPr lang="it-IT" dirty="0"/>
              <a:t>1 File che gestisce la vista</a:t>
            </a:r>
          </a:p>
        </p:txBody>
      </p:sp>
      <p:sp>
        <p:nvSpPr>
          <p:cNvPr id="4" name="Segnaposto contenuto 3">
            <a:extLst>
              <a:ext uri="{FF2B5EF4-FFF2-40B4-BE49-F238E27FC236}">
                <a16:creationId xmlns:a16="http://schemas.microsoft.com/office/drawing/2014/main" id="{8FCB77A4-2A49-47EB-91B2-B9D3C617D1D4}"/>
              </a:ext>
            </a:extLst>
          </p:cNvPr>
          <p:cNvSpPr>
            <a:spLocks noGrp="1"/>
          </p:cNvSpPr>
          <p:nvPr>
            <p:ph sz="quarter" idx="4"/>
          </p:nvPr>
        </p:nvSpPr>
        <p:spPr/>
        <p:txBody>
          <a:bodyPr/>
          <a:lstStyle/>
          <a:p>
            <a:r>
              <a:rPr lang="it-IT" dirty="0"/>
              <a:t>MVC è un design pattern utilizzato per separare i dati (Model), le interfacce utente (</a:t>
            </a:r>
            <a:r>
              <a:rPr lang="it-IT" dirty="0" err="1"/>
              <a:t>View</a:t>
            </a:r>
            <a:r>
              <a:rPr lang="it-IT" dirty="0"/>
              <a:t>) e la logica dell’applicazione (Controller)</a:t>
            </a:r>
          </a:p>
          <a:p>
            <a:endParaRPr lang="it-IT" dirty="0"/>
          </a:p>
          <a:p>
            <a:pPr algn="just"/>
            <a:r>
              <a:rPr lang="it-IT" dirty="0"/>
              <a:t>Creiamo le cartelle di base per il vostro MVC:</a:t>
            </a:r>
          </a:p>
          <a:p>
            <a:pPr>
              <a:buFont typeface="+mj-lt"/>
              <a:buAutoNum type="arabicPeriod"/>
            </a:pPr>
            <a:r>
              <a:rPr lang="it-IT" dirty="0"/>
              <a:t>app</a:t>
            </a:r>
          </a:p>
          <a:p>
            <a:pPr>
              <a:buFont typeface="+mj-lt"/>
              <a:buAutoNum type="arabicPeriod"/>
            </a:pPr>
            <a:r>
              <a:rPr lang="it-IT" dirty="0" err="1"/>
              <a:t>config</a:t>
            </a:r>
            <a:endParaRPr lang="it-IT" dirty="0"/>
          </a:p>
          <a:p>
            <a:pPr>
              <a:buFont typeface="+mj-lt"/>
              <a:buAutoNum type="arabicPeriod"/>
            </a:pPr>
            <a:r>
              <a:rPr lang="it-IT" dirty="0"/>
              <a:t>public</a:t>
            </a:r>
          </a:p>
          <a:p>
            <a:pPr>
              <a:buFont typeface="+mj-lt"/>
              <a:buAutoNum type="arabicPeriod"/>
            </a:pPr>
            <a:r>
              <a:rPr lang="it-IT" dirty="0" err="1"/>
              <a:t>views</a:t>
            </a:r>
            <a:endParaRPr lang="it-IT" dirty="0"/>
          </a:p>
          <a:p>
            <a:pPr>
              <a:buFont typeface="+mj-lt"/>
              <a:buAutoNum type="arabicPeriod"/>
            </a:pPr>
            <a:r>
              <a:rPr lang="it-IT" dirty="0" err="1"/>
              <a:t>routes</a:t>
            </a:r>
            <a:endParaRPr lang="it-IT" dirty="0"/>
          </a:p>
          <a:p>
            <a:endParaRPr lang="it-IT" dirty="0"/>
          </a:p>
          <a:p>
            <a:endParaRPr lang="it-IT" dirty="0"/>
          </a:p>
        </p:txBody>
      </p:sp>
    </p:spTree>
    <p:extLst>
      <p:ext uri="{BB962C8B-B14F-4D97-AF65-F5344CB8AC3E}">
        <p14:creationId xmlns:p14="http://schemas.microsoft.com/office/powerpoint/2010/main" val="144508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p>
          <a:p>
            <a:endParaRPr lang="it-IT" b="1" dirty="0">
              <a:solidFill>
                <a:schemeClr val="accent2">
                  <a:lumMod val="75000"/>
                </a:schemeClr>
              </a:solidFill>
            </a:endParaRPr>
          </a:p>
          <a:p>
            <a:r>
              <a:rPr lang="it-IT" sz="2400" b="1" dirty="0">
                <a:solidFill>
                  <a:schemeClr val="accent2">
                    <a:lumMod val="75000"/>
                  </a:schemeClr>
                </a:solidFill>
              </a:rPr>
              <a:t>DATA; dalla 7.3 può non essere ad inizio riga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200338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highlight>
                  <a:srgbClr val="FFFF00"/>
                </a:highlight>
              </a:rPr>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29254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a:t>
            </a:r>
            <a:r>
              <a:rPr lang="it-IT" dirty="0">
                <a:highlight>
                  <a:srgbClr val="FFFF00"/>
                </a:highlight>
              </a:rPr>
              <a:t>[2]</a:t>
            </a:r>
            <a:r>
              <a:rPr lang="it-IT" dirty="0"/>
              <a:t>;</a:t>
            </a:r>
          </a:p>
        </p:txBody>
      </p:sp>
    </p:spTree>
    <p:extLst>
      <p:ext uri="{BB962C8B-B14F-4D97-AF65-F5344CB8AC3E}">
        <p14:creationId xmlns:p14="http://schemas.microsoft.com/office/powerpoint/2010/main" val="5362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highlight>
                  <a:srgbClr val="FFFF00"/>
                </a:highlight>
              </a:rPr>
              <a:t>'</a:t>
            </a:r>
            <a:r>
              <a:rPr lang="it-IT" sz="2000" dirty="0" err="1">
                <a:highlight>
                  <a:srgbClr val="FFFF00"/>
                </a:highlight>
              </a:rPr>
              <a:t>TuoNome</a:t>
            </a:r>
            <a:r>
              <a:rPr lang="it-IT" sz="2000" dirty="0">
                <a:highlight>
                  <a:srgbClr val="FFFF00"/>
                </a:highlight>
              </a:rPr>
              <a:t>'</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34485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040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490309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highlight>
                  <a:srgbClr val="00FF00"/>
                </a:highlight>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a:t>
            </a:r>
            <a:r>
              <a:rPr lang="it-IT" sz="2400" dirty="0">
                <a:solidFill>
                  <a:srgbClr val="00B050"/>
                </a:solidFill>
                <a:highlight>
                  <a:srgbClr val="00FFFF"/>
                </a:highlight>
              </a:rPr>
              <a:t>parentesi tonde</a:t>
            </a:r>
            <a:r>
              <a:rPr lang="it-IT" sz="2400" dirty="0">
                <a:solidFill>
                  <a:srgbClr val="00B050"/>
                </a:solidFill>
              </a:rPr>
              <a:t>,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00FF00"/>
                </a:highlight>
              </a:rPr>
              <a:t>{</a:t>
            </a:r>
            <a:r>
              <a:rPr lang="it-IT" sz="2400" dirty="0">
                <a:highlight>
                  <a:srgbClr val="00FF00"/>
                </a:highlight>
              </a:rPr>
              <a:t> ... </a:t>
            </a:r>
            <a:r>
              <a:rPr lang="it-IT" sz="2400" b="1" dirty="0">
                <a:highlight>
                  <a:srgbClr val="00FF00"/>
                </a:highlight>
              </a:rPr>
              <a:t>}</a:t>
            </a:r>
            <a:br>
              <a:rPr lang="it-IT" dirty="0">
                <a:highlight>
                  <a:srgbClr val="00FF00"/>
                </a:highlight>
              </a:rPr>
            </a:br>
            <a:endParaRPr lang="it-IT" dirty="0">
              <a:highlight>
                <a:srgbClr val="00FF00"/>
              </a:highlight>
            </a:endParaRPr>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('COSTANTE')</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highlight>
                  <a:srgbClr val="00FF00"/>
                </a:highlight>
              </a:rPr>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highlight>
                  <a:srgbClr val="00FF00"/>
                </a:highlight>
              </a:rPr>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highlight>
                  <a:srgbClr val="00FF00"/>
                </a:highlight>
              </a:rPr>
              <a:t>così come anche i CMS </a:t>
            </a:r>
            <a:r>
              <a:rPr lang="it-IT" sz="2000" dirty="0"/>
              <a:t>(WordPress, </a:t>
            </a:r>
            <a:r>
              <a:rPr lang="it-IT" sz="2000" dirty="0" err="1"/>
              <a:t>Drupal</a:t>
            </a:r>
            <a:r>
              <a:rPr lang="it-IT" sz="2000" dirty="0"/>
              <a:t>, </a:t>
            </a:r>
            <a:r>
              <a:rPr lang="it-IT" sz="2000" dirty="0" err="1"/>
              <a:t>Joomla</a:t>
            </a:r>
            <a:r>
              <a:rPr lang="it-IT" sz="2000" dirty="0"/>
              <a:t>, </a:t>
            </a:r>
            <a:r>
              <a:rPr lang="it-IT" sz="2000" dirty="0" err="1"/>
              <a:t>Magento</a:t>
            </a:r>
            <a:r>
              <a:rPr lang="it-IT" sz="2000" dirty="0"/>
              <a:t>, </a:t>
            </a:r>
            <a:r>
              <a:rPr lang="it-IT" sz="2000" dirty="0" err="1"/>
              <a:t>Prestashop</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latin typeface="+mj-lt"/>
              </a:rPr>
              <a:t>get_defined_constants</a:t>
            </a:r>
            <a:r>
              <a:rPr lang="it-IT" sz="4400" b="1" dirty="0">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dirty="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5" y="5407242"/>
            <a:ext cx="7039665"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è vero b, ma almeno uno vero e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il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 == 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9760</TotalTime>
  <Words>38165</Words>
  <Application>Microsoft Office PowerPoint</Application>
  <PresentationFormat>Widescreen</PresentationFormat>
  <Paragraphs>4002</Paragraphs>
  <Slides>299</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299</vt:i4>
      </vt:variant>
    </vt:vector>
  </HeadingPairs>
  <TitlesOfParts>
    <vt:vector size="326"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Array</vt:lpstr>
      <vt:lpstr>Array e la funzione  print_r()</vt:lpstr>
      <vt:lpstr>Array ad indici</vt:lpstr>
      <vt:lpstr>Array associativi</vt:lpstr>
      <vt:lpstr>Array multidimensionali</vt:lpstr>
      <vt:lpstr>Array multidimensionali</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OPERATORI ARITMETICI DI PHP</vt:lpstr>
      <vt:lpstr>Operatore modulo</vt:lpstr>
      <vt:lpstr>Operatore Elevazione a Potenza **</vt:lpstr>
      <vt:lpstr>Le espressioni in PHP</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explode('chr', $stringa)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CLOSURE binding</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Funzioni con gli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UPLOAD FILES – move_uploaded_file</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mysqli_commit()</vt:lpstr>
      <vt:lpstr>mysqli_fetch_array ()</vt:lpstr>
      <vt:lpstr>mysqli_fetch_assoc ()</vt:lpstr>
      <vt:lpstr>mysqli_insert_id()</vt:lpstr>
      <vt:lpstr>mysqli_prepare()</vt:lpstr>
      <vt:lpstr>mysqli_real_escape_string()</vt:lpstr>
      <vt:lpstr>mysqli_refresh ()</vt:lpstr>
      <vt:lpstr>mysqli_rollback ()</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Le Funzioni di errore - PHP ERROR  </vt:lpstr>
      <vt:lpstr>error_reporting()</vt:lpstr>
      <vt:lpstr>Eccezioni in PHP</vt:lpstr>
      <vt:lpstr>ERROR HANDLER</vt:lpstr>
      <vt:lpstr>PSR-12</vt:lpstr>
      <vt:lpstr>Eccezioni PHP</vt:lpstr>
      <vt:lpstr>Eccezioni PHP // getCode() </vt:lpstr>
      <vt:lpstr>Eccezioni PHP // getLine() </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lpstr>da preparare come esempio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345</cp:revision>
  <dcterms:created xsi:type="dcterms:W3CDTF">2021-12-24T08:48:41Z</dcterms:created>
  <dcterms:modified xsi:type="dcterms:W3CDTF">2022-02-20T15:22:27Z</dcterms:modified>
</cp:coreProperties>
</file>