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79" r:id="rId4"/>
    <p:sldId id="301" r:id="rId5"/>
    <p:sldId id="289" r:id="rId6"/>
    <p:sldId id="307" r:id="rId7"/>
    <p:sldId id="304" r:id="rId8"/>
    <p:sldId id="290" r:id="rId9"/>
    <p:sldId id="291" r:id="rId10"/>
    <p:sldId id="324" r:id="rId11"/>
    <p:sldId id="295" r:id="rId12"/>
    <p:sldId id="296" r:id="rId13"/>
    <p:sldId id="321" r:id="rId14"/>
    <p:sldId id="293" r:id="rId15"/>
    <p:sldId id="312" r:id="rId16"/>
    <p:sldId id="292" r:id="rId17"/>
    <p:sldId id="322" r:id="rId18"/>
    <p:sldId id="298" r:id="rId19"/>
    <p:sldId id="299" r:id="rId20"/>
    <p:sldId id="309" r:id="rId21"/>
    <p:sldId id="300" r:id="rId22"/>
    <p:sldId id="282" r:id="rId23"/>
    <p:sldId id="283" r:id="rId24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 de Quincey" initials="MdQ" lastIdx="1" clrIdx="0">
    <p:extLst>
      <p:ext uri="{19B8F6BF-5375-455C-9EA6-DF929625EA0E}">
        <p15:presenceInfo xmlns:p15="http://schemas.microsoft.com/office/powerpoint/2012/main" userId="84c3fbf723aa91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8E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81" autoAdjust="0"/>
    <p:restoredTop sz="96433" autoAdjust="0"/>
  </p:normalViewPr>
  <p:slideViewPr>
    <p:cSldViewPr snapToGrid="0" showGuides="1">
      <p:cViewPr varScale="1">
        <p:scale>
          <a:sx n="80" d="100"/>
          <a:sy n="80" d="100"/>
        </p:scale>
        <p:origin x="53" y="514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31/03/2022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26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328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131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198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79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618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616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9865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29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709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20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4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5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3322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44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540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4457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00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=""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Structure Learning </a:t>
            </a:r>
            <a:r>
              <a:rPr lang="en-GB" dirty="0" smtClean="0"/>
              <a:t>for </a:t>
            </a:r>
            <a:r>
              <a:rPr lang="en-GB" dirty="0" smtClean="0"/>
              <a:t>High-Dimensional Data</a:t>
            </a:r>
            <a:endParaRPr lang="en-GB" dirty="0"/>
          </a:p>
        </p:txBody>
      </p:sp>
      <p:sp>
        <p:nvSpPr>
          <p:cNvPr id="16" name="Ondertitel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SIOUX Presentation, 04-04-2022</a:t>
            </a:r>
            <a:endParaRPr lang="en-GB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Martin de Quincey</a:t>
            </a:r>
            <a:endParaRPr lang="en-GB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smtClean="0"/>
              <a:t>Mathematics and Computer Science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3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Orderings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2078720" cy="1291415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2078720" cy="129141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10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>
                <a:off x="1114426" y="933596"/>
                <a:ext cx="1389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6" y="933596"/>
                <a:ext cx="138928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/>
              <p:cNvSpPr txBox="1"/>
              <p:nvPr/>
            </p:nvSpPr>
            <p:spPr>
              <a:xfrm>
                <a:off x="525009" y="1288414"/>
                <a:ext cx="348093" cy="12003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nl-NL" sz="18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l-NL" sz="18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nl-NL" sz="18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i="1" dirty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" y="1288414"/>
                <a:ext cx="348093" cy="12003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jdelijke aanduiding voor inhoud 2"/>
              <p:cNvSpPr txBox="1">
                <a:spLocks/>
              </p:cNvSpPr>
              <p:nvPr/>
            </p:nvSpPr>
            <p:spPr>
              <a:xfrm>
                <a:off x="758824" y="3137406"/>
                <a:ext cx="2078720" cy="1291415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 smtClean="0"/>
              </a:p>
            </p:txBody>
          </p:sp>
        </mc:Choice>
        <mc:Fallback>
          <p:sp>
            <p:nvSpPr>
              <p:cNvPr id="8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24" y="3137406"/>
                <a:ext cx="2078720" cy="12914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/>
              <p:cNvSpPr txBox="1"/>
              <p:nvPr/>
            </p:nvSpPr>
            <p:spPr>
              <a:xfrm>
                <a:off x="1114426" y="2764360"/>
                <a:ext cx="1389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6" y="2764360"/>
                <a:ext cx="138928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/>
              <p:cNvSpPr txBox="1"/>
              <p:nvPr/>
            </p:nvSpPr>
            <p:spPr>
              <a:xfrm>
                <a:off x="525009" y="3133692"/>
                <a:ext cx="348093" cy="1200329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nl-NL" sz="18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nl-NL" sz="18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nl-NL" sz="18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09" y="3133692"/>
                <a:ext cx="348093" cy="12003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Afbeelding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3152" y="933596"/>
            <a:ext cx="3920394" cy="3271157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2043" y="1696174"/>
            <a:ext cx="4803282" cy="174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Random </a:t>
            </a:r>
            <a:r>
              <a:rPr lang="en-GB" dirty="0" smtClean="0"/>
              <a:t>Walk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Exhaustively trying all orderings is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!).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Random Walk on the set of orderings.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Possible transitions: Swapping two variables in the ordering.</a:t>
                </a:r>
                <a:endParaRPr lang="en-GB" sz="195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99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31160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50" dirty="0" smtClean="0"/>
              <a:t>Randomly swap the order of two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50" dirty="0" smtClean="0"/>
              <a:t>Transition to this new ordering if it achieves a lower loss.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50" dirty="0" smtClean="0"/>
              <a:t>Iterate until time-out.</a:t>
            </a:r>
            <a:endParaRPr lang="en-GB" sz="1950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56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kstvak 5"/>
              <p:cNvSpPr txBox="1"/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4" y="1155135"/>
                <a:ext cx="2295726" cy="127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/>
              <p:cNvSpPr txBox="1"/>
              <p:nvPr/>
            </p:nvSpPr>
            <p:spPr>
              <a:xfrm rot="10800000">
                <a:off x="5848174" y="2712936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4" y="2712936"/>
                <a:ext cx="2295726" cy="12728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/>
              <p:cNvSpPr txBox="1"/>
              <p:nvPr/>
            </p:nvSpPr>
            <p:spPr>
              <a:xfrm rot="10800000">
                <a:off x="5848173" y="2712936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9" name="Tekstvak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3" y="2712936"/>
                <a:ext cx="2295726" cy="12728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kstvak 9"/>
              <p:cNvSpPr txBox="1"/>
              <p:nvPr/>
            </p:nvSpPr>
            <p:spPr>
              <a:xfrm rot="10800000">
                <a:off x="5848171" y="2712934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10" name="Tekstvak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1" y="2712934"/>
                <a:ext cx="2295726" cy="12728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Greedy Random Walk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255039"/>
                <a:ext cx="3865057" cy="3368841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smtClean="0"/>
                  <a:t>Ordering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(1, 2, 3).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(1, 3, 2)</m:t>
                    </m:r>
                  </m:oMath>
                </a14:m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(2, 1, 3)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(2, 3, 1)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Try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(3, 2, 1)</m:t>
                    </m:r>
                  </m:oMath>
                </a14:m>
                <a:endParaRPr lang="en-GB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No Improvements Found.</a:t>
                </a:r>
                <a:endParaRPr lang="en-GB" sz="195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255039"/>
                <a:ext cx="3865057" cy="3368841"/>
              </a:xfrm>
              <a:blipFill rotWithShape="0">
                <a:blip r:embed="rId7"/>
                <a:stretch>
                  <a:fillRect l="-3622" t="-2351" b="-162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13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/>
              <p:cNvSpPr txBox="1"/>
              <p:nvPr/>
            </p:nvSpPr>
            <p:spPr>
              <a:xfrm rot="10800000">
                <a:off x="5848173" y="2712935"/>
                <a:ext cx="2295726" cy="1272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2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dirty="0"/>
              </a:p>
            </p:txBody>
          </p:sp>
        </mc:Choice>
        <mc:Fallback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5848173" y="2712935"/>
                <a:ext cx="2295726" cy="127284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ijdelijke aanduiding voor inhoud 2"/>
              <p:cNvSpPr txBox="1">
                <a:spLocks/>
              </p:cNvSpPr>
              <p:nvPr/>
            </p:nvSpPr>
            <p:spPr>
              <a:xfrm>
                <a:off x="2374917" y="1256709"/>
                <a:ext cx="3865057" cy="336884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95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0975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360000" indent="-180975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539750" indent="-177800" algn="l" defTabSz="6858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6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dirty="0" smtClean="0"/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no improvement.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 smtClean="0"/>
                  <a:t> improvement</a:t>
                </a:r>
                <a:r>
                  <a:rPr lang="en-GB" dirty="0" smtClean="0"/>
                  <a:t>.</a:t>
                </a:r>
                <a:endParaRPr lang="en-GB" dirty="0" smtClean="0"/>
              </a:p>
            </p:txBody>
          </p:sp>
        </mc:Choice>
        <mc:Fallback>
          <p:sp>
            <p:nvSpPr>
              <p:cNvPr id="12" name="Tijdelijke aanduiding voor inhou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17" y="1256709"/>
                <a:ext cx="3865057" cy="3368841"/>
              </a:xfrm>
              <a:prstGeom prst="rect">
                <a:avLst/>
              </a:prstGeom>
              <a:blipFill rotWithShape="0">
                <a:blip r:embed="rId9"/>
                <a:stretch>
                  <a:fillRect l="-18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8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679E-6 L 0.00122 -0.3027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5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5679E-6 L 0.0007 -0.3024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8" grpId="2"/>
      <p:bldP spid="9" grpId="0"/>
      <p:bldP spid="9" grpId="1"/>
      <p:bldP spid="10" grpId="0"/>
      <p:bldP spid="10" grpId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2) Orthogonal Matching Pursuit 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Start with an empty matrix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195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Add the edge with the largest </a:t>
                </a:r>
                <a:r>
                  <a:rPr lang="en-GB" sz="1950" i="1" dirty="0" smtClean="0"/>
                  <a:t>correlation with the current residual.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If this edge creates a cycle, exclude it.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Continue until stopping criterion.</a:t>
                </a:r>
                <a:endParaRPr lang="en-GB" sz="195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59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2) Orthogonal Matching Pursuit 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15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kstvak 21"/>
              <p:cNvSpPr txBox="1"/>
              <p:nvPr/>
            </p:nvSpPr>
            <p:spPr>
              <a:xfrm>
                <a:off x="756000" y="2106000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22" name="Tekstvak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" y="2106000"/>
                <a:ext cx="2295726" cy="1431930"/>
              </a:xfrm>
              <a:prstGeom prst="rect">
                <a:avLst/>
              </a:prstGeom>
              <a:blipFill rotWithShape="0">
                <a:blip r:embed="rId3"/>
                <a:stretch>
                  <a:fillRect r="-928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320" y="1385674"/>
            <a:ext cx="3504255" cy="2854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kstvak 24"/>
              <p:cNvSpPr txBox="1"/>
              <p:nvPr/>
            </p:nvSpPr>
            <p:spPr>
              <a:xfrm>
                <a:off x="756000" y="2106000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25" name="Tekstvak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" y="2106000"/>
                <a:ext cx="2295726" cy="1431930"/>
              </a:xfrm>
              <a:prstGeom prst="rect">
                <a:avLst/>
              </a:prstGeom>
              <a:blipFill rotWithShape="0">
                <a:blip r:embed="rId5"/>
                <a:stretch>
                  <a:fillRect r="-928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Afbeelding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319" y="1385674"/>
            <a:ext cx="3504256" cy="2854800"/>
          </a:xfrm>
          <a:prstGeom prst="rect">
            <a:avLst/>
          </a:prstGeom>
        </p:spPr>
      </p:pic>
      <p:pic>
        <p:nvPicPr>
          <p:cNvPr id="28" name="Afbeelding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p:pic>
        <p:nvPicPr>
          <p:cNvPr id="29" name="Afbeelding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p:pic>
        <p:nvPicPr>
          <p:cNvPr id="30" name="Afbeelding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p:pic>
        <p:nvPicPr>
          <p:cNvPr id="31" name="Afbeelding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0014" y="1385674"/>
            <a:ext cx="3504255" cy="2854800"/>
          </a:xfrm>
          <a:prstGeom prst="rect">
            <a:avLst/>
          </a:prstGeom>
        </p:spPr>
      </p:pic>
      <p:pic>
        <p:nvPicPr>
          <p:cNvPr id="32" name="Afbeelding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2986" y="1385946"/>
            <a:ext cx="3503589" cy="28542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kstvak 32"/>
              <p:cNvSpPr txBox="1"/>
              <p:nvPr/>
            </p:nvSpPr>
            <p:spPr>
              <a:xfrm>
                <a:off x="756000" y="2106000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33" name="Tekstvak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" y="2106000"/>
                <a:ext cx="2295726" cy="1431930"/>
              </a:xfrm>
              <a:prstGeom prst="rect">
                <a:avLst/>
              </a:prstGeom>
              <a:blipFill rotWithShape="0">
                <a:blip r:embed="rId12"/>
                <a:stretch>
                  <a:fillRect r="-928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kstvak 33"/>
              <p:cNvSpPr txBox="1"/>
              <p:nvPr/>
            </p:nvSpPr>
            <p:spPr>
              <a:xfrm>
                <a:off x="756000" y="2106000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34" name="Tekstvak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" y="2106000"/>
                <a:ext cx="2295726" cy="1431930"/>
              </a:xfrm>
              <a:prstGeom prst="rect">
                <a:avLst/>
              </a:prstGeom>
              <a:blipFill rotWithShape="0">
                <a:blip r:embed="rId13"/>
                <a:stretch>
                  <a:fillRect r="-928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kstvak 34"/>
              <p:cNvSpPr txBox="1"/>
              <p:nvPr/>
            </p:nvSpPr>
            <p:spPr>
              <a:xfrm>
                <a:off x="756000" y="2106000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35" name="Tekstvak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" y="2106000"/>
                <a:ext cx="2295726" cy="1431930"/>
              </a:xfrm>
              <a:prstGeom prst="rect">
                <a:avLst/>
              </a:prstGeom>
              <a:blipFill rotWithShape="0">
                <a:blip r:embed="rId14"/>
                <a:stretch>
                  <a:fillRect r="-928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kstvak 35"/>
              <p:cNvSpPr txBox="1"/>
              <p:nvPr/>
            </p:nvSpPr>
            <p:spPr>
              <a:xfrm>
                <a:off x="756000" y="2106000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36" name="Tekstvak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" y="2106000"/>
                <a:ext cx="2295726" cy="1431930"/>
              </a:xfrm>
              <a:prstGeom prst="rect">
                <a:avLst/>
              </a:prstGeom>
              <a:blipFill rotWithShape="0">
                <a:blip r:embed="rId15"/>
                <a:stretch>
                  <a:fillRect r="-928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kstvak 36"/>
              <p:cNvSpPr txBox="1"/>
              <p:nvPr/>
            </p:nvSpPr>
            <p:spPr>
              <a:xfrm>
                <a:off x="756000" y="2106000"/>
                <a:ext cx="2295726" cy="1431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nl-NL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nl-NL" sz="36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nl-NL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NL" sz="1400" dirty="0"/>
              </a:p>
            </p:txBody>
          </p:sp>
        </mc:Choice>
        <mc:Fallback>
          <p:sp>
            <p:nvSpPr>
              <p:cNvPr id="37" name="Tekstvak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00" y="2106000"/>
                <a:ext cx="2295726" cy="1431930"/>
              </a:xfrm>
              <a:prstGeom prst="rect">
                <a:avLst/>
              </a:prstGeom>
              <a:blipFill rotWithShape="0">
                <a:blip r:embed="rId16"/>
                <a:stretch>
                  <a:fillRect r="-928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56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33" grpId="0"/>
      <p:bldP spid="34" grpId="0"/>
      <p:bldP spid="35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3) NO TEARS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Paper from 2015 by </a:t>
                </a:r>
                <a:r>
                  <a:rPr lang="en-GB" sz="1950" dirty="0" err="1" smtClean="0"/>
                  <a:t>Xun</a:t>
                </a:r>
                <a:r>
                  <a:rPr lang="en-GB" sz="1950" dirty="0" smtClean="0"/>
                  <a:t> Zheng et al. </a:t>
                </a:r>
                <a:r>
                  <a:rPr lang="en-GB" dirty="0" smtClean="0"/>
                  <a:t>[2]</a:t>
                </a: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Translated the problem from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 smtClean="0"/>
              </a:p>
              <a:p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Where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</a:rPr>
                      <m:t>DAG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GB" sz="195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16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/>
              <p:cNvSpPr txBox="1"/>
              <p:nvPr/>
            </p:nvSpPr>
            <p:spPr>
              <a:xfrm>
                <a:off x="1114426" y="2519826"/>
                <a:ext cx="3086845" cy="980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sz="195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NL" sz="195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NL" sz="195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nl-NL" sz="195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GB" sz="19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GB" sz="19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sz="19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nl-NL" sz="195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195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nl-NL" sz="195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nl-NL" sz="1950" i="1">
                                      <a:latin typeface="Cambria Math" panose="02040503050406030204" pitchFamily="18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b>
                              <m:r>
                                <a:rPr lang="nl-NL" sz="19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nl-NL" sz="19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nl-NL" sz="195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950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l-NL" sz="19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95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DAG</m:t>
                      </m:r>
                    </m:oMath>
                  </m:oMathPara>
                </a14:m>
                <a:endParaRPr lang="nl-NL" sz="1950" dirty="0"/>
              </a:p>
            </p:txBody>
          </p:sp>
        </mc:Choice>
        <mc:Fallback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6" y="2519826"/>
                <a:ext cx="3086845" cy="9801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/>
              <p:cNvSpPr txBox="1"/>
              <p:nvPr/>
            </p:nvSpPr>
            <p:spPr>
              <a:xfrm>
                <a:off x="4863829" y="2519826"/>
                <a:ext cx="3035031" cy="980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NL" sz="195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NL" sz="195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NL" sz="195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nl-NL" sz="195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GB" sz="195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GB" sz="19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sz="19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nl-NL" sz="195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195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nl-NL" sz="195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nl-NL" sz="1950" i="1">
                                      <a:latin typeface="Cambria Math" panose="02040503050406030204" pitchFamily="18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b>
                              <m:r>
                                <a:rPr lang="nl-NL" sz="19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nl-NL" sz="19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nl-NL" sz="195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such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l-NL" sz="195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nl-NL" sz="195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95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nl-NL" sz="19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95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nl-NL" sz="195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nl-NL" sz="1950" dirty="0"/>
              </a:p>
            </p:txBody>
          </p:sp>
        </mc:Choice>
        <mc:Fallback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829" y="2519826"/>
                <a:ext cx="3035031" cy="9801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4420815" y="2720329"/>
            <a:ext cx="443014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950" dirty="0" err="1" smtClean="0"/>
              <a:t>to</a:t>
            </a:r>
            <a:endParaRPr lang="nl-NL" sz="1950" dirty="0"/>
          </a:p>
        </p:txBody>
      </p:sp>
    </p:spTree>
    <p:extLst>
      <p:ext uri="{BB962C8B-B14F-4D97-AF65-F5344CB8AC3E}">
        <p14:creationId xmlns:p14="http://schemas.microsoft.com/office/powerpoint/2010/main" val="30716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 err="1" smtClean="0"/>
                  <a:t>Experimental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Results</a:t>
                </a:r>
                <a:r>
                  <a:rPr lang="nl-NL" dirty="0" smtClean="0"/>
                  <a:t> – </a:t>
                </a:r>
                <a:r>
                  <a:rPr lang="nl-NL" dirty="0" err="1" smtClean="0"/>
                  <a:t>Generate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nl-NL" b="0" dirty="0"/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42" t="-30337" b="-22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nl-NL" dirty="0" smtClean="0"/>
                  <a:t>Define a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variables </a:t>
                </a:r>
                <a:r>
                  <a:rPr lang="nl-NL" i="1" dirty="0" smtClean="0"/>
                  <a:t>p</a:t>
                </a:r>
                <a:r>
                  <a:rPr lang="nl-NL" dirty="0" smtClean="0"/>
                  <a:t> and a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</a:t>
                </a:r>
                <a:r>
                  <a:rPr lang="nl-NL" dirty="0" err="1" smtClean="0"/>
                  <a:t>edges</a:t>
                </a:r>
                <a:r>
                  <a:rPr lang="nl-NL" dirty="0" smtClean="0"/>
                  <a:t> s.</a:t>
                </a:r>
              </a:p>
              <a:p>
                <a:pPr marL="457200" indent="-457200">
                  <a:buAutoNum type="arabicPeriod"/>
                </a:pPr>
                <a:endParaRPr lang="nl-NL" sz="1050" dirty="0" smtClean="0"/>
              </a:p>
              <a:p>
                <a:pPr marL="457200" indent="-457200">
                  <a:buAutoNum type="arabicPeriod"/>
                </a:pPr>
                <a:r>
                  <a:rPr lang="nl-NL" dirty="0" err="1" smtClean="0"/>
                  <a:t>Generate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adjacency</a:t>
                </a:r>
                <a:r>
                  <a:rPr lang="nl-NL" dirty="0" smtClean="0"/>
                  <a:t> matrix </a:t>
                </a:r>
                <a:r>
                  <a:rPr lang="nl-NL" i="1" dirty="0" smtClean="0"/>
                  <a:t>W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i="1" dirty="0" smtClean="0"/>
                  <a:t>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directed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edges</a:t>
                </a:r>
                <a:r>
                  <a:rPr lang="nl-NL" dirty="0" smtClean="0"/>
                  <a:t>.</a:t>
                </a:r>
              </a:p>
              <a:p>
                <a:pPr marL="457200" indent="-457200">
                  <a:buAutoNum type="arabicPeriod"/>
                </a:pPr>
                <a:endParaRPr lang="nl-NL" sz="1050" dirty="0" smtClean="0"/>
              </a:p>
              <a:p>
                <a:pPr marL="457200" indent="-457200">
                  <a:buAutoNum type="arabicPeriod"/>
                </a:pPr>
                <a:r>
                  <a:rPr lang="nl-NL" dirty="0" err="1" smtClean="0"/>
                  <a:t>Assign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each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edge</a:t>
                </a:r>
                <a:r>
                  <a:rPr lang="nl-NL" dirty="0" smtClean="0"/>
                  <a:t> a </a:t>
                </a:r>
                <a:r>
                  <a:rPr lang="nl-NL" dirty="0" err="1" smtClean="0"/>
                  <a:t>weight</a:t>
                </a:r>
                <a:r>
                  <a:rPr lang="nl-NL" dirty="0" smtClean="0"/>
                  <a:t> uniform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.0</m:t>
                        </m:r>
                        <m:r>
                          <a:rPr lang="nl-NL" i="1" dirty="0" smtClean="0">
                            <a:latin typeface="Cambria Math" panose="02040503050406030204" pitchFamily="18" charset="0"/>
                          </a:rPr>
                          <m:t>, −0.5</m:t>
                        </m:r>
                      </m:e>
                    </m:d>
                    <m:r>
                      <a:rPr lang="nl-N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 dirty="0" smtClean="0">
                            <a:latin typeface="Cambria Math" panose="02040503050406030204" pitchFamily="18" charset="0"/>
                          </a:rPr>
                          <m:t>0.5, 2.0</m:t>
                        </m:r>
                      </m:e>
                    </m:d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nl-NL" dirty="0" smtClean="0"/>
              </a:p>
              <a:p>
                <a:pPr marL="457200" indent="-457200">
                  <a:buAutoNum type="arabicPeriod"/>
                </a:pPr>
                <a:endParaRPr lang="nl-NL" sz="1050" dirty="0" smtClean="0"/>
              </a:p>
              <a:p>
                <a:pPr marL="457200" indent="-457200">
                  <a:buAutoNum type="arabicPeriod"/>
                </a:pPr>
                <a:r>
                  <a:rPr lang="nl-NL" dirty="0" err="1" smtClean="0"/>
                  <a:t>Generate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consisting</a:t>
                </a:r>
                <a:r>
                  <a:rPr lang="nl-NL" dirty="0" smtClean="0"/>
                  <a:t> of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/>
                  <a:t>samples </a:t>
                </a:r>
                <a:r>
                  <a:rPr lang="nl-NL" dirty="0" err="1" smtClean="0"/>
                  <a:t>according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this</a:t>
                </a:r>
                <a:r>
                  <a:rPr lang="nl-NL" dirty="0" smtClean="0"/>
                  <a:t> matrix </a:t>
                </a:r>
                <a:r>
                  <a:rPr lang="nl-NL" i="1" dirty="0" smtClean="0"/>
                  <a:t>W</a:t>
                </a:r>
                <a:r>
                  <a:rPr lang="nl-NL" dirty="0" smtClean="0"/>
                  <a:t>.</a:t>
                </a:r>
              </a:p>
              <a:p>
                <a:pPr marL="457200" indent="-457200">
                  <a:buAutoNum type="arabicPeriod"/>
                </a:pPr>
                <a:endParaRPr lang="nl-NL" sz="1000" dirty="0" smtClean="0"/>
              </a:p>
              <a:p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016" t="-29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7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Experimental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nl-NL" dirty="0" smtClean="0"/>
                  <a:t>Vary </a:t>
                </a:r>
                <a:r>
                  <a:rPr lang="nl-NL" dirty="0" err="1" smtClean="0"/>
                  <a:t>number</a:t>
                </a:r>
                <a:r>
                  <a:rPr lang="nl-NL" dirty="0" smtClean="0"/>
                  <a:t> of variables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∈ {5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, 10, 20, 30, 40, 50, 75, 100}</m:t>
                    </m:r>
                  </m:oMath>
                </a14:m>
                <a:r>
                  <a:rPr lang="nl-NL" i="1" dirty="0" smtClean="0"/>
                  <a:t>.</a:t>
                </a:r>
              </a:p>
              <a:p>
                <a:pPr marL="457200" indent="-457200">
                  <a:buAutoNum type="arabicPeriod"/>
                </a:pPr>
                <a:endParaRPr lang="nl-NL" i="1" dirty="0"/>
              </a:p>
              <a:p>
                <a:pPr marL="457200" indent="-457200">
                  <a:buAutoNum type="arabicPeriod"/>
                </a:pPr>
                <a:r>
                  <a:rPr lang="nl-NL" dirty="0" smtClean="0"/>
                  <a:t>Ten different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/>
                  <a:t> per </a:t>
                </a:r>
                <a:r>
                  <a:rPr lang="nl-NL" dirty="0" err="1" smtClean="0"/>
                  <a:t>value</a:t>
                </a:r>
                <a:r>
                  <a:rPr lang="nl-NL" dirty="0" smtClean="0"/>
                  <a:t> of </a:t>
                </a:r>
                <a:r>
                  <a:rPr lang="nl-NL" i="1" dirty="0" smtClean="0"/>
                  <a:t>p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standard </a:t>
                </a:r>
                <a:r>
                  <a:rPr lang="nl-NL" dirty="0" err="1" smtClean="0"/>
                  <a:t>errors</a:t>
                </a:r>
                <a:r>
                  <a:rPr lang="nl-NL" dirty="0" smtClean="0"/>
                  <a:t>.</a:t>
                </a:r>
              </a:p>
              <a:p>
                <a:pPr marL="457200" indent="-457200">
                  <a:buAutoNum type="arabicPeriod"/>
                </a:pPr>
                <a:endParaRPr lang="nl-NL" dirty="0" smtClean="0"/>
              </a:p>
              <a:p>
                <a:pPr marL="457200" indent="-457200">
                  <a:buAutoNum type="arabicPeriod"/>
                </a:pPr>
                <a:r>
                  <a:rPr lang="nl-NL" dirty="0" err="1" smtClean="0"/>
                  <a:t>Compute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three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methods</a:t>
                </a:r>
                <a:r>
                  <a:rPr lang="nl-NL" dirty="0" smtClean="0"/>
                  <a:t>.</a:t>
                </a:r>
                <a:endParaRPr lang="nl-NL" dirty="0"/>
              </a:p>
              <a:p>
                <a:pPr marL="457200" indent="-457200">
                  <a:buAutoNum type="arabicPeriod"/>
                </a:pPr>
                <a:endParaRPr lang="nl-NL" dirty="0"/>
              </a:p>
              <a:p>
                <a:pPr marL="457200" indent="-457200">
                  <a:buAutoNum type="arabicPeriod"/>
                </a:pPr>
                <a:r>
                  <a:rPr lang="nl-NL" dirty="0" err="1" smtClean="0"/>
                  <a:t>Compare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Structural</a:t>
                </a:r>
                <a:r>
                  <a:rPr lang="nl-NL" dirty="0" smtClean="0"/>
                  <a:t> Hamming </a:t>
                </a:r>
                <a:r>
                  <a:rPr lang="nl-NL" dirty="0" err="1" smtClean="0"/>
                  <a:t>Distance</a:t>
                </a:r>
                <a:r>
                  <a:rPr lang="nl-NL" dirty="0" smtClean="0"/>
                  <a:t> and </a:t>
                </a:r>
                <a:r>
                  <a:rPr lang="nl-NL" dirty="0" err="1" smtClean="0"/>
                  <a:t>Excess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Expected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Loss</a:t>
                </a:r>
                <a:r>
                  <a:rPr lang="nl-NL" dirty="0" smtClean="0"/>
                  <a:t>. </a:t>
                </a: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6" t="-29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4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Structural</a:t>
            </a:r>
            <a:r>
              <a:rPr lang="nl-NL" dirty="0" smtClean="0"/>
              <a:t> Hamming </a:t>
            </a:r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19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kstvak 7"/>
              <p:cNvSpPr txBox="1"/>
              <p:nvPr/>
            </p:nvSpPr>
            <p:spPr>
              <a:xfrm>
                <a:off x="711200" y="1444171"/>
                <a:ext cx="7017657" cy="708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NL" sz="1950" i="0" dirty="0" smtClean="0">
                        <a:latin typeface="Cambria Math" panose="02040503050406030204" pitchFamily="18" charset="0"/>
                      </a:rPr>
                      <m:t>SHD</m:t>
                    </m:r>
                    <m:r>
                      <a:rPr lang="nl-NL" sz="195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nl-NL" sz="195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95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nl-NL" sz="1950" i="1" dirty="0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nl-NL" sz="1950" dirty="0" smtClean="0"/>
                  <a:t>number of </a:t>
                </a:r>
                <a:r>
                  <a:rPr lang="nl-NL" sz="1950" dirty="0" err="1" smtClean="0"/>
                  <a:t>edge</a:t>
                </a:r>
                <a:r>
                  <a:rPr lang="nl-NL" sz="1950" dirty="0" smtClean="0"/>
                  <a:t> </a:t>
                </a:r>
                <a:r>
                  <a:rPr lang="nl-NL" sz="1950" dirty="0" err="1" smtClean="0"/>
                  <a:t>insertions</a:t>
                </a:r>
                <a:r>
                  <a:rPr lang="nl-NL" sz="1950" dirty="0" smtClean="0"/>
                  <a:t>, </a:t>
                </a:r>
                <a:r>
                  <a:rPr lang="nl-NL" sz="1950" dirty="0" err="1" smtClean="0"/>
                  <a:t>deletions</a:t>
                </a:r>
                <a:r>
                  <a:rPr lang="nl-NL" sz="1950" dirty="0" smtClean="0"/>
                  <a:t>, and </a:t>
                </a:r>
                <a:r>
                  <a:rPr lang="nl-NL" sz="1950" err="1" smtClean="0"/>
                  <a:t>reversals</a:t>
                </a:r>
                <a:r>
                  <a:rPr lang="nl-NL" sz="1950" smtClean="0"/>
                  <a:t> </a:t>
                </a:r>
                <a:r>
                  <a:rPr lang="nl-NL" sz="1950" dirty="0" smtClean="0"/>
                  <a:t>		     </a:t>
                </a:r>
                <a:r>
                  <a:rPr lang="nl-NL" sz="1950" dirty="0" err="1" smtClean="0"/>
                  <a:t>to</a:t>
                </a:r>
                <a:r>
                  <a:rPr lang="nl-NL" sz="1950" dirty="0" smtClean="0"/>
                  <a:t> </a:t>
                </a:r>
                <a:r>
                  <a:rPr lang="nl-NL" sz="1950" dirty="0" err="1" smtClean="0"/>
                  <a:t>transform</a:t>
                </a:r>
                <a:r>
                  <a:rPr lang="nl-NL" sz="1950" dirty="0" smtClean="0"/>
                  <a:t> </a:t>
                </a:r>
                <a14:m>
                  <m:oMath xmlns:m="http://schemas.openxmlformats.org/officeDocument/2006/math"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nl-NL" sz="195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95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950" dirty="0" smtClean="0"/>
                  <a:t> </a:t>
                </a:r>
                <a:r>
                  <a:rPr lang="nl-NL" sz="1950" dirty="0" err="1" smtClean="0"/>
                  <a:t>to</a:t>
                </a:r>
                <a:r>
                  <a:rPr lang="nl-NL" sz="1950" dirty="0" smtClean="0"/>
                  <a:t> </a:t>
                </a:r>
                <a14:m>
                  <m:oMath xmlns:m="http://schemas.openxmlformats.org/officeDocument/2006/math"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195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nl-NL" sz="195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1950" dirty="0" smtClean="0"/>
                  <a:t>.</a:t>
                </a:r>
                <a:endParaRPr lang="nl-NL" sz="1950" dirty="0"/>
              </a:p>
            </p:txBody>
          </p:sp>
        </mc:Choice>
        <mc:Fallback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444171"/>
                <a:ext cx="7017657" cy="708527"/>
              </a:xfrm>
              <a:prstGeom prst="rect">
                <a:avLst/>
              </a:prstGeom>
              <a:blipFill rotWithShape="0">
                <a:blip r:embed="rId2"/>
                <a:stretch>
                  <a:fillRect l="-782" t="-5172" r="-261" b="-1465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186" y="918765"/>
            <a:ext cx="6625838" cy="36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Table of content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Problem Setting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Methodologies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Future Directions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1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758824" y="518711"/>
                <a:ext cx="7892307" cy="539038"/>
              </a:xfrm>
            </p:spPr>
            <p:txBody>
              <a:bodyPr/>
              <a:lstStyle/>
              <a:p>
                <a:r>
                  <a:rPr lang="nl-NL" dirty="0" smtClean="0"/>
                  <a:t>Expected </a:t>
                </a:r>
                <a:r>
                  <a:rPr lang="nl-NL" dirty="0" err="1" smtClean="0"/>
                  <a:t>Excess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Loss</a:t>
                </a:r>
                <a:r>
                  <a:rPr lang="nl-NL" dirty="0" smtClean="0"/>
                  <a:t> -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nl-NL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nl-NL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NL" b="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nl-NL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nl-NL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b="1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NL" b="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nl-NL" b="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b>
                            <m:r>
                              <a:rPr lang="nl-NL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nl-NL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nl-NL" b="0" dirty="0"/>
              </a:p>
            </p:txBody>
          </p:sp>
        </mc:Choice>
        <mc:Fallback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8824" y="518711"/>
                <a:ext cx="7892307" cy="539038"/>
              </a:xfrm>
              <a:blipFill rotWithShape="0">
                <a:blip r:embed="rId2"/>
                <a:stretch>
                  <a:fillRect l="-2625" t="-3483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20</a:t>
            </a:fld>
            <a:endParaRPr lang="en-GB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67" y="918000"/>
            <a:ext cx="6685996" cy="36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0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Conclusions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652206" cy="292245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 smtClean="0"/>
                  <a:t>Structure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learning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for</a:t>
                </a:r>
                <a:r>
                  <a:rPr lang="nl-NL" dirty="0" smtClean="0"/>
                  <a:t> high-</a:t>
                </a:r>
                <a:r>
                  <a:rPr lang="nl-NL" dirty="0" err="1" smtClean="0"/>
                  <a:t>dimensional</a:t>
                </a:r>
                <a:r>
                  <a:rPr lang="nl-NL" dirty="0" smtClean="0"/>
                  <a:t> data.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 smtClean="0"/>
                  <a:t>Two</a:t>
                </a:r>
                <a:r>
                  <a:rPr lang="nl-NL" dirty="0" smtClean="0"/>
                  <a:t> </a:t>
                </a:r>
                <a:r>
                  <a:rPr lang="nl-NL" dirty="0" err="1"/>
                  <a:t>r</a:t>
                </a:r>
                <a:r>
                  <a:rPr lang="nl-NL" dirty="0" err="1" smtClean="0"/>
                  <a:t>elatively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simple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methods</a:t>
                </a:r>
                <a:r>
                  <a:rPr lang="nl-NL" dirty="0" smtClean="0"/>
                  <a:t> are </a:t>
                </a:r>
                <a:r>
                  <a:rPr lang="nl-NL" dirty="0" err="1" smtClean="0"/>
                  <a:t>competitive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state of </a:t>
                </a:r>
                <a:r>
                  <a:rPr lang="nl-NL" dirty="0" err="1" smtClean="0"/>
                  <a:t>the</a:t>
                </a:r>
                <a:r>
                  <a:rPr lang="nl-NL" dirty="0" smtClean="0"/>
                  <a:t> art</a:t>
                </a:r>
                <a:r>
                  <a:rPr lang="nl-NL" dirty="0" smtClean="0"/>
                  <a:t>.</a:t>
                </a:r>
              </a:p>
              <a:p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 smtClean="0"/>
                  <a:t>Greedy</a:t>
                </a:r>
                <a:r>
                  <a:rPr lang="nl-NL" dirty="0" smtClean="0"/>
                  <a:t> Random Walk.</a:t>
                </a:r>
              </a:p>
              <a:p>
                <a:pPr marL="523875" lvl="2" indent="-342900"/>
                <a:r>
                  <a:rPr lang="nl-NL" dirty="0" err="1" smtClean="0"/>
                  <a:t>Performs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extremely</a:t>
                </a:r>
                <a:r>
                  <a:rPr lang="nl-NL" dirty="0" smtClean="0"/>
                  <a:t> well on </a:t>
                </a:r>
                <a:r>
                  <a:rPr lang="nl-NL" dirty="0" err="1" smtClean="0"/>
                  <a:t>sparse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graphs</a:t>
                </a:r>
                <a:r>
                  <a:rPr lang="nl-NL" dirty="0" smtClean="0"/>
                  <a:t>. </a:t>
                </a:r>
              </a:p>
              <a:p>
                <a:pPr marL="523875" lvl="2" indent="-342900"/>
                <a:r>
                  <a:rPr lang="nl-NL" dirty="0" err="1" smtClean="0"/>
                  <a:t>Competitive</a:t>
                </a:r>
                <a:r>
                  <a:rPr lang="nl-NL" dirty="0" smtClean="0"/>
                  <a:t> in low-</a:t>
                </a:r>
                <a:r>
                  <a:rPr lang="nl-NL" dirty="0" err="1" smtClean="0"/>
                  <a:t>dimensional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settings</a:t>
                </a:r>
                <a:r>
                  <a:rPr lang="nl-NL" dirty="0" smtClean="0"/>
                  <a:t>.</a:t>
                </a:r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 smtClean="0"/>
                  <a:t>Orthogonal</a:t>
                </a:r>
                <a:r>
                  <a:rPr lang="nl-NL" dirty="0" smtClean="0"/>
                  <a:t> Matching </a:t>
                </a:r>
                <a:r>
                  <a:rPr lang="nl-NL" dirty="0" err="1" smtClean="0"/>
                  <a:t>Pursuit</a:t>
                </a:r>
                <a:r>
                  <a:rPr lang="nl-NL" dirty="0" smtClean="0"/>
                  <a:t>.</a:t>
                </a:r>
              </a:p>
              <a:p>
                <a:pPr marL="523875" lvl="2" indent="-342900"/>
                <a:r>
                  <a:rPr lang="nl-NL" dirty="0" smtClean="0"/>
                  <a:t>Method </a:t>
                </a:r>
                <a:r>
                  <a:rPr lang="nl-NL" dirty="0" smtClean="0"/>
                  <a:t>is </a:t>
                </a:r>
                <a:r>
                  <a:rPr lang="nl-NL" dirty="0" err="1" smtClean="0"/>
                  <a:t>very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fast</a:t>
                </a:r>
                <a:r>
                  <a:rPr lang="nl-NL" dirty="0" smtClean="0"/>
                  <a:t> (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1,000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times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faster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than</a:t>
                </a:r>
                <a:r>
                  <a:rPr lang="nl-NL" dirty="0" smtClean="0"/>
                  <a:t> NO TEARS).</a:t>
                </a:r>
              </a:p>
              <a:p>
                <a:pPr marL="523875" lvl="2" indent="-342900"/>
                <a:r>
                  <a:rPr lang="nl-NL" dirty="0" err="1" smtClean="0"/>
                  <a:t>Competitive</a:t>
                </a:r>
                <a:r>
                  <a:rPr lang="nl-NL" dirty="0" smtClean="0"/>
                  <a:t> </a:t>
                </a:r>
                <a:r>
                  <a:rPr lang="nl-NL" dirty="0" smtClean="0"/>
                  <a:t>in </a:t>
                </a:r>
                <a:r>
                  <a:rPr lang="nl-NL" dirty="0" smtClean="0"/>
                  <a:t>high-</a:t>
                </a:r>
                <a:r>
                  <a:rPr lang="nl-NL" dirty="0" err="1" smtClean="0"/>
                  <a:t>dimensional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settings</a:t>
                </a:r>
                <a:r>
                  <a:rPr lang="nl-NL" dirty="0" smtClean="0"/>
                  <a:t>.</a:t>
                </a:r>
                <a:endParaRPr lang="nl-NL" dirty="0" smtClean="0"/>
              </a:p>
              <a:p>
                <a:pPr marL="457200" indent="-457200">
                  <a:buAutoNum type="arabicPeriod"/>
                </a:pPr>
                <a:endParaRPr lang="nl-NL" dirty="0" smtClean="0"/>
              </a:p>
              <a:p>
                <a:pPr marL="457200" indent="-457200">
                  <a:buAutoNum type="arabicPeriod"/>
                </a:pPr>
                <a:endParaRPr lang="nl-NL" dirty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652206" cy="2922458"/>
              </a:xfrm>
              <a:blipFill rotWithShape="0">
                <a:blip r:embed="rId2"/>
                <a:stretch>
                  <a:fillRect l="-1831" t="-2500" b="-979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Coming Months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144911"/>
            <a:ext cx="7556501" cy="31160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Extend the </a:t>
            </a:r>
            <a:r>
              <a:rPr lang="en-GB" dirty="0" smtClean="0"/>
              <a:t>methodologies to </a:t>
            </a:r>
            <a:r>
              <a:rPr lang="en-GB" dirty="0" smtClean="0"/>
              <a:t>time series </a:t>
            </a:r>
            <a:r>
              <a:rPr lang="en-GB" dirty="0" smtClean="0"/>
              <a:t>data.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Investigate </a:t>
            </a:r>
            <a:r>
              <a:rPr lang="en-GB" dirty="0" smtClean="0"/>
              <a:t>regularization.</a:t>
            </a:r>
          </a:p>
          <a:p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Statistical </a:t>
            </a:r>
            <a:r>
              <a:rPr lang="en-GB" dirty="0" smtClean="0"/>
              <a:t>guarantees.</a:t>
            </a:r>
            <a:endParaRPr lang="en-GB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98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057748"/>
            <a:ext cx="7556501" cy="3399951"/>
          </a:xfrm>
        </p:spPr>
        <p:txBody>
          <a:bodyPr/>
          <a:lstStyle/>
          <a:p>
            <a:r>
              <a:rPr lang="en-GB" sz="500" dirty="0" err="1" smtClean="0">
                <a:solidFill>
                  <a:srgbClr val="EEE8E8"/>
                </a:solidFill>
              </a:rPr>
              <a:t>wwwwwwwwwwww</a:t>
            </a:r>
            <a:endParaRPr lang="en-GB" sz="1200" i="1" dirty="0" smtClean="0"/>
          </a:p>
          <a:p>
            <a:r>
              <a:rPr lang="en-GB" sz="1200" dirty="0" smtClean="0"/>
              <a:t>[1] Pearl, J. (1997).  Causality: Models, Reasoning, and Inference, Second Edition, p.15</a:t>
            </a:r>
            <a:r>
              <a:rPr lang="en-GB" sz="500" dirty="0" smtClean="0"/>
              <a:t> .</a:t>
            </a:r>
            <a:endParaRPr lang="en-GB" sz="500" dirty="0" smtClean="0"/>
          </a:p>
          <a:p>
            <a:endParaRPr lang="en-GB" sz="1200" dirty="0"/>
          </a:p>
          <a:p>
            <a:r>
              <a:rPr lang="nl-NL" sz="1200" dirty="0" smtClean="0"/>
              <a:t>[2] </a:t>
            </a:r>
            <a:r>
              <a:rPr lang="nl-NL" sz="1200" dirty="0" err="1" smtClean="0"/>
              <a:t>Zheng</a:t>
            </a:r>
            <a:r>
              <a:rPr lang="nl-NL" sz="1200" dirty="0" smtClean="0"/>
              <a:t>, X., </a:t>
            </a:r>
            <a:r>
              <a:rPr lang="nl-NL" sz="1200" dirty="0" err="1" smtClean="0"/>
              <a:t>Aragam</a:t>
            </a:r>
            <a:r>
              <a:rPr lang="nl-NL" sz="1200" dirty="0" smtClean="0"/>
              <a:t>, B., </a:t>
            </a:r>
            <a:r>
              <a:rPr lang="nl-NL" sz="1200" dirty="0" err="1" smtClean="0"/>
              <a:t>Ravikumar</a:t>
            </a:r>
            <a:r>
              <a:rPr lang="nl-NL" sz="1200" dirty="0" smtClean="0"/>
              <a:t>, P., </a:t>
            </a:r>
            <a:r>
              <a:rPr lang="nl-NL" sz="1200" dirty="0" err="1" smtClean="0"/>
              <a:t>Xing</a:t>
            </a:r>
            <a:r>
              <a:rPr lang="nl-NL" sz="1200" dirty="0" smtClean="0"/>
              <a:t>, E. (2018) </a:t>
            </a:r>
            <a:r>
              <a:rPr lang="nl-NL" sz="1200" dirty="0" err="1" smtClean="0"/>
              <a:t>DAGs</a:t>
            </a:r>
            <a:r>
              <a:rPr lang="nl-NL" sz="1200" dirty="0" smtClean="0"/>
              <a:t> 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smtClean="0"/>
              <a:t>NO TEARS: </a:t>
            </a:r>
            <a:r>
              <a:rPr lang="nl-NL" sz="1200" dirty="0" err="1" smtClean="0"/>
              <a:t>Continuous</a:t>
            </a:r>
            <a:r>
              <a:rPr lang="nl-NL" sz="1200" dirty="0" smtClean="0"/>
              <a:t> </a:t>
            </a:r>
            <a:r>
              <a:rPr lang="nl-NL" sz="1200" dirty="0" err="1" smtClean="0"/>
              <a:t>Optimization</a:t>
            </a:r>
            <a:r>
              <a:rPr lang="nl-NL" sz="1200" dirty="0" smtClean="0"/>
              <a:t> </a:t>
            </a:r>
            <a:r>
              <a:rPr lang="nl-NL" sz="1200" dirty="0" err="1"/>
              <a:t>for</a:t>
            </a:r>
            <a:r>
              <a:rPr lang="nl-NL" sz="1200" dirty="0"/>
              <a:t> </a:t>
            </a:r>
            <a:r>
              <a:rPr lang="nl-NL" sz="1200" dirty="0" err="1" smtClean="0"/>
              <a:t>Structure</a:t>
            </a:r>
            <a:r>
              <a:rPr lang="nl-NL" sz="1200" dirty="0" smtClean="0"/>
              <a:t> 	Learning. </a:t>
            </a:r>
            <a:r>
              <a:rPr lang="en-US" sz="1200" i="1" dirty="0" smtClean="0"/>
              <a:t>Proceedings </a:t>
            </a:r>
            <a:r>
              <a:rPr lang="en-US" sz="1200" i="1" dirty="0"/>
              <a:t>of the 32nd International Conference on Neural Information Processing </a:t>
            </a:r>
            <a:r>
              <a:rPr lang="en-US" sz="1200" i="1" dirty="0" smtClean="0"/>
              <a:t>Systems. </a:t>
            </a:r>
            <a:r>
              <a:rPr lang="en-US" sz="1200" dirty="0" smtClean="0"/>
              <a:t>	p.9492-9503.</a:t>
            </a:r>
            <a:endParaRPr lang="en-GB" sz="1200" dirty="0" smtClean="0"/>
          </a:p>
          <a:p>
            <a:endParaRPr lang="en-GB" sz="1200" dirty="0"/>
          </a:p>
          <a:p>
            <a:endParaRPr lang="en-GB" sz="12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72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</a:t>
            </a:r>
            <a:r>
              <a:rPr lang="en-GB" dirty="0" smtClean="0"/>
              <a:t>Setting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Based </a:t>
                </a:r>
                <a:r>
                  <a:rPr lang="en-GB" sz="1950" dirty="0" smtClean="0"/>
                  <a:t>on data, learn the </a:t>
                </a:r>
                <a:r>
                  <a:rPr lang="en-GB" sz="1950" i="1" dirty="0" smtClean="0"/>
                  <a:t>structure</a:t>
                </a:r>
                <a:r>
                  <a:rPr lang="en-GB" sz="1950" dirty="0" smtClean="0"/>
                  <a:t> of a graphical model</a:t>
                </a:r>
                <a:r>
                  <a:rPr lang="en-GB" sz="195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Directed edge </a:t>
                </a:r>
                <a14:m>
                  <m:oMath xmlns:m="http://schemas.openxmlformats.org/officeDocument/2006/math">
                    <m:r>
                      <a:rPr lang="nl-NL" sz="195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50" dirty="0" smtClean="0"/>
                  <a:t> =&gt;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950" dirty="0" smtClean="0"/>
                  <a:t> “is useful” in predicting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95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Inferred structure </a:t>
                </a:r>
                <a:r>
                  <a:rPr lang="en-GB" sz="1950" i="1" dirty="0" smtClean="0"/>
                  <a:t>must</a:t>
                </a:r>
                <a:r>
                  <a:rPr lang="en-GB" sz="1950" dirty="0" smtClean="0"/>
                  <a:t> be </a:t>
                </a:r>
                <a:r>
                  <a:rPr lang="en-GB" sz="1950" i="1" dirty="0" smtClean="0"/>
                  <a:t>acyclic</a:t>
                </a:r>
                <a:r>
                  <a:rPr lang="en-GB" sz="1950" dirty="0" smtClean="0"/>
                  <a:t>.</a:t>
                </a:r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4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</a:t>
            </a:r>
            <a:r>
              <a:rPr lang="en-GB" dirty="0" smtClean="0"/>
              <a:t>Setting – Example [1]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563" y="1097370"/>
            <a:ext cx="5233180" cy="3341001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563" y="1097471"/>
            <a:ext cx="5232865" cy="334080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563" y="1097370"/>
            <a:ext cx="5232865" cy="3340800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563" y="1097471"/>
            <a:ext cx="5232864" cy="33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756120" cy="539038"/>
          </a:xfrm>
        </p:spPr>
        <p:txBody>
          <a:bodyPr/>
          <a:lstStyle/>
          <a:p>
            <a:r>
              <a:rPr lang="en-GB" dirty="0" smtClean="0"/>
              <a:t>Motivation – Root Cause Analysis in Complex Systems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816" y="1238452"/>
            <a:ext cx="6089561" cy="3150000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422" y="1277845"/>
            <a:ext cx="6068672" cy="3124800"/>
          </a:xfrm>
          <a:prstGeom prst="rect">
            <a:avLst/>
          </a:prstGeom>
        </p:spPr>
      </p:pic>
      <p:pic>
        <p:nvPicPr>
          <p:cNvPr id="11" name="Afbeelding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494" y="1212134"/>
            <a:ext cx="6094655" cy="3160800"/>
          </a:xfrm>
          <a:prstGeom prst="rect">
            <a:avLst/>
          </a:prstGeom>
        </p:spPr>
      </p:pic>
      <p:sp>
        <p:nvSpPr>
          <p:cNvPr id="13" name="PIJL-RECHTS 12"/>
          <p:cNvSpPr/>
          <p:nvPr/>
        </p:nvSpPr>
        <p:spPr>
          <a:xfrm>
            <a:off x="1452717" y="3722490"/>
            <a:ext cx="1253612" cy="620948"/>
          </a:xfrm>
          <a:prstGeom prst="rightArrow">
            <a:avLst>
              <a:gd name="adj1" fmla="val 50000"/>
              <a:gd name="adj2" fmla="val 678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01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756120" cy="539038"/>
          </a:xfrm>
        </p:spPr>
        <p:txBody>
          <a:bodyPr/>
          <a:lstStyle/>
          <a:p>
            <a:r>
              <a:rPr lang="en-GB" dirty="0" smtClean="0"/>
              <a:t>Motivation – Root Cause Analysis in Complex Systems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137" y="1257529"/>
            <a:ext cx="6083314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9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756120" cy="539038"/>
          </a:xfrm>
        </p:spPr>
        <p:txBody>
          <a:bodyPr/>
          <a:lstStyle/>
          <a:p>
            <a:r>
              <a:rPr lang="en-GB" dirty="0" smtClean="0"/>
              <a:t>Model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Assume a structural equation model: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𝑥𝑊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nl-N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nl-NL" sz="2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nl-NL" sz="10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nl-NL" sz="14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nl-NL" sz="1800" b="1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nl-NL" sz="10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nl-N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m:rPr>
                              <m:nor/>
                            </m:rPr>
                            <a:rPr lang="en-GB" sz="2000" dirty="0"/>
                            <m:t> </m:t>
                          </m:r>
                        </m:e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N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nl-N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m:rPr>
                              <m:nor/>
                            </m:rPr>
                            <a:rPr lang="en-GB" sz="2000" dirty="0"/>
                            <m:t> </m:t>
                          </m:r>
                        </m:e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nl-N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nl-NL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nl-NL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nl-NL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nl-NL" sz="2000" b="0" dirty="0" smtClean="0">
                  <a:ea typeface="Cambria Math" panose="02040503050406030204" pitchFamily="18" charset="0"/>
                </a:endParaRPr>
              </a:p>
              <a:p>
                <a:endParaRPr lang="en-GB" sz="1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/>
                  <a:t>Objective: Given </a:t>
                </a:r>
                <a14:m>
                  <m:oMath xmlns:m="http://schemas.openxmlformats.org/officeDocument/2006/math">
                    <m:r>
                      <a:rPr lang="nl-NL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l-N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en-GB" sz="1600" dirty="0"/>
                          <m:t> </m:t>
                        </m:r>
                      </m:e>
                      <m:sup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NL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nl-NL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nl-N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dirty="0" smtClean="0"/>
                  <a:t>, minimize mean squared error.</a:t>
                </a:r>
              </a:p>
              <a:p>
                <a:endParaRPr lang="en-GB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95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acc>
                            <m:accPr>
                              <m:chr m:val="̂"/>
                              <m:ctrlPr>
                                <a:rPr lang="en-GB" sz="195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  <m:r>
                            <a:rPr lang="nl-NL" sz="195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nl-NL" sz="195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nl-NL" sz="19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NL" sz="1950" b="0" i="0" smtClean="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  <m:r>
                                    <a:rPr lang="nl-NL" sz="1950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nl-NL" sz="195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nl-NL" sz="195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f>
                                    <m:f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𝑋𝑊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fName>
                        <m:e>
                          <m:r>
                            <a:rPr lang="nl-NL" sz="195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such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that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nl-NL">
                              <a:latin typeface="Cambria Math" panose="02040503050406030204" pitchFamily="18" charset="0"/>
                            </a:rPr>
                            <m:t>DAG</m:t>
                          </m:r>
                          <m:r>
                            <a:rPr lang="nl-NL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GB" sz="195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1306642"/>
                <a:ext cx="7556501" cy="3116068"/>
              </a:xfrm>
              <a:blipFill rotWithShape="0">
                <a:blip r:embed="rId3"/>
                <a:stretch>
                  <a:fillRect l="-1855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6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Methodologies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58824" y="1306642"/>
            <a:ext cx="7556501" cy="31160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Greedy Random Walk</a:t>
            </a:r>
            <a:endParaRPr lang="en-GB" dirty="0" smtClean="0"/>
          </a:p>
          <a:p>
            <a:endParaRPr lang="en-GB" sz="19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Orthogonal Matching Pursuit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 TEARS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950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1) Orderings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758823" y="1306642"/>
                <a:ext cx="8060921" cy="3116068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950" dirty="0" smtClean="0"/>
                  <a:t>Biggest obstacle: Make sure that </a:t>
                </a: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950" dirty="0" smtClean="0"/>
                  <a:t> is acyclic.</a:t>
                </a:r>
              </a:p>
              <a:p>
                <a:endParaRPr lang="en-GB" sz="195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95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d>
                      <m:dPr>
                        <m:ctrlPr>
                          <a:rPr lang="en-GB" sz="195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GB" sz="195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</m:d>
                    <m:r>
                      <m:rPr>
                        <m:nor/>
                      </m:rPr>
                      <a:rPr lang="nl-NL" sz="195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is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a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DAG</m:t>
                    </m:r>
                    <m:r>
                      <m:rPr>
                        <m:nor/>
                      </m:rPr>
                      <a:rPr lang="en-GB" sz="195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  <m:sSup>
                      <m:sSupPr>
                        <m:ctrlPr>
                          <a:rPr lang="en-GB" sz="195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nl-NL" sz="19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  <m:r>
                          <a:rPr lang="nl-NL" sz="19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lang="nl-NL" sz="19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p>
                        <m:r>
                          <a:rPr lang="nl-NL" sz="195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  <m:r>
                      <a:rPr lang="nl-NL" sz="195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  <m:r>
                      <a:rPr lang="en-GB" sz="195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nl-NL" sz="195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GB" sz="1950" dirty="0" smtClean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ym typeface="Wingdings" panose="05000000000000000000" pitchFamily="2" charset="2"/>
                  </a:rPr>
                  <a:t>Given ordering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, we can easily find suitable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𝑈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using OLS or LASSO.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95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 smtClean="0">
                    <a:sym typeface="Wingdings" panose="05000000000000000000" pitchFamily="2" charset="2"/>
                  </a:rPr>
                  <a:t>New obstacle: Search the space of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orderings</a:t>
                </a:r>
                <a14:m>
                  <m:oMath xmlns:m="http://schemas.openxmlformats.org/officeDocument/2006/math">
                    <m:r>
                      <a:rPr lang="nl-N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𝒫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for a suitable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.</a:t>
                </a:r>
                <a:endParaRPr lang="en-GB" sz="1950" dirty="0" smtClean="0"/>
              </a:p>
            </p:txBody>
          </p:sp>
        </mc:Choice>
        <mc:Fallback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3" y="1306642"/>
                <a:ext cx="8060921" cy="3116068"/>
              </a:xfrm>
              <a:blipFill rotWithShape="0">
                <a:blip r:embed="rId3"/>
                <a:stretch>
                  <a:fillRect l="-1738" t="-23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Structure Learning for High-Dimensional Data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51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7012</TotalTime>
  <Words>714</Words>
  <Application>Microsoft Office PowerPoint</Application>
  <PresentationFormat>Diavoorstelling (16:9)</PresentationFormat>
  <Paragraphs>230</Paragraphs>
  <Slides>23</Slides>
  <Notes>18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Kantoorthema</vt:lpstr>
      <vt:lpstr>Structure Learning for High-Dimensional Data</vt:lpstr>
      <vt:lpstr>Table of content</vt:lpstr>
      <vt:lpstr>Problem Setting</vt:lpstr>
      <vt:lpstr>Problem Setting – Example [1]</vt:lpstr>
      <vt:lpstr>Motivation – Root Cause Analysis in Complex Systems</vt:lpstr>
      <vt:lpstr>Motivation – Root Cause Analysis in Complex Systems</vt:lpstr>
      <vt:lpstr>Model</vt:lpstr>
      <vt:lpstr>Methodologies</vt:lpstr>
      <vt:lpstr>1) Orderings</vt:lpstr>
      <vt:lpstr>1) Orderings</vt:lpstr>
      <vt:lpstr>1) Random Walk</vt:lpstr>
      <vt:lpstr>1) Greedy Random Walk</vt:lpstr>
      <vt:lpstr>1) Greedy Random Walk</vt:lpstr>
      <vt:lpstr>2) Orthogonal Matching Pursuit </vt:lpstr>
      <vt:lpstr>2) Orthogonal Matching Pursuit </vt:lpstr>
      <vt:lpstr>3) NO TEARS</vt:lpstr>
      <vt:lpstr>Experimental Results – Generate X</vt:lpstr>
      <vt:lpstr>Experimental Results</vt:lpstr>
      <vt:lpstr>Structural Hamming Distance</vt:lpstr>
      <vt:lpstr>Expected Excess Loss - E[‖x -xW ̂ ‖_2^2 〖- ‖x -xW‖〗_2^2 ]</vt:lpstr>
      <vt:lpstr>Conclusions</vt:lpstr>
      <vt:lpstr>Coming Months</vt:lpstr>
      <vt:lpstr>References</vt:lpstr>
    </vt:vector>
  </TitlesOfParts>
  <Company>TU/e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Martin de Quincey</cp:lastModifiedBy>
  <cp:revision>111</cp:revision>
  <dcterms:created xsi:type="dcterms:W3CDTF">2019-11-27T15:26:32Z</dcterms:created>
  <dcterms:modified xsi:type="dcterms:W3CDTF">2022-04-03T19:20:17Z</dcterms:modified>
</cp:coreProperties>
</file>