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7"/>
  </p:notesMasterIdLst>
  <p:sldIdLst>
    <p:sldId id="256" r:id="rId2"/>
    <p:sldId id="259" r:id="rId3"/>
    <p:sldId id="279" r:id="rId4"/>
    <p:sldId id="301" r:id="rId5"/>
    <p:sldId id="338" r:id="rId6"/>
    <p:sldId id="339" r:id="rId7"/>
    <p:sldId id="340" r:id="rId8"/>
    <p:sldId id="342" r:id="rId9"/>
    <p:sldId id="343" r:id="rId10"/>
    <p:sldId id="344" r:id="rId11"/>
    <p:sldId id="345" r:id="rId12"/>
    <p:sldId id="327" r:id="rId13"/>
    <p:sldId id="304" r:id="rId14"/>
    <p:sldId id="290" r:id="rId15"/>
    <p:sldId id="291" r:id="rId16"/>
    <p:sldId id="324" r:id="rId17"/>
    <p:sldId id="346" r:id="rId18"/>
    <p:sldId id="347" r:id="rId19"/>
    <p:sldId id="348" r:id="rId20"/>
    <p:sldId id="295" r:id="rId21"/>
    <p:sldId id="296" r:id="rId22"/>
    <p:sldId id="321" r:id="rId23"/>
    <p:sldId id="377" r:id="rId24"/>
    <p:sldId id="400" r:id="rId25"/>
    <p:sldId id="380" r:id="rId26"/>
    <p:sldId id="413" r:id="rId27"/>
    <p:sldId id="381" r:id="rId28"/>
    <p:sldId id="401" r:id="rId29"/>
    <p:sldId id="386" r:id="rId30"/>
    <p:sldId id="414" r:id="rId31"/>
    <p:sldId id="387" r:id="rId32"/>
    <p:sldId id="402" r:id="rId33"/>
    <p:sldId id="403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373" r:id="rId43"/>
    <p:sldId id="293" r:id="rId44"/>
    <p:sldId id="312" r:id="rId45"/>
    <p:sldId id="350" r:id="rId46"/>
    <p:sldId id="351" r:id="rId47"/>
    <p:sldId id="353" r:id="rId48"/>
    <p:sldId id="372" r:id="rId49"/>
    <p:sldId id="354" r:id="rId50"/>
    <p:sldId id="355" r:id="rId51"/>
    <p:sldId id="356" r:id="rId52"/>
    <p:sldId id="358" r:id="rId53"/>
    <p:sldId id="359" r:id="rId54"/>
    <p:sldId id="361" r:id="rId55"/>
    <p:sldId id="363" r:id="rId56"/>
    <p:sldId id="364" r:id="rId57"/>
    <p:sldId id="366" r:id="rId58"/>
    <p:sldId id="367" r:id="rId59"/>
    <p:sldId id="369" r:id="rId60"/>
    <p:sldId id="370" r:id="rId61"/>
    <p:sldId id="371" r:id="rId62"/>
    <p:sldId id="329" r:id="rId63"/>
    <p:sldId id="336" r:id="rId64"/>
    <p:sldId id="332" r:id="rId65"/>
    <p:sldId id="333" r:id="rId66"/>
    <p:sldId id="292" r:id="rId67"/>
    <p:sldId id="298" r:id="rId68"/>
    <p:sldId id="299" r:id="rId69"/>
    <p:sldId id="309" r:id="rId70"/>
    <p:sldId id="326" r:id="rId71"/>
    <p:sldId id="330" r:id="rId72"/>
    <p:sldId id="300" r:id="rId73"/>
    <p:sldId id="282" r:id="rId74"/>
    <p:sldId id="283" r:id="rId75"/>
    <p:sldId id="335" r:id="rId7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e Quincey" initials="MdQ" lastIdx="1" clrIdx="0">
    <p:extLst>
      <p:ext uri="{19B8F6BF-5375-455C-9EA6-DF929625EA0E}">
        <p15:presenceInfo xmlns:p15="http://schemas.microsoft.com/office/powerpoint/2012/main" userId="84c3fbf723aa91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E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433" autoAdjust="0"/>
  </p:normalViewPr>
  <p:slideViewPr>
    <p:cSldViewPr snapToGrid="0" showGuides="1">
      <p:cViewPr varScale="1">
        <p:scale>
          <a:sx n="83" d="100"/>
          <a:sy n="83" d="100"/>
        </p:scale>
        <p:origin x="62" y="643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5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3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68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54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45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00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32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63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19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31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91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17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88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073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40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11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424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9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424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297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908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87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437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027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703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7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300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32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06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59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267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3976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653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618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16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137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65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672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4970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1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6487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20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8196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9788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3747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254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7868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018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2889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825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6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8292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5588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0183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4781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5289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3825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006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659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295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7091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66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18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68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58.png"/><Relationship Id="rId4" Type="http://schemas.openxmlformats.org/officeDocument/2006/relationships/image" Target="../media/image47.png"/><Relationship Id="rId9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58.png"/><Relationship Id="rId4" Type="http://schemas.openxmlformats.org/officeDocument/2006/relationships/image" Target="../media/image47.png"/><Relationship Id="rId9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60.png"/><Relationship Id="rId5" Type="http://schemas.openxmlformats.org/officeDocument/2006/relationships/image" Target="../media/image49.png"/><Relationship Id="rId10" Type="http://schemas.openxmlformats.org/officeDocument/2006/relationships/image" Target="../media/image58.png"/><Relationship Id="rId4" Type="http://schemas.openxmlformats.org/officeDocument/2006/relationships/image" Target="../media/image47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8.png"/><Relationship Id="rId5" Type="http://schemas.openxmlformats.org/officeDocument/2006/relationships/image" Target="../media/image49.png"/><Relationship Id="rId10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8.png"/><Relationship Id="rId5" Type="http://schemas.openxmlformats.org/officeDocument/2006/relationships/image" Target="../media/image49.png"/><Relationship Id="rId10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>
          <a:xfrm>
            <a:off x="-2" y="756049"/>
            <a:ext cx="9144001" cy="792000"/>
          </a:xfrm>
        </p:spPr>
        <p:txBody>
          <a:bodyPr rIns="1800000"/>
          <a:lstStyle/>
          <a:p>
            <a:r>
              <a:rPr lang="en-GB" dirty="0" smtClean="0"/>
              <a:t>Structure Learning in High-Dimensional Time Series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Presentation, 14-07-2022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Martin de Quincey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Mathematics and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1134000"/>
            <a:ext cx="6310546" cy="3240000"/>
          </a:xfrm>
          <a:prstGeom prst="rect">
            <a:avLst/>
          </a:prstGeom>
        </p:spPr>
      </p:pic>
      <p:pic>
        <p:nvPicPr>
          <p:cNvPr id="7" name="Afbeelding 6" descr="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0" y="1134000"/>
            <a:ext cx="6312413" cy="3240000"/>
          </a:xfrm>
          <a:prstGeom prst="rect">
            <a:avLst/>
          </a:prstGeom>
        </p:spPr>
      </p:pic>
      <p:pic>
        <p:nvPicPr>
          <p:cNvPr id="8" name="Afbeelding 7" descr="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000" y="1134000"/>
            <a:ext cx="6312351" cy="3240000"/>
          </a:xfrm>
          <a:prstGeom prst="rect">
            <a:avLst/>
          </a:prstGeom>
        </p:spPr>
      </p:pic>
      <p:sp>
        <p:nvSpPr>
          <p:cNvPr id="2" name="Titel 1" descr=" 2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1134000"/>
            <a:ext cx="6310546" cy="3240000"/>
          </a:xfrm>
          <a:prstGeom prst="rect">
            <a:avLst/>
          </a:prstGeom>
        </p:spPr>
      </p:pic>
      <p:pic>
        <p:nvPicPr>
          <p:cNvPr id="7" name="Afbeelding 6" descr="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0" y="1134000"/>
            <a:ext cx="6312413" cy="3240000"/>
          </a:xfrm>
          <a:prstGeom prst="rect">
            <a:avLst/>
          </a:prstGeom>
        </p:spPr>
      </p:pic>
      <p:pic>
        <p:nvPicPr>
          <p:cNvPr id="8" name="Afbeelding 7" descr="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000" y="1134000"/>
            <a:ext cx="6312351" cy="3240000"/>
          </a:xfrm>
          <a:prstGeom prst="rect">
            <a:avLst/>
          </a:prstGeom>
        </p:spPr>
      </p:pic>
      <p:sp>
        <p:nvSpPr>
          <p:cNvPr id="2" name="Titel 1" descr=" 2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8</a:t>
            </a:r>
            <a:endParaRPr lang="en-GB" dirty="0"/>
          </a:p>
        </p:txBody>
      </p:sp>
      <p:sp>
        <p:nvSpPr>
          <p:cNvPr id="9" name="PIJL-RECHTS 8" descr=" 13"/>
          <p:cNvSpPr/>
          <p:nvPr/>
        </p:nvSpPr>
        <p:spPr>
          <a:xfrm>
            <a:off x="1452717" y="3722490"/>
            <a:ext cx="1253612" cy="620948"/>
          </a:xfrm>
          <a:prstGeom prst="rightArrow">
            <a:avLst>
              <a:gd name="adj1" fmla="val 50000"/>
              <a:gd name="adj2" fmla="val 678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00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Formal Problem Setting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220726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/>
                  <a:t>A data-matrix  </a:t>
                </a:r>
                <a14:m>
                  <m:oMath xmlns:m="http://schemas.openxmlformats.org/officeDocument/2006/math">
                    <m:r>
                      <a:rPr lang="nl-NL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nl-NL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9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/>
                  <a:t>Learn the structure, or joint </a:t>
                </a:r>
                <a:r>
                  <a:rPr lang="en-GB" sz="1900" dirty="0" smtClean="0"/>
                  <a:t>density </a:t>
                </a:r>
                <a14:m>
                  <m:oMath xmlns:m="http://schemas.openxmlformats.org/officeDocument/2006/math">
                    <m:r>
                      <a:rPr lang="en-US" sz="2050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GB" sz="20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5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0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/>
                  <a:t>Assumptions</a:t>
                </a:r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Only depends on previous time step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endParaRPr lang="en-GB" dirty="0" smtClean="0"/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Relations are </a:t>
                </a:r>
                <a:r>
                  <a:rPr lang="en-GB" i="1" dirty="0" smtClean="0"/>
                  <a:t>linear</a:t>
                </a:r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Random noise is </a:t>
                </a:r>
                <a:r>
                  <a:rPr lang="en-GB" i="1" dirty="0" smtClean="0"/>
                  <a:t>Gaussian</a:t>
                </a:r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No cyclic dependencies</a:t>
                </a:r>
              </a:p>
              <a:p>
                <a:pPr lvl="2" indent="0">
                  <a:buNone/>
                </a:pPr>
                <a:endParaRPr lang="en-GB" i="1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2207267"/>
              </a:xfrm>
              <a:blipFill rotWithShape="0">
                <a:blip r:embed="rId3"/>
                <a:stretch>
                  <a:fillRect l="-1774" t="-1657" b="-212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8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Assume a Vector </a:t>
                </a:r>
                <a:r>
                  <a:rPr lang="en-GB" sz="2000" dirty="0" err="1" smtClean="0"/>
                  <a:t>AutoRegressive</a:t>
                </a:r>
                <a:r>
                  <a:rPr lang="en-GB" sz="2000" dirty="0" smtClean="0"/>
                  <a:t> model of order 1: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⋅</m:t>
                          </m:r>
                        </m:sub>
                      </m:sSub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−1, ⋅</m:t>
                          </m:r>
                        </m:sub>
                      </m:sSub>
                      <m:r>
                        <a:rPr lang="nl-NL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nl-N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nl-NL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l-NL" sz="1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⋅</m:t>
                          </m:r>
                        </m:sub>
                      </m:sSub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en-GB" sz="1800" dirty="0"/>
                            <m:t> </m:t>
                          </m:r>
                        </m:e>
                        <m:sup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nl-NL" sz="1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en-GB" sz="1800" dirty="0"/>
                            <m:t> </m:t>
                          </m:r>
                        </m:e>
                        <m:sup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l-N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nl-N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nl-N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nl-NL" sz="2000" dirty="0">
                  <a:ea typeface="Cambria Math" panose="02040503050406030204" pitchFamily="18" charset="0"/>
                </a:endParaRPr>
              </a:p>
              <a:p>
                <a:endParaRPr lang="en-GB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Objective: Given 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000" dirty="0" smtClean="0"/>
                  <a:t>, find most likely acyclic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95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GB" sz="195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nl-NL" sz="19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,⋅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−1,⋅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fName>
                        <m:e>
                          <m:r>
                            <a:rPr lang="nl-NL" sz="19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such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acyclic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935" t="-25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Afgeronde rechthoek 5"/>
          <p:cNvSpPr/>
          <p:nvPr/>
        </p:nvSpPr>
        <p:spPr>
          <a:xfrm>
            <a:off x="2050869" y="1782582"/>
            <a:ext cx="4787537" cy="1031963"/>
          </a:xfrm>
          <a:prstGeom prst="roundRect">
            <a:avLst>
              <a:gd name="adj" fmla="val 10819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6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Permutation-Based</a:t>
            </a:r>
          </a:p>
          <a:p>
            <a:pPr marL="702900" lvl="3" indent="-342900"/>
            <a:r>
              <a:rPr lang="en-GB" dirty="0" smtClean="0"/>
              <a:t>Greedy Random Walk</a:t>
            </a:r>
          </a:p>
          <a:p>
            <a:endParaRPr lang="en-GB" sz="19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Iterative</a:t>
            </a:r>
          </a:p>
          <a:p>
            <a:pPr marL="702900" lvl="3" indent="-342900"/>
            <a:r>
              <a:rPr lang="en-GB" dirty="0" smtClean="0"/>
              <a:t>Orthogonal Matching Pursuit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Continuous </a:t>
            </a:r>
          </a:p>
          <a:p>
            <a:pPr marL="702900" lvl="3" indent="-342900"/>
            <a:r>
              <a:rPr lang="en-GB" dirty="0" smtClean="0"/>
              <a:t>NOTEARS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50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3" y="1306642"/>
                <a:ext cx="806092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Biggest obstacle: Make sure that </a:t>
                </a: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 </a:t>
                </a:r>
                <a:r>
                  <a:rPr lang="en-GB" sz="1950" dirty="0" smtClean="0"/>
                  <a:t>is </a:t>
                </a:r>
                <a:r>
                  <a:rPr lang="en-GB" sz="1950" dirty="0" smtClean="0"/>
                  <a:t>acyclic</a:t>
                </a:r>
                <a:endParaRPr lang="en-GB" sz="1950" dirty="0" smtClean="0"/>
              </a:p>
              <a:p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m:rPr>
                        <m:nor/>
                      </m:rPr>
                      <a:rPr lang="nl-NL" sz="195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is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m:rPr>
                        <m:sty m:val="p"/>
                      </m:rPr>
                      <a:rPr lang="nl-NL" sz="195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cyclic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sSup>
                      <m:sSupPr>
                        <m:ctrlPr>
                          <a:rPr lang="en-GB" sz="19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p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nl-NL" sz="19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en-GB" sz="1950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Given 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, we can easily find a suitable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New obstacle: Search the space of orderings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𝒫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for a suitable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3" y="1306642"/>
                <a:ext cx="8060921" cy="3116068"/>
              </a:xfrm>
              <a:blipFill rotWithShape="0">
                <a:blip r:embed="rId3"/>
                <a:stretch>
                  <a:fillRect l="-1738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152" y="933596"/>
            <a:ext cx="3920394" cy="3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152" y="933596"/>
            <a:ext cx="3920394" cy="3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18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2"/>
              <p:cNvSpPr txBox="1">
                <a:spLocks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8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>
                <a:off x="1079256" y="279249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2792496"/>
                <a:ext cx="1389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1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>
                <a:off x="602383" y="3084454"/>
                <a:ext cx="348093" cy="12249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3" y="3084454"/>
                <a:ext cx="348093" cy="1224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3152" y="933596"/>
            <a:ext cx="3920394" cy="3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2"/>
              <p:cNvSpPr txBox="1">
                <a:spLocks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8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>
                <a:off x="1079256" y="279249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2792496"/>
                <a:ext cx="1389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1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>
                <a:off x="602383" y="3084454"/>
                <a:ext cx="348093" cy="12249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3" y="3084454"/>
                <a:ext cx="348093" cy="1224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Afbeelding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2043" y="1758251"/>
            <a:ext cx="4803282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1"/>
            <a:ext cx="7556501" cy="3311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Problem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Methodologies</a:t>
            </a:r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Future Directions</a:t>
            </a:r>
            <a:endParaRPr lang="en-GB" sz="18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Random Walk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Exhaustively trying all orderings is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Random walk on the set of orderings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Possible transitions: Swapping two variables in the ordering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4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Randomly swap the order of two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Transition to this new ordering if it achieves a better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Iterate until time-out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5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 descr=" 1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har char=" "/>
                </a:pPr>
                <a:r>
                  <a:rPr lang="en-GB" dirty="0" smtClean="0"/>
                  <a:t>	</a:t>
                </a:r>
                <a:endParaRPr lang="en-GB" sz="1800" dirty="0" smtClean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</p:txBody>
          </p:sp>
        </mc:Choice>
        <mc:Fallback>
          <p:sp>
            <p:nvSpPr>
              <p:cNvPr id="12" name="Tijdelijke aanduiding voor inhoud 2" descr="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3"/>
                <a:stretch>
                  <a:fillRect l="-36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2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 descr=" 1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har char=" "/>
                </a:pPr>
                <a:r>
                  <a:rPr lang="en-GB" dirty="0" smtClean="0"/>
                  <a:t>	</a:t>
                </a:r>
                <a:endParaRPr lang="en-GB" sz="1800" dirty="0" smtClean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</p:txBody>
          </p:sp>
        </mc:Choice>
        <mc:Fallback>
          <p:sp>
            <p:nvSpPr>
              <p:cNvPr id="12" name="Tijdelijke aanduiding voor inhoud 2" descr="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3"/>
                <a:stretch>
                  <a:fillRect l="-36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10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4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2527317" y="1501472"/>
            <a:ext cx="4155192" cy="3368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7216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 descr=" 1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har char=" "/>
                </a:pPr>
                <a:r>
                  <a:rPr lang="en-GB" dirty="0" smtClean="0"/>
                  <a:t>	</a:t>
                </a:r>
                <a:endParaRPr lang="en-GB" sz="1800" dirty="0" smtClean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</p:txBody>
          </p:sp>
        </mc:Choice>
        <mc:Fallback>
          <p:sp>
            <p:nvSpPr>
              <p:cNvPr id="12" name="Tijdelijke aanduiding voor inhoud 2" descr="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4"/>
                <a:stretch>
                  <a:fillRect l="-36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10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2527317" y="1501472"/>
            <a:ext cx="4155192" cy="3368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615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 descr=" 1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har char=" "/>
                </a:pPr>
                <a:r>
                  <a:rPr lang="en-GB" dirty="0" smtClean="0"/>
                  <a:t>	</a:t>
                </a:r>
                <a:endParaRPr lang="en-GB" sz="1800" dirty="0" smtClean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</p:txBody>
          </p:sp>
        </mc:Choice>
        <mc:Fallback>
          <p:sp>
            <p:nvSpPr>
              <p:cNvPr id="12" name="Tijdelijke aanduiding voor inhoud 2" descr="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4"/>
                <a:stretch>
                  <a:fillRect l="-36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2527317" y="1501472"/>
            <a:ext cx="4155192" cy="3368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	</a:t>
            </a:r>
            <a:endParaRPr lang="en-GB" sz="1800" dirty="0" smtClean="0"/>
          </a:p>
          <a:p>
            <a:endParaRPr lang="en-GB" dirty="0" smtClean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893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7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 descr=" 1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har char=" "/>
                </a:pPr>
                <a:r>
                  <a:rPr lang="en-GB" dirty="0" smtClean="0"/>
                  <a:t>	</a:t>
                </a:r>
                <a:endParaRPr lang="en-GB" sz="1800" dirty="0" smtClean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   </a:t>
                </a: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 "/>
                </a:pPr>
                <a:endParaRPr lang="en-GB" sz="1800" dirty="0"/>
              </a:p>
              <a:p>
                <a:pPr marL="342900" indent="-342900">
                  <a:buChar char=" 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            </a:t>
                </a:r>
                <a:endParaRPr lang="en-GB" dirty="0" smtClean="0"/>
              </a:p>
            </p:txBody>
          </p:sp>
        </mc:Choice>
        <mc:Fallback>
          <p:sp>
            <p:nvSpPr>
              <p:cNvPr id="12" name="Tijdelijke aanduiding voor inhoud 2" descr="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5"/>
                <a:stretch>
                  <a:fillRect l="-36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7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2527317" y="1501472"/>
            <a:ext cx="4155192" cy="3368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	</a:t>
            </a:r>
            <a:endParaRPr lang="en-GB" sz="1800" dirty="0" smtClean="0"/>
          </a:p>
          <a:p>
            <a:endParaRPr lang="en-GB" dirty="0" smtClean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5740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7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jdelijke aanduiding voor inhoud 2"/>
              <p:cNvSpPr txBox="1">
                <a:spLocks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  <a:blipFill rotWithShape="0">
                <a:blip r:embed="rId7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16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5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jdelijke aanduiding voor inhoud 2"/>
              <p:cNvSpPr txBox="1">
                <a:spLocks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5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jdelijke aanduiding voor inhoud 2"/>
              <p:cNvSpPr txBox="1">
                <a:spLocks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6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Based on time series data, learn the </a:t>
                </a:r>
                <a:r>
                  <a:rPr lang="en-GB" sz="1950" i="1" dirty="0" smtClean="0"/>
                  <a:t>structure</a:t>
                </a:r>
                <a:r>
                  <a:rPr lang="en-GB" sz="1950" dirty="0" smtClean="0"/>
                  <a:t> of a graphical </a:t>
                </a:r>
                <a:r>
                  <a:rPr lang="en-GB" sz="1950" dirty="0" smtClean="0"/>
                  <a:t>model</a:t>
                </a: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Arc </a:t>
                </a:r>
                <a14:m>
                  <m:oMath xmlns:m="http://schemas.openxmlformats.org/officeDocument/2006/math">
                    <m:r>
                      <a:rPr lang="nl-NL" sz="195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50" dirty="0" smtClean="0"/>
                  <a:t> =&gt;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50" dirty="0" smtClean="0"/>
                  <a:t> “is useful” in predicting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Inferred structure </a:t>
                </a:r>
                <a:r>
                  <a:rPr lang="en-GB" sz="1950" i="1" dirty="0" smtClean="0"/>
                  <a:t>must</a:t>
                </a:r>
                <a:r>
                  <a:rPr lang="en-GB" sz="1950" dirty="0" smtClean="0"/>
                  <a:t> be </a:t>
                </a:r>
                <a:r>
                  <a:rPr lang="en-GB" sz="1950" i="1" dirty="0" smtClean="0"/>
                  <a:t>acyclic</a:t>
                </a: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jdelijke aanduiding voor inhoud 2"/>
              <p:cNvSpPr txBox="1">
                <a:spLocks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  <a:blipFill rotWithShape="0">
                <a:blip r:embed="rId7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4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 descr=" 6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jdelijke aanduiding voor inhoud 2"/>
              <p:cNvSpPr txBox="1">
                <a:spLocks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  <a:blipFill rotWithShape="0">
                <a:blip r:embed="rId7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6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/>
              <p:cNvSpPr txBox="1">
                <a:spLocks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1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1204239"/>
                <a:ext cx="3865057" cy="3368841"/>
              </a:xfrm>
              <a:prstGeom prst="rect">
                <a:avLst/>
              </a:prstGeom>
              <a:blipFill rotWithShape="0">
                <a:blip r:embed="rId5"/>
                <a:stretch>
                  <a:fillRect l="-3622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jdelijke aanduiding voor inhoud 2"/>
              <p:cNvSpPr txBox="1">
                <a:spLocks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7" y="1501472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6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7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 descr=" 9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 descr="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8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 descr=" 9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 descr="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5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6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95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50" i="1" dirty="0" smtClean="0">
                            <a:latin typeface="Cambria Math" panose="02040503050406030204" pitchFamily="18" charset="0"/>
                          </a:rPr>
                          <m:t>2, 3, 1</m:t>
                        </m:r>
                      </m:e>
                    </m:d>
                  </m:oMath>
                </a14:m>
                <a:endParaRPr lang="nl-NL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28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95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50" i="1" dirty="0" smtClean="0">
                            <a:latin typeface="Cambria Math" panose="02040503050406030204" pitchFamily="18" charset="0"/>
                          </a:rPr>
                          <m:t>2, 3, 1</m:t>
                        </m:r>
                      </m:e>
                    </m:d>
                  </m:oMath>
                </a14:m>
                <a:endParaRPr lang="nl-NL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 descr=" 10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 descr="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36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8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95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50" i="1" dirty="0" smtClean="0">
                            <a:latin typeface="Cambria Math" panose="02040503050406030204" pitchFamily="18" charset="0"/>
                          </a:rPr>
                          <m:t>2, 3, 1</m:t>
                        </m:r>
                      </m:e>
                    </m:d>
                  </m:oMath>
                </a14:m>
                <a:endParaRPr lang="nl-NL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5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improvement.</a:t>
                </a:r>
              </a:p>
              <a:p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 descr=" 10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 descr="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22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 – Example [1]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4</a:t>
            </a:r>
            <a:endParaRPr lang="en-GB" dirty="0"/>
          </a:p>
        </p:txBody>
      </p:sp>
      <p:pic>
        <p:nvPicPr>
          <p:cNvPr id="10" name="Afbeelding 9" descr="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63" y="1097370"/>
            <a:ext cx="5233180" cy="33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5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95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50" i="1" dirty="0" smtClean="0">
                            <a:latin typeface="Cambria Math" panose="02040503050406030204" pitchFamily="18" charset="0"/>
                          </a:rPr>
                          <m:t>2, 3, 1</m:t>
                        </m:r>
                      </m:e>
                    </m:d>
                  </m:oMath>
                </a14:m>
                <a:endParaRPr lang="nl-NL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4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improvement.</a:t>
                </a:r>
              </a:p>
              <a:p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5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 descr=" 10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 descr="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1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11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95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50" i="1" dirty="0" smtClean="0">
                            <a:latin typeface="Cambria Math" panose="02040503050406030204" pitchFamily="18" charset="0"/>
                          </a:rPr>
                          <m:t>2, 3, 1</m:t>
                        </m:r>
                      </m:e>
                    </m:d>
                  </m:oMath>
                </a14:m>
                <a:endParaRPr lang="nl-NL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No improvements found.</a:t>
                </a:r>
                <a:endParaRPr lang="en-GB" sz="1950" dirty="0" smtClean="0"/>
              </a:p>
            </p:txBody>
          </p:sp>
        </mc:Choice>
        <mc:Fallback>
          <p:sp>
            <p:nvSpPr>
              <p:cNvPr id="15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800" y="1206000"/>
                <a:ext cx="3865057" cy="3368841"/>
              </a:xfrm>
              <a:blipFill rotWithShape="0">
                <a:blip r:embed="rId4"/>
                <a:stretch>
                  <a:fillRect l="-3628" t="-23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2"/>
              <p:cNvSpPr txBox="1">
                <a:spLocks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improvement.</a:t>
                </a:r>
              </a:p>
              <a:p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>
          <p:sp>
            <p:nvSpPr>
              <p:cNvPr id="16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0" y="1501200"/>
                <a:ext cx="4155192" cy="3368841"/>
              </a:xfrm>
              <a:prstGeom prst="rect">
                <a:avLst/>
              </a:prstGeom>
              <a:blipFill rotWithShape="0">
                <a:blip r:embed="rId5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 descr=" 10"/>
              <p:cNvSpPr txBox="1"/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 descr="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1155600"/>
                <a:ext cx="2295726" cy="12728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7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255039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(3, 2, 1)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No </a:t>
                </a:r>
                <a:r>
                  <a:rPr lang="en-GB" sz="1950" dirty="0" smtClean="0"/>
                  <a:t>improvements found</a:t>
                </a:r>
                <a:r>
                  <a:rPr lang="en-GB" sz="1950" dirty="0" smtClean="0"/>
                  <a:t>.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255039"/>
                <a:ext cx="3865057" cy="3368841"/>
              </a:xfrm>
              <a:blipFill rotWithShape="0">
                <a:blip r:embed="rId7"/>
                <a:stretch>
                  <a:fillRect l="-3622" t="-23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42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</p:txBody>
          </p:sp>
        </mc:Choice>
        <mc:Fallback>
          <p:sp>
            <p:nvSpPr>
              <p:cNvPr id="12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9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9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531E-6 L 0.00121 -0.302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531E-6 L 0.00069 -0.302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  <p:bldP spid="9" grpId="0"/>
      <p:bldP spid="9" grpId="1"/>
      <p:bldP spid="10" grpId="0"/>
      <p:bldP spid="10" grpId="1"/>
      <p:bldP spid="7" grpId="0"/>
      <p:bldP spid="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2) Orthogonal Matching Pursuit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849467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Start with an empty matrix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Add the arc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950" dirty="0" smtClean="0"/>
                  <a:t>yielding the </a:t>
                </a:r>
                <a:r>
                  <a:rPr lang="en-GB" sz="1950" dirty="0" smtClean="0"/>
                  <a:t>largest </a:t>
                </a:r>
                <a:r>
                  <a:rPr lang="en-GB" sz="1950" i="1" dirty="0" smtClean="0"/>
                  <a:t>correlation </a:t>
                </a:r>
                <a:r>
                  <a:rPr lang="en-GB" sz="1950" dirty="0" smtClean="0"/>
                  <a:t>with the current </a:t>
                </a:r>
                <a:r>
                  <a:rPr lang="en-GB" sz="1950" dirty="0" smtClean="0"/>
                  <a:t>residual:</a:t>
                </a:r>
              </a:p>
              <a:p>
                <a:endParaRPr lang="en-GB" sz="1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sz="19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NL" sz="195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nl-NL" sz="195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l-NL" sz="195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nl-NL" sz="19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nl-NL" sz="195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If this arc creates a cycle, exclude it and continue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Continue until stopping criterion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849467" cy="3116068"/>
              </a:xfrm>
              <a:blipFill rotWithShape="0">
                <a:blip r:embed="rId3"/>
                <a:stretch>
                  <a:fillRect l="-1786" t="-2344" r="-6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p:pic>
        <p:nvPicPr>
          <p:cNvPr id="6" name="Afbeelding 5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p:pic>
        <p:nvPicPr>
          <p:cNvPr id="6" name="Afbeelding 5" descr="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9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p:pic>
        <p:nvPicPr>
          <p:cNvPr id="6" name="Afbeelding 5" descr="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 descr=" 7"/>
          <p:cNvSpPr txBox="1"/>
          <p:nvPr/>
        </p:nvSpPr>
        <p:spPr>
          <a:xfrm>
            <a:off x="1710000" y="1489399"/>
            <a:ext cx="2492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408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 descr="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vak 10" descr=" 7"/>
          <p:cNvSpPr txBox="1"/>
          <p:nvPr/>
        </p:nvSpPr>
        <p:spPr>
          <a:xfrm>
            <a:off x="1710000" y="1489399"/>
            <a:ext cx="2492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326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 descr="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 descr=" 24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158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 descr="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 descr=" 24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063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 – Example [1]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4</a:t>
            </a:r>
            <a:endParaRPr lang="en-GB" dirty="0"/>
          </a:p>
        </p:txBody>
      </p:sp>
      <p:pic>
        <p:nvPicPr>
          <p:cNvPr id="10" name="Afbeelding 9" descr="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63" y="1097370"/>
            <a:ext cx="5233180" cy="3341001"/>
          </a:xfrm>
          <a:prstGeom prst="rect">
            <a:avLst/>
          </a:prstGeom>
        </p:spPr>
      </p:pic>
      <p:pic>
        <p:nvPicPr>
          <p:cNvPr id="6" name="Afbeelding 5" descr="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563" y="1097471"/>
            <a:ext cx="5232865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8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19" y="1385674"/>
            <a:ext cx="3504256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vak 12" descr=" 27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459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19" y="1385674"/>
            <a:ext cx="3504256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vak 12" descr=" 27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760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kstvak 15" descr=" 38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241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kstvak 15" descr=" 38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668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vak 18" descr=" 39"/>
          <p:cNvSpPr txBox="1"/>
          <p:nvPr/>
        </p:nvSpPr>
        <p:spPr>
          <a:xfrm>
            <a:off x="1710000" y="1489399"/>
            <a:ext cx="249211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213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vak 18" descr=" 39"/>
          <p:cNvSpPr txBox="1"/>
          <p:nvPr/>
        </p:nvSpPr>
        <p:spPr>
          <a:xfrm>
            <a:off x="1710000" y="1489399"/>
            <a:ext cx="249211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580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 descr="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kstvak 21" descr=" 40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58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 descr="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 descr=" 36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9" name="Tekstvak 18" descr="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0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kstvak 21" descr=" 40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482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 descr="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 descr=" 36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9" name="Tekstvak 18" descr="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0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kstvak 23" descr=" 41"/>
          <p:cNvSpPr txBox="1"/>
          <p:nvPr/>
        </p:nvSpPr>
        <p:spPr>
          <a:xfrm>
            <a:off x="1710000" y="1489399"/>
            <a:ext cx="249211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406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 descr="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 descr=" 36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9" name="Tekstvak 18" descr="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0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vak 21" descr=" 37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2" name="Tekstvak 21" descr="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1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kstvak 23" descr=" 41"/>
          <p:cNvSpPr txBox="1"/>
          <p:nvPr/>
        </p:nvSpPr>
        <p:spPr>
          <a:xfrm>
            <a:off x="1710000" y="1489399"/>
            <a:ext cx="249211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594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 – Example [1]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4</a:t>
            </a:r>
            <a:endParaRPr lang="en-GB" dirty="0"/>
          </a:p>
        </p:txBody>
      </p:sp>
      <p:pic>
        <p:nvPicPr>
          <p:cNvPr id="10" name="Afbeelding 9" descr="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63" y="1097370"/>
            <a:ext cx="5233180" cy="3341001"/>
          </a:xfrm>
          <a:prstGeom prst="rect">
            <a:avLst/>
          </a:prstGeom>
        </p:spPr>
      </p:pic>
      <p:pic>
        <p:nvPicPr>
          <p:cNvPr id="6" name="Afbeelding 5" descr="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563" y="1097471"/>
            <a:ext cx="5232865" cy="3340800"/>
          </a:xfrm>
          <a:prstGeom prst="rect">
            <a:avLst/>
          </a:prstGeom>
        </p:spPr>
      </p:pic>
      <p:pic>
        <p:nvPicPr>
          <p:cNvPr id="7" name="Afbeelding 6" descr="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563" y="1097370"/>
            <a:ext cx="5232865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Afbeelding 24" descr="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86" y="1385946"/>
            <a:ext cx="3503589" cy="2854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 descr="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0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 descr=" 36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9" name="Tekstvak 18" descr="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1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vak 21" descr=" 37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2" name="Tekstvak 21" descr="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2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kstvak 23" descr=" 41"/>
          <p:cNvSpPr txBox="1"/>
          <p:nvPr/>
        </p:nvSpPr>
        <p:spPr>
          <a:xfrm>
            <a:off x="1710000" y="1489399"/>
            <a:ext cx="249211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869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Afbeelding 24" descr="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86" y="1385946"/>
            <a:ext cx="3503589" cy="2854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 descr=" 23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" name="Tekstvak 6" descr="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 descr="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9" name="Tekstvak 8" descr="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 descr="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 descr=" 2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1" name="Tekstvak 10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 descr="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4" name="Tekstvak 13" descr="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8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 descr="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7" name="Tekstvak 16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9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 descr="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6" name="Tekstvak 15" descr="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0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 descr=" 36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9" name="Tekstvak 18" descr="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1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vak 21" descr=" 37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2" name="Tekstvak 21" descr="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2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vak 19" descr=" 20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20" name="Tekstvak 19" descr="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kstvak 25" descr=" 47"/>
          <p:cNvSpPr txBox="1"/>
          <p:nvPr/>
        </p:nvSpPr>
        <p:spPr>
          <a:xfrm>
            <a:off x="1710000" y="1489399"/>
            <a:ext cx="2492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866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Iterative approaches constructs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 one arc per </a:t>
                </a:r>
                <a:r>
                  <a:rPr lang="en-GB" sz="1950" dirty="0" smtClean="0"/>
                  <a:t>iteration</a:t>
                </a:r>
                <a:endParaRPr lang="en-GB" sz="1950" dirty="0" smtClean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gain in predictive performance decreases as we add more arcs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When does adding an arc not yield sufficient gain anymore?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1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26</a:t>
            </a:r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4" y="1214282"/>
            <a:ext cx="70556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27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Leave-one-out </a:t>
                </a:r>
                <a:r>
                  <a:rPr lang="en-GB" sz="1950" dirty="0" smtClean="0"/>
                  <a:t>cross-validation</a:t>
                </a:r>
              </a:p>
              <a:p>
                <a:endParaRPr lang="en-GB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LOOC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,⋅</m:t>
                                  </m:r>
                                </m:sub>
                              </m:s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−1,⋅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>
                          <a:latin typeface="Cambria Math" panose="02040503050406030204" pitchFamily="18" charset="0"/>
                        </a:rPr>
                        <m:t>LOOC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LOOC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How </a:t>
                </a:r>
                <a:r>
                  <a:rPr lang="en-GB" dirty="0"/>
                  <a:t>to choose a suitable number of arcs</a:t>
                </a:r>
                <a:r>
                  <a:rPr lang="en-GB" dirty="0" smtClean="0"/>
                  <a:t>?</a:t>
                </a:r>
              </a:p>
              <a:p>
                <a:endParaRPr lang="en-GB" sz="105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nl-NL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nl-NL">
                          <a:latin typeface="Cambria Math" panose="02040503050406030204" pitchFamily="18" charset="0"/>
                        </a:rPr>
                        <m:t>LOOCV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 smtClean="0"/>
              </a:p>
            </p:txBody>
          </p:sp>
        </mc:Choice>
        <mc:Fallback>
          <p:sp>
            <p:nvSpPr>
              <p:cNvPr id="1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4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28</a:t>
            </a:r>
            <a:endParaRPr lang="en-GB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1232326"/>
            <a:ext cx="71360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3) NOTEARS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Paper from 2015 by </a:t>
                </a:r>
                <a:r>
                  <a:rPr lang="en-GB" sz="1950" dirty="0" err="1" smtClean="0"/>
                  <a:t>Xun</a:t>
                </a:r>
                <a:r>
                  <a:rPr lang="en-GB" sz="1950" dirty="0" smtClean="0"/>
                  <a:t> Zheng et al. </a:t>
                </a:r>
                <a:r>
                  <a:rPr lang="en-GB" dirty="0" smtClean="0"/>
                  <a:t>[2]</a:t>
                </a: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Translated the problem from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 smtClean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= 0 ⟺ </m:t>
                    </m:r>
                    <m:r>
                      <a:rPr lang="nl-NL" sz="1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 is acyclic.</a:t>
                </a: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421137" y="2296658"/>
                <a:ext cx="4337366" cy="12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nl-NL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95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 b="0" i="0" smtClean="0">
                          <a:latin typeface="Cambria Math" panose="02040503050406030204" pitchFamily="18" charset="0"/>
                        </a:rPr>
                        <m:t>acyclic</m:t>
                      </m:r>
                      <m:r>
                        <a:rPr lang="nl-NL" sz="195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nl-NL" sz="195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" y="2296658"/>
                <a:ext cx="4337366" cy="1232325"/>
              </a:xfrm>
              <a:prstGeom prst="rect">
                <a:avLst/>
              </a:prstGeom>
              <a:blipFill rotWithShape="0">
                <a:blip r:embed="rId4"/>
                <a:stretch>
                  <a:fillRect b="-4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4758503" y="2296658"/>
                <a:ext cx="4090257" cy="12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r>
                        <a:rPr lang="nl-NL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nl-NL" sz="195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95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nl-NL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9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nl-NL" sz="195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nl-NL" sz="195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503" y="2296658"/>
                <a:ext cx="4090257" cy="12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489075" y="2712764"/>
            <a:ext cx="74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to</a:t>
            </a:r>
            <a:endParaRPr lang="nl-NL" sz="2000" dirty="0"/>
          </a:p>
        </p:txBody>
      </p:sp>
      <p:sp>
        <p:nvSpPr>
          <p:cNvPr id="10" name="Afgeronde rechthoek 9"/>
          <p:cNvSpPr/>
          <p:nvPr/>
        </p:nvSpPr>
        <p:spPr>
          <a:xfrm>
            <a:off x="758824" y="2296658"/>
            <a:ext cx="3661992" cy="1232325"/>
          </a:xfrm>
          <a:prstGeom prst="roundRect">
            <a:avLst>
              <a:gd name="adj" fmla="val 10819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fgeronde rechthoek 10"/>
          <p:cNvSpPr/>
          <p:nvPr/>
        </p:nvSpPr>
        <p:spPr>
          <a:xfrm>
            <a:off x="4991020" y="2296657"/>
            <a:ext cx="3661992" cy="1232325"/>
          </a:xfrm>
          <a:prstGeom prst="roundRect">
            <a:avLst>
              <a:gd name="adj" fmla="val 10819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6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Experimental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nl-NL" dirty="0" smtClean="0"/>
                  <a:t>Vary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variables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∈ {5, 10, 15, 25,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50}</m:t>
                    </m:r>
                  </m:oMath>
                </a14:m>
                <a:r>
                  <a:rPr lang="nl-NL" i="1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nl-NL" i="1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Generate</a:t>
                </a:r>
                <a:r>
                  <a:rPr lang="nl-NL" dirty="0" smtClean="0"/>
                  <a:t> ten </a:t>
                </a:r>
                <a:r>
                  <a:rPr lang="nl-NL" dirty="0" err="1" smtClean="0"/>
                  <a:t>acyclic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nl-NL" i="1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 3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err="1" smtClean="0"/>
                  <a:t>arcs</a:t>
                </a:r>
                <a:r>
                  <a:rPr lang="nl-NL" dirty="0" smtClean="0"/>
                  <a:t> per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Generate</a:t>
                </a:r>
                <a:r>
                  <a:rPr lang="nl-NL" dirty="0" smtClean="0"/>
                  <a:t> ten data matrices </a:t>
                </a:r>
                <a14:m>
                  <m:oMath xmlns:m="http://schemas.openxmlformats.org/officeDocument/2006/math">
                    <m:r>
                      <a:rPr lang="nl-NL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dirty="0" smtClean="0"/>
                  <a:t> of 1000 time steps</a:t>
                </a: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 smtClean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Estimate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nl-NL" dirty="0" smtClean="0"/>
                  <a:t> </a:t>
                </a:r>
                <a:r>
                  <a:rPr lang="nl-NL" dirty="0" smtClean="0"/>
                  <a:t>using all </a:t>
                </a:r>
                <a:r>
                  <a:rPr lang="nl-NL" dirty="0" err="1" smtClean="0"/>
                  <a:t>three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methods</a:t>
                </a:r>
                <a:endParaRPr lang="nl-NL" dirty="0"/>
              </a:p>
              <a:p>
                <a:pPr marL="457200" indent="-457200">
                  <a:buAutoNum type="arabicPeriod"/>
                </a:pPr>
                <a:endParaRPr lang="nl-NL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Compare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Structural</a:t>
                </a:r>
                <a:r>
                  <a:rPr lang="nl-NL" dirty="0" smtClean="0"/>
                  <a:t> Hamming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and </a:t>
                </a:r>
                <a:r>
                  <a:rPr lang="nl-NL" dirty="0" err="1" smtClean="0"/>
                  <a:t>Excess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Expected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Loss</a:t>
                </a:r>
                <a:r>
                  <a:rPr lang="nl-NL" dirty="0" smtClean="0"/>
                  <a:t> 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6" t="-29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4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Structural</a:t>
            </a:r>
            <a:r>
              <a:rPr lang="nl-NL" dirty="0" smtClean="0"/>
              <a:t> Hamming </a:t>
            </a:r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68</a:t>
            </a:fld>
            <a:endParaRPr lang="en-GB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6" y="912196"/>
            <a:ext cx="691611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4" y="518711"/>
            <a:ext cx="7892307" cy="539038"/>
          </a:xfrm>
        </p:spPr>
        <p:txBody>
          <a:bodyPr/>
          <a:lstStyle/>
          <a:p>
            <a:r>
              <a:rPr lang="nl-NL" dirty="0" smtClean="0"/>
              <a:t>Expected </a:t>
            </a:r>
            <a:r>
              <a:rPr lang="nl-NL" dirty="0" err="1" smtClean="0"/>
              <a:t>Excess</a:t>
            </a:r>
            <a:r>
              <a:rPr lang="nl-NL" dirty="0" smtClean="0"/>
              <a:t> Risk</a:t>
            </a:r>
            <a:endParaRPr lang="nl-NL" b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69</a:t>
            </a:fld>
            <a:endParaRPr lang="en-GB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59" y="916102"/>
            <a:ext cx="704948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 – Example [1]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4</a:t>
            </a:r>
            <a:endParaRPr lang="en-GB" dirty="0"/>
          </a:p>
        </p:txBody>
      </p:sp>
      <p:pic>
        <p:nvPicPr>
          <p:cNvPr id="10" name="Afbeelding 9" descr="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63" y="1097370"/>
            <a:ext cx="5233180" cy="3341001"/>
          </a:xfrm>
          <a:prstGeom prst="rect">
            <a:avLst/>
          </a:prstGeom>
        </p:spPr>
      </p:pic>
      <p:pic>
        <p:nvPicPr>
          <p:cNvPr id="6" name="Afbeelding 5" descr="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563" y="1097471"/>
            <a:ext cx="5232865" cy="3340800"/>
          </a:xfrm>
          <a:prstGeom prst="rect">
            <a:avLst/>
          </a:prstGeom>
        </p:spPr>
      </p:pic>
      <p:pic>
        <p:nvPicPr>
          <p:cNvPr id="7" name="Afbeelding 6" descr="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563" y="1097370"/>
            <a:ext cx="5232865" cy="3340800"/>
          </a:xfrm>
          <a:prstGeom prst="rect">
            <a:avLst/>
          </a:prstGeom>
        </p:spPr>
      </p:pic>
      <p:pic>
        <p:nvPicPr>
          <p:cNvPr id="8" name="Afbeelding 7" descr="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563" y="1097471"/>
            <a:ext cx="5232864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185957"/>
            <a:ext cx="7556500" cy="539038"/>
          </a:xfrm>
        </p:spPr>
        <p:txBody>
          <a:bodyPr/>
          <a:lstStyle/>
          <a:p>
            <a:r>
              <a:rPr lang="nl-NL" dirty="0" err="1" smtClean="0"/>
              <a:t>Recovering</a:t>
            </a:r>
            <a:r>
              <a:rPr lang="nl-NL" dirty="0" smtClean="0"/>
              <a:t> </a:t>
            </a:r>
            <a:r>
              <a:rPr lang="nl-NL" dirty="0" err="1" smtClean="0"/>
              <a:t>causal</a:t>
            </a:r>
            <a:r>
              <a:rPr lang="nl-NL" dirty="0" smtClean="0"/>
              <a:t> </a:t>
            </a:r>
            <a:r>
              <a:rPr lang="nl-NL" dirty="0" err="1" smtClean="0"/>
              <a:t>pathways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70</a:t>
            </a:fld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76" y="774232"/>
            <a:ext cx="5804195" cy="42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Recovering</a:t>
            </a:r>
            <a:r>
              <a:rPr lang="nl-NL" dirty="0" smtClean="0"/>
              <a:t> </a:t>
            </a:r>
            <a:r>
              <a:rPr lang="nl-NL" dirty="0" err="1" smtClean="0"/>
              <a:t>causal</a:t>
            </a:r>
            <a:r>
              <a:rPr lang="nl-NL" dirty="0" smtClean="0"/>
              <a:t> </a:t>
            </a:r>
            <a:r>
              <a:rPr lang="nl-NL" dirty="0" err="1" smtClean="0"/>
              <a:t>pathways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71</a:t>
            </a:fld>
            <a:endParaRPr lang="en-GB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257909"/>
              </p:ext>
            </p:extLst>
          </p:nvPr>
        </p:nvGraphicFramePr>
        <p:xfrm>
          <a:off x="758824" y="1400834"/>
          <a:ext cx="7699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96"/>
                <a:gridCol w="1363980"/>
                <a:gridCol w="1524000"/>
                <a:gridCol w="1424940"/>
                <a:gridCol w="1584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arcs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TP (out of 20)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SHD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Empirical</a:t>
                      </a:r>
                      <a:r>
                        <a:rPr lang="en-US" baseline="0" dirty="0" smtClean="0"/>
                        <a:t> Risk</a:t>
                      </a:r>
                      <a:endParaRPr lang="nl-NL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Random Walk</a:t>
                      </a:r>
                      <a:endParaRPr lang="nl-NL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13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6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21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5.037</a:t>
                      </a:r>
                      <a:endParaRPr lang="nl-NL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Regular MH</a:t>
                      </a:r>
                      <a:endParaRPr lang="nl-NL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15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7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21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5.051</a:t>
                      </a:r>
                      <a:endParaRPr lang="nl-NL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Greedy</a:t>
                      </a:r>
                      <a:r>
                        <a:rPr lang="en-US" sz="1600" i="0" baseline="0" dirty="0" smtClean="0"/>
                        <a:t> MH</a:t>
                      </a:r>
                      <a:endParaRPr lang="nl-NL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</a:t>
                      </a:r>
                      <a:endParaRPr lang="nl-N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4.998</a:t>
                      </a:r>
                      <a:endParaRPr lang="nl-NL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NOTEARS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16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</a:t>
                      </a:r>
                      <a:endParaRPr lang="nl-N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5.032</a:t>
                      </a:r>
                      <a:endParaRPr lang="nl-N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DAG-OMP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</a:t>
                      </a:r>
                      <a:endParaRPr lang="nl-N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5.000</a:t>
                      </a:r>
                      <a:endParaRPr lang="nl-N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DAG-OLS-V</a:t>
                      </a:r>
                      <a:endParaRPr lang="nl-NL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14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7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i="1" dirty="0" smtClean="0"/>
                        <a:t>20</a:t>
                      </a:r>
                      <a:endParaRPr lang="nl-NL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5.156</a:t>
                      </a:r>
                      <a:endParaRPr lang="nl-NL" sz="16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652206" cy="292245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Structure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learning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high-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methods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competitive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state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art</a:t>
                </a:r>
              </a:p>
              <a:p>
                <a:endParaRPr lang="nl-NL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Greedy</a:t>
                </a:r>
                <a:r>
                  <a:rPr lang="nl-NL" dirty="0" smtClean="0"/>
                  <a:t> Random Walk</a:t>
                </a:r>
              </a:p>
              <a:p>
                <a:pPr marL="523875" lvl="2" indent="-342900"/>
                <a:r>
                  <a:rPr lang="nl-NL" dirty="0" err="1" smtClean="0"/>
                  <a:t>Performs</a:t>
                </a:r>
                <a:r>
                  <a:rPr lang="nl-NL" dirty="0" smtClean="0"/>
                  <a:t> well on </a:t>
                </a:r>
                <a:r>
                  <a:rPr lang="nl-NL" dirty="0" err="1" smtClean="0"/>
                  <a:t>sparse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graphs</a:t>
                </a:r>
                <a:endParaRPr lang="nl-NL" dirty="0" smtClean="0"/>
              </a:p>
              <a:p>
                <a:pPr marL="523875" lvl="2" indent="-342900"/>
                <a:r>
                  <a:rPr lang="nl-NL" dirty="0" err="1" smtClean="0"/>
                  <a:t>Competitive</a:t>
                </a:r>
                <a:r>
                  <a:rPr lang="nl-NL" dirty="0" smtClean="0"/>
                  <a:t> in low-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settings</a:t>
                </a:r>
                <a:endParaRPr lang="nl-NL" dirty="0" smtClean="0"/>
              </a:p>
              <a:p>
                <a:endParaRPr lang="nl-NL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Orthogonal</a:t>
                </a:r>
                <a:r>
                  <a:rPr lang="nl-NL" dirty="0" smtClean="0"/>
                  <a:t> Matching </a:t>
                </a:r>
                <a:r>
                  <a:rPr lang="nl-NL" dirty="0" err="1" smtClean="0"/>
                  <a:t>Pursuit</a:t>
                </a:r>
                <a:endParaRPr lang="nl-NL" dirty="0" smtClean="0"/>
              </a:p>
              <a:p>
                <a:pPr marL="523875" lvl="2" indent="-342900"/>
                <a:r>
                  <a:rPr lang="nl-NL" dirty="0" smtClean="0"/>
                  <a:t>Method is </a:t>
                </a:r>
                <a:r>
                  <a:rPr lang="nl-NL" dirty="0" err="1" smtClean="0"/>
                  <a:t>very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fast</a:t>
                </a:r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1,000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faster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than</a:t>
                </a:r>
                <a:r>
                  <a:rPr lang="nl-NL" dirty="0" smtClean="0"/>
                  <a:t> NOTEARS)</a:t>
                </a:r>
              </a:p>
              <a:p>
                <a:pPr marL="523875" lvl="2" indent="-342900"/>
                <a:r>
                  <a:rPr lang="nl-NL" dirty="0" err="1" smtClean="0"/>
                  <a:t>Competitive</a:t>
                </a:r>
                <a:r>
                  <a:rPr lang="nl-NL" dirty="0" smtClean="0"/>
                  <a:t> in high-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settings</a:t>
                </a: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652206" cy="2922458"/>
              </a:xfrm>
              <a:blipFill rotWithShape="0">
                <a:blip r:embed="rId4"/>
                <a:stretch>
                  <a:fillRect l="-1831" t="-2500" b="-54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Directions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144911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Extending the model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regularization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Statistical guarantees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9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057748"/>
            <a:ext cx="7556501" cy="3399951"/>
          </a:xfrm>
        </p:spPr>
        <p:txBody>
          <a:bodyPr/>
          <a:lstStyle/>
          <a:p>
            <a:r>
              <a:rPr lang="en-GB" sz="500" dirty="0" err="1" smtClean="0">
                <a:solidFill>
                  <a:srgbClr val="EEE8E8"/>
                </a:solidFill>
              </a:rPr>
              <a:t>wwwwwwwwwwww</a:t>
            </a:r>
            <a:endParaRPr lang="en-GB" sz="1200" i="1" dirty="0" smtClean="0"/>
          </a:p>
          <a:p>
            <a:r>
              <a:rPr lang="en-GB" sz="1200" dirty="0" smtClean="0"/>
              <a:t>[1] Pearl, J. (1997).  Causality: Models, Reasoning, and Inference, Second Edition, p.15</a:t>
            </a:r>
            <a:r>
              <a:rPr lang="en-GB" sz="500" dirty="0" smtClean="0"/>
              <a:t> .</a:t>
            </a:r>
          </a:p>
          <a:p>
            <a:endParaRPr lang="en-GB" sz="1200" dirty="0"/>
          </a:p>
          <a:p>
            <a:r>
              <a:rPr lang="nl-NL" sz="1200" dirty="0" smtClean="0"/>
              <a:t>[2] </a:t>
            </a:r>
            <a:r>
              <a:rPr lang="nl-NL" sz="1200" dirty="0" err="1" smtClean="0"/>
              <a:t>Zheng</a:t>
            </a:r>
            <a:r>
              <a:rPr lang="nl-NL" sz="1200" dirty="0" smtClean="0"/>
              <a:t>, X., </a:t>
            </a:r>
            <a:r>
              <a:rPr lang="nl-NL" sz="1200" dirty="0" err="1" smtClean="0"/>
              <a:t>Aragam</a:t>
            </a:r>
            <a:r>
              <a:rPr lang="nl-NL" sz="1200" dirty="0" smtClean="0"/>
              <a:t>, B., </a:t>
            </a:r>
            <a:r>
              <a:rPr lang="nl-NL" sz="1200" dirty="0" err="1" smtClean="0"/>
              <a:t>Ravikumar</a:t>
            </a:r>
            <a:r>
              <a:rPr lang="nl-NL" sz="1200" dirty="0" smtClean="0"/>
              <a:t>, P., </a:t>
            </a:r>
            <a:r>
              <a:rPr lang="nl-NL" sz="1200" dirty="0" err="1" smtClean="0"/>
              <a:t>Xing</a:t>
            </a:r>
            <a:r>
              <a:rPr lang="nl-NL" sz="1200" dirty="0" smtClean="0"/>
              <a:t>, E. (2018) </a:t>
            </a:r>
            <a:r>
              <a:rPr lang="nl-NL" sz="1200" dirty="0" err="1" smtClean="0"/>
              <a:t>DAGs</a:t>
            </a:r>
            <a:r>
              <a:rPr lang="nl-NL" sz="1200" dirty="0" smtClean="0"/>
              <a:t>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smtClean="0"/>
              <a:t>NO TEARS: </a:t>
            </a:r>
            <a:r>
              <a:rPr lang="nl-NL" sz="1200" dirty="0" err="1" smtClean="0"/>
              <a:t>Continuous</a:t>
            </a:r>
            <a:r>
              <a:rPr lang="nl-NL" sz="1200" dirty="0" smtClean="0"/>
              <a:t> </a:t>
            </a:r>
            <a:r>
              <a:rPr lang="nl-NL" sz="1200" dirty="0" err="1" smtClean="0"/>
              <a:t>Optimization</a:t>
            </a:r>
            <a:r>
              <a:rPr lang="nl-NL" sz="1200" dirty="0" smtClean="0"/>
              <a:t>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 smtClean="0"/>
              <a:t>Structure</a:t>
            </a:r>
            <a:r>
              <a:rPr lang="nl-NL" sz="1200" dirty="0" smtClean="0"/>
              <a:t> 	Learning. </a:t>
            </a:r>
            <a:r>
              <a:rPr lang="en-US" sz="1200" i="1" dirty="0" smtClean="0"/>
              <a:t>Proceedings </a:t>
            </a:r>
            <a:r>
              <a:rPr lang="en-US" sz="1200" i="1" dirty="0"/>
              <a:t>of the 32nd International Conference on Neural Information Processing </a:t>
            </a:r>
            <a:r>
              <a:rPr lang="en-US" sz="1200" i="1" dirty="0" smtClean="0"/>
              <a:t>Systems. </a:t>
            </a:r>
            <a:r>
              <a:rPr lang="en-US" sz="1200" dirty="0" smtClean="0"/>
              <a:t>	p.9492-9503.</a:t>
            </a:r>
            <a:endParaRPr lang="en-GB" sz="1200" dirty="0" smtClean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7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75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1328400"/>
            <a:ext cx="711870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3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1134000"/>
            <a:ext cx="6310546" cy="3240000"/>
          </a:xfrm>
          <a:prstGeom prst="rect">
            <a:avLst/>
          </a:prstGeom>
        </p:spPr>
      </p:pic>
      <p:sp>
        <p:nvSpPr>
          <p:cNvPr id="2" name="Titel 1" descr=" 2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56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1134000"/>
            <a:ext cx="6310546" cy="3240000"/>
          </a:xfrm>
          <a:prstGeom prst="rect">
            <a:avLst/>
          </a:prstGeom>
        </p:spPr>
      </p:pic>
      <p:pic>
        <p:nvPicPr>
          <p:cNvPr id="7" name="Afbeelding 6" descr="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0" y="1134000"/>
            <a:ext cx="6312413" cy="3240000"/>
          </a:xfrm>
          <a:prstGeom prst="rect">
            <a:avLst/>
          </a:prstGeom>
        </p:spPr>
      </p:pic>
      <p:sp>
        <p:nvSpPr>
          <p:cNvPr id="2" name="Titel 1" descr=" 2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48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9752</TotalTime>
  <Words>2575</Words>
  <Application>Microsoft Office PowerPoint</Application>
  <PresentationFormat>Diavoorstelling (16:9)</PresentationFormat>
  <Paragraphs>987</Paragraphs>
  <Slides>75</Slides>
  <Notes>69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Cambria Math</vt:lpstr>
      <vt:lpstr>Wingdings</vt:lpstr>
      <vt:lpstr>Kantoorthema</vt:lpstr>
      <vt:lpstr>Structure Learning in High-Dimensional Time Series Data</vt:lpstr>
      <vt:lpstr>Table of content</vt:lpstr>
      <vt:lpstr>Problem Setting</vt:lpstr>
      <vt:lpstr>Problem Setting – Example [1]</vt:lpstr>
      <vt:lpstr>Problem Setting – Example [1]</vt:lpstr>
      <vt:lpstr>Problem Setting – Example [1]</vt:lpstr>
      <vt:lpstr>Problem Setting – Example [1]</vt:lpstr>
      <vt:lpstr>Motivation – Root Cause Analysis in Complex Systems</vt:lpstr>
      <vt:lpstr>Motivation – Root Cause Analysis in Complex Systems</vt:lpstr>
      <vt:lpstr>Motivation – Root Cause Analysis in Complex Systems</vt:lpstr>
      <vt:lpstr>Motivation – Root Cause Analysis in Complex Systems</vt:lpstr>
      <vt:lpstr>Formal Problem Setting</vt:lpstr>
      <vt:lpstr>Model</vt:lpstr>
      <vt:lpstr>Methodologies</vt:lpstr>
      <vt:lpstr>1) Orderings</vt:lpstr>
      <vt:lpstr>1) Orderings</vt:lpstr>
      <vt:lpstr>1) Orderings</vt:lpstr>
      <vt:lpstr>1) Orderings</vt:lpstr>
      <vt:lpstr>1) Orderings</vt:lpstr>
      <vt:lpstr>1)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1) Greedy Random Walk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Orthogonal Matching Pursuit </vt:lpstr>
      <vt:lpstr>2) Selecting a suitable number of arcs</vt:lpstr>
      <vt:lpstr>2) Selecting a suitable number of arcs</vt:lpstr>
      <vt:lpstr>2) Selecting a suitable number of arcs</vt:lpstr>
      <vt:lpstr>2) Selecting a suitable number of arcs</vt:lpstr>
      <vt:lpstr>3) NOTEARS</vt:lpstr>
      <vt:lpstr>Experimental Results</vt:lpstr>
      <vt:lpstr>Structural Hamming Distance</vt:lpstr>
      <vt:lpstr>Expected Excess Risk</vt:lpstr>
      <vt:lpstr>Recovering causal pathways using structure learning</vt:lpstr>
      <vt:lpstr>Recovering causal pathways using structure learning</vt:lpstr>
      <vt:lpstr>Conclusions</vt:lpstr>
      <vt:lpstr>Future Directions</vt:lpstr>
      <vt:lpstr>References</vt:lpstr>
      <vt:lpstr>2) Selecting a suitable number of arcs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Quincey, M.G. de</cp:lastModifiedBy>
  <cp:revision>175</cp:revision>
  <dcterms:created xsi:type="dcterms:W3CDTF">2019-11-27T15:26:32Z</dcterms:created>
  <dcterms:modified xsi:type="dcterms:W3CDTF">2022-07-07T12:46:07Z</dcterms:modified>
</cp:coreProperties>
</file>