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79" r:id="rId4"/>
    <p:sldId id="301" r:id="rId5"/>
    <p:sldId id="289" r:id="rId6"/>
    <p:sldId id="327" r:id="rId7"/>
    <p:sldId id="304" r:id="rId8"/>
    <p:sldId id="290" r:id="rId9"/>
    <p:sldId id="291" r:id="rId10"/>
    <p:sldId id="324" r:id="rId11"/>
    <p:sldId id="295" r:id="rId12"/>
    <p:sldId id="296" r:id="rId13"/>
    <p:sldId id="321" r:id="rId14"/>
    <p:sldId id="293" r:id="rId15"/>
    <p:sldId id="312" r:id="rId16"/>
    <p:sldId id="329" r:id="rId17"/>
    <p:sldId id="336" r:id="rId18"/>
    <p:sldId id="332" r:id="rId19"/>
    <p:sldId id="333" r:id="rId20"/>
    <p:sldId id="292" r:id="rId21"/>
    <p:sldId id="298" r:id="rId22"/>
    <p:sldId id="299" r:id="rId23"/>
    <p:sldId id="309" r:id="rId24"/>
    <p:sldId id="326" r:id="rId25"/>
    <p:sldId id="330" r:id="rId26"/>
    <p:sldId id="300" r:id="rId27"/>
    <p:sldId id="282" r:id="rId28"/>
    <p:sldId id="283" r:id="rId29"/>
    <p:sldId id="335" r:id="rId3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e Quincey" initials="MdQ" lastIdx="1" clrIdx="0">
    <p:extLst>
      <p:ext uri="{19B8F6BF-5375-455C-9EA6-DF929625EA0E}">
        <p15:presenceInfo xmlns:p15="http://schemas.microsoft.com/office/powerpoint/2012/main" userId="84c3fbf723aa91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E8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433" autoAdjust="0"/>
  </p:normalViewPr>
  <p:slideViewPr>
    <p:cSldViewPr snapToGrid="0" showGuides="1">
      <p:cViewPr varScale="1">
        <p:scale>
          <a:sx n="118" d="100"/>
          <a:sy n="118" d="100"/>
        </p:scale>
        <p:origin x="312" y="77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328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3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9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79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618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16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478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528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382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0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865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29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709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4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5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32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76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540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45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00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>
          <a:xfrm>
            <a:off x="-2" y="756049"/>
            <a:ext cx="9144001" cy="792000"/>
          </a:xfrm>
        </p:spPr>
        <p:txBody>
          <a:bodyPr rIns="1800000"/>
          <a:lstStyle/>
          <a:p>
            <a:r>
              <a:rPr lang="en-GB" dirty="0" smtClean="0"/>
              <a:t>Structure Learning in High-Dimensional Time Series Data</a:t>
            </a:r>
            <a:endParaRPr lang="en-GB" dirty="0"/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Final project Presentation, 14-07-2022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Martin de Quincey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Mathematics and Computer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Orderings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1079256" y="968766"/>
                <a:ext cx="138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56" y="968766"/>
                <a:ext cx="1389288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9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532043" y="1232142"/>
                <a:ext cx="348093" cy="12311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5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5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43" y="1232142"/>
                <a:ext cx="348093" cy="12311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2"/>
              <p:cNvSpPr txBox="1">
                <a:spLocks/>
              </p:cNvSpPr>
              <p:nvPr/>
            </p:nvSpPr>
            <p:spPr>
              <a:xfrm>
                <a:off x="758824" y="3137406"/>
                <a:ext cx="2078720" cy="129141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8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4" y="3137406"/>
                <a:ext cx="2078720" cy="12914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1079256" y="2792496"/>
                <a:ext cx="138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56" y="2792496"/>
                <a:ext cx="138928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1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>
                <a:off x="602383" y="3084454"/>
                <a:ext cx="348093" cy="12249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5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NL" sz="185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sz="185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5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50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83" y="3084454"/>
                <a:ext cx="348093" cy="12249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3152" y="933596"/>
            <a:ext cx="3920394" cy="3271157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2043" y="1758251"/>
            <a:ext cx="4803282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Random Walk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Exhaustively trying all orderings is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Random walk on the set of orderings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Possible transitions: Swapping two variables in the ordering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4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3116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50" dirty="0" smtClean="0"/>
              <a:t>Randomly swap the order of two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50" dirty="0" smtClean="0"/>
              <a:t>Transition to this new ordering if it achieves a better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50" dirty="0" smtClean="0"/>
              <a:t>Iterate until time-out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5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255039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(2, 3, 1)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(3, 2, 1)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No improvements found.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255039"/>
                <a:ext cx="3865057" cy="3368841"/>
              </a:xfrm>
              <a:blipFill rotWithShape="0">
                <a:blip r:embed="rId7"/>
                <a:stretch>
                  <a:fillRect l="-3622" t="-235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50000" y="2880000"/>
                <a:ext cx="2295726" cy="12728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jdelijke aanduiding voor inhoud 2"/>
              <p:cNvSpPr txBox="1">
                <a:spLocks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 smtClean="0"/>
                  <a:t>	</a:t>
                </a:r>
                <a:endParaRPr lang="en-GB" sz="1800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</p:txBody>
          </p:sp>
        </mc:Choice>
        <mc:Fallback xmlns="">
          <p:sp>
            <p:nvSpPr>
              <p:cNvPr id="12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7" y="1552272"/>
                <a:ext cx="4155192" cy="3368841"/>
              </a:xfrm>
              <a:prstGeom prst="rect">
                <a:avLst/>
              </a:prstGeom>
              <a:blipFill rotWithShape="0">
                <a:blip r:embed="rId9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/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  <a:endParaRPr lang="en-GB" sz="1400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490" y="545035"/>
                <a:ext cx="4100946" cy="66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8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97531E-6 L 0.00121 -0.3027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97531E-6 L 0.00069 -0.3024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  <p:bldP spid="9" grpId="0"/>
      <p:bldP spid="9" grpId="1"/>
      <p:bldP spid="10" grpId="0"/>
      <p:bldP spid="10" grpId="1"/>
      <p:bldP spid="7" grpId="0"/>
      <p:bldP spid="7" grpId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2) Orthogonal Matching Pursuit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849467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Start with an empty matrix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Add the arc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950" dirty="0" smtClean="0"/>
                  <a:t>yielding the largest </a:t>
                </a:r>
                <a:r>
                  <a:rPr lang="en-GB" sz="1950" i="1" dirty="0" smtClean="0"/>
                  <a:t>correlation </a:t>
                </a:r>
                <a:r>
                  <a:rPr lang="en-GB" sz="1950" dirty="0" smtClean="0"/>
                  <a:t>with the current residual:</a:t>
                </a:r>
              </a:p>
              <a:p>
                <a:endParaRPr lang="en-GB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nl-NL" sz="19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NL" sz="195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nl-NL" sz="195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nl-NL" sz="195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nl-NL" sz="195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nl-NL" sz="195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If this arc creates a cycle, exclude it and continue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Continue until stopping criterion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849467" cy="3116068"/>
              </a:xfrm>
              <a:blipFill rotWithShape="0">
                <a:blip r:embed="rId3"/>
                <a:stretch>
                  <a:fillRect l="-1786" t="-2344" r="-6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5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vak 22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23" name="Tekstvak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3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vak 21"/>
              <p:cNvSpPr txBox="1"/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noFill/>
              <a:ln w="444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22" name="Tekstvak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424719" cy="1431930"/>
              </a:xfrm>
              <a:prstGeom prst="rect">
                <a:avLst/>
              </a:prstGeom>
              <a:blipFill rotWithShape="0">
                <a:blip r:embed="rId4"/>
                <a:stretch>
                  <a:fillRect r="-3769"/>
                </a:stretch>
              </a:blipFill>
              <a:ln w="44450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vak 2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25" name="Tekstvak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Afbeelding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319" y="1385674"/>
            <a:ext cx="3504256" cy="2854800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p:pic>
        <p:nvPicPr>
          <p:cNvPr id="31" name="Afbeelding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2986" y="1385946"/>
            <a:ext cx="3503589" cy="2854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32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 smtClean="0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3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kstvak 33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4" name="Tekstvak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4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kstvak 34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5" name="Tekstvak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5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kstvak 35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chemeClr val="accent5"/>
                                      </a:solidFill>
                                      <a:miter lim="800000"/>
                                    </a:ln>
                                    <a:solidFill>
                                      <a:schemeClr val="accent5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6" name="Tekstvak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6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kstvak 36"/>
              <p:cNvSpPr txBox="1"/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FF0000"/>
                                      </a:solidFill>
                                      <a:miter lim="800000"/>
                                    </a:ln>
                                    <a:solidFill>
                                      <a:srgbClr val="FF0000"/>
                                    </a:solidFill>
                                    <a:effectLst>
                                      <a:outerShdw blurRad="63500" sx="102000" sy="102000" algn="ctr" rotWithShape="0">
                                        <a:prstClr val="black">
                                          <a:alpha val="0"/>
                                        </a:prst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ln w="63500">
                                      <a:solidFill>
                                        <a:srgbClr val="00B050"/>
                                      </a:solidFill>
                                      <a:miter lim="800000"/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 xmlns="">
          <p:sp>
            <p:nvSpPr>
              <p:cNvPr id="37" name="Tekstvak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518199"/>
                <a:ext cx="2295726" cy="1431930"/>
              </a:xfrm>
              <a:prstGeom prst="rect">
                <a:avLst/>
              </a:prstGeom>
              <a:blipFill rotWithShape="0">
                <a:blip r:embed="rId17"/>
                <a:stretch>
                  <a:fillRect r="-95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vak 19"/>
              <p:cNvSpPr txBox="1"/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800" dirty="0"/>
                  <a:t> </a:t>
                </a:r>
                <a:r>
                  <a:rPr lang="en-GB" sz="1400" dirty="0"/>
                  <a:t>not decided </a:t>
                </a:r>
                <a:r>
                  <a:rPr lang="en-GB" sz="1400" dirty="0" smtClean="0"/>
                  <a:t>yet</a:t>
                </a:r>
                <a:endParaRPr lang="nl-NL" sz="2400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400" dirty="0" smtClean="0"/>
                  <a:t>)    </a:t>
                </a:r>
              </a:p>
              <a:p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GB" sz="1400" dirty="0"/>
                  <a:t>: </a:t>
                </a:r>
                <a:r>
                  <a:rPr lang="en-GB" sz="1400" dirty="0" smtClean="0"/>
                  <a:t>not estimated (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 smtClean="0"/>
                  <a:t>)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20" name="Tekstvak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3" y="3271753"/>
                <a:ext cx="4100946" cy="138249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kstvak 23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7" name="Tekstvak 26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9" name="Tekstvak 38"/>
          <p:cNvSpPr txBox="1"/>
          <p:nvPr/>
        </p:nvSpPr>
        <p:spPr>
          <a:xfrm>
            <a:off x="1710000" y="1489399"/>
            <a:ext cx="249211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40" name="Tekstvak 39"/>
          <p:cNvSpPr txBox="1"/>
          <p:nvPr/>
        </p:nvSpPr>
        <p:spPr>
          <a:xfrm>
            <a:off x="1710000" y="1489399"/>
            <a:ext cx="249211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41" name="Tekstvak 40"/>
          <p:cNvSpPr txBox="1"/>
          <p:nvPr/>
        </p:nvSpPr>
        <p:spPr>
          <a:xfrm>
            <a:off x="1710000" y="1489399"/>
            <a:ext cx="249211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1710000" y="1489399"/>
            <a:ext cx="2492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47" name="Tekstvak 46"/>
          <p:cNvSpPr txBox="1"/>
          <p:nvPr/>
        </p:nvSpPr>
        <p:spPr>
          <a:xfrm>
            <a:off x="1710000" y="1489399"/>
            <a:ext cx="2492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nl-NL" sz="20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  <a:p>
            <a:r>
              <a:rPr lang="nl-NL" sz="1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105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nl-NL" sz="11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endParaRPr lang="nl-NL" sz="2400" dirty="0" smtClean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noFill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nl-NL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nl-NL" sz="2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05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5" grpId="0"/>
      <p:bldP spid="33" grpId="0"/>
      <p:bldP spid="34" grpId="0"/>
      <p:bldP spid="35" grpId="0"/>
      <p:bldP spid="36" grpId="0"/>
      <p:bldP spid="37" grpId="0"/>
      <p:bldP spid="20" grpId="0"/>
      <p:bldP spid="24" grpId="0"/>
      <p:bldP spid="24" grpId="1"/>
      <p:bldP spid="27" grpId="0"/>
      <p:bldP spid="2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7" grpId="0"/>
      <p:bldP spid="7" grpId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Iterative approaches constructs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950" dirty="0" smtClean="0"/>
                  <a:t> one arc per iteration</a:t>
                </a:r>
              </a:p>
              <a:p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The gain in predictive performance decreases as we add more arcs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When does adding an arc not yield sufficient gain anymore?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19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4" y="1214282"/>
            <a:ext cx="705561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8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Leave-one-out cross-validation</a:t>
                </a:r>
              </a:p>
              <a:p>
                <a:endParaRPr lang="en-GB" sz="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LOOC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,⋅</m:t>
                                  </m:r>
                                </m:sub>
                              </m:s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−1,⋅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>
                          <a:latin typeface="Cambria Math" panose="02040503050406030204" pitchFamily="18" charset="0"/>
                        </a:rPr>
                        <m:t>LOOC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LOOC</m:t>
                          </m:r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l-NL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How </a:t>
                </a:r>
                <a:r>
                  <a:rPr lang="en-GB" dirty="0"/>
                  <a:t>to choose a suitable number of arcs</a:t>
                </a:r>
                <a:r>
                  <a:rPr lang="en-GB" dirty="0" smtClean="0"/>
                  <a:t>?</a:t>
                </a:r>
              </a:p>
              <a:p>
                <a:endParaRPr lang="en-GB" sz="105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nl-NL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m:rPr>
                          <m:sty m:val="p"/>
                        </m:rPr>
                        <a:rPr lang="nl-NL">
                          <a:latin typeface="Cambria Math" panose="02040503050406030204" pitchFamily="18" charset="0"/>
                        </a:rPr>
                        <m:t>LOOCV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i="1" dirty="0" smtClean="0"/>
              </a:p>
            </p:txBody>
          </p:sp>
        </mc:Choice>
        <mc:Fallback xmlns="">
          <p:sp>
            <p:nvSpPr>
              <p:cNvPr id="19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4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1232326"/>
            <a:ext cx="71360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1"/>
            <a:ext cx="7556501" cy="3311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Problem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Methodologies</a:t>
            </a:r>
            <a:endParaRPr lang="en-GB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Future Directions</a:t>
            </a:r>
            <a:endParaRPr lang="en-GB" sz="18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3) NOTEARS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Paper from 2015 by </a:t>
                </a:r>
                <a:r>
                  <a:rPr lang="en-GB" sz="1950" dirty="0" err="1" smtClean="0"/>
                  <a:t>Xun</a:t>
                </a:r>
                <a:r>
                  <a:rPr lang="en-GB" sz="1950" dirty="0" smtClean="0"/>
                  <a:t> Zheng et al. </a:t>
                </a:r>
                <a:r>
                  <a:rPr lang="en-GB" dirty="0" smtClean="0"/>
                  <a:t>[2]</a:t>
                </a: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Translated the problem from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 smtClean="0"/>
              </a:p>
              <a:p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= 0 ⟺ </m:t>
                    </m:r>
                    <m:r>
                      <a:rPr lang="nl-NL" sz="1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950" dirty="0" smtClean="0"/>
                  <a:t> is acyclic.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421137" y="2296658"/>
                <a:ext cx="4337366" cy="12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lim>
                      </m:limLow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,⋅</m:t>
                                      </m:r>
                                    </m:sub>
                                  </m:s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−1,⋅</m:t>
                                      </m:r>
                                    </m:sub>
                                  </m:s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nl-NL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95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 b="0" i="0" smtClean="0">
                          <a:latin typeface="Cambria Math" panose="02040503050406030204" pitchFamily="18" charset="0"/>
                        </a:rPr>
                        <m:t>acyclic</m:t>
                      </m:r>
                      <m:r>
                        <a:rPr lang="nl-NL" sz="195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nl-NL" sz="195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7" y="2296658"/>
                <a:ext cx="4337366" cy="1232325"/>
              </a:xfrm>
              <a:prstGeom prst="rect">
                <a:avLst/>
              </a:prstGeom>
              <a:blipFill rotWithShape="0">
                <a:blip r:embed="rId4"/>
                <a:stretch>
                  <a:fillRect b="-44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4758503" y="2296658"/>
                <a:ext cx="4090257" cy="12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lim>
                      </m:limLow>
                      <m:r>
                        <a:rPr lang="nl-NL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,⋅</m:t>
                                      </m:r>
                                    </m:sub>
                                  </m:s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−1,⋅</m:t>
                                      </m:r>
                                    </m:sub>
                                  </m:sSub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nl-NL" sz="195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95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nl-NL" sz="19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95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nl-NL" sz="195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nl-NL" sz="195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503" y="2296658"/>
                <a:ext cx="4090257" cy="1232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4489075" y="2712764"/>
            <a:ext cx="749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to</a:t>
            </a:r>
            <a:endParaRPr lang="nl-NL" sz="2000" dirty="0"/>
          </a:p>
        </p:txBody>
      </p:sp>
      <p:sp>
        <p:nvSpPr>
          <p:cNvPr id="10" name="Afgeronde rechthoek 9"/>
          <p:cNvSpPr/>
          <p:nvPr/>
        </p:nvSpPr>
        <p:spPr>
          <a:xfrm>
            <a:off x="758824" y="2296658"/>
            <a:ext cx="3661992" cy="1232325"/>
          </a:xfrm>
          <a:prstGeom prst="roundRect">
            <a:avLst>
              <a:gd name="adj" fmla="val 10819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fgeronde rechthoek 10"/>
          <p:cNvSpPr/>
          <p:nvPr/>
        </p:nvSpPr>
        <p:spPr>
          <a:xfrm>
            <a:off x="4991020" y="2296657"/>
            <a:ext cx="3661992" cy="1232325"/>
          </a:xfrm>
          <a:prstGeom prst="roundRect">
            <a:avLst>
              <a:gd name="adj" fmla="val 10819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6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Experimental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nl-NL" dirty="0" smtClean="0"/>
                  <a:t>Vary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variables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∈ {5, 10, 15, 25, 50}</m:t>
                    </m:r>
                  </m:oMath>
                </a14:m>
                <a:r>
                  <a:rPr lang="nl-NL" i="1" dirty="0" smtClean="0"/>
                  <a:t>.</a:t>
                </a:r>
              </a:p>
              <a:p>
                <a:pPr marL="457200" indent="-457200">
                  <a:buAutoNum type="arabicPeriod"/>
                </a:pPr>
                <a:endParaRPr lang="nl-NL" i="1" dirty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Generate</a:t>
                </a:r>
                <a:r>
                  <a:rPr lang="nl-NL" dirty="0" smtClean="0"/>
                  <a:t> ten </a:t>
                </a:r>
                <a:r>
                  <a:rPr lang="nl-NL" dirty="0" err="1" smtClean="0"/>
                  <a:t>acyclic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nl-NL" i="1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a </a:t>
                </a:r>
                <a:r>
                  <a:rPr lang="nl-NL" dirty="0" err="1" smtClean="0"/>
                  <a:t>total</a:t>
                </a:r>
                <a:r>
                  <a:rPr lang="nl-NL" dirty="0" smtClean="0"/>
                  <a:t> of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 3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 err="1" smtClean="0"/>
                  <a:t>arcs</a:t>
                </a:r>
                <a:r>
                  <a:rPr lang="nl-NL" dirty="0" smtClean="0"/>
                  <a:t> per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of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dirty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Generate</a:t>
                </a:r>
                <a:r>
                  <a:rPr lang="nl-NL" dirty="0" smtClean="0"/>
                  <a:t> ten data matrices </a:t>
                </a:r>
                <a14:m>
                  <m:oMath xmlns:m="http://schemas.openxmlformats.org/officeDocument/2006/math">
                    <m:r>
                      <a:rPr lang="nl-NL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NL" dirty="0" smtClean="0"/>
                  <a:t> of 1000 time steps</a:t>
                </a:r>
              </a:p>
              <a:p>
                <a:pPr marL="457200" indent="-457200">
                  <a:buAutoNum type="arabicPeriod"/>
                </a:pPr>
                <a:endParaRPr lang="nl-NL" dirty="0" smtClean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Estimate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nl-NL" dirty="0" smtClean="0"/>
                  <a:t> using all </a:t>
                </a:r>
                <a:r>
                  <a:rPr lang="nl-NL" dirty="0" err="1" smtClean="0"/>
                  <a:t>three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methods</a:t>
                </a:r>
                <a:endParaRPr lang="nl-NL" dirty="0"/>
              </a:p>
              <a:p>
                <a:pPr marL="457200" indent="-457200">
                  <a:buAutoNum type="arabicPeriod"/>
                </a:pPr>
                <a:endParaRPr lang="nl-NL" dirty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Compare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Structural</a:t>
                </a:r>
                <a:r>
                  <a:rPr lang="nl-NL" dirty="0" smtClean="0"/>
                  <a:t> Hamming </a:t>
                </a:r>
                <a:r>
                  <a:rPr lang="nl-NL" dirty="0" err="1" smtClean="0"/>
                  <a:t>Distance</a:t>
                </a:r>
                <a:r>
                  <a:rPr lang="nl-NL" dirty="0" smtClean="0"/>
                  <a:t> and </a:t>
                </a:r>
                <a:r>
                  <a:rPr lang="nl-NL" dirty="0" err="1" smtClean="0"/>
                  <a:t>Excess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Expected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Loss</a:t>
                </a:r>
                <a:r>
                  <a:rPr lang="nl-NL" dirty="0" smtClean="0"/>
                  <a:t> 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6" t="-29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4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Structural</a:t>
            </a:r>
            <a:r>
              <a:rPr lang="nl-NL" dirty="0" smtClean="0"/>
              <a:t> Hamming </a:t>
            </a:r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22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711200" y="1444171"/>
                <a:ext cx="7017657" cy="70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NL" sz="1950" i="0" dirty="0" smtClean="0">
                        <a:latin typeface="Cambria Math" panose="02040503050406030204" pitchFamily="18" charset="0"/>
                      </a:rPr>
                      <m:t>SHD</m:t>
                    </m:r>
                    <m:r>
                      <a:rPr lang="nl-NL" sz="195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nl-NL" sz="195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95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NL" sz="1950" i="1" dirty="0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nl-NL" sz="1950" dirty="0" smtClean="0"/>
                  <a:t>number of </a:t>
                </a:r>
                <a:r>
                  <a:rPr lang="nl-NL" sz="1950" dirty="0" err="1" smtClean="0"/>
                  <a:t>edge</a:t>
                </a:r>
                <a:r>
                  <a:rPr lang="nl-NL" sz="1950" dirty="0" smtClean="0"/>
                  <a:t> </a:t>
                </a:r>
                <a:r>
                  <a:rPr lang="nl-NL" sz="1950" dirty="0" err="1" smtClean="0"/>
                  <a:t>insertions</a:t>
                </a:r>
                <a:r>
                  <a:rPr lang="nl-NL" sz="1950" dirty="0" smtClean="0"/>
                  <a:t>, </a:t>
                </a:r>
                <a:r>
                  <a:rPr lang="nl-NL" sz="1950" dirty="0" err="1" smtClean="0"/>
                  <a:t>deletions</a:t>
                </a:r>
                <a:r>
                  <a:rPr lang="nl-NL" sz="1950" dirty="0" smtClean="0"/>
                  <a:t>, and </a:t>
                </a:r>
                <a:r>
                  <a:rPr lang="nl-NL" sz="1950" err="1" smtClean="0"/>
                  <a:t>reversals</a:t>
                </a:r>
                <a:r>
                  <a:rPr lang="nl-NL" sz="1950" smtClean="0"/>
                  <a:t> </a:t>
                </a:r>
                <a:r>
                  <a:rPr lang="nl-NL" sz="1950" dirty="0" smtClean="0"/>
                  <a:t>		     </a:t>
                </a:r>
                <a:r>
                  <a:rPr lang="nl-NL" sz="1950" dirty="0" err="1" smtClean="0"/>
                  <a:t>to</a:t>
                </a:r>
                <a:r>
                  <a:rPr lang="nl-NL" sz="1950" dirty="0" smtClean="0"/>
                  <a:t> </a:t>
                </a:r>
                <a:r>
                  <a:rPr lang="nl-NL" sz="1950" dirty="0" err="1" smtClean="0"/>
                  <a:t>transform</a:t>
                </a:r>
                <a:r>
                  <a:rPr lang="nl-NL" sz="1950" dirty="0" smtClean="0"/>
                  <a:t> </a:t>
                </a:r>
                <a14:m>
                  <m:oMath xmlns:m="http://schemas.openxmlformats.org/officeDocument/2006/math"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nl-NL" sz="195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95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950" dirty="0" smtClean="0"/>
                  <a:t> </a:t>
                </a:r>
                <a:r>
                  <a:rPr lang="nl-NL" sz="1950" dirty="0" err="1" smtClean="0"/>
                  <a:t>to</a:t>
                </a:r>
                <a:r>
                  <a:rPr lang="nl-NL" sz="1950" dirty="0" smtClean="0"/>
                  <a:t> </a:t>
                </a:r>
                <a14:m>
                  <m:oMath xmlns:m="http://schemas.openxmlformats.org/officeDocument/2006/math"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195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950" dirty="0" smtClean="0"/>
                  <a:t>.</a:t>
                </a:r>
                <a:endParaRPr lang="nl-NL" sz="195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444171"/>
                <a:ext cx="7017657" cy="708527"/>
              </a:xfrm>
              <a:prstGeom prst="rect">
                <a:avLst/>
              </a:prstGeom>
              <a:blipFill rotWithShape="0">
                <a:blip r:embed="rId2"/>
                <a:stretch>
                  <a:fillRect l="-782" t="-5172" r="-261" b="-146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46" y="912196"/>
            <a:ext cx="691611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4" y="518711"/>
            <a:ext cx="7892307" cy="539038"/>
          </a:xfrm>
        </p:spPr>
        <p:txBody>
          <a:bodyPr/>
          <a:lstStyle/>
          <a:p>
            <a:r>
              <a:rPr lang="nl-NL" dirty="0" smtClean="0"/>
              <a:t>Expected </a:t>
            </a:r>
            <a:r>
              <a:rPr lang="nl-NL" dirty="0" err="1" smtClean="0"/>
              <a:t>Excess</a:t>
            </a:r>
            <a:r>
              <a:rPr lang="nl-NL" dirty="0" smtClean="0"/>
              <a:t> Risk</a:t>
            </a:r>
            <a:endParaRPr lang="nl-NL" b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23</a:t>
            </a:fld>
            <a:endParaRPr lang="en-GB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59" y="916102"/>
            <a:ext cx="7049484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185957"/>
            <a:ext cx="7556500" cy="539038"/>
          </a:xfrm>
        </p:spPr>
        <p:txBody>
          <a:bodyPr/>
          <a:lstStyle/>
          <a:p>
            <a:r>
              <a:rPr lang="nl-NL" dirty="0" err="1" smtClean="0"/>
              <a:t>Recovering</a:t>
            </a:r>
            <a:r>
              <a:rPr lang="nl-NL" dirty="0" smtClean="0"/>
              <a:t> </a:t>
            </a:r>
            <a:r>
              <a:rPr lang="nl-NL" dirty="0" err="1" smtClean="0"/>
              <a:t>causal</a:t>
            </a:r>
            <a:r>
              <a:rPr lang="nl-NL" dirty="0" smtClean="0"/>
              <a:t> </a:t>
            </a:r>
            <a:r>
              <a:rPr lang="nl-NL" dirty="0" err="1" smtClean="0"/>
              <a:t>pathways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24</a:t>
            </a:fld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76" y="774232"/>
            <a:ext cx="5804195" cy="42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Recovering</a:t>
            </a:r>
            <a:r>
              <a:rPr lang="nl-NL" dirty="0" smtClean="0"/>
              <a:t> </a:t>
            </a:r>
            <a:r>
              <a:rPr lang="nl-NL" dirty="0" err="1" smtClean="0"/>
              <a:t>causal</a:t>
            </a:r>
            <a:r>
              <a:rPr lang="nl-NL" dirty="0" smtClean="0"/>
              <a:t> </a:t>
            </a:r>
            <a:r>
              <a:rPr lang="nl-NL" dirty="0" err="1" smtClean="0"/>
              <a:t>pathways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structure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25</a:t>
            </a:fld>
            <a:endParaRPr lang="en-GB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257909"/>
              </p:ext>
            </p:extLst>
          </p:nvPr>
        </p:nvGraphicFramePr>
        <p:xfrm>
          <a:off x="758824" y="1400834"/>
          <a:ext cx="76993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496"/>
                <a:gridCol w="1363980"/>
                <a:gridCol w="1524000"/>
                <a:gridCol w="1424940"/>
                <a:gridCol w="1584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arcs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TP (out of 20)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SHD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Empirical</a:t>
                      </a:r>
                      <a:r>
                        <a:rPr lang="en-US" baseline="0" dirty="0" smtClean="0"/>
                        <a:t> Risk</a:t>
                      </a:r>
                      <a:endParaRPr lang="nl-NL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Random Walk</a:t>
                      </a:r>
                      <a:endParaRPr lang="nl-NL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13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6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21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5.037</a:t>
                      </a:r>
                      <a:endParaRPr lang="nl-NL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Regular MH</a:t>
                      </a:r>
                      <a:endParaRPr lang="nl-NL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15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7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21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5.051</a:t>
                      </a:r>
                      <a:endParaRPr lang="nl-NL" sz="1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Greedy</a:t>
                      </a:r>
                      <a:r>
                        <a:rPr lang="en-US" sz="1600" i="0" baseline="0" dirty="0" smtClean="0"/>
                        <a:t> MH</a:t>
                      </a:r>
                      <a:endParaRPr lang="nl-NL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8</a:t>
                      </a:r>
                      <a:endParaRPr lang="nl-N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4.998</a:t>
                      </a:r>
                      <a:endParaRPr lang="nl-NL" sz="1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NOTEARS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16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8</a:t>
                      </a:r>
                      <a:endParaRPr lang="nl-N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22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5.032</a:t>
                      </a:r>
                      <a:endParaRPr lang="nl-N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DAG-OMP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17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8</a:t>
                      </a:r>
                      <a:endParaRPr lang="nl-N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5.000</a:t>
                      </a:r>
                      <a:endParaRPr lang="nl-N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DAG-OLS-V</a:t>
                      </a:r>
                      <a:endParaRPr lang="nl-NL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14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7</a:t>
                      </a:r>
                      <a:endParaRPr lang="nl-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i="1" dirty="0" smtClean="0"/>
                        <a:t>20</a:t>
                      </a:r>
                      <a:endParaRPr lang="nl-NL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 smtClean="0"/>
                        <a:t>5.156</a:t>
                      </a:r>
                      <a:endParaRPr lang="nl-NL" sz="1600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652206" cy="292245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Structure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learning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high-</a:t>
                </a:r>
                <a:r>
                  <a:rPr lang="nl-NL" dirty="0" err="1" smtClean="0"/>
                  <a:t>dimensional</a:t>
                </a:r>
                <a:r>
                  <a:rPr lang="nl-NL" dirty="0" smtClean="0"/>
                  <a:t>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methods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competitive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state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art</a:t>
                </a:r>
              </a:p>
              <a:p>
                <a:endParaRPr lang="nl-NL" sz="16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Greedy</a:t>
                </a:r>
                <a:r>
                  <a:rPr lang="nl-NL" dirty="0" smtClean="0"/>
                  <a:t> Random Walk</a:t>
                </a:r>
              </a:p>
              <a:p>
                <a:pPr marL="523875" lvl="2" indent="-342900"/>
                <a:r>
                  <a:rPr lang="nl-NL" dirty="0" err="1" smtClean="0"/>
                  <a:t>Performs</a:t>
                </a:r>
                <a:r>
                  <a:rPr lang="nl-NL" dirty="0" smtClean="0"/>
                  <a:t> well on </a:t>
                </a:r>
                <a:r>
                  <a:rPr lang="nl-NL" dirty="0" err="1" smtClean="0"/>
                  <a:t>sparse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graphs</a:t>
                </a:r>
                <a:endParaRPr lang="nl-NL" dirty="0" smtClean="0"/>
              </a:p>
              <a:p>
                <a:pPr marL="523875" lvl="2" indent="-342900"/>
                <a:r>
                  <a:rPr lang="nl-NL" dirty="0" err="1" smtClean="0"/>
                  <a:t>Competitive</a:t>
                </a:r>
                <a:r>
                  <a:rPr lang="nl-NL" dirty="0" smtClean="0"/>
                  <a:t> in low-</a:t>
                </a:r>
                <a:r>
                  <a:rPr lang="nl-NL" dirty="0" err="1" smtClean="0"/>
                  <a:t>dimensional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settings</a:t>
                </a:r>
                <a:endParaRPr lang="nl-NL" dirty="0" smtClean="0"/>
              </a:p>
              <a:p>
                <a:endParaRPr lang="nl-NL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Orthogonal</a:t>
                </a:r>
                <a:r>
                  <a:rPr lang="nl-NL" dirty="0" smtClean="0"/>
                  <a:t> Matching </a:t>
                </a:r>
                <a:r>
                  <a:rPr lang="nl-NL" dirty="0" err="1" smtClean="0"/>
                  <a:t>Pursuit</a:t>
                </a:r>
                <a:endParaRPr lang="nl-NL" dirty="0" smtClean="0"/>
              </a:p>
              <a:p>
                <a:pPr marL="523875" lvl="2" indent="-342900"/>
                <a:r>
                  <a:rPr lang="nl-NL" dirty="0" smtClean="0"/>
                  <a:t>Method is </a:t>
                </a:r>
                <a:r>
                  <a:rPr lang="nl-NL" dirty="0" err="1" smtClean="0"/>
                  <a:t>very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fast</a:t>
                </a:r>
                <a:r>
                  <a:rPr lang="nl-NL" dirty="0" smtClean="0"/>
                  <a:t>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1,000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times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faster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than</a:t>
                </a:r>
                <a:r>
                  <a:rPr lang="nl-NL" dirty="0" smtClean="0"/>
                  <a:t> NOTEARS)</a:t>
                </a:r>
              </a:p>
              <a:p>
                <a:pPr marL="523875" lvl="2" indent="-342900"/>
                <a:r>
                  <a:rPr lang="nl-NL" dirty="0" err="1" smtClean="0"/>
                  <a:t>Competitive</a:t>
                </a:r>
                <a:r>
                  <a:rPr lang="nl-NL" dirty="0" smtClean="0"/>
                  <a:t> in high-</a:t>
                </a:r>
                <a:r>
                  <a:rPr lang="nl-NL" dirty="0" err="1" smtClean="0"/>
                  <a:t>dimensional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settings</a:t>
                </a:r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652206" cy="2922458"/>
              </a:xfrm>
              <a:blipFill rotWithShape="0">
                <a:blip r:embed="rId4"/>
                <a:stretch>
                  <a:fillRect l="-1831" t="-2500" b="-54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Directions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144911"/>
            <a:ext cx="7556501" cy="3116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Extending the model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Investigate regularization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Statistical guarantees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9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057748"/>
            <a:ext cx="7556501" cy="3399951"/>
          </a:xfrm>
        </p:spPr>
        <p:txBody>
          <a:bodyPr/>
          <a:lstStyle/>
          <a:p>
            <a:r>
              <a:rPr lang="en-GB" sz="500" dirty="0" err="1" smtClean="0">
                <a:solidFill>
                  <a:srgbClr val="EEE8E8"/>
                </a:solidFill>
              </a:rPr>
              <a:t>wwwwwwwwwwww</a:t>
            </a:r>
            <a:endParaRPr lang="en-GB" sz="1200" i="1" dirty="0" smtClean="0"/>
          </a:p>
          <a:p>
            <a:r>
              <a:rPr lang="en-GB" sz="1200" dirty="0" smtClean="0"/>
              <a:t>[1] Pearl, J. (1997).  Causality: Models, Reasoning, and Inference, Second Edition, p.15</a:t>
            </a:r>
            <a:r>
              <a:rPr lang="en-GB" sz="500" dirty="0" smtClean="0"/>
              <a:t> .</a:t>
            </a:r>
          </a:p>
          <a:p>
            <a:endParaRPr lang="en-GB" sz="1200" dirty="0"/>
          </a:p>
          <a:p>
            <a:r>
              <a:rPr lang="nl-NL" sz="1200" dirty="0" smtClean="0"/>
              <a:t>[2] </a:t>
            </a:r>
            <a:r>
              <a:rPr lang="nl-NL" sz="1200" dirty="0" err="1" smtClean="0"/>
              <a:t>Zheng</a:t>
            </a:r>
            <a:r>
              <a:rPr lang="nl-NL" sz="1200" dirty="0" smtClean="0"/>
              <a:t>, X., </a:t>
            </a:r>
            <a:r>
              <a:rPr lang="nl-NL" sz="1200" dirty="0" err="1" smtClean="0"/>
              <a:t>Aragam</a:t>
            </a:r>
            <a:r>
              <a:rPr lang="nl-NL" sz="1200" dirty="0" smtClean="0"/>
              <a:t>, B., </a:t>
            </a:r>
            <a:r>
              <a:rPr lang="nl-NL" sz="1200" dirty="0" err="1" smtClean="0"/>
              <a:t>Ravikumar</a:t>
            </a:r>
            <a:r>
              <a:rPr lang="nl-NL" sz="1200" dirty="0" smtClean="0"/>
              <a:t>, P., </a:t>
            </a:r>
            <a:r>
              <a:rPr lang="nl-NL" sz="1200" dirty="0" err="1" smtClean="0"/>
              <a:t>Xing</a:t>
            </a:r>
            <a:r>
              <a:rPr lang="nl-NL" sz="1200" dirty="0" smtClean="0"/>
              <a:t>, E. (2018) </a:t>
            </a:r>
            <a:r>
              <a:rPr lang="nl-NL" sz="1200" dirty="0" err="1" smtClean="0"/>
              <a:t>DAGs</a:t>
            </a:r>
            <a:r>
              <a:rPr lang="nl-NL" sz="1200" dirty="0" smtClean="0"/>
              <a:t> 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smtClean="0"/>
              <a:t>NO TEARS: </a:t>
            </a:r>
            <a:r>
              <a:rPr lang="nl-NL" sz="1200" dirty="0" err="1" smtClean="0"/>
              <a:t>Continuous</a:t>
            </a:r>
            <a:r>
              <a:rPr lang="nl-NL" sz="1200" dirty="0" smtClean="0"/>
              <a:t> </a:t>
            </a:r>
            <a:r>
              <a:rPr lang="nl-NL" sz="1200" dirty="0" err="1" smtClean="0"/>
              <a:t>Optimization</a:t>
            </a:r>
            <a:r>
              <a:rPr lang="nl-NL" sz="1200" dirty="0" smtClean="0"/>
              <a:t>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 smtClean="0"/>
              <a:t>Structure</a:t>
            </a:r>
            <a:r>
              <a:rPr lang="nl-NL" sz="1200" dirty="0" smtClean="0"/>
              <a:t> 	Learning. </a:t>
            </a:r>
            <a:r>
              <a:rPr lang="en-US" sz="1200" i="1" dirty="0" smtClean="0"/>
              <a:t>Proceedings </a:t>
            </a:r>
            <a:r>
              <a:rPr lang="en-US" sz="1200" i="1" dirty="0"/>
              <a:t>of the 32nd International Conference on Neural Information Processing </a:t>
            </a:r>
            <a:r>
              <a:rPr lang="en-US" sz="1200" i="1" dirty="0" smtClean="0"/>
              <a:t>Systems. </a:t>
            </a:r>
            <a:r>
              <a:rPr lang="en-US" sz="1200" dirty="0" smtClean="0"/>
              <a:t>	p.9492-9503.</a:t>
            </a:r>
            <a:endParaRPr lang="en-GB" sz="1200" dirty="0" smtClean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7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</a:t>
            </a:r>
            <a:r>
              <a:rPr lang="en-GB" dirty="0" smtClean="0"/>
              <a:t>Selecting a suitable number of arcs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1328400"/>
            <a:ext cx="711870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Setting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Based on time series data, learn the </a:t>
                </a:r>
                <a:r>
                  <a:rPr lang="en-GB" sz="1950" i="1" dirty="0" smtClean="0"/>
                  <a:t>structure</a:t>
                </a:r>
                <a:r>
                  <a:rPr lang="en-GB" sz="1950" dirty="0" smtClean="0"/>
                  <a:t> of a graphical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Arc </a:t>
                </a:r>
                <a14:m>
                  <m:oMath xmlns:m="http://schemas.openxmlformats.org/officeDocument/2006/math">
                    <m:r>
                      <a:rPr lang="nl-NL" sz="195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50" dirty="0" smtClean="0"/>
                  <a:t> =&gt;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50" dirty="0" smtClean="0"/>
                  <a:t> “is useful” in predicting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Inferred structure </a:t>
                </a:r>
                <a:r>
                  <a:rPr lang="en-GB" sz="1950" i="1" dirty="0" smtClean="0"/>
                  <a:t>must</a:t>
                </a:r>
                <a:r>
                  <a:rPr lang="en-GB" sz="1950" dirty="0" smtClean="0"/>
                  <a:t> be </a:t>
                </a:r>
                <a:r>
                  <a:rPr lang="en-GB" sz="1950" i="1" dirty="0" smtClean="0"/>
                  <a:t>acyclic</a:t>
                </a:r>
                <a:endParaRPr lang="en-GB" sz="195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Setting – Example [1]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63" y="1097370"/>
            <a:ext cx="5233180" cy="3341001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563" y="1097471"/>
            <a:ext cx="5232865" cy="334080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563" y="1097370"/>
            <a:ext cx="5232865" cy="334080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563" y="1097471"/>
            <a:ext cx="5232864" cy="3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0" y="1134000"/>
            <a:ext cx="6310546" cy="32400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00" y="1134000"/>
            <a:ext cx="6312413" cy="324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000" y="1134000"/>
            <a:ext cx="6312351" cy="324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Motivation – Root Cause Analysis in Complex Systems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3" name="PIJL-RECHTS 12"/>
          <p:cNvSpPr/>
          <p:nvPr/>
        </p:nvSpPr>
        <p:spPr>
          <a:xfrm>
            <a:off x="1452717" y="3722490"/>
            <a:ext cx="1253612" cy="620948"/>
          </a:xfrm>
          <a:prstGeom prst="rightArrow">
            <a:avLst>
              <a:gd name="adj1" fmla="val 50000"/>
              <a:gd name="adj2" fmla="val 678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1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Formal Problem Setting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2207267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/>
                  <a:t>A data-matrix  </a:t>
                </a:r>
                <a14:m>
                  <m:oMath xmlns:m="http://schemas.openxmlformats.org/officeDocument/2006/math">
                    <m:r>
                      <a:rPr lang="nl-NL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nl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GB" sz="2000" dirty="0"/>
                          <m:t> 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nl-NL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19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/>
                  <a:t>Learn the structure, or joint density </a:t>
                </a:r>
                <a14:m>
                  <m:oMath xmlns:m="http://schemas.openxmlformats.org/officeDocument/2006/math">
                    <m:r>
                      <a:rPr lang="en-US" sz="2050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GB" sz="20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5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205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00" dirty="0" smtClean="0"/>
                  <a:t>Assumptions</a:t>
                </a:r>
              </a:p>
              <a:p>
                <a:pPr marL="523875" lvl="2" indent="-342900">
                  <a:spcAft>
                    <a:spcPts val="100"/>
                  </a:spcAft>
                </a:pPr>
                <a:r>
                  <a:rPr lang="en-GB" dirty="0" smtClean="0"/>
                  <a:t>Only depends on previous time step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endParaRPr lang="en-GB" dirty="0" smtClean="0"/>
              </a:p>
              <a:p>
                <a:pPr marL="523875" lvl="2" indent="-342900">
                  <a:spcAft>
                    <a:spcPts val="100"/>
                  </a:spcAft>
                </a:pPr>
                <a:r>
                  <a:rPr lang="en-GB" dirty="0" smtClean="0"/>
                  <a:t>Relations are </a:t>
                </a:r>
                <a:r>
                  <a:rPr lang="en-GB" i="1" dirty="0" smtClean="0"/>
                  <a:t>linear</a:t>
                </a:r>
              </a:p>
              <a:p>
                <a:pPr marL="523875" lvl="2" indent="-342900">
                  <a:spcAft>
                    <a:spcPts val="100"/>
                  </a:spcAft>
                </a:pPr>
                <a:r>
                  <a:rPr lang="en-GB" dirty="0" smtClean="0"/>
                  <a:t>Random noise is </a:t>
                </a:r>
                <a:r>
                  <a:rPr lang="en-GB" i="1" dirty="0" smtClean="0"/>
                  <a:t>Gaussian</a:t>
                </a:r>
              </a:p>
              <a:p>
                <a:pPr marL="523875" lvl="2" indent="-342900">
                  <a:spcAft>
                    <a:spcPts val="100"/>
                  </a:spcAft>
                </a:pPr>
                <a:r>
                  <a:rPr lang="en-GB" dirty="0" smtClean="0"/>
                  <a:t>No cyclic dependencies</a:t>
                </a:r>
              </a:p>
              <a:p>
                <a:pPr lvl="2" indent="0">
                  <a:buNone/>
                </a:pPr>
                <a:endParaRPr lang="en-GB" i="1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2207267"/>
              </a:xfrm>
              <a:blipFill rotWithShape="0">
                <a:blip r:embed="rId3"/>
                <a:stretch>
                  <a:fillRect l="-1774" t="-1657" b="-212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8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Assume a Vector </a:t>
                </a:r>
                <a:r>
                  <a:rPr lang="en-GB" sz="2000" dirty="0" err="1" smtClean="0"/>
                  <a:t>AutoRegressive</a:t>
                </a:r>
                <a:r>
                  <a:rPr lang="en-GB" sz="2000" dirty="0" smtClean="0"/>
                  <a:t> model of order 1: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⋅</m:t>
                          </m:r>
                        </m:sub>
                      </m:sSub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−1, ⋅</m:t>
                          </m:r>
                        </m:sub>
                      </m:sSub>
                      <m:r>
                        <a:rPr lang="nl-NL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nl-NL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nl-NL" sz="24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nl-NL" sz="1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⋅</m:t>
                          </m:r>
                        </m:sub>
                      </m:sSub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en-GB" sz="1800" dirty="0"/>
                            <m:t> </m:t>
                          </m:r>
                        </m:e>
                        <m:sup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nl-NL" sz="1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en-GB" sz="1800" dirty="0"/>
                            <m:t> </m:t>
                          </m:r>
                        </m:e>
                        <m:sup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nl-NL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nl-NL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nl-NL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nl-NL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nl-NL" sz="2000" dirty="0">
                  <a:ea typeface="Cambria Math" panose="02040503050406030204" pitchFamily="18" charset="0"/>
                </a:endParaRPr>
              </a:p>
              <a:p>
                <a:endParaRPr lang="en-GB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 smtClean="0"/>
                  <a:t>Objective: Given </a:t>
                </a:r>
                <a14:m>
                  <m:oMath xmlns:m="http://schemas.openxmlformats.org/officeDocument/2006/math"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nl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GB" sz="2000" dirty="0"/>
                          <m:t> 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sz="2000" dirty="0" smtClean="0"/>
                  <a:t>, find most likely acyclic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GB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95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GB" sz="195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nl-NL" sz="19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NL" sz="1950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r>
                                    <a:rPr lang="nl-NL" sz="195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NL" sz="195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,⋅</m:t>
                                              </m:r>
                                            </m:sub>
                                          </m:s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−1,⋅</m:t>
                                              </m:r>
                                            </m:sub>
                                          </m:s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fName>
                        <m:e>
                          <m:r>
                            <a:rPr lang="nl-NL" sz="19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such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acyclic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GB" sz="195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935" t="-25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Afgeronde rechthoek 5"/>
          <p:cNvSpPr/>
          <p:nvPr/>
        </p:nvSpPr>
        <p:spPr>
          <a:xfrm>
            <a:off x="2050869" y="1782582"/>
            <a:ext cx="4787537" cy="1031963"/>
          </a:xfrm>
          <a:prstGeom prst="roundRect">
            <a:avLst>
              <a:gd name="adj" fmla="val 10819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6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3116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Permutation-Based</a:t>
            </a:r>
          </a:p>
          <a:p>
            <a:pPr marL="702900" lvl="3" indent="-342900"/>
            <a:r>
              <a:rPr lang="en-GB" dirty="0" smtClean="0"/>
              <a:t>Greedy Random Walk</a:t>
            </a:r>
          </a:p>
          <a:p>
            <a:endParaRPr lang="en-GB" sz="19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Iterative</a:t>
            </a:r>
          </a:p>
          <a:p>
            <a:pPr marL="702900" lvl="3" indent="-342900"/>
            <a:r>
              <a:rPr lang="en-GB" dirty="0" smtClean="0"/>
              <a:t>Orthogonal Matching Pursuit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Continuous </a:t>
            </a:r>
          </a:p>
          <a:p>
            <a:pPr marL="702900" lvl="3" indent="-342900"/>
            <a:r>
              <a:rPr lang="en-GB" dirty="0" smtClean="0"/>
              <a:t>NOTEARS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50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Orderings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3" y="1306642"/>
                <a:ext cx="806092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Biggest obstacle: Make sure that </a:t>
                </a:r>
                <a14:m>
                  <m:oMath xmlns:m="http://schemas.openxmlformats.org/officeDocument/2006/math"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950" dirty="0" smtClean="0"/>
                  <a:t> is acyclic</a:t>
                </a:r>
              </a:p>
              <a:p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19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m:rPr>
                        <m:nor/>
                      </m:rPr>
                      <a:rPr lang="nl-NL" sz="195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is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m:rPr>
                        <m:sty m:val="p"/>
                      </m:rPr>
                      <a:rPr lang="nl-NL" sz="195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cyclic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sSup>
                      <m:sSupPr>
                        <m:ctrlPr>
                          <a:rPr lang="en-GB" sz="19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p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nl-NL" sz="19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en-GB" sz="1950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ym typeface="Wingdings" panose="05000000000000000000" pitchFamily="2" charset="2"/>
                  </a:rPr>
                  <a:t>Given 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, we can easily find a suitable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ym typeface="Wingdings" panose="05000000000000000000" pitchFamily="2" charset="2"/>
                  </a:rPr>
                  <a:t>New obstacle: Search the space of orderings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𝒫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for a suitable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endParaRPr lang="en-GB" sz="195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3" y="1306642"/>
                <a:ext cx="8060921" cy="3116068"/>
              </a:xfrm>
              <a:blipFill rotWithShape="0">
                <a:blip r:embed="rId3"/>
                <a:stretch>
                  <a:fillRect l="-1738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5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10098</TotalTime>
  <Words>921</Words>
  <Application>Microsoft Office PowerPoint</Application>
  <PresentationFormat>Diavoorstelling (16:9)</PresentationFormat>
  <Paragraphs>359</Paragraphs>
  <Slides>29</Slides>
  <Notes>23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Kantoorthema</vt:lpstr>
      <vt:lpstr>Structure Learning in High-Dimensional Time Series Data</vt:lpstr>
      <vt:lpstr>Table of content</vt:lpstr>
      <vt:lpstr>Problem Setting</vt:lpstr>
      <vt:lpstr>Problem Setting – Example [1]</vt:lpstr>
      <vt:lpstr>Motivation – Root Cause Analysis in Complex Systems</vt:lpstr>
      <vt:lpstr>Formal Problem Setting</vt:lpstr>
      <vt:lpstr>Model</vt:lpstr>
      <vt:lpstr>Methodologies</vt:lpstr>
      <vt:lpstr>1) Orderings</vt:lpstr>
      <vt:lpstr>1) Orderings</vt:lpstr>
      <vt:lpstr>1) Random Walk</vt:lpstr>
      <vt:lpstr>1) Greedy Random Walk</vt:lpstr>
      <vt:lpstr>1) Greedy Random Walk</vt:lpstr>
      <vt:lpstr>2) Orthogonal Matching Pursuit </vt:lpstr>
      <vt:lpstr>2) Orthogonal Matching Pursuit </vt:lpstr>
      <vt:lpstr>2) Selecting a suitable number of arcs</vt:lpstr>
      <vt:lpstr>2) Selecting a suitable number of arcs</vt:lpstr>
      <vt:lpstr>2) Selecting a suitable number of arcs</vt:lpstr>
      <vt:lpstr>2) Selecting a suitable number of arcs</vt:lpstr>
      <vt:lpstr>3) NOTEARS</vt:lpstr>
      <vt:lpstr>Experimental Results</vt:lpstr>
      <vt:lpstr>Structural Hamming Distance</vt:lpstr>
      <vt:lpstr>Expected Excess Risk</vt:lpstr>
      <vt:lpstr>Recovering causal pathways using structure learning</vt:lpstr>
      <vt:lpstr>Recovering causal pathways using structure learning</vt:lpstr>
      <vt:lpstr>Conclusions</vt:lpstr>
      <vt:lpstr>Future Directions</vt:lpstr>
      <vt:lpstr>References</vt:lpstr>
      <vt:lpstr>2) Selecting a suitable number of arcs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Quincey, M.G. de</cp:lastModifiedBy>
  <cp:revision>170</cp:revision>
  <dcterms:created xsi:type="dcterms:W3CDTF">2019-11-27T15:26:32Z</dcterms:created>
  <dcterms:modified xsi:type="dcterms:W3CDTF">2022-07-08T18:39:13Z</dcterms:modified>
</cp:coreProperties>
</file>