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67" r:id="rId4"/>
    <p:sldId id="268" r:id="rId5"/>
    <p:sldId id="270" r:id="rId6"/>
    <p:sldId id="272" r:id="rId7"/>
    <p:sldId id="269" r:id="rId8"/>
    <p:sldId id="275" r:id="rId9"/>
    <p:sldId id="274" r:id="rId10"/>
    <p:sldId id="276" r:id="rId11"/>
    <p:sldId id="271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6755434-6E85-43BB-A607-8B0B905D8EEB}">
          <p14:sldIdLst>
            <p14:sldId id="265"/>
            <p14:sldId id="258"/>
            <p14:sldId id="267"/>
            <p14:sldId id="268"/>
            <p14:sldId id="270"/>
            <p14:sldId id="272"/>
            <p14:sldId id="269"/>
            <p14:sldId id="275"/>
            <p14:sldId id="274"/>
            <p14:sldId id="276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3T21:42:55.3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3T21:42:58.46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1,'4'4,"11"6,6 10,9 10,4 5,4 5,1-1,-7-5</inkml:trace>
  <inkml:trace contextRef="#ctx0" brushRef="#br0" timeOffset="1">256 257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3T21:42:58.85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  <inkml:trace contextRef="#ctx0" brushRef="#br0" timeOffset="1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3T21:43:10.91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608 361,'-27'-2,"1"-1,-52-12,21 3,-119-8,122 16,0-2,-73-18,127 24,0 0,0 0,-1 0,1 1,0-1,-1 0,1 0,0 0,0 0,-1-1,1 1,0 0,-1 0,1 0,0 0,0 0,-1 0,1 0,0 0,0-1,-1 1,1 0,0 0,0 0,0 0,-1-1,1 1,0 0,0 0,0-1,0 1,-1 0,1 0,0-1,0 1,0 0,0 0,0-1,0 1,0 0,0 0,0-1,0 1,0 0,0-1,0 1,0 0,0 0,0-1,0 1,18-10,37-7,-50 16,205-64,36-8,-168 57,-46 11,0-2,0-1,-1-2,40-17,-48 13,-9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3T21:43:11.27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618 0,'-4'0,"-5"0,-6 0,-4 0,-6 0,-4 0,-5 0,-5 0,-4 0,-6 0,-4 0,-5 0,0 4,1 2,6-1,8-1,12-1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21:43:26.1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650 151 24575,'-10'2'0,"1"0"0,0 1 0,0 0 0,0 0 0,0 1 0,1 1 0,0-1 0,0 1 0,-14 11 0,13-9 0,-4 1 0,1 1 0,-1-2 0,0 0 0,-1 0 0,0-1 0,0-1 0,0 0 0,-1-1 0,1-1 0,-1 0 0,-27 1 0,92-54 0,-49 49 0,12-11 0,0 0 0,-1-2 0,-1 1 0,13-20 0,-22 30 0,0 0 0,0 0 0,0-1 0,0 1 0,-1-1 0,0 1 0,1-1 0,-1 0 0,-1 1 0,1-1 0,0 0 0,-1 0 0,0 0 0,0 1 0,0-1 0,0 0 0,-1 0 0,0 1 0,1-1 0,-1 0 0,-1 0 0,1 1 0,0-1 0,-1 1 0,0 0 0,-3-7 0,2 7 0,-1 0 0,1 0 0,0 1 0,-1-1 0,1 1 0,-1-1 0,0 1 0,0 0 0,0 0 0,0 1 0,0-1 0,0 1 0,0 0 0,0 0 0,-1 1 0,-4-1 0,-78 0 0,62 2 0,-22-2 0,26 0 0,1 1 0,0 1 0,0 0 0,-32 8 0,50-9 0,0 1 0,-1 0 0,1-1 0,0 1 0,0 0 0,1 1 0,-1-1 0,0 0 0,0 0 0,0 1 0,1-1 0,-1 1 0,1 0 0,-1-1 0,1 1 0,0 0 0,-1 0 0,1 0 0,-1 2 0,-7 42 0,9-41 0,0-1 0,-1 1 0,0 0 0,0 0 0,0 0 0,0 0 0,-1 0 0,0-1 0,0 1 0,0-1 0,-4 6 0,-8 6 0,10-12 0,0 0 0,0 0 0,1 1 0,-1-1 0,1 1 0,0 0 0,-3 7 0,5-11 0,1-1 0,0 1 0,0 0 0,0 0 0,0 0 0,-1 0 0,1-1 0,0 1 0,1 0 0,-1 0 0,0 0 0,0 0 0,0-1 0,0 1 0,1 0 0,-1 0 0,0 0 0,1-1 0,-1 1 0,1 0 0,-1-1 0,1 2 0,1-1 0,0 1 0,-1-1 0,1 1 0,0-1 0,0 0 0,0 0 0,1 0 0,-1 0 0,0 0 0,0-1 0,4 2 0,30 3 0,-1 0 0,0-3 0,1-1 0,48-5 0,-4 1 0,-9-2 0,0-3 0,106-26 0,-15 2 0,-118 26 0,-23 4 0,0-1 0,0-1 0,0-1 0,26-10 0,-44 11-28,-10 2 97,-10 0-1475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22:22:14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1009 220 24575,'-3'2'0,"-1"0"0,1 1 0,0-1 0,0 1 0,1 0 0,-1 0 0,0 0 0,1 1 0,0-1 0,0 0 0,-3 7 0,-2 0 0,-18 25 0,1 1 0,1 1 0,3 1 0,-31 77 0,-28 73 0,-97 289 0,11 108 0,136-466 0,-42 229 0,22-97 0,1 67 0,12-66 0,6 19 0,3-22 0,11-55 0,14-136 0,-3 1 0,-13 63 0,10-69 0,1 0 0,3 0 0,3 61 0,-2 29 0,-8-27 0,-1 57 0,-1-4 0,1-3 0,11-66 0,4 111 0,8-130 0,-5-52 0,1 52 0,5 51 0,0 1 0,-9-103 0,2 1 0,1-1 0,1 0 0,1 0 0,2-1 0,1 0 0,21 38 0,-9-21 0,2 0 0,2-2 0,2-1 0,38 42 0,-33-51 0,2-1 0,2-2 0,67 42 0,-83-61 0,1-1 0,0-1 0,1 0 0,0-2 0,0-1 0,1-1 0,0-1 0,0-2 0,37 2 0,35-1 0,117-9 0,-203 4 0,-1-1 0,1-1 0,-1 0 0,1 0 0,-1-1 0,0 0 0,15-9 0,64-48 0,-46 30 0,-17 12 0,-1 0 0,-1-2 0,-1-1 0,0 0 0,-2-2 0,-1 0 0,31-50 0,2-12 0,46-100 0,80-163 0,-150 294 0,25-69 0,-1 0 0,-38 90 0,-3-1 0,10-39 0,6-17 0,-5 31 0,-5 12 0,-1-1 0,16-82 0,14-102 0,-21 51 0,-18 98 0,8-136 0,-5 57 0,1 0 0,-12 74 0,-1-16 0,16-124 0,-7 131 0,-6-169 0,-2-7 0,11 158 0,2-69 0,-14-812 0,-2 956 0,-1 1 0,-3 0 0,-18-65 0,3 14 0,-6-38 0,-5 1 0,-6 2 0,-78-173 0,15 115 0,61 115 0,31 55 0,-1 1 0,0 1 0,-1 0 0,0 1 0,-1 0 0,0 1 0,-1 0 0,0 1 0,-22-10 0,20 13 0,-1 1 0,0 1 0,0 0 0,0 1 0,-29-1 0,2-1 0,-3 0 0,1 1 0,0 2 0,-58 5 0,88 0 0,0 0 0,0 0 0,0 2 0,1 0 0,-1 1 0,1 0 0,1 1 0,-1 1 0,-20 15 0,-1 4 0,1 2 0,-36 39 0,-83 77 0,137-126-341,1 1 0,1 1-1,-21 38 1,26-40-6485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3T21:42:55.70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3T21:42:56.0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3T21:42:56.3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52,'4'0,"7"0,4 0,5 0,-1 0</inkml:trace>
  <inkml:trace contextRef="#ctx0" brushRef="#br0" timeOffset="1">359 0,'4'0,"7"0,0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3T21:42:56.70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842 0,'-4'0,"-10"0,-8 0,-4 0,-6 0,-28 0,-18 0,-7 0,0 0,3 0,2 0,6 0,11 0,7 0,10 0,11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3T21:42:57.06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20,'225'2,"236"-4,-327-13,-105 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3T21:42:57.40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3T21:42:57.76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3T21:42:58.09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178 683,'0'-5,"0"-5,0-10,-5-14,-1-7,-4-4,-9-12,-1-1,2-4,1 0,-2 7,3-1,-1 5,3 2,4 5,3 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CB0AE-13CD-46EE-EF94-5B8A1366A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15F5B8-C0C0-40DD-C1F9-38A969F25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1CE99D-0870-5447-A653-83283DAF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71C7-CC7E-4767-9161-1513E011E78E}" type="datetimeFigureOut">
              <a:rPr lang="es-AR" smtClean="0"/>
              <a:t>13/1/2024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97F6C9-4143-1045-4962-44B42605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893315-C0CA-750E-A5F0-AE1E5BBE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746-C80B-4818-AB9C-2B841C04325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3150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B2437-4675-3734-DF58-799399BA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9DCB7A-E1B5-E448-7B2F-8337C0A90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ED893-4DB0-CE24-85FF-42A79A2F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71C7-CC7E-4767-9161-1513E011E78E}" type="datetimeFigureOut">
              <a:rPr lang="es-AR" smtClean="0"/>
              <a:t>13/1/2024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4FC8F2-CDF5-C383-28B2-F4896BA8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2BBB6F-D178-FB71-4931-775181D5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746-C80B-4818-AB9C-2B841C04325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4049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1416C5-C46F-E53C-762E-65C6B5CE9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4BC7D9-0AFF-7F0B-0C99-CA25E32EB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29E4B-AAA6-FFBA-0116-58AA28AA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71C7-CC7E-4767-9161-1513E011E78E}" type="datetimeFigureOut">
              <a:rPr lang="es-AR" smtClean="0"/>
              <a:t>13/1/2024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DADBA3-A116-39A1-186C-CEA93D78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1EB338-6F2E-F9C1-8C4B-15C7B81A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746-C80B-4818-AB9C-2B841C04325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195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FA572-BA5F-B436-30C0-51DCA469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AD12F-9216-2719-8213-1B06B161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E01953-BCBC-B519-3B0A-4C49747D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71C7-CC7E-4767-9161-1513E011E78E}" type="datetimeFigureOut">
              <a:rPr lang="es-AR" smtClean="0"/>
              <a:t>13/1/2024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DE55C3-2223-83BD-BA81-D85D53F8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48501A-1E58-F917-ABA6-5221EE5E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746-C80B-4818-AB9C-2B841C04325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8965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74593-BAF3-304F-8C56-52A30135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2B04EA-85C8-E123-DADD-5312EF0FE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EF4316-051C-DA16-F84E-D1998ED8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71C7-CC7E-4767-9161-1513E011E78E}" type="datetimeFigureOut">
              <a:rPr lang="es-AR" smtClean="0"/>
              <a:t>13/1/2024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2AECFA-4162-C75C-6663-0EFEBADA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35A12D-D925-E9E6-02FB-0E57E40E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746-C80B-4818-AB9C-2B841C04325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003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BB95A-A111-2145-F987-C0ECB4D6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C8B862-FAC4-E065-594E-D75A4CFAE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CA2209-8D14-D867-A404-589059AB7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B7A563-A667-B2F0-776B-512ED3F5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71C7-CC7E-4767-9161-1513E011E78E}" type="datetimeFigureOut">
              <a:rPr lang="es-AR" smtClean="0"/>
              <a:t>13/1/2024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7F98D-1244-91A8-FEE1-A53ABC6D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91C115-91E2-7789-7079-23C559A5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746-C80B-4818-AB9C-2B841C04325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6632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7D3E4-9733-35C0-BFA7-5AA58F35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725126-D581-592A-E33D-2818268C9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B486E7-61E6-B165-2949-C3978502C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B95BB2-ED6F-35F6-0CE0-804D28800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C56001-C5EF-706F-7473-4A1436648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7E4B83-EF75-1C0E-98A4-75B149D6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71C7-CC7E-4767-9161-1513E011E78E}" type="datetimeFigureOut">
              <a:rPr lang="es-AR" smtClean="0"/>
              <a:t>13/1/2024</a:t>
            </a:fld>
            <a:endParaRPr lang="es-AR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37818C-C7A2-79D2-DF1A-973FBB4A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82E6BB-0034-5764-8739-2E2C7457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746-C80B-4818-AB9C-2B841C04325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8518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105B0-E698-758B-36B4-465F217E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B6747-A30E-AA7D-D92C-E9EF516E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71C7-CC7E-4767-9161-1513E011E78E}" type="datetimeFigureOut">
              <a:rPr lang="es-AR" smtClean="0"/>
              <a:t>13/1/2024</a:t>
            </a:fld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6C6D0B-53A7-3A8A-856D-1F5B574F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F6B95A-7ABB-F9E4-B6C5-32FF5BBB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746-C80B-4818-AB9C-2B841C04325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9008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F69538F-03FD-DE42-93BF-EA43C8DE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71C7-CC7E-4767-9161-1513E011E78E}" type="datetimeFigureOut">
              <a:rPr lang="es-AR" smtClean="0"/>
              <a:t>13/1/2024</a:t>
            </a:fld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E040C3-C712-7434-BD17-8F81A0CB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1C3FA6-B707-8B03-A7B4-2115EDDA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746-C80B-4818-AB9C-2B841C04325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7260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6C34-857F-1542-721A-CDA395CF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EBA057-6B60-4D84-82F5-32DCBCE9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4E14B4-641F-CBF1-42CA-387195EBB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754782-4A75-F020-2DA5-FE7A1CE0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71C7-CC7E-4767-9161-1513E011E78E}" type="datetimeFigureOut">
              <a:rPr lang="es-AR" smtClean="0"/>
              <a:t>13/1/2024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3F1254-7658-183C-D6E8-D8156E2F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DE940E-1B28-8FE7-3A90-9A94C78C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746-C80B-4818-AB9C-2B841C04325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5324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3BB04-52FD-1E07-B6D8-DB518EB5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5C702E-D98B-FDE8-2D39-DFC0E1F18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439323-907D-A9CE-EF33-891DE798C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EF4059-C283-7010-9747-6F3BBEC5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71C7-CC7E-4767-9161-1513E011E78E}" type="datetimeFigureOut">
              <a:rPr lang="es-AR" smtClean="0"/>
              <a:t>13/1/2024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3EAA0D-4346-9E94-E616-9F703646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CB00C6-D56A-C5D4-DE5E-3DEA5FD8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746-C80B-4818-AB9C-2B841C04325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9659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96ABD9-7DCB-805E-53F2-577C213B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FA0B3F-9912-DCDA-F43C-D0DB5F69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9493B5-426D-EA6D-9CA1-A4D93EB07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A71C7-CC7E-4767-9161-1513E011E78E}" type="datetimeFigureOut">
              <a:rPr lang="es-AR" smtClean="0"/>
              <a:t>13/1/2024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A13B01-4508-4300-EBC4-5674A6F6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4D0FF-3ABF-89DF-3313-51160A0A7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9746-C80B-4818-AB9C-2B841C04325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236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7.xml"/><Relationship Id="rId18" Type="http://schemas.openxmlformats.org/officeDocument/2006/relationships/image" Target="../media/image12.png"/><Relationship Id="rId3" Type="http://schemas.openxmlformats.org/officeDocument/2006/relationships/customXml" Target="../ink/ink1.xml"/><Relationship Id="rId21" Type="http://schemas.openxmlformats.org/officeDocument/2006/relationships/image" Target="../media/image13.png"/><Relationship Id="rId7" Type="http://schemas.openxmlformats.org/officeDocument/2006/relationships/customXml" Target="../ink/ink4.xml"/><Relationship Id="rId12" Type="http://schemas.openxmlformats.org/officeDocument/2006/relationships/image" Target="../media/image10.png"/><Relationship Id="rId17" Type="http://schemas.openxmlformats.org/officeDocument/2006/relationships/customXml" Target="../ink/ink10.xml"/><Relationship Id="rId25" Type="http://schemas.openxmlformats.org/officeDocument/2006/relationships/image" Target="../media/image15.png"/><Relationship Id="rId2" Type="http://schemas.openxmlformats.org/officeDocument/2006/relationships/image" Target="../media/image6.png"/><Relationship Id="rId16" Type="http://schemas.openxmlformats.org/officeDocument/2006/relationships/image" Target="../media/image11.png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24" Type="http://schemas.openxmlformats.org/officeDocument/2006/relationships/customXml" Target="../ink/ink14.xml"/><Relationship Id="rId5" Type="http://schemas.openxmlformats.org/officeDocument/2006/relationships/customXml" Target="../ink/ink2.xml"/><Relationship Id="rId15" Type="http://schemas.openxmlformats.org/officeDocument/2006/relationships/customXml" Target="../ink/ink9.xml"/><Relationship Id="rId23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customXml" Target="../ink/ink11.xml"/><Relationship Id="rId4" Type="http://schemas.openxmlformats.org/officeDocument/2006/relationships/image" Target="../media/image7.png"/><Relationship Id="rId9" Type="http://schemas.openxmlformats.org/officeDocument/2006/relationships/customXml" Target="../ink/ink5.xml"/><Relationship Id="rId14" Type="http://schemas.openxmlformats.org/officeDocument/2006/relationships/customXml" Target="../ink/ink8.xml"/><Relationship Id="rId22" Type="http://schemas.openxmlformats.org/officeDocument/2006/relationships/customXml" Target="../ink/ink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EDF7412-8306-1373-5F47-BD71D47FFB45}"/>
              </a:ext>
            </a:extLst>
          </p:cNvPr>
          <p:cNvSpPr txBox="1"/>
          <p:nvPr/>
        </p:nvSpPr>
        <p:spPr>
          <a:xfrm>
            <a:off x="2800447" y="3136612"/>
            <a:ext cx="6284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RIESGO DE ATAQUE CARDIACO</a:t>
            </a:r>
          </a:p>
        </p:txBody>
      </p:sp>
      <p:pic>
        <p:nvPicPr>
          <p:cNvPr id="3" name="Imagen 2" descr="Imagen que contiene azul, animal, vistiendo, hombre&#10;&#10;Descripción generada automáticamente">
            <a:extLst>
              <a:ext uri="{FF2B5EF4-FFF2-40B4-BE49-F238E27FC236}">
                <a16:creationId xmlns:a16="http://schemas.microsoft.com/office/drawing/2014/main" id="{C7BBC45A-2258-E926-496B-F643999CF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12192000" cy="558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D0999F7-19C6-031B-4B50-06CFF3C4332E}"/>
              </a:ext>
            </a:extLst>
          </p:cNvPr>
          <p:cNvSpPr/>
          <p:nvPr/>
        </p:nvSpPr>
        <p:spPr>
          <a:xfrm>
            <a:off x="4543719" y="865158"/>
            <a:ext cx="871277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RIESGO DE ATAQUE CEREBRAL</a:t>
            </a:r>
          </a:p>
        </p:txBody>
      </p:sp>
    </p:spTree>
    <p:extLst>
      <p:ext uri="{BB962C8B-B14F-4D97-AF65-F5344CB8AC3E}">
        <p14:creationId xmlns:p14="http://schemas.microsoft.com/office/powerpoint/2010/main" val="92264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FA154-42D5-1511-DCFC-E5137882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21" y="278861"/>
            <a:ext cx="8599098" cy="1325563"/>
          </a:xfrm>
        </p:spPr>
        <p:txBody>
          <a:bodyPr>
            <a:normAutofit/>
          </a:bodyPr>
          <a:lstStyle/>
          <a:p>
            <a:r>
              <a:rPr lang="es-AR" sz="3600" dirty="0"/>
              <a:t>Aplicamos siclo for y la herramienta</a:t>
            </a:r>
            <a:br>
              <a:rPr lang="es-AR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s-AR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SequentialFeatureSelector: </a:t>
            </a:r>
            <a:b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s-A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Determinamos las mejores variables  para las distintas cantidades  (1 hasta 8).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C50058-851A-59A9-C820-D345B3032A7B}"/>
              </a:ext>
            </a:extLst>
          </p:cNvPr>
          <p:cNvSpPr txBox="1"/>
          <p:nvPr/>
        </p:nvSpPr>
        <p:spPr>
          <a:xfrm>
            <a:off x="355121" y="3295290"/>
            <a:ext cx="1093225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Mejores 1 características seleccionadas</a:t>
            </a:r>
            <a:r>
              <a:rPr lang="es-AR" sz="9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s-AR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('work_type_Private’,) </a:t>
            </a:r>
          </a:p>
          <a:p>
            <a:endParaRPr lang="es-AR" sz="9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s-AR" sz="9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Mejores 2 características seleccionadas</a:t>
            </a:r>
            <a:r>
              <a:rPr lang="es-AR" sz="9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s-AR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('work_type_Private', 'smoking_status_formerly smoked’) </a:t>
            </a:r>
          </a:p>
          <a:p>
            <a:endParaRPr lang="es-AR" sz="9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s-AR" sz="9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Mejores 3 características seleccionadas</a:t>
            </a:r>
            <a:r>
              <a:rPr lang="es-AR" sz="9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s-AR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('hypertension', 'work_type_Private', 'smoking_status_formerly smoked’) </a:t>
            </a:r>
          </a:p>
          <a:p>
            <a:endParaRPr lang="es-AR" sz="9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s-AR" sz="9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Mejores 4 características seleccionadas</a:t>
            </a:r>
            <a:r>
              <a:rPr lang="es-AR" sz="9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s-AR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('hypertension', 'gender_Male', 'work_type_Private', 'smoking_status_formerly smoked’) </a:t>
            </a:r>
          </a:p>
          <a:p>
            <a:endParaRPr lang="es-AR" sz="9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s-AR" sz="9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Mejores 5 características seleccionadas</a:t>
            </a:r>
            <a:r>
              <a:rPr lang="es-AR" sz="9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s-AR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('hypertension', 'gender_Male', 'ever_married_Yes', 'work_type_Private', 'smoking_status_formerly smoked’) </a:t>
            </a:r>
          </a:p>
          <a:p>
            <a:endParaRPr lang="es-AR" sz="900" b="0" i="0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s-AR" sz="9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Mejores 6 características seleccionadas</a:t>
            </a:r>
            <a:r>
              <a:rPr lang="es-AR" sz="9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s-AR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('hypertension', 'bmi', 'gender_Male', 'ever_married_Yes', 'work_type_Private', 'smoking_status_formerly smoked’)</a:t>
            </a:r>
          </a:p>
          <a:p>
            <a:endParaRPr lang="es-AR" sz="900" b="0" i="0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s-AR" sz="9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Mejores 7 características seleccionadas</a:t>
            </a:r>
            <a:r>
              <a:rPr lang="es-AR" sz="9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s-AR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('hypertension', 'bmi', 'gender_Male', 'ever_married_Yes', 'work_type_Private', 'work_type_Self-employed', 'smoking_status_formerly smoked’) </a:t>
            </a:r>
          </a:p>
          <a:p>
            <a:endParaRPr lang="es-AR" sz="900" b="1" i="0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s-AR" sz="9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Mejores 8 características seleccionadas</a:t>
            </a:r>
            <a:r>
              <a:rPr lang="es-AR" sz="9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AR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 ('hypertension', 'heart_disease', 'bmi', 'gender_Male', 'ever_married_Yes', 'work_type_Private', 'work_type_Self-employed', 'smoking_status_formerly smoked')</a:t>
            </a:r>
            <a:endParaRPr lang="es-A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0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4FF0188-F01B-1909-F2F6-F5673DC2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49" y="1044537"/>
            <a:ext cx="7989455" cy="494145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B4FD555-0FBE-0595-09E4-3FF5F6A98C81}"/>
              </a:ext>
            </a:extLst>
          </p:cNvPr>
          <p:cNvSpPr/>
          <p:nvPr/>
        </p:nvSpPr>
        <p:spPr>
          <a:xfrm>
            <a:off x="187449" y="-77789"/>
            <a:ext cx="6555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PUNTO DE EQUILIBRIO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729EA1-94FC-1A01-0DF8-470081DC01A9}"/>
              </a:ext>
            </a:extLst>
          </p:cNvPr>
          <p:cNvSpPr txBox="1"/>
          <p:nvPr/>
        </p:nvSpPr>
        <p:spPr>
          <a:xfrm>
            <a:off x="8583283" y="457199"/>
            <a:ext cx="3105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Determinando los distintos modelos para las distintas cantidades de variables, podemos obtener la curva de train y la curve de test.</a:t>
            </a:r>
          </a:p>
          <a:p>
            <a:r>
              <a:rPr lang="es-AR" dirty="0"/>
              <a:t>Con esto podemos encontrar el punto de equilibrio entre </a:t>
            </a:r>
            <a:r>
              <a:rPr lang="es-AR" dirty="0" err="1"/>
              <a:t>over</a:t>
            </a:r>
            <a:r>
              <a:rPr lang="es-AR" dirty="0"/>
              <a:t> y under.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8D7250-F9DA-4CFD-4F6C-456695B8CE89}"/>
              </a:ext>
            </a:extLst>
          </p:cNvPr>
          <p:cNvSpPr txBox="1"/>
          <p:nvPr/>
        </p:nvSpPr>
        <p:spPr>
          <a:xfrm>
            <a:off x="8824823" y="5719313"/>
            <a:ext cx="3105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Como se aprecia en la gráfica, el punto de equilibrio está en 6 variables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6BC9225D-18D8-E158-DF59-C2B4C275CB3F}"/>
                  </a:ext>
                </a:extLst>
              </p14:cNvPr>
              <p14:cNvContentPartPr/>
              <p14:nvPr/>
            </p14:nvContentPartPr>
            <p14:xfrm>
              <a:off x="3923905" y="3431765"/>
              <a:ext cx="847080" cy="238392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6BC9225D-18D8-E158-DF59-C2B4C275CB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7785" y="3425645"/>
                <a:ext cx="859320" cy="239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151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B4810-AAE5-2160-7702-1CD454E3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3244"/>
            <a:ext cx="10515600" cy="1325563"/>
          </a:xfrm>
        </p:spPr>
        <p:txBody>
          <a:bodyPr/>
          <a:lstStyle/>
          <a:p>
            <a:pPr algn="ctr"/>
            <a:r>
              <a:rPr lang="es-AR" b="0" i="0" dirty="0">
                <a:solidFill>
                  <a:srgbClr val="FF0000"/>
                </a:solidFill>
                <a:effectLst/>
                <a:latin typeface="Söhne"/>
              </a:rPr>
              <a:t>Peligro de </a:t>
            </a:r>
            <a:r>
              <a:rPr lang="es-AR" dirty="0">
                <a:solidFill>
                  <a:srgbClr val="FF0000"/>
                </a:solidFill>
                <a:latin typeface="Söhne"/>
              </a:rPr>
              <a:t>derrame</a:t>
            </a:r>
            <a:r>
              <a:rPr lang="es-AR" b="0" i="0" dirty="0">
                <a:solidFill>
                  <a:srgbClr val="FF0000"/>
                </a:solidFill>
                <a:effectLst/>
                <a:latin typeface="Söhne"/>
              </a:rPr>
              <a:t> Cerebral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76AC9B-5418-51EA-F499-F7C883E8E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971" y="894697"/>
            <a:ext cx="10515600" cy="1926866"/>
          </a:xfrm>
        </p:spPr>
        <p:txBody>
          <a:bodyPr>
            <a:normAutofit/>
          </a:bodyPr>
          <a:lstStyle/>
          <a:p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Exploramos la salud </a:t>
            </a:r>
            <a:r>
              <a:rPr lang="es-ES" dirty="0">
                <a:solidFill>
                  <a:srgbClr val="D1D5DB"/>
                </a:solidFill>
                <a:latin typeface="Söhne"/>
              </a:rPr>
              <a:t>cerebral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s-ES" dirty="0">
                <a:solidFill>
                  <a:srgbClr val="D1D5DB"/>
                </a:solidFill>
                <a:latin typeface="Söhne"/>
              </a:rPr>
              <a:t>una muestra de 10000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individuos de una </a:t>
            </a:r>
            <a:r>
              <a:rPr lang="es-ES" dirty="0">
                <a:solidFill>
                  <a:srgbClr val="D1D5DB"/>
                </a:solidFill>
                <a:latin typeface="Söhne"/>
              </a:rPr>
              <a:t>ciudad, 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a través de atributos relacionados con su entorno y salud</a:t>
            </a:r>
            <a:r>
              <a:rPr lang="es-ES" dirty="0">
                <a:solidFill>
                  <a:srgbClr val="D1D5DB"/>
                </a:solidFill>
                <a:latin typeface="Söhne"/>
              </a:rPr>
              <a:t>, para poder así predecir futuros 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6B8DBC-FC57-149B-C93C-3619B56D4706}"/>
              </a:ext>
            </a:extLst>
          </p:cNvPr>
          <p:cNvSpPr txBox="1"/>
          <p:nvPr/>
        </p:nvSpPr>
        <p:spPr>
          <a:xfrm>
            <a:off x="917429" y="5355866"/>
            <a:ext cx="97161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0" i="0" dirty="0">
                <a:solidFill>
                  <a:srgbClr val="D1D5DB"/>
                </a:solidFill>
                <a:effectLst/>
                <a:latin typeface="Söhne"/>
              </a:rPr>
              <a:t>Y yo te pregunto a ti:</a:t>
            </a:r>
          </a:p>
          <a:p>
            <a:r>
              <a:rPr lang="es-ES" sz="2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s-ES" sz="3600" b="1" i="0" dirty="0">
                <a:solidFill>
                  <a:srgbClr val="FF0000"/>
                </a:solidFill>
                <a:effectLst/>
                <a:latin typeface="Söhne"/>
              </a:rPr>
              <a:t>¿Cuál crees que </a:t>
            </a:r>
            <a:r>
              <a:rPr lang="es-ES" sz="3600" b="1" dirty="0">
                <a:solidFill>
                  <a:srgbClr val="FF0000"/>
                </a:solidFill>
                <a:latin typeface="Söhne"/>
              </a:rPr>
              <a:t>son los</a:t>
            </a:r>
            <a:r>
              <a:rPr lang="es-ES" sz="3600" b="1" i="0" dirty="0">
                <a:solidFill>
                  <a:srgbClr val="FF0000"/>
                </a:solidFill>
                <a:effectLst/>
                <a:latin typeface="Söhne"/>
              </a:rPr>
              <a:t> factores de mayor riesgo?</a:t>
            </a:r>
            <a:endParaRPr lang="es-AR" sz="3600" b="1" dirty="0">
              <a:solidFill>
                <a:srgbClr val="FF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D7AAED-4A1F-027B-0B67-6F23DDD9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339" y="3201378"/>
            <a:ext cx="1807742" cy="177467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76E6C4E-07C5-CC5D-12C4-3B4293C55D4D}"/>
              </a:ext>
            </a:extLst>
          </p:cNvPr>
          <p:cNvSpPr txBox="1"/>
          <p:nvPr/>
        </p:nvSpPr>
        <p:spPr>
          <a:xfrm>
            <a:off x="6429081" y="3271101"/>
            <a:ext cx="4703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Según la Organización Mundial de la Salud (OMS), el accidente cerebrovascular es la segunda causa de muerte a nivel mundial y es responsable de aproximadamente el 11% del total de muertes.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713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D4BCD-E2D2-4FAD-DCB8-370B66CA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0"/>
            <a:ext cx="10515600" cy="1325563"/>
          </a:xfrm>
        </p:spPr>
        <p:txBody>
          <a:bodyPr/>
          <a:lstStyle/>
          <a:p>
            <a:r>
              <a:rPr lang="es-AR" dirty="0">
                <a:solidFill>
                  <a:srgbClr val="FF0000"/>
                </a:solidFill>
              </a:rPr>
              <a:t>Variables de estudio: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BA775-BA8B-F052-519B-5769180B8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02" y="1325563"/>
            <a:ext cx="11024558" cy="515305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Roboto" panose="02000000000000000000" pitchFamily="2" charset="0"/>
              </a:rPr>
              <a:t>2 gender</a:t>
            </a:r>
            <a:r>
              <a:rPr lang="es-E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: "Masculino", "Femenino" u "Otro"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Roboto" panose="02000000000000000000" pitchFamily="2" charset="0"/>
              </a:rPr>
              <a:t>3 age</a:t>
            </a:r>
            <a:r>
              <a:rPr lang="es-E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: edad del paciente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Roboto" panose="02000000000000000000" pitchFamily="2" charset="0"/>
              </a:rPr>
              <a:t>4 hypertension</a:t>
            </a:r>
            <a:r>
              <a:rPr lang="es-E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: 0 si el paciente no tiene hipertensión, 1 si el paciente tiene hipertensión</a:t>
            </a:r>
          </a:p>
          <a:p>
            <a:r>
              <a:rPr lang="es-ES" b="0" i="0" dirty="0">
                <a:effectLst/>
                <a:latin typeface="Roboto" panose="02000000000000000000" pitchFamily="2" charset="0"/>
              </a:rPr>
              <a:t>5 heart_disease</a:t>
            </a:r>
            <a:r>
              <a:rPr lang="es-E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: 0 si el paciente no tiene enfermedades cardíacas, 1 si el paciente tiene  una enfermedad cardíaca.    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Roboto" panose="02000000000000000000" pitchFamily="2" charset="0"/>
              </a:rPr>
              <a:t>6 ever_married</a:t>
            </a:r>
            <a:r>
              <a:rPr lang="es-E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: "No" o "Sí"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Roboto" panose="02000000000000000000" pitchFamily="2" charset="0"/>
              </a:rPr>
              <a:t>7 work_type</a:t>
            </a:r>
            <a:r>
              <a:rPr lang="es-E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: "Niños", "Trabajo gubernamental", "Nunca trabajó", "Privado" o "Autónomo"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Roboto" panose="02000000000000000000" pitchFamily="2" charset="0"/>
              </a:rPr>
              <a:t>8 Residence_type</a:t>
            </a:r>
            <a:r>
              <a:rPr lang="es-E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: "Rural" o "Urbano"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Roboto" panose="02000000000000000000" pitchFamily="2" charset="0"/>
              </a:rPr>
              <a:t>9 avg_glucose_level</a:t>
            </a:r>
            <a:r>
              <a:rPr lang="es-E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: nivel promedio de glucosa en sangre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Roboto" panose="02000000000000000000" pitchFamily="2" charset="0"/>
              </a:rPr>
              <a:t>10 bmi</a:t>
            </a:r>
            <a:r>
              <a:rPr lang="es-E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: índice de masa corporal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Roboto" panose="02000000000000000000" pitchFamily="2" charset="0"/>
              </a:rPr>
              <a:t>11 smoking_status</a:t>
            </a:r>
            <a:r>
              <a:rPr lang="es-E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: "Exfumador", "Nunca fumó", "Fuma" o "Desconocido"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Roboto" panose="02000000000000000000" pitchFamily="2" charset="0"/>
              </a:rPr>
              <a:t>12 stroke</a:t>
            </a:r>
            <a:r>
              <a:rPr lang="es-E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: 1 si el paciente tuvo un derrame cerebral o 0 si no lo tuvo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244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A5E873BA-5042-7226-45EC-EFF5D0593DD0}"/>
              </a:ext>
            </a:extLst>
          </p:cNvPr>
          <p:cNvSpPr/>
          <p:nvPr/>
        </p:nvSpPr>
        <p:spPr>
          <a:xfrm>
            <a:off x="218482" y="3122006"/>
            <a:ext cx="1697114" cy="10009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gender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BCD09A2-81D0-ED8D-95C6-A0B523548870}"/>
              </a:ext>
            </a:extLst>
          </p:cNvPr>
          <p:cNvSpPr/>
          <p:nvPr/>
        </p:nvSpPr>
        <p:spPr>
          <a:xfrm>
            <a:off x="189598" y="5872224"/>
            <a:ext cx="2926464" cy="10009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avg_glucose_leve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5543489-9A71-383B-6160-B4C5C1A7C3F2}"/>
              </a:ext>
            </a:extLst>
          </p:cNvPr>
          <p:cNvSpPr/>
          <p:nvPr/>
        </p:nvSpPr>
        <p:spPr>
          <a:xfrm>
            <a:off x="3614809" y="3192576"/>
            <a:ext cx="2146346" cy="8404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heart_disease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FD08915-A98E-8B8E-D530-6A69AF5900F4}"/>
              </a:ext>
            </a:extLst>
          </p:cNvPr>
          <p:cNvSpPr/>
          <p:nvPr/>
        </p:nvSpPr>
        <p:spPr>
          <a:xfrm>
            <a:off x="2112823" y="5059005"/>
            <a:ext cx="2383447" cy="10009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Residence_type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ABE2F14-655F-B5BB-2E51-7AC68E623942}"/>
              </a:ext>
            </a:extLst>
          </p:cNvPr>
          <p:cNvSpPr/>
          <p:nvPr/>
        </p:nvSpPr>
        <p:spPr>
          <a:xfrm>
            <a:off x="1917695" y="2412091"/>
            <a:ext cx="1697114" cy="10009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Age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180E365-2DEB-1452-79E0-5D58CFF8032F}"/>
              </a:ext>
            </a:extLst>
          </p:cNvPr>
          <p:cNvSpPr/>
          <p:nvPr/>
        </p:nvSpPr>
        <p:spPr>
          <a:xfrm>
            <a:off x="4258633" y="5613314"/>
            <a:ext cx="1697114" cy="10009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bmi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92A2445-E714-0CB3-5503-361EAF41440A}"/>
              </a:ext>
            </a:extLst>
          </p:cNvPr>
          <p:cNvSpPr/>
          <p:nvPr/>
        </p:nvSpPr>
        <p:spPr>
          <a:xfrm>
            <a:off x="1863110" y="3812107"/>
            <a:ext cx="2020266" cy="10009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Hipertensión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8EDFCED-3F68-2304-1E28-ADB0858748AE}"/>
              </a:ext>
            </a:extLst>
          </p:cNvPr>
          <p:cNvSpPr/>
          <p:nvPr/>
        </p:nvSpPr>
        <p:spPr>
          <a:xfrm>
            <a:off x="53755" y="4558527"/>
            <a:ext cx="2132507" cy="10009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ever_married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AAFBB8A-0EA4-8D58-3CB0-0F272DE87404}"/>
              </a:ext>
            </a:extLst>
          </p:cNvPr>
          <p:cNvSpPr/>
          <p:nvPr/>
        </p:nvSpPr>
        <p:spPr>
          <a:xfrm>
            <a:off x="3951732" y="4312585"/>
            <a:ext cx="1697114" cy="10009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work_type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8D6144C-6643-499B-E438-BCE6835BCEE8}"/>
              </a:ext>
            </a:extLst>
          </p:cNvPr>
          <p:cNvSpPr/>
          <p:nvPr/>
        </p:nvSpPr>
        <p:spPr>
          <a:xfrm>
            <a:off x="8321692" y="3480656"/>
            <a:ext cx="2457537" cy="157834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Stroker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B38E1BC-8F69-9C55-63CE-C63366D1BFAA}"/>
              </a:ext>
            </a:extLst>
          </p:cNvPr>
          <p:cNvSpPr txBox="1"/>
          <p:nvPr/>
        </p:nvSpPr>
        <p:spPr>
          <a:xfrm>
            <a:off x="40202" y="1244686"/>
            <a:ext cx="5447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VARIABLES PREDICTORAS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C393FAC-F5CF-76DF-EFA7-67996212906C}"/>
              </a:ext>
            </a:extLst>
          </p:cNvPr>
          <p:cNvSpPr txBox="1"/>
          <p:nvPr/>
        </p:nvSpPr>
        <p:spPr>
          <a:xfrm>
            <a:off x="7408514" y="1244686"/>
            <a:ext cx="4582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VARIABLES OBJETIVO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EC3449C-97B4-98A3-904E-62CB3D58FDB6}"/>
              </a:ext>
            </a:extLst>
          </p:cNvPr>
          <p:cNvSpPr txBox="1"/>
          <p:nvPr/>
        </p:nvSpPr>
        <p:spPr>
          <a:xfrm>
            <a:off x="4432383" y="16113"/>
            <a:ext cx="4582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VARIABLES OBJETIVO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00C0335-F228-ADE5-AB1F-40347265616E}"/>
              </a:ext>
            </a:extLst>
          </p:cNvPr>
          <p:cNvCxnSpPr>
            <a:cxnSpLocks/>
          </p:cNvCxnSpPr>
          <p:nvPr/>
        </p:nvCxnSpPr>
        <p:spPr>
          <a:xfrm>
            <a:off x="6791417" y="1153288"/>
            <a:ext cx="453" cy="551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72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08970-3B43-53CE-F426-B41C425D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073" y="108960"/>
            <a:ext cx="4592782" cy="512330"/>
          </a:xfrm>
        </p:spPr>
        <p:txBody>
          <a:bodyPr>
            <a:normAutofit fontScale="90000"/>
          </a:bodyPr>
          <a:lstStyle/>
          <a:p>
            <a:r>
              <a:rPr lang="es-AR" dirty="0"/>
              <a:t>Exploración visual 01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85FDDA-CDAF-0C5B-F21F-D720793BEEB4}"/>
              </a:ext>
            </a:extLst>
          </p:cNvPr>
          <p:cNvSpPr txBox="1"/>
          <p:nvPr/>
        </p:nvSpPr>
        <p:spPr>
          <a:xfrm>
            <a:off x="7878618" y="1094798"/>
            <a:ext cx="39162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u="sng" dirty="0"/>
              <a:t>Matriz de correlación:</a:t>
            </a:r>
          </a:p>
          <a:p>
            <a:r>
              <a:rPr lang="es-AR" sz="2800" dirty="0"/>
              <a:t>A simple vista no se pueden ver fuertes correlaciones entre variables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5658308-B4B9-06D5-59D8-22D268FEE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290"/>
            <a:ext cx="6611273" cy="584916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A19559F-987E-5277-827D-78EFC7DE493C}"/>
              </a:ext>
            </a:extLst>
          </p:cNvPr>
          <p:cNvSpPr txBox="1"/>
          <p:nvPr/>
        </p:nvSpPr>
        <p:spPr>
          <a:xfrm>
            <a:off x="7575434" y="6285790"/>
            <a:ext cx="452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La relación más relevante: 0.33 entre age-bmi.</a:t>
            </a:r>
          </a:p>
        </p:txBody>
      </p:sp>
    </p:spTree>
    <p:extLst>
      <p:ext uri="{BB962C8B-B14F-4D97-AF65-F5344CB8AC3E}">
        <p14:creationId xmlns:p14="http://schemas.microsoft.com/office/powerpoint/2010/main" val="316124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08970-3B43-53CE-F426-B41C425D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073" y="108960"/>
            <a:ext cx="4592782" cy="512330"/>
          </a:xfrm>
        </p:spPr>
        <p:txBody>
          <a:bodyPr>
            <a:normAutofit fontScale="90000"/>
          </a:bodyPr>
          <a:lstStyle/>
          <a:p>
            <a:r>
              <a:rPr lang="es-AR" dirty="0"/>
              <a:t>Exploración visual 02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85FDDA-CDAF-0C5B-F21F-D720793BEEB4}"/>
              </a:ext>
            </a:extLst>
          </p:cNvPr>
          <p:cNvSpPr txBox="1"/>
          <p:nvPr/>
        </p:nvSpPr>
        <p:spPr>
          <a:xfrm>
            <a:off x="8508521" y="621290"/>
            <a:ext cx="321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Sesgo en aquellas personas que mayor edad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A9EB09-B05F-528E-2788-C434EDE2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26" y="970553"/>
            <a:ext cx="7058191" cy="44789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C0A463E-5718-0CD7-E02A-ED3B17D4FE38}"/>
              </a:ext>
            </a:extLst>
          </p:cNvPr>
          <p:cNvSpPr txBox="1"/>
          <p:nvPr/>
        </p:nvSpPr>
        <p:spPr>
          <a:xfrm>
            <a:off x="8617789" y="3493698"/>
            <a:ext cx="3441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azul: Distribución de los pacientes sin riesgo </a:t>
            </a:r>
          </a:p>
          <a:p>
            <a:r>
              <a:rPr lang="es-AR" dirty="0">
                <a:solidFill>
                  <a:schemeClr val="accent2"/>
                </a:solidFill>
              </a:rPr>
              <a:t>naranja: Distribución de pacientes con riesgo</a:t>
            </a:r>
          </a:p>
        </p:txBody>
      </p:sp>
    </p:spTree>
    <p:extLst>
      <p:ext uri="{BB962C8B-B14F-4D97-AF65-F5344CB8AC3E}">
        <p14:creationId xmlns:p14="http://schemas.microsoft.com/office/powerpoint/2010/main" val="263165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36853-B71E-0087-B296-05F9C23D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366" y="192577"/>
            <a:ext cx="10515600" cy="568129"/>
          </a:xfrm>
        </p:spPr>
        <p:txBody>
          <a:bodyPr>
            <a:normAutofit fontScale="90000"/>
          </a:bodyPr>
          <a:lstStyle/>
          <a:p>
            <a:r>
              <a:rPr lang="es-AR" dirty="0"/>
              <a:t>TAREAS DE PRE PROCESADO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8B637A-508E-A0A5-6837-4A1543D10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134" y="1468976"/>
            <a:ext cx="1581498" cy="1552568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7DF42A7-3722-98CF-1417-B2D8A4D0A438}"/>
              </a:ext>
            </a:extLst>
          </p:cNvPr>
          <p:cNvSpPr/>
          <p:nvPr/>
        </p:nvSpPr>
        <p:spPr>
          <a:xfrm>
            <a:off x="4585393" y="3509636"/>
            <a:ext cx="2622066" cy="10275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Vectorización de variables categóricas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E750FA1-1907-585A-0572-255BE09C9AEE}"/>
              </a:ext>
            </a:extLst>
          </p:cNvPr>
          <p:cNvSpPr/>
          <p:nvPr/>
        </p:nvSpPr>
        <p:spPr>
          <a:xfrm>
            <a:off x="4585393" y="1621410"/>
            <a:ext cx="2622066" cy="10275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Eliminación de filas con Nan 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9D55496-F85F-7C1D-8B41-E3D22C307698}"/>
              </a:ext>
            </a:extLst>
          </p:cNvPr>
          <p:cNvSpPr/>
          <p:nvPr/>
        </p:nvSpPr>
        <p:spPr>
          <a:xfrm>
            <a:off x="4585393" y="5236590"/>
            <a:ext cx="2622066" cy="10275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Normalización de todas las variables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38710E1-095C-B358-A2EF-5902ACB13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936" y="4912743"/>
            <a:ext cx="1877602" cy="1825984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07DB53F-4819-EE8C-B282-4D9C0D6DB597}"/>
              </a:ext>
            </a:extLst>
          </p:cNvPr>
          <p:cNvCxnSpPr/>
          <p:nvPr/>
        </p:nvCxnSpPr>
        <p:spPr>
          <a:xfrm>
            <a:off x="3217653" y="2001328"/>
            <a:ext cx="1207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D25CA47-40DE-EF84-4706-9BD990740B75}"/>
              </a:ext>
            </a:extLst>
          </p:cNvPr>
          <p:cNvCxnSpPr/>
          <p:nvPr/>
        </p:nvCxnSpPr>
        <p:spPr>
          <a:xfrm>
            <a:off x="5896426" y="2769079"/>
            <a:ext cx="0" cy="65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34820A6-0AF3-AEB2-AF64-BA02FD0A667B}"/>
              </a:ext>
            </a:extLst>
          </p:cNvPr>
          <p:cNvCxnSpPr/>
          <p:nvPr/>
        </p:nvCxnSpPr>
        <p:spPr>
          <a:xfrm>
            <a:off x="5896426" y="4666891"/>
            <a:ext cx="0" cy="49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7EEBF21-2D2A-F02E-2420-3DCA970E0F79}"/>
              </a:ext>
            </a:extLst>
          </p:cNvPr>
          <p:cNvCxnSpPr/>
          <p:nvPr/>
        </p:nvCxnSpPr>
        <p:spPr>
          <a:xfrm>
            <a:off x="7349706" y="5750351"/>
            <a:ext cx="1587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2AE15E2-DDED-1A46-BE6F-03840282F1EB}"/>
              </a:ext>
            </a:extLst>
          </p:cNvPr>
          <p:cNvSpPr txBox="1"/>
          <p:nvPr/>
        </p:nvSpPr>
        <p:spPr>
          <a:xfrm>
            <a:off x="1764600" y="1099644"/>
            <a:ext cx="116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Set_sucio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E889C47-341F-04AF-4C0C-390EF6AD5DFC}"/>
              </a:ext>
            </a:extLst>
          </p:cNvPr>
          <p:cNvSpPr txBox="1"/>
          <p:nvPr/>
        </p:nvSpPr>
        <p:spPr>
          <a:xfrm>
            <a:off x="9548172" y="4528869"/>
            <a:ext cx="11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Set_limpio</a:t>
            </a:r>
          </a:p>
        </p:txBody>
      </p:sp>
    </p:spTree>
    <p:extLst>
      <p:ext uri="{BB962C8B-B14F-4D97-AF65-F5344CB8AC3E}">
        <p14:creationId xmlns:p14="http://schemas.microsoft.com/office/powerpoint/2010/main" val="271873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DCC072-9CE7-32CB-BC02-9DAC8ADEE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683" y="985333"/>
            <a:ext cx="7972633" cy="40300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7B5CB10D-710D-E6F1-A7A9-9EE323E15EDA}"/>
                  </a:ext>
                </a:extLst>
              </p14:cNvPr>
              <p14:cNvContentPartPr/>
              <p14:nvPr/>
            </p14:nvContentPartPr>
            <p14:xfrm>
              <a:off x="2502684" y="4932153"/>
              <a:ext cx="360" cy="3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7B5CB10D-710D-E6F1-A7A9-9EE323E15E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9044" y="482451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6A2856E7-8B38-708E-2F51-CD972800C5ED}"/>
                  </a:ext>
                </a:extLst>
              </p14:cNvPr>
              <p14:cNvContentPartPr/>
              <p14:nvPr/>
            </p14:nvContentPartPr>
            <p14:xfrm>
              <a:off x="2271924" y="4987233"/>
              <a:ext cx="360" cy="3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6A2856E7-8B38-708E-2F51-CD972800C5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8284" y="487959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D1ACE22-2882-0493-49FC-DB9C06B173B9}"/>
                  </a:ext>
                </a:extLst>
              </p14:cNvPr>
              <p14:cNvContentPartPr/>
              <p14:nvPr/>
            </p14:nvContentPartPr>
            <p14:xfrm>
              <a:off x="2152044" y="4987233"/>
              <a:ext cx="360" cy="3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D1ACE22-2882-0493-49FC-DB9C06B173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8044" y="487959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0229736E-08A5-A2C2-0C43-1D1C8CC27FD5}"/>
                  </a:ext>
                </a:extLst>
              </p14:cNvPr>
              <p14:cNvContentPartPr/>
              <p14:nvPr/>
            </p14:nvContentPartPr>
            <p14:xfrm>
              <a:off x="2290644" y="4968873"/>
              <a:ext cx="138960" cy="1872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0229736E-08A5-A2C2-0C43-1D1C8CC27F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36644" y="4860873"/>
                <a:ext cx="2466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930B0645-C32A-D3F5-72B3-DA5F0E8F350A}"/>
                  </a:ext>
                </a:extLst>
              </p14:cNvPr>
              <p14:cNvContentPartPr/>
              <p14:nvPr/>
            </p14:nvContentPartPr>
            <p14:xfrm>
              <a:off x="2135124" y="4968873"/>
              <a:ext cx="30348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930B0645-C32A-D3F5-72B3-DA5F0E8F35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81124" y="4860873"/>
                <a:ext cx="411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EFA1DC95-68AE-1AB5-9C19-E630599A9F39}"/>
                  </a:ext>
                </a:extLst>
              </p14:cNvPr>
              <p14:cNvContentPartPr/>
              <p14:nvPr/>
            </p14:nvContentPartPr>
            <p14:xfrm>
              <a:off x="2124324" y="4961673"/>
              <a:ext cx="306000" cy="792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EFA1DC95-68AE-1AB5-9C19-E630599A9F3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70684" y="4854033"/>
                <a:ext cx="4136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A75BC217-DE1F-1D9D-A8AD-BA62A6EADAC8}"/>
                  </a:ext>
                </a:extLst>
              </p14:cNvPr>
              <p14:cNvContentPartPr/>
              <p14:nvPr/>
            </p14:nvContentPartPr>
            <p14:xfrm>
              <a:off x="2438244" y="4959873"/>
              <a:ext cx="360" cy="36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A75BC217-DE1F-1D9D-A8AD-BA62A6EADA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4244" y="485187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D69CD206-0285-ED22-AC21-8F4F158966FB}"/>
                  </a:ext>
                </a:extLst>
              </p14:cNvPr>
              <p14:cNvContentPartPr/>
              <p14:nvPr/>
            </p14:nvContentPartPr>
            <p14:xfrm>
              <a:off x="2309004" y="5153913"/>
              <a:ext cx="360" cy="36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D69CD206-0285-ED22-AC21-8F4F158966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5364" y="504591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9C975217-F002-D375-7999-9AB7F9DCCE0F}"/>
                  </a:ext>
                </a:extLst>
              </p14:cNvPr>
              <p14:cNvContentPartPr/>
              <p14:nvPr/>
            </p14:nvContentPartPr>
            <p14:xfrm>
              <a:off x="2245284" y="4963473"/>
              <a:ext cx="64080" cy="24588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9C975217-F002-D375-7999-9AB7F9DCCE0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91284" y="4855833"/>
                <a:ext cx="1717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30472F6B-3E45-6899-619D-422B9929C6DF}"/>
                  </a:ext>
                </a:extLst>
              </p14:cNvPr>
              <p14:cNvContentPartPr/>
              <p14:nvPr/>
            </p14:nvContentPartPr>
            <p14:xfrm>
              <a:off x="2244564" y="4950513"/>
              <a:ext cx="92520" cy="9252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30472F6B-3E45-6899-619D-422B9929C6D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90564" y="4842873"/>
                <a:ext cx="2001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964557EB-9BBB-25AB-A342-4246D9A9295C}"/>
                  </a:ext>
                </a:extLst>
              </p14:cNvPr>
              <p14:cNvContentPartPr/>
              <p14:nvPr/>
            </p14:nvContentPartPr>
            <p14:xfrm>
              <a:off x="2327364" y="5052393"/>
              <a:ext cx="360" cy="3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964557EB-9BBB-25AB-A342-4246D9A929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3724" y="494439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3A9864E3-D145-6869-6F3F-1FC41D657186}"/>
                  </a:ext>
                </a:extLst>
              </p14:cNvPr>
              <p14:cNvContentPartPr/>
              <p14:nvPr/>
            </p14:nvContentPartPr>
            <p14:xfrm>
              <a:off x="2196625" y="4933657"/>
              <a:ext cx="305280" cy="13032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3A9864E3-D145-6869-6F3F-1FC41D65718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42985" y="4825657"/>
                <a:ext cx="4129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A7696F93-5499-9BB2-7229-1A3ED731BF1B}"/>
                  </a:ext>
                </a:extLst>
              </p14:cNvPr>
              <p14:cNvContentPartPr/>
              <p14:nvPr/>
            </p14:nvContentPartPr>
            <p14:xfrm>
              <a:off x="2218585" y="4908457"/>
              <a:ext cx="222840" cy="792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A7696F93-5499-9BB2-7229-1A3ED731BF1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64945" y="4800457"/>
                <a:ext cx="3304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92BB76FE-076D-2C5E-3B06-122EB4AEF66F}"/>
                  </a:ext>
                </a:extLst>
              </p14:cNvPr>
              <p14:cNvContentPartPr/>
              <p14:nvPr/>
            </p14:nvContentPartPr>
            <p14:xfrm>
              <a:off x="2112385" y="4897297"/>
              <a:ext cx="359640" cy="9828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92BB76FE-076D-2C5E-3B06-122EB4AEF66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49385" y="4834657"/>
                <a:ext cx="485280" cy="2239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22FBECC1-7FF0-CCC6-D495-B5FD238C0F48}"/>
              </a:ext>
            </a:extLst>
          </p:cNvPr>
          <p:cNvSpPr/>
          <p:nvPr/>
        </p:nvSpPr>
        <p:spPr>
          <a:xfrm>
            <a:off x="3921198" y="5197555"/>
            <a:ext cx="1382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75%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35AAAA2-E7ED-124C-458E-3EBB27FC46CD}"/>
              </a:ext>
            </a:extLst>
          </p:cNvPr>
          <p:cNvSpPr/>
          <p:nvPr/>
        </p:nvSpPr>
        <p:spPr>
          <a:xfrm>
            <a:off x="8033122" y="5153913"/>
            <a:ext cx="1382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627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738F0BD-A841-8073-0CDE-A878B221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a utilizar: KNN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E6C8B6-E636-1B8F-A155-57786C2BD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791839"/>
            <a:ext cx="6780700" cy="527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87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675</Words>
  <Application>Microsoft Office PowerPoint</Application>
  <PresentationFormat>Panorámica</PresentationFormat>
  <Paragraphs>69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ADLaM Display</vt:lpstr>
      <vt:lpstr>Arial</vt:lpstr>
      <vt:lpstr>Calibri</vt:lpstr>
      <vt:lpstr>Calibri Light</vt:lpstr>
      <vt:lpstr>Courier New</vt:lpstr>
      <vt:lpstr>Roboto</vt:lpstr>
      <vt:lpstr>Söhne</vt:lpstr>
      <vt:lpstr>Tema de Office</vt:lpstr>
      <vt:lpstr>Presentación de PowerPoint</vt:lpstr>
      <vt:lpstr>Peligro de derrame Cerebral</vt:lpstr>
      <vt:lpstr>Variables de estudio:</vt:lpstr>
      <vt:lpstr>Presentación de PowerPoint</vt:lpstr>
      <vt:lpstr>Exploración visual 01</vt:lpstr>
      <vt:lpstr>Exploración visual 02</vt:lpstr>
      <vt:lpstr>TAREAS DE PRE PROCESADO</vt:lpstr>
      <vt:lpstr>Presentación de PowerPoint</vt:lpstr>
      <vt:lpstr>Modelo a utilizar: KNN</vt:lpstr>
      <vt:lpstr>Aplicamos siclo for y la herramienta SequentialFeatureSelector:  Determinamos las mejores variables  para las distintas cantidades  (1 hasta 8).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Riesgo de Ataque Cardíaco</dc:title>
  <dc:creator>Martin Erramuspe</dc:creator>
  <cp:lastModifiedBy>Martin Erramuspe</cp:lastModifiedBy>
  <cp:revision>8</cp:revision>
  <dcterms:created xsi:type="dcterms:W3CDTF">2023-12-30T02:38:16Z</dcterms:created>
  <dcterms:modified xsi:type="dcterms:W3CDTF">2024-01-13T22:27:49Z</dcterms:modified>
</cp:coreProperties>
</file>