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1" r:id="rId4"/>
    <p:sldId id="260" r:id="rId5"/>
    <p:sldId id="283" r:id="rId6"/>
    <p:sldId id="284" r:id="rId7"/>
    <p:sldId id="279" r:id="rId8"/>
    <p:sldId id="289" r:id="rId9"/>
    <p:sldId id="286" r:id="rId10"/>
    <p:sldId id="282" r:id="rId11"/>
    <p:sldId id="281" r:id="rId12"/>
    <p:sldId id="287" r:id="rId13"/>
    <p:sldId id="285" r:id="rId14"/>
    <p:sldId id="290" r:id="rId15"/>
    <p:sldId id="263" r:id="rId16"/>
    <p:sldId id="257" r:id="rId17"/>
    <p:sldId id="280" r:id="rId18"/>
    <p:sldId id="291" r:id="rId19"/>
    <p:sldId id="272" r:id="rId20"/>
    <p:sldId id="274" r:id="rId21"/>
    <p:sldId id="275" r:id="rId22"/>
    <p:sldId id="273" r:id="rId23"/>
    <p:sldId id="276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EAF0-D50F-4FFC-874B-AB2D2EBCC327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71F-619F-4178-9511-D6C4D67A14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16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EAF0-D50F-4FFC-874B-AB2D2EBCC327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71F-619F-4178-9511-D6C4D67A14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82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EAF0-D50F-4FFC-874B-AB2D2EBCC327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71F-619F-4178-9511-D6C4D67A14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39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EAF0-D50F-4FFC-874B-AB2D2EBCC327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71F-619F-4178-9511-D6C4D67A14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28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EAF0-D50F-4FFC-874B-AB2D2EBCC327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71F-619F-4178-9511-D6C4D67A14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53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EAF0-D50F-4FFC-874B-AB2D2EBCC327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71F-619F-4178-9511-D6C4D67A14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19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EAF0-D50F-4FFC-874B-AB2D2EBCC327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71F-619F-4178-9511-D6C4D67A14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30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EAF0-D50F-4FFC-874B-AB2D2EBCC327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71F-619F-4178-9511-D6C4D67A14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2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EAF0-D50F-4FFC-874B-AB2D2EBCC327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71F-619F-4178-9511-D6C4D67A14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99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EAF0-D50F-4FFC-874B-AB2D2EBCC327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71F-619F-4178-9511-D6C4D67A14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EAF0-D50F-4FFC-874B-AB2D2EBCC327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71F-619F-4178-9511-D6C4D67A14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69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EAF0-D50F-4FFC-874B-AB2D2EBCC327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D71F-619F-4178-9511-D6C4D67A14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04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6705599" cy="6858000"/>
          </a:xfrm>
          <a:prstGeom prst="rect">
            <a:avLst/>
          </a:prstGeom>
          <a:solidFill>
            <a:srgbClr val="F28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400" dirty="0"/>
          </a:p>
        </p:txBody>
      </p:sp>
      <p:pic>
        <p:nvPicPr>
          <p:cNvPr id="9" name="Picture 4" descr="ð¨âð»â¤ï¸ Do you know C?______@andreassterneer #curryand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-2"/>
            <a:ext cx="5486402" cy="685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696242" y="1551555"/>
            <a:ext cx="4525726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s-AR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Memoria dinámica.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</a:rPr>
              <a:t>Stack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</a:rPr>
              <a:t>Heap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Funciones para manejo del </a:t>
            </a:r>
            <a:r>
              <a:rPr lang="es-ES" sz="2400" dirty="0" err="1">
                <a:solidFill>
                  <a:schemeClr val="bg1"/>
                </a:solidFill>
              </a:rPr>
              <a:t>heap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96242" y="514411"/>
            <a:ext cx="19479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</a:rPr>
              <a:t>Clase 3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10894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7FEC79-EBD6-4234-A1AA-D5B271642926}"/>
              </a:ext>
            </a:extLst>
          </p:cNvPr>
          <p:cNvSpPr txBox="1"/>
          <p:nvPr/>
        </p:nvSpPr>
        <p:spPr>
          <a:xfrm>
            <a:off x="519040" y="402344"/>
            <a:ext cx="524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Uso de memoria dinámica – </a:t>
            </a:r>
            <a:r>
              <a:rPr lang="es-ES" sz="2800" dirty="0" err="1"/>
              <a:t>stack</a:t>
            </a:r>
            <a:r>
              <a:rPr lang="es-ES" sz="2800" dirty="0"/>
              <a:t> </a:t>
            </a:r>
            <a:r>
              <a:rPr lang="es-AR" sz="2800" dirty="0"/>
              <a:t> </a:t>
            </a:r>
            <a:endParaRPr lang="es-ES" sz="28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5FC31C3-AC46-4C4B-821A-BB293B722CAA}"/>
              </a:ext>
            </a:extLst>
          </p:cNvPr>
          <p:cNvSpPr/>
          <p:nvPr/>
        </p:nvSpPr>
        <p:spPr>
          <a:xfrm>
            <a:off x="1649869" y="2374399"/>
            <a:ext cx="3381555" cy="33988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E055F56-54FE-4964-9806-DB8AFF005818}"/>
              </a:ext>
            </a:extLst>
          </p:cNvPr>
          <p:cNvCxnSpPr>
            <a:cxnSpLocks/>
          </p:cNvCxnSpPr>
          <p:nvPr/>
        </p:nvCxnSpPr>
        <p:spPr>
          <a:xfrm flipV="1">
            <a:off x="3314768" y="2978247"/>
            <a:ext cx="1276709" cy="1104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E5B8C81-A2B0-46A3-8CE7-2532D6B02096}"/>
              </a:ext>
            </a:extLst>
          </p:cNvPr>
          <p:cNvSpPr txBox="1"/>
          <p:nvPr/>
        </p:nvSpPr>
        <p:spPr>
          <a:xfrm>
            <a:off x="3688306" y="314806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765D17D-2FB9-4411-B736-945FE0C35E8C}"/>
              </a:ext>
            </a:extLst>
          </p:cNvPr>
          <p:cNvCxnSpPr>
            <a:cxnSpLocks/>
          </p:cNvCxnSpPr>
          <p:nvPr/>
        </p:nvCxnSpPr>
        <p:spPr>
          <a:xfrm flipH="1">
            <a:off x="3288889" y="2128545"/>
            <a:ext cx="51758" cy="385600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C7E5A1A-C93E-4AB2-A95E-FDF494FCAEE0}"/>
              </a:ext>
            </a:extLst>
          </p:cNvPr>
          <p:cNvCxnSpPr>
            <a:cxnSpLocks/>
          </p:cNvCxnSpPr>
          <p:nvPr/>
        </p:nvCxnSpPr>
        <p:spPr>
          <a:xfrm flipH="1">
            <a:off x="1024453" y="4082429"/>
            <a:ext cx="463238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540743-987D-40CB-8C9B-D26419A7562F}"/>
              </a:ext>
            </a:extLst>
          </p:cNvPr>
          <p:cNvSpPr txBox="1"/>
          <p:nvPr/>
        </p:nvSpPr>
        <p:spPr>
          <a:xfrm>
            <a:off x="7364470" y="3749025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r = x</a:t>
            </a:r>
            <a:r>
              <a:rPr lang="es-ES" sz="3200" baseline="30000" dirty="0"/>
              <a:t>2</a:t>
            </a:r>
            <a:r>
              <a:rPr lang="es-ES" sz="3200" dirty="0"/>
              <a:t>  + y</a:t>
            </a:r>
            <a:r>
              <a:rPr lang="es-ES" sz="3200" baseline="30000" dirty="0"/>
              <a:t>2</a:t>
            </a:r>
            <a:r>
              <a:rPr lang="es-ES" sz="3200" dirty="0"/>
              <a:t>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8B0CE0-85B0-40DF-BFD3-37475FEC132C}"/>
              </a:ext>
            </a:extLst>
          </p:cNvPr>
          <p:cNvSpPr txBox="1"/>
          <p:nvPr/>
        </p:nvSpPr>
        <p:spPr>
          <a:xfrm>
            <a:off x="519040" y="1136201"/>
            <a:ext cx="94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Problema: escribir una aplicación para calcular el radio de una circunferencia centrada en el origen.</a:t>
            </a:r>
          </a:p>
        </p:txBody>
      </p:sp>
    </p:spTree>
    <p:extLst>
      <p:ext uri="{BB962C8B-B14F-4D97-AF65-F5344CB8AC3E}">
        <p14:creationId xmlns:p14="http://schemas.microsoft.com/office/powerpoint/2010/main" val="232962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9DA034D2-F35E-4B13-A862-EB1A8BBB8674}"/>
              </a:ext>
            </a:extLst>
          </p:cNvPr>
          <p:cNvSpPr/>
          <p:nvPr/>
        </p:nvSpPr>
        <p:spPr>
          <a:xfrm>
            <a:off x="519040" y="1356825"/>
            <a:ext cx="6856545" cy="5255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D540D8-DF41-42DB-9CB6-6FBC765CF106}"/>
              </a:ext>
            </a:extLst>
          </p:cNvPr>
          <p:cNvSpPr txBox="1"/>
          <p:nvPr/>
        </p:nvSpPr>
        <p:spPr>
          <a:xfrm>
            <a:off x="519040" y="402344"/>
            <a:ext cx="524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Uso de memoria dinámica – </a:t>
            </a:r>
            <a:r>
              <a:rPr lang="es-ES" sz="2800" dirty="0" err="1"/>
              <a:t>stack</a:t>
            </a:r>
            <a:r>
              <a:rPr lang="es-ES" sz="2800" dirty="0"/>
              <a:t> </a:t>
            </a:r>
            <a:r>
              <a:rPr lang="es-AR" sz="2800" dirty="0"/>
              <a:t> </a:t>
            </a:r>
            <a:endParaRPr lang="es-ES" sz="28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14B6E5D-BA7F-429B-B6DF-DBDB54C4E936}"/>
              </a:ext>
            </a:extLst>
          </p:cNvPr>
          <p:cNvSpPr/>
          <p:nvPr/>
        </p:nvSpPr>
        <p:spPr>
          <a:xfrm>
            <a:off x="9156350" y="245853"/>
            <a:ext cx="2763485" cy="636629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37AD21-F22B-48B6-88CF-2C556537EE8D}"/>
              </a:ext>
            </a:extLst>
          </p:cNvPr>
          <p:cNvSpPr txBox="1"/>
          <p:nvPr/>
        </p:nvSpPr>
        <p:spPr>
          <a:xfrm>
            <a:off x="9487618" y="294622"/>
            <a:ext cx="21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Segmento de códigos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49A9DF-8093-4B4D-BCE4-67DE45CF8649}"/>
              </a:ext>
            </a:extLst>
          </p:cNvPr>
          <p:cNvSpPr txBox="1"/>
          <p:nvPr/>
        </p:nvSpPr>
        <p:spPr>
          <a:xfrm>
            <a:off x="9585016" y="744045"/>
            <a:ext cx="19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Segmento de datos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2A56EFB-CC08-4031-AB9C-AAEFCC5832B7}"/>
              </a:ext>
            </a:extLst>
          </p:cNvPr>
          <p:cNvSpPr txBox="1"/>
          <p:nvPr/>
        </p:nvSpPr>
        <p:spPr>
          <a:xfrm>
            <a:off x="8306736" y="117215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HEAP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73901F-961D-4B70-99D5-00B4A54F2391}"/>
              </a:ext>
            </a:extLst>
          </p:cNvPr>
          <p:cNvSpPr txBox="1"/>
          <p:nvPr/>
        </p:nvSpPr>
        <p:spPr>
          <a:xfrm>
            <a:off x="8306736" y="624281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STACK</a:t>
            </a:r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D4C48FF-71BE-47CC-B2D1-C945EE09CBBE}"/>
              </a:ext>
            </a:extLst>
          </p:cNvPr>
          <p:cNvCxnSpPr>
            <a:cxnSpLocks/>
          </p:cNvCxnSpPr>
          <p:nvPr/>
        </p:nvCxnSpPr>
        <p:spPr>
          <a:xfrm>
            <a:off x="9156349" y="701569"/>
            <a:ext cx="2763486" cy="486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BD34E9D-8F4D-4583-A9F4-3E28A7378063}"/>
              </a:ext>
            </a:extLst>
          </p:cNvPr>
          <p:cNvCxnSpPr>
            <a:cxnSpLocks/>
          </p:cNvCxnSpPr>
          <p:nvPr/>
        </p:nvCxnSpPr>
        <p:spPr>
          <a:xfrm>
            <a:off x="9156349" y="1189176"/>
            <a:ext cx="2763486" cy="486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C1BA9B2-8CCF-49DC-9BA0-F3F7CB69B4FE}"/>
              </a:ext>
            </a:extLst>
          </p:cNvPr>
          <p:cNvSpPr/>
          <p:nvPr/>
        </p:nvSpPr>
        <p:spPr>
          <a:xfrm>
            <a:off x="755183" y="47057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x, y , r;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r = 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RadioDeLaCircunferencia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x,y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"El radio de la circunferencia es: %d"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r);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1492AC1-A31A-4283-AF6C-67E835312C47}"/>
              </a:ext>
            </a:extLst>
          </p:cNvPr>
          <p:cNvSpPr/>
          <p:nvPr/>
        </p:nvSpPr>
        <p:spPr>
          <a:xfrm>
            <a:off x="844023" y="1629433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2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es-A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include</a:t>
            </a:r>
            <a:r>
              <a:rPr lang="es-AR" sz="12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s-A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s-A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9902800-4ADF-42AF-8C43-1B289A597F12}"/>
              </a:ext>
            </a:extLst>
          </p:cNvPr>
          <p:cNvSpPr/>
          <p:nvPr/>
        </p:nvSpPr>
        <p:spPr>
          <a:xfrm>
            <a:off x="830705" y="224330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A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DCDCAA"/>
                </a:solidFill>
                <a:latin typeface="Consolas" panose="020B0609020204030204" pitchFamily="49" charset="0"/>
              </a:rPr>
              <a:t>Cuadrado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A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 a * a;</a:t>
            </a:r>
          </a:p>
          <a:p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FFA6578-6A6B-45A4-8CDD-46E073DDBBEB}"/>
              </a:ext>
            </a:extLst>
          </p:cNvPr>
          <p:cNvSpPr/>
          <p:nvPr/>
        </p:nvSpPr>
        <p:spPr>
          <a:xfrm>
            <a:off x="755183" y="347460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RadioDeLaCircunferencia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200" dirty="0">
                <a:solidFill>
                  <a:srgbClr val="DCDCAA"/>
                </a:solidFill>
                <a:latin typeface="Consolas" panose="020B0609020204030204" pitchFamily="49" charset="0"/>
              </a:rPr>
              <a:t>Cuadrado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(x)  + </a:t>
            </a:r>
            <a:r>
              <a:rPr lang="es-ES" sz="1200" dirty="0">
                <a:solidFill>
                  <a:srgbClr val="DCDCAA"/>
                </a:solidFill>
                <a:latin typeface="Consolas" panose="020B0609020204030204" pitchFamily="49" charset="0"/>
              </a:rPr>
              <a:t>Cuadrado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(y);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1FF6FA3-040B-4132-9B80-F90FA0A2CBCA}"/>
              </a:ext>
            </a:extLst>
          </p:cNvPr>
          <p:cNvGrpSpPr/>
          <p:nvPr/>
        </p:nvGrpSpPr>
        <p:grpSpPr>
          <a:xfrm>
            <a:off x="519039" y="998283"/>
            <a:ext cx="1280433" cy="369331"/>
            <a:chOff x="519039" y="786211"/>
            <a:chExt cx="1280433" cy="369331"/>
          </a:xfrm>
        </p:grpSpPr>
        <p:sp>
          <p:nvSpPr>
            <p:cNvPr id="26" name="Rectángulo: esquinas superiores redondeadas 25">
              <a:extLst>
                <a:ext uri="{FF2B5EF4-FFF2-40B4-BE49-F238E27FC236}">
                  <a16:creationId xmlns:a16="http://schemas.microsoft.com/office/drawing/2014/main" id="{5352F6DC-A562-43A0-B773-0D4030FEDE89}"/>
                </a:ext>
              </a:extLst>
            </p:cNvPr>
            <p:cNvSpPr/>
            <p:nvPr/>
          </p:nvSpPr>
          <p:spPr>
            <a:xfrm>
              <a:off x="519039" y="786211"/>
              <a:ext cx="1280433" cy="369331"/>
            </a:xfrm>
            <a:prstGeom prst="round2Same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66CE4D3-9F4B-4E27-83F8-6454869291C6}"/>
                </a:ext>
              </a:extLst>
            </p:cNvPr>
            <p:cNvSpPr txBox="1"/>
            <p:nvPr/>
          </p:nvSpPr>
          <p:spPr>
            <a:xfrm>
              <a:off x="830705" y="832007"/>
              <a:ext cx="701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&lt;code/&gt;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8926F150-F31F-4C2A-9141-73F456538DC0}"/>
              </a:ext>
            </a:extLst>
          </p:cNvPr>
          <p:cNvGrpSpPr/>
          <p:nvPr/>
        </p:nvGrpSpPr>
        <p:grpSpPr>
          <a:xfrm>
            <a:off x="8901826" y="3975759"/>
            <a:ext cx="3053040" cy="1117323"/>
            <a:chOff x="8912146" y="3703223"/>
            <a:chExt cx="3053040" cy="1117323"/>
          </a:xfrm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F1D5775-3425-44CA-A13B-B03C502092F6}"/>
                </a:ext>
              </a:extLst>
            </p:cNvPr>
            <p:cNvCxnSpPr/>
            <p:nvPr/>
          </p:nvCxnSpPr>
          <p:spPr>
            <a:xfrm>
              <a:off x="8912146" y="3703223"/>
              <a:ext cx="303978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8AA5C31-B8A2-478F-8054-CE59F4488366}"/>
                </a:ext>
              </a:extLst>
            </p:cNvPr>
            <p:cNvSpPr txBox="1"/>
            <p:nvPr/>
          </p:nvSpPr>
          <p:spPr>
            <a:xfrm>
              <a:off x="9291762" y="3821498"/>
              <a:ext cx="2673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/>
                <a:t>RadioDeLaCircunferencia</a:t>
              </a:r>
              <a:r>
                <a:rPr lang="es-AR" dirty="0"/>
                <a:t>()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FCA95E39-25CC-4FD6-8194-A42CA3A4F6D6}"/>
                </a:ext>
              </a:extLst>
            </p:cNvPr>
            <p:cNvSpPr/>
            <p:nvPr/>
          </p:nvSpPr>
          <p:spPr>
            <a:xfrm>
              <a:off x="9291762" y="4136198"/>
              <a:ext cx="586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dirty="0" err="1"/>
                <a:t>int</a:t>
              </a:r>
              <a:r>
                <a:rPr lang="es-AR" dirty="0"/>
                <a:t> x</a:t>
              </a: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291EA505-285D-4AA0-9E9B-D571B1A94ED1}"/>
                </a:ext>
              </a:extLst>
            </p:cNvPr>
            <p:cNvSpPr/>
            <p:nvPr/>
          </p:nvSpPr>
          <p:spPr>
            <a:xfrm>
              <a:off x="9291762" y="4451214"/>
              <a:ext cx="586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dirty="0" err="1"/>
                <a:t>int</a:t>
              </a:r>
              <a:r>
                <a:rPr lang="es-AR" dirty="0"/>
                <a:t> y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117899BC-25AA-4208-84A5-ADB2FFB46B3E}"/>
              </a:ext>
            </a:extLst>
          </p:cNvPr>
          <p:cNvGrpSpPr/>
          <p:nvPr/>
        </p:nvGrpSpPr>
        <p:grpSpPr>
          <a:xfrm>
            <a:off x="8880049" y="3162810"/>
            <a:ext cx="3039786" cy="716906"/>
            <a:chOff x="8912146" y="2875236"/>
            <a:chExt cx="3039786" cy="716906"/>
          </a:xfrm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EAB538DF-9A8A-436E-8C66-03C865833A3E}"/>
                </a:ext>
              </a:extLst>
            </p:cNvPr>
            <p:cNvCxnSpPr>
              <a:cxnSpLocks/>
            </p:cNvCxnSpPr>
            <p:nvPr/>
          </p:nvCxnSpPr>
          <p:spPr>
            <a:xfrm>
              <a:off x="8912146" y="2875236"/>
              <a:ext cx="303978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69779047-A7E2-4FA8-B29E-0B8228A3AE7D}"/>
                </a:ext>
              </a:extLst>
            </p:cNvPr>
            <p:cNvSpPr txBox="1"/>
            <p:nvPr/>
          </p:nvSpPr>
          <p:spPr>
            <a:xfrm>
              <a:off x="9291762" y="2908110"/>
              <a:ext cx="1233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Cuadrado()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AECDBEC9-D725-42ED-98B3-8E9521DD5AD2}"/>
                </a:ext>
              </a:extLst>
            </p:cNvPr>
            <p:cNvSpPr/>
            <p:nvPr/>
          </p:nvSpPr>
          <p:spPr>
            <a:xfrm>
              <a:off x="9307537" y="3222810"/>
              <a:ext cx="5977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dirty="0" err="1"/>
                <a:t>int</a:t>
              </a:r>
              <a:r>
                <a:rPr lang="es-AR" dirty="0"/>
                <a:t> a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625E7B5F-4DFD-457F-8218-2B1014D1B4C1}"/>
              </a:ext>
            </a:extLst>
          </p:cNvPr>
          <p:cNvGrpSpPr/>
          <p:nvPr/>
        </p:nvGrpSpPr>
        <p:grpSpPr>
          <a:xfrm>
            <a:off x="8880049" y="5127724"/>
            <a:ext cx="3039786" cy="1361003"/>
            <a:chOff x="8880049" y="5127724"/>
            <a:chExt cx="3039786" cy="1361003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DC4ABFB-139F-4CAB-B4C1-FDA3D38B460E}"/>
                </a:ext>
              </a:extLst>
            </p:cNvPr>
            <p:cNvSpPr txBox="1"/>
            <p:nvPr/>
          </p:nvSpPr>
          <p:spPr>
            <a:xfrm>
              <a:off x="9291762" y="5137091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/>
                <a:t>Main</a:t>
              </a:r>
              <a:r>
                <a:rPr lang="es-AR" dirty="0"/>
                <a:t>()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65B22486-B5CC-47D4-B268-DA9DBD209278}"/>
                </a:ext>
              </a:extLst>
            </p:cNvPr>
            <p:cNvSpPr/>
            <p:nvPr/>
          </p:nvSpPr>
          <p:spPr>
            <a:xfrm>
              <a:off x="9291762" y="5451791"/>
              <a:ext cx="586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dirty="0" err="1"/>
                <a:t>int</a:t>
              </a:r>
              <a:r>
                <a:rPr lang="es-AR" dirty="0"/>
                <a:t> x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0CBEAA40-E048-4B13-BCFB-1D9E97830F8D}"/>
                </a:ext>
              </a:extLst>
            </p:cNvPr>
            <p:cNvSpPr/>
            <p:nvPr/>
          </p:nvSpPr>
          <p:spPr>
            <a:xfrm>
              <a:off x="9311790" y="5785593"/>
              <a:ext cx="586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dirty="0" err="1"/>
                <a:t>int</a:t>
              </a:r>
              <a:r>
                <a:rPr lang="es-AR" dirty="0"/>
                <a:t> y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89E8C82B-1FE1-4250-A4A1-43278FC3E2BC}"/>
                </a:ext>
              </a:extLst>
            </p:cNvPr>
            <p:cNvSpPr/>
            <p:nvPr/>
          </p:nvSpPr>
          <p:spPr>
            <a:xfrm>
              <a:off x="9295223" y="6119395"/>
              <a:ext cx="567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dirty="0" err="1"/>
                <a:t>int</a:t>
              </a:r>
              <a:r>
                <a:rPr lang="es-AR" dirty="0"/>
                <a:t> r</a:t>
              </a:r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E90528DB-C274-4869-8435-68BF81A57ACF}"/>
                </a:ext>
              </a:extLst>
            </p:cNvPr>
            <p:cNvCxnSpPr/>
            <p:nvPr/>
          </p:nvCxnSpPr>
          <p:spPr>
            <a:xfrm>
              <a:off x="8880049" y="5127724"/>
              <a:ext cx="303978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5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ck Overflow sufre una brecha de seguridad que no afecta a los ...">
            <a:extLst>
              <a:ext uri="{FF2B5EF4-FFF2-40B4-BE49-F238E27FC236}">
                <a16:creationId xmlns:a16="http://schemas.microsoft.com/office/drawing/2014/main" id="{C97EDE09-F1D6-4F1F-A4A4-B3BA211B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16" y="1730963"/>
            <a:ext cx="4920651" cy="285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ck - Aplicaciones en Google Play">
            <a:extLst>
              <a:ext uri="{FF2B5EF4-FFF2-40B4-BE49-F238E27FC236}">
                <a16:creationId xmlns:a16="http://schemas.microsoft.com/office/drawing/2014/main" id="{0A906293-6C1A-4153-B883-F885055B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51" y="1533347"/>
            <a:ext cx="4551871" cy="34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6F9B0F9-6615-43F8-AA4B-E44D24B8BE76}"/>
              </a:ext>
            </a:extLst>
          </p:cNvPr>
          <p:cNvSpPr txBox="1"/>
          <p:nvPr/>
        </p:nvSpPr>
        <p:spPr>
          <a:xfrm>
            <a:off x="519040" y="402344"/>
            <a:ext cx="670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Algunos referencias interesantes – </a:t>
            </a:r>
            <a:r>
              <a:rPr lang="es-ES" sz="2800" dirty="0" err="1"/>
              <a:t>stack</a:t>
            </a:r>
            <a:r>
              <a:rPr lang="es-ES" sz="2800" dirty="0"/>
              <a:t> </a:t>
            </a:r>
            <a:r>
              <a:rPr lang="es-AR" sz="2800" dirty="0"/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3381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A4FB1FA-A3B8-4758-A408-DB8013C2A726}"/>
              </a:ext>
            </a:extLst>
          </p:cNvPr>
          <p:cNvSpPr/>
          <p:nvPr/>
        </p:nvSpPr>
        <p:spPr>
          <a:xfrm>
            <a:off x="0" y="0"/>
            <a:ext cx="6705599" cy="6858000"/>
          </a:xfrm>
          <a:prstGeom prst="rect">
            <a:avLst/>
          </a:prstGeom>
          <a:solidFill>
            <a:srgbClr val="F28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400" dirty="0"/>
          </a:p>
        </p:txBody>
      </p:sp>
      <p:pic>
        <p:nvPicPr>
          <p:cNvPr id="6" name="Picture 4" descr="ð¨âð»â¤ï¸ Do you know C?______@andreassterneer #curryandcode">
            <a:extLst>
              <a:ext uri="{FF2B5EF4-FFF2-40B4-BE49-F238E27FC236}">
                <a16:creationId xmlns:a16="http://schemas.microsoft.com/office/drawing/2014/main" id="{20DD53AD-C1A4-4EAE-B582-83E70C7D3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-2"/>
            <a:ext cx="5486402" cy="685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EDE2D72-3D12-49DB-BCDF-202050A5FD1F}"/>
              </a:ext>
            </a:extLst>
          </p:cNvPr>
          <p:cNvSpPr/>
          <p:nvPr/>
        </p:nvSpPr>
        <p:spPr>
          <a:xfrm>
            <a:off x="696242" y="514411"/>
            <a:ext cx="19479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</a:rPr>
              <a:t>Clase 3</a:t>
            </a:r>
            <a:endParaRPr lang="es-ES" sz="4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4081E31-A995-415F-A60A-651D99866330}"/>
              </a:ext>
            </a:extLst>
          </p:cNvPr>
          <p:cNvSpPr/>
          <p:nvPr/>
        </p:nvSpPr>
        <p:spPr>
          <a:xfrm>
            <a:off x="778497" y="1859819"/>
            <a:ext cx="1452642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err="1">
                <a:solidFill>
                  <a:schemeClr val="bg1"/>
                </a:solidFill>
              </a:rPr>
              <a:t>Heap</a:t>
            </a:r>
            <a:endParaRPr lang="es-E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2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>
            <a:extLst>
              <a:ext uri="{FF2B5EF4-FFF2-40B4-BE49-F238E27FC236}">
                <a16:creationId xmlns:a16="http://schemas.microsoft.com/office/drawing/2014/main" id="{29A5D51C-9EFA-406B-B749-DFB07E1C77D0}"/>
              </a:ext>
            </a:extLst>
          </p:cNvPr>
          <p:cNvSpPr/>
          <p:nvPr/>
        </p:nvSpPr>
        <p:spPr>
          <a:xfrm>
            <a:off x="804210" y="4140954"/>
            <a:ext cx="549220" cy="4817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A48E25-30FF-4214-BCCD-DCEF4AAAA3B8}"/>
              </a:ext>
            </a:extLst>
          </p:cNvPr>
          <p:cNvSpPr txBox="1"/>
          <p:nvPr/>
        </p:nvSpPr>
        <p:spPr>
          <a:xfrm>
            <a:off x="519040" y="402344"/>
            <a:ext cx="524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Uso de memoria dinámica – </a:t>
            </a:r>
            <a:r>
              <a:rPr lang="es-ES" sz="2800" dirty="0" err="1"/>
              <a:t>Heap</a:t>
            </a:r>
            <a:r>
              <a:rPr lang="es-ES" sz="2800" dirty="0"/>
              <a:t> </a:t>
            </a:r>
            <a:r>
              <a:rPr lang="es-AR" sz="2800" dirty="0"/>
              <a:t> </a:t>
            </a:r>
            <a:endParaRPr lang="es-ES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19B96E-81CD-4DA4-922B-B11880C068E8}"/>
              </a:ext>
            </a:extLst>
          </p:cNvPr>
          <p:cNvSpPr/>
          <p:nvPr/>
        </p:nvSpPr>
        <p:spPr>
          <a:xfrm>
            <a:off x="5082540" y="1973580"/>
            <a:ext cx="3383280" cy="41986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77A947-99FC-4B46-97C5-9C9E6B0ABB7C}"/>
              </a:ext>
            </a:extLst>
          </p:cNvPr>
          <p:cNvSpPr txBox="1"/>
          <p:nvPr/>
        </p:nvSpPr>
        <p:spPr>
          <a:xfrm>
            <a:off x="6362698" y="133982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HEAP</a:t>
            </a:r>
            <a:endParaRPr lang="es-AR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9DD77B04-4A12-4A72-A3CB-E498EA429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2134"/>
              </p:ext>
            </p:extLst>
          </p:nvPr>
        </p:nvGraphicFramePr>
        <p:xfrm>
          <a:off x="5082541" y="1973580"/>
          <a:ext cx="3383280" cy="4198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2721771044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3749773981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6264445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85294026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899836395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107878873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536004897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64674959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3821194606"/>
                    </a:ext>
                  </a:extLst>
                </a:gridCol>
              </a:tblGrid>
              <a:tr h="52482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617241"/>
                  </a:ext>
                </a:extLst>
              </a:tr>
              <a:tr h="52482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863934"/>
                  </a:ext>
                </a:extLst>
              </a:tr>
              <a:tr h="524828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074618"/>
                  </a:ext>
                </a:extLst>
              </a:tr>
              <a:tr h="52482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310915"/>
                  </a:ext>
                </a:extLst>
              </a:tr>
              <a:tr h="524828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695461"/>
                  </a:ext>
                </a:extLst>
              </a:tr>
              <a:tr h="524828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540051"/>
                  </a:ext>
                </a:extLst>
              </a:tr>
              <a:tr h="524828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576656"/>
                  </a:ext>
                </a:extLst>
              </a:tr>
              <a:tr h="524828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793020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537A71B4-4FA7-4D78-BE42-2555AB9A9216}"/>
              </a:ext>
            </a:extLst>
          </p:cNvPr>
          <p:cNvSpPr/>
          <p:nvPr/>
        </p:nvSpPr>
        <p:spPr>
          <a:xfrm>
            <a:off x="788310" y="3350511"/>
            <a:ext cx="1089661" cy="4724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1A4196C-6F13-4C66-8ECC-5EF636ADC62D}"/>
              </a:ext>
            </a:extLst>
          </p:cNvPr>
          <p:cNvSpPr/>
          <p:nvPr/>
        </p:nvSpPr>
        <p:spPr>
          <a:xfrm>
            <a:off x="790603" y="2742228"/>
            <a:ext cx="571501" cy="472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F1FC316-7959-447D-9BF2-6B917A11B54D}"/>
              </a:ext>
            </a:extLst>
          </p:cNvPr>
          <p:cNvSpPr/>
          <p:nvPr/>
        </p:nvSpPr>
        <p:spPr>
          <a:xfrm>
            <a:off x="797828" y="2078272"/>
            <a:ext cx="260604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972AAE-A5D3-42DE-BB00-18B880F7ED2C}"/>
              </a:ext>
            </a:extLst>
          </p:cNvPr>
          <p:cNvSpPr txBox="1"/>
          <p:nvPr/>
        </p:nvSpPr>
        <p:spPr>
          <a:xfrm>
            <a:off x="288462" y="21194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[7]</a:t>
            </a:r>
            <a:endParaRPr lang="es-AR" dirty="0"/>
          </a:p>
        </p:txBody>
      </p:sp>
      <p:graphicFrame>
        <p:nvGraphicFramePr>
          <p:cNvPr id="16" name="Tabla 16">
            <a:extLst>
              <a:ext uri="{FF2B5EF4-FFF2-40B4-BE49-F238E27FC236}">
                <a16:creationId xmlns:a16="http://schemas.microsoft.com/office/drawing/2014/main" id="{3A991939-BBD5-4BC1-B4B2-2E35682FE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3441"/>
              </p:ext>
            </p:extLst>
          </p:nvPr>
        </p:nvGraphicFramePr>
        <p:xfrm>
          <a:off x="797828" y="2078272"/>
          <a:ext cx="2606044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292">
                  <a:extLst>
                    <a:ext uri="{9D8B030D-6E8A-4147-A177-3AD203B41FA5}">
                      <a16:colId xmlns:a16="http://schemas.microsoft.com/office/drawing/2014/main" val="2339232062"/>
                    </a:ext>
                  </a:extLst>
                </a:gridCol>
                <a:gridCol w="372292">
                  <a:extLst>
                    <a:ext uri="{9D8B030D-6E8A-4147-A177-3AD203B41FA5}">
                      <a16:colId xmlns:a16="http://schemas.microsoft.com/office/drawing/2014/main" val="3991083183"/>
                    </a:ext>
                  </a:extLst>
                </a:gridCol>
                <a:gridCol w="372292">
                  <a:extLst>
                    <a:ext uri="{9D8B030D-6E8A-4147-A177-3AD203B41FA5}">
                      <a16:colId xmlns:a16="http://schemas.microsoft.com/office/drawing/2014/main" val="905855872"/>
                    </a:ext>
                  </a:extLst>
                </a:gridCol>
                <a:gridCol w="372292">
                  <a:extLst>
                    <a:ext uri="{9D8B030D-6E8A-4147-A177-3AD203B41FA5}">
                      <a16:colId xmlns:a16="http://schemas.microsoft.com/office/drawing/2014/main" val="3736045602"/>
                    </a:ext>
                  </a:extLst>
                </a:gridCol>
                <a:gridCol w="372292">
                  <a:extLst>
                    <a:ext uri="{9D8B030D-6E8A-4147-A177-3AD203B41FA5}">
                      <a16:colId xmlns:a16="http://schemas.microsoft.com/office/drawing/2014/main" val="447829492"/>
                    </a:ext>
                  </a:extLst>
                </a:gridCol>
                <a:gridCol w="372292">
                  <a:extLst>
                    <a:ext uri="{9D8B030D-6E8A-4147-A177-3AD203B41FA5}">
                      <a16:colId xmlns:a16="http://schemas.microsoft.com/office/drawing/2014/main" val="1647463306"/>
                    </a:ext>
                  </a:extLst>
                </a:gridCol>
                <a:gridCol w="372292">
                  <a:extLst>
                    <a:ext uri="{9D8B030D-6E8A-4147-A177-3AD203B41FA5}">
                      <a16:colId xmlns:a16="http://schemas.microsoft.com/office/drawing/2014/main" val="325248666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607239"/>
                  </a:ext>
                </a:extLst>
              </a:tr>
            </a:tbl>
          </a:graphicData>
        </a:graphic>
      </p:graphicFrame>
      <p:graphicFrame>
        <p:nvGraphicFramePr>
          <p:cNvPr id="26" name="Tabla 26">
            <a:extLst>
              <a:ext uri="{FF2B5EF4-FFF2-40B4-BE49-F238E27FC236}">
                <a16:creationId xmlns:a16="http://schemas.microsoft.com/office/drawing/2014/main" id="{33E6FEAA-CE7F-4F66-8A37-6E15556F4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17489"/>
              </p:ext>
            </p:extLst>
          </p:nvPr>
        </p:nvGraphicFramePr>
        <p:xfrm>
          <a:off x="794692" y="3350511"/>
          <a:ext cx="1083279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93">
                  <a:extLst>
                    <a:ext uri="{9D8B030D-6E8A-4147-A177-3AD203B41FA5}">
                      <a16:colId xmlns:a16="http://schemas.microsoft.com/office/drawing/2014/main" val="429058123"/>
                    </a:ext>
                  </a:extLst>
                </a:gridCol>
                <a:gridCol w="361093">
                  <a:extLst>
                    <a:ext uri="{9D8B030D-6E8A-4147-A177-3AD203B41FA5}">
                      <a16:colId xmlns:a16="http://schemas.microsoft.com/office/drawing/2014/main" val="330952467"/>
                    </a:ext>
                  </a:extLst>
                </a:gridCol>
                <a:gridCol w="361093">
                  <a:extLst>
                    <a:ext uri="{9D8B030D-6E8A-4147-A177-3AD203B41FA5}">
                      <a16:colId xmlns:a16="http://schemas.microsoft.com/office/drawing/2014/main" val="2072015364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33380"/>
                  </a:ext>
                </a:extLst>
              </a:tr>
            </a:tbl>
          </a:graphicData>
        </a:graphic>
      </p:graphicFrame>
      <p:graphicFrame>
        <p:nvGraphicFramePr>
          <p:cNvPr id="29" name="Tabla 29">
            <a:extLst>
              <a:ext uri="{FF2B5EF4-FFF2-40B4-BE49-F238E27FC236}">
                <a16:creationId xmlns:a16="http://schemas.microsoft.com/office/drawing/2014/main" id="{675444EB-7361-4E73-9ABF-392D13047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66402"/>
              </p:ext>
            </p:extLst>
          </p:nvPr>
        </p:nvGraphicFramePr>
        <p:xfrm>
          <a:off x="788310" y="2740071"/>
          <a:ext cx="565120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560">
                  <a:extLst>
                    <a:ext uri="{9D8B030D-6E8A-4147-A177-3AD203B41FA5}">
                      <a16:colId xmlns:a16="http://schemas.microsoft.com/office/drawing/2014/main" val="436220409"/>
                    </a:ext>
                  </a:extLst>
                </a:gridCol>
                <a:gridCol w="282560">
                  <a:extLst>
                    <a:ext uri="{9D8B030D-6E8A-4147-A177-3AD203B41FA5}">
                      <a16:colId xmlns:a16="http://schemas.microsoft.com/office/drawing/2014/main" val="794028298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614065"/>
                  </a:ext>
                </a:extLst>
              </a:tr>
            </a:tbl>
          </a:graphicData>
        </a:graphic>
      </p:graphicFrame>
      <p:sp>
        <p:nvSpPr>
          <p:cNvPr id="43" name="CuadroTexto 42">
            <a:extLst>
              <a:ext uri="{FF2B5EF4-FFF2-40B4-BE49-F238E27FC236}">
                <a16:creationId xmlns:a16="http://schemas.microsoft.com/office/drawing/2014/main" id="{61EAD277-F4F2-4DF2-8605-DD3A07997EEB}"/>
              </a:ext>
            </a:extLst>
          </p:cNvPr>
          <p:cNvSpPr txBox="1"/>
          <p:nvPr/>
        </p:nvSpPr>
        <p:spPr>
          <a:xfrm>
            <a:off x="299840" y="34020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[3]</a:t>
            </a:r>
            <a:endParaRPr lang="es-AR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A84E1B7-576D-452D-A325-589C45262112}"/>
              </a:ext>
            </a:extLst>
          </p:cNvPr>
          <p:cNvSpPr txBox="1"/>
          <p:nvPr/>
        </p:nvSpPr>
        <p:spPr>
          <a:xfrm>
            <a:off x="271324" y="27839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[2]</a:t>
            </a:r>
            <a:endParaRPr lang="es-AR" dirty="0"/>
          </a:p>
        </p:txBody>
      </p:sp>
      <p:graphicFrame>
        <p:nvGraphicFramePr>
          <p:cNvPr id="45" name="Tabla 29">
            <a:extLst>
              <a:ext uri="{FF2B5EF4-FFF2-40B4-BE49-F238E27FC236}">
                <a16:creationId xmlns:a16="http://schemas.microsoft.com/office/drawing/2014/main" id="{A0678B3E-00AB-43ED-BB5F-F36DE10EC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12714"/>
              </p:ext>
            </p:extLst>
          </p:nvPr>
        </p:nvGraphicFramePr>
        <p:xfrm>
          <a:off x="804210" y="4140954"/>
          <a:ext cx="549220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10">
                  <a:extLst>
                    <a:ext uri="{9D8B030D-6E8A-4147-A177-3AD203B41FA5}">
                      <a16:colId xmlns:a16="http://schemas.microsoft.com/office/drawing/2014/main" val="436220409"/>
                    </a:ext>
                  </a:extLst>
                </a:gridCol>
                <a:gridCol w="274610">
                  <a:extLst>
                    <a:ext uri="{9D8B030D-6E8A-4147-A177-3AD203B41FA5}">
                      <a16:colId xmlns:a16="http://schemas.microsoft.com/office/drawing/2014/main" val="794028298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614065"/>
                  </a:ext>
                </a:extLst>
              </a:tr>
            </a:tbl>
          </a:graphicData>
        </a:graphic>
      </p:graphicFrame>
      <p:sp>
        <p:nvSpPr>
          <p:cNvPr id="47" name="CuadroTexto 46">
            <a:extLst>
              <a:ext uri="{FF2B5EF4-FFF2-40B4-BE49-F238E27FC236}">
                <a16:creationId xmlns:a16="http://schemas.microsoft.com/office/drawing/2014/main" id="{E59EA7E8-2306-461E-9BE9-C29974A0410F}"/>
              </a:ext>
            </a:extLst>
          </p:cNvPr>
          <p:cNvSpPr txBox="1"/>
          <p:nvPr/>
        </p:nvSpPr>
        <p:spPr>
          <a:xfrm>
            <a:off x="316583" y="41675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[4]</a:t>
            </a:r>
            <a:endParaRPr lang="es-AR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32D5F9B-4615-4C7F-B3A9-339F17854983}"/>
              </a:ext>
            </a:extLst>
          </p:cNvPr>
          <p:cNvSpPr txBox="1"/>
          <p:nvPr/>
        </p:nvSpPr>
        <p:spPr>
          <a:xfrm>
            <a:off x="316583" y="49472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[8]</a:t>
            </a:r>
            <a:endParaRPr lang="es-AR" dirty="0"/>
          </a:p>
        </p:txBody>
      </p:sp>
      <p:graphicFrame>
        <p:nvGraphicFramePr>
          <p:cNvPr id="49" name="Tabla 16">
            <a:extLst>
              <a:ext uri="{FF2B5EF4-FFF2-40B4-BE49-F238E27FC236}">
                <a16:creationId xmlns:a16="http://schemas.microsoft.com/office/drawing/2014/main" id="{C32AECD6-D9D1-478E-88EA-2C779690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01145"/>
              </p:ext>
            </p:extLst>
          </p:nvPr>
        </p:nvGraphicFramePr>
        <p:xfrm>
          <a:off x="797826" y="4928940"/>
          <a:ext cx="2606048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756">
                  <a:extLst>
                    <a:ext uri="{9D8B030D-6E8A-4147-A177-3AD203B41FA5}">
                      <a16:colId xmlns:a16="http://schemas.microsoft.com/office/drawing/2014/main" val="2339232062"/>
                    </a:ext>
                  </a:extLst>
                </a:gridCol>
                <a:gridCol w="325756">
                  <a:extLst>
                    <a:ext uri="{9D8B030D-6E8A-4147-A177-3AD203B41FA5}">
                      <a16:colId xmlns:a16="http://schemas.microsoft.com/office/drawing/2014/main" val="3991083183"/>
                    </a:ext>
                  </a:extLst>
                </a:gridCol>
                <a:gridCol w="325756">
                  <a:extLst>
                    <a:ext uri="{9D8B030D-6E8A-4147-A177-3AD203B41FA5}">
                      <a16:colId xmlns:a16="http://schemas.microsoft.com/office/drawing/2014/main" val="905855872"/>
                    </a:ext>
                  </a:extLst>
                </a:gridCol>
                <a:gridCol w="325756">
                  <a:extLst>
                    <a:ext uri="{9D8B030D-6E8A-4147-A177-3AD203B41FA5}">
                      <a16:colId xmlns:a16="http://schemas.microsoft.com/office/drawing/2014/main" val="3736045602"/>
                    </a:ext>
                  </a:extLst>
                </a:gridCol>
                <a:gridCol w="325756">
                  <a:extLst>
                    <a:ext uri="{9D8B030D-6E8A-4147-A177-3AD203B41FA5}">
                      <a16:colId xmlns:a16="http://schemas.microsoft.com/office/drawing/2014/main" val="447829492"/>
                    </a:ext>
                  </a:extLst>
                </a:gridCol>
                <a:gridCol w="325756">
                  <a:extLst>
                    <a:ext uri="{9D8B030D-6E8A-4147-A177-3AD203B41FA5}">
                      <a16:colId xmlns:a16="http://schemas.microsoft.com/office/drawing/2014/main" val="1647463306"/>
                    </a:ext>
                  </a:extLst>
                </a:gridCol>
                <a:gridCol w="325756">
                  <a:extLst>
                    <a:ext uri="{9D8B030D-6E8A-4147-A177-3AD203B41FA5}">
                      <a16:colId xmlns:a16="http://schemas.microsoft.com/office/drawing/2014/main" val="325248666"/>
                    </a:ext>
                  </a:extLst>
                </a:gridCol>
                <a:gridCol w="325756">
                  <a:extLst>
                    <a:ext uri="{9D8B030D-6E8A-4147-A177-3AD203B41FA5}">
                      <a16:colId xmlns:a16="http://schemas.microsoft.com/office/drawing/2014/main" val="1206869657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0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21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19040" y="402344"/>
            <a:ext cx="9102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Memoria dinámica </a:t>
            </a:r>
            <a:r>
              <a:rPr lang="es-AR" sz="2800" dirty="0"/>
              <a:t>– Asignación de memoria dinámica con c  </a:t>
            </a:r>
            <a:endParaRPr lang="es-ES" sz="2800" dirty="0"/>
          </a:p>
        </p:txBody>
      </p:sp>
      <p:sp>
        <p:nvSpPr>
          <p:cNvPr id="2" name="Rectángulo 1"/>
          <p:cNvSpPr/>
          <p:nvPr/>
        </p:nvSpPr>
        <p:spPr>
          <a:xfrm>
            <a:off x="519040" y="1063126"/>
            <a:ext cx="10362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biblioteca estándar de C proporciona funciones que </a:t>
            </a:r>
            <a:r>
              <a:rPr lang="es-ES" b="1" dirty="0"/>
              <a:t>asignan y liberan memoria </a:t>
            </a:r>
            <a:r>
              <a:rPr lang="es-ES" dirty="0"/>
              <a:t>de un bloque de memoria denominado el </a:t>
            </a:r>
            <a:r>
              <a:rPr lang="es-ES" b="1" dirty="0"/>
              <a:t>montículo</a:t>
            </a:r>
            <a:r>
              <a:rPr lang="es-ES" dirty="0"/>
              <a:t> (</a:t>
            </a:r>
            <a:r>
              <a:rPr lang="es-ES" b="1" dirty="0"/>
              <a:t>HEAP</a:t>
            </a:r>
            <a:r>
              <a:rPr lang="es-ES" dirty="0"/>
              <a:t>) del sistema. 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FE439EFE-4D7E-480A-8E0D-FE33A1004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64112"/>
              </p:ext>
            </p:extLst>
          </p:nvPr>
        </p:nvGraphicFramePr>
        <p:xfrm>
          <a:off x="838233" y="1847019"/>
          <a:ext cx="10362320" cy="234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160">
                  <a:extLst>
                    <a:ext uri="{9D8B030D-6E8A-4147-A177-3AD203B41FA5}">
                      <a16:colId xmlns:a16="http://schemas.microsoft.com/office/drawing/2014/main" val="3410907251"/>
                    </a:ext>
                  </a:extLst>
                </a:gridCol>
                <a:gridCol w="5181160">
                  <a:extLst>
                    <a:ext uri="{9D8B030D-6E8A-4147-A177-3AD203B41FA5}">
                      <a16:colId xmlns:a16="http://schemas.microsoft.com/office/drawing/2014/main" val="208998752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 Lenguaje c </a:t>
                      </a:r>
                      <a:r>
                        <a:rPr lang="es-ES" b="0" dirty="0"/>
                        <a:t>(Están definidas en el archivo de cabecera </a:t>
                      </a:r>
                      <a:r>
                        <a:rPr lang="es-ES" b="0" dirty="0" err="1">
                          <a:solidFill>
                            <a:schemeClr val="bg1"/>
                          </a:solidFill>
                        </a:rPr>
                        <a:t>stdlib.h</a:t>
                      </a:r>
                      <a:r>
                        <a:rPr lang="es-ES" b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s-A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90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Las funciones para asignación de memoria dinámica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liberar memoria dinámica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29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malloc</a:t>
                      </a:r>
                      <a:r>
                        <a:rPr lang="es-E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 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calloc</a:t>
                      </a:r>
                      <a:r>
                        <a:rPr lang="es-E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realloc</a:t>
                      </a:r>
                      <a:r>
                        <a:rPr lang="es-E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 </a:t>
                      </a: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5963" marR="0" lvl="0" indent="-285750" algn="l" defTabSz="9144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96938" algn="l"/>
                        </a:tabLst>
                        <a:defRPr/>
                      </a:pPr>
                      <a:r>
                        <a:rPr lang="es-E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Free()</a:t>
                      </a:r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52398"/>
                  </a:ext>
                </a:extLst>
              </a:tr>
            </a:tbl>
          </a:graphicData>
        </a:graphic>
      </p:graphicFrame>
      <p:graphicFrame>
        <p:nvGraphicFramePr>
          <p:cNvPr id="9" name="Tabla 7">
            <a:extLst>
              <a:ext uri="{FF2B5EF4-FFF2-40B4-BE49-F238E27FC236}">
                <a16:creationId xmlns:a16="http://schemas.microsoft.com/office/drawing/2014/main" id="{1E968835-8BA6-4443-953E-FD50BFE10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5741"/>
              </p:ext>
            </p:extLst>
          </p:nvPr>
        </p:nvGraphicFramePr>
        <p:xfrm>
          <a:off x="845389" y="4586657"/>
          <a:ext cx="10355164" cy="171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4004">
                  <a:extLst>
                    <a:ext uri="{9D8B030D-6E8A-4147-A177-3AD203B41FA5}">
                      <a16:colId xmlns:a16="http://schemas.microsoft.com/office/drawing/2014/main" val="3410907251"/>
                    </a:ext>
                  </a:extLst>
                </a:gridCol>
                <a:gridCol w="5181160">
                  <a:extLst>
                    <a:ext uri="{9D8B030D-6E8A-4147-A177-3AD203B41FA5}">
                      <a16:colId xmlns:a16="http://schemas.microsoft.com/office/drawing/2014/main" val="2089987529"/>
                    </a:ext>
                  </a:extLst>
                </a:gridCol>
              </a:tblGrid>
              <a:tr h="5277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En lenguaje </a:t>
                      </a:r>
                      <a:r>
                        <a:rPr lang="es-ES" b="1" dirty="0" err="1"/>
                        <a:t>c++</a:t>
                      </a:r>
                      <a:r>
                        <a:rPr lang="es-ES" b="1" dirty="0"/>
                        <a:t> </a:t>
                      </a:r>
                      <a:r>
                        <a:rPr lang="es-ES" b="0" dirty="0"/>
                        <a:t>(se utiliza un operador)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93281"/>
                  </a:ext>
                </a:extLst>
              </a:tr>
              <a:tr h="527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Para asignación de memoria dinámica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liberar memoria dinámica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299234"/>
                  </a:ext>
                </a:extLst>
              </a:tr>
              <a:tr h="655152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Operador</a:t>
                      </a:r>
                      <a:r>
                        <a:rPr lang="es-E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Operador</a:t>
                      </a:r>
                      <a:r>
                        <a:rPr lang="es-E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E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delete</a:t>
                      </a:r>
                      <a:endParaRPr lang="es-E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34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519040" y="402344"/>
            <a:ext cx="913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Memoria Dinámica – Asignación de memoria dinámica con c  </a:t>
            </a:r>
            <a:endParaRPr lang="es-ES" sz="2800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5A05759-5705-4F08-8E69-604178F64663}"/>
              </a:ext>
            </a:extLst>
          </p:cNvPr>
          <p:cNvGrpSpPr/>
          <p:nvPr/>
        </p:nvGrpSpPr>
        <p:grpSpPr>
          <a:xfrm>
            <a:off x="168444" y="2263085"/>
            <a:ext cx="11419644" cy="1052821"/>
            <a:chOff x="224364" y="2263085"/>
            <a:chExt cx="11419644" cy="1052821"/>
          </a:xfrm>
        </p:grpSpPr>
        <p:sp>
          <p:nvSpPr>
            <p:cNvPr id="10" name="CuadroTexto 9"/>
            <p:cNvSpPr txBox="1"/>
            <p:nvPr/>
          </p:nvSpPr>
          <p:spPr>
            <a:xfrm>
              <a:off x="5954309" y="2263085"/>
              <a:ext cx="56896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Solicita memoria y devuelve un puntero (</a:t>
              </a:r>
              <a:r>
                <a:rPr lang="es-AR" dirty="0" err="1"/>
                <a:t>void</a:t>
              </a:r>
              <a:r>
                <a:rPr lang="es-AR" dirty="0"/>
                <a:t> *) e inicializa</a:t>
              </a:r>
            </a:p>
            <a:p>
              <a:r>
                <a:rPr lang="es-AR" dirty="0"/>
                <a:t>en 0 los elementos </a:t>
              </a:r>
              <a:endParaRPr lang="es-ES" dirty="0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022452" y="2946574"/>
              <a:ext cx="48795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757575"/>
                  </a:solidFill>
                  <a:latin typeface="Roboto"/>
                </a:rPr>
                <a:t> 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nº de elementos       tamaño del elemento </a:t>
              </a:r>
              <a:endParaRPr lang="es-E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3" name="Conector recto de flecha 12"/>
            <p:cNvCxnSpPr>
              <a:cxnSpLocks/>
            </p:cNvCxnSpPr>
            <p:nvPr/>
          </p:nvCxnSpPr>
          <p:spPr>
            <a:xfrm>
              <a:off x="3683548" y="2843628"/>
              <a:ext cx="276485" cy="12432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cxnSpLocks/>
            </p:cNvCxnSpPr>
            <p:nvPr/>
          </p:nvCxnSpPr>
          <p:spPr>
            <a:xfrm flipH="1">
              <a:off x="2123874" y="2740850"/>
              <a:ext cx="509984" cy="22710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ángulo 15"/>
            <p:cNvSpPr/>
            <p:nvPr/>
          </p:nvSpPr>
          <p:spPr>
            <a:xfrm>
              <a:off x="224364" y="2401585"/>
              <a:ext cx="44037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- </a:t>
              </a:r>
              <a:r>
                <a:rPr lang="es-E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void</a:t>
              </a:r>
              <a:r>
                <a:rPr lang="es-E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 *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calloc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(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size_t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 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nmemb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, 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size_t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 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size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);</a:t>
              </a:r>
              <a:endParaRPr lang="es-ES" dirty="0"/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 flipH="1">
              <a:off x="4925610" y="2586250"/>
              <a:ext cx="90678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90E7AC-BFAD-4A26-823D-300819BFD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942" y="2897905"/>
              <a:ext cx="3476532" cy="369332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altLang="es-AR" sz="1000" b="0" i="0" u="none" strike="noStrike" cap="none" normalizeH="0" baseline="0" dirty="0" err="1">
                  <a:ln>
                    <a:noFill/>
                  </a:ln>
                  <a:solidFill>
                    <a:srgbClr val="B00040"/>
                  </a:solidFill>
                  <a:effectLst/>
                  <a:latin typeface="Courier New" panose="02070309020205020404" pitchFamily="49" charset="0"/>
                </a:rPr>
                <a:t>int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*</a:t>
              </a:r>
              <a:r>
                <a:rPr kumimoji="0" lang="es-AR" altLang="es-A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array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=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calloc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ourier New" panose="02070309020205020404" pitchFamily="49" charset="0"/>
                </a:rPr>
                <a:t> 5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, </a:t>
              </a:r>
              <a:r>
                <a:rPr kumimoji="0" lang="es-AR" altLang="es-AR" sz="1000" b="1" i="0" u="none" strike="noStrike" cap="none" normalizeH="0" baseline="0" dirty="0" err="1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</a:rPr>
                <a:t>sizeof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kumimoji="0" lang="es-AR" altLang="es-AR" sz="1000" b="0" i="0" u="none" strike="noStrike" cap="none" normalizeH="0" baseline="0" dirty="0" err="1">
                  <a:ln>
                    <a:noFill/>
                  </a:ln>
                  <a:solidFill>
                    <a:srgbClr val="B00040"/>
                  </a:solidFill>
                  <a:effectLst/>
                  <a:latin typeface="Courier New" panose="02070309020205020404" pitchFamily="49" charset="0"/>
                </a:rPr>
                <a:t>int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));</a:t>
              </a:r>
              <a:r>
                <a:rPr kumimoji="0" lang="es-AR" altLang="es-A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E3F82E5-C520-4FF9-922C-7A67D41AC5BB}"/>
              </a:ext>
            </a:extLst>
          </p:cNvPr>
          <p:cNvGrpSpPr/>
          <p:nvPr/>
        </p:nvGrpSpPr>
        <p:grpSpPr>
          <a:xfrm>
            <a:off x="168444" y="761944"/>
            <a:ext cx="10507166" cy="1271071"/>
            <a:chOff x="268192" y="761944"/>
            <a:chExt cx="10507166" cy="1271071"/>
          </a:xfrm>
        </p:grpSpPr>
        <p:sp>
          <p:nvSpPr>
            <p:cNvPr id="3" name="Rectángulo 2"/>
            <p:cNvSpPr/>
            <p:nvPr/>
          </p:nvSpPr>
          <p:spPr>
            <a:xfrm>
              <a:off x="268192" y="761944"/>
              <a:ext cx="4830200" cy="768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300000"/>
                </a:lnSpc>
              </a:pPr>
              <a:r>
                <a:rPr lang="es-E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- </a:t>
              </a:r>
              <a:r>
                <a:rPr lang="es-E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void</a:t>
              </a:r>
              <a:r>
                <a:rPr lang="es-E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 *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malloc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(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size_t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 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size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);  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096000" y="1178636"/>
              <a:ext cx="4679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Solicita memoria y devuelve un puntero (</a:t>
              </a:r>
              <a:r>
                <a:rPr lang="es-AR" dirty="0" err="1"/>
                <a:t>void</a:t>
              </a:r>
              <a:r>
                <a:rPr lang="es-AR" dirty="0"/>
                <a:t> *)</a:t>
              </a:r>
              <a:endParaRPr lang="es-ES" dirty="0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2296656" y="1663683"/>
              <a:ext cx="24477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tamaño del elemento </a:t>
              </a:r>
              <a:endParaRPr lang="es-E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5" name="Conector recto de flecha 24"/>
            <p:cNvCxnSpPr>
              <a:cxnSpLocks/>
            </p:cNvCxnSpPr>
            <p:nvPr/>
          </p:nvCxnSpPr>
          <p:spPr>
            <a:xfrm>
              <a:off x="2812391" y="1537160"/>
              <a:ext cx="321985" cy="15728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5098392" y="1375718"/>
              <a:ext cx="90678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EE29E7F7-B17C-4226-9A58-D3719E415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091" y="1598475"/>
              <a:ext cx="3420662" cy="369332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altLang="es-AR" sz="1000" b="0" i="0" u="none" strike="noStrike" cap="none" normalizeH="0" baseline="0" dirty="0" err="1">
                  <a:ln>
                    <a:noFill/>
                  </a:ln>
                  <a:solidFill>
                    <a:srgbClr val="B00040"/>
                  </a:solidFill>
                  <a:effectLst/>
                  <a:latin typeface="Courier New" panose="02070309020205020404" pitchFamily="49" charset="0"/>
                </a:rPr>
                <a:t>int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*</a:t>
              </a:r>
              <a:r>
                <a:rPr kumimoji="0" lang="es-AR" altLang="es-A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array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=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malloc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ourier New" panose="02070309020205020404" pitchFamily="49" charset="0"/>
                </a:rPr>
                <a:t> 5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*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000" b="1" i="0" u="none" strike="noStrike" cap="none" normalizeH="0" baseline="0" dirty="0" err="1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</a:rPr>
                <a:t>sizeof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kumimoji="0" lang="es-AR" altLang="es-AR" sz="1000" b="0" i="0" u="none" strike="noStrike" cap="none" normalizeH="0" baseline="0" dirty="0" err="1">
                  <a:ln>
                    <a:noFill/>
                  </a:ln>
                  <a:solidFill>
                    <a:srgbClr val="B00040"/>
                  </a:solidFill>
                  <a:effectLst/>
                  <a:latin typeface="Courier New" panose="02070309020205020404" pitchFamily="49" charset="0"/>
                </a:rPr>
                <a:t>int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));</a:t>
              </a:r>
              <a:r>
                <a:rPr kumimoji="0" lang="es-AR" altLang="es-A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E508E55-9663-4DC6-918D-83971FD4246F}"/>
              </a:ext>
            </a:extLst>
          </p:cNvPr>
          <p:cNvGrpSpPr/>
          <p:nvPr/>
        </p:nvGrpSpPr>
        <p:grpSpPr>
          <a:xfrm>
            <a:off x="168444" y="3429000"/>
            <a:ext cx="11359256" cy="2449615"/>
            <a:chOff x="168444" y="3429000"/>
            <a:chExt cx="11359256" cy="2449615"/>
          </a:xfrm>
        </p:grpSpPr>
        <p:sp>
          <p:nvSpPr>
            <p:cNvPr id="17" name="Rectángulo 16"/>
            <p:cNvSpPr/>
            <p:nvPr/>
          </p:nvSpPr>
          <p:spPr>
            <a:xfrm>
              <a:off x="168444" y="3429000"/>
              <a:ext cx="389087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300000"/>
                </a:lnSpc>
              </a:pPr>
              <a:r>
                <a:rPr lang="es-E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- </a:t>
              </a:r>
              <a:r>
                <a:rPr lang="es-E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void</a:t>
              </a:r>
              <a:r>
                <a:rPr lang="es-E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 *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realloc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(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void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 *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ptr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, 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size_t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 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size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);</a:t>
              </a:r>
              <a:endParaRPr lang="es-E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786168" y="4379123"/>
              <a:ext cx="48795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Puntero inicial            tamaño del elemento </a:t>
              </a:r>
              <a:endParaRPr lang="es-E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1" name="Conector recto de flecha 20"/>
            <p:cNvCxnSpPr/>
            <p:nvPr/>
          </p:nvCxnSpPr>
          <p:spPr>
            <a:xfrm>
              <a:off x="3143728" y="4190301"/>
              <a:ext cx="182880" cy="24003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cxnSpLocks/>
            </p:cNvCxnSpPr>
            <p:nvPr/>
          </p:nvCxnSpPr>
          <p:spPr>
            <a:xfrm flipH="1">
              <a:off x="1947453" y="4218041"/>
              <a:ext cx="368154" cy="18455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5898439" y="3809199"/>
              <a:ext cx="5629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Reasigna una porción de memoria reservada y </a:t>
              </a:r>
            </a:p>
            <a:p>
              <a:r>
                <a:rPr lang="es-AR" dirty="0"/>
                <a:t>devuelve un puntero (</a:t>
              </a:r>
              <a:r>
                <a:rPr lang="es-AR" dirty="0" err="1"/>
                <a:t>void</a:t>
              </a:r>
              <a:r>
                <a:rPr lang="es-AR" dirty="0"/>
                <a:t> *)</a:t>
              </a:r>
              <a:endParaRPr lang="es-ES" dirty="0"/>
            </a:p>
          </p:txBody>
        </p:sp>
        <p:cxnSp>
          <p:nvCxnSpPr>
            <p:cNvPr id="29" name="Conector recto de flecha 28"/>
            <p:cNvCxnSpPr/>
            <p:nvPr/>
          </p:nvCxnSpPr>
          <p:spPr>
            <a:xfrm flipH="1">
              <a:off x="4841726" y="3999240"/>
              <a:ext cx="90678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31BAB397-38C7-4C20-8130-7F6672C9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942" y="4401287"/>
              <a:ext cx="5231477" cy="1477328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altLang="es-AR" sz="1000" b="0" i="0" u="none" strike="noStrike" cap="none" normalizeH="0" baseline="0" dirty="0" err="1">
                  <a:ln>
                    <a:noFill/>
                  </a:ln>
                  <a:solidFill>
                    <a:srgbClr val="B00040"/>
                  </a:solidFill>
                  <a:effectLst/>
                  <a:latin typeface="Courier New" panose="02070309020205020404" pitchFamily="49" charset="0"/>
                </a:rPr>
                <a:t>int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*</a:t>
              </a:r>
              <a:r>
                <a:rPr kumimoji="0" lang="es-AR" altLang="es-A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arr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=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malloc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ourier New" panose="02070309020205020404" pitchFamily="49" charset="0"/>
                </a:rPr>
                <a:t>2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*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000" b="1" i="0" u="none" strike="noStrike" cap="none" normalizeH="0" baseline="0" dirty="0" err="1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</a:rPr>
                <a:t>sizeof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kumimoji="0" lang="es-AR" altLang="es-AR" sz="1000" b="0" i="0" u="none" strike="noStrike" cap="none" normalizeH="0" baseline="0" dirty="0" err="1">
                  <a:ln>
                    <a:noFill/>
                  </a:ln>
                  <a:solidFill>
                    <a:srgbClr val="B00040"/>
                  </a:solidFill>
                  <a:effectLst/>
                  <a:latin typeface="Courier New" panose="02070309020205020404" pitchFamily="49" charset="0"/>
                </a:rPr>
                <a:t>int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));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altLang="es-A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arr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[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ourier New" panose="02070309020205020404" pitchFamily="49" charset="0"/>
                </a:rPr>
                <a:t>0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] </a:t>
              </a:r>
              <a:r>
                <a: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=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ourier New" panose="02070309020205020404" pitchFamily="49" charset="0"/>
                </a:rPr>
                <a:t>1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altLang="es-A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arr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[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ourier New" panose="02070309020205020404" pitchFamily="49" charset="0"/>
                </a:rPr>
                <a:t>1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] </a:t>
              </a:r>
              <a:r>
                <a: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=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ourier New" panose="02070309020205020404" pitchFamily="49" charset="0"/>
                </a:rPr>
                <a:t>2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altLang="es-A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arr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=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realloc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kumimoji="0" lang="es-AR" altLang="es-A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arr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, 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ourier New" panose="02070309020205020404" pitchFamily="49" charset="0"/>
                </a:rPr>
                <a:t>3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*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000" b="1" i="0" u="none" strike="noStrike" cap="none" normalizeH="0" baseline="0" dirty="0" err="1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</a:rPr>
                <a:t>sizeof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kumimoji="0" lang="es-AR" altLang="es-AR" sz="1000" b="0" i="0" u="none" strike="noStrike" cap="none" normalizeH="0" baseline="0" dirty="0" err="1">
                  <a:ln>
                    <a:noFill/>
                  </a:ln>
                  <a:solidFill>
                    <a:srgbClr val="B00040"/>
                  </a:solidFill>
                  <a:effectLst/>
                  <a:latin typeface="Courier New" panose="02070309020205020404" pitchFamily="49" charset="0"/>
                </a:rPr>
                <a:t>int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));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altLang="es-A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arr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[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ourier New" panose="02070309020205020404" pitchFamily="49" charset="0"/>
                </a:rPr>
                <a:t>2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] </a:t>
              </a:r>
              <a:r>
                <a:rPr kumimoji="0" lang="es-AR" altLang="es-AR" sz="18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Arial" panose="020B0604020202020204" pitchFamily="34" charset="0"/>
                </a:rPr>
                <a:t>=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ourier New" panose="02070309020205020404" pitchFamily="49" charset="0"/>
                </a:rPr>
                <a:t>3</a:t>
              </a:r>
              <a:r>
                <a:rPr kumimoji="0" lang="es-AR" altLang="es-A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;</a:t>
              </a:r>
              <a:r>
                <a:rPr kumimoji="0" lang="es-AR" altLang="es-A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BCB147F-4CB6-4552-9188-B28DAC09EC2F}"/>
              </a:ext>
            </a:extLst>
          </p:cNvPr>
          <p:cNvGrpSpPr/>
          <p:nvPr/>
        </p:nvGrpSpPr>
        <p:grpSpPr>
          <a:xfrm>
            <a:off x="168444" y="5811672"/>
            <a:ext cx="11389424" cy="774699"/>
            <a:chOff x="224364" y="5518515"/>
            <a:chExt cx="11389424" cy="774699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0377D1A-8993-4642-A3A4-7E9195BF84DB}"/>
                </a:ext>
              </a:extLst>
            </p:cNvPr>
            <p:cNvSpPr/>
            <p:nvPr/>
          </p:nvSpPr>
          <p:spPr>
            <a:xfrm>
              <a:off x="224364" y="5518515"/>
              <a:ext cx="2351926" cy="7746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300000"/>
                </a:lnSpc>
              </a:pPr>
              <a:r>
                <a:rPr lang="es-E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- </a:t>
              </a:r>
              <a:r>
                <a:rPr lang="es-E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void</a:t>
              </a:r>
              <a:r>
                <a:rPr lang="es-E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 free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(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void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 *</a:t>
              </a:r>
              <a:r>
                <a:rPr lang="es-E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ptr</a:t>
              </a:r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/>
                </a:rPr>
                <a:t>);</a:t>
              </a:r>
              <a:endParaRPr lang="es-E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4D4CFCB2-795A-45CE-9825-A9F873C97F07}"/>
                </a:ext>
              </a:extLst>
            </p:cNvPr>
            <p:cNvCxnSpPr/>
            <p:nvPr/>
          </p:nvCxnSpPr>
          <p:spPr>
            <a:xfrm flipH="1">
              <a:off x="4841726" y="6126355"/>
              <a:ext cx="90678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2267CA29-6DFB-4E0D-9060-5FB281286730}"/>
                </a:ext>
              </a:extLst>
            </p:cNvPr>
            <p:cNvSpPr txBox="1"/>
            <p:nvPr/>
          </p:nvSpPr>
          <p:spPr>
            <a:xfrm>
              <a:off x="5984527" y="5923882"/>
              <a:ext cx="5629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Libera el bloque de memoria 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9109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99DACF-6102-4908-A066-97D8F42C3963}"/>
              </a:ext>
            </a:extLst>
          </p:cNvPr>
          <p:cNvSpPr/>
          <p:nvPr/>
        </p:nvSpPr>
        <p:spPr>
          <a:xfrm>
            <a:off x="10048315" y="514372"/>
            <a:ext cx="1979816" cy="59232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7A6B8CAA-3A05-459C-BD7B-867B70F84640}"/>
              </a:ext>
            </a:extLst>
          </p:cNvPr>
          <p:cNvGrpSpPr/>
          <p:nvPr/>
        </p:nvGrpSpPr>
        <p:grpSpPr>
          <a:xfrm>
            <a:off x="10048315" y="1744310"/>
            <a:ext cx="1979816" cy="2189822"/>
            <a:chOff x="10048315" y="1744310"/>
            <a:chExt cx="1979816" cy="2189822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00D83575-C655-4C26-A5DE-DFF5BEDF24DB}"/>
                </a:ext>
              </a:extLst>
            </p:cNvPr>
            <p:cNvSpPr/>
            <p:nvPr/>
          </p:nvSpPr>
          <p:spPr>
            <a:xfrm>
              <a:off x="10048315" y="1744310"/>
              <a:ext cx="1979816" cy="428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60C87A47-B297-4EF3-8921-AF1AA7EBBC46}"/>
                </a:ext>
              </a:extLst>
            </p:cNvPr>
            <p:cNvSpPr/>
            <p:nvPr/>
          </p:nvSpPr>
          <p:spPr>
            <a:xfrm>
              <a:off x="10048315" y="2187588"/>
              <a:ext cx="1979816" cy="428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80D8E94D-E142-4419-949F-F89318C0798F}"/>
                </a:ext>
              </a:extLst>
            </p:cNvPr>
            <p:cNvSpPr/>
            <p:nvPr/>
          </p:nvSpPr>
          <p:spPr>
            <a:xfrm>
              <a:off x="10048315" y="2630866"/>
              <a:ext cx="1979816" cy="428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B8DB96A5-D544-4D92-AEC7-51E8020691FB}"/>
                </a:ext>
              </a:extLst>
            </p:cNvPr>
            <p:cNvSpPr/>
            <p:nvPr/>
          </p:nvSpPr>
          <p:spPr>
            <a:xfrm>
              <a:off x="10048315" y="3068293"/>
              <a:ext cx="1979816" cy="428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C38911D3-C9E3-4137-9D09-FEA1FDD70364}"/>
                </a:ext>
              </a:extLst>
            </p:cNvPr>
            <p:cNvSpPr/>
            <p:nvPr/>
          </p:nvSpPr>
          <p:spPr>
            <a:xfrm>
              <a:off x="10048315" y="3505720"/>
              <a:ext cx="1979816" cy="428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CBA9069-7D67-4B69-ACED-6DF825B5CDA4}"/>
              </a:ext>
            </a:extLst>
          </p:cNvPr>
          <p:cNvSpPr/>
          <p:nvPr/>
        </p:nvSpPr>
        <p:spPr>
          <a:xfrm>
            <a:off x="5282016" y="1395759"/>
            <a:ext cx="3791762" cy="505989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0D52A6-7D63-487D-A95E-546C52B2677F}"/>
              </a:ext>
            </a:extLst>
          </p:cNvPr>
          <p:cNvSpPr txBox="1"/>
          <p:nvPr/>
        </p:nvSpPr>
        <p:spPr>
          <a:xfrm>
            <a:off x="10109397" y="514372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HEAP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3ED0DE-BDF0-4865-A4FA-B4EA5722710F}"/>
              </a:ext>
            </a:extLst>
          </p:cNvPr>
          <p:cNvSpPr txBox="1"/>
          <p:nvPr/>
        </p:nvSpPr>
        <p:spPr>
          <a:xfrm>
            <a:off x="319015" y="402344"/>
            <a:ext cx="524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Uso de memoria dinámica – </a:t>
            </a:r>
            <a:r>
              <a:rPr lang="es-ES" sz="2800" dirty="0" err="1"/>
              <a:t>heap</a:t>
            </a:r>
            <a:r>
              <a:rPr lang="es-ES" sz="2800" dirty="0"/>
              <a:t> </a:t>
            </a:r>
            <a:r>
              <a:rPr lang="es-AR" sz="2800" dirty="0"/>
              <a:t> </a:t>
            </a:r>
            <a:endParaRPr lang="es-ES" sz="28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9FADEF5-CDA0-4796-8EF8-6EE48D59505F}"/>
              </a:ext>
            </a:extLst>
          </p:cNvPr>
          <p:cNvSpPr/>
          <p:nvPr/>
        </p:nvSpPr>
        <p:spPr>
          <a:xfrm>
            <a:off x="148318" y="1392225"/>
            <a:ext cx="4444814" cy="50634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4B770B4-3965-4209-B360-429E2AD50B2F}"/>
              </a:ext>
            </a:extLst>
          </p:cNvPr>
          <p:cNvSpPr/>
          <p:nvPr/>
        </p:nvSpPr>
        <p:spPr>
          <a:xfrm>
            <a:off x="218301" y="4558136"/>
            <a:ext cx="41898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 *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*)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sizeof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“valor de 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ptr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: %d"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funcionSecundaria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free(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71860E8-BA1C-46DF-A247-FCF2AF998507}"/>
              </a:ext>
            </a:extLst>
          </p:cNvPr>
          <p:cNvSpPr/>
          <p:nvPr/>
        </p:nvSpPr>
        <p:spPr>
          <a:xfrm>
            <a:off x="304172" y="1531864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2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es-A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include</a:t>
            </a:r>
            <a:r>
              <a:rPr lang="es-AR" sz="12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s-A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s-A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7E6E45D-4A0B-48D1-80B0-22A97F0CFDD6}"/>
              </a:ext>
            </a:extLst>
          </p:cNvPr>
          <p:cNvGrpSpPr/>
          <p:nvPr/>
        </p:nvGrpSpPr>
        <p:grpSpPr>
          <a:xfrm>
            <a:off x="148318" y="1023634"/>
            <a:ext cx="1280433" cy="369331"/>
            <a:chOff x="329293" y="811562"/>
            <a:chExt cx="1280433" cy="369331"/>
          </a:xfrm>
        </p:grpSpPr>
        <p:sp>
          <p:nvSpPr>
            <p:cNvPr id="31" name="Rectángulo: esquinas superiores redondeadas 30">
              <a:extLst>
                <a:ext uri="{FF2B5EF4-FFF2-40B4-BE49-F238E27FC236}">
                  <a16:creationId xmlns:a16="http://schemas.microsoft.com/office/drawing/2014/main" id="{83DCEE59-F7B8-499A-BCFC-DB37F2AEAFDC}"/>
                </a:ext>
              </a:extLst>
            </p:cNvPr>
            <p:cNvSpPr/>
            <p:nvPr/>
          </p:nvSpPr>
          <p:spPr>
            <a:xfrm>
              <a:off x="329293" y="811562"/>
              <a:ext cx="1280433" cy="369331"/>
            </a:xfrm>
            <a:prstGeom prst="round2Same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A4CFB89A-0057-49E6-9579-B4E91E474DE0}"/>
                </a:ext>
              </a:extLst>
            </p:cNvPr>
            <p:cNvSpPr txBox="1"/>
            <p:nvPr/>
          </p:nvSpPr>
          <p:spPr>
            <a:xfrm>
              <a:off x="640959" y="857358"/>
              <a:ext cx="701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&lt;code/&gt;</a:t>
              </a: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892EE59-8BE7-489B-8B92-99BF35E515E7}"/>
              </a:ext>
            </a:extLst>
          </p:cNvPr>
          <p:cNvSpPr txBox="1"/>
          <p:nvPr/>
        </p:nvSpPr>
        <p:spPr>
          <a:xfrm>
            <a:off x="5506063" y="149143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STACK</a:t>
            </a:r>
            <a:endParaRPr lang="es-ES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CBF86BE-FBB5-4F23-86A2-C22B143B4848}"/>
              </a:ext>
            </a:extLst>
          </p:cNvPr>
          <p:cNvSpPr/>
          <p:nvPr/>
        </p:nvSpPr>
        <p:spPr>
          <a:xfrm>
            <a:off x="5604172" y="57778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6664A0-4EA2-4D2F-AAFF-887DBEC4AA45}"/>
              </a:ext>
            </a:extLst>
          </p:cNvPr>
          <p:cNvSpPr txBox="1"/>
          <p:nvPr/>
        </p:nvSpPr>
        <p:spPr>
          <a:xfrm>
            <a:off x="9517207" y="12861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305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0AD855F-EC1D-4CF2-AE89-490B330B2C02}"/>
              </a:ext>
            </a:extLst>
          </p:cNvPr>
          <p:cNvSpPr/>
          <p:nvPr/>
        </p:nvSpPr>
        <p:spPr>
          <a:xfrm>
            <a:off x="10048315" y="1308523"/>
            <a:ext cx="1967990" cy="428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14362DB-1556-4A5C-A44E-12610A0650AA}"/>
              </a:ext>
            </a:extLst>
          </p:cNvPr>
          <p:cNvSpPr txBox="1"/>
          <p:nvPr/>
        </p:nvSpPr>
        <p:spPr>
          <a:xfrm>
            <a:off x="10817045" y="13010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20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E51F9A5-13AB-4868-B8C5-CEA1FCBA5B83}"/>
              </a:ext>
            </a:extLst>
          </p:cNvPr>
          <p:cNvSpPr txBox="1"/>
          <p:nvPr/>
        </p:nvSpPr>
        <p:spPr>
          <a:xfrm>
            <a:off x="4646191" y="51069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580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767E0FC-F095-414D-AF58-B8682A6FA41B}"/>
              </a:ext>
            </a:extLst>
          </p:cNvPr>
          <p:cNvSpPr txBox="1"/>
          <p:nvPr/>
        </p:nvSpPr>
        <p:spPr>
          <a:xfrm>
            <a:off x="4646191" y="54762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582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CFA1A447-32BC-4D6E-BD25-9303159BEC46}"/>
              </a:ext>
            </a:extLst>
          </p:cNvPr>
          <p:cNvGrpSpPr/>
          <p:nvPr/>
        </p:nvGrpSpPr>
        <p:grpSpPr>
          <a:xfrm>
            <a:off x="4746292" y="5133919"/>
            <a:ext cx="4336748" cy="1312020"/>
            <a:chOff x="4746292" y="5133919"/>
            <a:chExt cx="4336748" cy="1312020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09DB5802-BA1A-44AF-8D59-FBFE59C4BAC6}"/>
                </a:ext>
              </a:extLst>
            </p:cNvPr>
            <p:cNvSpPr/>
            <p:nvPr/>
          </p:nvSpPr>
          <p:spPr>
            <a:xfrm>
              <a:off x="5291278" y="5145788"/>
              <a:ext cx="3791762" cy="13001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F86A64C-9EAF-40B8-B59A-89FE728C4662}"/>
                </a:ext>
              </a:extLst>
            </p:cNvPr>
            <p:cNvSpPr txBox="1"/>
            <p:nvPr/>
          </p:nvSpPr>
          <p:spPr>
            <a:xfrm>
              <a:off x="5440203" y="5138477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/>
                <a:t>Main</a:t>
              </a:r>
              <a:r>
                <a:rPr lang="es-AR" dirty="0"/>
                <a:t>()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C2F93CD8-9B19-45B6-836D-01A78C71EA21}"/>
                </a:ext>
              </a:extLst>
            </p:cNvPr>
            <p:cNvSpPr/>
            <p:nvPr/>
          </p:nvSpPr>
          <p:spPr>
            <a:xfrm>
              <a:off x="5446551" y="5435980"/>
              <a:ext cx="938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dirty="0" err="1"/>
                <a:t>Int</a:t>
              </a:r>
              <a:r>
                <a:rPr lang="es-AR" dirty="0"/>
                <a:t> * </a:t>
              </a:r>
              <a:r>
                <a:rPr lang="es-AR" dirty="0" err="1"/>
                <a:t>ptr</a:t>
              </a:r>
              <a:endParaRPr lang="es-AR" dirty="0"/>
            </a:p>
          </p:txBody>
        </p: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5F9F3DBF-D732-4AE5-95D0-BD1AC7AB61D2}"/>
                </a:ext>
              </a:extLst>
            </p:cNvPr>
            <p:cNvCxnSpPr>
              <a:cxnSpLocks/>
            </p:cNvCxnSpPr>
            <p:nvPr/>
          </p:nvCxnSpPr>
          <p:spPr>
            <a:xfrm>
              <a:off x="4746292" y="5133919"/>
              <a:ext cx="432748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5E0F5FE-3EA3-477B-AEF5-FFF80F778512}"/>
                </a:ext>
              </a:extLst>
            </p:cNvPr>
            <p:cNvSpPr/>
            <p:nvPr/>
          </p:nvSpPr>
          <p:spPr>
            <a:xfrm>
              <a:off x="5463961" y="5742163"/>
              <a:ext cx="34694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dirty="0" err="1"/>
                <a:t>ptr</a:t>
              </a:r>
              <a:r>
                <a:rPr lang="es-AR" dirty="0"/>
                <a:t> =(</a:t>
              </a:r>
              <a:r>
                <a:rPr lang="es-AR" dirty="0" err="1"/>
                <a:t>int</a:t>
              </a:r>
              <a:r>
                <a:rPr lang="es-AR" dirty="0"/>
                <a:t> *) </a:t>
              </a:r>
              <a:r>
                <a:rPr lang="es-AR" dirty="0" err="1"/>
                <a:t>malloc</a:t>
              </a:r>
              <a:r>
                <a:rPr lang="es-AR" dirty="0"/>
                <a:t>(</a:t>
              </a:r>
              <a:r>
                <a:rPr lang="es-AR" dirty="0" err="1"/>
                <a:t>sizeof</a:t>
              </a:r>
              <a:r>
                <a:rPr lang="es-AR" dirty="0"/>
                <a:t>(</a:t>
              </a:r>
              <a:r>
                <a:rPr lang="es-AR" dirty="0" err="1"/>
                <a:t>int</a:t>
              </a:r>
              <a:r>
                <a:rPr lang="es-AR" dirty="0"/>
                <a:t>));</a:t>
              </a:r>
            </a:p>
          </p:txBody>
        </p:sp>
      </p:grp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53DD9FA-963A-4B3A-A312-CA7D14505200}"/>
              </a:ext>
            </a:extLst>
          </p:cNvPr>
          <p:cNvSpPr txBox="1"/>
          <p:nvPr/>
        </p:nvSpPr>
        <p:spPr>
          <a:xfrm>
            <a:off x="4646191" y="57884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584</a:t>
            </a:r>
          </a:p>
        </p:txBody>
      </p: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F94DF25D-2F43-4315-9B62-E4FA1A97335F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9083040" y="1470832"/>
            <a:ext cx="434167" cy="4325032"/>
          </a:xfrm>
          <a:prstGeom prst="bentConnector3">
            <a:avLst>
              <a:gd name="adj1" fmla="val 41225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FF48898-0E00-4611-8E31-4E44482C80C4}"/>
              </a:ext>
            </a:extLst>
          </p:cNvPr>
          <p:cNvSpPr/>
          <p:nvPr/>
        </p:nvSpPr>
        <p:spPr>
          <a:xfrm>
            <a:off x="305273" y="1985318"/>
            <a:ext cx="42878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funcionSecundaria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 *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ptr2;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ptr2 = 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*)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sizeof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 * 5 );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s-A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s-A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;i&lt;5;i++)</a:t>
            </a:r>
          </a:p>
          <a:p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*(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ptr2 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+i) = </a:t>
            </a:r>
            <a:r>
              <a:rPr lang="es-A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+ </a:t>
            </a:r>
            <a:r>
              <a:rPr lang="es-AR" sz="1200" dirty="0">
                <a:solidFill>
                  <a:srgbClr val="DCDCAA"/>
                </a:solidFill>
                <a:latin typeface="Consolas" panose="020B0609020204030204" pitchFamily="49" charset="0"/>
              </a:rPr>
              <a:t>rand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 % </a:t>
            </a:r>
            <a:r>
              <a:rPr lang="es-AR" sz="1200" dirty="0">
                <a:solidFill>
                  <a:srgbClr val="B5CEA8"/>
                </a:solidFill>
                <a:latin typeface="Consolas" panose="020B0609020204030204" pitchFamily="49" charset="0"/>
              </a:rPr>
              <a:t>801;</a:t>
            </a:r>
          </a:p>
          <a:p>
            <a:r>
              <a:rPr lang="es-AR" sz="1200" dirty="0">
                <a:solidFill>
                  <a:srgbClr val="B5CEA8"/>
                </a:solidFill>
                <a:latin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A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A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pVect</a:t>
            </a:r>
            <a:r>
              <a:rPr lang="es-AR" sz="1200" dirty="0">
                <a:solidFill>
                  <a:srgbClr val="CE9178"/>
                </a:solidFill>
                <a:latin typeface="Consolas" panose="020B0609020204030204" pitchFamily="49" charset="0"/>
              </a:rPr>
              <a:t>[%d]: %d </a:t>
            </a:r>
            <a:r>
              <a:rPr lang="es-AR" sz="1200" dirty="0">
                <a:solidFill>
                  <a:srgbClr val="D7BA7D"/>
                </a:solidFill>
                <a:latin typeface="Consolas" panose="020B0609020204030204" pitchFamily="49" charset="0"/>
              </a:rPr>
              <a:t>\r\</a:t>
            </a:r>
            <a:r>
              <a:rPr lang="es-AR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s-A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A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,i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pVect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3BE279D-803E-41C1-BCE9-0C9380AF29C1}"/>
              </a:ext>
            </a:extLst>
          </p:cNvPr>
          <p:cNvGrpSpPr/>
          <p:nvPr/>
        </p:nvGrpSpPr>
        <p:grpSpPr>
          <a:xfrm>
            <a:off x="4772752" y="3429000"/>
            <a:ext cx="4388338" cy="1685904"/>
            <a:chOff x="4772752" y="3429000"/>
            <a:chExt cx="4388338" cy="1685904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CF79FB33-F8C8-4375-BAE2-C067618E0439}"/>
                </a:ext>
              </a:extLst>
            </p:cNvPr>
            <p:cNvSpPr/>
            <p:nvPr/>
          </p:nvSpPr>
          <p:spPr>
            <a:xfrm>
              <a:off x="5291278" y="3445776"/>
              <a:ext cx="3791762" cy="16691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9AF5E5D8-5F68-454A-9CFA-5C498616775B}"/>
                </a:ext>
              </a:extLst>
            </p:cNvPr>
            <p:cNvSpPr txBox="1"/>
            <p:nvPr/>
          </p:nvSpPr>
          <p:spPr>
            <a:xfrm>
              <a:off x="5264422" y="3450332"/>
              <a:ext cx="2478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latin typeface="Consolas" panose="020B0609020204030204" pitchFamily="49" charset="0"/>
                </a:rPr>
                <a:t>funcionSecundaria</a:t>
              </a:r>
              <a:r>
                <a:rPr lang="es-AR" dirty="0"/>
                <a:t>()</a:t>
              </a: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8BE15C59-9F89-4F0F-B471-9D59CBF9B639}"/>
                </a:ext>
              </a:extLst>
            </p:cNvPr>
            <p:cNvSpPr/>
            <p:nvPr/>
          </p:nvSpPr>
          <p:spPr>
            <a:xfrm>
              <a:off x="5272754" y="3739274"/>
              <a:ext cx="10551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dirty="0" err="1"/>
                <a:t>Int</a:t>
              </a:r>
              <a:r>
                <a:rPr lang="es-AR" dirty="0"/>
                <a:t> * ptr2</a:t>
              </a:r>
            </a:p>
          </p:txBody>
        </p: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5386B434-A474-4AFD-A37D-9C6631968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752" y="3429000"/>
              <a:ext cx="4301026" cy="946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522A7BA4-8389-49A0-90B0-9B7BB5B448D9}"/>
                </a:ext>
              </a:extLst>
            </p:cNvPr>
            <p:cNvSpPr/>
            <p:nvPr/>
          </p:nvSpPr>
          <p:spPr>
            <a:xfrm>
              <a:off x="5236308" y="4053887"/>
              <a:ext cx="39247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dirty="0"/>
                <a:t> ptr2 =(</a:t>
              </a:r>
              <a:r>
                <a:rPr lang="es-AR" dirty="0" err="1"/>
                <a:t>int</a:t>
              </a:r>
              <a:r>
                <a:rPr lang="es-AR" dirty="0"/>
                <a:t> *)</a:t>
              </a:r>
              <a:r>
                <a:rPr lang="es-AR" dirty="0" err="1"/>
                <a:t>malloc</a:t>
              </a:r>
              <a:r>
                <a:rPr lang="es-AR" dirty="0"/>
                <a:t>(</a:t>
              </a:r>
              <a:r>
                <a:rPr lang="es-AR" dirty="0" err="1"/>
                <a:t>sizeof</a:t>
              </a:r>
              <a:r>
                <a:rPr lang="es-AR" dirty="0"/>
                <a:t>(</a:t>
              </a:r>
              <a:r>
                <a:rPr lang="es-AR" dirty="0" err="1"/>
                <a:t>int</a:t>
              </a:r>
              <a:r>
                <a:rPr lang="es-AR" dirty="0"/>
                <a:t>) *20);</a:t>
              </a:r>
            </a:p>
          </p:txBody>
        </p: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18A50DC-84DD-4F90-B418-AC66624D2B0E}"/>
              </a:ext>
            </a:extLst>
          </p:cNvPr>
          <p:cNvSpPr txBox="1"/>
          <p:nvPr/>
        </p:nvSpPr>
        <p:spPr>
          <a:xfrm>
            <a:off x="10817045" y="17990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r>
              <a:rPr lang="es-AR" dirty="0"/>
              <a:t>30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8C16952-1BDB-4637-98B4-086EFAA7C7B9}"/>
              </a:ext>
            </a:extLst>
          </p:cNvPr>
          <p:cNvSpPr txBox="1"/>
          <p:nvPr/>
        </p:nvSpPr>
        <p:spPr>
          <a:xfrm>
            <a:off x="10799714" y="22318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150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21F7C99-13FC-43E8-B29A-158B0AF73D5E}"/>
              </a:ext>
            </a:extLst>
          </p:cNvPr>
          <p:cNvSpPr txBox="1"/>
          <p:nvPr/>
        </p:nvSpPr>
        <p:spPr>
          <a:xfrm>
            <a:off x="10799714" y="26608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548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DA718DBB-60FF-40B6-B893-DCF790DC97E5}"/>
              </a:ext>
            </a:extLst>
          </p:cNvPr>
          <p:cNvSpPr txBox="1"/>
          <p:nvPr/>
        </p:nvSpPr>
        <p:spPr>
          <a:xfrm>
            <a:off x="10799714" y="312737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320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718DAFD3-5D29-4FE0-9454-2FECED999C31}"/>
              </a:ext>
            </a:extLst>
          </p:cNvPr>
          <p:cNvSpPr txBox="1"/>
          <p:nvPr/>
        </p:nvSpPr>
        <p:spPr>
          <a:xfrm>
            <a:off x="10785912" y="3564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  <a:r>
              <a:rPr lang="es-AR" dirty="0"/>
              <a:t>80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6C9384DF-A67C-4AB5-A593-AD1BF2451C55}"/>
              </a:ext>
            </a:extLst>
          </p:cNvPr>
          <p:cNvCxnSpPr>
            <a:cxnSpLocks/>
            <a:stCxn id="39" idx="3"/>
            <a:endCxn id="70" idx="1"/>
          </p:cNvCxnSpPr>
          <p:nvPr/>
        </p:nvCxnSpPr>
        <p:spPr>
          <a:xfrm flipV="1">
            <a:off x="9161090" y="1851413"/>
            <a:ext cx="356117" cy="2387140"/>
          </a:xfrm>
          <a:prstGeom prst="bentConnector3">
            <a:avLst>
              <a:gd name="adj1" fmla="val 73538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F84F392-4566-4E1A-BF1B-A1BEA3C2AE26}"/>
              </a:ext>
            </a:extLst>
          </p:cNvPr>
          <p:cNvSpPr txBox="1"/>
          <p:nvPr/>
        </p:nvSpPr>
        <p:spPr>
          <a:xfrm>
            <a:off x="9517207" y="16667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310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2759E9A-0272-4C6B-ACCB-A9B934DDB0F1}"/>
              </a:ext>
            </a:extLst>
          </p:cNvPr>
          <p:cNvCxnSpPr>
            <a:cxnSpLocks/>
          </p:cNvCxnSpPr>
          <p:nvPr/>
        </p:nvCxnSpPr>
        <p:spPr>
          <a:xfrm flipH="1">
            <a:off x="9927018" y="1301032"/>
            <a:ext cx="27369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08C2F496-15EF-4D8E-A800-FA513DB58935}"/>
              </a:ext>
            </a:extLst>
          </p:cNvPr>
          <p:cNvCxnSpPr>
            <a:cxnSpLocks/>
          </p:cNvCxnSpPr>
          <p:nvPr/>
        </p:nvCxnSpPr>
        <p:spPr>
          <a:xfrm flipH="1">
            <a:off x="9970395" y="1727082"/>
            <a:ext cx="27369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66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2" grpId="0"/>
      <p:bldP spid="2" grpId="1"/>
      <p:bldP spid="47" grpId="0"/>
      <p:bldP spid="57" grpId="0"/>
      <p:bldP spid="58" grpId="0"/>
      <p:bldP spid="64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4CBA9069-7D67-4B69-ACED-6DF825B5CDA4}"/>
              </a:ext>
            </a:extLst>
          </p:cNvPr>
          <p:cNvSpPr/>
          <p:nvPr/>
        </p:nvSpPr>
        <p:spPr>
          <a:xfrm>
            <a:off x="5282016" y="1395759"/>
            <a:ext cx="3791762" cy="505989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9DB5802-BA1A-44AF-8D59-FBFE59C4BAC6}"/>
              </a:ext>
            </a:extLst>
          </p:cNvPr>
          <p:cNvSpPr/>
          <p:nvPr/>
        </p:nvSpPr>
        <p:spPr>
          <a:xfrm>
            <a:off x="5291278" y="5145788"/>
            <a:ext cx="3791762" cy="13001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099DACF-6102-4908-A066-97D8F42C3963}"/>
              </a:ext>
            </a:extLst>
          </p:cNvPr>
          <p:cNvSpPr/>
          <p:nvPr/>
        </p:nvSpPr>
        <p:spPr>
          <a:xfrm>
            <a:off x="10048315" y="514372"/>
            <a:ext cx="1979816" cy="59232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0D52A6-7D63-487D-A95E-546C52B2677F}"/>
              </a:ext>
            </a:extLst>
          </p:cNvPr>
          <p:cNvSpPr txBox="1"/>
          <p:nvPr/>
        </p:nvSpPr>
        <p:spPr>
          <a:xfrm>
            <a:off x="10109397" y="514372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HEAP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3ED0DE-BDF0-4865-A4FA-B4EA5722710F}"/>
              </a:ext>
            </a:extLst>
          </p:cNvPr>
          <p:cNvSpPr txBox="1"/>
          <p:nvPr/>
        </p:nvSpPr>
        <p:spPr>
          <a:xfrm>
            <a:off x="319015" y="402344"/>
            <a:ext cx="524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Uso de memoria dinámica – </a:t>
            </a:r>
            <a:r>
              <a:rPr lang="es-ES" sz="2800" dirty="0" err="1"/>
              <a:t>heap</a:t>
            </a:r>
            <a:r>
              <a:rPr lang="es-ES" sz="2800" dirty="0"/>
              <a:t> </a:t>
            </a:r>
            <a:r>
              <a:rPr lang="es-AR" sz="2800" dirty="0"/>
              <a:t> </a:t>
            </a:r>
            <a:endParaRPr lang="es-ES" sz="28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9FADEF5-CDA0-4796-8EF8-6EE48D59505F}"/>
              </a:ext>
            </a:extLst>
          </p:cNvPr>
          <p:cNvSpPr/>
          <p:nvPr/>
        </p:nvSpPr>
        <p:spPr>
          <a:xfrm>
            <a:off x="148318" y="1392225"/>
            <a:ext cx="4444814" cy="50634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4B770B4-3965-4209-B360-429E2AD50B2F}"/>
              </a:ext>
            </a:extLst>
          </p:cNvPr>
          <p:cNvSpPr/>
          <p:nvPr/>
        </p:nvSpPr>
        <p:spPr>
          <a:xfrm>
            <a:off x="218301" y="4558136"/>
            <a:ext cx="41898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 *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*)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sizeof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“valor de 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ptr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: %d"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funcionSecundaria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free(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71860E8-BA1C-46DF-A247-FCF2AF998507}"/>
              </a:ext>
            </a:extLst>
          </p:cNvPr>
          <p:cNvSpPr/>
          <p:nvPr/>
        </p:nvSpPr>
        <p:spPr>
          <a:xfrm>
            <a:off x="304172" y="1531864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2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es-A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include</a:t>
            </a:r>
            <a:r>
              <a:rPr lang="es-AR" sz="12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s-A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s-A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7E6E45D-4A0B-48D1-80B0-22A97F0CFDD6}"/>
              </a:ext>
            </a:extLst>
          </p:cNvPr>
          <p:cNvGrpSpPr/>
          <p:nvPr/>
        </p:nvGrpSpPr>
        <p:grpSpPr>
          <a:xfrm>
            <a:off x="148318" y="1023634"/>
            <a:ext cx="1280433" cy="369331"/>
            <a:chOff x="329293" y="811562"/>
            <a:chExt cx="1280433" cy="369331"/>
          </a:xfrm>
        </p:grpSpPr>
        <p:sp>
          <p:nvSpPr>
            <p:cNvPr id="31" name="Rectángulo: esquinas superiores redondeadas 30">
              <a:extLst>
                <a:ext uri="{FF2B5EF4-FFF2-40B4-BE49-F238E27FC236}">
                  <a16:creationId xmlns:a16="http://schemas.microsoft.com/office/drawing/2014/main" id="{83DCEE59-F7B8-499A-BCFC-DB37F2AEAFDC}"/>
                </a:ext>
              </a:extLst>
            </p:cNvPr>
            <p:cNvSpPr/>
            <p:nvPr/>
          </p:nvSpPr>
          <p:spPr>
            <a:xfrm>
              <a:off x="329293" y="811562"/>
              <a:ext cx="1280433" cy="369331"/>
            </a:xfrm>
            <a:prstGeom prst="round2Same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A4CFB89A-0057-49E6-9579-B4E91E474DE0}"/>
                </a:ext>
              </a:extLst>
            </p:cNvPr>
            <p:cNvSpPr txBox="1"/>
            <p:nvPr/>
          </p:nvSpPr>
          <p:spPr>
            <a:xfrm>
              <a:off x="640959" y="857358"/>
              <a:ext cx="701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&lt;code/&gt;</a:t>
              </a: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892EE59-8BE7-489B-8B92-99BF35E515E7}"/>
              </a:ext>
            </a:extLst>
          </p:cNvPr>
          <p:cNvSpPr txBox="1"/>
          <p:nvPr/>
        </p:nvSpPr>
        <p:spPr>
          <a:xfrm>
            <a:off x="5506063" y="149143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STACK</a:t>
            </a:r>
            <a:endParaRPr lang="es-ES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F86A64C-9EAF-40B8-B59A-89FE728C4662}"/>
              </a:ext>
            </a:extLst>
          </p:cNvPr>
          <p:cNvSpPr txBox="1"/>
          <p:nvPr/>
        </p:nvSpPr>
        <p:spPr>
          <a:xfrm>
            <a:off x="5440203" y="5138477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Main</a:t>
            </a:r>
            <a:r>
              <a:rPr lang="es-AR" dirty="0"/>
              <a:t>()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2F93CD8-9B19-45B6-836D-01A78C71EA21}"/>
              </a:ext>
            </a:extLst>
          </p:cNvPr>
          <p:cNvSpPr/>
          <p:nvPr/>
        </p:nvSpPr>
        <p:spPr>
          <a:xfrm>
            <a:off x="5446551" y="5435980"/>
            <a:ext cx="938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/>
              <a:t>Int</a:t>
            </a:r>
            <a:r>
              <a:rPr lang="es-AR" dirty="0"/>
              <a:t> * </a:t>
            </a:r>
            <a:r>
              <a:rPr lang="es-AR" dirty="0" err="1"/>
              <a:t>ptr</a:t>
            </a:r>
            <a:endParaRPr lang="es-AR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CBF86BE-FBB5-4F23-86A2-C22B143B4848}"/>
              </a:ext>
            </a:extLst>
          </p:cNvPr>
          <p:cNvSpPr/>
          <p:nvPr/>
        </p:nvSpPr>
        <p:spPr>
          <a:xfrm>
            <a:off x="5604172" y="57778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AR" dirty="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F9F3DBF-D732-4AE5-95D0-BD1AC7AB61D2}"/>
              </a:ext>
            </a:extLst>
          </p:cNvPr>
          <p:cNvCxnSpPr>
            <a:cxnSpLocks/>
          </p:cNvCxnSpPr>
          <p:nvPr/>
        </p:nvCxnSpPr>
        <p:spPr>
          <a:xfrm>
            <a:off x="4746292" y="5133919"/>
            <a:ext cx="432748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46664A0-4EA2-4D2F-AAFF-887DBEC4AA45}"/>
              </a:ext>
            </a:extLst>
          </p:cNvPr>
          <p:cNvSpPr txBox="1"/>
          <p:nvPr/>
        </p:nvSpPr>
        <p:spPr>
          <a:xfrm>
            <a:off x="9517207" y="12861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305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FF4C8B5-18F5-4740-84F4-33A1AEACBE4C}"/>
              </a:ext>
            </a:extLst>
          </p:cNvPr>
          <p:cNvGrpSpPr/>
          <p:nvPr/>
        </p:nvGrpSpPr>
        <p:grpSpPr>
          <a:xfrm>
            <a:off x="10048315" y="1301032"/>
            <a:ext cx="1967990" cy="435903"/>
            <a:chOff x="10048315" y="1301032"/>
            <a:chExt cx="1967990" cy="435903"/>
          </a:xfrm>
        </p:grpSpPr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D0AD855F-EC1D-4CF2-AE89-490B330B2C02}"/>
                </a:ext>
              </a:extLst>
            </p:cNvPr>
            <p:cNvSpPr/>
            <p:nvPr/>
          </p:nvSpPr>
          <p:spPr>
            <a:xfrm>
              <a:off x="10048315" y="1308523"/>
              <a:ext cx="1967990" cy="428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C14362DB-1556-4A5C-A44E-12610A0650AA}"/>
                </a:ext>
              </a:extLst>
            </p:cNvPr>
            <p:cNvSpPr txBox="1"/>
            <p:nvPr/>
          </p:nvSpPr>
          <p:spPr>
            <a:xfrm>
              <a:off x="10817045" y="13010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20</a:t>
              </a:r>
            </a:p>
          </p:txBody>
        </p:sp>
      </p:grpSp>
      <p:sp>
        <p:nvSpPr>
          <p:cNvPr id="60" name="Rectángulo 59">
            <a:extLst>
              <a:ext uri="{FF2B5EF4-FFF2-40B4-BE49-F238E27FC236}">
                <a16:creationId xmlns:a16="http://schemas.microsoft.com/office/drawing/2014/main" id="{D5E0F5FE-3EA3-477B-AEF5-FFF80F778512}"/>
              </a:ext>
            </a:extLst>
          </p:cNvPr>
          <p:cNvSpPr/>
          <p:nvPr/>
        </p:nvSpPr>
        <p:spPr>
          <a:xfrm>
            <a:off x="5463961" y="5742163"/>
            <a:ext cx="346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Int</a:t>
            </a:r>
            <a:r>
              <a:rPr lang="es-AR" dirty="0"/>
              <a:t> * </a:t>
            </a:r>
            <a:r>
              <a:rPr lang="es-AR" dirty="0" err="1"/>
              <a:t>ptr</a:t>
            </a:r>
            <a:r>
              <a:rPr lang="es-AR" dirty="0"/>
              <a:t> =(</a:t>
            </a:r>
            <a:r>
              <a:rPr lang="es-AR" dirty="0" err="1"/>
              <a:t>int</a:t>
            </a:r>
            <a:r>
              <a:rPr lang="es-AR" dirty="0"/>
              <a:t> *) </a:t>
            </a:r>
            <a:r>
              <a:rPr lang="es-AR" dirty="0" err="1"/>
              <a:t>malloc</a:t>
            </a:r>
            <a:r>
              <a:rPr lang="es-AR" dirty="0"/>
              <a:t>(</a:t>
            </a:r>
            <a:r>
              <a:rPr lang="es-AR" dirty="0" err="1"/>
              <a:t>sizeof</a:t>
            </a:r>
            <a:r>
              <a:rPr lang="es-AR" dirty="0"/>
              <a:t>(</a:t>
            </a:r>
            <a:r>
              <a:rPr lang="es-AR" dirty="0" err="1"/>
              <a:t>int</a:t>
            </a:r>
            <a:r>
              <a:rPr lang="es-AR" dirty="0"/>
              <a:t>));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E51F9A5-13AB-4868-B8C5-CEA1FCBA5B83}"/>
              </a:ext>
            </a:extLst>
          </p:cNvPr>
          <p:cNvSpPr txBox="1"/>
          <p:nvPr/>
        </p:nvSpPr>
        <p:spPr>
          <a:xfrm>
            <a:off x="4646191" y="51069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580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767E0FC-F095-414D-AF58-B8682A6FA41B}"/>
              </a:ext>
            </a:extLst>
          </p:cNvPr>
          <p:cNvSpPr txBox="1"/>
          <p:nvPr/>
        </p:nvSpPr>
        <p:spPr>
          <a:xfrm>
            <a:off x="4646191" y="54762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582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F2A67E99-2E04-486F-B8EF-705B3BF3007E}"/>
              </a:ext>
            </a:extLst>
          </p:cNvPr>
          <p:cNvSpPr/>
          <p:nvPr/>
        </p:nvSpPr>
        <p:spPr>
          <a:xfrm>
            <a:off x="5446551" y="6068270"/>
            <a:ext cx="114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* </a:t>
            </a:r>
            <a:r>
              <a:rPr lang="es-AR" dirty="0" err="1"/>
              <a:t>ptr</a:t>
            </a:r>
            <a:r>
              <a:rPr lang="es-AR" dirty="0"/>
              <a:t> = 20;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53DD9FA-963A-4B3A-A312-CA7D14505200}"/>
              </a:ext>
            </a:extLst>
          </p:cNvPr>
          <p:cNvSpPr txBox="1"/>
          <p:nvPr/>
        </p:nvSpPr>
        <p:spPr>
          <a:xfrm>
            <a:off x="4646191" y="57884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584</a:t>
            </a:r>
          </a:p>
        </p:txBody>
      </p: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F94DF25D-2F43-4315-9B62-E4FA1A97335F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9083040" y="1470832"/>
            <a:ext cx="434167" cy="4325032"/>
          </a:xfrm>
          <a:prstGeom prst="bentConnector3">
            <a:avLst>
              <a:gd name="adj1" fmla="val 41225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FF48898-0E00-4611-8E31-4E44482C80C4}"/>
              </a:ext>
            </a:extLst>
          </p:cNvPr>
          <p:cNvSpPr/>
          <p:nvPr/>
        </p:nvSpPr>
        <p:spPr>
          <a:xfrm>
            <a:off x="305273" y="1985318"/>
            <a:ext cx="42878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funcionSecundaria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 *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ptr2;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ptr2 = 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*)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sizeof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 * 5 );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s-A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s-A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;i&lt;5;i++)</a:t>
            </a:r>
          </a:p>
          <a:p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  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ptr2[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i] = </a:t>
            </a:r>
            <a:r>
              <a:rPr lang="es-A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+ </a:t>
            </a:r>
            <a:r>
              <a:rPr lang="es-AR" sz="1200" dirty="0">
                <a:solidFill>
                  <a:srgbClr val="DCDCAA"/>
                </a:solidFill>
                <a:latin typeface="Consolas" panose="020B0609020204030204" pitchFamily="49" charset="0"/>
              </a:rPr>
              <a:t>rand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 % </a:t>
            </a:r>
            <a:r>
              <a:rPr lang="es-AR" sz="1200" dirty="0">
                <a:solidFill>
                  <a:srgbClr val="B5CEA8"/>
                </a:solidFill>
                <a:latin typeface="Consolas" panose="020B0609020204030204" pitchFamily="49" charset="0"/>
              </a:rPr>
              <a:t>801;</a:t>
            </a:r>
          </a:p>
          <a:p>
            <a:r>
              <a:rPr lang="es-AR" sz="1200" dirty="0">
                <a:solidFill>
                  <a:srgbClr val="B5CEA8"/>
                </a:solidFill>
                <a:latin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A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A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pVect</a:t>
            </a:r>
            <a:r>
              <a:rPr lang="es-AR" sz="1200" dirty="0">
                <a:solidFill>
                  <a:srgbClr val="CE9178"/>
                </a:solidFill>
                <a:latin typeface="Consolas" panose="020B0609020204030204" pitchFamily="49" charset="0"/>
              </a:rPr>
              <a:t>[%d]: %d </a:t>
            </a:r>
            <a:r>
              <a:rPr lang="es-AR" sz="1200" dirty="0">
                <a:solidFill>
                  <a:srgbClr val="D7BA7D"/>
                </a:solidFill>
                <a:latin typeface="Consolas" panose="020B0609020204030204" pitchFamily="49" charset="0"/>
              </a:rPr>
              <a:t>\r\</a:t>
            </a:r>
            <a:r>
              <a:rPr lang="es-AR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s-A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A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,i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,*(</a:t>
            </a:r>
            <a:r>
              <a:rPr lang="es-A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pVect+i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</a:p>
          <a:p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C586C0"/>
                </a:solidFill>
                <a:latin typeface="Consolas" panose="020B0609020204030204" pitchFamily="49" charset="0"/>
              </a:rPr>
              <a:t>free</a:t>
            </a:r>
            <a:r>
              <a:rPr lang="es-AR" sz="1200" dirty="0">
                <a:solidFill>
                  <a:srgbClr val="D4D4D4"/>
                </a:solidFill>
                <a:latin typeface="Consolas" panose="020B0609020204030204" pitchFamily="49" charset="0"/>
              </a:rPr>
              <a:t>(ptr2)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F79FB33-F8C8-4375-BAE2-C067618E0439}"/>
              </a:ext>
            </a:extLst>
          </p:cNvPr>
          <p:cNvSpPr/>
          <p:nvPr/>
        </p:nvSpPr>
        <p:spPr>
          <a:xfrm>
            <a:off x="5291278" y="3445776"/>
            <a:ext cx="3791762" cy="1669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AF5E5D8-5F68-454A-9CFA-5C498616775B}"/>
              </a:ext>
            </a:extLst>
          </p:cNvPr>
          <p:cNvSpPr txBox="1"/>
          <p:nvPr/>
        </p:nvSpPr>
        <p:spPr>
          <a:xfrm>
            <a:off x="5264422" y="3450332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funcionSecundaria</a:t>
            </a:r>
            <a:r>
              <a:rPr lang="es-AR" dirty="0"/>
              <a:t>()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BE15C59-9F89-4F0F-B471-9D59CBF9B639}"/>
              </a:ext>
            </a:extLst>
          </p:cNvPr>
          <p:cNvSpPr/>
          <p:nvPr/>
        </p:nvSpPr>
        <p:spPr>
          <a:xfrm>
            <a:off x="5272754" y="3739274"/>
            <a:ext cx="105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/>
              <a:t>Int</a:t>
            </a:r>
            <a:r>
              <a:rPr lang="es-AR" dirty="0"/>
              <a:t> * ptr2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386B434-A474-4AFD-A37D-9C6631968B28}"/>
              </a:ext>
            </a:extLst>
          </p:cNvPr>
          <p:cNvCxnSpPr>
            <a:cxnSpLocks/>
          </p:cNvCxnSpPr>
          <p:nvPr/>
        </p:nvCxnSpPr>
        <p:spPr>
          <a:xfrm flipV="1">
            <a:off x="4772752" y="3429000"/>
            <a:ext cx="4301026" cy="946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22A7BA4-8389-49A0-90B0-9B7BB5B448D9}"/>
              </a:ext>
            </a:extLst>
          </p:cNvPr>
          <p:cNvSpPr/>
          <p:nvPr/>
        </p:nvSpPr>
        <p:spPr>
          <a:xfrm>
            <a:off x="5236308" y="4053887"/>
            <a:ext cx="3924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Int</a:t>
            </a:r>
            <a:r>
              <a:rPr lang="es-AR" dirty="0"/>
              <a:t> * ptr2 =(</a:t>
            </a:r>
            <a:r>
              <a:rPr lang="es-AR" dirty="0" err="1"/>
              <a:t>int</a:t>
            </a:r>
            <a:r>
              <a:rPr lang="es-AR" dirty="0"/>
              <a:t> *)</a:t>
            </a:r>
            <a:r>
              <a:rPr lang="es-AR" dirty="0" err="1"/>
              <a:t>malloc</a:t>
            </a:r>
            <a:r>
              <a:rPr lang="es-AR" dirty="0"/>
              <a:t>(</a:t>
            </a:r>
            <a:r>
              <a:rPr lang="es-AR" dirty="0" err="1"/>
              <a:t>sizeof</a:t>
            </a:r>
            <a:r>
              <a:rPr lang="es-AR" dirty="0"/>
              <a:t>(</a:t>
            </a:r>
            <a:r>
              <a:rPr lang="es-AR" dirty="0" err="1"/>
              <a:t>int</a:t>
            </a:r>
            <a:r>
              <a:rPr lang="es-AR" dirty="0"/>
              <a:t>) *20);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E40E289-A00A-41D5-AC73-2D85B7B0295E}"/>
              </a:ext>
            </a:extLst>
          </p:cNvPr>
          <p:cNvGrpSpPr/>
          <p:nvPr/>
        </p:nvGrpSpPr>
        <p:grpSpPr>
          <a:xfrm>
            <a:off x="10048315" y="1744310"/>
            <a:ext cx="1979816" cy="2189822"/>
            <a:chOff x="10048315" y="1744310"/>
            <a:chExt cx="1979816" cy="2189822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00D83575-C655-4C26-A5DE-DFF5BEDF24DB}"/>
                </a:ext>
              </a:extLst>
            </p:cNvPr>
            <p:cNvSpPr/>
            <p:nvPr/>
          </p:nvSpPr>
          <p:spPr>
            <a:xfrm>
              <a:off x="10048315" y="1744310"/>
              <a:ext cx="1979816" cy="428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718A50DC-84DD-4F90-B418-AC66624D2B0E}"/>
                </a:ext>
              </a:extLst>
            </p:cNvPr>
            <p:cNvSpPr txBox="1"/>
            <p:nvPr/>
          </p:nvSpPr>
          <p:spPr>
            <a:xfrm>
              <a:off x="10817045" y="179904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</a:t>
              </a:r>
              <a:r>
                <a:rPr lang="es-AR" dirty="0"/>
                <a:t>30</a:t>
              </a: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60C87A47-B297-4EF3-8921-AF1AA7EBBC46}"/>
                </a:ext>
              </a:extLst>
            </p:cNvPr>
            <p:cNvSpPr/>
            <p:nvPr/>
          </p:nvSpPr>
          <p:spPr>
            <a:xfrm>
              <a:off x="10048315" y="2187588"/>
              <a:ext cx="1979816" cy="428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80D8E94D-E142-4419-949F-F89318C0798F}"/>
                </a:ext>
              </a:extLst>
            </p:cNvPr>
            <p:cNvSpPr/>
            <p:nvPr/>
          </p:nvSpPr>
          <p:spPr>
            <a:xfrm>
              <a:off x="10048315" y="2630866"/>
              <a:ext cx="1979816" cy="428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B8DB96A5-D544-4D92-AEC7-51E8020691FB}"/>
                </a:ext>
              </a:extLst>
            </p:cNvPr>
            <p:cNvSpPr/>
            <p:nvPr/>
          </p:nvSpPr>
          <p:spPr>
            <a:xfrm>
              <a:off x="10048315" y="3068293"/>
              <a:ext cx="1979816" cy="428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C38911D3-C9E3-4137-9D09-FEA1FDD70364}"/>
                </a:ext>
              </a:extLst>
            </p:cNvPr>
            <p:cNvSpPr/>
            <p:nvPr/>
          </p:nvSpPr>
          <p:spPr>
            <a:xfrm>
              <a:off x="10048315" y="3505720"/>
              <a:ext cx="1979816" cy="428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18C16952-1BDB-4637-98B4-086EFAA7C7B9}"/>
                </a:ext>
              </a:extLst>
            </p:cNvPr>
            <p:cNvSpPr txBox="1"/>
            <p:nvPr/>
          </p:nvSpPr>
          <p:spPr>
            <a:xfrm>
              <a:off x="10799714" y="223180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150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E21F7C99-13FC-43E8-B29A-158B0AF73D5E}"/>
                </a:ext>
              </a:extLst>
            </p:cNvPr>
            <p:cNvSpPr txBox="1"/>
            <p:nvPr/>
          </p:nvSpPr>
          <p:spPr>
            <a:xfrm>
              <a:off x="10799714" y="266085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548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DA718DBB-60FF-40B6-B893-DCF790DC97E5}"/>
                </a:ext>
              </a:extLst>
            </p:cNvPr>
            <p:cNvSpPr txBox="1"/>
            <p:nvPr/>
          </p:nvSpPr>
          <p:spPr>
            <a:xfrm>
              <a:off x="10799714" y="312737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320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718DAFD3-5D29-4FE0-9454-2FECED999C31}"/>
                </a:ext>
              </a:extLst>
            </p:cNvPr>
            <p:cNvSpPr txBox="1"/>
            <p:nvPr/>
          </p:nvSpPr>
          <p:spPr>
            <a:xfrm>
              <a:off x="10785912" y="35648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7</a:t>
              </a:r>
              <a:r>
                <a:rPr lang="es-AR" dirty="0"/>
                <a:t>80</a:t>
              </a:r>
            </a:p>
          </p:txBody>
        </p:sp>
      </p:grp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6C9384DF-A67C-4AB5-A593-AD1BF2451C55}"/>
              </a:ext>
            </a:extLst>
          </p:cNvPr>
          <p:cNvCxnSpPr>
            <a:cxnSpLocks/>
            <a:stCxn id="39" idx="3"/>
            <a:endCxn id="70" idx="1"/>
          </p:cNvCxnSpPr>
          <p:nvPr/>
        </p:nvCxnSpPr>
        <p:spPr>
          <a:xfrm flipV="1">
            <a:off x="9161090" y="1851413"/>
            <a:ext cx="356117" cy="2387140"/>
          </a:xfrm>
          <a:prstGeom prst="bentConnector3">
            <a:avLst>
              <a:gd name="adj1" fmla="val 73538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F84F392-4566-4E1A-BF1B-A1BEA3C2AE26}"/>
              </a:ext>
            </a:extLst>
          </p:cNvPr>
          <p:cNvSpPr txBox="1"/>
          <p:nvPr/>
        </p:nvSpPr>
        <p:spPr>
          <a:xfrm>
            <a:off x="9517207" y="16667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310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2759E9A-0272-4C6B-ACCB-A9B934DDB0F1}"/>
              </a:ext>
            </a:extLst>
          </p:cNvPr>
          <p:cNvCxnSpPr>
            <a:cxnSpLocks/>
          </p:cNvCxnSpPr>
          <p:nvPr/>
        </p:nvCxnSpPr>
        <p:spPr>
          <a:xfrm flipH="1">
            <a:off x="9927018" y="1301032"/>
            <a:ext cx="27369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08C2F496-15EF-4D8E-A800-FA513DB58935}"/>
              </a:ext>
            </a:extLst>
          </p:cNvPr>
          <p:cNvCxnSpPr>
            <a:cxnSpLocks/>
          </p:cNvCxnSpPr>
          <p:nvPr/>
        </p:nvCxnSpPr>
        <p:spPr>
          <a:xfrm flipH="1">
            <a:off x="9970395" y="1727082"/>
            <a:ext cx="27369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0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8367" y="1932677"/>
            <a:ext cx="502442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 buffer;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“Tamaño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 del </a:t>
            </a:r>
            <a:r>
              <a:rPr kumimoji="0" lang="es-ES" altLang="es-ES" b="0" i="0" u="none" strike="noStrike" cap="none" normalizeH="0" dirty="0" err="1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 que quieres ingresar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scanf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"%d"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&amp;i);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buffer =     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*)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malloc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(i+1);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19040" y="402344"/>
            <a:ext cx="913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Memoria Dinámica – Asignación de memoria dinámica con c  </a:t>
            </a:r>
            <a:endParaRPr lang="es-ES" sz="2800" dirty="0"/>
          </a:p>
        </p:txBody>
      </p:sp>
      <p:grpSp>
        <p:nvGrpSpPr>
          <p:cNvPr id="60" name="Grupo 59"/>
          <p:cNvGrpSpPr/>
          <p:nvPr/>
        </p:nvGrpSpPr>
        <p:grpSpPr>
          <a:xfrm>
            <a:off x="610196" y="4248017"/>
            <a:ext cx="985847" cy="1078132"/>
            <a:chOff x="515234" y="4248017"/>
            <a:chExt cx="985847" cy="1078132"/>
          </a:xfrm>
        </p:grpSpPr>
        <p:cxnSp>
          <p:nvCxnSpPr>
            <p:cNvPr id="13" name="Conector recto de flecha 12"/>
            <p:cNvCxnSpPr/>
            <p:nvPr/>
          </p:nvCxnSpPr>
          <p:spPr>
            <a:xfrm>
              <a:off x="944461" y="4248017"/>
              <a:ext cx="0" cy="431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515234" y="4679818"/>
              <a:ext cx="9858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Puntero </a:t>
              </a:r>
            </a:p>
            <a:p>
              <a:r>
                <a:rPr lang="es-AR" dirty="0"/>
                <a:t>destino</a:t>
              </a:r>
              <a:endParaRPr lang="es-ES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740886" y="4248017"/>
            <a:ext cx="989373" cy="1078130"/>
            <a:chOff x="1634792" y="4248017"/>
            <a:chExt cx="989373" cy="1078130"/>
          </a:xfrm>
        </p:grpSpPr>
        <p:cxnSp>
          <p:nvCxnSpPr>
            <p:cNvPr id="9" name="Conector recto de flecha 8"/>
            <p:cNvCxnSpPr/>
            <p:nvPr/>
          </p:nvCxnSpPr>
          <p:spPr>
            <a:xfrm>
              <a:off x="1935062" y="4248017"/>
              <a:ext cx="15372" cy="431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1634792" y="4679816"/>
              <a:ext cx="989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Tipo del </a:t>
              </a:r>
            </a:p>
            <a:p>
              <a:r>
                <a:rPr lang="es-AR" dirty="0"/>
                <a:t>puntero</a:t>
              </a:r>
              <a:endParaRPr lang="es-ES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2882707" y="4198342"/>
            <a:ext cx="1990032" cy="1127805"/>
            <a:chOff x="2882707" y="4198342"/>
            <a:chExt cx="1990032" cy="1127805"/>
          </a:xfrm>
        </p:grpSpPr>
        <p:cxnSp>
          <p:nvCxnSpPr>
            <p:cNvPr id="11" name="Conector recto de flecha 10"/>
            <p:cNvCxnSpPr/>
            <p:nvPr/>
          </p:nvCxnSpPr>
          <p:spPr>
            <a:xfrm>
              <a:off x="3332061" y="4198342"/>
              <a:ext cx="3501" cy="481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2882707" y="4679816"/>
              <a:ext cx="1990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Cantidad de </a:t>
              </a:r>
              <a:r>
                <a:rPr lang="es-AR" dirty="0" err="1"/>
                <a:t>char</a:t>
              </a:r>
              <a:r>
                <a:rPr lang="es-AR" dirty="0"/>
                <a:t> </a:t>
              </a:r>
            </a:p>
            <a:p>
              <a:r>
                <a:rPr lang="es-AR" dirty="0"/>
                <a:t>que se requiere + 1</a:t>
              </a:r>
              <a:endParaRPr lang="es-ES" dirty="0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6908800" y="3582017"/>
            <a:ext cx="4826007" cy="1271489"/>
            <a:chOff x="6968067" y="3254558"/>
            <a:chExt cx="4826007" cy="1271489"/>
          </a:xfrm>
        </p:grpSpPr>
        <p:sp>
          <p:nvSpPr>
            <p:cNvPr id="31" name="Rectángulo 30"/>
            <p:cNvSpPr/>
            <p:nvPr/>
          </p:nvSpPr>
          <p:spPr>
            <a:xfrm>
              <a:off x="6968067" y="3685997"/>
              <a:ext cx="795866" cy="6975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6968067" y="3254558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buffer</a:t>
              </a:r>
              <a:endParaRPr lang="es-ES" dirty="0"/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9119631" y="3850108"/>
              <a:ext cx="2607733" cy="369334"/>
              <a:chOff x="8805332" y="3391228"/>
              <a:chExt cx="2607733" cy="369334"/>
            </a:xfrm>
          </p:grpSpPr>
          <p:sp>
            <p:nvSpPr>
              <p:cNvPr id="35" name="Rectángulo 34"/>
              <p:cNvSpPr/>
              <p:nvPr/>
            </p:nvSpPr>
            <p:spPr>
              <a:xfrm>
                <a:off x="8805332" y="3487217"/>
                <a:ext cx="2607733" cy="2733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46" name="Grupo 45"/>
              <p:cNvGrpSpPr/>
              <p:nvPr/>
            </p:nvGrpSpPr>
            <p:grpSpPr>
              <a:xfrm>
                <a:off x="8805332" y="3487215"/>
                <a:ext cx="2604332" cy="273347"/>
                <a:chOff x="8805332" y="3487215"/>
                <a:chExt cx="2604332" cy="273347"/>
              </a:xfrm>
            </p:grpSpPr>
            <p:sp>
              <p:nvSpPr>
                <p:cNvPr id="36" name="Rectángulo 35"/>
                <p:cNvSpPr/>
                <p:nvPr/>
              </p:nvSpPr>
              <p:spPr>
                <a:xfrm>
                  <a:off x="8805332" y="3487217"/>
                  <a:ext cx="304801" cy="27334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7" name="Rectángulo 36"/>
                <p:cNvSpPr/>
                <p:nvPr/>
              </p:nvSpPr>
              <p:spPr>
                <a:xfrm>
                  <a:off x="9110133" y="3487217"/>
                  <a:ext cx="304801" cy="27334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8" name="Rectángulo 37"/>
                <p:cNvSpPr/>
                <p:nvPr/>
              </p:nvSpPr>
              <p:spPr>
                <a:xfrm>
                  <a:off x="9414934" y="3487216"/>
                  <a:ext cx="304801" cy="27334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9719735" y="3487215"/>
                  <a:ext cx="304801" cy="27334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11104863" y="3487215"/>
                  <a:ext cx="304801" cy="27334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41" name="CuadroTexto 40"/>
              <p:cNvSpPr txBox="1"/>
              <p:nvPr/>
            </p:nvSpPr>
            <p:spPr>
              <a:xfrm>
                <a:off x="10190460" y="3391228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 .   .   . </a:t>
                </a:r>
                <a:endParaRPr lang="es-ES" dirty="0"/>
              </a:p>
            </p:txBody>
          </p:sp>
        </p:grpSp>
        <p:cxnSp>
          <p:nvCxnSpPr>
            <p:cNvPr id="42" name="Conector recto de flecha 41"/>
            <p:cNvCxnSpPr/>
            <p:nvPr/>
          </p:nvCxnSpPr>
          <p:spPr>
            <a:xfrm>
              <a:off x="7798575" y="4148668"/>
              <a:ext cx="1279359" cy="4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43"/>
            <p:cNvSpPr txBox="1"/>
            <p:nvPr/>
          </p:nvSpPr>
          <p:spPr>
            <a:xfrm>
              <a:off x="9015851" y="3608714"/>
              <a:ext cx="1731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altLang="es-ES" sz="14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(</a:t>
              </a:r>
              <a:r>
                <a:rPr lang="es-ES" altLang="es-ES" sz="1400" dirty="0" err="1">
                  <a:solidFill>
                    <a:srgbClr val="0000B0"/>
                  </a:solidFill>
                  <a:latin typeface="Arial Unicode MS" panose="020B0604020202020204" pitchFamily="34" charset="-128"/>
                </a:rPr>
                <a:t>void</a:t>
              </a:r>
              <a:r>
                <a:rPr lang="es-ES" altLang="es-ES" sz="14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*) </a:t>
              </a:r>
              <a:r>
                <a:rPr lang="es-ES" altLang="es-ES" sz="1400" dirty="0" err="1">
                  <a:solidFill>
                    <a:srgbClr val="000000"/>
                  </a:solidFill>
                  <a:latin typeface="Arial Unicode MS" panose="020B0604020202020204" pitchFamily="34" charset="-128"/>
                </a:rPr>
                <a:t>malloc</a:t>
              </a:r>
              <a:r>
                <a:rPr lang="es-ES" altLang="es-ES" sz="14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 (i+1);</a:t>
              </a:r>
              <a:endParaRPr lang="es-ES" sz="1400" dirty="0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7996450" y="3792206"/>
              <a:ext cx="771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es-ES" sz="14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(</a:t>
              </a:r>
              <a:r>
                <a:rPr lang="es-ES" altLang="es-ES" sz="1400" dirty="0" err="1">
                  <a:solidFill>
                    <a:srgbClr val="0000B0"/>
                  </a:solidFill>
                  <a:latin typeface="Arial Unicode MS" panose="020B0604020202020204" pitchFamily="34" charset="-128"/>
                </a:rPr>
                <a:t>char</a:t>
              </a:r>
              <a:r>
                <a:rPr lang="es-ES" altLang="es-ES" sz="14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*) </a:t>
              </a:r>
              <a:endParaRPr lang="es-ES" sz="1400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11343310" y="4219440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/>
                <a:t>“\0”</a:t>
              </a:r>
              <a:endParaRPr lang="es-ES" sz="1200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9119631" y="4249048"/>
              <a:ext cx="12282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/>
                <a:t>J       U       A      N</a:t>
              </a:r>
              <a:endParaRPr lang="es-ES" sz="1200" dirty="0"/>
            </a:p>
          </p:txBody>
        </p:sp>
      </p:grpSp>
      <p:cxnSp>
        <p:nvCxnSpPr>
          <p:cNvPr id="57" name="Conector recto 56"/>
          <p:cNvCxnSpPr/>
          <p:nvPr/>
        </p:nvCxnSpPr>
        <p:spPr>
          <a:xfrm>
            <a:off x="6080760" y="1419110"/>
            <a:ext cx="0" cy="43263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o 65"/>
          <p:cNvGrpSpPr/>
          <p:nvPr/>
        </p:nvGrpSpPr>
        <p:grpSpPr>
          <a:xfrm>
            <a:off x="6908800" y="1689292"/>
            <a:ext cx="4181242" cy="1128996"/>
            <a:chOff x="6908800" y="1419110"/>
            <a:chExt cx="4181242" cy="1128996"/>
          </a:xfrm>
        </p:grpSpPr>
        <p:grpSp>
          <p:nvGrpSpPr>
            <p:cNvPr id="63" name="Grupo 62"/>
            <p:cNvGrpSpPr/>
            <p:nvPr/>
          </p:nvGrpSpPr>
          <p:grpSpPr>
            <a:xfrm>
              <a:off x="6908800" y="1419110"/>
              <a:ext cx="2107051" cy="1128996"/>
              <a:chOff x="6908800" y="1419110"/>
              <a:chExt cx="2107051" cy="1128996"/>
            </a:xfrm>
          </p:grpSpPr>
          <p:sp>
            <p:nvSpPr>
              <p:cNvPr id="28" name="Rectángulo 27"/>
              <p:cNvSpPr/>
              <p:nvPr/>
            </p:nvSpPr>
            <p:spPr>
              <a:xfrm>
                <a:off x="6908800" y="1850549"/>
                <a:ext cx="795866" cy="69755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908800" y="1419110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buffer</a:t>
                </a:r>
                <a:endParaRPr lang="es-ES" dirty="0"/>
              </a:p>
            </p:txBody>
          </p:sp>
          <p:cxnSp>
            <p:nvCxnSpPr>
              <p:cNvPr id="34" name="Conector recto de flecha 33"/>
              <p:cNvCxnSpPr/>
              <p:nvPr/>
            </p:nvCxnSpPr>
            <p:spPr>
              <a:xfrm flipV="1">
                <a:off x="7865533" y="2163696"/>
                <a:ext cx="1150318" cy="122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CuadroTexto 64"/>
            <p:cNvSpPr txBox="1"/>
            <p:nvPr/>
          </p:nvSpPr>
          <p:spPr>
            <a:xfrm>
              <a:off x="9119631" y="1937717"/>
              <a:ext cx="1970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/>
                <a:t>Algún lugar desconocido</a:t>
              </a:r>
            </a:p>
            <a:p>
              <a:r>
                <a:rPr lang="es-AR" sz="1400" dirty="0"/>
                <a:t>de la memoria </a:t>
              </a:r>
              <a:endParaRPr lang="es-ES" sz="1400" dirty="0"/>
            </a:p>
          </p:txBody>
        </p:sp>
      </p:grpSp>
      <p:sp>
        <p:nvSpPr>
          <p:cNvPr id="67" name="Rectángulo 66"/>
          <p:cNvSpPr/>
          <p:nvPr/>
        </p:nvSpPr>
        <p:spPr>
          <a:xfrm>
            <a:off x="566376" y="1120171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</a:rPr>
              <a:t>Puntero simple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457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ABD15368-1194-434D-9C0A-2CEC20A92664}"/>
              </a:ext>
            </a:extLst>
          </p:cNvPr>
          <p:cNvSpPr/>
          <p:nvPr/>
        </p:nvSpPr>
        <p:spPr>
          <a:xfrm>
            <a:off x="329691" y="2465274"/>
            <a:ext cx="3614468" cy="1793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8ECE751-40F0-402A-A6D4-164685298120}"/>
              </a:ext>
            </a:extLst>
          </p:cNvPr>
          <p:cNvSpPr/>
          <p:nvPr/>
        </p:nvSpPr>
        <p:spPr>
          <a:xfrm>
            <a:off x="4220742" y="2465274"/>
            <a:ext cx="3614468" cy="18077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E7B8AE8-3B5D-4DA5-8190-03DA6D4A2741}"/>
              </a:ext>
            </a:extLst>
          </p:cNvPr>
          <p:cNvCxnSpPr>
            <a:cxnSpLocks/>
          </p:cNvCxnSpPr>
          <p:nvPr/>
        </p:nvCxnSpPr>
        <p:spPr>
          <a:xfrm>
            <a:off x="557930" y="4528869"/>
            <a:ext cx="11076139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5079E6E-B21F-4919-B10C-1C5553748530}"/>
              </a:ext>
            </a:extLst>
          </p:cNvPr>
          <p:cNvSpPr txBox="1"/>
          <p:nvPr/>
        </p:nvSpPr>
        <p:spPr>
          <a:xfrm>
            <a:off x="1218084" y="466448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Tiempo de diseño</a:t>
            </a:r>
            <a:endParaRPr lang="es-AR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B94AD9-875D-46A3-89F0-20C077BFFAB4}"/>
              </a:ext>
            </a:extLst>
          </p:cNvPr>
          <p:cNvSpPr txBox="1"/>
          <p:nvPr/>
        </p:nvSpPr>
        <p:spPr>
          <a:xfrm>
            <a:off x="8867301" y="4600074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Tiempo de Ejecución</a:t>
            </a:r>
            <a:endParaRPr lang="es-AR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1C0BB-AE07-42F8-9975-6421C10D4766}"/>
              </a:ext>
            </a:extLst>
          </p:cNvPr>
          <p:cNvSpPr txBox="1"/>
          <p:nvPr/>
        </p:nvSpPr>
        <p:spPr>
          <a:xfrm>
            <a:off x="4711885" y="4664486"/>
            <a:ext cx="240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Tiempo de compilación</a:t>
            </a:r>
            <a:endParaRPr lang="es-AR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782781F-5F98-4531-9A08-AC5D3D46876C}"/>
              </a:ext>
            </a:extLst>
          </p:cNvPr>
          <p:cNvSpPr/>
          <p:nvPr/>
        </p:nvSpPr>
        <p:spPr>
          <a:xfrm>
            <a:off x="4397223" y="2728377"/>
            <a:ext cx="32615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Roboto"/>
              </a:rPr>
              <a:t>En c, el tiempo de compilación se lleva a cabo solamente una vez, traduciendo el código fuente a un archivo ejecutable. </a:t>
            </a:r>
            <a:endParaRPr lang="es-AR" sz="16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95571A0-C31E-4A5F-9863-9FDD2DEB9D30}"/>
              </a:ext>
            </a:extLst>
          </p:cNvPr>
          <p:cNvSpPr/>
          <p:nvPr/>
        </p:nvSpPr>
        <p:spPr>
          <a:xfrm>
            <a:off x="8367483" y="5142558"/>
            <a:ext cx="31543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Roboto"/>
              </a:rPr>
              <a:t>Alguno de los errores que se pueden producir se encuentran: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Roboto"/>
              </a:rPr>
              <a:t>División entre cero.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Roboto"/>
              </a:rPr>
              <a:t>Asignación forzadas de tipos.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Roboto"/>
              </a:rPr>
              <a:t>Acceso a memoria restringida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D52D2FC-09E9-4765-8296-4D5D416DDD4C}"/>
              </a:ext>
            </a:extLst>
          </p:cNvPr>
          <p:cNvSpPr/>
          <p:nvPr/>
        </p:nvSpPr>
        <p:spPr>
          <a:xfrm>
            <a:off x="4255247" y="5126519"/>
            <a:ext cx="37072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Roboto"/>
              </a:rPr>
              <a:t>Alguno de los errores que se pueden producir se encuentran:  </a:t>
            </a:r>
            <a:endParaRPr lang="es-ES" sz="14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Roboto"/>
              </a:rPr>
              <a:t>Errores de sintaxis, como por ejemplo: </a:t>
            </a:r>
            <a:r>
              <a:rPr lang="es-ES" sz="1400" dirty="0">
                <a:solidFill>
                  <a:srgbClr val="000000"/>
                </a:solidFill>
                <a:latin typeface="Roboto"/>
              </a:rPr>
              <a:t>Falta un “;” faltan símbolos de cierre.</a:t>
            </a:r>
            <a:endParaRPr lang="es-AR" sz="1400" dirty="0">
              <a:solidFill>
                <a:srgbClr val="000000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Roboto"/>
              </a:rPr>
              <a:t>Falta de alguna librería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DE0B297-2F9A-40DB-A052-5C7CD835429F}"/>
              </a:ext>
            </a:extLst>
          </p:cNvPr>
          <p:cNvSpPr/>
          <p:nvPr/>
        </p:nvSpPr>
        <p:spPr>
          <a:xfrm>
            <a:off x="8219446" y="2449901"/>
            <a:ext cx="3309668" cy="1807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4372436-3DA5-41FA-904F-3E5D54CE70D0}"/>
              </a:ext>
            </a:extLst>
          </p:cNvPr>
          <p:cNvSpPr/>
          <p:nvPr/>
        </p:nvSpPr>
        <p:spPr>
          <a:xfrm>
            <a:off x="8360703" y="2704559"/>
            <a:ext cx="302715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Roboto"/>
              </a:rPr>
              <a:t>Se lee a partir de la traducción del código fuente y se llevar a cabo las tareas que el programador ha incorporado en el código</a:t>
            </a:r>
            <a:r>
              <a:rPr lang="es-ES" dirty="0"/>
              <a:t>.</a:t>
            </a:r>
            <a:endParaRPr lang="es-AR" sz="16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87F080C-CB34-47DC-BCC8-A0FE0C739025}"/>
              </a:ext>
            </a:extLst>
          </p:cNvPr>
          <p:cNvSpPr/>
          <p:nvPr/>
        </p:nvSpPr>
        <p:spPr>
          <a:xfrm>
            <a:off x="557930" y="2764403"/>
            <a:ext cx="33062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Roboto"/>
              </a:rPr>
              <a:t>El desarrollador escribe el código</a:t>
            </a:r>
            <a:r>
              <a:rPr lang="es-AR" sz="1600" dirty="0">
                <a:solidFill>
                  <a:srgbClr val="000000"/>
                </a:solidFill>
                <a:latin typeface="Roboto"/>
              </a:rPr>
              <a:t> del la aplicación, diseña las estructuras de datos, los algoritmos.</a:t>
            </a:r>
            <a:endParaRPr lang="es-ES" sz="1600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1034" name="Picture 10" descr="Download Contributor Mobile Apps - Mobile App Vector Png - Full ...">
            <a:extLst>
              <a:ext uri="{FF2B5EF4-FFF2-40B4-BE49-F238E27FC236}">
                <a16:creationId xmlns:a16="http://schemas.microsoft.com/office/drawing/2014/main" id="{E813B960-834F-4C4C-B72A-398FE512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957" y="1332701"/>
            <a:ext cx="1929032" cy="111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gramming Arduino on Visual Studio Code Editor with Platform.io ...">
            <a:extLst>
              <a:ext uri="{FF2B5EF4-FFF2-40B4-BE49-F238E27FC236}">
                <a16:creationId xmlns:a16="http://schemas.microsoft.com/office/drawing/2014/main" id="{DF198FA6-9E90-442B-99EC-28E1E9E9D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42" y="1501374"/>
            <a:ext cx="1787106" cy="105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nary code - Free interface icons">
            <a:extLst>
              <a:ext uri="{FF2B5EF4-FFF2-40B4-BE49-F238E27FC236}">
                <a16:creationId xmlns:a16="http://schemas.microsoft.com/office/drawing/2014/main" id="{B355D054-E209-4BF3-AFDE-34DF3285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22" y="1305923"/>
            <a:ext cx="1318136" cy="1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A9CF01F-E65E-447F-BFF2-8F5C86EDF9C8}"/>
              </a:ext>
            </a:extLst>
          </p:cNvPr>
          <p:cNvSpPr txBox="1"/>
          <p:nvPr/>
        </p:nvSpPr>
        <p:spPr>
          <a:xfrm>
            <a:off x="519040" y="402344"/>
            <a:ext cx="467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Tiempo de vida una aplicación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58125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8367" y="1932677"/>
            <a:ext cx="532599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** buffer;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“Tamaño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 de la matriz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scanf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"%d"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&amp;i);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buffer =     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**)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malloc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size</a:t>
            </a:r>
            <a:r>
              <a:rPr lang="es-ES" altLang="es-ES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of</a:t>
            </a:r>
            <a:r>
              <a:rPr lang="es-ES" altLang="es-E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int</a:t>
            </a:r>
            <a:r>
              <a:rPr lang="es-ES" altLang="es-ES" dirty="0">
                <a:solidFill>
                  <a:srgbClr val="000000"/>
                </a:solidFill>
                <a:latin typeface="Arial Unicode MS" panose="020B0604020202020204" pitchFamily="34" charset="-128"/>
              </a:rPr>
              <a:t> *) * </a:t>
            </a:r>
            <a:r>
              <a:rPr lang="es-ES" altLang="es-E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cant_filas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19040" y="402344"/>
            <a:ext cx="913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Memoria Dinámica – Asignación de memoria dinámica con c  </a:t>
            </a:r>
            <a:endParaRPr lang="es-ES" sz="2800" dirty="0"/>
          </a:p>
        </p:txBody>
      </p:sp>
      <p:sp>
        <p:nvSpPr>
          <p:cNvPr id="14" name="Rectángulo 13"/>
          <p:cNvSpPr/>
          <p:nvPr/>
        </p:nvSpPr>
        <p:spPr>
          <a:xfrm>
            <a:off x="566376" y="1120171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</a:rPr>
              <a:t>Puntero doble</a:t>
            </a:r>
            <a:endParaRPr lang="es-ES" dirty="0"/>
          </a:p>
        </p:txBody>
      </p:sp>
      <p:sp>
        <p:nvSpPr>
          <p:cNvPr id="31" name="Rectángulo 30"/>
          <p:cNvSpPr/>
          <p:nvPr/>
        </p:nvSpPr>
        <p:spPr>
          <a:xfrm>
            <a:off x="6622093" y="1850549"/>
            <a:ext cx="795866" cy="697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6622093" y="141911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buffer</a:t>
            </a:r>
            <a:endParaRPr lang="es-ES" dirty="0"/>
          </a:p>
        </p:txBody>
      </p:sp>
      <p:grpSp>
        <p:nvGrpSpPr>
          <p:cNvPr id="47" name="Grupo 46"/>
          <p:cNvGrpSpPr/>
          <p:nvPr/>
        </p:nvGrpSpPr>
        <p:grpSpPr>
          <a:xfrm>
            <a:off x="8773657" y="2014660"/>
            <a:ext cx="2607733" cy="369334"/>
            <a:chOff x="8805332" y="3391228"/>
            <a:chExt cx="2607733" cy="369334"/>
          </a:xfrm>
        </p:grpSpPr>
        <p:sp>
          <p:nvSpPr>
            <p:cNvPr id="35" name="Rectángulo 34"/>
            <p:cNvSpPr/>
            <p:nvPr/>
          </p:nvSpPr>
          <p:spPr>
            <a:xfrm>
              <a:off x="8805332" y="3487217"/>
              <a:ext cx="2607733" cy="273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8805332" y="3487215"/>
              <a:ext cx="2604332" cy="273347"/>
              <a:chOff x="8805332" y="3487215"/>
              <a:chExt cx="2604332" cy="273347"/>
            </a:xfrm>
          </p:grpSpPr>
          <p:sp>
            <p:nvSpPr>
              <p:cNvPr id="36" name="Rectángulo 35"/>
              <p:cNvSpPr/>
              <p:nvPr/>
            </p:nvSpPr>
            <p:spPr>
              <a:xfrm>
                <a:off x="8805332" y="3487217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9110133" y="3487217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Rectángulo 37"/>
              <p:cNvSpPr/>
              <p:nvPr/>
            </p:nvSpPr>
            <p:spPr>
              <a:xfrm>
                <a:off x="9414934" y="3487216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9719735" y="3487215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Rectángulo 39"/>
              <p:cNvSpPr/>
              <p:nvPr/>
            </p:nvSpPr>
            <p:spPr>
              <a:xfrm>
                <a:off x="11104863" y="3487215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1" name="CuadroTexto 40"/>
            <p:cNvSpPr txBox="1"/>
            <p:nvPr/>
          </p:nvSpPr>
          <p:spPr>
            <a:xfrm>
              <a:off x="10190460" y="339122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 .   .   . </a:t>
              </a:r>
              <a:endParaRPr lang="es-ES" dirty="0"/>
            </a:p>
          </p:txBody>
        </p:sp>
      </p:grpSp>
      <p:cxnSp>
        <p:nvCxnSpPr>
          <p:cNvPr id="42" name="Conector recto de flecha 41"/>
          <p:cNvCxnSpPr/>
          <p:nvPr/>
        </p:nvCxnSpPr>
        <p:spPr>
          <a:xfrm>
            <a:off x="7452601" y="2313220"/>
            <a:ext cx="1279359" cy="423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8465656" y="1669025"/>
            <a:ext cx="333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sz="1400" dirty="0" err="1">
                <a:solidFill>
                  <a:srgbClr val="0000B0"/>
                </a:solidFill>
                <a:latin typeface="Arial Unicode MS" panose="020B0604020202020204" pitchFamily="34" charset="-128"/>
              </a:rPr>
              <a:t>void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*) </a:t>
            </a:r>
            <a:r>
              <a:rPr lang="es-ES" altLang="es-E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malloc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(</a:t>
            </a:r>
            <a:r>
              <a:rPr lang="es-ES" altLang="es-ES" sz="1400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sizeof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int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*) * </a:t>
            </a:r>
            <a:r>
              <a:rPr lang="es-ES" altLang="es-E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cant_filas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s-ES" altLang="es-ES" sz="1100" dirty="0"/>
              <a:t> </a:t>
            </a:r>
            <a:endParaRPr lang="es-ES" sz="1400" dirty="0"/>
          </a:p>
        </p:txBody>
      </p:sp>
      <p:sp>
        <p:nvSpPr>
          <p:cNvPr id="45" name="Rectángulo 44"/>
          <p:cNvSpPr/>
          <p:nvPr/>
        </p:nvSpPr>
        <p:spPr>
          <a:xfrm>
            <a:off x="7650476" y="19567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sz="1400" dirty="0" err="1">
                <a:solidFill>
                  <a:srgbClr val="0000B0"/>
                </a:solidFill>
                <a:latin typeface="Arial Unicode MS" panose="020B0604020202020204" pitchFamily="34" charset="-128"/>
              </a:rPr>
              <a:t>char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*) </a:t>
            </a:r>
            <a:endParaRPr lang="es-ES" sz="1400" dirty="0"/>
          </a:p>
        </p:txBody>
      </p:sp>
      <p:cxnSp>
        <p:nvCxnSpPr>
          <p:cNvPr id="57" name="Conector recto 56"/>
          <p:cNvCxnSpPr/>
          <p:nvPr/>
        </p:nvCxnSpPr>
        <p:spPr>
          <a:xfrm flipH="1">
            <a:off x="6247783" y="1564788"/>
            <a:ext cx="30480" cy="41833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>
            <a:off x="8926057" y="2432677"/>
            <a:ext cx="0" cy="3476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9230858" y="2432677"/>
            <a:ext cx="0" cy="3476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9535659" y="2432677"/>
            <a:ext cx="0" cy="3476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9840460" y="2432677"/>
            <a:ext cx="0" cy="3476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11225588" y="2432677"/>
            <a:ext cx="0" cy="3476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rot="5400000">
            <a:off x="7674762" y="3979868"/>
            <a:ext cx="2607733" cy="369334"/>
            <a:chOff x="8805332" y="3391228"/>
            <a:chExt cx="2607733" cy="369334"/>
          </a:xfrm>
        </p:grpSpPr>
        <p:sp>
          <p:nvSpPr>
            <p:cNvPr id="52" name="Rectángulo 51"/>
            <p:cNvSpPr/>
            <p:nvPr/>
          </p:nvSpPr>
          <p:spPr>
            <a:xfrm>
              <a:off x="8805332" y="3487217"/>
              <a:ext cx="2607733" cy="273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8805332" y="3487215"/>
              <a:ext cx="2604332" cy="273347"/>
              <a:chOff x="8805332" y="3487215"/>
              <a:chExt cx="2604332" cy="273347"/>
            </a:xfrm>
          </p:grpSpPr>
          <p:sp>
            <p:nvSpPr>
              <p:cNvPr id="58" name="Rectángulo 57"/>
              <p:cNvSpPr/>
              <p:nvPr/>
            </p:nvSpPr>
            <p:spPr>
              <a:xfrm>
                <a:off x="8805332" y="3487217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Rectángulo 58"/>
              <p:cNvSpPr/>
              <p:nvPr/>
            </p:nvSpPr>
            <p:spPr>
              <a:xfrm>
                <a:off x="9110133" y="3487217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Rectángulo 66"/>
              <p:cNvSpPr/>
              <p:nvPr/>
            </p:nvSpPr>
            <p:spPr>
              <a:xfrm>
                <a:off x="9414934" y="3487216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8" name="Rectángulo 67"/>
              <p:cNvSpPr/>
              <p:nvPr/>
            </p:nvSpPr>
            <p:spPr>
              <a:xfrm>
                <a:off x="9719735" y="3487215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Rectángulo 68"/>
              <p:cNvSpPr/>
              <p:nvPr/>
            </p:nvSpPr>
            <p:spPr>
              <a:xfrm>
                <a:off x="11104863" y="3487215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6" name="CuadroTexto 55"/>
            <p:cNvSpPr txBox="1"/>
            <p:nvPr/>
          </p:nvSpPr>
          <p:spPr>
            <a:xfrm>
              <a:off x="10190460" y="3391228"/>
              <a:ext cx="7809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/>
                <a:t> .   .   . </a:t>
              </a:r>
              <a:endParaRPr lang="es-ES" dirty="0"/>
            </a:p>
          </p:txBody>
        </p:sp>
      </p:grpSp>
      <p:sp>
        <p:nvSpPr>
          <p:cNvPr id="71" name="Rectángulo 70"/>
          <p:cNvSpPr/>
          <p:nvPr/>
        </p:nvSpPr>
        <p:spPr>
          <a:xfrm rot="5400000">
            <a:off x="9905994" y="4061670"/>
            <a:ext cx="2607733" cy="2733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2" name="Grupo 71"/>
          <p:cNvGrpSpPr/>
          <p:nvPr/>
        </p:nvGrpSpPr>
        <p:grpSpPr>
          <a:xfrm rot="5400000">
            <a:off x="9907695" y="4059968"/>
            <a:ext cx="2604332" cy="273347"/>
            <a:chOff x="8805332" y="3487215"/>
            <a:chExt cx="2604332" cy="273347"/>
          </a:xfrm>
        </p:grpSpPr>
        <p:sp>
          <p:nvSpPr>
            <p:cNvPr id="74" name="Rectángulo 73"/>
            <p:cNvSpPr/>
            <p:nvPr/>
          </p:nvSpPr>
          <p:spPr>
            <a:xfrm>
              <a:off x="8805332" y="3487217"/>
              <a:ext cx="304801" cy="2733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9110133" y="3487217"/>
              <a:ext cx="304801" cy="2733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9414934" y="3487216"/>
              <a:ext cx="304801" cy="2733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9719735" y="3487215"/>
              <a:ext cx="304801" cy="2733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11104863" y="3487215"/>
              <a:ext cx="304801" cy="2733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3" name="CuadroTexto 72"/>
          <p:cNvSpPr txBox="1"/>
          <p:nvPr/>
        </p:nvSpPr>
        <p:spPr>
          <a:xfrm rot="5400000">
            <a:off x="10867364" y="4485429"/>
            <a:ext cx="7809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 .   .   . </a:t>
            </a:r>
            <a:endParaRPr lang="es-ES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187422" y="6104130"/>
            <a:ext cx="3780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sz="1400" dirty="0" err="1">
                <a:solidFill>
                  <a:srgbClr val="0000B0"/>
                </a:solidFill>
                <a:latin typeface="Arial Unicode MS" panose="020B0604020202020204" pitchFamily="34" charset="-128"/>
              </a:rPr>
              <a:t>void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*) </a:t>
            </a:r>
            <a:r>
              <a:rPr lang="es-ES" altLang="es-E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malloc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( </a:t>
            </a:r>
            <a:r>
              <a:rPr lang="es-ES" altLang="es-ES" sz="1400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sizeof</a:t>
            </a:r>
            <a:r>
              <a:rPr lang="es-ES" altLang="es-ES" sz="1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int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 * </a:t>
            </a:r>
            <a:r>
              <a:rPr lang="es-ES" altLang="es-E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cant_columnas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s-ES" altLang="es-ES" sz="1100" dirty="0"/>
              <a:t> </a:t>
            </a:r>
            <a:endParaRPr lang="es-ES" sz="1400" dirty="0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9105559" y="5634325"/>
            <a:ext cx="808062" cy="46980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10158785" y="5649352"/>
            <a:ext cx="666677" cy="46980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5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8367" y="1932677"/>
            <a:ext cx="532599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** buffer;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“Tamaño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 de la matriz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scanf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"%d"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&amp;i);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buffer =     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**)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malloc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size</a:t>
            </a:r>
            <a:r>
              <a:rPr lang="es-ES" altLang="es-ES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of</a:t>
            </a:r>
            <a:r>
              <a:rPr lang="es-ES" altLang="es-E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int</a:t>
            </a:r>
            <a:r>
              <a:rPr lang="es-ES" altLang="es-ES" dirty="0">
                <a:solidFill>
                  <a:srgbClr val="000000"/>
                </a:solidFill>
                <a:latin typeface="Arial Unicode MS" panose="020B0604020202020204" pitchFamily="34" charset="-128"/>
              </a:rPr>
              <a:t> *) * </a:t>
            </a:r>
            <a:r>
              <a:rPr lang="es-ES" altLang="es-E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cant_filas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19040" y="402344"/>
            <a:ext cx="913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Memoria Dinámica – Asignación de memoria dinámica con c  </a:t>
            </a:r>
            <a:endParaRPr lang="es-ES" sz="2800" dirty="0"/>
          </a:p>
        </p:txBody>
      </p:sp>
      <p:sp>
        <p:nvSpPr>
          <p:cNvPr id="14" name="Rectángulo 13"/>
          <p:cNvSpPr/>
          <p:nvPr/>
        </p:nvSpPr>
        <p:spPr>
          <a:xfrm>
            <a:off x="566376" y="1120171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</a:rPr>
              <a:t>Puntero doble</a:t>
            </a:r>
            <a:endParaRPr lang="es-ES" dirty="0"/>
          </a:p>
        </p:txBody>
      </p:sp>
      <p:sp>
        <p:nvSpPr>
          <p:cNvPr id="31" name="Rectángulo 30"/>
          <p:cNvSpPr/>
          <p:nvPr/>
        </p:nvSpPr>
        <p:spPr>
          <a:xfrm>
            <a:off x="6622093" y="1850549"/>
            <a:ext cx="795866" cy="697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6622093" y="141911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buffer</a:t>
            </a:r>
            <a:endParaRPr lang="es-ES" dirty="0"/>
          </a:p>
        </p:txBody>
      </p:sp>
      <p:grpSp>
        <p:nvGrpSpPr>
          <p:cNvPr id="47" name="Grupo 46"/>
          <p:cNvGrpSpPr/>
          <p:nvPr/>
        </p:nvGrpSpPr>
        <p:grpSpPr>
          <a:xfrm>
            <a:off x="8773657" y="2014660"/>
            <a:ext cx="2607733" cy="369334"/>
            <a:chOff x="8805332" y="3391228"/>
            <a:chExt cx="2607733" cy="369334"/>
          </a:xfrm>
        </p:grpSpPr>
        <p:sp>
          <p:nvSpPr>
            <p:cNvPr id="35" name="Rectángulo 34"/>
            <p:cNvSpPr/>
            <p:nvPr/>
          </p:nvSpPr>
          <p:spPr>
            <a:xfrm>
              <a:off x="8805332" y="3487217"/>
              <a:ext cx="2607733" cy="273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8805332" y="3487215"/>
              <a:ext cx="2604332" cy="273347"/>
              <a:chOff x="8805332" y="3487215"/>
              <a:chExt cx="2604332" cy="273347"/>
            </a:xfrm>
          </p:grpSpPr>
          <p:sp>
            <p:nvSpPr>
              <p:cNvPr id="36" name="Rectángulo 35"/>
              <p:cNvSpPr/>
              <p:nvPr/>
            </p:nvSpPr>
            <p:spPr>
              <a:xfrm>
                <a:off x="8805332" y="3487217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9110133" y="3487217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Rectángulo 37"/>
              <p:cNvSpPr/>
              <p:nvPr/>
            </p:nvSpPr>
            <p:spPr>
              <a:xfrm>
                <a:off x="9414934" y="3487216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9719735" y="3487215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Rectángulo 39"/>
              <p:cNvSpPr/>
              <p:nvPr/>
            </p:nvSpPr>
            <p:spPr>
              <a:xfrm>
                <a:off x="11104863" y="3487215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1" name="CuadroTexto 40"/>
            <p:cNvSpPr txBox="1"/>
            <p:nvPr/>
          </p:nvSpPr>
          <p:spPr>
            <a:xfrm>
              <a:off x="10190460" y="339122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 .   .   . </a:t>
              </a:r>
              <a:endParaRPr lang="es-ES" dirty="0"/>
            </a:p>
          </p:txBody>
        </p:sp>
      </p:grpSp>
      <p:cxnSp>
        <p:nvCxnSpPr>
          <p:cNvPr id="42" name="Conector recto de flecha 41"/>
          <p:cNvCxnSpPr/>
          <p:nvPr/>
        </p:nvCxnSpPr>
        <p:spPr>
          <a:xfrm>
            <a:off x="7452601" y="2313220"/>
            <a:ext cx="1279359" cy="423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8465656" y="1669025"/>
            <a:ext cx="333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sz="1400" dirty="0" err="1">
                <a:solidFill>
                  <a:srgbClr val="0000B0"/>
                </a:solidFill>
                <a:latin typeface="Arial Unicode MS" panose="020B0604020202020204" pitchFamily="34" charset="-128"/>
              </a:rPr>
              <a:t>void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*) </a:t>
            </a:r>
            <a:r>
              <a:rPr lang="es-ES" altLang="es-E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malloc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(</a:t>
            </a:r>
            <a:r>
              <a:rPr lang="es-ES" altLang="es-ES" sz="1400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sizeof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int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*) * </a:t>
            </a:r>
            <a:r>
              <a:rPr lang="es-ES" altLang="es-E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cant_filas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s-ES" altLang="es-ES" sz="1100" dirty="0"/>
              <a:t> </a:t>
            </a:r>
            <a:endParaRPr lang="es-ES" sz="1400" dirty="0"/>
          </a:p>
        </p:txBody>
      </p:sp>
      <p:sp>
        <p:nvSpPr>
          <p:cNvPr id="45" name="Rectángulo 44"/>
          <p:cNvSpPr/>
          <p:nvPr/>
        </p:nvSpPr>
        <p:spPr>
          <a:xfrm>
            <a:off x="7650476" y="19567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sz="1400" dirty="0" err="1">
                <a:solidFill>
                  <a:srgbClr val="0000B0"/>
                </a:solidFill>
                <a:latin typeface="Arial Unicode MS" panose="020B0604020202020204" pitchFamily="34" charset="-128"/>
              </a:rPr>
              <a:t>char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*) </a:t>
            </a:r>
            <a:endParaRPr lang="es-ES" sz="1400" dirty="0"/>
          </a:p>
        </p:txBody>
      </p:sp>
      <p:cxnSp>
        <p:nvCxnSpPr>
          <p:cNvPr id="57" name="Conector recto 56"/>
          <p:cNvCxnSpPr/>
          <p:nvPr/>
        </p:nvCxnSpPr>
        <p:spPr>
          <a:xfrm flipH="1">
            <a:off x="6247783" y="1564788"/>
            <a:ext cx="30480" cy="41833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>
            <a:off x="8926057" y="2432677"/>
            <a:ext cx="0" cy="3476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9230858" y="2432677"/>
            <a:ext cx="0" cy="3476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9535659" y="2432677"/>
            <a:ext cx="0" cy="3476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9840460" y="2432677"/>
            <a:ext cx="0" cy="3476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11225588" y="2432677"/>
            <a:ext cx="0" cy="3476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rot="5400000">
            <a:off x="7674762" y="3979868"/>
            <a:ext cx="2607733" cy="369334"/>
            <a:chOff x="8805332" y="3391228"/>
            <a:chExt cx="2607733" cy="369334"/>
          </a:xfrm>
        </p:grpSpPr>
        <p:sp>
          <p:nvSpPr>
            <p:cNvPr id="52" name="Rectángulo 51"/>
            <p:cNvSpPr/>
            <p:nvPr/>
          </p:nvSpPr>
          <p:spPr>
            <a:xfrm>
              <a:off x="8805332" y="3487217"/>
              <a:ext cx="2607733" cy="273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8805332" y="3487215"/>
              <a:ext cx="2604332" cy="273347"/>
              <a:chOff x="8805332" y="3487215"/>
              <a:chExt cx="2604332" cy="273347"/>
            </a:xfrm>
          </p:grpSpPr>
          <p:sp>
            <p:nvSpPr>
              <p:cNvPr id="58" name="Rectángulo 57"/>
              <p:cNvSpPr/>
              <p:nvPr/>
            </p:nvSpPr>
            <p:spPr>
              <a:xfrm>
                <a:off x="8805332" y="3487217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Rectángulo 58"/>
              <p:cNvSpPr/>
              <p:nvPr/>
            </p:nvSpPr>
            <p:spPr>
              <a:xfrm>
                <a:off x="9110133" y="3487217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Rectángulo 66"/>
              <p:cNvSpPr/>
              <p:nvPr/>
            </p:nvSpPr>
            <p:spPr>
              <a:xfrm>
                <a:off x="9414934" y="3487216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8" name="Rectángulo 67"/>
              <p:cNvSpPr/>
              <p:nvPr/>
            </p:nvSpPr>
            <p:spPr>
              <a:xfrm>
                <a:off x="9719735" y="3487215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Rectángulo 68"/>
              <p:cNvSpPr/>
              <p:nvPr/>
            </p:nvSpPr>
            <p:spPr>
              <a:xfrm>
                <a:off x="11104863" y="3487215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6" name="CuadroTexto 55"/>
            <p:cNvSpPr txBox="1"/>
            <p:nvPr/>
          </p:nvSpPr>
          <p:spPr>
            <a:xfrm>
              <a:off x="10190460" y="3391228"/>
              <a:ext cx="7809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/>
                <a:t> .   .   . </a:t>
              </a:r>
              <a:endParaRPr lang="es-ES" dirty="0"/>
            </a:p>
          </p:txBody>
        </p:sp>
      </p:grpSp>
      <p:sp>
        <p:nvSpPr>
          <p:cNvPr id="71" name="Rectángulo 70"/>
          <p:cNvSpPr/>
          <p:nvPr/>
        </p:nvSpPr>
        <p:spPr>
          <a:xfrm rot="5400000">
            <a:off x="9905994" y="4061670"/>
            <a:ext cx="2607733" cy="2733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2" name="Grupo 71"/>
          <p:cNvGrpSpPr/>
          <p:nvPr/>
        </p:nvGrpSpPr>
        <p:grpSpPr>
          <a:xfrm rot="5400000">
            <a:off x="9907695" y="4059968"/>
            <a:ext cx="2604332" cy="273347"/>
            <a:chOff x="8805332" y="3487215"/>
            <a:chExt cx="2604332" cy="273347"/>
          </a:xfrm>
        </p:grpSpPr>
        <p:sp>
          <p:nvSpPr>
            <p:cNvPr id="74" name="Rectángulo 73"/>
            <p:cNvSpPr/>
            <p:nvPr/>
          </p:nvSpPr>
          <p:spPr>
            <a:xfrm>
              <a:off x="8805332" y="3487217"/>
              <a:ext cx="304801" cy="2733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9110133" y="3487217"/>
              <a:ext cx="304801" cy="2733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9414934" y="3487216"/>
              <a:ext cx="304801" cy="2733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9719735" y="3487215"/>
              <a:ext cx="304801" cy="2733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11104863" y="3487215"/>
              <a:ext cx="304801" cy="2733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3" name="CuadroTexto 72"/>
          <p:cNvSpPr txBox="1"/>
          <p:nvPr/>
        </p:nvSpPr>
        <p:spPr>
          <a:xfrm rot="5400000">
            <a:off x="10867364" y="4485429"/>
            <a:ext cx="7809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 .   .   . </a:t>
            </a:r>
            <a:endParaRPr lang="es-ES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187422" y="6104130"/>
            <a:ext cx="3780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sz="1400" dirty="0" err="1">
                <a:solidFill>
                  <a:srgbClr val="0000B0"/>
                </a:solidFill>
                <a:latin typeface="Arial Unicode MS" panose="020B0604020202020204" pitchFamily="34" charset="-128"/>
              </a:rPr>
              <a:t>void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*) </a:t>
            </a:r>
            <a:r>
              <a:rPr lang="es-ES" altLang="es-E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malloc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( </a:t>
            </a:r>
            <a:r>
              <a:rPr lang="es-ES" altLang="es-ES" sz="1400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sizeof</a:t>
            </a:r>
            <a:r>
              <a:rPr lang="es-ES" altLang="es-ES" sz="1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int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 * </a:t>
            </a:r>
            <a:r>
              <a:rPr lang="es-ES" altLang="es-E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cant_columnas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r>
              <a:rPr lang="es-ES" altLang="es-ES" sz="1100" dirty="0"/>
              <a:t> </a:t>
            </a:r>
            <a:endParaRPr lang="es-ES" sz="1400" dirty="0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9105559" y="5634325"/>
            <a:ext cx="808062" cy="46980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10158785" y="5649352"/>
            <a:ext cx="666677" cy="46980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34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099" y="3835436"/>
            <a:ext cx="3434368" cy="156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19040" y="402344"/>
            <a:ext cx="913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Memoria Dinámica – Asignación de memoria dinámica con c  </a:t>
            </a:r>
            <a:endParaRPr lang="es-ES" sz="2800" dirty="0"/>
          </a:p>
        </p:txBody>
      </p:sp>
      <p:sp>
        <p:nvSpPr>
          <p:cNvPr id="6" name="Rectángulo 5"/>
          <p:cNvSpPr/>
          <p:nvPr/>
        </p:nvSpPr>
        <p:spPr>
          <a:xfrm>
            <a:off x="557453" y="1160327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</a:rPr>
              <a:t>Puntero de estructura y arreglo de estructura</a:t>
            </a:r>
            <a:endParaRPr lang="es-ES" dirty="0"/>
          </a:p>
        </p:txBody>
      </p:sp>
      <p:grpSp>
        <p:nvGrpSpPr>
          <p:cNvPr id="26" name="Grupo 25"/>
          <p:cNvGrpSpPr/>
          <p:nvPr/>
        </p:nvGrpSpPr>
        <p:grpSpPr>
          <a:xfrm>
            <a:off x="519040" y="1681277"/>
            <a:ext cx="7669404" cy="1368683"/>
            <a:chOff x="705914" y="1396886"/>
            <a:chExt cx="7669404" cy="1368683"/>
          </a:xfrm>
        </p:grpSpPr>
        <p:sp>
          <p:nvSpPr>
            <p:cNvPr id="7" name="Rectángulo 6"/>
            <p:cNvSpPr/>
            <p:nvPr/>
          </p:nvSpPr>
          <p:spPr>
            <a:xfrm>
              <a:off x="792793" y="1976561"/>
              <a:ext cx="795866" cy="6975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05914" y="1601470"/>
              <a:ext cx="969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/>
                <a:t>Punt_fig</a:t>
              </a:r>
              <a:endParaRPr lang="es-ES" dirty="0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1623301" y="2439232"/>
              <a:ext cx="158995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 9"/>
            <p:cNvSpPr/>
            <p:nvPr/>
          </p:nvSpPr>
          <p:spPr>
            <a:xfrm>
              <a:off x="1821176" y="2082770"/>
              <a:ext cx="12490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es-ES" sz="14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(</a:t>
              </a:r>
              <a:r>
                <a:rPr lang="es-ES" altLang="es-ES" sz="1400" dirty="0" err="1">
                  <a:solidFill>
                    <a:schemeClr val="accent1">
                      <a:lumMod val="75000"/>
                    </a:schemeClr>
                  </a:solidFill>
                  <a:latin typeface="Arial Unicode MS" panose="020B0604020202020204" pitchFamily="34" charset="-128"/>
                </a:rPr>
                <a:t>TRectang</a:t>
              </a:r>
              <a:r>
                <a:rPr lang="es-ES" altLang="es-ES" sz="1400" dirty="0">
                  <a:solidFill>
                    <a:srgbClr val="0000B0"/>
                  </a:solidFill>
                  <a:latin typeface="Arial Unicode MS" panose="020B0604020202020204" pitchFamily="34" charset="-128"/>
                </a:rPr>
                <a:t> </a:t>
              </a:r>
              <a:r>
                <a:rPr lang="es-ES" altLang="es-ES" sz="1400" dirty="0">
                  <a:solidFill>
                    <a:srgbClr val="000000"/>
                  </a:solidFill>
                  <a:latin typeface="Arial Unicode MS" panose="020B0604020202020204" pitchFamily="34" charset="-128"/>
                </a:rPr>
                <a:t>*) </a:t>
              </a:r>
              <a:endParaRPr lang="es-ES" sz="1400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3442151" y="1885108"/>
              <a:ext cx="1644389" cy="8804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86540" y="1885107"/>
              <a:ext cx="1644389" cy="8804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6730929" y="1885107"/>
              <a:ext cx="1644389" cy="8804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631187" y="2004148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err="1"/>
                <a:t>int</a:t>
              </a:r>
              <a:r>
                <a:rPr lang="es-AR" dirty="0"/>
                <a:t> Ancho</a:t>
              </a:r>
              <a:endParaRPr lang="es-ES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631187" y="2304786"/>
              <a:ext cx="1001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err="1"/>
                <a:t>int</a:t>
              </a:r>
              <a:r>
                <a:rPr lang="es-AR" dirty="0"/>
                <a:t> Largo</a:t>
              </a:r>
              <a:endParaRPr lang="es-ES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357265" y="198889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err="1"/>
                <a:t>int</a:t>
              </a:r>
              <a:r>
                <a:rPr lang="es-AR" dirty="0"/>
                <a:t> Ancho</a:t>
              </a:r>
              <a:endParaRPr lang="es-ES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5357265" y="2289532"/>
              <a:ext cx="1001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err="1"/>
                <a:t>int</a:t>
              </a:r>
              <a:r>
                <a:rPr lang="es-AR" dirty="0"/>
                <a:t> Largo</a:t>
              </a:r>
              <a:endParaRPr lang="es-ES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083343" y="198889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err="1"/>
                <a:t>int</a:t>
              </a:r>
              <a:r>
                <a:rPr lang="es-AR" dirty="0"/>
                <a:t> Ancho</a:t>
              </a:r>
              <a:endParaRPr lang="es-E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083343" y="2289532"/>
              <a:ext cx="1001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err="1"/>
                <a:t>int</a:t>
              </a:r>
              <a:r>
                <a:rPr lang="es-AR" dirty="0"/>
                <a:t> Largo</a:t>
              </a:r>
              <a:endParaRPr lang="es-ES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837734" y="139980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[0]</a:t>
              </a:r>
              <a:endParaRPr lang="es-ES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7331748" y="139688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[2]</a:t>
              </a:r>
              <a:endParaRPr lang="es-ES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5636764" y="139688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[1]</a:t>
              </a:r>
              <a:endParaRPr lang="es-ES" dirty="0"/>
            </a:p>
          </p:txBody>
        </p:sp>
      </p:grp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34985" y="3512440"/>
            <a:ext cx="670209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TRectang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**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Punt_fig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“Tamaño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 de la matriz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scanf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"%d"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&amp;i);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Punt_fig</a:t>
            </a:r>
            <a:r>
              <a:rPr lang="es-ES" altLang="es-E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    (</a:t>
            </a:r>
            <a:r>
              <a:rPr lang="es-ES" altLang="es-ES" dirty="0" err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</a:rPr>
              <a:t>Trectang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*)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malloc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size</a:t>
            </a:r>
            <a:r>
              <a:rPr lang="es-ES" altLang="es-ES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of</a:t>
            </a:r>
            <a:r>
              <a:rPr lang="es-ES" altLang="es-ES" dirty="0">
                <a:solidFill>
                  <a:srgbClr val="FF0000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dirty="0" err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</a:rPr>
              <a:t>Trectang</a:t>
            </a:r>
            <a:r>
              <a:rPr lang="es-ES" altLang="es-ES" dirty="0">
                <a:solidFill>
                  <a:srgbClr val="000000"/>
                </a:solidFill>
                <a:latin typeface="Arial Unicode MS" panose="020B0604020202020204" pitchFamily="34" charset="-128"/>
              </a:rPr>
              <a:t>)  </a:t>
            </a:r>
            <a:r>
              <a:rPr lang="es-ES" altLang="es-E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cant_filas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17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19040" y="402344"/>
            <a:ext cx="913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Memoria Dinámica – Asignación de memoria dinámica con c  </a:t>
            </a:r>
            <a:endParaRPr lang="es-ES" sz="2800" dirty="0"/>
          </a:p>
        </p:txBody>
      </p:sp>
      <p:sp>
        <p:nvSpPr>
          <p:cNvPr id="6" name="Rectángulo 5"/>
          <p:cNvSpPr/>
          <p:nvPr/>
        </p:nvSpPr>
        <p:spPr>
          <a:xfrm>
            <a:off x="557453" y="1160327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</a:rPr>
              <a:t>Puntero de estructura y arreglo de estructura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605917" y="2109334"/>
            <a:ext cx="3318678" cy="142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6015696" y="1678918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</a:t>
            </a:r>
            <a:r>
              <a:rPr lang="es-AR" dirty="0" err="1"/>
              <a:t>TDatos</a:t>
            </a:r>
            <a:r>
              <a:rPr lang="es-AR" dirty="0"/>
              <a:t> *)</a:t>
            </a:r>
            <a:endParaRPr lang="es-ES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3985260" y="2294776"/>
            <a:ext cx="1388390" cy="99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19040" y="1644244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sz="1400" dirty="0" err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</a:rPr>
              <a:t>TPersonaje</a:t>
            </a:r>
            <a:r>
              <a:rPr lang="es-ES" altLang="es-ES" sz="1400" dirty="0">
                <a:solidFill>
                  <a:srgbClr val="0000B0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*) </a:t>
            </a:r>
            <a:endParaRPr lang="es-ES" sz="1400" dirty="0"/>
          </a:p>
        </p:txBody>
      </p:sp>
      <p:sp>
        <p:nvSpPr>
          <p:cNvPr id="12" name="Rectángulo 11"/>
          <p:cNvSpPr/>
          <p:nvPr/>
        </p:nvSpPr>
        <p:spPr>
          <a:xfrm>
            <a:off x="5697214" y="2063447"/>
            <a:ext cx="2071103" cy="1288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5886250" y="2182487"/>
            <a:ext cx="146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/>
              <a:t>int</a:t>
            </a:r>
            <a:r>
              <a:rPr lang="es-AR" dirty="0"/>
              <a:t> Nombre[];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886250" y="2483125"/>
            <a:ext cx="102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/>
              <a:t>int</a:t>
            </a:r>
            <a:r>
              <a:rPr lang="es-AR" dirty="0"/>
              <a:t> Edad;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86250" y="2820293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/>
              <a:t>float</a:t>
            </a:r>
            <a:r>
              <a:rPr lang="es-AR" dirty="0"/>
              <a:t> Peso;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41692" y="2272855"/>
            <a:ext cx="180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(</a:t>
            </a:r>
            <a:r>
              <a:rPr lang="es-AR" b="1" dirty="0" err="1"/>
              <a:t>TDatos</a:t>
            </a:r>
            <a:r>
              <a:rPr lang="es-AR" b="1" dirty="0"/>
              <a:t> *) </a:t>
            </a:r>
            <a:r>
              <a:rPr lang="es-AR" dirty="0"/>
              <a:t>Datos</a:t>
            </a:r>
            <a:r>
              <a:rPr lang="es-AR" b="1" dirty="0"/>
              <a:t> </a:t>
            </a:r>
            <a:endParaRPr lang="es-ES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41692" y="2840250"/>
            <a:ext cx="340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(</a:t>
            </a:r>
            <a:r>
              <a:rPr lang="es-AR" b="1" dirty="0" err="1"/>
              <a:t>Tcaracteristicas</a:t>
            </a:r>
            <a:r>
              <a:rPr lang="es-AR" b="1" dirty="0"/>
              <a:t> *) </a:t>
            </a:r>
            <a:r>
              <a:rPr lang="es-AR" dirty="0"/>
              <a:t>Características</a:t>
            </a:r>
            <a:r>
              <a:rPr lang="es-AR" b="1" dirty="0"/>
              <a:t> </a:t>
            </a:r>
            <a:endParaRPr lang="es-ES" b="1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7821721" y="2370656"/>
            <a:ext cx="113598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9076263" y="2120100"/>
            <a:ext cx="2607733" cy="369334"/>
            <a:chOff x="8805332" y="3391228"/>
            <a:chExt cx="2607733" cy="369334"/>
          </a:xfrm>
        </p:grpSpPr>
        <p:sp>
          <p:nvSpPr>
            <p:cNvPr id="44" name="Rectángulo 43"/>
            <p:cNvSpPr/>
            <p:nvPr/>
          </p:nvSpPr>
          <p:spPr>
            <a:xfrm>
              <a:off x="8805332" y="3487217"/>
              <a:ext cx="2607733" cy="273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805332" y="3487215"/>
              <a:ext cx="2604332" cy="273347"/>
              <a:chOff x="8805332" y="3487215"/>
              <a:chExt cx="2604332" cy="273347"/>
            </a:xfrm>
          </p:grpSpPr>
          <p:sp>
            <p:nvSpPr>
              <p:cNvPr id="47" name="Rectángulo 46"/>
              <p:cNvSpPr/>
              <p:nvPr/>
            </p:nvSpPr>
            <p:spPr>
              <a:xfrm>
                <a:off x="8805332" y="3487217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9110133" y="3487217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9414934" y="3487216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9719735" y="3487215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Rectángulo 50"/>
              <p:cNvSpPr/>
              <p:nvPr/>
            </p:nvSpPr>
            <p:spPr>
              <a:xfrm>
                <a:off x="11104863" y="3487215"/>
                <a:ext cx="304801" cy="2733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6" name="CuadroTexto 45"/>
            <p:cNvSpPr txBox="1"/>
            <p:nvPr/>
          </p:nvSpPr>
          <p:spPr>
            <a:xfrm>
              <a:off x="10190460" y="339122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 .   .   . </a:t>
              </a:r>
              <a:endParaRPr lang="es-ES" dirty="0"/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8972483" y="1878706"/>
            <a:ext cx="1731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sz="1400" dirty="0" err="1">
                <a:solidFill>
                  <a:srgbClr val="0000B0"/>
                </a:solidFill>
                <a:latin typeface="Arial Unicode MS" panose="020B0604020202020204" pitchFamily="34" charset="-128"/>
              </a:rPr>
              <a:t>void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*) </a:t>
            </a:r>
            <a:r>
              <a:rPr lang="es-ES" altLang="es-E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malloc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(i+1);</a:t>
            </a:r>
            <a:endParaRPr lang="es-ES" sz="1400" dirty="0"/>
          </a:p>
        </p:txBody>
      </p:sp>
      <p:sp>
        <p:nvSpPr>
          <p:cNvPr id="41" name="Rectángulo 40"/>
          <p:cNvSpPr/>
          <p:nvPr/>
        </p:nvSpPr>
        <p:spPr>
          <a:xfrm>
            <a:off x="8035194" y="2044982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ES" altLang="es-ES" sz="1400" dirty="0" err="1">
                <a:latin typeface="Arial Unicode MS" panose="020B0604020202020204" pitchFamily="34" charset="-128"/>
              </a:rPr>
              <a:t>char</a:t>
            </a:r>
            <a:r>
              <a:rPr lang="es-ES" altLang="es-E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*) </a:t>
            </a:r>
            <a:endParaRPr lang="es-ES" sz="14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1299942" y="2489432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“\0”</a:t>
            </a:r>
            <a:endParaRPr lang="es-ES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9076263" y="251904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J       U       A      N</a:t>
            </a:r>
            <a:endParaRPr lang="es-ES" sz="1200" dirty="0"/>
          </a:p>
        </p:txBody>
      </p:sp>
      <p:cxnSp>
        <p:nvCxnSpPr>
          <p:cNvPr id="57" name="Conector recto de flecha 56"/>
          <p:cNvCxnSpPr/>
          <p:nvPr/>
        </p:nvCxnSpPr>
        <p:spPr>
          <a:xfrm>
            <a:off x="4038912" y="3161291"/>
            <a:ext cx="1173795" cy="78742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5802384" y="3539724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</a:t>
            </a:r>
            <a:r>
              <a:rPr lang="es-AR" dirty="0" err="1"/>
              <a:t>TCaracteristicas</a:t>
            </a:r>
            <a:r>
              <a:rPr lang="es-AR" dirty="0"/>
              <a:t> *)</a:t>
            </a:r>
            <a:endParaRPr lang="es-ES" dirty="0"/>
          </a:p>
        </p:txBody>
      </p:sp>
      <p:sp>
        <p:nvSpPr>
          <p:cNvPr id="62" name="Rectángulo 61"/>
          <p:cNvSpPr/>
          <p:nvPr/>
        </p:nvSpPr>
        <p:spPr>
          <a:xfrm>
            <a:off x="5686816" y="3946968"/>
            <a:ext cx="2071103" cy="1288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CuadroTexto 62"/>
          <p:cNvSpPr txBox="1"/>
          <p:nvPr/>
        </p:nvSpPr>
        <p:spPr>
          <a:xfrm>
            <a:off x="5886250" y="4030234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/>
              <a:t>int</a:t>
            </a:r>
            <a:r>
              <a:rPr lang="es-AR" dirty="0"/>
              <a:t> Fuerza;</a:t>
            </a:r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5886250" y="435768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….</a:t>
            </a:r>
            <a:endParaRPr lang="es-ES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886250" y="4668040"/>
            <a:ext cx="148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/>
              <a:t>float</a:t>
            </a:r>
            <a:r>
              <a:rPr lang="es-AR" dirty="0"/>
              <a:t> </a:t>
            </a:r>
            <a:r>
              <a:rPr lang="es-AR" dirty="0" err="1"/>
              <a:t>defenza</a:t>
            </a:r>
            <a:r>
              <a:rPr lang="es-AR" dirty="0"/>
              <a:t>;</a:t>
            </a:r>
            <a:endParaRPr lang="es-ES" dirty="0"/>
          </a:p>
        </p:txBody>
      </p:sp>
      <p:sp>
        <p:nvSpPr>
          <p:cNvPr id="67" name="Rectángulo 66"/>
          <p:cNvSpPr/>
          <p:nvPr/>
        </p:nvSpPr>
        <p:spPr>
          <a:xfrm>
            <a:off x="601308" y="4796696"/>
            <a:ext cx="3318678" cy="142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37083" y="4960217"/>
            <a:ext cx="180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(</a:t>
            </a:r>
            <a:r>
              <a:rPr lang="es-AR" b="1" dirty="0" err="1"/>
              <a:t>TDatos</a:t>
            </a:r>
            <a:r>
              <a:rPr lang="es-AR" b="1" dirty="0"/>
              <a:t> *) </a:t>
            </a:r>
            <a:r>
              <a:rPr lang="es-AR" dirty="0"/>
              <a:t>Datos</a:t>
            </a:r>
            <a:r>
              <a:rPr lang="es-AR" b="1" dirty="0"/>
              <a:t> </a:t>
            </a:r>
            <a:endParaRPr lang="es-ES" b="1" dirty="0"/>
          </a:p>
        </p:txBody>
      </p:sp>
      <p:sp>
        <p:nvSpPr>
          <p:cNvPr id="69" name="CuadroTexto 68"/>
          <p:cNvSpPr txBox="1"/>
          <p:nvPr/>
        </p:nvSpPr>
        <p:spPr>
          <a:xfrm>
            <a:off x="637083" y="5527612"/>
            <a:ext cx="340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(</a:t>
            </a:r>
            <a:r>
              <a:rPr lang="es-AR" b="1" dirty="0" err="1"/>
              <a:t>Tcaracteristicas</a:t>
            </a:r>
            <a:r>
              <a:rPr lang="es-AR" b="1" dirty="0"/>
              <a:t> *) </a:t>
            </a:r>
            <a:r>
              <a:rPr lang="es-AR" dirty="0"/>
              <a:t>Características</a:t>
            </a:r>
            <a:r>
              <a:rPr lang="es-AR" b="1" dirty="0"/>
              <a:t> </a:t>
            </a:r>
            <a:endParaRPr lang="es-ES" b="1" dirty="0"/>
          </a:p>
        </p:txBody>
      </p:sp>
      <p:sp>
        <p:nvSpPr>
          <p:cNvPr id="70" name="Rectángulo 69"/>
          <p:cNvSpPr/>
          <p:nvPr/>
        </p:nvSpPr>
        <p:spPr>
          <a:xfrm rot="5400000">
            <a:off x="1767114" y="3984253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.    .     .</a:t>
            </a:r>
            <a:endParaRPr lang="es-ES" sz="1400" dirty="0"/>
          </a:p>
        </p:txBody>
      </p:sp>
      <p:sp>
        <p:nvSpPr>
          <p:cNvPr id="2" name="Rectángulo 1"/>
          <p:cNvSpPr/>
          <p:nvPr/>
        </p:nvSpPr>
        <p:spPr>
          <a:xfrm>
            <a:off x="102502" y="2580324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[0]</a:t>
            </a:r>
            <a:endParaRPr lang="es-ES" dirty="0"/>
          </a:p>
        </p:txBody>
      </p:sp>
      <p:sp>
        <p:nvSpPr>
          <p:cNvPr id="53" name="Rectángulo 52"/>
          <p:cNvSpPr/>
          <p:nvPr/>
        </p:nvSpPr>
        <p:spPr>
          <a:xfrm>
            <a:off x="98626" y="5239421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[4]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468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4" y="1671086"/>
            <a:ext cx="2171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519040" y="402344"/>
            <a:ext cx="3831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Llamada a una aplicación</a:t>
            </a:r>
          </a:p>
        </p:txBody>
      </p:sp>
      <p:sp>
        <p:nvSpPr>
          <p:cNvPr id="8" name="Cerrar llave 7"/>
          <p:cNvSpPr/>
          <p:nvPr/>
        </p:nvSpPr>
        <p:spPr>
          <a:xfrm>
            <a:off x="3225338" y="2601884"/>
            <a:ext cx="257695" cy="15794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3560514" y="3168155"/>
            <a:ext cx="27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 EJECUTA UN PROGRAMA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7618521" y="1671086"/>
            <a:ext cx="2763485" cy="3457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derecha 11"/>
          <p:cNvSpPr/>
          <p:nvPr/>
        </p:nvSpPr>
        <p:spPr>
          <a:xfrm>
            <a:off x="6331439" y="3168155"/>
            <a:ext cx="901724" cy="349135"/>
          </a:xfrm>
          <a:prstGeom prst="rightArrow">
            <a:avLst>
              <a:gd name="adj1" fmla="val 30952"/>
              <a:gd name="adj2" fmla="val 6428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7907592" y="1853965"/>
            <a:ext cx="21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Segmento de códigos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907592" y="2379535"/>
            <a:ext cx="19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Segmento de datos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907592" y="286345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HEAP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907592" y="463225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STACK</a:t>
            </a:r>
            <a:endParaRPr lang="es-E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7618520" y="2273402"/>
            <a:ext cx="2763486" cy="486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7618520" y="2807777"/>
            <a:ext cx="2763486" cy="486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2" grpId="0" animBg="1"/>
      <p:bldP spid="13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19040" y="402344"/>
            <a:ext cx="3831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Llamada a una aplicación</a:t>
            </a:r>
          </a:p>
        </p:txBody>
      </p:sp>
      <p:sp>
        <p:nvSpPr>
          <p:cNvPr id="8" name="9 Llamada con línea 2"/>
          <p:cNvSpPr/>
          <p:nvPr/>
        </p:nvSpPr>
        <p:spPr>
          <a:xfrm>
            <a:off x="6655055" y="4355869"/>
            <a:ext cx="5049933" cy="19738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322"/>
              <a:gd name="adj6" fmla="val -5292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/>
              <a:t>Las variables que se declaran </a:t>
            </a:r>
            <a:r>
              <a:rPr lang="es-ES" sz="2000" b="1" dirty="0"/>
              <a:t>dentro</a:t>
            </a:r>
            <a:r>
              <a:rPr lang="es-ES" sz="2000" dirty="0"/>
              <a:t> de una </a:t>
            </a:r>
            <a:r>
              <a:rPr lang="es-ES" sz="2000" b="1" dirty="0">
                <a:solidFill>
                  <a:srgbClr val="FFFF00"/>
                </a:solidFill>
              </a:rPr>
              <a:t>función</a:t>
            </a:r>
            <a:r>
              <a:rPr lang="es-ES" sz="2000" dirty="0">
                <a:solidFill>
                  <a:srgbClr val="FFFF00"/>
                </a:solidFill>
              </a:rPr>
              <a:t> </a:t>
            </a:r>
            <a:r>
              <a:rPr lang="es-ES" sz="2000" dirty="0"/>
              <a:t>tienen existencia en el </a:t>
            </a:r>
            <a:r>
              <a:rPr lang="es-ES" sz="2000" b="1" dirty="0" err="1">
                <a:solidFill>
                  <a:srgbClr val="FFFF00"/>
                </a:solidFill>
              </a:rPr>
              <a:t>Stack</a:t>
            </a:r>
            <a:r>
              <a:rPr lang="es-ES" sz="2000" b="1" dirty="0"/>
              <a:t>. </a:t>
            </a:r>
            <a:r>
              <a:rPr lang="es-ES" sz="2000" dirty="0"/>
              <a:t>Su alcance es </a:t>
            </a:r>
            <a:r>
              <a:rPr lang="es-ES" sz="2000" b="1" dirty="0">
                <a:solidFill>
                  <a:srgbClr val="FFFF00"/>
                </a:solidFill>
              </a:rPr>
              <a:t>local</a:t>
            </a:r>
            <a:r>
              <a:rPr lang="es-ES" sz="2000" dirty="0"/>
              <a:t>, cuando la función se extingue, la zona que ellas ocupan se elimina y todos los datos se pierden.</a:t>
            </a:r>
          </a:p>
          <a:p>
            <a:pPr algn="ctr"/>
            <a:endParaRPr lang="es-ES" sz="2000" dirty="0"/>
          </a:p>
        </p:txBody>
      </p:sp>
      <p:sp>
        <p:nvSpPr>
          <p:cNvPr id="9" name="8 Llamada con línea 2"/>
          <p:cNvSpPr/>
          <p:nvPr/>
        </p:nvSpPr>
        <p:spPr>
          <a:xfrm>
            <a:off x="6655053" y="2645225"/>
            <a:ext cx="5049933" cy="1584176"/>
          </a:xfrm>
          <a:prstGeom prst="borderCallout2">
            <a:avLst>
              <a:gd name="adj1" fmla="val 46561"/>
              <a:gd name="adj2" fmla="val -3395"/>
              <a:gd name="adj3" fmla="val 44462"/>
              <a:gd name="adj4" fmla="val -22758"/>
              <a:gd name="adj5" fmla="val 13854"/>
              <a:gd name="adj6" fmla="val -542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 err="1">
                <a:solidFill>
                  <a:srgbClr val="FFFF00"/>
                </a:solidFill>
              </a:rPr>
              <a:t>Heap</a:t>
            </a:r>
            <a:r>
              <a:rPr lang="es-ES" sz="2000" dirty="0"/>
              <a:t>,</a:t>
            </a:r>
            <a:r>
              <a:rPr lang="es-ES" sz="2000" b="1" dirty="0"/>
              <a:t> </a:t>
            </a:r>
            <a:r>
              <a:rPr lang="es-ES" sz="2000" dirty="0"/>
              <a:t>sólo se ocupa cuando se solicitan </a:t>
            </a:r>
            <a:r>
              <a:rPr lang="es-ES" sz="2000" b="1" dirty="0">
                <a:solidFill>
                  <a:srgbClr val="FFFF00"/>
                </a:solidFill>
              </a:rPr>
              <a:t>reservas</a:t>
            </a:r>
            <a:r>
              <a:rPr lang="es-ES" sz="2000" b="1" dirty="0"/>
              <a:t> </a:t>
            </a:r>
            <a:r>
              <a:rPr lang="es-ES" sz="2000" b="1" dirty="0">
                <a:solidFill>
                  <a:srgbClr val="FFFF00"/>
                </a:solidFill>
              </a:rPr>
              <a:t>dinámicas</a:t>
            </a:r>
            <a:r>
              <a:rPr lang="es-ES" sz="2000" dirty="0"/>
              <a:t>, o sea durante la </a:t>
            </a:r>
            <a:r>
              <a:rPr lang="es-ES" sz="2000" b="1" dirty="0"/>
              <a:t>ejecución</a:t>
            </a:r>
            <a:r>
              <a:rPr lang="es-ES" sz="2000" dirty="0"/>
              <a:t> y recién entonces se decide </a:t>
            </a:r>
            <a:r>
              <a:rPr lang="es-ES" sz="2000" b="1" dirty="0"/>
              <a:t>cuántos bytes </a:t>
            </a:r>
            <a:r>
              <a:rPr lang="es-ES" sz="2000" dirty="0"/>
              <a:t>se requieren.</a:t>
            </a:r>
          </a:p>
        </p:txBody>
      </p:sp>
      <p:sp>
        <p:nvSpPr>
          <p:cNvPr id="10" name="2 Llamada con línea 2"/>
          <p:cNvSpPr/>
          <p:nvPr/>
        </p:nvSpPr>
        <p:spPr>
          <a:xfrm>
            <a:off x="6655053" y="1101651"/>
            <a:ext cx="5049933" cy="1417106"/>
          </a:xfrm>
          <a:prstGeom prst="borderCallout2">
            <a:avLst>
              <a:gd name="adj1" fmla="val 62158"/>
              <a:gd name="adj2" fmla="val -1749"/>
              <a:gd name="adj3" fmla="val 58639"/>
              <a:gd name="adj4" fmla="val -24074"/>
              <a:gd name="adj5" fmla="val 100905"/>
              <a:gd name="adj6" fmla="val -596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>
                <a:solidFill>
                  <a:srgbClr val="FFFF00"/>
                </a:solidFill>
              </a:rPr>
              <a:t>El Segmento de Datos </a:t>
            </a:r>
            <a:r>
              <a:rPr lang="es-ES" dirty="0"/>
              <a:t>contendrá aquellos identificadores declarados en </a:t>
            </a:r>
            <a:r>
              <a:rPr lang="es-ES" b="1" dirty="0"/>
              <a:t>forma </a:t>
            </a:r>
            <a:r>
              <a:rPr lang="es-ES" sz="2000" b="1" dirty="0">
                <a:solidFill>
                  <a:srgbClr val="FFFF00"/>
                </a:solidFill>
              </a:rPr>
              <a:t>global</a:t>
            </a:r>
            <a:r>
              <a:rPr lang="es-ES" b="1" dirty="0"/>
              <a:t> (fuera de toda función)</a:t>
            </a:r>
          </a:p>
          <a:p>
            <a:pPr algn="ctr"/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AF46ABF-5F46-48C5-9CD9-2A28A1762155}"/>
              </a:ext>
            </a:extLst>
          </p:cNvPr>
          <p:cNvGrpSpPr/>
          <p:nvPr/>
        </p:nvGrpSpPr>
        <p:grpSpPr>
          <a:xfrm>
            <a:off x="797028" y="1708379"/>
            <a:ext cx="2763486" cy="3457867"/>
            <a:chOff x="7618520" y="1671086"/>
            <a:chExt cx="2763486" cy="3457867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B2268A-E974-45C9-B2F8-8C4177B2947D}"/>
                </a:ext>
              </a:extLst>
            </p:cNvPr>
            <p:cNvSpPr/>
            <p:nvPr/>
          </p:nvSpPr>
          <p:spPr>
            <a:xfrm>
              <a:off x="7618521" y="1671086"/>
              <a:ext cx="2763485" cy="3457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7308A76-AC8A-4936-A4DF-163BDD322E10}"/>
                </a:ext>
              </a:extLst>
            </p:cNvPr>
            <p:cNvSpPr txBox="1"/>
            <p:nvPr/>
          </p:nvSpPr>
          <p:spPr>
            <a:xfrm>
              <a:off x="7907592" y="1853965"/>
              <a:ext cx="218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Segmento de códigos</a:t>
              </a:r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CE78172-9913-4782-BBB5-67C5A0D8873F}"/>
                </a:ext>
              </a:extLst>
            </p:cNvPr>
            <p:cNvSpPr txBox="1"/>
            <p:nvPr/>
          </p:nvSpPr>
          <p:spPr>
            <a:xfrm>
              <a:off x="7907592" y="2379535"/>
              <a:ext cx="1990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Segmento de datos</a:t>
              </a:r>
              <a:endParaRPr lang="es-ES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587189AC-5426-4E9E-A1D3-8D1DA5EF227E}"/>
                </a:ext>
              </a:extLst>
            </p:cNvPr>
            <p:cNvSpPr txBox="1"/>
            <p:nvPr/>
          </p:nvSpPr>
          <p:spPr>
            <a:xfrm>
              <a:off x="7907592" y="2863459"/>
              <a:ext cx="690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HEAP</a:t>
              </a:r>
              <a:endParaRPr lang="es-ES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6B80B66-AF91-47C1-A340-398BB333A4CE}"/>
                </a:ext>
              </a:extLst>
            </p:cNvPr>
            <p:cNvSpPr txBox="1"/>
            <p:nvPr/>
          </p:nvSpPr>
          <p:spPr>
            <a:xfrm>
              <a:off x="7907592" y="4632251"/>
              <a:ext cx="75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STACK</a:t>
              </a:r>
              <a:endParaRPr lang="es-ES" dirty="0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4E1DAA26-E82C-49E0-8D0E-961582EBAB18}"/>
                </a:ext>
              </a:extLst>
            </p:cNvPr>
            <p:cNvCxnSpPr/>
            <p:nvPr/>
          </p:nvCxnSpPr>
          <p:spPr>
            <a:xfrm>
              <a:off x="7618520" y="2273402"/>
              <a:ext cx="2763486" cy="4861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744CABA4-3648-4494-91E9-917A17F23522}"/>
                </a:ext>
              </a:extLst>
            </p:cNvPr>
            <p:cNvCxnSpPr/>
            <p:nvPr/>
          </p:nvCxnSpPr>
          <p:spPr>
            <a:xfrm>
              <a:off x="7618520" y="2807777"/>
              <a:ext cx="2763486" cy="4861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D719E429-12D7-4BC3-89DE-600B70A218DB}"/>
              </a:ext>
            </a:extLst>
          </p:cNvPr>
          <p:cNvSpPr/>
          <p:nvPr/>
        </p:nvSpPr>
        <p:spPr>
          <a:xfrm>
            <a:off x="2018351" y="2786412"/>
            <a:ext cx="289071" cy="6239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43492503-8836-4E4C-903B-415F3040AF72}"/>
              </a:ext>
            </a:extLst>
          </p:cNvPr>
          <p:cNvSpPr/>
          <p:nvPr/>
        </p:nvSpPr>
        <p:spPr>
          <a:xfrm rot="10800000">
            <a:off x="1988728" y="4600987"/>
            <a:ext cx="289071" cy="6239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172E30A-6AE7-4EEB-B37A-827D03E454FE}"/>
              </a:ext>
            </a:extLst>
          </p:cNvPr>
          <p:cNvCxnSpPr/>
          <p:nvPr/>
        </p:nvCxnSpPr>
        <p:spPr>
          <a:xfrm>
            <a:off x="3780693" y="2845070"/>
            <a:ext cx="0" cy="232117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5307B41-2502-4A7C-899E-8FD3D9DDC721}"/>
              </a:ext>
            </a:extLst>
          </p:cNvPr>
          <p:cNvCxnSpPr/>
          <p:nvPr/>
        </p:nvCxnSpPr>
        <p:spPr>
          <a:xfrm>
            <a:off x="3560514" y="2845070"/>
            <a:ext cx="22017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164B5CD-8D1E-49D8-9914-E4CB4C867B10}"/>
              </a:ext>
            </a:extLst>
          </p:cNvPr>
          <p:cNvCxnSpPr/>
          <p:nvPr/>
        </p:nvCxnSpPr>
        <p:spPr>
          <a:xfrm>
            <a:off x="3598615" y="5189267"/>
            <a:ext cx="22017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2EBC607-D436-48C1-BDFA-2F6F3EE3F0E1}"/>
              </a:ext>
            </a:extLst>
          </p:cNvPr>
          <p:cNvSpPr txBox="1"/>
          <p:nvPr/>
        </p:nvSpPr>
        <p:spPr>
          <a:xfrm>
            <a:off x="3958303" y="3543993"/>
            <a:ext cx="1087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Zona de </a:t>
            </a:r>
          </a:p>
          <a:p>
            <a:r>
              <a:rPr lang="es-ES" dirty="0"/>
              <a:t>memoria </a:t>
            </a:r>
          </a:p>
          <a:p>
            <a:r>
              <a:rPr lang="es-ES" dirty="0"/>
              <a:t>dinámica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8553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48F71F1-E9FC-47C3-A259-31E85AA0EE23}"/>
              </a:ext>
            </a:extLst>
          </p:cNvPr>
          <p:cNvSpPr txBox="1"/>
          <p:nvPr/>
        </p:nvSpPr>
        <p:spPr>
          <a:xfrm flipH="1">
            <a:off x="3830694" y="1706736"/>
            <a:ext cx="194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err="1"/>
              <a:t>Stack</a:t>
            </a:r>
            <a:endParaRPr lang="es-AR" sz="28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EC77C7-1C66-4605-8EF7-73A12B9F1594}"/>
              </a:ext>
            </a:extLst>
          </p:cNvPr>
          <p:cNvSpPr txBox="1"/>
          <p:nvPr/>
        </p:nvSpPr>
        <p:spPr>
          <a:xfrm flipH="1">
            <a:off x="6273842" y="1691592"/>
            <a:ext cx="194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err="1"/>
              <a:t>Heap</a:t>
            </a:r>
            <a:endParaRPr lang="es-AR" sz="2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CD48F2-AAB9-4F5A-8F47-09DE4E538FC0}"/>
              </a:ext>
            </a:extLst>
          </p:cNvPr>
          <p:cNvSpPr txBox="1"/>
          <p:nvPr/>
        </p:nvSpPr>
        <p:spPr>
          <a:xfrm flipH="1">
            <a:off x="70344" y="2810838"/>
            <a:ext cx="570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La asignación sucede en los llamados de funciones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CC80D0-B7B4-44AE-810B-A5F613B15ADC}"/>
              </a:ext>
            </a:extLst>
          </p:cNvPr>
          <p:cNvSpPr txBox="1"/>
          <p:nvPr/>
        </p:nvSpPr>
        <p:spPr>
          <a:xfrm flipH="1">
            <a:off x="460931" y="3268939"/>
            <a:ext cx="53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La Información es almacenada de forma secuencial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3A0B18-DD27-4507-8DD2-A89831725E66}"/>
              </a:ext>
            </a:extLst>
          </p:cNvPr>
          <p:cNvSpPr txBox="1"/>
          <p:nvPr/>
        </p:nvSpPr>
        <p:spPr>
          <a:xfrm flipH="1">
            <a:off x="141756" y="3727040"/>
            <a:ext cx="563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El tamaño de las variables debe ser conocida al compilar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F66C148-D9A2-4FCA-BC97-B7C9F88BC939}"/>
              </a:ext>
            </a:extLst>
          </p:cNvPr>
          <p:cNvSpPr txBox="1"/>
          <p:nvPr/>
        </p:nvSpPr>
        <p:spPr>
          <a:xfrm flipH="1">
            <a:off x="141756" y="4643243"/>
            <a:ext cx="563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De acceso rápido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18235C-6989-4DF2-90BA-1377F25013CE}"/>
              </a:ext>
            </a:extLst>
          </p:cNvPr>
          <p:cNvSpPr txBox="1"/>
          <p:nvPr/>
        </p:nvSpPr>
        <p:spPr>
          <a:xfrm flipH="1">
            <a:off x="6273842" y="2810838"/>
            <a:ext cx="535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asignación puede suceder en cualquier momento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61AE12-1B74-4A04-B43A-761767CAAEE3}"/>
              </a:ext>
            </a:extLst>
          </p:cNvPr>
          <p:cNvSpPr txBox="1"/>
          <p:nvPr/>
        </p:nvSpPr>
        <p:spPr>
          <a:xfrm flipH="1">
            <a:off x="6273843" y="3268939"/>
            <a:ext cx="50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Información es almacenada de aleatoria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C626E5-5821-48BB-AD67-785BB4DE377C}"/>
              </a:ext>
            </a:extLst>
          </p:cNvPr>
          <p:cNvSpPr txBox="1"/>
          <p:nvPr/>
        </p:nvSpPr>
        <p:spPr>
          <a:xfrm flipH="1">
            <a:off x="6273843" y="3727040"/>
            <a:ext cx="563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tamaño de las variables pude ser desconocida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407166E-0C06-437D-868F-7CD02BF4AE9C}"/>
              </a:ext>
            </a:extLst>
          </p:cNvPr>
          <p:cNvSpPr txBox="1"/>
          <p:nvPr/>
        </p:nvSpPr>
        <p:spPr>
          <a:xfrm flipH="1">
            <a:off x="6273843" y="4643243"/>
            <a:ext cx="563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 acceso más lento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C07CE22-B48C-4464-B281-3DD3055B2686}"/>
              </a:ext>
            </a:extLst>
          </p:cNvPr>
          <p:cNvCxnSpPr>
            <a:cxnSpLocks/>
          </p:cNvCxnSpPr>
          <p:nvPr/>
        </p:nvCxnSpPr>
        <p:spPr>
          <a:xfrm>
            <a:off x="6023677" y="2303582"/>
            <a:ext cx="0" cy="31673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DF4EB82-400E-426C-88B2-64BF03DD0307}"/>
              </a:ext>
            </a:extLst>
          </p:cNvPr>
          <p:cNvSpPr txBox="1"/>
          <p:nvPr/>
        </p:nvSpPr>
        <p:spPr>
          <a:xfrm flipH="1">
            <a:off x="141756" y="4185141"/>
            <a:ext cx="563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La memoria se libera automáticamente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E0CD821-D22A-41E3-B18F-CF1307A81329}"/>
              </a:ext>
            </a:extLst>
          </p:cNvPr>
          <p:cNvSpPr txBox="1"/>
          <p:nvPr/>
        </p:nvSpPr>
        <p:spPr>
          <a:xfrm flipH="1">
            <a:off x="6273843" y="4185141"/>
            <a:ext cx="563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 taré del programador liberar la memoria utilizada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E422858-8186-4D50-8418-A04DB7F4B667}"/>
              </a:ext>
            </a:extLst>
          </p:cNvPr>
          <p:cNvSpPr txBox="1"/>
          <p:nvPr/>
        </p:nvSpPr>
        <p:spPr>
          <a:xfrm>
            <a:off x="519040" y="402344"/>
            <a:ext cx="4384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Comparación - </a:t>
            </a:r>
            <a:r>
              <a:rPr lang="es-ES" sz="2800" dirty="0" err="1"/>
              <a:t>Stack</a:t>
            </a:r>
            <a:r>
              <a:rPr lang="es-ES" sz="2800" dirty="0"/>
              <a:t> vs </a:t>
            </a:r>
            <a:r>
              <a:rPr lang="es-ES" sz="2800" dirty="0" err="1"/>
              <a:t>Heap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2065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A4FB1FA-A3B8-4758-A408-DB8013C2A726}"/>
              </a:ext>
            </a:extLst>
          </p:cNvPr>
          <p:cNvSpPr/>
          <p:nvPr/>
        </p:nvSpPr>
        <p:spPr>
          <a:xfrm>
            <a:off x="0" y="0"/>
            <a:ext cx="6705599" cy="6858000"/>
          </a:xfrm>
          <a:prstGeom prst="rect">
            <a:avLst/>
          </a:prstGeom>
          <a:solidFill>
            <a:srgbClr val="F28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400" dirty="0"/>
          </a:p>
        </p:txBody>
      </p:sp>
      <p:pic>
        <p:nvPicPr>
          <p:cNvPr id="6" name="Picture 4" descr="ð¨âð»â¤ï¸ Do you know C?______@andreassterneer #curryandcode">
            <a:extLst>
              <a:ext uri="{FF2B5EF4-FFF2-40B4-BE49-F238E27FC236}">
                <a16:creationId xmlns:a16="http://schemas.microsoft.com/office/drawing/2014/main" id="{20DD53AD-C1A4-4EAE-B582-83E70C7D3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-2"/>
            <a:ext cx="5486402" cy="685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EDE2D72-3D12-49DB-BCDF-202050A5FD1F}"/>
              </a:ext>
            </a:extLst>
          </p:cNvPr>
          <p:cNvSpPr/>
          <p:nvPr/>
        </p:nvSpPr>
        <p:spPr>
          <a:xfrm>
            <a:off x="696242" y="514411"/>
            <a:ext cx="19479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</a:rPr>
              <a:t>Clase 3</a:t>
            </a:r>
            <a:endParaRPr lang="es-ES" sz="4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4081E31-A995-415F-A60A-651D99866330}"/>
              </a:ext>
            </a:extLst>
          </p:cNvPr>
          <p:cNvSpPr/>
          <p:nvPr/>
        </p:nvSpPr>
        <p:spPr>
          <a:xfrm>
            <a:off x="778497" y="1859819"/>
            <a:ext cx="1459823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err="1">
                <a:solidFill>
                  <a:schemeClr val="bg1"/>
                </a:solidFill>
              </a:rPr>
              <a:t>Stack</a:t>
            </a:r>
            <a:endParaRPr lang="es-E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7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970835B-81E6-46B1-8712-31C54DD69FA6}"/>
              </a:ext>
            </a:extLst>
          </p:cNvPr>
          <p:cNvGrpSpPr/>
          <p:nvPr/>
        </p:nvGrpSpPr>
        <p:grpSpPr>
          <a:xfrm>
            <a:off x="4234053" y="1700066"/>
            <a:ext cx="2763486" cy="3457867"/>
            <a:chOff x="7618520" y="1671086"/>
            <a:chExt cx="2763486" cy="3457867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099DACF-6102-4908-A066-97D8F42C3963}"/>
                </a:ext>
              </a:extLst>
            </p:cNvPr>
            <p:cNvSpPr/>
            <p:nvPr/>
          </p:nvSpPr>
          <p:spPr>
            <a:xfrm>
              <a:off x="7618521" y="1671086"/>
              <a:ext cx="2763485" cy="3457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F8900F2-3BA1-44F7-909F-62FFEDAB5CB7}"/>
                </a:ext>
              </a:extLst>
            </p:cNvPr>
            <p:cNvSpPr txBox="1"/>
            <p:nvPr/>
          </p:nvSpPr>
          <p:spPr>
            <a:xfrm>
              <a:off x="7907592" y="1853965"/>
              <a:ext cx="218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Segmento de códigos</a:t>
              </a:r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89D18783-66A8-44D0-9114-BA0B379F83D5}"/>
                </a:ext>
              </a:extLst>
            </p:cNvPr>
            <p:cNvSpPr txBox="1"/>
            <p:nvPr/>
          </p:nvSpPr>
          <p:spPr>
            <a:xfrm>
              <a:off x="7907592" y="2379535"/>
              <a:ext cx="1990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Segmento de datos</a:t>
              </a:r>
              <a:endParaRPr lang="es-ES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A0D52A6-7D63-487D-A95E-546C52B2677F}"/>
                </a:ext>
              </a:extLst>
            </p:cNvPr>
            <p:cNvSpPr txBox="1"/>
            <p:nvPr/>
          </p:nvSpPr>
          <p:spPr>
            <a:xfrm>
              <a:off x="7907592" y="2863459"/>
              <a:ext cx="690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HEAP</a:t>
              </a:r>
              <a:endParaRPr lang="es-ES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1339BFFC-7EDC-47B7-8083-AE6ED7E3C95B}"/>
                </a:ext>
              </a:extLst>
            </p:cNvPr>
            <p:cNvSpPr txBox="1"/>
            <p:nvPr/>
          </p:nvSpPr>
          <p:spPr>
            <a:xfrm>
              <a:off x="7907592" y="4632251"/>
              <a:ext cx="75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STACK</a:t>
              </a:r>
              <a:endParaRPr lang="es-E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78F1A8B-8AA2-4464-9563-8D1D62D13592}"/>
                </a:ext>
              </a:extLst>
            </p:cNvPr>
            <p:cNvCxnSpPr/>
            <p:nvPr/>
          </p:nvCxnSpPr>
          <p:spPr>
            <a:xfrm>
              <a:off x="7618520" y="2273402"/>
              <a:ext cx="2763486" cy="4861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6A4E168-1966-44EF-AC60-45471278C8FB}"/>
                </a:ext>
              </a:extLst>
            </p:cNvPr>
            <p:cNvCxnSpPr/>
            <p:nvPr/>
          </p:nvCxnSpPr>
          <p:spPr>
            <a:xfrm>
              <a:off x="7618520" y="2807777"/>
              <a:ext cx="2763486" cy="4861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3ED0DE-BDF0-4865-A4FA-B4EA5722710F}"/>
              </a:ext>
            </a:extLst>
          </p:cNvPr>
          <p:cNvSpPr txBox="1"/>
          <p:nvPr/>
        </p:nvSpPr>
        <p:spPr>
          <a:xfrm>
            <a:off x="519040" y="402344"/>
            <a:ext cx="524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Uso de memoria dinámica – </a:t>
            </a:r>
            <a:r>
              <a:rPr lang="es-ES" sz="2800" dirty="0" err="1"/>
              <a:t>stack</a:t>
            </a:r>
            <a:r>
              <a:rPr lang="es-ES" sz="2800" dirty="0"/>
              <a:t> </a:t>
            </a:r>
            <a:r>
              <a:rPr lang="es-AR" sz="2800" dirty="0"/>
              <a:t> </a:t>
            </a:r>
            <a:endParaRPr lang="es-ES" sz="28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473D3BD-40D1-4615-9357-EB86C867B752}"/>
              </a:ext>
            </a:extLst>
          </p:cNvPr>
          <p:cNvSpPr/>
          <p:nvPr/>
        </p:nvSpPr>
        <p:spPr>
          <a:xfrm>
            <a:off x="4039256" y="4261449"/>
            <a:ext cx="1692396" cy="1176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2F527096-BF88-4473-88DF-C5185C509D73}"/>
              </a:ext>
            </a:extLst>
          </p:cNvPr>
          <p:cNvSpPr/>
          <p:nvPr/>
        </p:nvSpPr>
        <p:spPr>
          <a:xfrm rot="10800000">
            <a:off x="5876187" y="4661231"/>
            <a:ext cx="289071" cy="6239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713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ceso 14"/>
          <p:cNvSpPr/>
          <p:nvPr/>
        </p:nvSpPr>
        <p:spPr>
          <a:xfrm>
            <a:off x="4559715" y="2849445"/>
            <a:ext cx="2493818" cy="3334327"/>
          </a:xfrm>
          <a:prstGeom prst="flowChartProcess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-17934" y="0"/>
            <a:ext cx="733926" cy="6858000"/>
          </a:xfrm>
          <a:prstGeom prst="rect">
            <a:avLst/>
          </a:prstGeom>
          <a:solidFill>
            <a:srgbClr val="F28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16301" y="151008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Tipo Pila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866824" y="5657299"/>
            <a:ext cx="1893455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4866824" y="5245819"/>
            <a:ext cx="1893455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4866824" y="4834339"/>
            <a:ext cx="1893455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4866824" y="4422859"/>
            <a:ext cx="1893455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4105064" y="1360035"/>
            <a:ext cx="1452642" cy="1463128"/>
            <a:chOff x="1318731" y="1299972"/>
            <a:chExt cx="1452642" cy="1463128"/>
          </a:xfrm>
        </p:grpSpPr>
        <p:cxnSp>
          <p:nvCxnSpPr>
            <p:cNvPr id="17" name="Conector curvado 16"/>
            <p:cNvCxnSpPr/>
            <p:nvPr/>
          </p:nvCxnSpPr>
          <p:spPr>
            <a:xfrm>
              <a:off x="1457036" y="1682445"/>
              <a:ext cx="1246909" cy="1080655"/>
            </a:xfrm>
            <a:prstGeom prst="curvedConnector2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1318731" y="1299972"/>
              <a:ext cx="1452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/>
                <a:t>PUSH(</a:t>
              </a:r>
              <a:r>
                <a:rPr lang="es-AR" dirty="0"/>
                <a:t>NODO</a:t>
              </a:r>
              <a:r>
                <a:rPr lang="es-AR" b="1" dirty="0"/>
                <a:t>)</a:t>
              </a:r>
              <a:endParaRPr lang="es-ES" b="1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371854" y="1373549"/>
            <a:ext cx="1207054" cy="1544015"/>
            <a:chOff x="3585521" y="1313486"/>
            <a:chExt cx="1207054" cy="1544015"/>
          </a:xfrm>
        </p:grpSpPr>
        <p:cxnSp>
          <p:nvCxnSpPr>
            <p:cNvPr id="20" name="Conector curvado 19"/>
            <p:cNvCxnSpPr/>
            <p:nvPr/>
          </p:nvCxnSpPr>
          <p:spPr>
            <a:xfrm rot="16980000">
              <a:off x="3502394" y="1693719"/>
              <a:ext cx="1246909" cy="1080655"/>
            </a:xfrm>
            <a:prstGeom prst="curvedConnector2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4061285" y="1313486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/>
                <a:t>POP()</a:t>
              </a:r>
              <a:endParaRPr lang="es-ES" b="1" dirty="0"/>
            </a:p>
          </p:txBody>
        </p:sp>
      </p:grpSp>
      <p:sp>
        <p:nvSpPr>
          <p:cNvPr id="26" name="CuadroTexto 25"/>
          <p:cNvSpPr txBox="1"/>
          <p:nvPr/>
        </p:nvSpPr>
        <p:spPr>
          <a:xfrm>
            <a:off x="7730341" y="221671"/>
            <a:ext cx="3037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chemeClr val="bg1"/>
                </a:solidFill>
              </a:rPr>
              <a:t>Operaciones Comunes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7088402" y="3415232"/>
            <a:ext cx="1240788" cy="941966"/>
            <a:chOff x="4302069" y="3355169"/>
            <a:chExt cx="1240788" cy="941966"/>
          </a:xfrm>
        </p:grpSpPr>
        <p:cxnSp>
          <p:nvCxnSpPr>
            <p:cNvPr id="19" name="Conector recto de flecha 18"/>
            <p:cNvCxnSpPr/>
            <p:nvPr/>
          </p:nvCxnSpPr>
          <p:spPr>
            <a:xfrm flipH="1">
              <a:off x="4302069" y="3786994"/>
              <a:ext cx="536148" cy="510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4907427" y="3355169"/>
              <a:ext cx="635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Tope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7101735" y="5409128"/>
            <a:ext cx="1808570" cy="369332"/>
            <a:chOff x="4315402" y="5349065"/>
            <a:chExt cx="1808570" cy="369332"/>
          </a:xfrm>
        </p:grpSpPr>
        <p:cxnSp>
          <p:nvCxnSpPr>
            <p:cNvPr id="22" name="Conector recto de flecha 21"/>
            <p:cNvCxnSpPr/>
            <p:nvPr/>
          </p:nvCxnSpPr>
          <p:spPr>
            <a:xfrm flipH="1">
              <a:off x="4315402" y="5597236"/>
              <a:ext cx="985732" cy="121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5349336" y="5349065"/>
              <a:ext cx="774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Fondo</a:t>
              </a:r>
              <a:endParaRPr lang="es-ES" dirty="0"/>
            </a:p>
          </p:txBody>
        </p:sp>
      </p:grpSp>
      <p:sp>
        <p:nvSpPr>
          <p:cNvPr id="29" name="Rectángulo 28"/>
          <p:cNvSpPr/>
          <p:nvPr/>
        </p:nvSpPr>
        <p:spPr>
          <a:xfrm>
            <a:off x="799981" y="674228"/>
            <a:ext cx="3691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Estructura tipo LIFO (</a:t>
            </a:r>
            <a:r>
              <a:rPr lang="es-AR" dirty="0" err="1"/>
              <a:t>Last</a:t>
            </a:r>
            <a:r>
              <a:rPr lang="es-AR" dirty="0"/>
              <a:t> In </a:t>
            </a:r>
            <a:r>
              <a:rPr lang="es-AR" dirty="0" err="1"/>
              <a:t>First</a:t>
            </a:r>
            <a:r>
              <a:rPr lang="es-AR" dirty="0"/>
              <a:t> </a:t>
            </a:r>
            <a:r>
              <a:rPr lang="es-AR" dirty="0" err="1"/>
              <a:t>Out</a:t>
            </a:r>
            <a:r>
              <a:rPr lang="es-A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5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ntoni Tàpies, Pila de plats (Pila de platos), 1970. - hoyesarte.com">
            <a:extLst>
              <a:ext uri="{FF2B5EF4-FFF2-40B4-BE49-F238E27FC236}">
                <a16:creationId xmlns:a16="http://schemas.microsoft.com/office/drawing/2014/main" id="{09D8040D-5B43-49BE-AFF5-C46662CA2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170" y="2185763"/>
            <a:ext cx="2931853" cy="371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F57EC08-5221-4E1A-B36E-D73C533FF765}"/>
              </a:ext>
            </a:extLst>
          </p:cNvPr>
          <p:cNvCxnSpPr/>
          <p:nvPr/>
        </p:nvCxnSpPr>
        <p:spPr>
          <a:xfrm>
            <a:off x="3896221" y="5050492"/>
            <a:ext cx="1104182" cy="5091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806BA1F-6EC0-498A-B454-9F749FAD439B}"/>
              </a:ext>
            </a:extLst>
          </p:cNvPr>
          <p:cNvCxnSpPr/>
          <p:nvPr/>
        </p:nvCxnSpPr>
        <p:spPr>
          <a:xfrm>
            <a:off x="3914079" y="2571109"/>
            <a:ext cx="1104182" cy="5091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C1051578-5AD1-41B0-B64E-906405CE3723}"/>
              </a:ext>
            </a:extLst>
          </p:cNvPr>
          <p:cNvSpPr/>
          <p:nvPr/>
        </p:nvSpPr>
        <p:spPr>
          <a:xfrm rot="10800000">
            <a:off x="6917660" y="3351231"/>
            <a:ext cx="289071" cy="22824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D109C6-C3EB-4007-9B05-21968243A9B1}"/>
              </a:ext>
            </a:extLst>
          </p:cNvPr>
          <p:cNvSpPr txBox="1"/>
          <p:nvPr/>
        </p:nvSpPr>
        <p:spPr>
          <a:xfrm>
            <a:off x="2452223" y="4659121"/>
            <a:ext cx="18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Primero en entrar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F8E5C9-8DDD-4C9A-9E7E-7F66A976006E}"/>
              </a:ext>
            </a:extLst>
          </p:cNvPr>
          <p:cNvSpPr txBox="1"/>
          <p:nvPr/>
        </p:nvSpPr>
        <p:spPr>
          <a:xfrm>
            <a:off x="2459722" y="2640995"/>
            <a:ext cx="16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Primero en salir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09657EA-207D-477A-9C72-9193DB9A3C80}"/>
              </a:ext>
            </a:extLst>
          </p:cNvPr>
          <p:cNvSpPr txBox="1"/>
          <p:nvPr/>
        </p:nvSpPr>
        <p:spPr>
          <a:xfrm>
            <a:off x="2520123" y="510935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Último en salir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5F7779F-E6D7-426E-B9E8-D07537B1F8C1}"/>
              </a:ext>
            </a:extLst>
          </p:cNvPr>
          <p:cNvSpPr txBox="1"/>
          <p:nvPr/>
        </p:nvSpPr>
        <p:spPr>
          <a:xfrm>
            <a:off x="2479135" y="2082151"/>
            <a:ext cx="174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Último en entrar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570B73B-109C-40E2-B68F-B0ABECC17EE2}"/>
              </a:ext>
            </a:extLst>
          </p:cNvPr>
          <p:cNvSpPr/>
          <p:nvPr/>
        </p:nvSpPr>
        <p:spPr>
          <a:xfrm>
            <a:off x="4821594" y="1473572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i="1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Last</a:t>
            </a:r>
            <a:r>
              <a:rPr lang="es-AR" i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In, </a:t>
            </a:r>
            <a:r>
              <a:rPr lang="es-AR" i="1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First</a:t>
            </a:r>
            <a:r>
              <a:rPr lang="es-AR" i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AR" i="1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Out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62A308-738D-476D-B634-C891E1E335BF}"/>
              </a:ext>
            </a:extLst>
          </p:cNvPr>
          <p:cNvSpPr txBox="1"/>
          <p:nvPr/>
        </p:nvSpPr>
        <p:spPr>
          <a:xfrm>
            <a:off x="519040" y="402344"/>
            <a:ext cx="524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Uso de memoria dinámica – </a:t>
            </a:r>
            <a:r>
              <a:rPr lang="es-ES" sz="2800" dirty="0" err="1"/>
              <a:t>stack</a:t>
            </a:r>
            <a:r>
              <a:rPr lang="es-ES" sz="2800" dirty="0"/>
              <a:t> </a:t>
            </a:r>
            <a:r>
              <a:rPr lang="es-AR" sz="2800" dirty="0"/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0726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5451</TotalTime>
  <Words>1731</Words>
  <Application>Microsoft Office PowerPoint</Application>
  <PresentationFormat>Panorámica</PresentationFormat>
  <Paragraphs>338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Consolas</vt:lpstr>
      <vt:lpstr>Courier New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Graña</dc:creator>
  <cp:lastModifiedBy>Javier Graña</cp:lastModifiedBy>
  <cp:revision>114</cp:revision>
  <dcterms:created xsi:type="dcterms:W3CDTF">2019-03-26T05:24:36Z</dcterms:created>
  <dcterms:modified xsi:type="dcterms:W3CDTF">2020-04-15T14:24:00Z</dcterms:modified>
</cp:coreProperties>
</file>