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306" r:id="rId3"/>
    <p:sldId id="281" r:id="rId4"/>
    <p:sldId id="299" r:id="rId5"/>
    <p:sldId id="258" r:id="rId6"/>
    <p:sldId id="259" r:id="rId7"/>
    <p:sldId id="283" r:id="rId8"/>
    <p:sldId id="300" r:id="rId9"/>
    <p:sldId id="284" r:id="rId10"/>
    <p:sldId id="285" r:id="rId11"/>
    <p:sldId id="286" r:id="rId12"/>
    <p:sldId id="287" r:id="rId13"/>
    <p:sldId id="288" r:id="rId14"/>
    <p:sldId id="289" r:id="rId15"/>
    <p:sldId id="301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3" r:id="rId24"/>
    <p:sldId id="304" r:id="rId25"/>
    <p:sldId id="305" r:id="rId26"/>
    <p:sldId id="297" r:id="rId27"/>
    <p:sldId id="260" r:id="rId28"/>
    <p:sldId id="262" r:id="rId29"/>
    <p:sldId id="263" r:id="rId30"/>
    <p:sldId id="264" r:id="rId31"/>
    <p:sldId id="265" r:id="rId32"/>
    <p:sldId id="261" r:id="rId33"/>
    <p:sldId id="266" r:id="rId34"/>
    <p:sldId id="267" r:id="rId35"/>
    <p:sldId id="268" r:id="rId36"/>
    <p:sldId id="269" r:id="rId37"/>
    <p:sldId id="271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9"/>
    <p:restoredTop sz="94506"/>
  </p:normalViewPr>
  <p:slideViewPr>
    <p:cSldViewPr snapToGrid="0" snapToObjects="1" showGuides="1">
      <p:cViewPr varScale="1">
        <p:scale>
          <a:sx n="95" d="100"/>
          <a:sy n="95" d="100"/>
        </p:scale>
        <p:origin x="200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Contrast</a:t>
            </a:r>
            <a:r>
              <a:rPr lang="en-US" baseline="0" dirty="0"/>
              <a:t> FBT and </a:t>
            </a:r>
            <a:r>
              <a:rPr lang="en-US" baseline="0" dirty="0" err="1"/>
              <a:t>dtmalloc</a:t>
            </a:r>
            <a:endParaRPr lang="en-US" baseline="0" dirty="0"/>
          </a:p>
          <a:p>
            <a:r>
              <a:rPr lang="en-US" baseline="0" dirty="0" err="1"/>
              <a:t>dtmalloc</a:t>
            </a:r>
            <a:r>
              <a:rPr lang="en-US" baseline="0" dirty="0"/>
              <a:t> provides convenient access to programmer-defined state (e.g., </a:t>
            </a:r>
            <a:r>
              <a:rPr lang="en-US" baseline="0" dirty="0" err="1"/>
              <a:t>malloc</a:t>
            </a:r>
            <a:r>
              <a:rPr lang="en-US" baseline="0" dirty="0"/>
              <a:t> type)</a:t>
            </a:r>
          </a:p>
          <a:p>
            <a:r>
              <a:rPr lang="en-US" baseline="0" dirty="0"/>
              <a:t>Two concurrent scripts do not interfere with one another (e.g., independent variables)</a:t>
            </a:r>
          </a:p>
          <a:p>
            <a:r>
              <a:rPr lang="en-US" baseline="0" dirty="0"/>
              <a:t>Batching from kernel to </a:t>
            </a:r>
            <a:r>
              <a:rPr lang="en-US" baseline="0" dirty="0" err="1"/>
              <a:t>userspace</a:t>
            </a:r>
            <a:r>
              <a:rPr lang="en-US" baseline="0" dirty="0"/>
              <a:t> at fixed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DTrace probe first, lots of work! DIF interpreter, data copying, etc.</a:t>
            </a:r>
          </a:p>
          <a:p>
            <a:r>
              <a:rPr lang="en-US" baseline="0" dirty="0"/>
              <a:t>More work later when copied out to </a:t>
            </a:r>
            <a:r>
              <a:rPr lang="en-US" baseline="0" dirty="0" err="1"/>
              <a:t>userspace</a:t>
            </a:r>
            <a:r>
              <a:rPr lang="en-US" baseline="0" dirty="0"/>
              <a:t> in batches, post-processed.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NB: </a:t>
            </a:r>
            <a:r>
              <a:rPr lang="en-US" i="1" dirty="0"/>
              <a:t>t</a:t>
            </a:r>
            <a:r>
              <a:rPr lang="en-US" i="0" dirty="0"/>
              <a:t>-test</a:t>
            </a:r>
            <a:r>
              <a:rPr lang="en-US" i="0" baseline="0" dirty="0"/>
              <a:t> assumes Normal Distribution – discuss whether that is appropriate.</a:t>
            </a:r>
          </a:p>
          <a:p>
            <a:r>
              <a:rPr lang="en-US" i="0" baseline="0" dirty="0"/>
              <a:t>(No: performance overheads typically have a fixed minimum, and then a long tail to the right .. but still useful.)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twice the overhead,</a:t>
            </a:r>
            <a:r>
              <a:rPr lang="en-US" baseline="0" dirty="0"/>
              <a:t> as almost all lock operations relate to the workload: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Cost of running predicate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Cost of running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unwinding is very expensive, as not only walks stack, but also converts addresses</a:t>
            </a:r>
            <a:r>
              <a:rPr lang="en-US" baseline="0" dirty="0"/>
              <a:t> to strings</a:t>
            </a:r>
          </a:p>
          <a:p>
            <a:r>
              <a:rPr lang="en-US" baseline="0" dirty="0"/>
              <a:t>On ARM, especially expensive, as requires using “unwind tables”.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2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CRT/CSU are</a:t>
            </a:r>
          </a:p>
          <a:p>
            <a:r>
              <a:rPr lang="en-US" dirty="0"/>
              <a:t>Explain why two start routines for the kernel</a:t>
            </a:r>
          </a:p>
          <a:p>
            <a:r>
              <a:rPr lang="en-US" dirty="0"/>
              <a:t>Higher-level</a:t>
            </a:r>
            <a:r>
              <a:rPr lang="en-US" baseline="0" dirty="0"/>
              <a:t> APIs (e.g., threads, filesystem, sockets, </a:t>
            </a:r>
            <a:r>
              <a:rPr lang="is-IS" baseline="0" dirty="0"/>
              <a:t>…) closely resemble KPIs for obvious reasons: the same code</a:t>
            </a:r>
          </a:p>
          <a:p>
            <a:r>
              <a:rPr lang="is-IS" baseline="0" dirty="0"/>
              <a:t>However, KPIs allow memory to flow freely up and down the stack because running in a shared address space</a:t>
            </a:r>
          </a:p>
          <a:p>
            <a:r>
              <a:rPr lang="is-IS" baseline="0" dirty="0"/>
              <a:t>APIs require memory copying due to user vs. kernel address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1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(2) can cause multiple</a:t>
            </a:r>
            <a:r>
              <a:rPr lang="en-US" baseline="0" dirty="0"/>
              <a:t> virtual addresses to point at the same physical address, but this happens only infrequently</a:t>
            </a:r>
          </a:p>
          <a:p>
            <a:r>
              <a:rPr lang="en-US" baseline="0" dirty="0"/>
              <a:t>In the kernel it happens all the time</a:t>
            </a:r>
          </a:p>
          <a:p>
            <a:r>
              <a:rPr lang="en-US" baseline="0" dirty="0"/>
              <a:t>And also the excitement of user pointers in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</a:t>
            </a:r>
            <a:r>
              <a:rPr lang="en-US" baseline="0" dirty="0"/>
              <a:t> examples of different asynchronous work types</a:t>
            </a:r>
          </a:p>
          <a:p>
            <a:r>
              <a:rPr lang="en-US" baseline="0" dirty="0"/>
              <a:t>Explain historic interrupt handlers vs. interrupt threads – allow device-driver interrupt code to acquire locks, etc.</a:t>
            </a:r>
          </a:p>
          <a:p>
            <a:r>
              <a:rPr lang="is-IS" baseline="0" dirty="0"/>
              <a:t>… and why this motivates an idle thread: because we need a stack to ”borrow” in an interrupt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2016-2017:</a:t>
            </a:r>
            <a:r>
              <a:rPr lang="en-US" baseline="0" dirty="0"/>
              <a:t> Ran about 55 minutes with moderate elaboration.</a:t>
            </a:r>
          </a:p>
          <a:p>
            <a:r>
              <a:rPr lang="en-GB" baseline="0" dirty="0"/>
              <a:t>2</a:t>
            </a:r>
            <a:r>
              <a:rPr lang="en-US" baseline="0" dirty="0"/>
              <a:t>017-2018: Ran about 50 minutes, but went too fast. Would be good to remove </a:t>
            </a:r>
            <a:r>
              <a:rPr lang="en-US" baseline="0"/>
              <a:t>a slide or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Sun:</a:t>
            </a:r>
            <a:r>
              <a:rPr lang="en-US" baseline="0" dirty="0"/>
              <a:t> need for </a:t>
            </a:r>
            <a:r>
              <a:rPr lang="en-US" dirty="0"/>
              <a:t>in-field debuggin</a:t>
            </a:r>
            <a:r>
              <a:rPr lang="en-US" baseline="0" dirty="0"/>
              <a:t>g and performance profiling</a:t>
            </a:r>
          </a:p>
          <a:p>
            <a:r>
              <a:rPr lang="en-US" baseline="0" dirty="0"/>
              <a:t>Replace </a:t>
            </a:r>
            <a:r>
              <a:rPr lang="en-US" baseline="0" dirty="0" err="1"/>
              <a:t>printf</a:t>
            </a:r>
            <a:r>
              <a:rPr lang="en-US" baseline="0" dirty="0"/>
              <a:t>() – especially to avoid bad pointers – want to avoid this danger</a:t>
            </a:r>
          </a:p>
          <a:p>
            <a:r>
              <a:rPr lang="en-US" baseline="0" dirty="0"/>
              <a:t>Aggregation: allow data reduction close to capture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long pipelines of processing scripts in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Probe-specific</a:t>
            </a:r>
            <a:r>
              <a:rPr lang="en-US" baseline="0" dirty="0"/>
              <a:t> argument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Traces kernel memory allocations on behalf of user process when running in kernel</a:t>
            </a:r>
          </a:p>
          <a:p>
            <a:r>
              <a:rPr lang="en-US" dirty="0"/>
              <a:t>Uses FBT: instruments function prologue of kernel </a:t>
            </a:r>
            <a:r>
              <a:rPr lang="en-US" dirty="0" err="1"/>
              <a:t>malloc</a:t>
            </a:r>
            <a:r>
              <a:rPr lang="en-US" dirty="0"/>
              <a:t>() function</a:t>
            </a:r>
          </a:p>
          <a:p>
            <a:r>
              <a:rPr lang="en-US" dirty="0"/>
              <a:t>Traces first argument:</a:t>
            </a:r>
            <a:r>
              <a:rPr lang="en-US" baseline="0" dirty="0"/>
              <a:t> requested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bulk data export to </a:t>
            </a:r>
            <a:r>
              <a:rPr lang="en-US" dirty="0" err="1"/>
              <a:t>userspace</a:t>
            </a:r>
            <a:r>
              <a:rPr lang="en-US" dirty="0"/>
              <a:t>, which increases</a:t>
            </a:r>
            <a:r>
              <a:rPr lang="en-US" baseline="0" dirty="0"/>
              <a:t> probe effect / performance overhead</a:t>
            </a:r>
          </a:p>
          <a:p>
            <a:r>
              <a:rPr lang="en-US" dirty="0"/>
              <a:t>Explain commutativity: avoid</a:t>
            </a:r>
            <a:r>
              <a:rPr lang="en-US" baseline="0" dirty="0"/>
              <a:t> </a:t>
            </a:r>
            <a:r>
              <a:rPr lang="en-US" baseline="0" dirty="0" err="1"/>
              <a:t>synchronisation</a:t>
            </a:r>
            <a:r>
              <a:rPr lang="en-US" baseline="0" dirty="0"/>
              <a:t> for operations where ordering is unimportant</a:t>
            </a:r>
          </a:p>
          <a:p>
            <a:r>
              <a:rPr lang="en-US" baseline="0" dirty="0"/>
              <a:t>Values stored per-CPU until exported to </a:t>
            </a:r>
            <a:r>
              <a:rPr lang="en-US" baseline="0" dirty="0" err="1"/>
              <a:t>userspace</a:t>
            </a:r>
            <a:r>
              <a:rPr lang="en-US" baseline="0" dirty="0"/>
              <a:t>, when 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aggregation to count unique stack traces</a:t>
            </a:r>
          </a:p>
          <a:p>
            <a:r>
              <a:rPr lang="en-US" dirty="0"/>
              <a:t>Stack trace explains</a:t>
            </a:r>
            <a:r>
              <a:rPr lang="en-US" baseline="0" dirty="0"/>
              <a:t> (often) causal path in the kernel: why is allocation taking place?</a:t>
            </a:r>
            <a:endParaRPr lang="en-US" dirty="0"/>
          </a:p>
          <a:p>
            <a:r>
              <a:rPr lang="en-US" dirty="0"/>
              <a:t>Total: 3 calls all via this particular path</a:t>
            </a:r>
          </a:p>
          <a:p>
            <a:r>
              <a:rPr lang="en-US" dirty="0"/>
              <a:t>Allocations</a:t>
            </a:r>
            <a:r>
              <a:rPr lang="en-US" baseline="0" dirty="0"/>
              <a:t> occur during </a:t>
            </a:r>
            <a:r>
              <a:rPr lang="en-US" baseline="0" dirty="0" err="1"/>
              <a:t>csh’s</a:t>
            </a:r>
            <a:r>
              <a:rPr lang="en-US" baseline="0" dirty="0"/>
              <a:t> fork() system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BPF (see</a:t>
            </a:r>
            <a:r>
              <a:rPr lang="en-US" baseline="0" dirty="0"/>
              <a:t> optional reading)</a:t>
            </a:r>
          </a:p>
          <a:p>
            <a:r>
              <a:rPr lang="en-US" baseline="0" dirty="0"/>
              <a:t>Allow kernel to be extended .. safely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2604-6C06-B64D-98D4-C0E0B86D7E22}" type="datetime1">
              <a:rPr lang="en-GB" smtClean="0"/>
              <a:t>22/01/2020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1CE6-74F2-2949-9D91-D74D3DA1EBF1}" type="datetime1">
              <a:rPr lang="en-GB" smtClean="0"/>
              <a:t>22/01/2020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D66D-3D83-1F4A-BA66-CCA2B05F47E1}" type="datetime1">
              <a:rPr lang="en-GB" smtClean="0"/>
              <a:t>22/01/2020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C84F-4BE2-E942-83F6-B78C751B9CD6}" type="datetime1">
              <a:rPr lang="en-GB" smtClean="0"/>
              <a:t>22/01/2020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67CA-DDE7-5146-B281-B74571BA7FB3}" type="datetime1">
              <a:rPr lang="en-GB" smtClean="0"/>
              <a:t>22/01/2020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525"/>
            <a:ext cx="3886200" cy="46434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525"/>
            <a:ext cx="3886200" cy="4643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905B-A264-C540-8DF7-1E6FBBECD3AB}" type="datetime1">
              <a:rPr lang="en-GB" smtClean="0"/>
              <a:t>22/01/2020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5A8-1E1A-DC4F-B46A-B8097EF46B44}" type="datetime1">
              <a:rPr lang="en-GB" smtClean="0"/>
              <a:t>22/01/2020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FB8-DB0A-FC49-8DA0-19BE8A7D54C9}" type="datetime1">
              <a:rPr lang="en-GB" smtClean="0"/>
              <a:t>22/01/2020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E7F5-9C89-7C49-B622-85FA6D75D23C}" type="datetime1">
              <a:rPr lang="en-GB" smtClean="0"/>
              <a:t>22/01/2020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4F98-97A3-2F41-BDFF-317D5934A657}" type="datetime1">
              <a:rPr lang="en-GB" smtClean="0"/>
              <a:t>22/01/2020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787A-1D56-D24B-B7B3-66583CA427A3}" type="datetime1">
              <a:rPr lang="en-GB" smtClean="0"/>
              <a:t>22/01/2020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1 -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52551"/>
            <a:ext cx="78867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6759-056A-1B41-B7BE-6383FA19DB25}" type="datetime1">
              <a:rPr lang="en-GB" smtClean="0"/>
              <a:t>22/01/2020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L41 Lecture 1 -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L41: Advanced Operating Systems</a:t>
            </a:r>
            <a:br>
              <a:rPr lang="en-US" dirty="0"/>
            </a:br>
            <a:r>
              <a:rPr lang="en-US" sz="2800" dirty="0"/>
              <a:t>Through tracing, analysis, and experimentation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L41 Lecture 1</a:t>
            </a:r>
          </a:p>
          <a:p>
            <a:r>
              <a:rPr lang="en-US" dirty="0" err="1"/>
              <a:t>Dr</a:t>
            </a:r>
            <a:r>
              <a:rPr lang="en-US" dirty="0"/>
              <a:t> Robert N. M. Watson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operating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OS plays a central role in </a:t>
            </a:r>
            <a:r>
              <a:rPr lang="en-US" b="1" dirty="0"/>
              <a:t>whole-system design</a:t>
            </a:r>
            <a:r>
              <a:rPr lang="en-US" dirty="0"/>
              <a:t> when building efficient, effective, and secure systems:</a:t>
            </a:r>
          </a:p>
          <a:p>
            <a:r>
              <a:rPr lang="en-US" dirty="0"/>
              <a:t>Strong influence on whole-system performance</a:t>
            </a:r>
          </a:p>
          <a:p>
            <a:r>
              <a:rPr lang="en-US" dirty="0"/>
              <a:t>Critical foundation for computer security</a:t>
            </a:r>
          </a:p>
          <a:p>
            <a:r>
              <a:rPr lang="en-US" dirty="0"/>
              <a:t>Exciting programming techniques, algorithms, problems</a:t>
            </a:r>
          </a:p>
          <a:p>
            <a:pPr lvl="1"/>
            <a:r>
              <a:rPr lang="en-US" dirty="0"/>
              <a:t>Virtual memory; network stack; filesystem; run-time linker; </a:t>
            </a:r>
            <a:r>
              <a:rPr lang="is-IS" dirty="0"/>
              <a:t>…</a:t>
            </a:r>
          </a:p>
          <a:p>
            <a:r>
              <a:rPr lang="is-IS" dirty="0"/>
              <a:t>Co-evolves with platforms, applications, users</a:t>
            </a:r>
          </a:p>
          <a:p>
            <a:r>
              <a:rPr lang="is-IS" dirty="0"/>
              <a:t>Multiple active research communities</a:t>
            </a:r>
          </a:p>
          <a:p>
            <a:r>
              <a:rPr lang="is-IS" dirty="0"/>
              <a:t>Reusable techniques for building complex systems</a:t>
            </a:r>
          </a:p>
          <a:p>
            <a:r>
              <a:rPr lang="is-IS" dirty="0"/>
              <a:t>Boatloads of fun (best text adventure ever)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D6AAC-A253-0645-94A4-6CB024D7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OS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sub-genre of </a:t>
            </a:r>
            <a:r>
              <a:rPr lang="en-US" b="1" dirty="0"/>
              <a:t>systems research</a:t>
            </a:r>
            <a:r>
              <a:rPr lang="en-US" dirty="0"/>
              <a:t>:</a:t>
            </a:r>
          </a:p>
          <a:p>
            <a:r>
              <a:rPr lang="en-US" dirty="0"/>
              <a:t>Evolving hardware-software interfaces</a:t>
            </a:r>
          </a:p>
          <a:p>
            <a:pPr lvl="1"/>
            <a:r>
              <a:rPr lang="en-US" dirty="0"/>
              <a:t>New computation models/architectures</a:t>
            </a:r>
          </a:p>
          <a:p>
            <a:pPr lvl="1"/>
            <a:r>
              <a:rPr lang="en-US" dirty="0"/>
              <a:t>New kinds of peripheral devices</a:t>
            </a:r>
          </a:p>
          <a:p>
            <a:r>
              <a:rPr lang="en-US" dirty="0"/>
              <a:t>Integration with programming languages and runtimes</a:t>
            </a:r>
          </a:p>
          <a:p>
            <a:r>
              <a:rPr lang="en-US" dirty="0"/>
              <a:t>Concurrent/parallel programming models; scheduling</a:t>
            </a:r>
          </a:p>
          <a:p>
            <a:r>
              <a:rPr lang="en-US" dirty="0"/>
              <a:t>Security and </a:t>
            </a:r>
            <a:r>
              <a:rPr lang="en-US" dirty="0" err="1"/>
              <a:t>virtualisation</a:t>
            </a:r>
            <a:endParaRPr lang="en-US" dirty="0"/>
          </a:p>
          <a:p>
            <a:r>
              <a:rPr lang="en-US" dirty="0"/>
              <a:t>Networking, storage, and distributed systems</a:t>
            </a:r>
          </a:p>
          <a:p>
            <a:r>
              <a:rPr lang="en-US" dirty="0"/>
              <a:t>Tracing and debugging techniques</a:t>
            </a:r>
          </a:p>
          <a:p>
            <a:r>
              <a:rPr lang="en-US" dirty="0"/>
              <a:t>Formal modeling and verification</a:t>
            </a:r>
          </a:p>
          <a:p>
            <a:r>
              <a:rPr lang="en-US" dirty="0"/>
              <a:t>As a platform for other research – e.g., mobile systems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Venues</a:t>
            </a:r>
            <a:r>
              <a:rPr lang="en-US" dirty="0"/>
              <a:t>: SOSP, OSDI; ATC; </a:t>
            </a:r>
            <a:r>
              <a:rPr lang="en-US" dirty="0" err="1"/>
              <a:t>EuroSys</a:t>
            </a:r>
            <a:r>
              <a:rPr lang="en-US" dirty="0"/>
              <a:t>; </a:t>
            </a:r>
            <a:r>
              <a:rPr lang="en-US" dirty="0" err="1"/>
              <a:t>HotOS</a:t>
            </a:r>
            <a:r>
              <a:rPr lang="en-US" dirty="0"/>
              <a:t>; FAST; NSDI; </a:t>
            </a:r>
            <a:r>
              <a:rPr lang="en-US" dirty="0" err="1"/>
              <a:t>HotNets</a:t>
            </a:r>
            <a:r>
              <a:rPr lang="en-US" dirty="0"/>
              <a:t>; ASPLOS; USENIX Sec.; ACM CCS; IEEE SSP;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BFE79-EFC2-6641-ABB9-04A5B7F7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research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Just a few examples: By changing the OS, can I</a:t>
            </a:r>
            <a:r>
              <a:rPr lang="is-IS" dirty="0"/>
              <a:t>…</a:t>
            </a:r>
          </a:p>
          <a:p>
            <a:r>
              <a:rPr lang="en-US" dirty="0"/>
              <a:t>Create new abstractions for new hardware?</a:t>
            </a:r>
          </a:p>
          <a:p>
            <a:r>
              <a:rPr lang="en-US" dirty="0"/>
              <a:t>Make my application run faster by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Better masking latency?</a:t>
            </a:r>
          </a:p>
          <a:p>
            <a:pPr lvl="1"/>
            <a:r>
              <a:rPr lang="is-IS" dirty="0"/>
              <a:t>Using parallelism more effectively?</a:t>
            </a:r>
          </a:p>
          <a:p>
            <a:pPr lvl="1"/>
            <a:r>
              <a:rPr lang="is-IS" dirty="0"/>
              <a:t>Exploiting new storage mediums?</a:t>
            </a:r>
          </a:p>
          <a:p>
            <a:pPr lvl="1"/>
            <a:r>
              <a:rPr lang="is-IS" dirty="0"/>
              <a:t>Adopting distributed-system ideas in local systems?</a:t>
            </a:r>
          </a:p>
          <a:p>
            <a:r>
              <a:rPr lang="is-IS" dirty="0"/>
              <a:t>Make my application more {reliable, energy efficient}</a:t>
            </a:r>
          </a:p>
          <a:p>
            <a:r>
              <a:rPr lang="is-IS" dirty="0"/>
              <a:t>Limit {security, privacy} impact of exploited programs?</a:t>
            </a:r>
          </a:p>
          <a:p>
            <a:r>
              <a:rPr lang="is-IS" dirty="0"/>
              <a:t>Use new language/analysis techniques in new ways?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is-IS" dirty="0"/>
              <a:t>Systems research focuses on </a:t>
            </a:r>
            <a:r>
              <a:rPr lang="is-IS" b="1" dirty="0"/>
              <a:t>evaluation</a:t>
            </a:r>
            <a:r>
              <a:rPr lang="is-IS" dirty="0"/>
              <a:t> with respect to </a:t>
            </a:r>
            <a:r>
              <a:rPr lang="is-IS" b="1" dirty="0"/>
              <a:t>applications</a:t>
            </a:r>
            <a:r>
              <a:rPr lang="is-IS" dirty="0"/>
              <a:t> or </a:t>
            </a:r>
            <a:r>
              <a:rPr lang="is-IS" b="1" dirty="0"/>
              <a:t>workloads</a:t>
            </a:r>
            <a:r>
              <a:rPr lang="is-IS" dirty="0"/>
              <a:t>: How can we measure whether it is {faster, better, ...}?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C49C-F149-4444-A720-90A6A57D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Two common teaching tropes:</a:t>
            </a:r>
          </a:p>
          <a:p>
            <a:pPr lvl="1"/>
            <a:r>
              <a:rPr lang="en-US" b="1" dirty="0"/>
              <a:t>Trial by fire</a:t>
            </a:r>
            <a:r>
              <a:rPr lang="en-US" dirty="0"/>
              <a:t>: in micro, recreate classic elements of operating systems: microkernels with processes, filesystems, etc.</a:t>
            </a:r>
          </a:p>
          <a:p>
            <a:pPr lvl="1"/>
            <a:r>
              <a:rPr lang="en-US" b="1" dirty="0"/>
              <a:t>Research readings course</a:t>
            </a:r>
            <a:r>
              <a:rPr lang="en-US" dirty="0"/>
              <a:t>: read, present, discuss, and write about classic works in systems research</a:t>
            </a:r>
          </a:p>
          <a:p>
            <a:r>
              <a:rPr lang="en-US" dirty="0"/>
              <a:t>This module adopts elements of both styles while:</a:t>
            </a:r>
          </a:p>
          <a:p>
            <a:pPr lvl="1"/>
            <a:r>
              <a:rPr lang="en-US" dirty="0"/>
              <a:t>mitigating the risk of OS kernel hacking in a short course</a:t>
            </a:r>
          </a:p>
          <a:p>
            <a:pPr lvl="1"/>
            <a:r>
              <a:rPr lang="en-US" dirty="0"/>
              <a:t>working on real-world systems rather than toys; and</a:t>
            </a:r>
          </a:p>
          <a:p>
            <a:pPr lvl="1"/>
            <a:r>
              <a:rPr lang="en-US" dirty="0"/>
              <a:t>targeting research skills not just operating-system design</a:t>
            </a:r>
          </a:p>
          <a:p>
            <a:r>
              <a:rPr lang="en-US" dirty="0"/>
              <a:t>Trace and </a:t>
            </a:r>
            <a:r>
              <a:rPr lang="en-US" dirty="0" err="1"/>
              <a:t>analyse</a:t>
            </a:r>
            <a:r>
              <a:rPr lang="en-US" dirty="0"/>
              <a:t> real systems driven by specially crafted benchmarks</a:t>
            </a:r>
          </a:p>
          <a:p>
            <a:r>
              <a:rPr lang="en-US" dirty="0"/>
              <a:t>Possible only because of recent developments in tracing and hardware-based performance analysis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E5205-0EFF-DE43-B0FC-7D465810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module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Teaching </a:t>
            </a:r>
            <a:r>
              <a:rPr lang="en-US" b="1" dirty="0"/>
              <a:t>methodology</a:t>
            </a:r>
            <a:r>
              <a:rPr lang="en-US" dirty="0"/>
              <a:t>, </a:t>
            </a:r>
            <a:r>
              <a:rPr lang="en-US" b="1" dirty="0"/>
              <a:t>skills</a:t>
            </a:r>
            <a:r>
              <a:rPr lang="en-US" dirty="0"/>
              <a:t>, and </a:t>
            </a:r>
            <a:r>
              <a:rPr lang="en-US" b="1" dirty="0"/>
              <a:t>knowledge</a:t>
            </a:r>
            <a:r>
              <a:rPr lang="en-US" dirty="0"/>
              <a:t> required to understand and perform research on contemporary operating systems by</a:t>
            </a:r>
            <a:r>
              <a:rPr lang="is-IS" dirty="0"/>
              <a:t>…</a:t>
            </a:r>
          </a:p>
          <a:p>
            <a:r>
              <a:rPr lang="en-US" dirty="0"/>
              <a:t>Employing systems methodology and practice</a:t>
            </a:r>
          </a:p>
          <a:p>
            <a:r>
              <a:rPr lang="en-US" dirty="0"/>
              <a:t>Exploring real-world systems artefacts through performance and functional evaluation/analysis</a:t>
            </a:r>
          </a:p>
          <a:p>
            <a:r>
              <a:rPr lang="en-US" dirty="0"/>
              <a:t>Developing scientific writing skills</a:t>
            </a:r>
          </a:p>
          <a:p>
            <a:r>
              <a:rPr lang="en-US" dirty="0"/>
              <a:t>Reading selected original systems research papers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E4067-1408-CC43-A53E-502B57E0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module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On completion of this module, students should:</a:t>
            </a:r>
          </a:p>
          <a:p>
            <a:r>
              <a:rPr lang="en-GB" dirty="0"/>
              <a:t>Have an understanding of high-level OS kernel structure. </a:t>
            </a:r>
          </a:p>
          <a:p>
            <a:r>
              <a:rPr lang="en-GB" dirty="0"/>
              <a:t>Gained insight into hardware-software interactions for compute and I/O.</a:t>
            </a:r>
          </a:p>
          <a:p>
            <a:r>
              <a:rPr lang="en-GB" dirty="0"/>
              <a:t>Have practical skills in system tracing and performance analysis.</a:t>
            </a:r>
          </a:p>
          <a:p>
            <a:r>
              <a:rPr lang="en-GB" dirty="0"/>
              <a:t>Have been exposed to research ideas in system structure and behaviour.</a:t>
            </a:r>
          </a:p>
          <a:p>
            <a:r>
              <a:rPr lang="en-GB" dirty="0"/>
              <a:t>Have learned how to write systems-style performance evaluations.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0626C-8A00-E44C-AC58-32DF36E4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will take for granted:</a:t>
            </a:r>
          </a:p>
          <a:p>
            <a:r>
              <a:rPr lang="en-US" b="1" dirty="0"/>
              <a:t>High-level knowledge of OS terminology </a:t>
            </a:r>
            <a:r>
              <a:rPr lang="en-US" dirty="0"/>
              <a:t>from an undergraduate course (or equivalent); e.g.,: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What </a:t>
            </a:r>
            <a:r>
              <a:rPr lang="en-US" b="1" dirty="0"/>
              <a:t>schedulers</a:t>
            </a:r>
            <a:r>
              <a:rPr lang="en-US" dirty="0"/>
              <a:t> do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processes</a:t>
            </a:r>
            <a:r>
              <a:rPr lang="en-US" dirty="0"/>
              <a:t> are </a:t>
            </a:r>
            <a:r>
              <a:rPr lang="is-IS" dirty="0"/>
              <a:t>… and how they differ from threads</a:t>
            </a:r>
          </a:p>
          <a:p>
            <a:pPr lvl="1"/>
            <a:r>
              <a:rPr lang="is-IS" dirty="0"/>
              <a:t>What </a:t>
            </a:r>
            <a:r>
              <a:rPr lang="is-IS" b="1" dirty="0"/>
              <a:t>Inter-Process Communication (IPC</a:t>
            </a:r>
            <a:r>
              <a:rPr lang="is-IS" dirty="0"/>
              <a:t>) does</a:t>
            </a:r>
          </a:p>
          <a:p>
            <a:pPr lvl="1"/>
            <a:r>
              <a:rPr lang="is-IS" dirty="0"/>
              <a:t>How might a simple </a:t>
            </a:r>
            <a:r>
              <a:rPr lang="is-IS" b="1" dirty="0"/>
              <a:t>filesystem</a:t>
            </a:r>
            <a:r>
              <a:rPr lang="is-IS" dirty="0"/>
              <a:t> might work</a:t>
            </a:r>
          </a:p>
          <a:p>
            <a:r>
              <a:rPr lang="is-IS" dirty="0"/>
              <a:t>Reasonable fluency in </a:t>
            </a:r>
            <a:r>
              <a:rPr lang="is-IS" b="1" dirty="0"/>
              <a:t>reading</a:t>
            </a:r>
            <a:r>
              <a:rPr lang="is-IS" dirty="0"/>
              <a:t> multithreaded C</a:t>
            </a:r>
          </a:p>
          <a:p>
            <a:r>
              <a:rPr lang="is-IS" dirty="0"/>
              <a:t>Working knowledge of Python (or R)</a:t>
            </a:r>
          </a:p>
          <a:p>
            <a:r>
              <a:rPr lang="is-IS" dirty="0"/>
              <a:t>Comfort with the UNIX command-line environment</a:t>
            </a:r>
          </a:p>
          <a:p>
            <a:r>
              <a:rPr lang="is-IS" dirty="0"/>
              <a:t>Undergraduate skills with statistics</a:t>
            </a:r>
            <a:br>
              <a:rPr lang="is-IS" dirty="0"/>
            </a:br>
            <a:r>
              <a:rPr lang="is-IS" sz="1700" dirty="0"/>
              <a:t>(mean/median/mode/stddev/</a:t>
            </a:r>
            <a:r>
              <a:rPr lang="is-IS" sz="1700" i="1" dirty="0"/>
              <a:t>t</a:t>
            </a:r>
            <a:r>
              <a:rPr lang="is-IS" sz="1700" dirty="0"/>
              <a:t>-tests/linear regression/boxplots/scatterplots ... )</a:t>
            </a:r>
          </a:p>
          <a:p>
            <a:pPr marL="0" indent="0">
              <a:buNone/>
            </a:pPr>
            <a:r>
              <a:rPr lang="is-IS" dirty="0"/>
              <a:t>You can pick up some of this as you go (e.g., IPC, Python, </a:t>
            </a:r>
            <a:r>
              <a:rPr lang="is-IS" i="1" dirty="0"/>
              <a:t>t</a:t>
            </a:r>
            <a:r>
              <a:rPr lang="is-IS" dirty="0"/>
              <a:t>-tests), but will struggle if you are missing several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21FF5-B829-B746-8419-478F25AD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structure –</a:t>
            </a:r>
            <a:br>
              <a:rPr lang="en-US" dirty="0"/>
            </a:br>
            <a:r>
              <a:rPr lang="en-US" dirty="0"/>
              <a:t>four complementary strands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8604"/>
            <a:ext cx="7886700" cy="492140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3x two-hour lectures</a:t>
            </a:r>
            <a:r>
              <a:rPr lang="en-US" dirty="0"/>
              <a:t> in FS09</a:t>
            </a:r>
          </a:p>
          <a:p>
            <a:pPr lvl="1"/>
            <a:r>
              <a:rPr lang="en-US" dirty="0"/>
              <a:t>Theory, methodology, architecture, and practice</a:t>
            </a:r>
            <a:endParaRPr lang="en-US" b="1" dirty="0"/>
          </a:p>
          <a:p>
            <a:pPr>
              <a:spcBef>
                <a:spcPts val="1400"/>
              </a:spcBef>
            </a:pPr>
            <a:r>
              <a:rPr lang="en-US" b="1" dirty="0"/>
              <a:t>5x two-hour labs</a:t>
            </a:r>
            <a:r>
              <a:rPr lang="en-US" dirty="0"/>
              <a:t> in SW02</a:t>
            </a:r>
          </a:p>
          <a:p>
            <a:pPr lvl="1"/>
            <a:r>
              <a:rPr lang="en-US" dirty="0"/>
              <a:t>Start with 10-to-20-minute </a:t>
            </a:r>
            <a:r>
              <a:rPr lang="en-US" i="1" dirty="0" err="1"/>
              <a:t>lecturelets</a:t>
            </a:r>
            <a:r>
              <a:rPr lang="en-US" dirty="0"/>
              <a:t> on artefacts, practical skills</a:t>
            </a:r>
          </a:p>
          <a:p>
            <a:pPr lvl="1"/>
            <a:r>
              <a:rPr lang="en-US" dirty="0"/>
              <a:t>Remainder on hands-on measurement and experimentation – learn skills required to write assigned lab reports, start on experiments</a:t>
            </a:r>
          </a:p>
          <a:p>
            <a:pPr lvl="1"/>
            <a:r>
              <a:rPr lang="en-US" dirty="0"/>
              <a:t>Lab</a:t>
            </a:r>
            <a:r>
              <a:rPr lang="en-US" b="1" dirty="0"/>
              <a:t> experimental questions </a:t>
            </a:r>
            <a:r>
              <a:rPr lang="en-US" dirty="0"/>
              <a:t>must be answered in your lab reports</a:t>
            </a:r>
            <a:endParaRPr lang="en-US" i="1" dirty="0"/>
          </a:p>
          <a:p>
            <a:pPr>
              <a:spcBef>
                <a:spcPts val="1400"/>
              </a:spcBef>
            </a:pPr>
            <a:r>
              <a:rPr lang="en-US" b="1" dirty="0"/>
              <a:t>Assigned research and applied readings</a:t>
            </a:r>
          </a:p>
          <a:p>
            <a:pPr lvl="1"/>
            <a:r>
              <a:rPr lang="en-US" dirty="0"/>
              <a:t>Selected portions of module texts </a:t>
            </a:r>
            <a:r>
              <a:rPr lang="mr-IN" dirty="0"/>
              <a:t>–</a:t>
            </a:r>
            <a:r>
              <a:rPr lang="en-US" dirty="0"/>
              <a:t> learn skills, methodology</a:t>
            </a:r>
          </a:p>
          <a:p>
            <a:pPr lvl="1"/>
            <a:r>
              <a:rPr lang="en-US" dirty="0"/>
              <a:t>Historic and contemporary research papers </a:t>
            </a:r>
            <a:r>
              <a:rPr lang="mr-IN" dirty="0"/>
              <a:t>–</a:t>
            </a:r>
            <a:r>
              <a:rPr lang="en-US" dirty="0"/>
              <a:t> research exposure</a:t>
            </a:r>
          </a:p>
          <a:p>
            <a:pPr>
              <a:spcBef>
                <a:spcPts val="1400"/>
              </a:spcBef>
            </a:pPr>
            <a:r>
              <a:rPr lang="en-US" b="1" dirty="0"/>
              <a:t>Marked lab reports</a:t>
            </a:r>
          </a:p>
          <a:p>
            <a:pPr lvl="1"/>
            <a:r>
              <a:rPr lang="en-US" dirty="0"/>
              <a:t>Based on experiments done in (and out) of scheduled labs</a:t>
            </a:r>
          </a:p>
          <a:p>
            <a:pPr lvl="1"/>
            <a:r>
              <a:rPr lang="en-US" dirty="0"/>
              <a:t>Refine scientific writing style suitable for systems research</a:t>
            </a:r>
          </a:p>
          <a:p>
            <a:pPr lvl="1"/>
            <a:r>
              <a:rPr lang="en-US" dirty="0"/>
              <a:t>One ‘practice run’ weighted at 10% of total mark   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 not optional!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Two full lab reports weighted at 45% of total mark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D9AF7-63B8-B149-9159-AC7A6BF0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of module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8228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Submodule 1: </a:t>
            </a:r>
            <a:r>
              <a:rPr lang="en-US" b="1" dirty="0"/>
              <a:t>Introduction to kernels and tracing/analysis</a:t>
            </a:r>
          </a:p>
          <a:p>
            <a:pPr lvl="1"/>
            <a:r>
              <a:rPr lang="en-US" dirty="0"/>
              <a:t>1 lecture, 1 lab (I/O)</a:t>
            </a:r>
          </a:p>
          <a:p>
            <a:pPr lvl="1"/>
            <a:r>
              <a:rPr lang="en-US" b="1" dirty="0"/>
              <a:t>Introduction</a:t>
            </a:r>
            <a:r>
              <a:rPr lang="en-US" dirty="0"/>
              <a:t>: OSes, Systems Research, and L41</a:t>
            </a:r>
          </a:p>
          <a:p>
            <a:pPr lvl="1"/>
            <a:r>
              <a:rPr lang="en-US" b="1" dirty="0"/>
              <a:t>The Kernel</a:t>
            </a:r>
            <a:r>
              <a:rPr lang="en-US" dirty="0"/>
              <a:t>: Kernel and Tracing</a:t>
            </a:r>
          </a:p>
          <a:p>
            <a:pPr lvl="1"/>
            <a:r>
              <a:rPr lang="en-US" dirty="0"/>
              <a:t>First lab report due - </a:t>
            </a:r>
            <a:r>
              <a:rPr lang="en-US" b="1" dirty="0">
                <a:solidFill>
                  <a:srgbClr val="FF0000"/>
                </a:solidFill>
              </a:rPr>
              <a:t>2020-02-11</a:t>
            </a:r>
          </a:p>
          <a:p>
            <a:pPr>
              <a:spcBef>
                <a:spcPts val="2200"/>
              </a:spcBef>
            </a:pPr>
            <a:r>
              <a:rPr lang="en-US" dirty="0"/>
              <a:t>Submodule 2: </a:t>
            </a:r>
            <a:r>
              <a:rPr lang="en-US" b="1" dirty="0"/>
              <a:t>The Process Model</a:t>
            </a:r>
          </a:p>
          <a:p>
            <a:pPr lvl="1"/>
            <a:r>
              <a:rPr lang="en-US" dirty="0"/>
              <a:t>1 lecture, 2 labs (IPC, PMC)</a:t>
            </a:r>
          </a:p>
          <a:p>
            <a:pPr lvl="1"/>
            <a:r>
              <a:rPr lang="en-US" b="1" dirty="0"/>
              <a:t>The Process Model </a:t>
            </a:r>
            <a:r>
              <a:rPr lang="en-US" dirty="0"/>
              <a:t>(1) – Binaries and Processes</a:t>
            </a:r>
          </a:p>
          <a:p>
            <a:pPr lvl="1"/>
            <a:r>
              <a:rPr lang="en-US" b="1" dirty="0"/>
              <a:t>The Process Model </a:t>
            </a:r>
            <a:r>
              <a:rPr lang="en-US" dirty="0"/>
              <a:t>(2) – Traps, System Calls, and Virtual Memory</a:t>
            </a:r>
          </a:p>
          <a:p>
            <a:pPr lvl="1"/>
            <a:r>
              <a:rPr lang="en-US" dirty="0"/>
              <a:t>Second lab report due - </a:t>
            </a:r>
            <a:r>
              <a:rPr lang="en-US" b="1" dirty="0">
                <a:solidFill>
                  <a:srgbClr val="FF0000"/>
                </a:solidFill>
              </a:rPr>
              <a:t>2020-03-03</a:t>
            </a:r>
          </a:p>
          <a:p>
            <a:pPr>
              <a:spcBef>
                <a:spcPts val="2200"/>
              </a:spcBef>
            </a:pPr>
            <a:r>
              <a:rPr lang="en-US" dirty="0"/>
              <a:t>Submodule 3: </a:t>
            </a:r>
            <a:r>
              <a:rPr lang="en-US" b="1" dirty="0"/>
              <a:t>The Network Stack (TCP/IP)</a:t>
            </a:r>
          </a:p>
          <a:p>
            <a:pPr lvl="1"/>
            <a:r>
              <a:rPr lang="en-US" dirty="0"/>
              <a:t>1 lecture, 2 labs (TCP state machine, congestion control)</a:t>
            </a:r>
          </a:p>
          <a:p>
            <a:pPr lvl="1"/>
            <a:r>
              <a:rPr lang="en-US" b="1" dirty="0"/>
              <a:t>The Network Stack </a:t>
            </a:r>
            <a:r>
              <a:rPr lang="en-US" dirty="0"/>
              <a:t>(1) – Sockets, NICs, and Work Distribution</a:t>
            </a:r>
          </a:p>
          <a:p>
            <a:pPr lvl="1"/>
            <a:r>
              <a:rPr lang="en-US" b="1" dirty="0"/>
              <a:t>The Network Stack </a:t>
            </a:r>
            <a:r>
              <a:rPr lang="en-US" dirty="0"/>
              <a:t>(2) – TCP protocol</a:t>
            </a:r>
          </a:p>
          <a:p>
            <a:pPr lvl="1"/>
            <a:r>
              <a:rPr lang="en-US" dirty="0"/>
              <a:t>Final lab report due - </a:t>
            </a:r>
            <a:r>
              <a:rPr lang="en-US" b="1" dirty="0">
                <a:solidFill>
                  <a:srgbClr val="FF0000"/>
                </a:solidFill>
              </a:rPr>
              <a:t>2020-04-21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7C87-35A8-7342-9317-63B5951D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lab platform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4444"/>
            <a:ext cx="3684389" cy="491251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1215483"/>
            <a:ext cx="3886200" cy="4961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TI </a:t>
            </a:r>
            <a:r>
              <a:rPr lang="en-US" u="sng" dirty="0" err="1"/>
              <a:t>BeagleBone</a:t>
            </a:r>
            <a:r>
              <a:rPr lang="en-US" u="sng" dirty="0"/>
              <a:t> Black</a:t>
            </a:r>
          </a:p>
          <a:p>
            <a:r>
              <a:rPr lang="en-US" dirty="0"/>
              <a:t>1GHz ARM Cortex-A8 32-bit CPU</a:t>
            </a:r>
          </a:p>
          <a:p>
            <a:r>
              <a:rPr lang="en-US" dirty="0"/>
              <a:t>Superscalar pipeline, MMU, L1/L2 caches</a:t>
            </a:r>
          </a:p>
          <a:p>
            <a:r>
              <a:rPr lang="en-US" dirty="0"/>
              <a:t>FreeBSD operating system (13-CURRENT) + DTrace</a:t>
            </a:r>
          </a:p>
          <a:p>
            <a:r>
              <a:rPr lang="en-US" dirty="0"/>
              <a:t>Bespoke “potted benchmarks”</a:t>
            </a:r>
          </a:p>
          <a:p>
            <a:r>
              <a:rPr lang="en-US" dirty="0" err="1"/>
              <a:t>Jupyter</a:t>
            </a:r>
            <a:r>
              <a:rPr lang="en-US" dirty="0"/>
              <a:t> notebook measurement and analysis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10328B-98BF-F043-8474-C56260E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  <a:p>
            <a:r>
              <a:rPr lang="en-US" dirty="0"/>
              <a:t>Systems research</a:t>
            </a:r>
          </a:p>
          <a:p>
            <a:r>
              <a:rPr lang="en-US" dirty="0"/>
              <a:t>About the module</a:t>
            </a:r>
          </a:p>
          <a:p>
            <a:r>
              <a:rPr lang="en-US" dirty="0"/>
              <a:t>Lab reports</a:t>
            </a:r>
          </a:p>
          <a:p>
            <a:r>
              <a:rPr lang="en-US" dirty="0"/>
              <a:t>Readings for next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34F58-BF44-494F-9CD6-CF91161B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and lab reports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91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Lab reports document an experiment and </a:t>
            </a:r>
            <a:r>
              <a:rPr lang="en-US" dirty="0" err="1"/>
              <a:t>analyse</a:t>
            </a:r>
            <a:r>
              <a:rPr lang="en-US" dirty="0"/>
              <a:t> its results – typically using </a:t>
            </a:r>
            <a:r>
              <a:rPr lang="en-US" b="1" dirty="0"/>
              <a:t>one or more hypotheses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Our lab reports will contain the following sections (see notes, template):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7" y="4040506"/>
            <a:ext cx="7489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formats break out (e.g.) experimental setup vs. methodology, and results vs. discussion. The combined format seems to work better for systems experimentation as compared to (e.g.) biology.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The target length is </a:t>
            </a:r>
            <a:r>
              <a:rPr lang="en-US" sz="2000" b="1" dirty="0"/>
              <a:t>8 pages excluding appendices, references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Over-length reports </a:t>
            </a:r>
            <a:r>
              <a:rPr lang="en-US" sz="2000" dirty="0"/>
              <a:t>will be penalized – please stop by the limit!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Appendices</a:t>
            </a:r>
            <a:r>
              <a:rPr lang="en-US" sz="2000" dirty="0"/>
              <a:t> will not be read if too long, and should not be essential to understanding the core content of the report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54482"/>
              </p:ext>
            </p:extLst>
          </p:nvPr>
        </p:nvGraphicFramePr>
        <p:xfrm>
          <a:off x="740227" y="2181393"/>
          <a:ext cx="7489372" cy="17688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577">
                <a:tc>
                  <a:txBody>
                    <a:bodyPr/>
                    <a:lstStyle/>
                    <a:p>
                      <a:r>
                        <a:rPr lang="en-US" dirty="0"/>
                        <a:t>1. Title + abstract (1 page)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Conclusion (1-2 para)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77">
                <a:tc>
                  <a:txBody>
                    <a:bodyPr/>
                    <a:lstStyle/>
                    <a:p>
                      <a:r>
                        <a:rPr lang="en-US" dirty="0"/>
                        <a:t>2. Introduction (1-2 para)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09">
                <a:tc>
                  <a:txBody>
                    <a:bodyPr/>
                    <a:lstStyle/>
                    <a:p>
                      <a:r>
                        <a:rPr lang="en-US" dirty="0"/>
                        <a:t>3. Experimental setup and methodology (1-2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 Appendices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Results and discussion (3-4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06B31-2D11-D84C-A567-67114585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texts – core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will need to make frequent reference to these books both in the labs and outside of the classroom:</a:t>
            </a:r>
          </a:p>
          <a:p>
            <a:pPr marL="457200" lvl="1" indent="-457200">
              <a:spcBef>
                <a:spcPts val="2200"/>
              </a:spcBef>
              <a:buNone/>
            </a:pPr>
            <a:r>
              <a:rPr lang="en-US" b="1" dirty="0"/>
              <a:t>Operating systems</a:t>
            </a:r>
            <a:r>
              <a:rPr lang="en-US" dirty="0"/>
              <a:t>: Marshall Kirk McKusick, George V. Neville-Neil, and Robert N. M. Watson, </a:t>
            </a:r>
            <a:r>
              <a:rPr lang="en-US" b="1" i="1" dirty="0"/>
              <a:t>The Design and Implementation of the FreeBSD Operating System, 2nd Edition</a:t>
            </a:r>
            <a:r>
              <a:rPr lang="en-US" dirty="0"/>
              <a:t>, Pearson Education, Boston, MA, USA, September 2014.</a:t>
            </a:r>
          </a:p>
          <a:p>
            <a:pPr marL="457200" lvl="1" indent="-457200">
              <a:spcBef>
                <a:spcPts val="1100"/>
              </a:spcBef>
              <a:buNone/>
            </a:pPr>
            <a:r>
              <a:rPr lang="en-US" b="1" dirty="0"/>
              <a:t>Performance measurement</a:t>
            </a:r>
            <a:r>
              <a:rPr lang="en-US" dirty="0"/>
              <a:t>: Raj Jain, </a:t>
            </a:r>
            <a:r>
              <a:rPr lang="en-US" b="1" i="1" dirty="0"/>
              <a:t>The Art of Computer Systems Performance Analysis: Techniques for Experimental Design, Measurement, Simulation, and Modeling</a:t>
            </a:r>
            <a:r>
              <a:rPr lang="en-US" dirty="0"/>
              <a:t>, Wiley - </a:t>
            </a:r>
            <a:r>
              <a:rPr lang="en-US" dirty="0" err="1"/>
              <a:t>Interscience</a:t>
            </a:r>
            <a:r>
              <a:rPr lang="en-US" dirty="0"/>
              <a:t>, New York, NY, USA, April 1991.</a:t>
            </a:r>
          </a:p>
          <a:p>
            <a:pPr marL="457200" lvl="1" indent="-457200">
              <a:spcBef>
                <a:spcPts val="1100"/>
              </a:spcBef>
              <a:buNone/>
            </a:pPr>
            <a:r>
              <a:rPr lang="en-US" b="1" dirty="0"/>
              <a:t>Tracing and profiling</a:t>
            </a:r>
            <a:r>
              <a:rPr lang="en-US" dirty="0"/>
              <a:t>: Brendan Gregg and Jim Mauro, </a:t>
            </a:r>
            <a:r>
              <a:rPr lang="en-US" b="1" i="1" dirty="0"/>
              <a:t>DTrace: Dynamic Tracing in Oracle Solaris</a:t>
            </a:r>
            <a:r>
              <a:rPr lang="en-US" dirty="0"/>
              <a:t>, Mac OS X and FreeBSD, Prentice Hall Press, Upper Saddle River, NJ, USA, April 2011.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A8117-E04D-3D43-B164-3A0A0A13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texts – additional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your OS recollections feel a bit hazy: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b="1" dirty="0"/>
              <a:t>Operating systems</a:t>
            </a:r>
            <a:r>
              <a:rPr lang="en-US" dirty="0"/>
              <a:t>: Abraham </a:t>
            </a:r>
            <a:r>
              <a:rPr lang="en-US" dirty="0" err="1"/>
              <a:t>Silberschatz</a:t>
            </a:r>
            <a:r>
              <a:rPr lang="en-US" dirty="0"/>
              <a:t>, Peter Baer Galvin, and Greg Gagne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b="1" i="1" dirty="0"/>
              <a:t>Operating System Concepts</a:t>
            </a:r>
            <a:r>
              <a:rPr lang="en-US" dirty="0"/>
              <a:t>, Eighth Edition, John Wiley &amp; Sons, Inc., New York, NY, USA, July 2008.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If you want to learn a bit more about architecture and measurement: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b="1" dirty="0"/>
              <a:t>Performance measurement and diagnosis</a:t>
            </a:r>
            <a:r>
              <a:rPr lang="en-US" dirty="0"/>
              <a:t>: Brendan Gregg, </a:t>
            </a:r>
            <a:r>
              <a:rPr lang="en-US" b="1" i="1" dirty="0"/>
              <a:t>Systems Performance: Enterprise and the Cloud</a:t>
            </a:r>
            <a:r>
              <a:rPr lang="en-US" dirty="0"/>
              <a:t>, Prentice Hall Press, Upper Saddle River, NJ, USA, October 2013.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B8010-453A-0048-AC8D-224C9646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85148-F97F-CE46-988E-A399F57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F3F94-D743-0140-BB89-25364D21D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6EEA1-3709-7A4A-BFB2-7B6C628A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Kernels and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L41 Lecture 2</a:t>
            </a:r>
          </a:p>
          <a:p>
            <a:r>
              <a:rPr lang="en-US" dirty="0" err="1"/>
              <a:t>Dr</a:t>
            </a:r>
            <a:r>
              <a:rPr lang="en-US" dirty="0"/>
              <a:t> Robert N. M. Watson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228897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DTrace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probe effect</a:t>
            </a:r>
          </a:p>
          <a:p>
            <a:r>
              <a:rPr lang="en-US" dirty="0"/>
              <a:t>The kernel: Just a C program?</a:t>
            </a:r>
          </a:p>
          <a:p>
            <a:r>
              <a:rPr lang="en-US" dirty="0"/>
              <a:t>A little on kernel dynamics: How work happens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tracing with DTrace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026"/>
            <a:ext cx="7886700" cy="51063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M. </a:t>
            </a:r>
            <a:r>
              <a:rPr lang="en-US" dirty="0" err="1"/>
              <a:t>Cantrill</a:t>
            </a:r>
            <a:r>
              <a:rPr lang="en-US" dirty="0"/>
              <a:t>, Michael W. Shapiro, and Adam H. Leventhal. </a:t>
            </a:r>
            <a:r>
              <a:rPr lang="en-US" i="1" dirty="0"/>
              <a:t>Dynamic Instrumentation of Production Systems</a:t>
            </a:r>
            <a:r>
              <a:rPr lang="en-US" dirty="0"/>
              <a:t>, USENIX ATC 2004.</a:t>
            </a:r>
          </a:p>
          <a:p>
            <a:pPr lvl="1"/>
            <a:r>
              <a:rPr lang="en-US" dirty="0"/>
              <a:t>“Facility for dynamic instrumentation of production systems”</a:t>
            </a:r>
          </a:p>
          <a:p>
            <a:pPr lvl="1"/>
            <a:r>
              <a:rPr lang="en-US" dirty="0"/>
              <a:t>Unified and safe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instrumentation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of kernel and user space</a:t>
            </a:r>
          </a:p>
          <a:p>
            <a:pPr lvl="1"/>
            <a:r>
              <a:rPr lang="en-US" dirty="0"/>
              <a:t>Zero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probe effect </a:t>
            </a:r>
            <a:r>
              <a:rPr lang="en-US" dirty="0"/>
              <a:t>when not enabled</a:t>
            </a:r>
          </a:p>
          <a:p>
            <a:pPr lvl="1"/>
            <a:r>
              <a:rPr lang="en-US" dirty="0"/>
              <a:t>Dozens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providers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representing different trace mechanisms</a:t>
            </a:r>
          </a:p>
          <a:p>
            <a:pPr lvl="1"/>
            <a:r>
              <a:rPr lang="en-US" dirty="0"/>
              <a:t>Tens (hundreds?) of thousands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instrumentation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probes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 language</a:t>
            </a:r>
            <a:r>
              <a:rPr lang="en-US" dirty="0"/>
              <a:t>: C-like scripting language with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predicates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actions</a:t>
            </a:r>
          </a:p>
          <a:p>
            <a:pPr lvl="1"/>
            <a:r>
              <a:rPr lang="en-US" dirty="0"/>
              <a:t>Scalar variables, thread-local variables, associative arrays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aggregation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speculative tracing</a:t>
            </a:r>
          </a:p>
          <a:p>
            <a:r>
              <a:rPr lang="en-US" dirty="0"/>
              <a:t>First-class feature in: Solaris, Mac OS X, FreeBSD, Windows; third-party Linux module</a:t>
            </a:r>
          </a:p>
          <a:p>
            <a:r>
              <a:rPr lang="en-US" dirty="0"/>
              <a:t>Wide influence </a:t>
            </a:r>
            <a:r>
              <a:rPr lang="mr-IN" dirty="0"/>
              <a:t>–</a:t>
            </a:r>
            <a:r>
              <a:rPr lang="en-US" dirty="0"/>
              <a:t> e.g., on Linux </a:t>
            </a:r>
            <a:r>
              <a:rPr lang="en-US" dirty="0" err="1"/>
              <a:t>SystemTap</a:t>
            </a:r>
            <a:r>
              <a:rPr lang="en-US" dirty="0"/>
              <a:t>, </a:t>
            </a:r>
            <a:r>
              <a:rPr lang="en-US" dirty="0" err="1"/>
              <a:t>eBPF</a:t>
            </a:r>
            <a:endParaRPr lang="en-US" dirty="0"/>
          </a:p>
          <a:p>
            <a:r>
              <a:rPr lang="en-US" b="1" dirty="0"/>
              <a:t>Our tool of choice in this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2477"/>
            <a:ext cx="7886700" cy="1841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Human-facing, C-like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 Programming Language</a:t>
            </a:r>
          </a:p>
          <a:p>
            <a:r>
              <a:rPr lang="en-US" dirty="0"/>
              <a:t>One or more {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probe name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predicate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en-US" dirty="0"/>
              <a:t>} tuples</a:t>
            </a:r>
          </a:p>
          <a:p>
            <a:r>
              <a:rPr lang="en-US" dirty="0"/>
              <a:t>Expression limited to control side effects (e.g., no loops)</a:t>
            </a:r>
          </a:p>
          <a:p>
            <a:r>
              <a:rPr lang="en-US" dirty="0"/>
              <a:t>Specified on command line or via a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.d</a:t>
            </a:r>
            <a:r>
              <a:rPr lang="en-US" dirty="0"/>
              <a:t>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49" y="3233772"/>
          <a:ext cx="8010525" cy="166052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130">
                <a:tc>
                  <a:txBody>
                    <a:bodyPr/>
                    <a:lstStyle/>
                    <a:p>
                      <a:r>
                        <a:rPr lang="en-US" b="1" dirty="0"/>
                        <a:t>Probe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Identifies the probe(s) to instrument; wildcards allowed; identifies the provider and provider-specific probe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Filters cases where action will 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Describes tracing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49" y="5255961"/>
            <a:ext cx="78867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fbt::malloc:entry /</a:t>
            </a:r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/ { trace(arg0);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4373" y="5646491"/>
            <a:ext cx="2238376" cy="503176"/>
            <a:chOff x="942973" y="3733804"/>
            <a:chExt cx="2238376" cy="503176"/>
          </a:xfrm>
        </p:grpSpPr>
        <p:sp>
          <p:nvSpPr>
            <p:cNvPr id="7" name="Right Brace 6"/>
            <p:cNvSpPr/>
            <p:nvPr/>
          </p:nvSpPr>
          <p:spPr>
            <a:xfrm rot="5400000">
              <a:off x="1943199" y="2733579"/>
              <a:ext cx="237926" cy="223837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2973" y="3898426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Probe name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01922" y="5646491"/>
            <a:ext cx="2081670" cy="503176"/>
            <a:chOff x="3276143" y="3733804"/>
            <a:chExt cx="2515057" cy="503176"/>
          </a:xfrm>
        </p:grpSpPr>
        <p:sp>
          <p:nvSpPr>
            <p:cNvPr id="8" name="Right Brace 7"/>
            <p:cNvSpPr/>
            <p:nvPr/>
          </p:nvSpPr>
          <p:spPr>
            <a:xfrm rot="5400000">
              <a:off x="4414708" y="2595240"/>
              <a:ext cx="237928" cy="251505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6143" y="3898426"/>
              <a:ext cx="2515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Predicate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7143" y="5646489"/>
            <a:ext cx="1976892" cy="503178"/>
            <a:chOff x="5885995" y="3733802"/>
            <a:chExt cx="2105480" cy="503178"/>
          </a:xfrm>
        </p:grpSpPr>
        <p:sp>
          <p:nvSpPr>
            <p:cNvPr id="9" name="Right Brace 8"/>
            <p:cNvSpPr/>
            <p:nvPr/>
          </p:nvSpPr>
          <p:spPr>
            <a:xfrm rot="5400000">
              <a:off x="6819770" y="2800027"/>
              <a:ext cx="237930" cy="210548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5995" y="3898426"/>
              <a:ext cx="2105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9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FreeBSD DTrace providers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52655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Providers represent data sources – instrumentation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Apparent duplication: FBT vs. event-class providers?</a:t>
            </a:r>
          </a:p>
          <a:p>
            <a:pPr lvl="1"/>
            <a:r>
              <a:rPr lang="en-US" dirty="0"/>
              <a:t>Efficiency, expressivity, interface stability, portability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1608093"/>
          <a:ext cx="7886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callout_execute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Timer-driven “callout” event 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dtmalloc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Kernel </a:t>
                      </a:r>
                      <a:r>
                        <a:rPr lang="en-US" sz="1600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malloc</a:t>
                      </a:r>
                      <a:r>
                        <a:rPr lang="en-US" sz="1600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free()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dtrace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DTrace script events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BEGIN</a:t>
                      </a:r>
                      <a:r>
                        <a:rPr lang="en-US" sz="1600" baseline="0" dirty="0"/>
                        <a:t>, </a:t>
                      </a:r>
                      <a:r>
                        <a:rPr lang="en-US" sz="1600" baseline="0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END</a:t>
                      </a:r>
                      <a:r>
                        <a:rPr lang="en-US" sz="1600" baseline="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/>
                        <a:t>fbt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 Boundary Tracing (function</a:t>
                      </a:r>
                      <a:r>
                        <a:rPr lang="en-US" sz="1600" baseline="0" dirty="0"/>
                        <a:t> prologues, epilogues)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Block I/O 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ip,udp,tcp,sctp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TCP/IP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lockstat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Kernel</a:t>
                      </a:r>
                      <a:r>
                        <a:rPr lang="en-US" sz="1600" baseline="0" dirty="0"/>
                        <a:t> locking primitives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proc,sched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Kernel process,</a:t>
                      </a:r>
                      <a:r>
                        <a:rPr lang="en-US" sz="1600" baseline="0" dirty="0"/>
                        <a:t> scheduling primitives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Profiling timers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syscall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System-call entry/return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8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vfs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Virtual File System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kernel </a:t>
            </a:r>
            <a:r>
              <a:rPr lang="en-US" dirty="0" err="1"/>
              <a:t>malloc</a:t>
            </a:r>
            <a:r>
              <a:rPr lang="en-US" dirty="0"/>
              <a:t>()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6214"/>
            <a:ext cx="7886700" cy="1047750"/>
          </a:xfrm>
        </p:spPr>
        <p:txBody>
          <a:bodyPr>
            <a:normAutofit/>
          </a:bodyPr>
          <a:lstStyle/>
          <a:p>
            <a:r>
              <a:rPr lang="en-US" dirty="0"/>
              <a:t>Trace first argument to kernel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malloc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>
                <a:ea typeface="Source Code Pro" charset="0"/>
                <a:cs typeface="Source Code Pro" charset="0"/>
              </a:rPr>
              <a:t> </a:t>
            </a:r>
            <a:r>
              <a:rPr lang="en-US" dirty="0"/>
              <a:t>for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/>
              <a:t>NB: Captures both successful and failed allocations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95552"/>
            <a:ext cx="7886700" cy="781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-n</a:t>
            </a:r>
          </a:p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'fbt::malloc:entry /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=="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 trace(arg0); }'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8650" y="3396343"/>
          <a:ext cx="8010525" cy="134612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Probe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FBT to instrument </a:t>
                      </a:r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malloc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r>
                        <a:rPr lang="en-US" dirty="0"/>
                        <a:t> function prologue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 actions to processes executing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csh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Trace the first argument (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arg0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0" y="4994276"/>
            <a:ext cx="8010524" cy="136207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CPU     ID          FUNCTION:NAME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  64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2748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  48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0   8408           malloc:entry       392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^C</a:t>
            </a:r>
          </a:p>
        </p:txBody>
      </p:sp>
    </p:spTree>
    <p:extLst>
      <p:ext uri="{BB962C8B-B14F-4D97-AF65-F5344CB8AC3E}">
        <p14:creationId xmlns:p14="http://schemas.microsoft.com/office/powerpoint/2010/main" val="3427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7192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is an operating system?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en-US" dirty="0" err="1"/>
              <a:t>Whiteboarding</a:t>
            </a:r>
            <a:r>
              <a:rPr lang="en-US" dirty="0"/>
              <a:t> exercise)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55EB4-0A3E-C14F-B9FA-E23C0D7A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0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Aggregations – </a:t>
            </a:r>
            <a:r>
              <a:rPr lang="en-US" dirty="0" err="1"/>
              <a:t>summarising</a:t>
            </a:r>
            <a:r>
              <a:rPr lang="en-US" dirty="0"/>
              <a:t>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9810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Aggregations </a:t>
            </a:r>
            <a:r>
              <a:rPr lang="en-US" dirty="0"/>
              <a:t>allow early, efficient reduction</a:t>
            </a:r>
          </a:p>
          <a:p>
            <a:pPr lvl="1"/>
            <a:r>
              <a:rPr lang="en-US" dirty="0"/>
              <a:t>Scalable multicore implementations (i.e., commutative)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3088165"/>
          <a:ext cx="78867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56">
                <a:tc>
                  <a:txBody>
                    <a:bodyPr/>
                    <a:lstStyle/>
                    <a:p>
                      <a:r>
                        <a:rPr lang="en-US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times called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avg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stddev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lquantize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frequency distribution (histogram)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5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quantize()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frequency distribution (histogram)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2105025"/>
            <a:ext cx="7886700" cy="90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@variable = function(</a:t>
            </a:r>
            <a:r>
              <a:rPr lang="en-US" sz="1700" b="1" i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 </a:t>
            </a:r>
            <a:r>
              <a:rPr lang="en-US" sz="1700" b="1" i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args</a:t>
            </a:r>
            <a:r>
              <a:rPr lang="en-US" sz="1700" b="1" i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..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pPr lvl="1"/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(@variable)</a:t>
            </a:r>
          </a:p>
        </p:txBody>
      </p:sp>
    </p:spTree>
    <p:extLst>
      <p:ext uri="{BB962C8B-B14F-4D97-AF65-F5344CB8AC3E}">
        <p14:creationId xmlns:p14="http://schemas.microsoft.com/office/powerpoint/2010/main" val="341821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Profiling kernel </a:t>
            </a:r>
            <a:r>
              <a:rPr lang="en-US" dirty="0" err="1"/>
              <a:t>malloc</a:t>
            </a:r>
            <a:r>
              <a:rPr lang="en-US" dirty="0"/>
              <a:t>() calls by </a:t>
            </a:r>
            <a:r>
              <a:rPr lang="en-US" dirty="0" err="1"/>
              <a:t>csh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1387340"/>
            <a:ext cx="7886700" cy="932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fbt::malloc:entry</a:t>
            </a:r>
          </a:p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=="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</a:t>
            </a:r>
          </a:p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 @traces[stack()] = count();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8650" y="2507931"/>
          <a:ext cx="8010525" cy="15465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Probe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FBT to instrument </a:t>
                      </a:r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malloc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  <a:r>
                        <a:rPr lang="en-US" dirty="0"/>
                        <a:t> function prologue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 actions to processes executing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csh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r>
                        <a:rPr lang="en-US" b="1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Keys of associative array are stack traces (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stack()</a:t>
                      </a:r>
                      <a:r>
                        <a:rPr lang="en-US" dirty="0"/>
                        <a:t>); values are aggregated counters (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count()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1" y="4303486"/>
            <a:ext cx="8010524" cy="20528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^C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kernel`malloc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kernel`fork1+0x14b4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kernel`sys_vfork+0x2c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kernel`swi_handler+0x6a8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kernel`swi_exit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kernel`swi_exit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3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266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Intermediate Format (DIF)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152527"/>
            <a:ext cx="7886700" cy="781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–Sn</a:t>
            </a:r>
          </a:p>
          <a:p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'fbt::malloc:entry /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7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en-US" sz="17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 trace(arg0); }'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9316" y="2030516"/>
            <a:ext cx="8256032" cy="2506664"/>
            <a:chOff x="259318" y="2103435"/>
            <a:chExt cx="8256032" cy="2506664"/>
          </a:xfrm>
        </p:grpSpPr>
        <p:sp>
          <p:nvSpPr>
            <p:cNvPr id="7" name="Rectangle 6"/>
            <p:cNvSpPr/>
            <p:nvPr/>
          </p:nvSpPr>
          <p:spPr>
            <a:xfrm>
              <a:off x="628650" y="2103436"/>
              <a:ext cx="7886700" cy="25066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DIFO 0x0x8047d2320 returns D type (integer) (size 4)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OFF OPCODE      INSTRUCTION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00: 29011801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ldgs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DT_VAR(280), %r1           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DT_VAR(280) = "</a:t>
              </a:r>
              <a:r>
                <a:rPr lang="de-DE" sz="1200" dirty="0" err="1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execname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"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01: 26000102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sets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DT_STRING[1], %r2          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"</a:t>
              </a:r>
              <a:r>
                <a:rPr lang="de-DE" sz="1200" dirty="0" err="1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csh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"</a:t>
              </a:r>
            </a:p>
            <a:p>
              <a:r>
                <a:rPr lang="ro-RO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02: 27010200    </a:t>
              </a:r>
              <a:r>
                <a:rPr lang="ro-RO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scmp</a:t>
              </a:r>
              <a:r>
                <a:rPr lang="ro-RO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%r1, %r2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03: 12000006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be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6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04: 0e000001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mov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%r0, %r1</a:t>
              </a:r>
            </a:p>
            <a:p>
              <a:r>
                <a:rPr lang="is-IS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05: 11000007    ba   7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06: 25000001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setx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DT_INTEGER[0], %r1         </a:t>
              </a:r>
              <a:r>
                <a:rPr lang="de-DE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0x1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07: 23000001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ret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%r1</a:t>
              </a:r>
            </a:p>
            <a:p>
              <a:endPara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endParaRPr>
            </a:p>
            <a:p>
              <a:r>
                <a:rPr lang="de-DE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NAME             ID   KND SCP FLAG TYPE</a:t>
              </a:r>
            </a:p>
            <a:p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execname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      118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scl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glb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string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(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unknown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)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by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ref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(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size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256)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809348" y="3172101"/>
              <a:ext cx="250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316" y="4800599"/>
            <a:ext cx="8256034" cy="1362076"/>
            <a:chOff x="259316" y="4800599"/>
            <a:chExt cx="8256034" cy="1362076"/>
          </a:xfrm>
        </p:grpSpPr>
        <p:sp>
          <p:nvSpPr>
            <p:cNvPr id="8" name="Rectangle 7"/>
            <p:cNvSpPr/>
            <p:nvPr/>
          </p:nvSpPr>
          <p:spPr>
            <a:xfrm>
              <a:off x="628650" y="4800600"/>
              <a:ext cx="7886700" cy="136207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DIFO 0x0x8047d2390 returns D type (integer) (size 8)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OFF OPCODE      INSTRUCTION</a:t>
              </a:r>
            </a:p>
            <a:p>
              <a:r>
                <a:rPr lang="is-IS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00: 29010601    ldgs DT_VAR(262), %r1           </a:t>
              </a:r>
              <a:r>
                <a:rPr lang="is-IS" sz="1200" dirty="0">
                  <a:solidFill>
                    <a:srgbClr val="00B050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! DT_VAR(262) = "arg0"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01: 23000001  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ret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%r1</a:t>
              </a:r>
            </a:p>
            <a:p>
              <a:endPara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endParaRPr>
            </a:p>
            <a:p>
              <a:r>
                <a:rPr lang="de-DE" sz="1200" b="1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NAME             ID   KND SCP FLAG TYPE</a:t>
              </a:r>
            </a:p>
            <a:p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arg0             106 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scl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glb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   D type (integer) (</a:t>
              </a:r>
              <a:r>
                <a:rPr lang="de-DE" sz="1200" dirty="0" err="1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size</a:t>
              </a:r>
              <a:r>
                <a:rPr lang="de-DE" sz="1200" dirty="0">
                  <a:solidFill>
                    <a:schemeClr val="tx1"/>
                  </a:solidFill>
                  <a:latin typeface="Source Code Pro" charset="0"/>
                  <a:ea typeface="Source Code Pro" charset="0"/>
                  <a:cs typeface="Source Code Pro" charset="0"/>
                </a:rPr>
                <a:t> 8)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237056" y="5296971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4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DTrace: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9309"/>
            <a:ext cx="7886700" cy="44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Probe Effect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55054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probe effect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is the unintended alteration of system </a:t>
            </a:r>
            <a:r>
              <a:rPr lang="en-US" dirty="0" err="1"/>
              <a:t>behaviour</a:t>
            </a:r>
            <a:r>
              <a:rPr lang="en-US" dirty="0"/>
              <a:t> that arises from measurement</a:t>
            </a:r>
          </a:p>
          <a:p>
            <a:pPr lvl="1"/>
            <a:r>
              <a:rPr lang="en-US" dirty="0"/>
              <a:t>Software instrumentation is </a:t>
            </a:r>
            <a:r>
              <a:rPr lang="en-US" b="1" dirty="0"/>
              <a:t>active</a:t>
            </a:r>
            <a:r>
              <a:rPr lang="en-US" dirty="0"/>
              <a:t>: execution is changed</a:t>
            </a:r>
          </a:p>
          <a:p>
            <a:r>
              <a:rPr lang="en-US" dirty="0"/>
              <a:t>DTrace </a:t>
            </a:r>
            <a:r>
              <a:rPr lang="en-US" dirty="0" err="1"/>
              <a:t>minimises</a:t>
            </a:r>
            <a:r>
              <a:rPr lang="en-US" dirty="0"/>
              <a:t> probe effect when not being used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... but has a very significant impact when it is used</a:t>
            </a:r>
          </a:p>
          <a:p>
            <a:pPr lvl="1"/>
            <a:r>
              <a:rPr lang="is-IS" dirty="0"/>
              <a:t>Disproportionate effect on probed events</a:t>
            </a:r>
          </a:p>
          <a:p>
            <a:r>
              <a:rPr lang="is-IS" dirty="0"/>
              <a:t>Potential perturbations:</a:t>
            </a:r>
          </a:p>
          <a:p>
            <a:pPr lvl="1"/>
            <a:r>
              <a:rPr lang="is-IS" dirty="0"/>
              <a:t>Speed relative to other cores (e.g., lock hold times)</a:t>
            </a:r>
          </a:p>
          <a:p>
            <a:pPr lvl="1"/>
            <a:r>
              <a:rPr lang="is-IS" dirty="0"/>
              <a:t>Speed relative to external events (e.g., timer ticks)</a:t>
            </a:r>
          </a:p>
          <a:p>
            <a:pPr lvl="1"/>
            <a:r>
              <a:rPr lang="is-IS" dirty="0"/>
              <a:t>Microarchitectural effects (e.g., cache, branch predictor)</a:t>
            </a:r>
          </a:p>
          <a:p>
            <a:r>
              <a:rPr lang="is-IS" dirty="0"/>
              <a:t>What does this mean for us?</a:t>
            </a:r>
          </a:p>
          <a:p>
            <a:pPr lvl="1"/>
            <a:r>
              <a:rPr lang="is-IS" dirty="0"/>
              <a:t>Don’t benchmark while running D</a:t>
            </a:r>
            <a:r>
              <a:rPr lang="en-US" dirty="0"/>
              <a:t>T</a:t>
            </a:r>
            <a:r>
              <a:rPr lang="is-IS" dirty="0"/>
              <a:t>race ...</a:t>
            </a:r>
          </a:p>
          <a:p>
            <a:pPr lvl="1"/>
            <a:r>
              <a:rPr lang="is-IS" dirty="0"/>
              <a:t>... unless </a:t>
            </a:r>
            <a:r>
              <a:rPr lang="en-GB" b="1" dirty="0"/>
              <a:t>measuring </a:t>
            </a:r>
            <a:r>
              <a:rPr lang="is-IS" b="1" dirty="0"/>
              <a:t>probe effect</a:t>
            </a:r>
          </a:p>
          <a:p>
            <a:pPr lvl="1"/>
            <a:r>
              <a:rPr lang="is-IS" dirty="0"/>
              <a:t>Be aware that traced applications may behave differently</a:t>
            </a:r>
          </a:p>
          <a:p>
            <a:pPr lvl="1"/>
            <a:r>
              <a:rPr lang="is-IS" dirty="0"/>
              <a:t>E.g., more timer ticks will fire, I/O will “seem faster” relative to computation, as latter may slow down due to probe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Probe effect example:</a:t>
            </a:r>
            <a:br>
              <a:rPr lang="en-US" dirty="0"/>
            </a:br>
            <a:r>
              <a:rPr lang="en-US" dirty="0" err="1"/>
              <a:t>dd</a:t>
            </a:r>
            <a:r>
              <a:rPr lang="en-US" dirty="0"/>
              <a:t>(1)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Simple (naïve) </a:t>
            </a:r>
            <a:r>
              <a:rPr lang="en-US" dirty="0" err="1"/>
              <a:t>microbenchmark</a:t>
            </a:r>
            <a:r>
              <a:rPr lang="en-US" dirty="0"/>
              <a:t> –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(1)</a:t>
            </a: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/>
              <a:t> copies blocks from input to output</a:t>
            </a:r>
          </a:p>
          <a:p>
            <a:pPr lvl="1"/>
            <a:r>
              <a:rPr lang="en-US" dirty="0"/>
              <a:t>Copy 10M buffer from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/dev/zero</a:t>
            </a:r>
            <a:r>
              <a:rPr lang="en-US" dirty="0"/>
              <a:t> to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/dev/null</a:t>
            </a:r>
          </a:p>
          <a:p>
            <a:pPr lvl="1"/>
            <a:r>
              <a:rPr lang="en-US" dirty="0"/>
              <a:t>(“Do nothing .. But </a:t>
            </a:r>
            <a:r>
              <a:rPr lang="en-US"/>
              <a:t>do it slowly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Execution time measured with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usr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/bin/time</a:t>
            </a:r>
          </a:p>
          <a:p>
            <a:pPr lvl="1"/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pPr lvl="1"/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/>
              <a:t>Simultaneously, run various DTrace scripts</a:t>
            </a:r>
          </a:p>
          <a:p>
            <a:pPr lvl="1"/>
            <a:r>
              <a:rPr lang="en-US" dirty="0"/>
              <a:t>Compare resulting execution times using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ministat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/>
              <a:t>Difference is probe effect (+/- measurement error)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effect 1: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447673"/>
          </a:xfrm>
        </p:spPr>
        <p:txBody>
          <a:bodyPr>
            <a:normAutofit/>
          </a:bodyPr>
          <a:lstStyle/>
          <a:p>
            <a:r>
              <a:rPr lang="en-US" sz="2200" dirty="0"/>
              <a:t>Using the </a:t>
            </a:r>
            <a:r>
              <a:rPr lang="en-US" sz="2200" dirty="0" err="1">
                <a:latin typeface="Source Code Pro" charset="0"/>
                <a:ea typeface="Source Code Pro" charset="0"/>
                <a:cs typeface="Source Code Pro" charset="0"/>
              </a:rPr>
              <a:t>dtmalloc</a:t>
            </a:r>
            <a:r>
              <a:rPr lang="en-US" sz="2200" dirty="0"/>
              <a:t> provider, count kernel memory allocations: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5981700"/>
            <a:ext cx="7886700" cy="3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No statistically significant overhead </a:t>
            </a:r>
            <a:r>
              <a:rPr lang="en-US" sz="2200" dirty="0"/>
              <a:t>at 95% confidence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2812356"/>
            <a:ext cx="7886700" cy="289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no-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dtmalloc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-count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</a:t>
            </a:r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|_______________|______A______M__________A_____|__________________|</a:t>
            </a:r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 0.2          0.22          0.21    0.21272727  0.0064666979</a:t>
            </a:r>
          </a:p>
          <a:p>
            <a:r>
              <a:rPr lang="de-DE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No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difference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proven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at 95.0%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confidence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1925297"/>
            <a:ext cx="78867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dtmalloc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:::</a:t>
            </a:r>
          </a:p>
          <a:p>
            <a:pPr lvl="1"/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{ @count = count(); }</a:t>
            </a:r>
          </a:p>
        </p:txBody>
      </p:sp>
    </p:spTree>
    <p:extLst>
      <p:ext uri="{BB962C8B-B14F-4D97-AF65-F5344CB8AC3E}">
        <p14:creationId xmlns:p14="http://schemas.microsoft.com/office/powerpoint/2010/main" val="37184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effect 2: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436491"/>
          </a:xfrm>
        </p:spPr>
        <p:txBody>
          <a:bodyPr>
            <a:normAutofit/>
          </a:bodyPr>
          <a:lstStyle/>
          <a:p>
            <a:r>
              <a:rPr lang="en-US" sz="2200" dirty="0"/>
              <a:t>Using the </a:t>
            </a:r>
            <a:r>
              <a:rPr lang="en-US" sz="2200" dirty="0" err="1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2200" dirty="0">
                <a:ea typeface="Calibri" charset="0"/>
                <a:cs typeface="Calibri" charset="0"/>
              </a:rPr>
              <a:t> </a:t>
            </a:r>
            <a:r>
              <a:rPr lang="en-US" sz="2200" dirty="0"/>
              <a:t>provider, track kernel lock acquire, release: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6086475"/>
            <a:ext cx="7886700" cy="3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109% overhead </a:t>
            </a:r>
            <a:r>
              <a:rPr lang="en-US" sz="2200" dirty="0"/>
              <a:t>– 170K locking operations vs. 6 </a:t>
            </a:r>
            <a:r>
              <a:rPr lang="en-US" sz="2200" dirty="0" err="1">
                <a:latin typeface="Source Code Pro" charset="0"/>
                <a:ea typeface="Source Code Pro" charset="0"/>
                <a:cs typeface="Source Code Pro" charset="0"/>
              </a:rPr>
              <a:t>malloc</a:t>
            </a:r>
            <a:r>
              <a:rPr lang="en-US" sz="2200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200" dirty="0"/>
              <a:t> calls!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2482669"/>
            <a:ext cx="7886700" cy="3541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no-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-count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x 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+  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|_A_|                                                                   |_A_M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0.42          0.44          0.44    0.43454545  0.0068755165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Difference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at 95.0%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confidence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0.226364 +/- 0.00575196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108.734%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+/- 2.76295%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(Student's t, pooled s = 0.0064667)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49" y="1805167"/>
            <a:ext cx="78867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:::</a:t>
            </a:r>
          </a:p>
          <a:p>
            <a:pPr lvl="1"/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{ @count = count(); }</a:t>
            </a:r>
          </a:p>
        </p:txBody>
      </p:sp>
    </p:spTree>
    <p:extLst>
      <p:ext uri="{BB962C8B-B14F-4D97-AF65-F5344CB8AC3E}">
        <p14:creationId xmlns:p14="http://schemas.microsoft.com/office/powerpoint/2010/main" val="21314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effect 3: limiting to </a:t>
            </a:r>
            <a:r>
              <a:rPr lang="en-US" dirty="0" err="1"/>
              <a:t>dd</a:t>
            </a:r>
            <a:r>
              <a:rPr lang="en-US" dirty="0"/>
              <a:t>(1)?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781"/>
            <a:ext cx="7886700" cy="436491"/>
          </a:xfrm>
        </p:spPr>
        <p:txBody>
          <a:bodyPr>
            <a:normAutofit/>
          </a:bodyPr>
          <a:lstStyle/>
          <a:p>
            <a:r>
              <a:rPr lang="en-US" sz="2200" dirty="0"/>
              <a:t>Limit the </a:t>
            </a:r>
            <a:r>
              <a:rPr lang="en-US" sz="2200" dirty="0">
                <a:latin typeface="Source Code Pro" charset="0"/>
                <a:ea typeface="Source Code Pro" charset="0"/>
                <a:cs typeface="Source Code Pro" charset="0"/>
              </a:rPr>
              <a:t>action</a:t>
            </a:r>
            <a:r>
              <a:rPr lang="en-US" sz="2200" dirty="0"/>
              <a:t> to processes with the name </a:t>
            </a:r>
            <a:r>
              <a:rPr lang="en-US" sz="2200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2200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6024283"/>
            <a:ext cx="7886700" cy="3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Well, crumbs.  Now </a:t>
            </a:r>
            <a:r>
              <a:rPr lang="en-US" sz="2200" b="1" dirty="0"/>
              <a:t>168% overhead</a:t>
            </a:r>
            <a:r>
              <a:rPr lang="en-US" sz="2200" dirty="0"/>
              <a:t>!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28650" y="2205667"/>
            <a:ext cx="7886700" cy="3818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x no-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C0000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-count-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x x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+ + 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|_A|                                                                     |_A|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0.54          0.57          0.56    0.55818182  0.0075075719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Difference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at 95.0%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confidence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0.35 +/- 0.0060565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168.122%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+/- 2.90924%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(Student's t, pooled s = 0.00680908)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1590113"/>
            <a:ext cx="78867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700" b="1" dirty="0" err="1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::: </a:t>
            </a:r>
            <a:r>
              <a:rPr lang="en-US" sz="17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700" b="1" dirty="0" err="1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7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6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 err="1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6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"</a:t>
            </a:r>
            <a:r>
              <a:rPr lang="en-US" sz="17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pPr lvl="1"/>
            <a:r>
              <a:rPr lang="en-US" sz="1700" b="1" dirty="0">
                <a:latin typeface="Source Code Pro" charset="0"/>
                <a:ea typeface="Source Code Pro" charset="0"/>
                <a:cs typeface="Source Code Pro" charset="0"/>
              </a:rPr>
              <a:t>{ @count = count(); }</a:t>
            </a:r>
          </a:p>
        </p:txBody>
      </p:sp>
    </p:spTree>
    <p:extLst>
      <p:ext uri="{BB962C8B-B14F-4D97-AF65-F5344CB8AC3E}">
        <p14:creationId xmlns:p14="http://schemas.microsoft.com/office/powerpoint/2010/main" val="24299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effect 4: stack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781"/>
            <a:ext cx="7886700" cy="436491"/>
          </a:xfrm>
        </p:spPr>
        <p:txBody>
          <a:bodyPr>
            <a:normAutofit/>
          </a:bodyPr>
          <a:lstStyle/>
          <a:p>
            <a:r>
              <a:rPr lang="en-US" sz="2200" dirty="0"/>
              <a:t>Gather more locking information in </a:t>
            </a:r>
            <a:r>
              <a:rPr lang="en-US" sz="2200" dirty="0">
                <a:latin typeface="Source Code Pro" charset="0"/>
                <a:ea typeface="Source Code Pro" charset="0"/>
                <a:cs typeface="Source Code Pro" charset="0"/>
              </a:rPr>
              <a:t>action</a:t>
            </a:r>
            <a:r>
              <a:rPr lang="en-US" sz="2200" dirty="0"/>
              <a:t> – capture call stacks: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2329906"/>
            <a:ext cx="7886700" cy="3880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no-</a:t>
            </a:r>
            <a:r>
              <a:rPr lang="en-US" sz="1200" b="1" dirty="0" err="1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dtrace</a:t>
            </a:r>
            <a:endParaRPr lang="en-US" sz="1200" b="1" dirty="0">
              <a:solidFill>
                <a:srgbClr val="0070C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</a:t>
            </a:r>
            <a:r>
              <a:rPr lang="en-US" sz="1200" b="1" dirty="0" err="1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-stack</a:t>
            </a:r>
          </a:p>
          <a:p>
            <a:r>
              <a:rPr lang="en-US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 </a:t>
            </a:r>
            <a:r>
              <a:rPr lang="en-US" sz="1200" b="1" dirty="0" err="1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-stack-</a:t>
            </a:r>
            <a:r>
              <a:rPr lang="en-US" sz="1200" b="1" dirty="0" err="1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200" b="1" dirty="0">
              <a:solidFill>
                <a:srgbClr val="7030A0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                                                          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xx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++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xx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++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**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xx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     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+++ </a:t>
            </a:r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** *</a:t>
            </a:r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AM                                                                  |_MA_|A|  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|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+------------------------------------------------------------------------------+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           Min           Max        Median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Avg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Stddev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rgbClr val="0070C0"/>
                </a:solidFill>
                <a:latin typeface="Source Code Pro" charset="0"/>
                <a:ea typeface="Source Code Pro" charset="0"/>
                <a:cs typeface="Source Code Pro" charset="0"/>
              </a:rPr>
              <a:t>x  11           0.2          0.22          0.21    0.20818182  0.0060302269</a:t>
            </a:r>
          </a:p>
          <a:p>
            <a:r>
              <a:rPr lang="de-DE" sz="1200" b="1" dirty="0">
                <a:solidFill>
                  <a:srgbClr val="C00000"/>
                </a:solidFill>
                <a:latin typeface="Source Code Pro" charset="0"/>
                <a:ea typeface="Source Code Pro" charset="0"/>
                <a:cs typeface="Source Code Pro" charset="0"/>
              </a:rPr>
              <a:t>+  11          1.38          1.57          1.44     1.4618182   0.058449668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1.25364 +/- 0.0369572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602.183%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+/- 17.7524%</a:t>
            </a:r>
          </a:p>
          <a:p>
            <a:r>
              <a:rPr lang="de-DE" sz="1200" b="1" dirty="0">
                <a:solidFill>
                  <a:srgbClr val="7030A0"/>
                </a:solidFill>
                <a:latin typeface="Source Code Pro" charset="0"/>
                <a:ea typeface="Source Code Pro" charset="0"/>
                <a:cs typeface="Source Code Pro" charset="0"/>
              </a:rPr>
              <a:t>*  11           1.5          1.55          1.51     1.5127273   0.014206273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1.30455 +/- 0.00970671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626.638%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+/- 4.66261%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1630272"/>
            <a:ext cx="7886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500" b="1" dirty="0" err="1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500" b="1" dirty="0">
                <a:latin typeface="Source Code Pro" charset="0"/>
                <a:ea typeface="Source Code Pro" charset="0"/>
                <a:cs typeface="Source Code Pro" charset="0"/>
              </a:rPr>
              <a:t>::: { @stacks[</a:t>
            </a:r>
            <a:r>
              <a:rPr lang="en-US" sz="15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stack()</a:t>
            </a:r>
            <a:r>
              <a:rPr lang="en-US" sz="1500" b="1" dirty="0">
                <a:latin typeface="Source Code Pro" charset="0"/>
                <a:ea typeface="Source Code Pro" charset="0"/>
                <a:cs typeface="Source Code Pro" charset="0"/>
              </a:rPr>
              <a:t>] = count(); }</a:t>
            </a:r>
          </a:p>
          <a:p>
            <a:pPr lvl="1"/>
            <a:r>
              <a:rPr lang="en-US" sz="1500" b="1" dirty="0" err="1">
                <a:latin typeface="Source Code Pro" charset="0"/>
                <a:ea typeface="Source Code Pro" charset="0"/>
                <a:cs typeface="Source Code Pro" charset="0"/>
              </a:rPr>
              <a:t>lockstat</a:t>
            </a:r>
            <a:r>
              <a:rPr lang="en-US" sz="1500" b="1" dirty="0">
                <a:latin typeface="Source Code Pro" charset="0"/>
                <a:ea typeface="Source Code Pro" charset="0"/>
                <a:cs typeface="Source Code Pro" charset="0"/>
              </a:rPr>
              <a:t>::: /</a:t>
            </a:r>
            <a:r>
              <a:rPr lang="en-US" sz="1500" b="1" dirty="0" err="1"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500" b="1" dirty="0"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500" b="1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500" b="1" dirty="0">
                <a:latin typeface="Source Code Pro" charset="0"/>
                <a:ea typeface="Source Code Pro" charset="0"/>
                <a:cs typeface="Source Code Pro" charset="0"/>
              </a:rPr>
              <a:t>"/ { @stacks[</a:t>
            </a:r>
            <a:r>
              <a:rPr lang="en-US" sz="1500" b="1" dirty="0">
                <a:solidFill>
                  <a:srgbClr val="00B050"/>
                </a:solidFill>
                <a:latin typeface="Source Code Pro" charset="0"/>
                <a:ea typeface="Source Code Pro" charset="0"/>
                <a:cs typeface="Source Code Pro" charset="0"/>
              </a:rPr>
              <a:t>stack()</a:t>
            </a:r>
            <a:r>
              <a:rPr lang="en-US" sz="1500" b="1" dirty="0">
                <a:latin typeface="Source Code Pro" charset="0"/>
                <a:ea typeface="Source Code Pro" charset="0"/>
                <a:cs typeface="Source Code Pro" charset="0"/>
              </a:rPr>
              <a:t>] =  count(); }</a:t>
            </a:r>
          </a:p>
        </p:txBody>
      </p:sp>
    </p:spTree>
    <p:extLst>
      <p:ext uri="{BB962C8B-B14F-4D97-AF65-F5344CB8AC3E}">
        <p14:creationId xmlns:p14="http://schemas.microsoft.com/office/powerpoint/2010/main" val="3839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484822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[An OS is] low-level software that supports</a:t>
            </a:r>
            <a:br>
              <a:rPr lang="en-US" dirty="0"/>
            </a:br>
            <a:r>
              <a:rPr lang="en-US" dirty="0"/>
              <a:t>a computer’s basic functions, such as</a:t>
            </a:r>
            <a:br>
              <a:rPr lang="en-US" dirty="0"/>
            </a:br>
            <a:r>
              <a:rPr lang="en-US" dirty="0"/>
              <a:t>scheduling tasks and controlling peripherals.</a:t>
            </a:r>
          </a:p>
          <a:p>
            <a:pPr marL="0" indent="0" algn="ctr">
              <a:buNone/>
            </a:pPr>
            <a:r>
              <a:rPr lang="en-US" dirty="0"/>
              <a:t>- Google hive mind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7D137-0DA9-F84A-A9E3-30DE2FA1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kernel: “Just a C program”?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491"/>
            <a:ext cx="7886700" cy="7476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claimed that the kernel was mostly “just a C program”</a:t>
            </a:r>
          </a:p>
          <a:p>
            <a:r>
              <a:rPr lang="en-US" dirty="0"/>
              <a:t>This is indeed mostly true, especially in higher-level subsystems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2248547"/>
          <a:ext cx="7886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20">
                <a:tc>
                  <a:txBody>
                    <a:bodyPr/>
                    <a:lstStyle/>
                    <a:p>
                      <a:r>
                        <a:rPr lang="en-US" dirty="0" err="1"/>
                        <a:t>Userspace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crt</a:t>
                      </a:r>
                      <a:r>
                        <a:rPr lang="en-US" dirty="0"/>
                        <a:t>/</a:t>
                      </a:r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csu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locore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rtld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linker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/>
                        <a:t>Shared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main()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platform_start</a:t>
                      </a:r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libc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libkern</a:t>
                      </a:r>
                      <a:endParaRPr lang="en-US" dirty="0">
                        <a:latin typeface="Source Code Pro" charset="0"/>
                        <a:ea typeface="Source Code Pro" charset="0"/>
                        <a:cs typeface="Source Code Pr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/>
                        <a:t>POSIX threads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kthread</a:t>
                      </a:r>
                      <a:r>
                        <a:rPr lang="en-US" dirty="0"/>
                        <a:t> 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VFS 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/>
                        <a:t>POSIX sockets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socket</a:t>
                      </a:r>
                      <a:r>
                        <a:rPr lang="en-US" dirty="0"/>
                        <a:t> 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en-US" dirty="0"/>
                        <a:t>DTrace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520"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6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kernel: not just </a:t>
            </a:r>
            <a:r>
              <a:rPr lang="en-US" b="1" i="1" dirty="0"/>
              <a:t>any</a:t>
            </a:r>
            <a:r>
              <a:rPr lang="en-US" dirty="0"/>
              <a:t>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8228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Core kernel</a:t>
            </a:r>
            <a:r>
              <a:rPr lang="en-US" dirty="0"/>
              <a:t>: ≈3.4M LoC in ≈6,450 files</a:t>
            </a:r>
          </a:p>
          <a:p>
            <a:pPr lvl="1"/>
            <a:r>
              <a:rPr lang="en-US" b="1" dirty="0"/>
              <a:t>Kernel runtime</a:t>
            </a:r>
            <a:r>
              <a:rPr lang="en-US" dirty="0"/>
              <a:t>: Run-time linker, object model, scheduler, memory allocator, threads, debugger, tracing, I/O routines, timekeeping</a:t>
            </a:r>
          </a:p>
          <a:p>
            <a:pPr lvl="1"/>
            <a:r>
              <a:rPr lang="en-US" b="1" dirty="0"/>
              <a:t>Base kernel</a:t>
            </a:r>
            <a:r>
              <a:rPr lang="en-US" dirty="0"/>
              <a:t>: VM, process model, IPC, VFS w/20+ filesystems, network stack (IPv4/IPv6, 802.11, ATM, </a:t>
            </a:r>
            <a:r>
              <a:rPr lang="is-IS" dirty="0"/>
              <a:t>…), crypto framework</a:t>
            </a:r>
          </a:p>
          <a:p>
            <a:pPr lvl="1"/>
            <a:r>
              <a:rPr lang="is-IS" dirty="0"/>
              <a:t>Includes roughly </a:t>
            </a:r>
            <a:r>
              <a:rPr lang="en-US" dirty="0"/>
              <a:t>≈70K lines of assembly over ≈6 architectures</a:t>
            </a:r>
          </a:p>
          <a:p>
            <a:r>
              <a:rPr lang="en-US" dirty="0"/>
              <a:t>Alternative C runtime – e.g.,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SYSINIT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curthread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/>
              <a:t>Highly concurrent – really very, very concurrent</a:t>
            </a:r>
          </a:p>
          <a:p>
            <a:r>
              <a:rPr lang="en-US" dirty="0"/>
              <a:t>Virtual memory makes pointers .. odd</a:t>
            </a:r>
          </a:p>
          <a:p>
            <a:r>
              <a:rPr lang="en-US" dirty="0"/>
              <a:t>Debugging features – e.g.,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WITNESS</a:t>
            </a:r>
            <a:r>
              <a:rPr lang="en-US" dirty="0"/>
              <a:t> lock-order verifier</a:t>
            </a:r>
          </a:p>
          <a:p>
            <a:r>
              <a:rPr lang="en-US" b="1" dirty="0"/>
              <a:t>Device drivers</a:t>
            </a:r>
            <a:r>
              <a:rPr lang="en-US" dirty="0"/>
              <a:t>: ≈3.0M LoC in ≈3,500 files</a:t>
            </a:r>
          </a:p>
          <a:p>
            <a:pPr lvl="1"/>
            <a:r>
              <a:rPr lang="en-US" dirty="0"/>
              <a:t>415 device drivers (may support multiple devices)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Spelunking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40510"/>
            <a:ext cx="7886700" cy="1175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Kernel source lives in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usr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src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/sys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kern/</a:t>
            </a:r>
            <a:r>
              <a:rPr lang="en-US" dirty="0"/>
              <a:t> –  core kernel features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sys/</a:t>
            </a:r>
            <a:r>
              <a:rPr lang="en-US" dirty="0"/>
              <a:t> – core kernel headers</a:t>
            </a:r>
          </a:p>
          <a:p>
            <a:r>
              <a:rPr lang="en-US" dirty="0"/>
              <a:t>Useful resource: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http://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fxr.watson.org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198709"/>
            <a:ext cx="7886700" cy="3839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% ls</a:t>
            </a:r>
          </a:p>
          <a:p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Makefile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ddb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mips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nfs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amd64/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dev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modules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nfsclient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teken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arm/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fs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nfsserver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tools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boot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gdb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net80211/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nlm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ufs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geom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netgraph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ofed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cam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gnu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netinet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opencrypto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x86/</a:t>
            </a:r>
          </a:p>
          <a:p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cddl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i386/           netinet6/       pc98/           </a:t>
            </a:r>
            <a:r>
              <a:rPr lang="ro-RO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xdr</a:t>
            </a:r>
            <a:r>
              <a:rPr lang="ro-RO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compat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isa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netipsec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powerpc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xen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conf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  kern/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netnatm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rpc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contrib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kgssapi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netpfil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security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crypto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libkern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netsmb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         sparc64/</a:t>
            </a:r>
          </a:p>
          <a:p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% </a:t>
            </a:r>
            <a:r>
              <a:rPr lang="de-DE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</a:t>
            </a:r>
            <a:r>
              <a:rPr lang="de-DE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kern</a:t>
            </a:r>
          </a:p>
          <a:p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Make.tags.inc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kern_racct.c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subr_prof.c</a:t>
            </a:r>
            <a:endParaRPr lang="pl-PL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Makefile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kern_rangelock.c</a:t>
            </a:r>
            <a:r>
              <a:rPr lang="pl-PL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pl-PL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subr_rman.c</a:t>
            </a:r>
            <a:endParaRPr lang="pl-PL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bus_if.m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kern_rctl.c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subr_rtc.c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capabilities.conf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kern_resource.c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subr_sbuf.c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clock_if.m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kern_rmlock.c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subr_scanf.c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7122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work happens in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980"/>
            <a:ext cx="7886700" cy="18670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Kernel code executes concurrently in multiple threads</a:t>
            </a:r>
          </a:p>
          <a:p>
            <a:pPr lvl="1"/>
            <a:r>
              <a:rPr lang="en-US" dirty="0"/>
              <a:t>User threads in the kernel (e.g., a system call)</a:t>
            </a:r>
          </a:p>
          <a:p>
            <a:pPr lvl="1"/>
            <a:r>
              <a:rPr lang="en-US" dirty="0"/>
              <a:t>Shared worker threads (e.g., callouts)</a:t>
            </a:r>
          </a:p>
          <a:p>
            <a:pPr lvl="1"/>
            <a:r>
              <a:rPr lang="en-US" dirty="0"/>
              <a:t>Subsystem worker threads (e.g., network-stack workers)</a:t>
            </a:r>
          </a:p>
          <a:p>
            <a:pPr lvl="1"/>
            <a:r>
              <a:rPr lang="en-US" dirty="0"/>
              <a:t>Interrupt threads (e.g., Ethernet interrupt handling)</a:t>
            </a:r>
          </a:p>
          <a:p>
            <a:pPr lvl="1"/>
            <a:r>
              <a:rPr lang="en-US" dirty="0"/>
              <a:t>Idle 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3219610"/>
            <a:ext cx="7886700" cy="3196557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2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2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-at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   TID COMM             TDNAME           CPU  PRI STATE   WCHAN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0 100000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swapper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-1   84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sleep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swapin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0 100006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kernel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dtrace_taskq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-1   84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sleep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10 100002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idle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-                 -1  255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11 100003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swi3: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vm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0   36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11 100004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swi4: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clock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(0)   -1   40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11 100005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swi1: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netisr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    -1   28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11 100018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intr16: ti_adc0    0   20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11 100019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intr91: ti_wdt0    0   20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11 100020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intr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swi0: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uart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-1   24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-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en-US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739 100064 login            -                 -1  108 sleep   wait</a:t>
            </a: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740 100079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csh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-                 -1  140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sleep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ttyin</a:t>
            </a:r>
            <a:endParaRPr lang="de-DE" sz="12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751 100089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-                  0  140 </a:t>
            </a:r>
            <a:r>
              <a:rPr lang="de-DE" sz="12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run</a:t>
            </a:r>
            <a:r>
              <a:rPr lang="de-DE" sz="12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-</a:t>
            </a:r>
          </a:p>
        </p:txBody>
      </p:sp>
    </p:spTree>
    <p:extLst>
      <p:ext uri="{BB962C8B-B14F-4D97-AF65-F5344CB8AC3E}">
        <p14:creationId xmlns:p14="http://schemas.microsoft.com/office/powerpoint/2010/main" val="134159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processing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035"/>
            <a:ext cx="7886700" cy="318402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Many operations begin with system calls in a user thread</a:t>
            </a:r>
          </a:p>
          <a:p>
            <a:r>
              <a:rPr lang="en-US" dirty="0"/>
              <a:t>But may trigger work in many other threads; for example:</a:t>
            </a:r>
          </a:p>
          <a:p>
            <a:pPr lvl="1"/>
            <a:r>
              <a:rPr lang="en-US" dirty="0"/>
              <a:t>Triggering a callback in an interrupt thread when I/O is complete</a:t>
            </a:r>
          </a:p>
          <a:p>
            <a:pPr lvl="1"/>
            <a:r>
              <a:rPr lang="en-US" dirty="0"/>
              <a:t>Eventually writing back data to disk from the buffer cache</a:t>
            </a:r>
          </a:p>
          <a:p>
            <a:pPr lvl="1"/>
            <a:r>
              <a:rPr lang="en-US" dirty="0"/>
              <a:t>Delayed transmission if TCP isn’t able to send immediately</a:t>
            </a:r>
          </a:p>
          <a:p>
            <a:r>
              <a:rPr lang="en-US" dirty="0"/>
              <a:t>We will need to be careful about these things, as not all work we are </a:t>
            </a:r>
            <a:r>
              <a:rPr lang="en-US" dirty="0" err="1"/>
              <a:t>analysing</a:t>
            </a:r>
            <a:r>
              <a:rPr lang="en-US" dirty="0"/>
              <a:t> will be in the obvious user thread</a:t>
            </a:r>
          </a:p>
          <a:p>
            <a:r>
              <a:rPr lang="en-US" dirty="0"/>
              <a:t>Multiple mechanisms provide this asynchrony; e.g.: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49" y="4522419"/>
          <a:ext cx="7886700" cy="1463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US" dirty="0"/>
                        <a:t>callout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Closure called after wall-clock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US" dirty="0" err="1"/>
                        <a:t>eventhandler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Closure called for key global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Closure called .. eventually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SYSINIT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called when module loads/unloads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49" y="6058823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Where </a:t>
            </a:r>
            <a:r>
              <a:rPr lang="en-US" i="1" dirty="0"/>
              <a:t>closure</a:t>
            </a:r>
            <a:r>
              <a:rPr lang="en-US" dirty="0"/>
              <a:t> in C means: function pointer, opaque data pointer</a:t>
            </a:r>
          </a:p>
        </p:txBody>
      </p:sp>
    </p:spTree>
    <p:extLst>
      <p:ext uri="{BB962C8B-B14F-4D97-AF65-F5344CB8AC3E}">
        <p14:creationId xmlns:p14="http://schemas.microsoft.com/office/powerpoint/2010/main" val="3053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McKusick</a:t>
            </a:r>
            <a:r>
              <a:rPr lang="en-US" dirty="0"/>
              <a:t>, et al. – Chapter 3</a:t>
            </a:r>
          </a:p>
          <a:p>
            <a:r>
              <a:rPr lang="en-US" dirty="0" err="1"/>
              <a:t>Cantrill</a:t>
            </a:r>
            <a:r>
              <a:rPr lang="en-US" dirty="0"/>
              <a:t>, et al. 2004 – full article</a:t>
            </a:r>
          </a:p>
          <a:p>
            <a:endParaRPr lang="en-US" dirty="0"/>
          </a:p>
          <a:p>
            <a:r>
              <a:rPr lang="en-US" dirty="0"/>
              <a:t>Read Ellard and Seltzer, </a:t>
            </a:r>
            <a:r>
              <a:rPr lang="en-US" i="1" dirty="0"/>
              <a:t>NFS Tricks and Benchmarking Traps</a:t>
            </a:r>
            <a:endParaRPr lang="en-US" dirty="0"/>
          </a:p>
          <a:p>
            <a:r>
              <a:rPr lang="en-US" dirty="0"/>
              <a:t>Skim the handout, </a:t>
            </a:r>
            <a:r>
              <a:rPr lang="en-US" i="1" dirty="0"/>
              <a:t>L41: DTrace Quick Start </a:t>
            </a:r>
            <a:r>
              <a:rPr lang="en-US" dirty="0"/>
              <a:t>(available from L41 module website)</a:t>
            </a:r>
          </a:p>
          <a:p>
            <a:r>
              <a:rPr lang="en-US" dirty="0"/>
              <a:t>Be prepared to try out DTrace on a real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General-purpose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20764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… are for </a:t>
            </a:r>
            <a:r>
              <a:rPr lang="en-US" b="1" dirty="0"/>
              <a:t>general-purpose computers:</a:t>
            </a:r>
            <a:endParaRPr lang="en-US" dirty="0"/>
          </a:p>
          <a:p>
            <a:r>
              <a:rPr lang="en-US" dirty="0"/>
              <a:t>Servers, workstations, mobile devices</a:t>
            </a:r>
          </a:p>
          <a:p>
            <a:r>
              <a:rPr lang="en-US" dirty="0"/>
              <a:t>Run </a:t>
            </a:r>
            <a:r>
              <a:rPr lang="en-US" b="1" dirty="0"/>
              <a:t>applications</a:t>
            </a:r>
            <a:r>
              <a:rPr lang="en-US" dirty="0"/>
              <a:t> – i.e., software unknown at design time</a:t>
            </a:r>
          </a:p>
          <a:p>
            <a:r>
              <a:rPr lang="en-US" dirty="0"/>
              <a:t>Abstract the hardware, provide ‘class libraries’</a:t>
            </a:r>
          </a:p>
          <a:p>
            <a:r>
              <a:rPr lang="en-US" dirty="0"/>
              <a:t>E.g., Windows, Mac OS X, Android, iOS, Linux, BSD, </a:t>
            </a:r>
            <a:r>
              <a:rPr lang="is-IS" dirty="0"/>
              <a:t>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24221"/>
              </p:ext>
            </p:extLst>
          </p:nvPr>
        </p:nvGraphicFramePr>
        <p:xfrm>
          <a:off x="628650" y="3563257"/>
          <a:ext cx="7886700" cy="2103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32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and remote shells, management tools, daemons</a:t>
                      </a:r>
                    </a:p>
                    <a:p>
                      <a:r>
                        <a:rPr lang="en-US" dirty="0"/>
                        <a:t>Run-time linker, system libraries, logging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tracing facilities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 – system-call layer –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calls, </a:t>
                      </a:r>
                      <a:r>
                        <a:rPr lang="en-US" dirty="0" err="1"/>
                        <a:t>hypercalls</a:t>
                      </a:r>
                      <a:r>
                        <a:rPr lang="en-US" dirty="0"/>
                        <a:t>, remote procedure call (RPC)*</a:t>
                      </a:r>
                    </a:p>
                    <a:p>
                      <a:r>
                        <a:rPr lang="en-US" dirty="0"/>
                        <a:t>Processes, filesystems, IPC, sockets, management</a:t>
                      </a:r>
                    </a:p>
                    <a:p>
                      <a:r>
                        <a:rPr lang="en-US" dirty="0"/>
                        <a:t>Drivers, packets/blocks, protocols, tracing, </a:t>
                      </a:r>
                      <a:r>
                        <a:rPr lang="en-US" dirty="0" err="1"/>
                        <a:t>virtualisation</a:t>
                      </a:r>
                      <a:endParaRPr lang="en-US" dirty="0"/>
                    </a:p>
                    <a:p>
                      <a:r>
                        <a:rPr lang="en-US" dirty="0"/>
                        <a:t>VM, </a:t>
                      </a:r>
                      <a:r>
                        <a:rPr lang="en-US" dirty="0" err="1"/>
                        <a:t>malloc</a:t>
                      </a:r>
                      <a:r>
                        <a:rPr lang="en-US" dirty="0"/>
                        <a:t>, linker, scheduler, threads, timers, tasks, 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49" y="5673689"/>
            <a:ext cx="8303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Continuing disagreement on whether distributed-filesystem</a:t>
            </a:r>
            <a:br>
              <a:rPr lang="en-US" sz="2400" dirty="0"/>
            </a:br>
            <a:r>
              <a:rPr lang="en-US" sz="2400" dirty="0"/>
              <a:t>   servers and window systems ‘belong’ in </a:t>
            </a:r>
            <a:r>
              <a:rPr lang="en-US" sz="2400" dirty="0" err="1"/>
              <a:t>userspace</a:t>
            </a:r>
            <a:r>
              <a:rPr lang="en-US" sz="2400" dirty="0"/>
              <a:t> or the kernel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0F449-6281-CC43-A128-5E9089D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Other kinds of operating systems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500380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Specialise</a:t>
            </a:r>
            <a:r>
              <a:rPr lang="en-US" b="1" dirty="0"/>
              <a:t> the OS </a:t>
            </a:r>
            <a:r>
              <a:rPr lang="en-US" dirty="0"/>
              <a:t>for a specific application or environment:</a:t>
            </a:r>
          </a:p>
          <a:p>
            <a:r>
              <a:rPr lang="en-US" b="1" dirty="0"/>
              <a:t>Embedded, real-time operating systems</a:t>
            </a:r>
          </a:p>
          <a:p>
            <a:pPr lvl="1"/>
            <a:r>
              <a:rPr lang="en-US" dirty="0"/>
              <a:t>Serve a single application in a specific context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access points, medical devices, washing machines, cars</a:t>
            </a:r>
          </a:p>
          <a:p>
            <a:pPr lvl="1"/>
            <a:r>
              <a:rPr lang="en-US" dirty="0"/>
              <a:t>Small code footprint, real-time scheduling</a:t>
            </a:r>
          </a:p>
          <a:p>
            <a:pPr lvl="1"/>
            <a:r>
              <a:rPr lang="en-US" dirty="0"/>
              <a:t>Might have virtual memory / process model</a:t>
            </a:r>
          </a:p>
          <a:p>
            <a:pPr lvl="1"/>
            <a:r>
              <a:rPr lang="en-US" dirty="0"/>
              <a:t>Microkernels or single-address space: VxWorks, RTEMS, L4</a:t>
            </a:r>
          </a:p>
          <a:p>
            <a:pPr lvl="1"/>
            <a:r>
              <a:rPr lang="en-US" dirty="0"/>
              <a:t>Now also: Linux, BSD (sometimes over a real-time kernel), etc.</a:t>
            </a:r>
          </a:p>
          <a:p>
            <a:r>
              <a:rPr lang="en-US" b="1" dirty="0"/>
              <a:t>Appliance operating systems</a:t>
            </a:r>
          </a:p>
          <a:p>
            <a:pPr lvl="1"/>
            <a:r>
              <a:rPr lang="en-US" dirty="0"/>
              <a:t>Apply embedded model to higher-level devices/applications</a:t>
            </a:r>
          </a:p>
          <a:p>
            <a:pPr lvl="1"/>
            <a:r>
              <a:rPr lang="en-US" dirty="0"/>
              <a:t>File storage appliances, routers, firewalls, ...</a:t>
            </a:r>
          </a:p>
          <a:p>
            <a:pPr lvl="2"/>
            <a:r>
              <a:rPr lang="en-US" dirty="0"/>
              <a:t>E.g., Juniper </a:t>
            </a:r>
            <a:r>
              <a:rPr lang="en-US" dirty="0" err="1"/>
              <a:t>JunOS</a:t>
            </a:r>
            <a:r>
              <a:rPr lang="en-US" dirty="0"/>
              <a:t>, Cisco IOS, NetApp </a:t>
            </a:r>
            <a:r>
              <a:rPr lang="en-US" dirty="0" err="1"/>
              <a:t>OnTap</a:t>
            </a:r>
            <a:r>
              <a:rPr lang="en-US" dirty="0"/>
              <a:t>, EMC/</a:t>
            </a:r>
            <a:r>
              <a:rPr lang="en-US" dirty="0" err="1"/>
              <a:t>Isilon</a:t>
            </a:r>
            <a:endParaRPr lang="en-US" dirty="0"/>
          </a:p>
          <a:p>
            <a:pPr lvl="1"/>
            <a:r>
              <a:rPr lang="en-US" dirty="0"/>
              <a:t>Under the hood, almost always Linux, BSD, etc.</a:t>
            </a:r>
          </a:p>
          <a:p>
            <a:pPr marL="0" indent="0">
              <a:buNone/>
            </a:pPr>
            <a:r>
              <a:rPr lang="en-US" dirty="0"/>
              <a:t>Key concept: </a:t>
            </a:r>
            <a:r>
              <a:rPr lang="en-US" b="1" dirty="0"/>
              <a:t>Operating system as a reusable component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4F175-8D74-884E-A73E-91F76EA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Other kinds of operating systems?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76525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if we rearrange the boxes?</a:t>
            </a:r>
          </a:p>
          <a:p>
            <a:r>
              <a:rPr lang="en-US" b="1" dirty="0"/>
              <a:t>Microkernels, library operating systems, </a:t>
            </a:r>
            <a:r>
              <a:rPr lang="en-US" b="1" dirty="0" err="1"/>
              <a:t>unikernels</a:t>
            </a:r>
            <a:endParaRPr lang="en-US" b="1" dirty="0"/>
          </a:p>
          <a:p>
            <a:pPr lvl="1"/>
            <a:r>
              <a:rPr lang="en-US" dirty="0"/>
              <a:t>Shift code from kernel into </a:t>
            </a:r>
            <a:r>
              <a:rPr lang="en-US" dirty="0" err="1"/>
              <a:t>userspace</a:t>
            </a:r>
            <a:r>
              <a:rPr lang="en-US" dirty="0"/>
              <a:t> to reduce Trusted Computing Base (TCB); improve robustness/flexibility; ‘bare-metal’ apps</a:t>
            </a:r>
          </a:p>
          <a:p>
            <a:pPr lvl="1"/>
            <a:r>
              <a:rPr lang="en-US" dirty="0"/>
              <a:t>Early 1990s: Microkernels are king!</a:t>
            </a:r>
          </a:p>
          <a:p>
            <a:pPr lvl="1"/>
            <a:r>
              <a:rPr lang="en-US" dirty="0"/>
              <a:t>Late 1990s: Microkernels are too slow!</a:t>
            </a:r>
          </a:p>
          <a:p>
            <a:pPr lvl="1"/>
            <a:r>
              <a:rPr lang="en-US" dirty="0"/>
              <a:t>2000s/2010s: Microkernels are back! But now ‘hypervisors’</a:t>
            </a:r>
          </a:p>
          <a:p>
            <a:pPr lvl="1"/>
            <a:r>
              <a:rPr lang="en-US" dirty="0"/>
              <a:t>Sometimes: programming-language runtime as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00811-2D7A-DB42-95C0-B293AF4B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3925570"/>
            <a:ext cx="4557713" cy="24307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B894-220D-7949-B786-DD2A2B4C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Other kinds of operating systems?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5271273"/>
          </a:xfrm>
        </p:spPr>
        <p:txBody>
          <a:bodyPr anchor="ctr">
            <a:normAutofit/>
          </a:bodyPr>
          <a:lstStyle/>
          <a:p>
            <a:r>
              <a:rPr lang="en-US" b="1" dirty="0"/>
              <a:t>Hypervisors</a:t>
            </a:r>
          </a:p>
          <a:p>
            <a:pPr lvl="1"/>
            <a:r>
              <a:rPr lang="en-US" dirty="0"/>
              <a:t>Kernels host applications; hypervisors host virtual machines</a:t>
            </a:r>
          </a:p>
          <a:p>
            <a:pPr lvl="1"/>
            <a:r>
              <a:rPr lang="en-US" dirty="0" err="1"/>
              <a:t>Virtualised</a:t>
            </a:r>
            <a:r>
              <a:rPr lang="en-US" dirty="0"/>
              <a:t> hardware interface rather than POSIX</a:t>
            </a:r>
          </a:p>
          <a:p>
            <a:pPr lvl="1"/>
            <a:r>
              <a:rPr lang="en-US" dirty="0" err="1"/>
              <a:t>Paravirtualisation</a:t>
            </a:r>
            <a:r>
              <a:rPr lang="en-US" dirty="0"/>
              <a:t> reintroduces OS-like interfaces for performance</a:t>
            </a:r>
          </a:p>
          <a:p>
            <a:pPr lvl="1"/>
            <a:r>
              <a:rPr lang="en-US" dirty="0"/>
              <a:t>A lot of microkernel ideas have found a home here</a:t>
            </a:r>
          </a:p>
          <a:p>
            <a:pPr lvl="1"/>
            <a:r>
              <a:rPr lang="en-US" dirty="0"/>
              <a:t>E.g., System/370, VMware, Xen, KVM,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bhyve</a:t>
            </a:r>
            <a:r>
              <a:rPr lang="en-US" dirty="0"/>
              <a:t>, ...</a:t>
            </a:r>
          </a:p>
          <a:p>
            <a:r>
              <a:rPr lang="en-US" b="1" dirty="0"/>
              <a:t>Containers</a:t>
            </a:r>
          </a:p>
          <a:p>
            <a:pPr lvl="1"/>
            <a:r>
              <a:rPr lang="en-US" dirty="0"/>
              <a:t>Host OS as hypervisor, but using the process model</a:t>
            </a:r>
            <a:endParaRPr lang="en-GB" dirty="0"/>
          </a:p>
          <a:p>
            <a:pPr lvl="1"/>
            <a:r>
              <a:rPr lang="en-GB" dirty="0"/>
              <a:t>Really more about code/ABI (Application Binary Interface) distribution and maintenance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7332B-3008-F24C-8885-07F4E48C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an operating system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/>
              <a:t>Key hardware-software surface (w/compiler toolchain)</a:t>
            </a:r>
          </a:p>
          <a:p>
            <a:r>
              <a:rPr lang="en-US" dirty="0"/>
              <a:t>Low-level abstractions and services</a:t>
            </a:r>
          </a:p>
          <a:p>
            <a:pPr lvl="1"/>
            <a:r>
              <a:rPr lang="en-US" b="1" dirty="0"/>
              <a:t>Operational model</a:t>
            </a:r>
            <a:r>
              <a:rPr lang="en-US" dirty="0"/>
              <a:t>: bootstrap, shutdown, watchdogs</a:t>
            </a:r>
          </a:p>
          <a:p>
            <a:pPr lvl="1"/>
            <a:r>
              <a:rPr lang="en-US" b="1" dirty="0"/>
              <a:t>Process model, IPC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b="1" dirty="0"/>
              <a:t>Resource sharing</a:t>
            </a:r>
            <a:r>
              <a:rPr lang="en-US" dirty="0"/>
              <a:t>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b="1" dirty="0"/>
              <a:t>I/O</a:t>
            </a:r>
            <a:r>
              <a:rPr lang="en-US" dirty="0"/>
              <a:t>: drivers, local/distributed filesystems, network stack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authentication, encryption, ACLs, MAC, audit</a:t>
            </a:r>
          </a:p>
          <a:p>
            <a:pPr lvl="1"/>
            <a:r>
              <a:rPr lang="en-US" b="1" dirty="0"/>
              <a:t>Local or remote access</a:t>
            </a:r>
            <a:r>
              <a:rPr lang="en-US" dirty="0"/>
              <a:t>: console, window system, SSH</a:t>
            </a:r>
          </a:p>
          <a:p>
            <a:pPr lvl="1"/>
            <a:r>
              <a:rPr lang="en-US" b="1" dirty="0"/>
              <a:t>Libraries</a:t>
            </a:r>
            <a:r>
              <a:rPr lang="en-US" dirty="0"/>
              <a:t>: math, protocols, RPC, crypto, UI, multimedia</a:t>
            </a:r>
          </a:p>
          <a:p>
            <a:pPr lvl="1"/>
            <a:r>
              <a:rPr lang="en-US" b="1" dirty="0"/>
              <a:t>Monitoring</a:t>
            </a:r>
            <a:r>
              <a:rPr lang="en-US" dirty="0"/>
              <a:t>/</a:t>
            </a:r>
            <a:r>
              <a:rPr lang="en-US" b="1" dirty="0"/>
              <a:t>debugging</a:t>
            </a:r>
            <a:r>
              <a:rPr lang="en-US" dirty="0"/>
              <a:t>: logs, profiling, tracing, debugging</a:t>
            </a:r>
          </a:p>
          <a:p>
            <a:pPr marL="0" indent="0">
              <a:buNone/>
            </a:pPr>
            <a:r>
              <a:rPr lang="en-US" dirty="0"/>
              <a:t>Compiler? Text editor? E-mail package? Web browser? Can an operating system be “distributed”?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DFFD-FDE7-634C-B60D-0F1C239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11223</TotalTime>
  <Words>5088</Words>
  <Application>Microsoft Macintosh PowerPoint</Application>
  <PresentationFormat>On-screen Show (4:3)</PresentationFormat>
  <Paragraphs>705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Mangal</vt:lpstr>
      <vt:lpstr>Source Code Pro</vt:lpstr>
      <vt:lpstr>Wingdings</vt:lpstr>
      <vt:lpstr>Office Theme</vt:lpstr>
      <vt:lpstr>L41: Advanced Operating Systems Through tracing, analysis, and experimentation</vt:lpstr>
      <vt:lpstr>Getting started</vt:lpstr>
      <vt:lpstr>What is an operating system?</vt:lpstr>
      <vt:lpstr>What is an operating system?</vt:lpstr>
      <vt:lpstr>General-purpose operating systems</vt:lpstr>
      <vt:lpstr>Other kinds of operating systems (1/3)</vt:lpstr>
      <vt:lpstr>Other kinds of operating systems? (2/3)</vt:lpstr>
      <vt:lpstr>Other kinds of operating systems? (3/3)</vt:lpstr>
      <vt:lpstr>What does an operating system do?</vt:lpstr>
      <vt:lpstr>Why study operating systems?</vt:lpstr>
      <vt:lpstr>Where is the OS research?</vt:lpstr>
      <vt:lpstr>What are the research questions?</vt:lpstr>
      <vt:lpstr>Teaching operating systems</vt:lpstr>
      <vt:lpstr>Aims of the module (1/2)</vt:lpstr>
      <vt:lpstr>Aims of the module (2/2)</vt:lpstr>
      <vt:lpstr>Prerequisites</vt:lpstr>
      <vt:lpstr>Module structure – four complementary strands</vt:lpstr>
      <vt:lpstr>Outline of module schedule</vt:lpstr>
      <vt:lpstr>The lab platform</vt:lpstr>
      <vt:lpstr>Labs and lab reports</vt:lpstr>
      <vt:lpstr>Module texts – core material</vt:lpstr>
      <vt:lpstr>Module texts – additional material</vt:lpstr>
      <vt:lpstr>Break</vt:lpstr>
      <vt:lpstr>Kernels and Tracing</vt:lpstr>
      <vt:lpstr>Tracing the kernel</vt:lpstr>
      <vt:lpstr>Dynamic tracing with DTrace</vt:lpstr>
      <vt:lpstr>DTrace scripts</vt:lpstr>
      <vt:lpstr>Some FreeBSD DTrace providers</vt:lpstr>
      <vt:lpstr>Tracing kernel malloc() calls</vt:lpstr>
      <vt:lpstr>Aggregations – summarising traces</vt:lpstr>
      <vt:lpstr>Profiling kernel malloc() calls by csh</vt:lpstr>
      <vt:lpstr>D Intermediate Format (DIF)</vt:lpstr>
      <vt:lpstr>DTrace: Implementation</vt:lpstr>
      <vt:lpstr>The Probe Effect</vt:lpstr>
      <vt:lpstr>Probe effect example: dd(1) execution time</vt:lpstr>
      <vt:lpstr>Probe effect 1: memory allocation</vt:lpstr>
      <vt:lpstr>Probe effect 2: locking</vt:lpstr>
      <vt:lpstr>Probe effect 3: limiting to dd(1)?</vt:lpstr>
      <vt:lpstr>Probe effect 4: stack traces</vt:lpstr>
      <vt:lpstr>The kernel: “Just a C program”?</vt:lpstr>
      <vt:lpstr>The kernel: not just any C program</vt:lpstr>
      <vt:lpstr>Spelunking the kernel</vt:lpstr>
      <vt:lpstr>How work happens in the kernel</vt:lpstr>
      <vt:lpstr>Work processing and distribution</vt:lpstr>
      <vt:lpstr>For 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Watson</cp:lastModifiedBy>
  <cp:revision>196</cp:revision>
  <cp:lastPrinted>2019-01-20T16:25:14Z</cp:lastPrinted>
  <dcterms:created xsi:type="dcterms:W3CDTF">2016-10-26T08:21:24Z</dcterms:created>
  <dcterms:modified xsi:type="dcterms:W3CDTF">2020-01-22T09:58:27Z</dcterms:modified>
</cp:coreProperties>
</file>