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22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319" r:id="rId17"/>
    <p:sldId id="320" r:id="rId18"/>
    <p:sldId id="321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1720"/>
  </p:normalViewPr>
  <p:slideViewPr>
    <p:cSldViewPr snapToGrid="0" snapToObjects="1" showGuides="1">
      <p:cViewPr varScale="1">
        <p:scale>
          <a:sx n="94" d="100"/>
          <a:sy n="94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4417-FB22-1B4D-A803-FE34CBCF738E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5D9B-86D2-D240-ACC6-0AA2259666EA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282-33D1-7549-B4B1-2EAA36822606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D854-16F2-9544-B7AA-CDD8D9CF0C64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D980-E3DD-DD44-89D0-67EB37B936F9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52551"/>
            <a:ext cx="388620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3886200" cy="5003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A38-129E-D744-ADB5-6292633EDBD0}" type="datetime1">
              <a:rPr lang="en-GB" smtClean="0"/>
              <a:t>05/02/2020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851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649E-0219-1443-96CA-9E31D7C955A7}" type="datetime1">
              <a:rPr lang="en-GB" smtClean="0"/>
              <a:t>05/02/2020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6F66-F016-B14E-BD3C-3FEF39E9DA79}" type="datetime1">
              <a:rPr lang="en-GB" smtClean="0"/>
              <a:t>05/02/2020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9569-1BBF-6544-9C6D-9D299B852AEA}" type="datetime1">
              <a:rPr lang="en-GB" smtClean="0"/>
              <a:t>05/02/2020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842-FDCB-E34F-B50B-856A6E0EB3BE}" type="datetime1">
              <a:rPr lang="en-GB" smtClean="0"/>
              <a:t>05/02/2020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FEB1-9D3D-7344-AB71-B3660EE65195}" type="datetime1">
              <a:rPr lang="en-GB" smtClean="0"/>
              <a:t>05/02/2020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2551"/>
            <a:ext cx="78867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25C2-6165-3748-806F-0F860C84D313}" type="datetime1">
              <a:rPr lang="en-GB" smtClean="0"/>
              <a:t>05/02/2020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 Model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3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memory (quick but painful primer)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2" y="1149394"/>
            <a:ext cx="6780615" cy="52069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memory (quick but painful primer)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Memory Management Unit (MMU)</a:t>
            </a:r>
          </a:p>
          <a:p>
            <a:pPr lvl="1"/>
            <a:r>
              <a:rPr lang="en-US" dirty="0"/>
              <a:t>Transforms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virtual addresses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physical addresses</a:t>
            </a:r>
          </a:p>
          <a:p>
            <a:pPr lvl="1"/>
            <a:r>
              <a:rPr lang="en-US" dirty="0"/>
              <a:t>Memory is laid out in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virtual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pages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(4K, 2M, 1G,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Control available only to the supervisor (historically)</a:t>
            </a:r>
          </a:p>
          <a:p>
            <a:pPr lvl="1"/>
            <a:r>
              <a:rPr lang="is-IS" dirty="0"/>
              <a:t>Software handles failures (e.g., store to read-only page) via </a:t>
            </a:r>
            <a:r>
              <a:rPr lang="is-IS" b="1" dirty="0">
                <a:solidFill>
                  <a:schemeClr val="tx2"/>
                </a:solidFill>
              </a:rPr>
              <a:t>traps</a:t>
            </a:r>
          </a:p>
          <a:p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Page tables</a:t>
            </a:r>
          </a:p>
          <a:p>
            <a:pPr lvl="1"/>
            <a:r>
              <a:rPr lang="is-IS" dirty="0"/>
              <a:t>SW-managed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page tables </a:t>
            </a:r>
            <a:r>
              <a:rPr lang="is-IS" dirty="0"/>
              <a:t>provide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virtual-physical mappings</a:t>
            </a:r>
          </a:p>
          <a:p>
            <a:pPr lvl="1"/>
            <a:r>
              <a:rPr lang="is-IS" dirty="0"/>
              <a:t>Access permissions, page attributes (e.g., caching), dirty bit</a:t>
            </a:r>
          </a:p>
          <a:p>
            <a:pPr lvl="1"/>
            <a:r>
              <a:rPr lang="is-IS" dirty="0"/>
              <a:t>Various configurations + traps implement BSS, COW, sharing, ...</a:t>
            </a:r>
          </a:p>
          <a:p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Translation Look-aside Buffer (TLB)</a:t>
            </a:r>
          </a:p>
          <a:p>
            <a:pPr lvl="1"/>
            <a:r>
              <a:rPr lang="is-IS" dirty="0"/>
              <a:t>Hardware cache of entries – avoid walking pagetables</a:t>
            </a:r>
          </a:p>
          <a:p>
            <a:pPr lvl="1"/>
            <a:r>
              <a:rPr lang="is-IS" dirty="0"/>
              <a:t>Content A</a:t>
            </a:r>
            <a:r>
              <a:rPr lang="en-US" dirty="0"/>
              <a:t>d</a:t>
            </a:r>
            <a:r>
              <a:rPr lang="is-IS" dirty="0"/>
              <a:t>dressable Memory (CAM); 48? 1024? entries</a:t>
            </a:r>
          </a:p>
          <a:p>
            <a:pPr lvl="1"/>
            <a:r>
              <a:rPr lang="is-IS" dirty="0"/>
              <a:t>TLB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tags</a:t>
            </a:r>
            <a:r>
              <a:rPr lang="is-IS" dirty="0"/>
              <a:t>: entries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global</a:t>
            </a:r>
            <a:r>
              <a:rPr lang="is-I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s-IS" dirty="0"/>
              <a:t>or for a specific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address-space ID (ASID)</a:t>
            </a:r>
          </a:p>
          <a:p>
            <a:pPr lvl="1"/>
            <a:r>
              <a:rPr lang="is-IS" dirty="0"/>
              <a:t>Software- vs. hardware-managed TLBs</a:t>
            </a:r>
          </a:p>
          <a:p>
            <a:r>
              <a:rPr lang="is-IS" dirty="0"/>
              <a:t>Hypervisors and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IOMMUs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I/O performs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direct memory access (DMA)</a:t>
            </a:r>
            <a:r>
              <a:rPr lang="is-IS" dirty="0"/>
              <a:t> via virtual addres 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run-time linker (</a:t>
            </a:r>
            <a:r>
              <a:rPr lang="en-US" dirty="0" err="1"/>
              <a:t>rtld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Static linking</a:t>
            </a:r>
            <a:r>
              <a:rPr lang="en-US" dirty="0"/>
              <a:t>: program, libraries linked into one binary</a:t>
            </a:r>
          </a:p>
          <a:p>
            <a:pPr lvl="1"/>
            <a:r>
              <a:rPr lang="en-US" dirty="0"/>
              <a:t>Process address space laid out (and fixed) at compile time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Dynamic linking</a:t>
            </a:r>
            <a:r>
              <a:rPr lang="en-US" dirty="0"/>
              <a:t>: program, libraries in separate binaries</a:t>
            </a:r>
          </a:p>
          <a:p>
            <a:pPr lvl="1"/>
            <a:r>
              <a:rPr lang="en-US" dirty="0"/>
              <a:t>Shared libraries avoid code duplication, conserving memory</a:t>
            </a:r>
          </a:p>
          <a:p>
            <a:pPr lvl="1"/>
            <a:r>
              <a:rPr lang="en-US" dirty="0"/>
              <a:t>Shared libraries allow different update cycles, ABI ownership</a:t>
            </a:r>
          </a:p>
          <a:p>
            <a:pPr lvl="1"/>
            <a:r>
              <a:rPr lang="en-US" dirty="0"/>
              <a:t>Program binaries contain a list of their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library dependencies</a:t>
            </a:r>
          </a:p>
          <a:p>
            <a:pPr lvl="1"/>
            <a:r>
              <a:rPr lang="en-US" dirty="0"/>
              <a:t>The run-time linker (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/>
              <a:t>) loads and links libraries</a:t>
            </a:r>
          </a:p>
          <a:p>
            <a:pPr lvl="1"/>
            <a:r>
              <a:rPr lang="en-US" dirty="0"/>
              <a:t>Also used for plug-ins via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dlopen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dlsym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r>
              <a:rPr lang="en-US" dirty="0"/>
              <a:t>Three separate but related activities: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Load</a:t>
            </a:r>
            <a:r>
              <a:rPr lang="en-US" dirty="0"/>
              <a:t>: Load ELF segments at suitable virtual addresses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Relocate</a:t>
            </a:r>
            <a:r>
              <a:rPr lang="en-US" dirty="0"/>
              <a:t>: Rewrite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position-dependent code </a:t>
            </a:r>
            <a:r>
              <a:rPr lang="en-US" dirty="0"/>
              <a:t>to load address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Resolve symbols</a:t>
            </a:r>
            <a:r>
              <a:rPr lang="en-US" dirty="0"/>
              <a:t>: Rewrite inline/PLT addresses to other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the run-time linker (</a:t>
            </a:r>
            <a:r>
              <a:rPr lang="en-US" dirty="0" err="1"/>
              <a:t>rtld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7385"/>
            <a:ext cx="7886700" cy="4128966"/>
          </a:xfrm>
        </p:spPr>
        <p:txBody>
          <a:bodyPr>
            <a:normAutofit fontScale="92500"/>
          </a:bodyPr>
          <a:lstStyle/>
          <a:p>
            <a:r>
              <a:rPr lang="en-US" dirty="0"/>
              <a:t>When the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execve</a:t>
            </a:r>
            <a:r>
              <a:rPr lang="en-US" dirty="0"/>
              <a:t> system call starts the new program:</a:t>
            </a:r>
          </a:p>
          <a:p>
            <a:pPr lvl="1"/>
            <a:r>
              <a:rPr lang="en-US" dirty="0"/>
              <a:t>ELF binaries name their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interpreter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in ELF metadata</a:t>
            </a:r>
          </a:p>
          <a:p>
            <a:pPr lvl="1"/>
            <a:r>
              <a:rPr lang="en-US" dirty="0"/>
              <a:t>Kernel maps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/>
              <a:t> and the application binary into memory</a:t>
            </a:r>
          </a:p>
          <a:p>
            <a:pPr lvl="1"/>
            <a:r>
              <a:rPr lang="en-US" dirty="0" err="1"/>
              <a:t>Userspace</a:t>
            </a:r>
            <a:r>
              <a:rPr lang="en-US" dirty="0"/>
              <a:t> starts execution in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/>
              <a:t> loads and links dynamic libraries, runs constructors</a:t>
            </a: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/>
              <a:t>calls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main()</a:t>
            </a:r>
          </a:p>
          <a:p>
            <a:r>
              <a:rPr lang="en-US" dirty="0" err="1"/>
              <a:t>Optimisations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Lazy binding</a:t>
            </a:r>
            <a:r>
              <a:rPr lang="en-US" dirty="0"/>
              <a:t>: don’t resolve all function symbols at load time</a:t>
            </a: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Prelinking</a:t>
            </a:r>
            <a:r>
              <a:rPr lang="en-US" dirty="0"/>
              <a:t>: relocate, link in advance of execution</a:t>
            </a:r>
          </a:p>
          <a:p>
            <a:pPr lvl="1"/>
            <a:r>
              <a:rPr lang="en-US" dirty="0"/>
              <a:t>Difference is invisible </a:t>
            </a:r>
            <a:r>
              <a:rPr lang="mr-IN" dirty="0"/>
              <a:t>–</a:t>
            </a:r>
            <a:r>
              <a:rPr lang="en-US" dirty="0"/>
              <a:t> but surprising to many programmers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2" y="1272597"/>
            <a:ext cx="7886698" cy="784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:~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/bin/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/bin/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libc.so.7 =&gt; /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 (0x20100000)</a:t>
            </a:r>
          </a:p>
        </p:txBody>
      </p:sp>
    </p:spTree>
    <p:extLst>
      <p:ext uri="{BB962C8B-B14F-4D97-AF65-F5344CB8AC3E}">
        <p14:creationId xmlns:p14="http://schemas.microsoft.com/office/powerpoint/2010/main" val="1282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Arguments and ELF auxiliary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800"/>
            <a:ext cx="7886700" cy="36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C-program arguments are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argc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argv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[]</a:t>
            </a:r>
            <a:r>
              <a:rPr lang="en-US" dirty="0"/>
              <a:t>, and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envv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[]</a:t>
            </a:r>
            <a:r>
              <a:rPr lang="en-US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2633823"/>
            <a:ext cx="7886700" cy="36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run-time linker also accepts arguments from the kernel: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2" y="1678054"/>
            <a:ext cx="7886698" cy="784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-c 716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COMM             ARGS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2" y="3002557"/>
            <a:ext cx="7886698" cy="33537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-x 716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COMM             AUXV             VALUE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AT_PHDR          0x8034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AT_PHENT         32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AT_PHNUM         7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AT_PAGESZ        4096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AT_FLAGS         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AT_ENTRY         0x8cc8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AT_BASE          0x20014000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AT_EXECPATH      0xbfffffc4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AT_OSRELDATE     1100062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AT_NCPUS         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AT_PAGESIZES     0xbfffff9c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AT_PAGESIZESLEN  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681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and system calls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22457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Asymmetric domain transition,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trap</a:t>
            </a:r>
            <a:r>
              <a:rPr lang="en-US" dirty="0"/>
              <a:t>, shifts control to kernel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Asynchronous traps</a:t>
            </a:r>
            <a:r>
              <a:rPr lang="en-US" dirty="0"/>
              <a:t>: e.g., timer, peripheral interrupts, Inter-Processor Interrupts (IPIs)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Synchronous traps</a:t>
            </a:r>
            <a:r>
              <a:rPr lang="en-US" dirty="0"/>
              <a:t>: e.g., system calls, divide-by-zero, page faults</a:t>
            </a:r>
          </a:p>
          <a:p>
            <a:r>
              <a:rPr lang="en-US" dirty="0"/>
              <a:t>$pc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interrupt vector</a:t>
            </a:r>
            <a:r>
              <a:rPr lang="en-US" dirty="0"/>
              <a:t>: dedicated OS code to handle trap</a:t>
            </a:r>
          </a:p>
          <a:p>
            <a:r>
              <a:rPr lang="en-US" dirty="0"/>
              <a:t>Key challenge: kernel must gain control safely, securely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8424"/>
              </p:ext>
            </p:extLst>
          </p:nvPr>
        </p:nvGraphicFramePr>
        <p:xfrm>
          <a:off x="628650" y="3584686"/>
          <a:ext cx="7886700" cy="16304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059">
                <a:tc>
                  <a:txBody>
                    <a:bodyPr/>
                    <a:lstStyle/>
                    <a:p>
                      <a:r>
                        <a:rPr lang="en-US" dirty="0"/>
                        <a:t>RISC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$pc saved, handler $pc installed, control coprocessor (MMU, </a:t>
                      </a:r>
                      <a:r>
                        <a:rPr lang="is-IS" dirty="0"/>
                        <a:t>…)</a:t>
                      </a:r>
                    </a:p>
                    <a:p>
                      <a:r>
                        <a:rPr lang="is-IS" dirty="0"/>
                        <a:t>Kernel address space becomes</a:t>
                      </a:r>
                      <a:r>
                        <a:rPr lang="is-IS" baseline="0" dirty="0"/>
                        <a:t> </a:t>
                      </a:r>
                      <a:r>
                        <a:rPr lang="is-IS" dirty="0"/>
                        <a:t>available for fetch/load/store</a:t>
                      </a:r>
                    </a:p>
                    <a:p>
                      <a:r>
                        <a:rPr lang="is-IS" dirty="0"/>
                        <a:t>Reserved registers in ABI ($k0,</a:t>
                      </a:r>
                      <a:r>
                        <a:rPr lang="is-IS" baseline="0" dirty="0"/>
                        <a:t> $k1) or banking ($pc, $sp, ...)</a:t>
                      </a:r>
                      <a:endParaRPr lang="is-IS" dirty="0"/>
                    </a:p>
                    <a:p>
                      <a:r>
                        <a:rPr lang="is-IS" dirty="0"/>
                        <a:t>Software must save</a:t>
                      </a:r>
                      <a:r>
                        <a:rPr lang="is-IS" baseline="0" dirty="0"/>
                        <a:t> </a:t>
                      </a:r>
                      <a:r>
                        <a:rPr lang="is-IS" dirty="0"/>
                        <a:t>other state (i.e., other </a:t>
                      </a:r>
                      <a:r>
                        <a:rPr lang="is-IS" baseline="0" dirty="0"/>
                        <a:t>registers)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r>
                        <a:rPr lang="en-US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 saves context to in-memory trap frame</a:t>
                      </a:r>
                      <a:r>
                        <a:rPr lang="en-US" baseline="0" dirty="0"/>
                        <a:t> (variably sized?)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395492"/>
            <a:ext cx="7886700" cy="869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context switch:</a:t>
            </a:r>
          </a:p>
          <a:p>
            <a:pPr lvl="1"/>
            <a:r>
              <a:rPr lang="en-US" dirty="0"/>
              <a:t>(1) trap to kernel, (2) save register context; (3) optionally change address space, (4) restore another register context; (5) trap return</a:t>
            </a:r>
          </a:p>
        </p:txBody>
      </p:sp>
    </p:spTree>
    <p:extLst>
      <p:ext uri="{BB962C8B-B14F-4D97-AF65-F5344CB8AC3E}">
        <p14:creationId xmlns:p14="http://schemas.microsoft.com/office/powerpoint/2010/main" val="20696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85148-F97F-CE46-988E-A399F57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F3F94-D743-0140-BB89-25364D21D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A7CF2-53E9-A04D-9E2B-639971E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 Model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L41 Lecture 4</a:t>
            </a:r>
          </a:p>
          <a:p>
            <a:r>
              <a:rPr lang="en-US" dirty="0" err="1"/>
              <a:t>Dr</a:t>
            </a:r>
            <a:r>
              <a:rPr lang="en-US" dirty="0"/>
              <a:t> Robert N. M. Watson</a:t>
            </a:r>
          </a:p>
          <a:p>
            <a:r>
              <a:rPr lang="en-US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25688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dirty="0"/>
              <a:t>process model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/>
              <a:t>traps</a:t>
            </a:r>
            <a:r>
              <a:rPr lang="en-US" dirty="0"/>
              <a:t> and </a:t>
            </a:r>
            <a:r>
              <a:rPr lang="en-US" b="1" dirty="0"/>
              <a:t>system calls</a:t>
            </a:r>
          </a:p>
          <a:p>
            <a:pPr lvl="1"/>
            <a:r>
              <a:rPr lang="en-US" b="1" dirty="0"/>
              <a:t>Synchrony</a:t>
            </a:r>
            <a:r>
              <a:rPr lang="en-US" dirty="0"/>
              <a:t> and </a:t>
            </a:r>
            <a:r>
              <a:rPr lang="en-US" b="1" dirty="0"/>
              <a:t>asynchrony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 and </a:t>
            </a:r>
            <a:r>
              <a:rPr lang="en-US" b="1" dirty="0"/>
              <a:t>reliability</a:t>
            </a:r>
          </a:p>
          <a:p>
            <a:pPr lvl="1"/>
            <a:r>
              <a:rPr lang="en-US" dirty="0"/>
              <a:t>Kernel work in system calls and traps</a:t>
            </a:r>
          </a:p>
          <a:p>
            <a:r>
              <a:rPr lang="en-US" b="1" dirty="0"/>
              <a:t>Virtual memory </a:t>
            </a:r>
            <a:r>
              <a:rPr lang="en-US" dirty="0"/>
              <a:t>support for the process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processes request kernel services via </a:t>
            </a:r>
            <a:r>
              <a:rPr lang="en-US" b="1" dirty="0"/>
              <a:t>system calls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Traps</a:t>
            </a:r>
            <a:r>
              <a:rPr lang="en-US" dirty="0"/>
              <a:t> that model </a:t>
            </a:r>
            <a:r>
              <a:rPr lang="en-US" b="1" dirty="0"/>
              <a:t>function-call semantics</a:t>
            </a:r>
            <a:r>
              <a:rPr lang="en-US" dirty="0"/>
              <a:t>; e.g., 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open()</a:t>
            </a:r>
            <a:r>
              <a:rPr lang="en-US" dirty="0"/>
              <a:t> opens a file and returns a file descriptor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/>
              <a:t> creates a new process</a:t>
            </a:r>
          </a:p>
          <a:p>
            <a:r>
              <a:rPr lang="en-US" dirty="0"/>
              <a:t>System calls appear to be library functions (e.g.,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triggers trap to transfer control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System-call arguments copied into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Kernel implements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System-call return values copied out of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Kernel returns from trap to next user instruction</a:t>
            </a:r>
          </a:p>
          <a:p>
            <a:r>
              <a:rPr lang="en-US" dirty="0"/>
              <a:t>Some quirks relative to normal APIs; e.g.,</a:t>
            </a:r>
          </a:p>
          <a:p>
            <a:pPr lvl="1"/>
            <a:r>
              <a:rPr lang="en-US" dirty="0"/>
              <a:t>C return values via normal ABI calling convention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... </a:t>
            </a:r>
            <a:r>
              <a:rPr lang="en-US" dirty="0"/>
              <a:t>B</a:t>
            </a:r>
            <a:r>
              <a:rPr lang="is-IS" dirty="0"/>
              <a:t>ut also per-thread </a:t>
            </a:r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errno</a:t>
            </a:r>
            <a:r>
              <a:rPr lang="is-IS" dirty="0"/>
              <a:t> to report error conditions</a:t>
            </a:r>
          </a:p>
          <a:p>
            <a:pPr lvl="1"/>
            <a:r>
              <a:rPr lang="is-IS" dirty="0"/>
              <a:t>... </a:t>
            </a:r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EINTR</a:t>
            </a:r>
            <a:r>
              <a:rPr lang="is-IS" dirty="0"/>
              <a:t>: for some calls, work got interrupted, try again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is an operating system?</a:t>
            </a:r>
          </a:p>
          <a:p>
            <a:r>
              <a:rPr lang="en-US" dirty="0"/>
              <a:t>Operating systems research</a:t>
            </a:r>
          </a:p>
          <a:p>
            <a:r>
              <a:rPr lang="en-US" dirty="0"/>
              <a:t>About the module</a:t>
            </a:r>
          </a:p>
          <a:p>
            <a:r>
              <a:rPr lang="en-US" dirty="0"/>
              <a:t>Lab reports</a:t>
            </a:r>
          </a:p>
          <a:p>
            <a:endParaRPr lang="en-US" dirty="0"/>
          </a:p>
          <a:p>
            <a:r>
              <a:rPr lang="en-US" dirty="0"/>
              <a:t>DTrace</a:t>
            </a:r>
          </a:p>
          <a:p>
            <a:r>
              <a:rPr lang="en-US" dirty="0"/>
              <a:t>The probe effect</a:t>
            </a:r>
          </a:p>
          <a:p>
            <a:r>
              <a:rPr lang="en-US" dirty="0"/>
              <a:t>The kernel: Just a C program?</a:t>
            </a:r>
          </a:p>
          <a:p>
            <a:r>
              <a:rPr lang="en-US" dirty="0"/>
              <a:t>A little on kernel dynamics: How work happens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System-call synchrony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</a:t>
            </a:r>
            <a:r>
              <a:rPr lang="en-US" dirty="0" err="1"/>
              <a:t>syscalls</a:t>
            </a:r>
            <a:r>
              <a:rPr lang="en-US" dirty="0"/>
              <a:t> behave like </a:t>
            </a:r>
            <a:r>
              <a:rPr lang="en-US" b="1" dirty="0"/>
              <a:t>synchronous</a:t>
            </a:r>
            <a:r>
              <a:rPr lang="en-US" dirty="0"/>
              <a:t> C functions</a:t>
            </a:r>
            <a:endParaRPr lang="en-US" i="1" dirty="0"/>
          </a:p>
          <a:p>
            <a:pPr lvl="1"/>
            <a:r>
              <a:rPr lang="en-US" dirty="0"/>
              <a:t>Calls with arguments (</a:t>
            </a:r>
            <a:r>
              <a:rPr lang="en-US" b="1" dirty="0"/>
              <a:t>by value </a:t>
            </a:r>
            <a:r>
              <a:rPr lang="en-US" dirty="0"/>
              <a:t>or </a:t>
            </a:r>
            <a:r>
              <a:rPr lang="en-US" b="1" dirty="0"/>
              <a:t>by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values (an integer/pointer or by reference)</a:t>
            </a:r>
          </a:p>
          <a:p>
            <a:pPr lvl="1"/>
            <a:r>
              <a:rPr lang="en-US" dirty="0"/>
              <a:t>Caller regains control when the work is complete; e.g., </a:t>
            </a:r>
          </a:p>
          <a:p>
            <a:pPr lvl="2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getpid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retrieves the </a:t>
            </a:r>
            <a:r>
              <a:rPr lang="en-US" b="1" dirty="0"/>
              <a:t>process ID</a:t>
            </a:r>
            <a:r>
              <a:rPr lang="en-US" i="1" dirty="0"/>
              <a:t> </a:t>
            </a:r>
            <a:r>
              <a:rPr lang="en-US" dirty="0"/>
              <a:t>via a return value</a:t>
            </a:r>
          </a:p>
          <a:p>
            <a:pPr lvl="2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reads data from a file: on return, data in buffer</a:t>
            </a:r>
          </a:p>
          <a:p>
            <a:r>
              <a:rPr lang="en-US" dirty="0"/>
              <a:t>Except .. some </a:t>
            </a:r>
            <a:r>
              <a:rPr lang="en-US" dirty="0" err="1"/>
              <a:t>syscalls</a:t>
            </a:r>
            <a:r>
              <a:rPr lang="en-US" dirty="0"/>
              <a:t> manipulate </a:t>
            </a:r>
            <a:r>
              <a:rPr lang="en-US" b="1" dirty="0"/>
              <a:t>control flow </a:t>
            </a:r>
            <a:r>
              <a:rPr lang="en-US" dirty="0"/>
              <a:t>or </a:t>
            </a:r>
            <a:r>
              <a:rPr lang="en-US" b="1" dirty="0"/>
              <a:t>process thread/life cycle</a:t>
            </a:r>
            <a:r>
              <a:rPr lang="en-US" dirty="0"/>
              <a:t>; e.g.: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_exit()</a:t>
            </a:r>
            <a:r>
              <a:rPr lang="en-US" dirty="0"/>
              <a:t> never returns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/>
              <a:t> returns </a:t>
            </a:r>
            <a:r>
              <a:rPr lang="is-IS" dirty="0"/>
              <a:t>… twice</a:t>
            </a: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pthread</a:t>
            </a:r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_create()</a:t>
            </a:r>
            <a:r>
              <a:rPr lang="is-IS" dirty="0"/>
              <a:t> creates a new thread</a:t>
            </a:r>
          </a:p>
          <a:p>
            <a:pPr lvl="1"/>
            <a:r>
              <a:rPr lang="is-IS" dirty="0">
                <a:latin typeface="Source Code Pro" charset="0"/>
                <a:ea typeface="Source Code Pro" charset="0"/>
                <a:cs typeface="Source Code Pro" charset="0"/>
              </a:rPr>
              <a:t>setucontext() </a:t>
            </a:r>
            <a:r>
              <a:rPr lang="is-IS" dirty="0"/>
              <a:t>rewrites thread register state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System-call asynchrony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calls can perform </a:t>
            </a:r>
            <a:r>
              <a:rPr lang="en-US" b="1" dirty="0"/>
              <a:t>asynchronous</a:t>
            </a:r>
            <a:r>
              <a:rPr lang="en-US" dirty="0"/>
              <a:t> </a:t>
            </a:r>
            <a:r>
              <a:rPr lang="en-US" b="1" dirty="0"/>
              <a:t>work</a:t>
            </a:r>
          </a:p>
          <a:p>
            <a:pPr lvl="1"/>
            <a:r>
              <a:rPr lang="en-US" dirty="0"/>
              <a:t>Some work may not be complete on return; e.g.,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write()</a:t>
            </a:r>
            <a:r>
              <a:rPr lang="en-US" dirty="0"/>
              <a:t> writes data to a file .. to disk .. eventually</a:t>
            </a:r>
          </a:p>
          <a:p>
            <a:pPr lvl="1"/>
            <a:r>
              <a:rPr lang="en-US" dirty="0"/>
              <a:t>Caller can re-use buffer immediately (</a:t>
            </a:r>
            <a:r>
              <a:rPr lang="en-US" b="1" dirty="0"/>
              <a:t>copy semantics</a:t>
            </a:r>
            <a:r>
              <a:rPr lang="en-US" dirty="0"/>
              <a:t>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maps a file but doesn’t load data</a:t>
            </a:r>
          </a:p>
          <a:p>
            <a:pPr lvl="1"/>
            <a:r>
              <a:rPr lang="en-US" dirty="0"/>
              <a:t>Caller traps on access, triggering I/O (</a:t>
            </a:r>
            <a:r>
              <a:rPr lang="en-US" b="1" dirty="0"/>
              <a:t>demand paging)</a:t>
            </a:r>
          </a:p>
          <a:p>
            <a:pPr lvl="1"/>
            <a:r>
              <a:rPr lang="en-US" dirty="0"/>
              <a:t>Copy semantics mean that user program can be unaware of asynchrony (</a:t>
            </a:r>
            <a:r>
              <a:rPr lang="is-IS" dirty="0"/>
              <a:t>… sort of)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err="1"/>
              <a:t>syscalls</a:t>
            </a:r>
            <a:r>
              <a:rPr lang="en-US" dirty="0"/>
              <a:t> have </a:t>
            </a:r>
            <a:r>
              <a:rPr lang="en-US" b="1" dirty="0"/>
              <a:t>asynchronous call semantics</a:t>
            </a: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aio_write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requests an asynchronous write</a:t>
            </a:r>
          </a:p>
          <a:p>
            <a:pPr lvl="1"/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aio_return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aio_error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collect results later</a:t>
            </a:r>
          </a:p>
          <a:p>
            <a:pPr lvl="1"/>
            <a:r>
              <a:rPr lang="en-US" dirty="0"/>
              <a:t>Caller must wait to re-use buffer (</a:t>
            </a:r>
            <a:r>
              <a:rPr lang="en-US" b="1" dirty="0"/>
              <a:t>shared semantics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System-call invocation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52551"/>
            <a:ext cx="3460777" cy="50038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45859" y="1352551"/>
            <a:ext cx="4800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libc</a:t>
            </a:r>
            <a:r>
              <a:rPr lang="en-US" dirty="0"/>
              <a:t> system-call stubs provide linkable symbols</a:t>
            </a:r>
          </a:p>
          <a:p>
            <a:r>
              <a:rPr lang="en-US" dirty="0"/>
              <a:t>Inline system-call instructions or dynamic implementations</a:t>
            </a:r>
          </a:p>
          <a:p>
            <a:pPr lvl="1"/>
            <a:r>
              <a:rPr lang="en-US" dirty="0"/>
              <a:t>Linux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vdso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/>
              <a:t>Xen </a:t>
            </a:r>
            <a:r>
              <a:rPr lang="en-US" b="1" dirty="0" err="1"/>
              <a:t>hypercall</a:t>
            </a:r>
            <a:r>
              <a:rPr lang="en-US" b="1" dirty="0"/>
              <a:t> page</a:t>
            </a:r>
          </a:p>
          <a:p>
            <a:r>
              <a:rPr lang="en-US" b="1" dirty="0"/>
              <a:t>Machine-dependent trap vector</a:t>
            </a:r>
          </a:p>
          <a:p>
            <a:r>
              <a:rPr lang="en-US" b="1" dirty="0"/>
              <a:t>Machine-independent </a:t>
            </a:r>
            <a:r>
              <a:rPr lang="en-US" dirty="0"/>
              <a:t>function</a:t>
            </a:r>
            <a:r>
              <a:rPr lang="en-US" b="1" dirty="0"/>
              <a:t> 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Prologue (e.g., breakpoints, tracing)</a:t>
            </a:r>
          </a:p>
          <a:p>
            <a:pPr lvl="1"/>
            <a:r>
              <a:rPr lang="en-US" dirty="0"/>
              <a:t>Actual service invoked</a:t>
            </a:r>
          </a:p>
          <a:p>
            <a:pPr lvl="1"/>
            <a:r>
              <a:rPr lang="en-US" dirty="0"/>
              <a:t>Epilogue (e.g., tracing, signal delivery)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System-call table: </a:t>
            </a:r>
            <a:r>
              <a:rPr lang="en-US" dirty="0" err="1"/>
              <a:t>syscalls.master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5960533"/>
            <a:ext cx="7886700" cy="3958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NB: If this looks like RPC stub generation .. that’s because it 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0" y="1352551"/>
            <a:ext cx="7886700" cy="159560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33  AUE_ACCESS  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access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(char *path,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amode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34  AUE_CHFLAGS 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chflags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const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char *path,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u_long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flags); }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35  AUE_FCHFLAGS  STD     {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fchflags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fd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u_long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flags);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36  AUE_SYNC      STD   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sync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void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37  AUE_KILL      STD   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kill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pid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signum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38  AUE_STAT      COMPAT  {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stat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char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path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ostat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}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09150"/>
            <a:ext cx="7886700" cy="25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reliability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User-kernel interface is a key </a:t>
            </a:r>
            <a:r>
              <a:rPr lang="en-US" b="1" dirty="0"/>
              <a:t>Trusted Computing Base (TCB)</a:t>
            </a:r>
            <a:r>
              <a:rPr lang="en-US" dirty="0"/>
              <a:t> surface</a:t>
            </a:r>
          </a:p>
          <a:p>
            <a:pPr lvl="1"/>
            <a:r>
              <a:rPr lang="en-US" i="1" dirty="0"/>
              <a:t>Minimum software required for the system to be secure</a:t>
            </a:r>
          </a:p>
          <a:p>
            <a:r>
              <a:rPr lang="en-US" dirty="0"/>
              <a:t>Foundational security goal: </a:t>
            </a:r>
            <a:r>
              <a:rPr lang="en-US" b="1" dirty="0"/>
              <a:t>isolation</a:t>
            </a:r>
            <a:endParaRPr lang="en-US" dirty="0"/>
          </a:p>
          <a:p>
            <a:pPr lvl="1"/>
            <a:r>
              <a:rPr lang="en-US" dirty="0"/>
              <a:t>Used to implement </a:t>
            </a:r>
            <a:r>
              <a:rPr lang="en-US" b="1" dirty="0"/>
              <a:t>integrity</a:t>
            </a:r>
            <a:r>
              <a:rPr lang="en-US" dirty="0"/>
              <a:t>,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availability</a:t>
            </a:r>
          </a:p>
          <a:p>
            <a:pPr lvl="1"/>
            <a:r>
              <a:rPr lang="en-US" dirty="0"/>
              <a:t>Limit scope of system-call effects on global state</a:t>
            </a:r>
          </a:p>
          <a:p>
            <a:pPr lvl="1"/>
            <a:r>
              <a:rPr lang="en-US" dirty="0"/>
              <a:t>Enforce access control on all operations (e.g., MAC, DAC)</a:t>
            </a:r>
          </a:p>
          <a:p>
            <a:pPr lvl="1"/>
            <a:r>
              <a:rPr lang="en-US" dirty="0"/>
              <a:t>Accountability mechanisms (e.g., event auditing)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reliability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perform work on behalf of user code</a:t>
            </a:r>
          </a:p>
          <a:p>
            <a:pPr lvl="1"/>
            <a:r>
              <a:rPr lang="en-US" b="1" dirty="0"/>
              <a:t>Kernel thread</a:t>
            </a:r>
            <a:r>
              <a:rPr lang="en-US" dirty="0"/>
              <a:t> operations implement system call/trap</a:t>
            </a:r>
            <a:endParaRPr lang="en-US" b="1" dirty="0"/>
          </a:p>
          <a:p>
            <a:r>
              <a:rPr lang="en-US" b="1" dirty="0"/>
              <a:t>Unforgeable credential </a:t>
            </a:r>
            <a:r>
              <a:rPr lang="en-US" dirty="0"/>
              <a:t>tied to each process/thread</a:t>
            </a:r>
          </a:p>
          <a:p>
            <a:pPr lvl="1"/>
            <a:r>
              <a:rPr lang="en-US" dirty="0" err="1"/>
              <a:t>Authorises</a:t>
            </a:r>
            <a:r>
              <a:rPr lang="en-US" dirty="0"/>
              <a:t> use of kernel services and objects</a:t>
            </a:r>
          </a:p>
          <a:p>
            <a:pPr lvl="1"/>
            <a:r>
              <a:rPr lang="en-US" dirty="0"/>
              <a:t>Resources (e.g., CPU, memory) billed to the thread</a:t>
            </a:r>
          </a:p>
          <a:p>
            <a:pPr lvl="1"/>
            <a:r>
              <a:rPr lang="en-US" dirty="0"/>
              <a:t>Explicit checks in system-call implementation</a:t>
            </a:r>
          </a:p>
          <a:p>
            <a:pPr lvl="1"/>
            <a:r>
              <a:rPr lang="en-US" dirty="0"/>
              <a:t>Credentials may be cached to </a:t>
            </a:r>
            <a:r>
              <a:rPr lang="en-US" dirty="0" err="1"/>
              <a:t>authorise</a:t>
            </a:r>
            <a:r>
              <a:rPr lang="en-US" dirty="0"/>
              <a:t> asynchronous work (e.g., TCP sockets, NFS block I/O)</a:t>
            </a:r>
          </a:p>
          <a:p>
            <a:r>
              <a:rPr lang="en-US" dirty="0"/>
              <a:t>Kernel must be robust to </a:t>
            </a:r>
            <a:r>
              <a:rPr lang="en-US" b="1" dirty="0"/>
              <a:t>user-thread </a:t>
            </a:r>
            <a:r>
              <a:rPr lang="en-US" b="1" dirty="0" err="1"/>
              <a:t>misbehaviour</a:t>
            </a:r>
            <a:endParaRPr lang="en-US" b="1" dirty="0"/>
          </a:p>
          <a:p>
            <a:pPr lvl="1"/>
            <a:r>
              <a:rPr lang="en-US" dirty="0"/>
              <a:t>Handle failures gracefully: terminate process, not kernel</a:t>
            </a:r>
          </a:p>
          <a:p>
            <a:pPr lvl="1"/>
            <a:r>
              <a:rPr lang="en-US" dirty="0"/>
              <a:t>Avoid priority inversions, unbounded resource allocation,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reliability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Confidentiality</a:t>
            </a:r>
            <a:r>
              <a:rPr lang="en-US" dirty="0"/>
              <a:t> is both difficult and expensive</a:t>
            </a:r>
          </a:p>
          <a:p>
            <a:pPr lvl="1"/>
            <a:r>
              <a:rPr lang="en-US" dirty="0"/>
              <a:t>Explicitly zero memory before re-use between processes</a:t>
            </a:r>
          </a:p>
          <a:p>
            <a:pPr lvl="1"/>
            <a:r>
              <a:rPr lang="en-US" dirty="0"/>
              <a:t>Prevent kernel-user data leaks (e.g., in </a:t>
            </a:r>
            <a:r>
              <a:rPr lang="en-US" dirty="0" err="1"/>
              <a:t>struct</a:t>
            </a:r>
            <a:r>
              <a:rPr lang="en-US" dirty="0"/>
              <a:t> padding)</a:t>
            </a:r>
          </a:p>
          <a:p>
            <a:pPr lvl="1"/>
            <a:r>
              <a:rPr lang="en-US" dirty="0"/>
              <a:t>Correct implementation of process model via rings, VM</a:t>
            </a:r>
          </a:p>
          <a:p>
            <a:pPr lvl="1"/>
            <a:r>
              <a:rPr lang="en-US" b="1" dirty="0"/>
              <a:t>Covert channels</a:t>
            </a:r>
            <a:r>
              <a:rPr lang="en-US" dirty="0"/>
              <a:t>, </a:t>
            </a:r>
            <a:r>
              <a:rPr lang="en-US" b="1" dirty="0"/>
              <a:t>side channels</a:t>
            </a:r>
            <a:endParaRPr lang="en-US" dirty="0"/>
          </a:p>
          <a:p>
            <a:r>
              <a:rPr lang="en-US" dirty="0"/>
              <a:t>User code is the adversary – may try to break access control or isolation</a:t>
            </a:r>
          </a:p>
          <a:p>
            <a:pPr lvl="1"/>
            <a:r>
              <a:rPr lang="en-US" dirty="0"/>
              <a:t>Kernel must carefully enforce all access-control rules</a:t>
            </a:r>
          </a:p>
          <a:p>
            <a:pPr lvl="1"/>
            <a:r>
              <a:rPr lang="en-US" dirty="0"/>
              <a:t>System-call arguments, return values are data, not code</a:t>
            </a:r>
          </a:p>
          <a:p>
            <a:pPr lvl="1"/>
            <a:r>
              <a:rPr lang="en-US" dirty="0"/>
              <a:t>Extreme care with user-originated pointers,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reliability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a user process passes a kernel pointer to system call?</a:t>
            </a:r>
          </a:p>
          <a:p>
            <a:pPr lvl="1"/>
            <a:r>
              <a:rPr lang="en-US" dirty="0"/>
              <a:t>System-call arguments must be processed with rights of user code</a:t>
            </a:r>
          </a:p>
          <a:p>
            <a:pPr lvl="1"/>
            <a:r>
              <a:rPr lang="en-US" dirty="0"/>
              <a:t>E.g., prohibit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read()</a:t>
            </a:r>
            <a:r>
              <a:rPr lang="en-US" dirty="0"/>
              <a:t> from storing via kernel pointer, which might (e.g.,) overwrite in-kernel credentials</a:t>
            </a:r>
          </a:p>
          <a:p>
            <a:pPr lvl="1"/>
            <a:r>
              <a:rPr lang="en-US" dirty="0"/>
              <a:t>Explicit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routines check pointer validity, copy data safely</a:t>
            </a:r>
          </a:p>
          <a:p>
            <a:r>
              <a:rPr lang="en-US" dirty="0"/>
              <a:t>Kernel dereferences user pointer by accident</a:t>
            </a:r>
          </a:p>
          <a:p>
            <a:pPr lvl="1"/>
            <a:r>
              <a:rPr lang="en-US" dirty="0"/>
              <a:t>Kernel bugs could cause kernel to access user memory “by mistake”, inappropriately trusting user code or data</a:t>
            </a:r>
          </a:p>
          <a:p>
            <a:pPr lvl="1"/>
            <a:r>
              <a:rPr lang="en-US" dirty="0"/>
              <a:t>Kernel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NULL</a:t>
            </a:r>
            <a:r>
              <a:rPr lang="en-US" dirty="0"/>
              <a:t>-pointer vulnerabilities</a:t>
            </a:r>
          </a:p>
          <a:p>
            <a:pPr lvl="1"/>
            <a:r>
              <a:rPr lang="en-US" dirty="0"/>
              <a:t>Intel Supervisor Mode Access Prevent (SMAP),</a:t>
            </a:r>
            <a:br>
              <a:rPr lang="en-US" dirty="0"/>
            </a:br>
            <a:r>
              <a:rPr lang="en-US" dirty="0"/>
              <a:t>Supervisor Mode Execute Prevention (SMEP)</a:t>
            </a:r>
          </a:p>
          <a:p>
            <a:pPr lvl="1"/>
            <a:r>
              <a:rPr lang="en-US" dirty="0"/>
              <a:t>ARM Privileged </a:t>
            </a:r>
            <a:r>
              <a:rPr lang="en-US" dirty="0" err="1"/>
              <a:t>eXecute</a:t>
            </a:r>
            <a:r>
              <a:rPr lang="en-US" dirty="0"/>
              <a:t> Never (PXN)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System-call entry –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syscallenter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50" y="1439334"/>
            <a:ext cx="3722633" cy="45838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cred_update_thread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sv_fetch_syscall_args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ktrsyscall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ptracestop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IN_CAPABILITY_MODE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syscall_thread_enter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systrace_probe_func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AUDIT_SYSCALL_ENTER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 dirty="0" err="1">
                <a:latin typeface="Source Code Pro" charset="0"/>
                <a:ea typeface="Source Code Pro" charset="0"/>
                <a:cs typeface="Source Code Pro" charset="0"/>
              </a:rPr>
              <a:t>sa</a:t>
            </a:r>
            <a:r>
              <a:rPr lang="en-US" b="1" dirty="0"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en-US" b="1" dirty="0" err="1">
                <a:latin typeface="Source Code Pro" charset="0"/>
                <a:ea typeface="Source Code Pro" charset="0"/>
                <a:cs typeface="Source Code Pro" charset="0"/>
              </a:rPr>
              <a:t>callp</a:t>
            </a:r>
            <a:r>
              <a:rPr lang="en-US" b="1" dirty="0"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en-US" b="1" dirty="0" err="1">
                <a:latin typeface="Source Code Pro" charset="0"/>
                <a:ea typeface="Source Code Pro" charset="0"/>
                <a:cs typeface="Source Code Pro" charset="0"/>
              </a:rPr>
              <a:t>sy_call</a:t>
            </a:r>
            <a:endParaRPr lang="en-US" b="1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AUDIT_SYSCALL_EXIT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systrace_probe_func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syscall_thread_exit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sv_set_syscall_retval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25159" y="1439334"/>
            <a:ext cx="4290191" cy="45838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Update thread cred from process</a:t>
            </a:r>
          </a:p>
          <a:p>
            <a:pPr marL="0" indent="0">
              <a:buNone/>
            </a:pPr>
            <a:r>
              <a:rPr lang="en-US" dirty="0"/>
              <a:t>ABI-specific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copyin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/>
              <a:t> of arguments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ktrace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entry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ptrace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entry breakpoint</a:t>
            </a:r>
          </a:p>
          <a:p>
            <a:pPr marL="0" indent="0">
              <a:buNone/>
            </a:pPr>
            <a:r>
              <a:rPr lang="en-US" dirty="0"/>
              <a:t>Capsicum capability-mode check</a:t>
            </a:r>
          </a:p>
          <a:p>
            <a:pPr marL="0" indent="0">
              <a:buNone/>
            </a:pPr>
            <a:r>
              <a:rPr lang="en-US" dirty="0"/>
              <a:t>Thread drain barrier (module unload)</a:t>
            </a:r>
          </a:p>
          <a:p>
            <a:pPr marL="0" indent="0">
              <a:buNone/>
            </a:pPr>
            <a:r>
              <a:rPr lang="en-US" dirty="0"/>
              <a:t>DTrace system-call entry probe</a:t>
            </a:r>
          </a:p>
          <a:p>
            <a:pPr marL="0" indent="0">
              <a:buNone/>
            </a:pPr>
            <a:r>
              <a:rPr lang="en-US" dirty="0"/>
              <a:t>Security event auditing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b="1" dirty="0"/>
              <a:t>System-call implementation! Woo!</a:t>
            </a:r>
          </a:p>
          <a:p>
            <a:pPr marL="0" indent="0">
              <a:buNone/>
            </a:pPr>
            <a:r>
              <a:rPr lang="en-US" dirty="0"/>
              <a:t>Security event auditing</a:t>
            </a:r>
          </a:p>
          <a:p>
            <a:pPr marL="0" indent="0">
              <a:buNone/>
            </a:pPr>
            <a:r>
              <a:rPr lang="en-US" dirty="0"/>
              <a:t>DTrace system-call return probe</a:t>
            </a:r>
          </a:p>
          <a:p>
            <a:pPr marL="0" indent="0">
              <a:buNone/>
            </a:pPr>
            <a:r>
              <a:rPr lang="en-US" dirty="0"/>
              <a:t>Thread drain barrier (module unload)</a:t>
            </a:r>
          </a:p>
          <a:p>
            <a:pPr marL="0" indent="0">
              <a:buNone/>
            </a:pPr>
            <a:r>
              <a:rPr lang="en-US" dirty="0"/>
              <a:t>ABI-specific return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3605" y="6021264"/>
            <a:ext cx="65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That’s a lot of tracing hooks – why so many?</a:t>
            </a:r>
          </a:p>
        </p:txBody>
      </p:sp>
    </p:spTree>
    <p:extLst>
      <p:ext uri="{BB962C8B-B14F-4D97-AF65-F5344CB8AC3E}">
        <p14:creationId xmlns:p14="http://schemas.microsoft.com/office/powerpoint/2010/main" val="14709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getauid</a:t>
            </a:r>
            <a:r>
              <a:rPr lang="en-US" dirty="0"/>
              <a:t>: return process audit ID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15152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Current thread </a:t>
            </a:r>
            <a:r>
              <a:rPr lang="en-US" dirty="0"/>
              <a:t>pointer, system-call </a:t>
            </a:r>
            <a:r>
              <a:rPr lang="en-US" b="1" dirty="0"/>
              <a:t>argument structure</a:t>
            </a:r>
          </a:p>
          <a:p>
            <a:pPr lvl="1"/>
            <a:r>
              <a:rPr lang="en-US" dirty="0"/>
              <a:t>Security: </a:t>
            </a:r>
            <a:r>
              <a:rPr lang="en-US" b="1" dirty="0"/>
              <a:t>lightweight </a:t>
            </a:r>
            <a:r>
              <a:rPr lang="en-US" b="1" dirty="0" err="1"/>
              <a:t>virtualisation</a:t>
            </a:r>
            <a:r>
              <a:rPr lang="en-US" dirty="0"/>
              <a:t>, </a:t>
            </a:r>
            <a:r>
              <a:rPr lang="en-US" b="1" dirty="0"/>
              <a:t>privilege check</a:t>
            </a:r>
          </a:p>
          <a:p>
            <a:pPr lvl="1"/>
            <a:r>
              <a:rPr lang="en-US" dirty="0"/>
              <a:t>Copy value to user address space – can’t write to it directly!</a:t>
            </a:r>
          </a:p>
          <a:p>
            <a:pPr lvl="1"/>
            <a:r>
              <a:rPr lang="en-US" dirty="0"/>
              <a:t>No explicit </a:t>
            </a:r>
            <a:r>
              <a:rPr lang="en-US" dirty="0" err="1"/>
              <a:t>synchronisation</a:t>
            </a:r>
            <a:r>
              <a:rPr lang="en-US" dirty="0"/>
              <a:t> as fields are thread-local</a:t>
            </a:r>
          </a:p>
          <a:p>
            <a:r>
              <a:rPr lang="en-US" dirty="0"/>
              <a:t>Does it matter how fresh the credential pointer is?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652" y="1352551"/>
            <a:ext cx="7886698" cy="285684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sys_getauid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thread *td,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struct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getauid_args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*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uap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error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;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if (jailed(td-&gt;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))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return (ENOSYS);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error =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priv_check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(td, PRIV_AUDIT_GETAUDIT);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if (error)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error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return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(&amp;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cr_audit.ai_auid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uap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,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sizeof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td_ucred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-&gt;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cr_audit.ai_auid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)));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44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time: The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model and its evolution</a:t>
            </a:r>
          </a:p>
          <a:p>
            <a:r>
              <a:rPr lang="en-US" dirty="0"/>
              <a:t>Brutal (re, pre)-introduction to virtual memory</a:t>
            </a:r>
          </a:p>
          <a:p>
            <a:r>
              <a:rPr lang="en-US" dirty="0"/>
              <a:t>Where do programs come from?</a:t>
            </a:r>
          </a:p>
          <a:p>
            <a:r>
              <a:rPr lang="en-US" dirty="0"/>
              <a:t>Traps and system calls</a:t>
            </a:r>
          </a:p>
          <a:p>
            <a:r>
              <a:rPr lang="en-US" dirty="0"/>
              <a:t>Reading for next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System-call return –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syscallret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50" y="1439334"/>
            <a:ext cx="3927584" cy="3854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userret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KTRUSERRET</a:t>
            </a: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g_waitidle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addupc_task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➟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sched_userret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p_throttled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ktrsysret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ptracestop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thread_suspend_check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buNone/>
            </a:pP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P_PPWAIT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31189" y="1439334"/>
            <a:ext cx="4134439" cy="3854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Complicated things, like signals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ktrace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return</a:t>
            </a:r>
          </a:p>
          <a:p>
            <a:pPr marL="0" indent="0">
              <a:buNone/>
            </a:pPr>
            <a:r>
              <a:rPr lang="en-US" dirty="0"/>
              <a:t>Wait for disk probing to complete</a:t>
            </a:r>
          </a:p>
          <a:p>
            <a:pPr marL="0" indent="0">
              <a:buNone/>
            </a:pPr>
            <a:r>
              <a:rPr lang="en-US" dirty="0"/>
              <a:t>System-time profiling charge</a:t>
            </a:r>
          </a:p>
          <a:p>
            <a:pPr marL="0" indent="0">
              <a:buNone/>
            </a:pPr>
            <a:r>
              <a:rPr lang="en-US" dirty="0"/>
              <a:t>Scheduler adjusts priorities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is-IS" dirty="0"/>
              <a:t>… various debugging assertions...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racct</a:t>
            </a:r>
            <a:r>
              <a:rPr lang="en-US" dirty="0"/>
              <a:t> resource throttling</a:t>
            </a:r>
          </a:p>
          <a:p>
            <a:pPr marL="0" indent="0">
              <a:buNone/>
            </a:pPr>
            <a:r>
              <a:rPr lang="en-US" dirty="0"/>
              <a:t>Kernel tracing: </a:t>
            </a:r>
            <a:r>
              <a:rPr lang="en-US" dirty="0" err="1"/>
              <a:t>syscall</a:t>
            </a:r>
            <a:r>
              <a:rPr lang="en-US" dirty="0"/>
              <a:t> return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ptrace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return breakpoint</a:t>
            </a:r>
          </a:p>
          <a:p>
            <a:pPr marL="0" indent="0">
              <a:buNone/>
            </a:pPr>
            <a:r>
              <a:rPr lang="en-US" dirty="0"/>
              <a:t>Single-threading check</a:t>
            </a:r>
          </a:p>
          <a:p>
            <a:pPr marL="0" indent="0">
              <a:buNone/>
            </a:pP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vfork</a:t>
            </a:r>
            <a:r>
              <a:rPr lang="en-US" dirty="0"/>
              <a:t> wait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8650" y="5298736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That is a lot of stuff that largely </a:t>
            </a:r>
            <a:r>
              <a:rPr lang="en-US" sz="2400" b="1" dirty="0"/>
              <a:t>never happens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trick is making all of this nothing fast – e.g., via per-thread flags and </a:t>
            </a:r>
            <a:r>
              <a:rPr lang="en-US" sz="2400" dirty="0" err="1"/>
              <a:t>globals</a:t>
            </a:r>
            <a:r>
              <a:rPr lang="en-US" sz="2400" dirty="0"/>
              <a:t> that remain in the data cache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56739E1-390D-A646-874E-5F57621716F0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20216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practice: </a:t>
            </a:r>
            <a:r>
              <a:rPr lang="en-US" dirty="0" err="1"/>
              <a:t>dd</a:t>
            </a:r>
            <a:r>
              <a:rPr lang="en-US" dirty="0"/>
              <a:t>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2" y="2294299"/>
            <a:ext cx="7886698" cy="3691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probefunc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]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totaltime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(@totaltime);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1357563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A56FED7-0E13-8843-A6FE-87AA71596A6F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41375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in practice: </a:t>
            </a:r>
            <a:r>
              <a:rPr lang="en-US" dirty="0" err="1"/>
              <a:t>dd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2090578"/>
            <a:ext cx="7886698" cy="38625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sysarch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7645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issetugid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8900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lseek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 9571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sigaction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11122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clock_gettime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12142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ioctl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14116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write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29445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readlink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49062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access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50743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sigprocmask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83953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fstat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113850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munmap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154841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close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176638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lstat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453835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openat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562472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read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697051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                                         770581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3205967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1290328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6042716"/>
            <a:ext cx="788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NB: ≈3.2ms total – but 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time(1)</a:t>
            </a:r>
            <a:r>
              <a:rPr lang="en-US" sz="2200" dirty="0"/>
              <a:t> reports 396ms system time?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C50B819-89E7-CB45-8CB6-FE0238E5CA05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10951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in practice: </a:t>
            </a:r>
            <a:r>
              <a:rPr lang="en-US" dirty="0" err="1"/>
              <a:t>dd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1145820"/>
            <a:ext cx="7886698" cy="5003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:::entry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count();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1;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:::return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!=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0;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</a:t>
            </a:r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trap:entry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@traps = count(); self-&gt;start = timestamp;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fbt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::</a:t>
            </a:r>
            <a:r>
              <a:rPr lang="en-US" sz="1400" b="1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trap:return</a:t>
            </a:r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 &amp;&amp; self-&gt;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insyscall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0/ {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length = timestamp - self-&gt;start; @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trap_time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 sum(length);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END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{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syscalls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syscall_time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(@traps);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printa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(@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trap_time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0E6BCA8-DB92-8C49-8E1B-31F6FAAC7F1E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DEC50-A1BD-DF49-B107-C0B3A781D069}"/>
              </a:ext>
            </a:extLst>
          </p:cNvPr>
          <p:cNvSpPr txBox="1"/>
          <p:nvPr/>
        </p:nvSpPr>
        <p:spPr>
          <a:xfrm>
            <a:off x="516835" y="6139548"/>
            <a:ext cx="632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NB: trap() FBT probes are machine-dependent and these examples are from x86_64.</a:t>
            </a:r>
            <a:br>
              <a:rPr lang="en-US" sz="1400" dirty="0"/>
            </a:br>
            <a:r>
              <a:rPr lang="en-US" sz="1400" dirty="0"/>
              <a:t>On ARMv7, use </a:t>
            </a:r>
            <a:r>
              <a:rPr lang="en-US" sz="1400" b="1" dirty="0" err="1"/>
              <a:t>fbt</a:t>
            </a:r>
            <a:r>
              <a:rPr lang="en-US" sz="1400" b="1" dirty="0"/>
              <a:t>::</a:t>
            </a:r>
            <a:r>
              <a:rPr lang="en-US" sz="1400" b="1" dirty="0" err="1"/>
              <a:t>abort_handler</a:t>
            </a:r>
            <a:r>
              <a:rPr lang="en-US" sz="1400" b="1" dirty="0"/>
              <a:t>:{</a:t>
            </a:r>
            <a:r>
              <a:rPr lang="en-US" sz="1400" b="1" dirty="0" err="1"/>
              <a:t>entry,return</a:t>
            </a:r>
            <a:r>
              <a:rPr lang="en-US" sz="1400" b="1" dirty="0"/>
              <a:t>}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956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650" y="1290328"/>
            <a:ext cx="7886700" cy="6338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time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=10m count=1 status=none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0.000u 0.396s 0:00.39 100.0%    25+170k 0+0io 0pf+0w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in practice: </a:t>
            </a:r>
            <a:r>
              <a:rPr lang="en-US" dirty="0" err="1"/>
              <a:t>dd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2" y="3400425"/>
            <a:ext cx="7886698" cy="10581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65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2953756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5185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380762894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525354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65 system calls at ≈3ms; 5,185 traps at ≈381ms!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which traps?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443655" y="2400830"/>
            <a:ext cx="3461845" cy="472965"/>
          </a:xfrm>
          <a:prstGeom prst="wedgeRectCallout">
            <a:avLst>
              <a:gd name="adj1" fmla="val -46019"/>
              <a:gd name="adj2" fmla="val 200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 system calls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758105" y="3244380"/>
            <a:ext cx="3461845" cy="472965"/>
          </a:xfrm>
          <a:prstGeom prst="wedgeRectCallout">
            <a:avLst>
              <a:gd name="adj1" fmla="val -83796"/>
              <a:gd name="adj2" fmla="val 70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2.95ms in system calls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720662" y="3985584"/>
            <a:ext cx="3461845" cy="472965"/>
          </a:xfrm>
          <a:prstGeom prst="wedgeRectCallout">
            <a:avLst>
              <a:gd name="adj1" fmla="val -82685"/>
              <a:gd name="adj2" fmla="val -39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5,185 traps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443655" y="4758028"/>
            <a:ext cx="3461845" cy="472965"/>
          </a:xfrm>
          <a:prstGeom prst="wedgeRectCallout">
            <a:avLst>
              <a:gd name="adj1" fmla="val -46019"/>
              <a:gd name="adj2" fmla="val -14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380.76ms in traps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77F1D47-3E3F-FA4D-93D3-394B99357BB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5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7" grpId="0" animBg="1"/>
      <p:bldP spid="8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in practice: </a:t>
            </a:r>
            <a:r>
              <a:rPr lang="en-US" dirty="0" err="1"/>
              <a:t>dd</a:t>
            </a:r>
            <a:r>
              <a:rPr lang="en-US" dirty="0"/>
              <a:t>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48" y="1177907"/>
            <a:ext cx="7886700" cy="4032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profile-997 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execname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== "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"/ { @traces[stack()] = count(); }</a:t>
            </a:r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8" y="1713711"/>
            <a:ext cx="7886698" cy="32737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kernel`PHYS_TO_VM_PAGE+0x1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5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kernel`vm_map_lookup_done+0x1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 5</a:t>
            </a:r>
          </a:p>
          <a:p>
            <a:endParaRPr lang="de-DE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kernel`pagezero+0x10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kernel`trap+0x4ea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kernel`0xffffffff80e018e2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346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041426"/>
            <a:ext cx="7886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/>
              <a:t>A sizeable fraction of time is spent in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pagezero</a:t>
            </a:r>
            <a:r>
              <a:rPr lang="en-US" sz="2200" dirty="0"/>
              <a:t>: </a:t>
            </a:r>
            <a:r>
              <a:rPr lang="en-US" sz="2200" b="1" dirty="0"/>
              <a:t>on-demand zeroing </a:t>
            </a:r>
            <a:r>
              <a:rPr lang="en-US" sz="2200" dirty="0"/>
              <a:t>of previously untouched pages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/>
              <a:t>Ironically (?), the kernel is demand filling pages with zeroes only to </a:t>
            </a:r>
            <a:r>
              <a:rPr lang="en-US" sz="2200" dirty="0" err="1">
                <a:latin typeface="Source Code Pro" charset="0"/>
                <a:ea typeface="Source Code Pro" charset="0"/>
                <a:cs typeface="Source Code Pro" charset="0"/>
              </a:rPr>
              <a:t>copyout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sz="2200" dirty="0"/>
              <a:t> zeroes to it from </a:t>
            </a:r>
            <a:r>
              <a:rPr lang="en-US" sz="2200" dirty="0">
                <a:latin typeface="Source Code Pro" charset="0"/>
                <a:ea typeface="Source Code Pro" charset="0"/>
                <a:cs typeface="Source Code Pro" charset="0"/>
              </a:rPr>
              <a:t>/dev/zero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B0AB082-8105-1848-A8D7-9AFC658BD059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12252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Virtual memory (quick, painful)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2" y="1149394"/>
            <a:ext cx="6780615" cy="520695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2F6C0D1-BF58-BE43-9000-61B8FC628B08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29576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back to Virtual Memory (VM)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process model’s isolation guarantees incur real expense</a:t>
            </a:r>
          </a:p>
          <a:p>
            <a:r>
              <a:rPr lang="en-US" dirty="0"/>
              <a:t>The VM subsystem works quite hard to avoid expense</a:t>
            </a:r>
          </a:p>
          <a:p>
            <a:pPr lvl="1"/>
            <a:r>
              <a:rPr lang="en-US" b="1" dirty="0"/>
              <a:t>Shared memory</a:t>
            </a:r>
            <a:r>
              <a:rPr lang="en-US" dirty="0"/>
              <a:t>, </a:t>
            </a:r>
            <a:r>
              <a:rPr lang="en-US" b="1" dirty="0"/>
              <a:t>copy-on-write</a:t>
            </a:r>
            <a:r>
              <a:rPr lang="en-US" dirty="0"/>
              <a:t>, </a:t>
            </a:r>
            <a:r>
              <a:rPr lang="en-US" b="1" dirty="0"/>
              <a:t>page flipping</a:t>
            </a:r>
          </a:p>
          <a:p>
            <a:pPr lvl="1"/>
            <a:r>
              <a:rPr lang="en-US" b="1" dirty="0"/>
              <a:t>Background page zeroing</a:t>
            </a:r>
          </a:p>
          <a:p>
            <a:pPr lvl="1"/>
            <a:r>
              <a:rPr lang="en-US" b="1" dirty="0" err="1"/>
              <a:t>Superpages</a:t>
            </a:r>
            <a:r>
              <a:rPr lang="en-US" dirty="0"/>
              <a:t> to improve TLB efficiency</a:t>
            </a:r>
          </a:p>
          <a:p>
            <a:r>
              <a:rPr lang="en-US" dirty="0"/>
              <a:t>VM avoids work, but also manages memory footprint</a:t>
            </a:r>
          </a:p>
          <a:p>
            <a:pPr lvl="1"/>
            <a:r>
              <a:rPr lang="en-US" dirty="0"/>
              <a:t>Memory as a </a:t>
            </a:r>
            <a:r>
              <a:rPr lang="en-US" b="1" dirty="0"/>
              <a:t>cache</a:t>
            </a:r>
            <a:r>
              <a:rPr lang="en-US" dirty="0"/>
              <a:t> of secondary storage (files, swap)</a:t>
            </a:r>
          </a:p>
          <a:p>
            <a:pPr lvl="1"/>
            <a:r>
              <a:rPr lang="en-US" b="1" dirty="0"/>
              <a:t>Demand paging </a:t>
            </a:r>
            <a:r>
              <a:rPr lang="en-US" dirty="0"/>
              <a:t>vs. </a:t>
            </a:r>
            <a:r>
              <a:rPr lang="en-US" b="1" dirty="0"/>
              <a:t>I/O clustering</a:t>
            </a:r>
          </a:p>
          <a:p>
            <a:pPr lvl="1"/>
            <a:r>
              <a:rPr lang="en-US" dirty="0"/>
              <a:t>LRU / preemptive swapping to maintain free-page pool</a:t>
            </a:r>
          </a:p>
          <a:p>
            <a:pPr lvl="1"/>
            <a:r>
              <a:rPr lang="en-US" dirty="0"/>
              <a:t>Recently: </a:t>
            </a:r>
            <a:r>
              <a:rPr lang="en-US" b="1" dirty="0"/>
              <a:t>memory compression </a:t>
            </a:r>
            <a:r>
              <a:rPr lang="en-US" dirty="0"/>
              <a:t>and </a:t>
            </a:r>
            <a:r>
              <a:rPr lang="en-US" b="1" dirty="0"/>
              <a:t>deduplication</a:t>
            </a:r>
          </a:p>
          <a:p>
            <a:r>
              <a:rPr lang="en-US" dirty="0"/>
              <a:t>These ideas were known before Mach, but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Acetta, et al. impose principled design, turn them into an art form</a:t>
            </a:r>
          </a:p>
          <a:p>
            <a:pPr lvl="1"/>
            <a:r>
              <a:rPr lang="is-IS" dirty="0"/>
              <a:t>Provide a model beyond </a:t>
            </a:r>
            <a:r>
              <a:rPr lang="is-IS" b="1" dirty="0"/>
              <a:t>V→P mappings </a:t>
            </a:r>
            <a:r>
              <a:rPr lang="is-IS" dirty="0"/>
              <a:t>in page tables</a:t>
            </a:r>
          </a:p>
          <a:p>
            <a:pPr lvl="1"/>
            <a:r>
              <a:rPr lang="is-IS" dirty="0"/>
              <a:t>And ideas such as the </a:t>
            </a:r>
            <a:r>
              <a:rPr lang="is-IS" b="1" dirty="0"/>
              <a:t>message-passing</a:t>
            </a:r>
            <a:r>
              <a:rPr lang="en-US" b="1" dirty="0"/>
              <a:t>—</a:t>
            </a:r>
            <a:r>
              <a:rPr lang="is-IS" b="1" dirty="0"/>
              <a:t>shared-memory duality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1DE9ED3-1FF6-4B40-B3C0-ACAC7A3F1C34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9113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programmer view of 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" y="1352551"/>
            <a:ext cx="8803006" cy="487439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E1E759E-B8F0-1E48-8754-63BDDF0105FB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8638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 VM in other operating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182414"/>
            <a:ext cx="7886700" cy="5539062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146175" algn="l"/>
              </a:tabLst>
            </a:pPr>
            <a:r>
              <a:rPr lang="en-US" b="1" dirty="0"/>
              <a:t>Mach</a:t>
            </a:r>
            <a:r>
              <a:rPr lang="en-US" dirty="0"/>
              <a:t>: VM mappings, objects, pages, etc., are first-class kernel services exposed via system calls</a:t>
            </a:r>
          </a:p>
          <a:p>
            <a:r>
              <a:rPr lang="en-US" dirty="0"/>
              <a:t>In two directly derived systems, quite different stories: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FreeBSD, Mach is used:</a:t>
            </a:r>
          </a:p>
          <a:p>
            <a:pPr lvl="1"/>
            <a:r>
              <a:rPr lang="en-US" dirty="0"/>
              <a:t>To efficiently implement UNIX’s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fork()</a:t>
            </a:r>
            <a:r>
              <a:rPr lang="en-US" dirty="0"/>
              <a:t> and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execve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/>
              <a:t>For memory-management APIs </a:t>
            </a:r>
            <a:r>
              <a:rPr lang="mr-IN" dirty="0"/>
              <a:t>–</a:t>
            </a:r>
            <a:r>
              <a:rPr lang="en-US" dirty="0"/>
              <a:t> e.g.,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mmap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mprotect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/>
              <a:t>By VM-</a:t>
            </a:r>
            <a:r>
              <a:rPr lang="en-US" dirty="0" err="1"/>
              <a:t>optimised</a:t>
            </a:r>
            <a:r>
              <a:rPr lang="en-US" dirty="0"/>
              <a:t> IPC </a:t>
            </a:r>
            <a:r>
              <a:rPr lang="mr-IN" dirty="0"/>
              <a:t>–</a:t>
            </a:r>
            <a:r>
              <a:rPr lang="en-US" dirty="0"/>
              <a:t> e.g.,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pipe() </a:t>
            </a:r>
            <a:r>
              <a:rPr lang="en-US" dirty="0"/>
              <a:t>and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sendfile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/>
              <a:t>By the filesystem to implement a </a:t>
            </a:r>
            <a:r>
              <a:rPr lang="en-US" b="1" dirty="0"/>
              <a:t>merged VM-buffer cache</a:t>
            </a:r>
          </a:p>
          <a:p>
            <a:pPr lvl="1"/>
            <a:r>
              <a:rPr lang="en-US" dirty="0"/>
              <a:t>By </a:t>
            </a:r>
            <a:r>
              <a:rPr lang="en-US" b="1" dirty="0"/>
              <a:t>device drivers </a:t>
            </a:r>
            <a:r>
              <a:rPr lang="en-US" dirty="0"/>
              <a:t>that manage memory in interesting ways</a:t>
            </a:r>
            <a:br>
              <a:rPr lang="en-US" dirty="0"/>
            </a:br>
            <a:r>
              <a:rPr lang="en-US" dirty="0"/>
              <a:t>(e.g., GPU drivers mapping pages into user processes)</a:t>
            </a:r>
          </a:p>
          <a:p>
            <a:pPr lvl="1"/>
            <a:r>
              <a:rPr lang="en-US" dirty="0"/>
              <a:t>By a set of VM worker threads, such as the </a:t>
            </a:r>
            <a:r>
              <a:rPr lang="en-US" b="1" dirty="0"/>
              <a:t>page daemon</a:t>
            </a:r>
            <a:r>
              <a:rPr lang="en-US" dirty="0"/>
              <a:t>, </a:t>
            </a:r>
            <a:r>
              <a:rPr lang="en-US" b="1" dirty="0"/>
              <a:t>swapper</a:t>
            </a:r>
            <a:r>
              <a:rPr lang="en-US" dirty="0"/>
              <a:t>, </a:t>
            </a:r>
            <a:r>
              <a:rPr lang="en-US" b="1" dirty="0" err="1"/>
              <a:t>syncer</a:t>
            </a:r>
            <a:r>
              <a:rPr lang="en-US" dirty="0"/>
              <a:t>, and </a:t>
            </a:r>
            <a:r>
              <a:rPr lang="en-US" b="1" dirty="0"/>
              <a:t>page-zeroing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2242925"/>
          <a:ext cx="7886700" cy="17201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2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45">
                <a:tc>
                  <a:txBody>
                    <a:bodyPr/>
                    <a:lstStyle/>
                    <a:p>
                      <a:r>
                        <a:rPr lang="en-US" sz="2000" b="1" dirty="0"/>
                        <a:t>Mac 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Although not a microkernel, Mach’s VM/IPC Application Programming Interfaces</a:t>
                      </a:r>
                      <a:r>
                        <a:rPr lang="en-US" sz="2000" baseline="0" dirty="0"/>
                        <a:t> (APIs) are available </a:t>
                      </a:r>
                      <a:r>
                        <a:rPr lang="en-US" sz="2000" dirty="0"/>
                        <a:t>to user programs, and widely used for IPC, debugging, </a:t>
                      </a:r>
                      <a:r>
                        <a:rPr lang="is-I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32">
                <a:tc>
                  <a:txBody>
                    <a:bodyPr/>
                    <a:lstStyle/>
                    <a:p>
                      <a:r>
                        <a:rPr lang="en-US" sz="2000" b="1" dirty="0"/>
                        <a:t>FreeBSD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Mach VM is used as a foundation for UNIX</a:t>
                      </a:r>
                      <a:r>
                        <a:rPr lang="en-US" sz="2000" baseline="0" dirty="0"/>
                        <a:t> APIs</a:t>
                      </a:r>
                      <a:r>
                        <a:rPr lang="en-US" sz="2000" dirty="0"/>
                        <a:t>, but is available</a:t>
                      </a:r>
                      <a:r>
                        <a:rPr lang="en-US" sz="2000" baseline="0" dirty="0"/>
                        <a:t> for use only as a Kernel Programming Interface (KPI)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A503B3A-F131-E94D-8812-5BAC7067B160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L41 Lecture 2 - The Process Model</a:t>
            </a:r>
          </a:p>
        </p:txBody>
      </p:sp>
    </p:spTree>
    <p:extLst>
      <p:ext uri="{BB962C8B-B14F-4D97-AF65-F5344CB8AC3E}">
        <p14:creationId xmlns:p14="http://schemas.microsoft.com/office/powerpoint/2010/main" val="9031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Process Model</a:t>
            </a:r>
            <a:r>
              <a:rPr lang="en-US" sz="3600" dirty="0"/>
              <a:t>: 1970s foundations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" y="1838578"/>
            <a:ext cx="4086508" cy="3481099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4057650" cy="500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Saltzer</a:t>
            </a:r>
            <a:r>
              <a:rPr lang="en-US" dirty="0"/>
              <a:t> and Schroeder, </a:t>
            </a:r>
            <a:r>
              <a:rPr lang="en-US" b="1" dirty="0"/>
              <a:t>The Protection of Information in Computer Systems</a:t>
            </a:r>
            <a:r>
              <a:rPr lang="en-US" dirty="0"/>
              <a:t>, SOSP’73, October 1973. (CACM 1974)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Multics process model</a:t>
            </a:r>
          </a:p>
          <a:p>
            <a:pPr lvl="1"/>
            <a:r>
              <a:rPr lang="en-US" dirty="0"/>
              <a:t>‘Program in execution’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Process isolation </a:t>
            </a:r>
            <a:r>
              <a:rPr lang="en-US" dirty="0"/>
              <a:t>bridged by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controlled communication </a:t>
            </a:r>
            <a:r>
              <a:rPr lang="en-US" dirty="0"/>
              <a:t>via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supervisor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(kernel)</a:t>
            </a:r>
          </a:p>
          <a:p>
            <a:r>
              <a:rPr lang="en-US" dirty="0"/>
              <a:t>Hardware foundations</a:t>
            </a:r>
          </a:p>
          <a:p>
            <a:pPr lvl="1"/>
            <a:r>
              <a:rPr lang="en-US" dirty="0"/>
              <a:t>Supervisor mode</a:t>
            </a:r>
          </a:p>
          <a:p>
            <a:pPr lvl="1"/>
            <a:r>
              <a:rPr lang="en-US" dirty="0"/>
              <a:t>Memory segmentation</a:t>
            </a:r>
          </a:p>
          <a:p>
            <a:pPr lvl="1"/>
            <a:r>
              <a:rPr lang="en-US" dirty="0"/>
              <a:t>Trap mechanism</a:t>
            </a:r>
          </a:p>
          <a:p>
            <a:r>
              <a:rPr lang="en-US" dirty="0"/>
              <a:t>Hardware protection rings (Schroeder and </a:t>
            </a:r>
            <a:r>
              <a:rPr lang="en-US" dirty="0" err="1"/>
              <a:t>Saltzer</a:t>
            </a:r>
            <a:r>
              <a:rPr lang="en-US" dirty="0"/>
              <a:t>, 1972)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ideas from the first lab report</a:t>
            </a:r>
          </a:p>
          <a:p>
            <a:r>
              <a:rPr lang="en-US" dirty="0"/>
              <a:t>Lab 2: DTrace and IPC</a:t>
            </a:r>
          </a:p>
          <a:p>
            <a:pPr lvl="1"/>
            <a:r>
              <a:rPr lang="en-US" dirty="0"/>
              <a:t>Explore Inter-Process Communication (IPC) performance</a:t>
            </a:r>
          </a:p>
          <a:p>
            <a:pPr lvl="1"/>
            <a:r>
              <a:rPr lang="en-US" dirty="0"/>
              <a:t>Leads into Lab 3: microarchitectural counters to explain IPC performance</a:t>
            </a:r>
          </a:p>
          <a:p>
            <a:endParaRPr lang="en-US" dirty="0"/>
          </a:p>
          <a:p>
            <a:r>
              <a:rPr lang="en-US" dirty="0" err="1"/>
              <a:t>McKusick</a:t>
            </a:r>
            <a:r>
              <a:rPr lang="en-US" dirty="0"/>
              <a:t>, et al: Chapter 6 (</a:t>
            </a:r>
            <a:r>
              <a:rPr lang="en-US" i="1" dirty="0"/>
              <a:t>Memory Management</a:t>
            </a:r>
            <a:r>
              <a:rPr lang="en-US" dirty="0"/>
              <a:t>)</a:t>
            </a:r>
          </a:p>
          <a:p>
            <a:r>
              <a:rPr lang="en-US" dirty="0"/>
              <a:t>Optional: Anderson, et al, on </a:t>
            </a:r>
            <a:r>
              <a:rPr lang="en-US" i="1" dirty="0"/>
              <a:t>Scheduler Activations</a:t>
            </a:r>
          </a:p>
          <a:p>
            <a:pPr lvl="1"/>
            <a:r>
              <a:rPr lang="en-US" dirty="0"/>
              <a:t>(Exercise: where can we find scheduler-activation-based concurrent programming models today?)</a:t>
            </a:r>
          </a:p>
          <a:p>
            <a:r>
              <a:rPr lang="en-US" dirty="0"/>
              <a:t>Ellard and Seltzer 2003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process model</a:t>
            </a:r>
            <a:r>
              <a:rPr lang="en-US" dirty="0"/>
              <a:t>: today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9" y="1352551"/>
            <a:ext cx="4236553" cy="413384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0060"/>
            <a:ext cx="4187304" cy="5196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‘Program in execution’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≈ address space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Threads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execute code</a:t>
            </a:r>
          </a:p>
          <a:p>
            <a:r>
              <a:rPr lang="en-US" dirty="0"/>
              <a:t>Unit of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resource accounting</a:t>
            </a:r>
          </a:p>
          <a:p>
            <a:pPr lvl="1"/>
            <a:r>
              <a:rPr lang="en-US" dirty="0"/>
              <a:t>Open files, memory, </a:t>
            </a:r>
            <a:r>
              <a:rPr lang="is-IS" dirty="0"/>
              <a:t>…</a:t>
            </a:r>
          </a:p>
          <a:p>
            <a:r>
              <a:rPr lang="is-IS" dirty="0"/>
              <a:t>Kernel interaction via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traps</a:t>
            </a:r>
            <a:r>
              <a:rPr lang="is-IS" dirty="0"/>
              <a:t>: system calls, page faults, ...</a:t>
            </a:r>
          </a:p>
          <a:p>
            <a:r>
              <a:rPr lang="is-IS" dirty="0"/>
              <a:t>Hardware foundations</a:t>
            </a:r>
          </a:p>
          <a:p>
            <a:pPr lvl="1"/>
            <a:r>
              <a:rPr lang="is-IS" dirty="0"/>
              <a:t>Rings control MMU, I/O, etc.</a:t>
            </a:r>
          </a:p>
          <a:p>
            <a:pPr lvl="1"/>
            <a:r>
              <a:rPr lang="is-IS" dirty="0"/>
              <a:t>Virtual addressing (MMU) to construct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virtual address spaces</a:t>
            </a:r>
          </a:p>
          <a:p>
            <a:pPr lvl="1"/>
            <a:r>
              <a:rPr lang="is-IS" dirty="0"/>
              <a:t>Trap mechanism</a:t>
            </a:r>
          </a:p>
          <a:p>
            <a:r>
              <a:rPr lang="is-IS" dirty="0"/>
              <a:t>Details vary little across {BSD, OS X, Linux, Windows, ...}</a:t>
            </a:r>
          </a:p>
          <a:p>
            <a:r>
              <a:rPr lang="is-IS" dirty="0"/>
              <a:t>Recently: OS-Application trust model inverted due to untrustworthy operating systems </a:t>
            </a:r>
            <a:r>
              <a:rPr lang="mr-IN" dirty="0"/>
              <a:t>–</a:t>
            </a:r>
            <a:r>
              <a:rPr lang="is-IS" dirty="0"/>
              <a:t> e.g., Trustzone, SGX, ...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process life cycle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5" y="1931103"/>
            <a:ext cx="4231365" cy="384669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2646"/>
            <a:ext cx="3886200" cy="516059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ea typeface="Source Code Pro" charset="0"/>
                <a:cs typeface="Source Code Pro" charset="0"/>
              </a:rPr>
              <a:t>fork()</a:t>
            </a:r>
          </a:p>
          <a:p>
            <a:pPr lvl="1"/>
            <a:r>
              <a:rPr lang="en-US" dirty="0"/>
              <a:t>Child inherits address space and other properties</a:t>
            </a:r>
          </a:p>
          <a:p>
            <a:pPr lvl="1"/>
            <a:r>
              <a:rPr lang="en-US" dirty="0"/>
              <a:t>Program prepares process for new binary (e.g., </a:t>
            </a:r>
            <a:r>
              <a:rPr lang="en-US" dirty="0" err="1">
                <a:ea typeface="Source Code Pro" charset="0"/>
                <a:cs typeface="Source Code Pro" charset="0"/>
              </a:rPr>
              <a:t>stdio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Copy-on-Write (COW)</a:t>
            </a:r>
          </a:p>
          <a:p>
            <a:r>
              <a:rPr lang="en-US" b="1" dirty="0" err="1">
                <a:ea typeface="Source Code Pro" charset="0"/>
                <a:cs typeface="Source Code Pro" charset="0"/>
              </a:rPr>
              <a:t>execve</a:t>
            </a:r>
            <a:r>
              <a:rPr lang="en-US" b="1" dirty="0"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/>
              <a:t>Kernel replaces address space, loads new binary, starts execution</a:t>
            </a:r>
          </a:p>
          <a:p>
            <a:r>
              <a:rPr lang="en-US" b="1" dirty="0">
                <a:ea typeface="Source Code Pro" charset="0"/>
                <a:cs typeface="Source Code Pro" charset="0"/>
              </a:rPr>
              <a:t>exit()</a:t>
            </a:r>
          </a:p>
          <a:p>
            <a:pPr lvl="1"/>
            <a:r>
              <a:rPr lang="en-US" dirty="0"/>
              <a:t>Process can terminate self (or be terminated)</a:t>
            </a:r>
          </a:p>
          <a:p>
            <a:r>
              <a:rPr lang="en-US" b="1" dirty="0">
                <a:ea typeface="Source Code Pro" charset="0"/>
                <a:cs typeface="Source Code Pro" charset="0"/>
              </a:rPr>
              <a:t>wait4()</a:t>
            </a:r>
            <a:r>
              <a:rPr lang="en-US" dirty="0"/>
              <a:t> (et al)</a:t>
            </a:r>
          </a:p>
          <a:p>
            <a:pPr lvl="1"/>
            <a:r>
              <a:rPr lang="en-US" dirty="0"/>
              <a:t>Parent can await exit status</a:t>
            </a:r>
          </a:p>
          <a:p>
            <a:r>
              <a:rPr lang="en-US" dirty="0"/>
              <a:t>NB: </a:t>
            </a:r>
            <a:r>
              <a:rPr lang="en-US" b="1" dirty="0" err="1"/>
              <a:t>posix_spawn</a:t>
            </a:r>
            <a:r>
              <a:rPr lang="en-US" b="1" dirty="0"/>
              <a:t>()</a:t>
            </a:r>
            <a:r>
              <a:rPr lang="en-US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process model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3" y="1951629"/>
            <a:ext cx="5119205" cy="31916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751" y="1352551"/>
            <a:ext cx="3042599" cy="500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1980s</a:t>
            </a:r>
            <a:r>
              <a:rPr lang="en-US" dirty="0"/>
              <a:t>: Code, heap, and stack</a:t>
            </a:r>
          </a:p>
          <a:p>
            <a:r>
              <a:rPr lang="en-US" b="1" dirty="0"/>
              <a:t>1990s</a:t>
            </a:r>
            <a:r>
              <a:rPr lang="en-US" dirty="0"/>
              <a:t>: Dynamic linking, threading</a:t>
            </a:r>
          </a:p>
          <a:p>
            <a:r>
              <a:rPr lang="en-US" b="1" dirty="0"/>
              <a:t>2000s</a:t>
            </a:r>
            <a:r>
              <a:rPr lang="en-US" dirty="0"/>
              <a:t>: Scalable memory allocators implement multiple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arenas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(e.g., as in </a:t>
            </a:r>
            <a:r>
              <a:rPr lang="en-US" dirty="0" err="1"/>
              <a:t>j</a:t>
            </a:r>
            <a:r>
              <a:rPr lang="en-US" dirty="0" err="1">
                <a:ea typeface="Source Code Pro" charset="0"/>
                <a:cs typeface="Source Code Pro" charset="0"/>
              </a:rPr>
              <a:t>emalloc</a:t>
            </a:r>
            <a:r>
              <a:rPr lang="en-US" dirty="0"/>
              <a:t>)</a:t>
            </a:r>
          </a:p>
          <a:p>
            <a:r>
              <a:rPr lang="en-US" dirty="0"/>
              <a:t>Co-evolution with virtual memory (VM) research</a:t>
            </a:r>
          </a:p>
          <a:p>
            <a:pPr lvl="1"/>
            <a:r>
              <a:rPr lang="en-US" dirty="0" err="1"/>
              <a:t>Acetta</a:t>
            </a:r>
            <a:r>
              <a:rPr lang="en-US" dirty="0"/>
              <a:t>, et al: </a:t>
            </a:r>
            <a:r>
              <a:rPr lang="en-US" i="1" dirty="0"/>
              <a:t>Mach</a:t>
            </a:r>
            <a:r>
              <a:rPr lang="en-US" dirty="0"/>
              <a:t> microkernel (1986)</a:t>
            </a:r>
          </a:p>
          <a:p>
            <a:pPr lvl="1"/>
            <a:r>
              <a:rPr lang="en-US" dirty="0" err="1"/>
              <a:t>Nararro</a:t>
            </a:r>
            <a:r>
              <a:rPr lang="en-US" dirty="0"/>
              <a:t>, et al: </a:t>
            </a:r>
            <a:r>
              <a:rPr lang="en-US" i="1" dirty="0" err="1"/>
              <a:t>Superpages</a:t>
            </a:r>
            <a:r>
              <a:rPr lang="en-US" dirty="0"/>
              <a:t> (2002)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space: </a:t>
            </a:r>
            <a:r>
              <a:rPr lang="en-US" dirty="0" err="1"/>
              <a:t>dd</a:t>
            </a:r>
            <a:r>
              <a:rPr lang="en-US" dirty="0"/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522352"/>
          </a:xfrm>
        </p:spPr>
        <p:txBody>
          <a:bodyPr>
            <a:normAutofit fontScale="92500"/>
          </a:bodyPr>
          <a:lstStyle/>
          <a:p>
            <a:r>
              <a:rPr lang="en-US" dirty="0"/>
              <a:t>Inspect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/>
              <a:t> process address space with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-v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2046657"/>
            <a:ext cx="7886698" cy="27646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-v 734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     START        END PRT  RES PRES REF SHD FLAG TP PATH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    0x8000     0xd000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  5    5   1   0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/bin/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   0x14000    0x16000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2    2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0x20014000 0x20031000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 29   32  31  14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libexec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/ld-elf.so.1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0x20038000 0x20039000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1    0   1   0 C---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libexec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/ld-elf.so.1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0x20039000 0x20052000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16   16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0x20100000 0x2025f000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351  360  31  14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0x2025f000 0x20266000 ---    0    0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0x20266000 0x2026e000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8    0   1   0 C---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0x2026e000 0x20285000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7  533   2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0x20400000 0x20c00000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526  533   2   0 --S-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0xbffe0000 0xc0000000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rwx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3    3   1   0 ---D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0228"/>
              </p:ext>
            </p:extLst>
          </p:nvPr>
        </p:nvGraphicFramePr>
        <p:xfrm>
          <a:off x="5061600" y="5126401"/>
          <a:ext cx="3453748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762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r</a:t>
                      </a:r>
                      <a:r>
                        <a:rPr lang="en-US" dirty="0"/>
                        <a:t>: read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Copy-on-write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w</a:t>
                      </a:r>
                      <a:r>
                        <a:rPr lang="en-US" dirty="0"/>
                        <a:t>: write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D</a:t>
                      </a:r>
                      <a:r>
                        <a:rPr lang="en-US" dirty="0"/>
                        <a:t>: Downward growth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62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x</a:t>
                      </a:r>
                      <a:r>
                        <a:rPr lang="en-US" dirty="0"/>
                        <a:t>: execute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Superpage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0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401"/>
            <a:ext cx="7886700" cy="1303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UNIX: Executable and Linkable Format (ELF)</a:t>
            </a:r>
          </a:p>
          <a:p>
            <a:r>
              <a:rPr lang="en-US" dirty="0"/>
              <a:t>Mac OS X/iOS: Mach-O; Windows: PE/COFF; same ideas</a:t>
            </a:r>
          </a:p>
          <a:p>
            <a:r>
              <a:rPr lang="en-US" dirty="0"/>
              <a:t>Inspect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/>
              <a:t> ELF program header using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objdump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-p</a:t>
            </a:r>
            <a:r>
              <a:rPr lang="en-US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2" y="3310467"/>
            <a:ext cx="7886698" cy="304588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Program Header: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0x70000001 off  0x0000469c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0x0000c69c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0x0000c69c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0x00000158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0x00000158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PHDR off    0x00000034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0x00008034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0x00008034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0x000000e0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0x000000e0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r-x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INTERP off    0x00000114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0x00008114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0x00008114 align 2**0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0x00000015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0x00000015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LOAD off    0x00000000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0x00008000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0x00008000 align 2**15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0x000047f8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0x000047f8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r-x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LOAD off    0x000047f8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0x000147f8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0x000147f8 align 2**15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0x000001b8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0x00001020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DYNAMIC off    0x00004804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0x00014804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0x00014804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0x000000f0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0x000000f0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NOTE off    0x0000012c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0x0000812c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0x0000812c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0x0000004c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0x0000004c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2643201"/>
            <a:ext cx="7886700" cy="565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:~ #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objdump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-p /bin/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/bin/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 file format elf32-littlearm </a:t>
            </a:r>
            <a:endParaRPr lang="en-US" sz="1300" dirty="0">
              <a:solidFill>
                <a:schemeClr val="tx1"/>
              </a:solidFill>
              <a:effectLst/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7096</TotalTime>
  <Words>4066</Words>
  <Application>Microsoft Macintosh PowerPoint</Application>
  <PresentationFormat>On-screen Show (4:3)</PresentationFormat>
  <Paragraphs>562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Mangal</vt:lpstr>
      <vt:lpstr>Source Code Pro</vt:lpstr>
      <vt:lpstr>Office Theme</vt:lpstr>
      <vt:lpstr>The Process Model (1)</vt:lpstr>
      <vt:lpstr>Reminder: last time</vt:lpstr>
      <vt:lpstr>This time: The process model</vt:lpstr>
      <vt:lpstr>The Process Model: 1970s foundations</vt:lpstr>
      <vt:lpstr>The process model: today</vt:lpstr>
      <vt:lpstr>The UNIX process life cycle</vt:lpstr>
      <vt:lpstr>Evolution of the process model</vt:lpstr>
      <vt:lpstr>Process address space: dd(1)</vt:lpstr>
      <vt:lpstr>ELF binaries</vt:lpstr>
      <vt:lpstr>Virtual memory (quick but painful primer)</vt:lpstr>
      <vt:lpstr>Virtual memory (quick but painful primer)</vt:lpstr>
      <vt:lpstr>Role of the run-time linker (rtld)</vt:lpstr>
      <vt:lpstr>Role of the run-time linker (rtld)</vt:lpstr>
      <vt:lpstr>Arguments and ELF auxiliary arguments</vt:lpstr>
      <vt:lpstr>Traps and system calls </vt:lpstr>
      <vt:lpstr>Break</vt:lpstr>
      <vt:lpstr>The Process Model (2)</vt:lpstr>
      <vt:lpstr>The process model (2)</vt:lpstr>
      <vt:lpstr>System calls</vt:lpstr>
      <vt:lpstr>System-call synchrony</vt:lpstr>
      <vt:lpstr>System-call asynchrony</vt:lpstr>
      <vt:lpstr>System-call invocation</vt:lpstr>
      <vt:lpstr>System-call table: syscalls.master</vt:lpstr>
      <vt:lpstr>Security and reliability (1)</vt:lpstr>
      <vt:lpstr>Security and reliability (2)</vt:lpstr>
      <vt:lpstr>Security and reliability (3)</vt:lpstr>
      <vt:lpstr>Security and reliability (4)</vt:lpstr>
      <vt:lpstr>System-call entry – syscallenter</vt:lpstr>
      <vt:lpstr>getauid: return process audit ID</vt:lpstr>
      <vt:lpstr>System-call return – syscallret</vt:lpstr>
      <vt:lpstr>System calls in practice: dd (1)</vt:lpstr>
      <vt:lpstr>System calls in practice: dd (2)</vt:lpstr>
      <vt:lpstr>Traps in practice: dd (1)</vt:lpstr>
      <vt:lpstr>Traps in practice: dd (2)</vt:lpstr>
      <vt:lpstr>traps in practice: dd (3)</vt:lpstr>
      <vt:lpstr>Virtual memory (quick, painful)</vt:lpstr>
      <vt:lpstr>So: back to Virtual Memory (VM)</vt:lpstr>
      <vt:lpstr>Kernel programmer view of VM</vt:lpstr>
      <vt:lpstr>Mach VM in other operating systems</vt:lpstr>
      <vt:lpstr>For next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Robert Watson</cp:lastModifiedBy>
  <cp:revision>222</cp:revision>
  <cp:lastPrinted>2020-02-05T10:18:30Z</cp:lastPrinted>
  <dcterms:created xsi:type="dcterms:W3CDTF">2016-10-26T08:21:24Z</dcterms:created>
  <dcterms:modified xsi:type="dcterms:W3CDTF">2020-02-05T10:18:43Z</dcterms:modified>
</cp:coreProperties>
</file>