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8"/>
  </p:notesMasterIdLst>
  <p:handoutMasterIdLst>
    <p:handoutMasterId r:id="rId39"/>
  </p:handoutMasterIdLst>
  <p:sldIdLst>
    <p:sldId id="256" r:id="rId2"/>
    <p:sldId id="353" r:id="rId3"/>
    <p:sldId id="315" r:id="rId4"/>
    <p:sldId id="334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6" r:id="rId14"/>
    <p:sldId id="333" r:id="rId15"/>
    <p:sldId id="332" r:id="rId16"/>
    <p:sldId id="328" r:id="rId17"/>
    <p:sldId id="329" r:id="rId18"/>
    <p:sldId id="303" r:id="rId19"/>
    <p:sldId id="352" r:id="rId20"/>
    <p:sldId id="354" r:id="rId21"/>
    <p:sldId id="336" r:id="rId22"/>
    <p:sldId id="337" r:id="rId23"/>
    <p:sldId id="338" r:id="rId24"/>
    <p:sldId id="339" r:id="rId25"/>
    <p:sldId id="340" r:id="rId26"/>
    <p:sldId id="341" r:id="rId27"/>
    <p:sldId id="342" r:id="rId28"/>
    <p:sldId id="343" r:id="rId29"/>
    <p:sldId id="344" r:id="rId30"/>
    <p:sldId id="345" r:id="rId31"/>
    <p:sldId id="346" r:id="rId32"/>
    <p:sldId id="347" r:id="rId33"/>
    <p:sldId id="348" r:id="rId34"/>
    <p:sldId id="349" r:id="rId35"/>
    <p:sldId id="350" r:id="rId36"/>
    <p:sldId id="351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70"/>
    <p:restoredTop sz="80680"/>
  </p:normalViewPr>
  <p:slideViewPr>
    <p:cSldViewPr snapToGrid="0" snapToObjects="1" showGuides="1">
      <p:cViewPr varScale="1">
        <p:scale>
          <a:sx n="102" d="100"/>
          <a:sy n="102" d="100"/>
        </p:scale>
        <p:origin x="241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2" d="100"/>
          <a:sy n="82" d="100"/>
        </p:scale>
        <p:origin x="210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C87C4-4AE8-B24F-912F-BF1B5F9D6052}" type="datetimeFigureOut">
              <a:rPr lang="en-US" smtClean="0"/>
              <a:t>2/22/20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ADF446-B1AD-114D-BD35-A390D304F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0619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B4BB5D-D196-B842-A024-8C9F25C53DDF}" type="datetimeFigureOut">
              <a:rPr lang="en-US" smtClean="0"/>
              <a:t>2/22/20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F947C-CEE7-0948-95BB-9D950DF7A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729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2016-2017:</a:t>
            </a:r>
            <a:r>
              <a:rPr lang="en-US" baseline="0" dirty="0"/>
              <a:t> Ran about 55 minutes with moderate elaboration.</a:t>
            </a:r>
          </a:p>
          <a:p>
            <a:r>
              <a:rPr lang="en-GB" baseline="0" dirty="0"/>
              <a:t>2</a:t>
            </a:r>
            <a:r>
              <a:rPr lang="en-US" baseline="0" dirty="0"/>
              <a:t>017-2018: Ran about 50 minutes, but went too fast. Would be good to remove </a:t>
            </a:r>
            <a:r>
              <a:rPr lang="en-US" baseline="0"/>
              <a:t>a slide or two.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F947C-CEE7-0948-95BB-9D950DF7AF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33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Easy to forget that this structure was not pre-ordained</a:t>
            </a:r>
            <a:r>
              <a:rPr lang="en-US" baseline="0" dirty="0"/>
              <a:t> – why each design choice?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F947C-CEE7-0948-95BB-9D950DF7AF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65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2016-2017:</a:t>
            </a:r>
            <a:r>
              <a:rPr lang="en-US" baseline="0" dirty="0"/>
              <a:t> Ran about 55 minutes with moderate elaboration.</a:t>
            </a:r>
          </a:p>
          <a:p>
            <a:r>
              <a:rPr lang="en-GB" baseline="0" dirty="0"/>
              <a:t>2</a:t>
            </a:r>
            <a:r>
              <a:rPr lang="en-US" baseline="0" dirty="0"/>
              <a:t>017-2018: Ran about 50 minutes, but went too fast. Would be good to remove </a:t>
            </a:r>
            <a:r>
              <a:rPr lang="en-US" baseline="0"/>
              <a:t>a slide or two.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F947C-CEE7-0948-95BB-9D950DF7AF3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78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F947C-CEE7-0948-95BB-9D950DF7AF3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36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F947C-CEE7-0948-95BB-9D950DF7AF3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206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F947C-CEE7-0948-95BB-9D950DF7AF3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12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D43C-EAB3-594A-B9B1-E2C234A237A6}" type="datetime1">
              <a:rPr lang="en-GB" smtClean="0"/>
              <a:t>22/02/2020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L41 Lecture 5 – The Network Stack (1)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130" y="457200"/>
            <a:ext cx="315888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0" y="987426"/>
            <a:ext cx="4836479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130" y="2057400"/>
            <a:ext cx="315888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F5B4D-06D3-4B4B-B772-752A85C08E80}" type="datetime1">
              <a:rPr lang="en-GB" smtClean="0"/>
              <a:t>22/02/2020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L41 Lecture 5 – The Network Stack (1)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2864F-AB95-DC4A-A43D-CE76DB8CF97A}" type="datetime1">
              <a:rPr lang="en-GB" smtClean="0"/>
              <a:t>22/02/2020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L41 Lecture 5 – The Network Stack (1)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2180195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130" y="365125"/>
            <a:ext cx="600924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D1AC-42D9-2245-A89C-5016A297912F}" type="datetime1">
              <a:rPr lang="en-GB" smtClean="0"/>
              <a:t>22/02/2020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L41 Lecture 5 – The Network Stack (1)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130" y="1352551"/>
            <a:ext cx="8303740" cy="5003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BAA80-B9AC-B141-AF05-8FB1538B1EAE}" type="datetime1">
              <a:rPr lang="en-GB" smtClean="0"/>
              <a:t>22/02/2020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L41 Lecture 5 – The Network Stack (1)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130" y="231777"/>
            <a:ext cx="8303740" cy="112077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130" y="4436075"/>
            <a:ext cx="8303740" cy="1920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CC91-19A8-5F44-8181-0BC7B5AD4A74}" type="datetime1">
              <a:rPr lang="en-GB" smtClean="0"/>
              <a:t>22/02/2020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L41 Lecture 5 – The Network Stack (1)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130" y="1709739"/>
            <a:ext cx="830374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130" y="4589464"/>
            <a:ext cx="830374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2055-ABE6-2D4F-91D0-7EE643034BF8}" type="datetime1">
              <a:rPr lang="en-GB" smtClean="0"/>
              <a:t>22/02/2020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L41 Lecture 5 – The Network Stack (1)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0130" y="1352551"/>
            <a:ext cx="4094720" cy="5003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52551"/>
            <a:ext cx="4094720" cy="5003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C0C9A-DD69-6146-B778-F046F5BCACB3}" type="datetime1">
              <a:rPr lang="en-GB" smtClean="0"/>
              <a:t>22/02/2020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L41 Lecture 5 – The Network Stack (1)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130" y="365126"/>
            <a:ext cx="8303740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130" y="1681163"/>
            <a:ext cx="407805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0130" y="2505075"/>
            <a:ext cx="4078052" cy="38512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40947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4094720" cy="38512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967E-6B5C-9741-A9C4-37A403AB309E}" type="datetime1">
              <a:rPr lang="en-GB" smtClean="0"/>
              <a:t>22/02/2020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L41 Lecture 5 – The Network Stack (1)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D523-B2D1-204A-ADC2-AFB8EE31741C}" type="datetime1">
              <a:rPr lang="en-GB" smtClean="0"/>
              <a:t>22/02/2020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L41 Lecture 5 – The Network Stack (1)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67866-A8BE-D742-8352-D7DAC0FD44B3}" type="datetime1">
              <a:rPr lang="en-GB" smtClean="0"/>
              <a:t>22/02/2020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L41 Lecture 5 – The Network Stack (1)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130" y="457200"/>
            <a:ext cx="315888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0" y="987426"/>
            <a:ext cx="483647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130" y="2057400"/>
            <a:ext cx="315888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EA8FB-AC5D-1847-A572-26D499E9CF62}" type="datetime1">
              <a:rPr lang="en-GB" smtClean="0"/>
              <a:t>22/02/2020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L41 Lecture 5 – The Network Stack (1)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0130" y="231777"/>
            <a:ext cx="8303740" cy="11207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130" y="1352551"/>
            <a:ext cx="830374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0130" y="6356351"/>
            <a:ext cx="2265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9578A-C779-7F47-8ACF-4683F431AF27}" type="datetime1">
              <a:rPr lang="en-GB" smtClean="0"/>
              <a:t>22/02/2020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L41 Lecture 5 – The Network Stack (1)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265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28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Network Stack (1)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L41 Lecture 5</a:t>
            </a:r>
          </a:p>
          <a:p>
            <a:r>
              <a:rPr lang="en-US" dirty="0" err="1"/>
              <a:t>Dr</a:t>
            </a:r>
            <a:r>
              <a:rPr lang="en-US" dirty="0"/>
              <a:t> Robert N. M. Watson</a:t>
            </a:r>
          </a:p>
          <a:p>
            <a:r>
              <a:rPr lang="en-US" dirty="0"/>
              <a:t>2019-2020</a:t>
            </a:r>
          </a:p>
        </p:txBody>
      </p:sp>
    </p:spTree>
    <p:extLst>
      <p:ext uri="{BB962C8B-B14F-4D97-AF65-F5344CB8AC3E}">
        <p14:creationId xmlns:p14="http://schemas.microsoft.com/office/powerpoint/2010/main" val="1373846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mbuf</a:t>
            </a:r>
            <a:r>
              <a:rPr lang="en-US" dirty="0"/>
              <a:t>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294908"/>
            <a:ext cx="7886700" cy="206144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Unit of </a:t>
            </a:r>
            <a:r>
              <a:rPr lang="en-US" b="1" dirty="0"/>
              <a:t>work allocation and distribution</a:t>
            </a:r>
            <a:r>
              <a:rPr lang="en-US" dirty="0"/>
              <a:t> throughout the stack</a:t>
            </a:r>
          </a:p>
          <a:p>
            <a:r>
              <a:rPr lang="en-US" dirty="0" err="1">
                <a:latin typeface="Source Code Pro" charset="0"/>
                <a:ea typeface="Source Code Pro" charset="0"/>
                <a:cs typeface="Source Code Pro" charset="0"/>
              </a:rPr>
              <a:t>mbuf</a:t>
            </a:r>
            <a:r>
              <a:rPr lang="en-US" dirty="0"/>
              <a:t> chains represent in-flight packets, streams, etc.</a:t>
            </a:r>
          </a:p>
          <a:p>
            <a:pPr lvl="1"/>
            <a:r>
              <a:rPr lang="en-US" dirty="0"/>
              <a:t>Operations: </a:t>
            </a:r>
            <a:r>
              <a:rPr lang="en-US" dirty="0" err="1"/>
              <a:t>alloc</a:t>
            </a:r>
            <a:r>
              <a:rPr lang="en-US" dirty="0"/>
              <a:t>, free, prepend, append, truncate, </a:t>
            </a:r>
            <a:r>
              <a:rPr lang="en-US" dirty="0" err="1"/>
              <a:t>enqueue</a:t>
            </a:r>
            <a:r>
              <a:rPr lang="en-US" dirty="0"/>
              <a:t>, </a:t>
            </a:r>
            <a:r>
              <a:rPr lang="en-US" dirty="0" err="1"/>
              <a:t>dequeue</a:t>
            </a:r>
            <a:endParaRPr lang="en-US" dirty="0"/>
          </a:p>
          <a:p>
            <a:pPr lvl="1"/>
            <a:r>
              <a:rPr lang="en-US" dirty="0"/>
              <a:t>Internal or external data buffer (e.g., VM page)</a:t>
            </a:r>
          </a:p>
          <a:p>
            <a:pPr lvl="1"/>
            <a:r>
              <a:rPr lang="en-US" dirty="0"/>
              <a:t>Reflects bi-modal packet-size distribution (e.g., TCP ACKs vs data)</a:t>
            </a:r>
          </a:p>
          <a:p>
            <a:r>
              <a:rPr lang="en-US" dirty="0"/>
              <a:t>Similar structures in other OSes – e.g., </a:t>
            </a:r>
            <a:r>
              <a:rPr lang="en-US" dirty="0" err="1">
                <a:latin typeface="Source Code Pro" charset="0"/>
                <a:ea typeface="Source Code Pro" charset="0"/>
                <a:cs typeface="Source Code Pro" charset="0"/>
              </a:rPr>
              <a:t>skbuff</a:t>
            </a:r>
            <a:r>
              <a:rPr lang="en-US" dirty="0"/>
              <a:t> in Linux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155274"/>
            <a:ext cx="7506357" cy="290708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47A978-846D-AF4E-918F-B4B3C62F5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8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Send/receive paths in the network stack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1352551"/>
            <a:ext cx="6477000" cy="492442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307F7D-491C-174D-BCBD-9EC7DF96F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064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Forwarding path in the network stack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1352551"/>
            <a:ext cx="6477000" cy="492442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4CB8C5-98E3-E642-A52C-F3A9F2B2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33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dispatch: input path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20130" y="5019676"/>
            <a:ext cx="8303740" cy="1336674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Deferred dispatch</a:t>
            </a:r>
            <a:r>
              <a:rPr lang="en-US" dirty="0"/>
              <a:t>: </a:t>
            </a:r>
            <a:r>
              <a:rPr lang="en-US" dirty="0" err="1"/>
              <a:t>ithread</a:t>
            </a:r>
            <a:r>
              <a:rPr lang="en-US" dirty="0"/>
              <a:t> → </a:t>
            </a:r>
            <a:r>
              <a:rPr lang="en-US" dirty="0" err="1"/>
              <a:t>netisr</a:t>
            </a:r>
            <a:r>
              <a:rPr lang="en-US" dirty="0"/>
              <a:t> thread → user thread</a:t>
            </a:r>
          </a:p>
          <a:p>
            <a:r>
              <a:rPr lang="en-US" b="1" dirty="0"/>
              <a:t>Direct dispatch</a:t>
            </a:r>
            <a:r>
              <a:rPr lang="en-US" dirty="0"/>
              <a:t>: </a:t>
            </a:r>
            <a:r>
              <a:rPr lang="en-US" dirty="0" err="1"/>
              <a:t>ithread</a:t>
            </a:r>
            <a:r>
              <a:rPr lang="en-US" dirty="0"/>
              <a:t> → user thread</a:t>
            </a:r>
          </a:p>
          <a:p>
            <a:pPr lvl="1"/>
            <a:r>
              <a:rPr lang="en-US" dirty="0"/>
              <a:t>Pros: reduced latency, better cache locality, drop early on overload</a:t>
            </a:r>
          </a:p>
          <a:p>
            <a:pPr lvl="1"/>
            <a:r>
              <a:rPr lang="en-US" dirty="0"/>
              <a:t>Cons: reduced parallelism and work placement opportunities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37" y="1173646"/>
            <a:ext cx="7477125" cy="366712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7F20F9-3EF9-DB41-823B-C50D32B05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12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dispatch: output path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20130" y="4890655"/>
            <a:ext cx="8303740" cy="146569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Fewer deferred dispatch opportunities implemented</a:t>
            </a:r>
          </a:p>
          <a:p>
            <a:pPr lvl="1"/>
            <a:r>
              <a:rPr lang="en-US" dirty="0"/>
              <a:t>(Deferred dispatch on device-driver handoff in new </a:t>
            </a:r>
            <a:r>
              <a:rPr lang="en-US" dirty="0" err="1">
                <a:latin typeface="Source Code Pro" charset="0"/>
                <a:ea typeface="Source Code Pro" charset="0"/>
                <a:cs typeface="Source Code Pro" charset="0"/>
              </a:rPr>
              <a:t>iflib</a:t>
            </a:r>
            <a:r>
              <a:rPr lang="en-US" dirty="0"/>
              <a:t> KPIs)</a:t>
            </a:r>
          </a:p>
          <a:p>
            <a:r>
              <a:rPr lang="en-US" dirty="0"/>
              <a:t>Gradual shift of work from software to hardware</a:t>
            </a:r>
          </a:p>
          <a:p>
            <a:pPr lvl="1"/>
            <a:r>
              <a:rPr lang="en-US" dirty="0"/>
              <a:t>Checksum calculation, segmentation, </a:t>
            </a:r>
            <a:r>
              <a:rPr lang="is-IS" dirty="0"/>
              <a:t>…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82" y="1352551"/>
            <a:ext cx="7518835" cy="337710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3B091F-04CB-2B49-8B54-A92BD69B4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dispatch: TOE input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130" y="4846676"/>
            <a:ext cx="8303740" cy="150967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Kernel provides socket buffers and resource allocation</a:t>
            </a:r>
          </a:p>
          <a:p>
            <a:r>
              <a:rPr lang="en-US" dirty="0"/>
              <a:t>Remainder, including state, retransmissions, etc., in NIC</a:t>
            </a:r>
          </a:p>
          <a:p>
            <a:r>
              <a:rPr lang="en-US" dirty="0"/>
              <a:t>But: two network stacks? Less flexible/updateable structure?</a:t>
            </a:r>
          </a:p>
          <a:p>
            <a:pPr lvl="1"/>
            <a:r>
              <a:rPr lang="en-US" dirty="0"/>
              <a:t>Better with an explicit HW/SW architecture – e.g., Microsoft Chimney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37" y="1166714"/>
            <a:ext cx="7324725" cy="360045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E2836-DFC8-1E4F-A683-6A591CD53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02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err="1"/>
              <a:t>Netmap</a:t>
            </a:r>
            <a:r>
              <a:rPr lang="en-US" sz="3600" dirty="0"/>
              <a:t>: a novel framework for fast packet I/O</a:t>
            </a:r>
            <a:br>
              <a:rPr lang="en-US" sz="3600" dirty="0"/>
            </a:br>
            <a:r>
              <a:rPr lang="en-US" sz="2000" dirty="0"/>
              <a:t>Luigi Rizzo, USENIX ATC 2012 (best paper).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75" y="1570039"/>
            <a:ext cx="4226291" cy="2174455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Map NIC buffers directly into user process memory</a:t>
            </a:r>
          </a:p>
          <a:p>
            <a:r>
              <a:rPr lang="en-US" dirty="0"/>
              <a:t>Not the sockets API: Zero copy to/from application</a:t>
            </a:r>
          </a:p>
          <a:p>
            <a:r>
              <a:rPr lang="en-US" dirty="0"/>
              <a:t>System calls initiate DMA, block for NIC events</a:t>
            </a:r>
          </a:p>
          <a:p>
            <a:r>
              <a:rPr lang="en-US" dirty="0"/>
              <a:t>Packets can be reinjected into normal stack</a:t>
            </a:r>
          </a:p>
          <a:p>
            <a:r>
              <a:rPr lang="en-US" dirty="0"/>
              <a:t>Ships in FreeBSD; patch available for Linux</a:t>
            </a:r>
          </a:p>
          <a:p>
            <a:r>
              <a:rPr lang="en-US" dirty="0" err="1"/>
              <a:t>Userspace</a:t>
            </a:r>
            <a:r>
              <a:rPr lang="en-US" dirty="0"/>
              <a:t> network stack can be </a:t>
            </a:r>
            <a:r>
              <a:rPr lang="en-US" b="1" dirty="0" err="1"/>
              <a:t>specialised</a:t>
            </a:r>
            <a:r>
              <a:rPr lang="en-US" dirty="0"/>
              <a:t> to task (e.g., packet forwarding)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75" y="4114188"/>
            <a:ext cx="4346675" cy="150216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069EA2-634E-6F43-8993-E585C6A4D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Network stack </a:t>
            </a:r>
            <a:r>
              <a:rPr lang="en-US" sz="3600" dirty="0" err="1"/>
              <a:t>specialisation</a:t>
            </a:r>
            <a:r>
              <a:rPr lang="en-US" sz="3600" dirty="0"/>
              <a:t> for performance</a:t>
            </a:r>
            <a:br>
              <a:rPr lang="en-US" dirty="0"/>
            </a:br>
            <a:r>
              <a:rPr lang="en-US" sz="2000" dirty="0" err="1"/>
              <a:t>Ilias</a:t>
            </a:r>
            <a:r>
              <a:rPr lang="en-US" sz="2000" dirty="0"/>
              <a:t> </a:t>
            </a:r>
            <a:r>
              <a:rPr lang="en-US" sz="2000" dirty="0" err="1"/>
              <a:t>Marinos</a:t>
            </a:r>
            <a:r>
              <a:rPr lang="en-US" sz="2000" dirty="0"/>
              <a:t>, Robert N. M. Watson, Mark Handley, SIGCOMM 2014, 2017.</a:t>
            </a:r>
            <a:r>
              <a:rPr lang="en-US" sz="1600" dirty="0"/>
              <a:t>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99" y="1543467"/>
            <a:ext cx="4017861" cy="2246546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30 years since the network-stack design developed</a:t>
            </a:r>
          </a:p>
          <a:p>
            <a:r>
              <a:rPr lang="en-US" dirty="0"/>
              <a:t>Massive changes in architecture, micro-architecture, memory</a:t>
            </a:r>
            <a:r>
              <a:rPr lang="is-IS" dirty="0"/>
              <a:t>…</a:t>
            </a:r>
            <a:endParaRPr lang="en-US" dirty="0"/>
          </a:p>
          <a:p>
            <a:pPr lvl="1"/>
            <a:r>
              <a:rPr lang="en-US" dirty="0" err="1"/>
              <a:t>Optimising</a:t>
            </a:r>
            <a:r>
              <a:rPr lang="en-US" dirty="0"/>
              <a:t> compilers</a:t>
            </a:r>
          </a:p>
          <a:p>
            <a:pPr lvl="1"/>
            <a:r>
              <a:rPr lang="en-US" dirty="0"/>
              <a:t>Cache-centered CPUs</a:t>
            </a:r>
          </a:p>
          <a:p>
            <a:pPr lvl="1"/>
            <a:r>
              <a:rPr lang="en-US" dirty="0"/>
              <a:t>Multiprocessing, NUMA</a:t>
            </a:r>
          </a:p>
          <a:p>
            <a:pPr lvl="1"/>
            <a:r>
              <a:rPr lang="en-US" dirty="0"/>
              <a:t>DMA, </a:t>
            </a:r>
            <a:r>
              <a:rPr lang="en-US" dirty="0" err="1"/>
              <a:t>multiqueue</a:t>
            </a:r>
            <a:endParaRPr lang="en-US" dirty="0"/>
          </a:p>
          <a:p>
            <a:pPr lvl="1"/>
            <a:r>
              <a:rPr lang="en-US" dirty="0"/>
              <a:t>10 Gigabit/s Ethernet</a:t>
            </a:r>
          </a:p>
          <a:p>
            <a:r>
              <a:rPr lang="en-US" dirty="0"/>
              <a:t>Performance lost to ‘generality’ throughout stack</a:t>
            </a:r>
          </a:p>
          <a:p>
            <a:r>
              <a:rPr lang="en-US" dirty="0"/>
              <a:t>Revisit fundamentals through clean-slate stack</a:t>
            </a:r>
          </a:p>
          <a:p>
            <a:r>
              <a:rPr lang="en-US" dirty="0"/>
              <a:t>Orders-of-magnitude performance gains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94" y="3854451"/>
            <a:ext cx="4089866" cy="224654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E819DB-9036-F247-BFF7-F77141565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82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0785148-F97F-CE46-988E-A399F57AA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A1F3F94-D743-0140-BB89-25364D21D0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665657-A866-B044-8D0B-44476CAAF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97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Network Stack (2)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L41 Lecture 6</a:t>
            </a:r>
          </a:p>
          <a:p>
            <a:r>
              <a:rPr lang="en-US" dirty="0" err="1"/>
              <a:t>Dr</a:t>
            </a:r>
            <a:r>
              <a:rPr lang="en-US" dirty="0"/>
              <a:t> Robert N. M. Watson</a:t>
            </a:r>
          </a:p>
          <a:p>
            <a:r>
              <a:rPr lang="en-US" dirty="0"/>
              <a:t>2019-2020</a:t>
            </a:r>
          </a:p>
        </p:txBody>
      </p:sp>
    </p:spTree>
    <p:extLst>
      <p:ext uri="{BB962C8B-B14F-4D97-AF65-F5344CB8AC3E}">
        <p14:creationId xmlns:p14="http://schemas.microsoft.com/office/powerpoint/2010/main" val="3528654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time: Introduction to Network Stacks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Rapid tour across hardware and software:</a:t>
            </a:r>
          </a:p>
          <a:p>
            <a:r>
              <a:rPr lang="en-US" dirty="0"/>
              <a:t>Networking and the sockets API</a:t>
            </a:r>
          </a:p>
          <a:p>
            <a:r>
              <a:rPr lang="en-US" dirty="0"/>
              <a:t>Network-stack design principles: 1980s vs. today</a:t>
            </a:r>
          </a:p>
          <a:p>
            <a:r>
              <a:rPr lang="en-US" dirty="0"/>
              <a:t>Memory flow across hardware and software</a:t>
            </a:r>
          </a:p>
          <a:p>
            <a:r>
              <a:rPr lang="en-US" dirty="0"/>
              <a:t>Network-stack construction and work flows</a:t>
            </a:r>
          </a:p>
          <a:p>
            <a:r>
              <a:rPr lang="en-US" dirty="0"/>
              <a:t>Recent network-stack research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11F6FD-80B4-124C-B87A-B0618F7BE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26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Network Stack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Transmission Control Protocol (TCP)</a:t>
            </a:r>
          </a:p>
          <a:p>
            <a:pPr lvl="1"/>
            <a:r>
              <a:rPr lang="en-US" dirty="0"/>
              <a:t>The TCP state machine</a:t>
            </a:r>
          </a:p>
          <a:p>
            <a:pPr lvl="1"/>
            <a:r>
              <a:rPr lang="en-US" dirty="0"/>
              <a:t>TCP congestion control</a:t>
            </a:r>
          </a:p>
          <a:p>
            <a:pPr lvl="1"/>
            <a:r>
              <a:rPr lang="en-US" dirty="0"/>
              <a:t>TCP implementations and performance</a:t>
            </a:r>
          </a:p>
          <a:p>
            <a:pPr lvl="1"/>
            <a:r>
              <a:rPr lang="en-US" dirty="0"/>
              <a:t>The evolving TCP stack</a:t>
            </a:r>
          </a:p>
          <a:p>
            <a:pPr lvl="1"/>
            <a:r>
              <a:rPr lang="en-US" dirty="0"/>
              <a:t>Labs 4 + 5 on TCP</a:t>
            </a:r>
          </a:p>
          <a:p>
            <a:r>
              <a:rPr lang="en-US" dirty="0"/>
              <a:t>Wrapping up the L41 lecture series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51953-C6D2-7A41-8064-7BD08FB4B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61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Transmission Control </a:t>
            </a:r>
            <a:r>
              <a:rPr lang="en-US" dirty="0" err="1"/>
              <a:t>Protocl</a:t>
            </a:r>
            <a:r>
              <a:rPr lang="en-US" dirty="0"/>
              <a:t> (TCP)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306330" y="1352551"/>
            <a:ext cx="4417540" cy="5003800"/>
          </a:xfrm>
        </p:spPr>
        <p:txBody>
          <a:bodyPr/>
          <a:lstStyle/>
          <a:p>
            <a:r>
              <a:rPr lang="en-US" dirty="0"/>
              <a:t>V. Cerf, K. </a:t>
            </a:r>
            <a:r>
              <a:rPr lang="en-US" dirty="0" err="1"/>
              <a:t>Dalal</a:t>
            </a:r>
            <a:r>
              <a:rPr lang="en-US" dirty="0"/>
              <a:t>, and C. Sunshine, </a:t>
            </a:r>
            <a:r>
              <a:rPr lang="en-US" b="1" i="1" dirty="0"/>
              <a:t>Transmission Control Protocol (version 1)</a:t>
            </a:r>
            <a:r>
              <a:rPr lang="en-US" dirty="0"/>
              <a:t>, INWG General Note #72, December 1974.</a:t>
            </a:r>
          </a:p>
          <a:p>
            <a:r>
              <a:rPr lang="en-US" dirty="0"/>
              <a:t>In practice: J. </a:t>
            </a:r>
            <a:r>
              <a:rPr lang="en-US" dirty="0" err="1"/>
              <a:t>Postel</a:t>
            </a:r>
            <a:r>
              <a:rPr lang="en-US" dirty="0"/>
              <a:t>, Ed., </a:t>
            </a:r>
            <a:r>
              <a:rPr lang="en-US" b="1" i="1" dirty="0"/>
              <a:t>Transmission Control Protocol: Protocol Specification</a:t>
            </a:r>
            <a:r>
              <a:rPr lang="en-US" dirty="0"/>
              <a:t>, RFC 793, September, 1981.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20130" y="1352551"/>
            <a:ext cx="3886200" cy="5003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600" b="1" dirty="0">
                <a:latin typeface="Source Code Pro" charset="0"/>
                <a:ea typeface="Source Code Pro" charset="0"/>
                <a:cs typeface="Source Code Pro" charset="0"/>
              </a:rPr>
              <a:t>September 1981                             Transmission Control Protocol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600" b="1" dirty="0">
                <a:latin typeface="Source Code Pro" charset="0"/>
                <a:ea typeface="Source Code Pro" charset="0"/>
                <a:cs typeface="Source Code Pro" charset="0"/>
              </a:rPr>
              <a:t>                                                Functional Specification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br>
              <a:rPr lang="is-IS" sz="600" b="1" dirty="0">
                <a:latin typeface="Source Code Pro" charset="0"/>
                <a:ea typeface="Source Code Pro" charset="0"/>
                <a:cs typeface="Source Code Pro" charset="0"/>
              </a:rPr>
            </a:br>
            <a:endParaRPr lang="is-IS" sz="600" b="1" dirty="0">
              <a:latin typeface="Source Code Pro" charset="0"/>
              <a:ea typeface="Source Code Pro" charset="0"/>
              <a:cs typeface="Source Code Pro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600" b="1" dirty="0">
                <a:latin typeface="Source Code Pro" charset="0"/>
                <a:ea typeface="Source Code Pro" charset="0"/>
                <a:cs typeface="Source Code Pro" charset="0"/>
              </a:rPr>
              <a:t>                              +---------+ ---------\      active OPEN 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600" b="1" dirty="0">
                <a:latin typeface="Source Code Pro" charset="0"/>
                <a:ea typeface="Source Code Pro" charset="0"/>
                <a:cs typeface="Source Code Pro" charset="0"/>
              </a:rPr>
              <a:t>                              |  CLOSED |            \    ----------- 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600" b="1" dirty="0">
                <a:latin typeface="Source Code Pro" charset="0"/>
                <a:ea typeface="Source Code Pro" charset="0"/>
                <a:cs typeface="Source Code Pro" charset="0"/>
              </a:rPr>
              <a:t>                              +---------+&lt;---------\   \   create TCB 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600" b="1" dirty="0">
                <a:latin typeface="Source Code Pro" charset="0"/>
                <a:ea typeface="Source Code Pro" charset="0"/>
                <a:cs typeface="Source Code Pro" charset="0"/>
              </a:rPr>
              <a:t>                                |     ^              \   \  snd SYN   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600" b="1" dirty="0">
                <a:latin typeface="Source Code Pro" charset="0"/>
                <a:ea typeface="Source Code Pro" charset="0"/>
                <a:cs typeface="Source Code Pro" charset="0"/>
              </a:rPr>
              <a:t>                   passive OPEN |     |   CLOSE        \   \          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600" b="1" dirty="0">
                <a:latin typeface="Source Code Pro" charset="0"/>
                <a:ea typeface="Source Code Pro" charset="0"/>
                <a:cs typeface="Source Code Pro" charset="0"/>
              </a:rPr>
              <a:t>                   ------------ |     | ----------       \   \        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600" b="1" dirty="0">
                <a:latin typeface="Source Code Pro" charset="0"/>
                <a:ea typeface="Source Code Pro" charset="0"/>
                <a:cs typeface="Source Code Pro" charset="0"/>
              </a:rPr>
              <a:t>                    create TCB  |     | delete TCB         \   \      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600" b="1" dirty="0">
                <a:latin typeface="Source Code Pro" charset="0"/>
                <a:ea typeface="Source Code Pro" charset="0"/>
                <a:cs typeface="Source Code Pro" charset="0"/>
              </a:rPr>
              <a:t>                                V     |                      \   \    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600" b="1" dirty="0">
                <a:latin typeface="Source Code Pro" charset="0"/>
                <a:ea typeface="Source Code Pro" charset="0"/>
                <a:cs typeface="Source Code Pro" charset="0"/>
              </a:rPr>
              <a:t>                              +---------+            CLOSE    |    \  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600" b="1" dirty="0">
                <a:latin typeface="Source Code Pro" charset="0"/>
                <a:ea typeface="Source Code Pro" charset="0"/>
                <a:cs typeface="Source Code Pro" charset="0"/>
              </a:rPr>
              <a:t>                              |  LISTEN |          ---------- |     | 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600" b="1" dirty="0">
                <a:latin typeface="Source Code Pro" charset="0"/>
                <a:ea typeface="Source Code Pro" charset="0"/>
                <a:cs typeface="Source Code Pro" charset="0"/>
              </a:rPr>
              <a:t>                              +---------+          delete TCB |     | 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600" b="1" dirty="0">
                <a:latin typeface="Source Code Pro" charset="0"/>
                <a:ea typeface="Source Code Pro" charset="0"/>
                <a:cs typeface="Source Code Pro" charset="0"/>
              </a:rPr>
              <a:t>                   rcv SYN      |     |     SEND              |     | 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600" b="1" dirty="0">
                <a:latin typeface="Source Code Pro" charset="0"/>
                <a:ea typeface="Source Code Pro" charset="0"/>
                <a:cs typeface="Source Code Pro" charset="0"/>
              </a:rPr>
              <a:t>                  -----------   |     |    -------            |     V 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600" b="1" dirty="0">
                <a:latin typeface="Source Code Pro" charset="0"/>
                <a:ea typeface="Source Code Pro" charset="0"/>
                <a:cs typeface="Source Code Pro" charset="0"/>
              </a:rPr>
              <a:t> +---------+      snd SYN,ACK  /       \   snd SYN          +---------+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600" b="1" dirty="0">
                <a:latin typeface="Source Code Pro" charset="0"/>
                <a:ea typeface="Source Code Pro" charset="0"/>
                <a:cs typeface="Source Code Pro" charset="0"/>
              </a:rPr>
              <a:t> |         |&lt;-----------------           ------------------&gt;|        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600" b="1" dirty="0">
                <a:latin typeface="Source Code Pro" charset="0"/>
                <a:ea typeface="Source Code Pro" charset="0"/>
                <a:cs typeface="Source Code Pro" charset="0"/>
              </a:rPr>
              <a:t> |   SYN   |                    rcv SYN                     |   SYN  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600" b="1" dirty="0">
                <a:latin typeface="Source Code Pro" charset="0"/>
                <a:ea typeface="Source Code Pro" charset="0"/>
                <a:cs typeface="Source Code Pro" charset="0"/>
              </a:rPr>
              <a:t> |   RCVD  |&lt;-----------------------------------------------|   SENT 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600" b="1" dirty="0">
                <a:latin typeface="Source Code Pro" charset="0"/>
                <a:ea typeface="Source Code Pro" charset="0"/>
                <a:cs typeface="Source Code Pro" charset="0"/>
              </a:rPr>
              <a:t> |         |                    snd ACK                     |        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600" b="1" dirty="0">
                <a:latin typeface="Source Code Pro" charset="0"/>
                <a:ea typeface="Source Code Pro" charset="0"/>
                <a:cs typeface="Source Code Pro" charset="0"/>
              </a:rPr>
              <a:t> |         |------------------           -------------------|        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600" b="1" dirty="0">
                <a:latin typeface="Source Code Pro" charset="0"/>
                <a:ea typeface="Source Code Pro" charset="0"/>
                <a:cs typeface="Source Code Pro" charset="0"/>
              </a:rPr>
              <a:t> +---------+   rcv ACK of SYN  \       /  rcv SYN,ACK       +---------+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600" b="1" dirty="0">
                <a:latin typeface="Source Code Pro" charset="0"/>
                <a:ea typeface="Source Code Pro" charset="0"/>
                <a:cs typeface="Source Code Pro" charset="0"/>
              </a:rPr>
              <a:t>   |           --------------   |     |   -----------                 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600" b="1" dirty="0">
                <a:latin typeface="Source Code Pro" charset="0"/>
                <a:ea typeface="Source Code Pro" charset="0"/>
                <a:cs typeface="Source Code Pro" charset="0"/>
              </a:rPr>
              <a:t>   |                  x         |     |     snd ACK                   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600" b="1" dirty="0">
                <a:latin typeface="Source Code Pro" charset="0"/>
                <a:ea typeface="Source Code Pro" charset="0"/>
                <a:cs typeface="Source Code Pro" charset="0"/>
              </a:rPr>
              <a:t>   |                            V     V                               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600" b="1" dirty="0">
                <a:latin typeface="Source Code Pro" charset="0"/>
                <a:ea typeface="Source Code Pro" charset="0"/>
                <a:cs typeface="Source Code Pro" charset="0"/>
              </a:rPr>
              <a:t>   |  CLOSE                   +---------+                             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600" b="1" dirty="0">
                <a:latin typeface="Source Code Pro" charset="0"/>
                <a:ea typeface="Source Code Pro" charset="0"/>
                <a:cs typeface="Source Code Pro" charset="0"/>
              </a:rPr>
              <a:t>   | -------                  |  ESTAB  |                             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600" b="1" dirty="0">
                <a:latin typeface="Source Code Pro" charset="0"/>
                <a:ea typeface="Source Code Pro" charset="0"/>
                <a:cs typeface="Source Code Pro" charset="0"/>
              </a:rPr>
              <a:t>   | snd FIN                  +---------+                             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600" b="1" dirty="0">
                <a:latin typeface="Source Code Pro" charset="0"/>
                <a:ea typeface="Source Code Pro" charset="0"/>
                <a:cs typeface="Source Code Pro" charset="0"/>
              </a:rPr>
              <a:t>   |                   CLOSE    |     |    rcv FIN                    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600" b="1" dirty="0">
                <a:latin typeface="Source Code Pro" charset="0"/>
                <a:ea typeface="Source Code Pro" charset="0"/>
                <a:cs typeface="Source Code Pro" charset="0"/>
              </a:rPr>
              <a:t>   V                  -------   |     |    -------                    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600" b="1" dirty="0">
                <a:latin typeface="Source Code Pro" charset="0"/>
                <a:ea typeface="Source Code Pro" charset="0"/>
                <a:cs typeface="Source Code Pro" charset="0"/>
              </a:rPr>
              <a:t> +---------+          snd FIN  /       \   snd ACK          +---------+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600" b="1" dirty="0">
                <a:latin typeface="Source Code Pro" charset="0"/>
                <a:ea typeface="Source Code Pro" charset="0"/>
                <a:cs typeface="Source Code Pro" charset="0"/>
              </a:rPr>
              <a:t> |  FIN    |&lt;-----------------           ------------------&gt;|  CLOSE 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600" b="1" dirty="0">
                <a:latin typeface="Source Code Pro" charset="0"/>
                <a:ea typeface="Source Code Pro" charset="0"/>
                <a:cs typeface="Source Code Pro" charset="0"/>
              </a:rPr>
              <a:t> | WAIT-1  |------------------                              |   WAIT 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600" b="1" dirty="0">
                <a:latin typeface="Source Code Pro" charset="0"/>
                <a:ea typeface="Source Code Pro" charset="0"/>
                <a:cs typeface="Source Code Pro" charset="0"/>
              </a:rPr>
              <a:t> +---------+          rcv FIN  \                            +---------+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600" b="1" dirty="0">
                <a:latin typeface="Source Code Pro" charset="0"/>
                <a:ea typeface="Source Code Pro" charset="0"/>
                <a:cs typeface="Source Code Pro" charset="0"/>
              </a:rPr>
              <a:t>   | rcv ACK of FIN   -------   |                            CLOSE  | 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600" b="1" dirty="0">
                <a:latin typeface="Source Code Pro" charset="0"/>
                <a:ea typeface="Source Code Pro" charset="0"/>
                <a:cs typeface="Source Code Pro" charset="0"/>
              </a:rPr>
              <a:t>   | --------------   snd ACK   |                           ------- | 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600" b="1" dirty="0">
                <a:latin typeface="Source Code Pro" charset="0"/>
                <a:ea typeface="Source Code Pro" charset="0"/>
                <a:cs typeface="Source Code Pro" charset="0"/>
              </a:rPr>
              <a:t>   V        x                   V                           snd FIN V 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600" b="1" dirty="0">
                <a:latin typeface="Source Code Pro" charset="0"/>
                <a:ea typeface="Source Code Pro" charset="0"/>
                <a:cs typeface="Source Code Pro" charset="0"/>
              </a:rPr>
              <a:t> +---------+                  +---------+                   +---------+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600" b="1" dirty="0">
                <a:latin typeface="Source Code Pro" charset="0"/>
                <a:ea typeface="Source Code Pro" charset="0"/>
                <a:cs typeface="Source Code Pro" charset="0"/>
              </a:rPr>
              <a:t> |FINWAIT-2|                  | CLOSING |                   | LAST-ACK|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600" b="1" dirty="0">
                <a:latin typeface="Source Code Pro" charset="0"/>
                <a:ea typeface="Source Code Pro" charset="0"/>
                <a:cs typeface="Source Code Pro" charset="0"/>
              </a:rPr>
              <a:t> +---------+                  +---------+                   +---------+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600" b="1" dirty="0">
                <a:latin typeface="Source Code Pro" charset="0"/>
                <a:ea typeface="Source Code Pro" charset="0"/>
                <a:cs typeface="Source Code Pro" charset="0"/>
              </a:rPr>
              <a:t>   |                rcv ACK of FIN |                 rcv ACK of FIN | 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600" b="1" dirty="0">
                <a:latin typeface="Source Code Pro" charset="0"/>
                <a:ea typeface="Source Code Pro" charset="0"/>
                <a:cs typeface="Source Code Pro" charset="0"/>
              </a:rPr>
              <a:t>   |  rcv FIN       -------------- |    Timeout=2MSL -------------- | 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600" b="1" dirty="0">
                <a:latin typeface="Source Code Pro" charset="0"/>
                <a:ea typeface="Source Code Pro" charset="0"/>
                <a:cs typeface="Source Code Pro" charset="0"/>
              </a:rPr>
              <a:t>   |  -------              x       V    ------------        x       V 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600" b="1" dirty="0">
                <a:latin typeface="Source Code Pro" charset="0"/>
                <a:ea typeface="Source Code Pro" charset="0"/>
                <a:cs typeface="Source Code Pro" charset="0"/>
              </a:rPr>
              <a:t>    \ snd ACK                 +---------+delete TCB         +---------+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600" b="1" dirty="0">
                <a:latin typeface="Source Code Pro" charset="0"/>
                <a:ea typeface="Source Code Pro" charset="0"/>
                <a:cs typeface="Source Code Pro" charset="0"/>
              </a:rPr>
              <a:t>     ------------------------&gt;|TIME WAIT|------------------&gt;| CLOSED 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600" b="1" dirty="0">
                <a:latin typeface="Source Code Pro" charset="0"/>
                <a:ea typeface="Source Code Pro" charset="0"/>
                <a:cs typeface="Source Code Pro" charset="0"/>
              </a:rPr>
              <a:t>                              +---------+                   +---------+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br>
              <a:rPr lang="is-IS" sz="600" b="1" dirty="0">
                <a:latin typeface="Source Code Pro" charset="0"/>
                <a:ea typeface="Source Code Pro" charset="0"/>
                <a:cs typeface="Source Code Pro" charset="0"/>
              </a:rPr>
            </a:br>
            <a:endParaRPr lang="is-IS" sz="600" b="1" dirty="0">
              <a:latin typeface="Source Code Pro" charset="0"/>
              <a:ea typeface="Source Code Pro" charset="0"/>
              <a:cs typeface="Source Code Pro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600" b="1" dirty="0">
                <a:latin typeface="Source Code Pro" charset="0"/>
                <a:ea typeface="Source Code Pro" charset="0"/>
                <a:cs typeface="Source Code Pro" charset="0"/>
              </a:rPr>
              <a:t>                      TCP Connection State Diagram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600" b="1" dirty="0">
                <a:latin typeface="Source Code Pro" charset="0"/>
                <a:ea typeface="Source Code Pro" charset="0"/>
                <a:cs typeface="Source Code Pro" charset="0"/>
              </a:rPr>
              <a:t>                               Figure 6.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600" b="1" dirty="0">
              <a:latin typeface="Source Code Pro" charset="0"/>
              <a:ea typeface="Source Code Pro" charset="0"/>
              <a:cs typeface="Source Code Pro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AA459F-E4A5-7B45-AB51-D4E40D4AF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14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principles and properties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30" y="1595158"/>
            <a:ext cx="3621057" cy="4518585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213412" y="1352551"/>
            <a:ext cx="4510458" cy="5003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Network may delay, (reorder), drop, corrupt packets</a:t>
            </a:r>
          </a:p>
          <a:p>
            <a:r>
              <a:rPr lang="en-US" dirty="0"/>
              <a:t>TCP: Reliable, ordered, stream transport protocol over IP</a:t>
            </a:r>
          </a:p>
          <a:p>
            <a:pPr lvl="1"/>
            <a:r>
              <a:rPr lang="en-US" dirty="0"/>
              <a:t>Three-way handshake:</a:t>
            </a:r>
            <a:br>
              <a:rPr lang="en-US" dirty="0"/>
            </a:br>
            <a:r>
              <a:rPr lang="en-US" dirty="0"/>
              <a:t>SYN / SYN-ACK / ACK (mostly!)</a:t>
            </a:r>
          </a:p>
          <a:p>
            <a:pPr lvl="1"/>
            <a:r>
              <a:rPr lang="en-US" dirty="0"/>
              <a:t>Sequence numbers </a:t>
            </a:r>
            <a:r>
              <a:rPr lang="en-US" dirty="0" err="1"/>
              <a:t>ACK’d</a:t>
            </a:r>
            <a:endParaRPr lang="en-US" dirty="0"/>
          </a:p>
          <a:p>
            <a:pPr lvl="1"/>
            <a:r>
              <a:rPr lang="en-US" dirty="0"/>
              <a:t>Round-Trip Time (RTT) measured to time out loss</a:t>
            </a:r>
          </a:p>
          <a:p>
            <a:pPr lvl="1"/>
            <a:r>
              <a:rPr lang="en-US" dirty="0"/>
              <a:t>Data retransmitted on loss</a:t>
            </a:r>
          </a:p>
          <a:p>
            <a:pPr lvl="1"/>
            <a:r>
              <a:rPr lang="en-US" dirty="0"/>
              <a:t>Flow control via advertised window size in ACKs</a:t>
            </a:r>
          </a:p>
          <a:p>
            <a:pPr lvl="1"/>
            <a:r>
              <a:rPr lang="en-US" dirty="0"/>
              <a:t>Congestion control (‘fairness’) detects congestion via loss</a:t>
            </a:r>
            <a:br>
              <a:rPr lang="en-US" dirty="0"/>
            </a:br>
            <a:r>
              <a:rPr lang="en-US" dirty="0"/>
              <a:t>(and, recently, via delay: BBR)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2CBF4B-5831-214C-880C-DB41CB7E4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40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congestion control and avoidance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30" y="1694329"/>
            <a:ext cx="3632465" cy="3919742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204447" y="1352551"/>
            <a:ext cx="4519423" cy="5003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1986 Internet CC collapse</a:t>
            </a:r>
          </a:p>
          <a:p>
            <a:pPr lvl="1"/>
            <a:r>
              <a:rPr lang="en-US" dirty="0"/>
              <a:t>32Kbps → </a:t>
            </a:r>
            <a:r>
              <a:rPr lang="en-US" b="1" dirty="0"/>
              <a:t>40bps</a:t>
            </a:r>
            <a:endParaRPr lang="en-US" dirty="0"/>
          </a:p>
          <a:p>
            <a:r>
              <a:rPr lang="en-US" dirty="0"/>
              <a:t>Van Jacobson, SIGCOMM 1988</a:t>
            </a:r>
          </a:p>
          <a:p>
            <a:pPr lvl="1"/>
            <a:r>
              <a:rPr lang="en-US" dirty="0"/>
              <a:t>Don’t send more data than the network can handle!</a:t>
            </a:r>
          </a:p>
          <a:p>
            <a:pPr lvl="1"/>
            <a:r>
              <a:rPr lang="en-US" b="1" dirty="0"/>
              <a:t>Conservation of packets</a:t>
            </a:r>
            <a:r>
              <a:rPr lang="en-US" dirty="0"/>
              <a:t> via ACK clocking</a:t>
            </a:r>
          </a:p>
          <a:p>
            <a:pPr lvl="1"/>
            <a:r>
              <a:rPr lang="en-US" dirty="0"/>
              <a:t>Exponential retransmit timer, slow start, aggressive receiver ACK, and dynamic window sizing on congestion</a:t>
            </a:r>
          </a:p>
          <a:p>
            <a:r>
              <a:rPr lang="en-US" dirty="0"/>
              <a:t>ECN (RFC 3168), ABC (RFC 3465), Compound (Tan, et al, INFOCOM 2006), Cubic (Rhee and Xu, ACM OSR 2008), BBR (Cardwell, ACM Queue 2016)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98DFE1-2DE1-2344-927A-64836E271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53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time/sequence graphs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0" y="2142413"/>
            <a:ext cx="4549800" cy="3424076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572000" y="1352551"/>
            <a:ext cx="4151870" cy="5003800"/>
          </a:xfrm>
        </p:spPr>
        <p:txBody>
          <a:bodyPr>
            <a:normAutofit fontScale="92500"/>
          </a:bodyPr>
          <a:lstStyle/>
          <a:p>
            <a:r>
              <a:rPr lang="en-US" dirty="0"/>
              <a:t>Extracted from TCP packet traces (e.g., via </a:t>
            </a:r>
            <a:r>
              <a:rPr lang="en-US" dirty="0" err="1">
                <a:latin typeface="Source Code Pro" charset="0"/>
                <a:ea typeface="Source Code Pro" charset="0"/>
                <a:cs typeface="Source Code Pro" charset="0"/>
              </a:rPr>
              <a:t>tcpdump</a:t>
            </a:r>
            <a:r>
              <a:rPr lang="en-US" dirty="0"/>
              <a:t>)</a:t>
            </a:r>
          </a:p>
          <a:p>
            <a:r>
              <a:rPr lang="en-US" dirty="0"/>
              <a:t>Visualize windows, congestion response, buffering, RTT, </a:t>
            </a:r>
            <a:r>
              <a:rPr lang="en-US" dirty="0" err="1"/>
              <a:t>etc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X: Time</a:t>
            </a:r>
          </a:p>
          <a:p>
            <a:pPr lvl="1"/>
            <a:r>
              <a:rPr lang="en-US" dirty="0"/>
              <a:t>Y: Sequence number</a:t>
            </a:r>
          </a:p>
          <a:p>
            <a:r>
              <a:rPr lang="en-US" dirty="0"/>
              <a:t>We can extract this data from the network stack directly using </a:t>
            </a:r>
            <a:r>
              <a:rPr lang="en-US" dirty="0" err="1"/>
              <a:t>Dtrace</a:t>
            </a:r>
            <a:endParaRPr lang="en-US" dirty="0"/>
          </a:p>
          <a:p>
            <a:pPr lvl="1"/>
            <a:r>
              <a:rPr lang="en-US" dirty="0"/>
              <a:t>Allows correlation/plotting with respect to other variables / events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4813C0-6247-514D-B196-F61B79500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7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Evolving BSD/FreeBSD TCP implementation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20128" y="6021936"/>
            <a:ext cx="8303740" cy="76217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… changes continue to this day … BBR, RCU, pluggable TCP, …</a:t>
            </a:r>
          </a:p>
          <a:p>
            <a:r>
              <a:rPr lang="en-US" dirty="0"/>
              <a:t>Which changes have protocol-visible effects vs. only code?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20126" y="1265386"/>
          <a:ext cx="8303742" cy="469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89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192">
                <a:tc>
                  <a:txBody>
                    <a:bodyPr/>
                    <a:lstStyle/>
                    <a:p>
                      <a:r>
                        <a:rPr lang="en-US" sz="1600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Feature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192">
                <a:tc>
                  <a:txBody>
                    <a:bodyPr/>
                    <a:lstStyle/>
                    <a:p>
                      <a:r>
                        <a:rPr lang="en-US" sz="1600" dirty="0"/>
                        <a:t>1983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4.2BSD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BSD sockets,</a:t>
                      </a:r>
                      <a:r>
                        <a:rPr lang="en-US" sz="1600" baseline="0" dirty="0"/>
                        <a:t> TCP/IP implementation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192">
                <a:tc>
                  <a:txBody>
                    <a:bodyPr/>
                    <a:lstStyle/>
                    <a:p>
                      <a:r>
                        <a:rPr lang="en-US" sz="1600" dirty="0"/>
                        <a:t>1986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4.3BSD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VJ/</a:t>
                      </a:r>
                      <a:r>
                        <a:rPr lang="en-US" sz="1600" dirty="0" err="1"/>
                        <a:t>Karels</a:t>
                      </a:r>
                      <a:r>
                        <a:rPr lang="en-US" sz="1600" baseline="0" dirty="0"/>
                        <a:t> congestion control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192">
                <a:tc>
                  <a:txBody>
                    <a:bodyPr/>
                    <a:lstStyle/>
                    <a:p>
                      <a:r>
                        <a:rPr lang="en-US" sz="1600" dirty="0"/>
                        <a:t>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FreeBSD 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Source Code Pro" charset="0"/>
                          <a:ea typeface="Source Code Pro" charset="0"/>
                          <a:cs typeface="Source Code Pro" charset="0"/>
                        </a:rPr>
                        <a:t>sendfile</a:t>
                      </a:r>
                      <a:r>
                        <a:rPr lang="en-US" sz="1600" dirty="0">
                          <a:latin typeface="Source Code Pro" charset="0"/>
                          <a:ea typeface="Source Code Pro" charset="0"/>
                          <a:cs typeface="Source Code Pro" charset="0"/>
                        </a:rPr>
                        <a:t>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192">
                <a:tc>
                  <a:txBody>
                    <a:bodyPr/>
                    <a:lstStyle/>
                    <a:p>
                      <a:r>
                        <a:rPr lang="en-US" sz="1600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FreeBSD 4.2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TCP accept filters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192">
                <a:tc>
                  <a:txBody>
                    <a:bodyPr/>
                    <a:lstStyle/>
                    <a:p>
                      <a:r>
                        <a:rPr lang="en-US" sz="1600" dirty="0"/>
                        <a:t>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FreeBSD 4.4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TCP ISN </a:t>
                      </a:r>
                      <a:r>
                        <a:rPr lang="en-US" sz="1600" dirty="0" err="1"/>
                        <a:t>randomisation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192">
                <a:tc>
                  <a:txBody>
                    <a:bodyPr/>
                    <a:lstStyle/>
                    <a:p>
                      <a:r>
                        <a:rPr lang="en-US" sz="1600" dirty="0"/>
                        <a:t>2002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FreeBSD 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TCP SYN</a:t>
                      </a:r>
                      <a:r>
                        <a:rPr lang="en-US" sz="1600" baseline="0" dirty="0"/>
                        <a:t> cache/cookies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7192">
                <a:tc>
                  <a:txBody>
                    <a:bodyPr/>
                    <a:lstStyle/>
                    <a:p>
                      <a:r>
                        <a:rPr lang="en-US" sz="1600" dirty="0"/>
                        <a:t>2003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FreeBSD 5.0-5.1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IPv6, TCP TIMEWAIT</a:t>
                      </a:r>
                      <a:r>
                        <a:rPr lang="en-US" sz="1600" baseline="0" dirty="0"/>
                        <a:t> state reduction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7192">
                <a:tc>
                  <a:txBody>
                    <a:bodyPr/>
                    <a:lstStyle/>
                    <a:p>
                      <a:r>
                        <a:rPr lang="en-US" sz="1600" dirty="0"/>
                        <a:t>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FreeBSD 5.2-5.3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TCP host cache, SACK, fine-grained locking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7192">
                <a:tc>
                  <a:txBody>
                    <a:bodyPr/>
                    <a:lstStyle/>
                    <a:p>
                      <a:r>
                        <a:rPr lang="en-US" sz="1600" dirty="0"/>
                        <a:t>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FreeBSD 6.3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TCP LRO, TSO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7192">
                <a:tc>
                  <a:txBody>
                    <a:bodyPr/>
                    <a:lstStyle/>
                    <a:p>
                      <a:r>
                        <a:rPr lang="en-US" sz="1600" dirty="0"/>
                        <a:t>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FreeBSD 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T/TCP</a:t>
                      </a:r>
                      <a:r>
                        <a:rPr lang="en-US" sz="1600" baseline="0" dirty="0"/>
                        <a:t> removed, socket-buffer </a:t>
                      </a:r>
                      <a:r>
                        <a:rPr lang="en-US" sz="1600" baseline="0" dirty="0" err="1"/>
                        <a:t>autosizing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7192">
                <a:tc>
                  <a:txBody>
                    <a:bodyPr/>
                    <a:lstStyle/>
                    <a:p>
                      <a:r>
                        <a:rPr lang="en-US" sz="1600" dirty="0"/>
                        <a:t>2009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FreeBSD 7.1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Read-write locking, full TCP offload (TOE)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7192">
                <a:tc>
                  <a:txBody>
                    <a:bodyPr/>
                    <a:lstStyle/>
                    <a:p>
                      <a:r>
                        <a:rPr lang="en-US" sz="1600" dirty="0"/>
                        <a:t>2009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FreeBSD 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TCP ECN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7192">
                <a:tc>
                  <a:txBody>
                    <a:bodyPr/>
                    <a:lstStyle/>
                    <a:p>
                      <a:r>
                        <a:rPr lang="en-US" sz="1600" dirty="0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FreeBSD 9.0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Pluggable TCP congestion control, connection groups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D0C712-20AF-D14A-BA81-E169B80A1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50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Lect. 5 - Send/receive paths in the network stack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1352551"/>
            <a:ext cx="6477000" cy="492442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69CCF7-8DF6-DD4E-9390-3D43DED9A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7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– sockets, control blocks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73" y="1352550"/>
            <a:ext cx="8081254" cy="500380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7CA767-1784-0D40-A763-2D5206ABA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88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Denial of Service (</a:t>
            </a:r>
            <a:r>
              <a:rPr lang="en-US" dirty="0" err="1"/>
              <a:t>DoS</a:t>
            </a:r>
            <a:r>
              <a:rPr lang="en-US" dirty="0"/>
              <a:t>) – state </a:t>
            </a:r>
            <a:r>
              <a:rPr lang="en-US" dirty="0" err="1"/>
              <a:t>minimisation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99" y="2015115"/>
            <a:ext cx="4424101" cy="3376090"/>
          </a:xfr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Yahoo!, Amazon, CNN taken down by SYN floods in February 2000</a:t>
            </a:r>
          </a:p>
          <a:p>
            <a:r>
              <a:rPr lang="en-US" dirty="0"/>
              <a:t>D. </a:t>
            </a:r>
            <a:r>
              <a:rPr lang="en-US" dirty="0" err="1"/>
              <a:t>Borman</a:t>
            </a:r>
            <a:r>
              <a:rPr lang="en-US" dirty="0"/>
              <a:t>: </a:t>
            </a:r>
            <a:r>
              <a:rPr lang="en-US" b="1" dirty="0"/>
              <a:t>TCP SYN cache </a:t>
            </a:r>
            <a:r>
              <a:rPr lang="en-US" dirty="0"/>
              <a:t>– </a:t>
            </a:r>
            <a:r>
              <a:rPr lang="en-US" dirty="0" err="1"/>
              <a:t>minimise</a:t>
            </a:r>
            <a:r>
              <a:rPr lang="en-US" dirty="0"/>
              <a:t> state for new connections</a:t>
            </a:r>
          </a:p>
          <a:p>
            <a:r>
              <a:rPr lang="en-US" dirty="0"/>
              <a:t>D. Bernstein: </a:t>
            </a:r>
            <a:r>
              <a:rPr lang="en-US" b="1" dirty="0"/>
              <a:t>SYN cookies </a:t>
            </a:r>
            <a:r>
              <a:rPr lang="en-US" dirty="0"/>
              <a:t>– eliminate state entirely – at a cost</a:t>
            </a:r>
          </a:p>
          <a:p>
            <a:r>
              <a:rPr lang="en-US" dirty="0"/>
              <a:t>J. Lemon: </a:t>
            </a:r>
            <a:r>
              <a:rPr lang="en-US" b="1" dirty="0"/>
              <a:t>TCP TIMEWAIT reduction </a:t>
            </a:r>
            <a:r>
              <a:rPr lang="en-US" dirty="0"/>
              <a:t>– </a:t>
            </a:r>
            <a:r>
              <a:rPr lang="en-US" dirty="0" err="1"/>
              <a:t>minimise</a:t>
            </a:r>
            <a:r>
              <a:rPr lang="en-US" dirty="0"/>
              <a:t> state during close</a:t>
            </a:r>
          </a:p>
          <a:p>
            <a:r>
              <a:rPr lang="en-US" dirty="0"/>
              <a:t>J. Lemon: </a:t>
            </a:r>
            <a:r>
              <a:rPr lang="en-US" b="1" dirty="0"/>
              <a:t>TCP TIMEWAIT recycle </a:t>
            </a:r>
            <a:r>
              <a:rPr lang="en-US" dirty="0"/>
              <a:t>– release state early under load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3EA530-B5F8-9841-B462-EA3B8A448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43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connection lookup tables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20130" y="4456338"/>
            <a:ext cx="8303740" cy="202359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Global list of connections for monitoring (e.g., </a:t>
            </a:r>
            <a:r>
              <a:rPr lang="en-US" dirty="0" err="1"/>
              <a:t>netstat</a:t>
            </a:r>
            <a:r>
              <a:rPr lang="en-US" dirty="0"/>
              <a:t>)</a:t>
            </a:r>
          </a:p>
          <a:p>
            <a:r>
              <a:rPr lang="en-US" dirty="0"/>
              <a:t>Connections are installed in a global hash table for lookup</a:t>
            </a:r>
          </a:p>
          <a:p>
            <a:r>
              <a:rPr lang="en-US" dirty="0"/>
              <a:t>Separate (similar) hash table for port-number allocations</a:t>
            </a:r>
          </a:p>
          <a:p>
            <a:r>
              <a:rPr lang="en-US" dirty="0"/>
              <a:t>Tables protected by global read-write lock as reads dominate</a:t>
            </a:r>
          </a:p>
          <a:p>
            <a:pPr lvl="1"/>
            <a:r>
              <a:rPr lang="en-US" dirty="0"/>
              <a:t>New packets are more frequent than new connections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707" y="1181343"/>
            <a:ext cx="5731241" cy="327499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E3216A-86A4-8344-A082-0ECDCB27A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463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Networking: A key OS function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Communication between computer systems</a:t>
            </a:r>
          </a:p>
          <a:p>
            <a:pPr lvl="1"/>
            <a:r>
              <a:rPr lang="en-US" b="1" dirty="0"/>
              <a:t>Local-Area Networks (LANs)</a:t>
            </a:r>
            <a:endParaRPr lang="en-US" dirty="0"/>
          </a:p>
          <a:p>
            <a:pPr lvl="1"/>
            <a:r>
              <a:rPr lang="en-US" b="1" dirty="0"/>
              <a:t>Wide-Area Networks (WANs)</a:t>
            </a:r>
            <a:endParaRPr lang="en-US" dirty="0"/>
          </a:p>
          <a:p>
            <a:r>
              <a:rPr lang="en-US" dirty="0"/>
              <a:t>A network stack provides:</a:t>
            </a:r>
          </a:p>
          <a:p>
            <a:pPr lvl="1"/>
            <a:r>
              <a:rPr lang="en-US" dirty="0"/>
              <a:t>Sockets API and extensions</a:t>
            </a:r>
          </a:p>
          <a:p>
            <a:pPr lvl="1"/>
            <a:r>
              <a:rPr lang="en-US" dirty="0"/>
              <a:t>Interoperable, feature-rich, high-performance protocol implementations (e.g., IPv4, IPv6, ICMP, UDP, TCP, SCTP, 802.1, 802.11, </a:t>
            </a:r>
            <a:r>
              <a:rPr lang="is-IS" dirty="0"/>
              <a:t>…)</a:t>
            </a:r>
          </a:p>
          <a:p>
            <a:pPr lvl="1"/>
            <a:r>
              <a:rPr lang="is-IS" dirty="0"/>
              <a:t>Security functions (e.g., cryptographic tunneling, firewalls...)</a:t>
            </a:r>
          </a:p>
          <a:p>
            <a:pPr lvl="1"/>
            <a:r>
              <a:rPr lang="is-IS" dirty="0"/>
              <a:t>Device drivers for Network Interface Cards (NICs)</a:t>
            </a:r>
          </a:p>
          <a:p>
            <a:pPr lvl="1"/>
            <a:r>
              <a:rPr lang="is-IS" dirty="0"/>
              <a:t>Monitoring and management interfaces (BPF, </a:t>
            </a:r>
            <a:r>
              <a:rPr lang="is-IS" dirty="0">
                <a:latin typeface="Source Code Pro" charset="0"/>
                <a:ea typeface="Source Code Pro" charset="0"/>
                <a:cs typeface="Source Code Pro" charset="0"/>
              </a:rPr>
              <a:t>ioctl</a:t>
            </a:r>
            <a:r>
              <a:rPr lang="is-IS" dirty="0"/>
              <a:t>)</a:t>
            </a:r>
          </a:p>
          <a:p>
            <a:pPr lvl="1"/>
            <a:r>
              <a:rPr lang="is-IS" dirty="0"/>
              <a:t>Plethora of support libraries (e.g., DNS)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32AB29-A798-4847-901F-827746F0F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68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Lect. 5 - Work dispatch: input path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20130" y="5019676"/>
            <a:ext cx="8303740" cy="1336674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Deferred dispatch</a:t>
            </a:r>
            <a:r>
              <a:rPr lang="en-US" dirty="0"/>
              <a:t>: </a:t>
            </a:r>
            <a:r>
              <a:rPr lang="en-US" dirty="0" err="1"/>
              <a:t>ithread</a:t>
            </a:r>
            <a:r>
              <a:rPr lang="en-US" dirty="0"/>
              <a:t> → </a:t>
            </a:r>
            <a:r>
              <a:rPr lang="en-US" dirty="0" err="1"/>
              <a:t>netisr</a:t>
            </a:r>
            <a:r>
              <a:rPr lang="en-US" dirty="0"/>
              <a:t> thread → user thread</a:t>
            </a:r>
          </a:p>
          <a:p>
            <a:r>
              <a:rPr lang="en-US" b="1" dirty="0"/>
              <a:t>Direct dispatch</a:t>
            </a:r>
            <a:r>
              <a:rPr lang="en-US" dirty="0"/>
              <a:t>: </a:t>
            </a:r>
            <a:r>
              <a:rPr lang="en-US" dirty="0" err="1"/>
              <a:t>ithread</a:t>
            </a:r>
            <a:r>
              <a:rPr lang="en-US" dirty="0"/>
              <a:t> → user thread</a:t>
            </a:r>
          </a:p>
          <a:p>
            <a:pPr lvl="1"/>
            <a:r>
              <a:rPr lang="en-US" dirty="0"/>
              <a:t>Pros: reduced latency, better cache locality, drop early on overload</a:t>
            </a:r>
          </a:p>
          <a:p>
            <a:pPr lvl="1"/>
            <a:r>
              <a:rPr lang="en-US" dirty="0"/>
              <a:t>Cons: reduced parallelism and work placement opportunities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37" y="1173646"/>
            <a:ext cx="7477125" cy="366712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4DD1D7-9C88-E346-A367-F5BABFC41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885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An Evaluation of Network Stack Parallelization Strategies in Modern Operating Systems</a:t>
            </a:r>
            <a:br>
              <a:rPr lang="en-US" i="1" dirty="0"/>
            </a:br>
            <a:r>
              <a:rPr lang="en-US" sz="2000" dirty="0"/>
              <a:t>Paul </a:t>
            </a:r>
            <a:r>
              <a:rPr lang="en-US" sz="2000" dirty="0" err="1"/>
              <a:t>Willmann</a:t>
            </a:r>
            <a:r>
              <a:rPr lang="en-US" sz="2000" dirty="0"/>
              <a:t>, Scott </a:t>
            </a:r>
            <a:r>
              <a:rPr lang="en-US" sz="2000" dirty="0" err="1"/>
              <a:t>Rixner</a:t>
            </a:r>
            <a:r>
              <a:rPr lang="en-US" sz="2000" dirty="0"/>
              <a:t>, and Alan L. Cox, USENIX ATC, 2006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17" y="1352551"/>
            <a:ext cx="3207133" cy="5003800"/>
          </a:xfrm>
        </p:spPr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030837" y="1617785"/>
            <a:ext cx="4693033" cy="473856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Network bandwidth growth &gt;</a:t>
            </a:r>
            <a:br>
              <a:rPr lang="en-US" dirty="0"/>
            </a:br>
            <a:r>
              <a:rPr lang="en-US" dirty="0"/>
              <a:t>CPU frequency growth</a:t>
            </a:r>
          </a:p>
          <a:p>
            <a:r>
              <a:rPr lang="en-US" dirty="0"/>
              <a:t>Locking overhead (space, contention) substantial</a:t>
            </a:r>
          </a:p>
          <a:p>
            <a:pPr lvl="1"/>
            <a:r>
              <a:rPr lang="en-US" dirty="0"/>
              <a:t>Getting ‘speedup’ is hard!</a:t>
            </a:r>
          </a:p>
          <a:p>
            <a:r>
              <a:rPr lang="en-US" dirty="0"/>
              <a:t>Evaluate different strategies for TCP processing </a:t>
            </a:r>
            <a:r>
              <a:rPr lang="en-US" dirty="0" err="1"/>
              <a:t>parallelisation</a:t>
            </a:r>
            <a:endParaRPr lang="en-US" dirty="0"/>
          </a:p>
          <a:p>
            <a:pPr lvl="1"/>
            <a:r>
              <a:rPr lang="en-US" dirty="0"/>
              <a:t>Message-based parallelism</a:t>
            </a:r>
          </a:p>
          <a:p>
            <a:pPr lvl="1"/>
            <a:r>
              <a:rPr lang="en-US" dirty="0"/>
              <a:t>Connection-based parallelism (threads)</a:t>
            </a:r>
          </a:p>
          <a:p>
            <a:pPr lvl="1"/>
            <a:r>
              <a:rPr lang="en-US" dirty="0"/>
              <a:t>Connection-based parallelism (locks)</a:t>
            </a:r>
          </a:p>
          <a:p>
            <a:r>
              <a:rPr lang="en-US" dirty="0"/>
              <a:t>Coalescing locks over connections:</a:t>
            </a:r>
          </a:p>
          <a:p>
            <a:pPr lvl="1"/>
            <a:r>
              <a:rPr lang="en-US" dirty="0"/>
              <a:t>reduces overhead</a:t>
            </a:r>
          </a:p>
          <a:p>
            <a:pPr lvl="1"/>
            <a:r>
              <a:rPr lang="en-US" dirty="0"/>
              <a:t>increases parallelism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F34E9C-1B48-8E46-9861-364F5BCDB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7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FreeBSD connection groups, RSS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20130" y="4096871"/>
            <a:ext cx="8303740" cy="238461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Connection groups </a:t>
            </a:r>
            <a:r>
              <a:rPr lang="en-US" dirty="0"/>
              <a:t>blend </a:t>
            </a:r>
            <a:r>
              <a:rPr lang="en-US" dirty="0" err="1"/>
              <a:t>MsgP</a:t>
            </a:r>
            <a:r>
              <a:rPr lang="en-US" dirty="0"/>
              <a:t> and </a:t>
            </a:r>
            <a:r>
              <a:rPr lang="en-US" dirty="0" err="1"/>
              <a:t>ConnP</a:t>
            </a:r>
            <a:r>
              <a:rPr lang="en-US" dirty="0"/>
              <a:t>-L models</a:t>
            </a:r>
          </a:p>
          <a:p>
            <a:pPr lvl="1"/>
            <a:r>
              <a:rPr lang="en-US" dirty="0"/>
              <a:t>PCBs assigned to group based on 4-tuple hash</a:t>
            </a:r>
          </a:p>
          <a:p>
            <a:pPr lvl="1"/>
            <a:r>
              <a:rPr lang="en-US" dirty="0"/>
              <a:t>Lookup requires group lock, not global lock</a:t>
            </a:r>
          </a:p>
          <a:p>
            <a:pPr lvl="1"/>
            <a:r>
              <a:rPr lang="en-US" dirty="0"/>
              <a:t>Global lock retained for 4–tuple reservation (e.g., setup, teardown)</a:t>
            </a:r>
          </a:p>
          <a:p>
            <a:r>
              <a:rPr lang="en-US" dirty="0"/>
              <a:t>Problem: have to look at TCP headers (cache lines) to place work!</a:t>
            </a:r>
          </a:p>
          <a:p>
            <a:r>
              <a:rPr lang="en-US" dirty="0"/>
              <a:t>Microsoft: NIC </a:t>
            </a:r>
            <a:r>
              <a:rPr lang="en-US" b="1" dirty="0"/>
              <a:t>Receive-Side Scaling (RSS)</a:t>
            </a:r>
          </a:p>
          <a:p>
            <a:pPr lvl="1"/>
            <a:r>
              <a:rPr lang="en-US" dirty="0"/>
              <a:t>Multi-queue NICs deliver packets to queues using hash of 4-tuple</a:t>
            </a:r>
          </a:p>
          <a:p>
            <a:pPr lvl="1"/>
            <a:r>
              <a:rPr lang="en-US" dirty="0"/>
              <a:t>Align connection groups with RSS buckets / interrupt routing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120" y="1138517"/>
            <a:ext cx="5745760" cy="279467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228696-2CFD-AB4D-81B7-3331521A3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8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Performance: dispatch model and locking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0994"/>
            <a:ext cx="5323418" cy="5323418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220727" y="1352551"/>
            <a:ext cx="3669273" cy="5003800"/>
          </a:xfrm>
        </p:spPr>
        <p:txBody>
          <a:bodyPr>
            <a:normAutofit/>
          </a:bodyPr>
          <a:lstStyle/>
          <a:p>
            <a:r>
              <a:rPr lang="en-US" dirty="0"/>
              <a:t>2010 8-core x86 multicore server</a:t>
            </a:r>
          </a:p>
          <a:p>
            <a:r>
              <a:rPr lang="en-US" dirty="0"/>
              <a:t>TCP LRO disabled (</a:t>
            </a:r>
            <a:r>
              <a:rPr lang="en-US" dirty="0" err="1"/>
              <a:t>maximise</a:t>
            </a:r>
            <a:r>
              <a:rPr lang="en-US" dirty="0"/>
              <a:t> PPS)</a:t>
            </a:r>
          </a:p>
          <a:p>
            <a:r>
              <a:rPr lang="en-US" dirty="0"/>
              <a:t>Configurations:</a:t>
            </a:r>
          </a:p>
          <a:p>
            <a:pPr marL="457200" lvl="1" indent="0">
              <a:buNone/>
            </a:pPr>
            <a:r>
              <a:rPr lang="en-US" dirty="0"/>
              <a:t>1 queue (no dispatch),</a:t>
            </a:r>
            <a:br>
              <a:rPr lang="en-US" dirty="0"/>
            </a:br>
            <a:r>
              <a:rPr lang="en-US" dirty="0"/>
              <a:t>1 thread on 1 core</a:t>
            </a:r>
          </a:p>
          <a:p>
            <a:pPr marL="457200" lvl="1" indent="0">
              <a:buNone/>
            </a:pPr>
            <a:r>
              <a:rPr lang="en-US" dirty="0"/>
              <a:t>1 queue (SW dispatch),</a:t>
            </a:r>
            <a:br>
              <a:rPr lang="en-US" dirty="0"/>
            </a:br>
            <a:r>
              <a:rPr lang="en-US" dirty="0"/>
              <a:t>8 threads on 8 cores</a:t>
            </a:r>
          </a:p>
          <a:p>
            <a:pPr marL="457200" lvl="1" indent="0">
              <a:buNone/>
            </a:pPr>
            <a:r>
              <a:rPr lang="en-US" dirty="0"/>
              <a:t>8 queues (HW dispatch),</a:t>
            </a:r>
            <a:br>
              <a:rPr lang="en-US" dirty="0"/>
            </a:br>
            <a:r>
              <a:rPr lang="en-US" dirty="0"/>
              <a:t>8 threads on 8 cores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" y="1811869"/>
            <a:ext cx="343931" cy="4021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Userspace</a:t>
            </a:r>
            <a:r>
              <a:rPr lang="en-US" sz="800" b="1" dirty="0">
                <a:solidFill>
                  <a:schemeClr val="tx1"/>
                </a:solidFill>
              </a:rPr>
              <a:t> processes receiving bulk TCP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8    7    6    5    4    3   2    1                8    7    6    5    4    3    2    1                8    7    6    5    4    3    2    1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F1E0B3-36D4-7248-A3C2-380466C5F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977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Architectural → micro-architectural + I/O </a:t>
            </a:r>
            <a:r>
              <a:rPr lang="en-US" sz="2800" dirty="0" err="1"/>
              <a:t>optimisation</a:t>
            </a:r>
            <a:endParaRPr lang="en-US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Hardware, software, protocol co-design causes change to </a:t>
            </a:r>
            <a:r>
              <a:rPr lang="en-US" dirty="0" err="1"/>
              <a:t>optimisation</a:t>
            </a:r>
            <a:r>
              <a:rPr lang="en-US" dirty="0"/>
              <a:t> approach over time: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Counting instructions		→ counting cache misses</a:t>
            </a:r>
          </a:p>
          <a:p>
            <a:pPr lvl="1"/>
            <a:r>
              <a:rPr lang="en-US" dirty="0"/>
              <a:t>Reducing lock contention		→ cache-line contention</a:t>
            </a:r>
          </a:p>
          <a:p>
            <a:pPr lvl="1"/>
            <a:r>
              <a:rPr lang="en-US" dirty="0"/>
              <a:t>Adding locking			→ identifying new parallelism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Work ordering, classification, and placement</a:t>
            </a:r>
          </a:p>
          <a:p>
            <a:pPr lvl="1"/>
            <a:r>
              <a:rPr lang="en-US" dirty="0"/>
              <a:t>Vertically integrated distribution and affinity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NIC offload of further protocol layers, crypto</a:t>
            </a:r>
          </a:p>
          <a:p>
            <a:pPr lvl="1"/>
            <a:r>
              <a:rPr lang="en-US" dirty="0"/>
              <a:t>DMA/cache interactions</a:t>
            </a:r>
          </a:p>
          <a:p>
            <a:pPr lvl="1"/>
            <a:endParaRPr lang="en-US" dirty="0"/>
          </a:p>
          <a:p>
            <a:r>
              <a:rPr lang="en-US" dirty="0"/>
              <a:t>Convergence of networking and storage technologies?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DFBA74-F163-704E-B0B2-DF882BE67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900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Labs 4 + 5: TCP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From abstract to concrete understanding of TCP</a:t>
            </a:r>
          </a:p>
          <a:p>
            <a:pPr lvl="1"/>
            <a:r>
              <a:rPr lang="en-US" dirty="0"/>
              <a:t>Use tools such as </a:t>
            </a:r>
            <a:r>
              <a:rPr lang="en-US" dirty="0" err="1">
                <a:latin typeface="Source Code Pro" charset="0"/>
                <a:ea typeface="Source Code Pro" charset="0"/>
                <a:cs typeface="Source Code Pro" charset="0"/>
              </a:rPr>
              <a:t>tcpdump</a:t>
            </a:r>
            <a:r>
              <a:rPr lang="en-US" dirty="0"/>
              <a:t> and </a:t>
            </a:r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DUMMYNET</a:t>
            </a:r>
          </a:p>
          <a:p>
            <a:pPr lvl="1"/>
            <a:r>
              <a:rPr lang="en-US" dirty="0"/>
              <a:t>Explore effects of latency on TCP performance</a:t>
            </a:r>
          </a:p>
          <a:p>
            <a:pPr lvl="1"/>
            <a:r>
              <a:rPr lang="en-US" dirty="0"/>
              <a:t>Be sure to consider probe and simulation effects</a:t>
            </a:r>
          </a:p>
          <a:p>
            <a:r>
              <a:rPr lang="en-US" dirty="0"/>
              <a:t>Lab 4 – TCP state machine and latency</a:t>
            </a:r>
          </a:p>
          <a:p>
            <a:pPr lvl="1"/>
            <a:r>
              <a:rPr lang="en-US" dirty="0"/>
              <a:t>Measure the TCP state machine in practice</a:t>
            </a:r>
          </a:p>
          <a:p>
            <a:pPr lvl="1"/>
            <a:r>
              <a:rPr lang="en-US" dirty="0"/>
              <a:t>Experiment with artificially induced latency (DUMMYNET)</a:t>
            </a:r>
          </a:p>
          <a:p>
            <a:r>
              <a:rPr lang="en-US" dirty="0"/>
              <a:t>Lab 5 – TCP congestion control</a:t>
            </a:r>
          </a:p>
          <a:p>
            <a:pPr lvl="1"/>
            <a:r>
              <a:rPr lang="en-US" dirty="0"/>
              <a:t>Explore OS buffering strategies</a:t>
            </a:r>
          </a:p>
          <a:p>
            <a:pPr lvl="1"/>
            <a:r>
              <a:rPr lang="en-US" dirty="0"/>
              <a:t>Explore slow-start vs. steady state as latency changes</a:t>
            </a:r>
          </a:p>
          <a:p>
            <a:pPr lvl="1"/>
            <a:r>
              <a:rPr lang="en-US" dirty="0"/>
              <a:t>Explore OS and </a:t>
            </a:r>
            <a:r>
              <a:rPr lang="en-US" dirty="0" err="1"/>
              <a:t>microarchitectural</a:t>
            </a:r>
            <a:r>
              <a:rPr lang="en-US" dirty="0"/>
              <a:t> performance interactions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A0ACEC-AC83-8545-90A7-66C1B9569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43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L41 lecture wrap-up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Goal: Deeper understanding of OS design and implementation</a:t>
            </a:r>
          </a:p>
          <a:p>
            <a:pPr lvl="1"/>
            <a:r>
              <a:rPr lang="en-US" dirty="0"/>
              <a:t>Evolving architectural and microarchitectural foundations</a:t>
            </a:r>
          </a:p>
          <a:p>
            <a:pPr lvl="1"/>
            <a:r>
              <a:rPr lang="en-US" dirty="0"/>
              <a:t>Evolving OS design principles</a:t>
            </a:r>
          </a:p>
          <a:p>
            <a:pPr lvl="1"/>
            <a:r>
              <a:rPr lang="en-US" dirty="0"/>
              <a:t>Evolving tradeoffs in OS design</a:t>
            </a:r>
          </a:p>
          <a:p>
            <a:pPr lvl="1"/>
            <a:r>
              <a:rPr lang="en-US" dirty="0"/>
              <a:t>Case study: The process model</a:t>
            </a:r>
          </a:p>
          <a:p>
            <a:pPr lvl="1"/>
            <a:r>
              <a:rPr lang="en-US" dirty="0"/>
              <a:t>Case study: Network-stack abstractions</a:t>
            </a:r>
          </a:p>
          <a:p>
            <a:pPr lvl="1"/>
            <a:r>
              <a:rPr lang="en-US" dirty="0"/>
              <a:t>Quick explorations of past and current research</a:t>
            </a:r>
          </a:p>
          <a:p>
            <a:r>
              <a:rPr lang="en-US" dirty="0"/>
              <a:t>Goal: Gain practical experience </a:t>
            </a:r>
            <a:r>
              <a:rPr lang="en-US" dirty="0" err="1"/>
              <a:t>analysing</a:t>
            </a:r>
            <a:r>
              <a:rPr lang="en-US" dirty="0"/>
              <a:t> OS </a:t>
            </a:r>
            <a:r>
              <a:rPr lang="en-US" dirty="0" err="1"/>
              <a:t>behaviour</a:t>
            </a:r>
            <a:endParaRPr lang="en-US" dirty="0"/>
          </a:p>
          <a:p>
            <a:r>
              <a:rPr lang="en-US" dirty="0"/>
              <a:t>Goal: Develop scientific analysis and writing skills</a:t>
            </a:r>
          </a:p>
          <a:p>
            <a:r>
              <a:rPr lang="en-US" dirty="0"/>
              <a:t>Feel free to get in touch to learn more!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40AD11-9B53-704C-8A3D-5D5671285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50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Networking: A key OS function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dirty="0"/>
              <a:t>Dramatic changes over 30 years:</a:t>
            </a:r>
          </a:p>
          <a:p>
            <a:pPr marL="457200" lvl="1" indent="0">
              <a:buNone/>
            </a:pPr>
            <a:r>
              <a:rPr lang="is-IS" dirty="0"/>
              <a:t>1980s: Early packet-switched networks, UDP+TCP/IP, Ethernet</a:t>
            </a:r>
          </a:p>
          <a:p>
            <a:pPr marL="457200" lvl="1" indent="0">
              <a:buNone/>
            </a:pPr>
            <a:r>
              <a:rPr lang="is-IS" dirty="0"/>
              <a:t>1990s: Large-scale migration to IP; Ethernet VLANs</a:t>
            </a:r>
          </a:p>
          <a:p>
            <a:pPr marL="457200" lvl="1" indent="0">
              <a:buNone/>
            </a:pPr>
            <a:r>
              <a:rPr lang="is-IS" dirty="0"/>
              <a:t>2000s: 1-Gigabit, then 10-Gigabit Ethernet; 802.11; GSM data</a:t>
            </a:r>
          </a:p>
          <a:p>
            <a:pPr marL="1338263" lvl="1" indent="-881063">
              <a:buNone/>
            </a:pPr>
            <a:r>
              <a:rPr lang="is-IS" dirty="0"/>
              <a:t>2010s: Deployment of IPv6; 40/100-Gbps Ethernet; 3G to 5G; ... billions → trillions of devices?</a:t>
            </a:r>
          </a:p>
          <a:p>
            <a:r>
              <a:rPr lang="is-IS" dirty="0"/>
              <a:t>Vanishing technologies</a:t>
            </a:r>
          </a:p>
          <a:p>
            <a:pPr lvl="1"/>
            <a:r>
              <a:rPr lang="is-IS" dirty="0"/>
              <a:t>UUCP, IPX/SPX, ATM, token ring, SLIP, ...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BBD72-8D00-A946-BC31-E897293F5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7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Berkeley Sockets API (1983)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4864" y="1352551"/>
            <a:ext cx="6109006" cy="50038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The Design and Implementation of the 4.3BSD Operating System</a:t>
            </a:r>
          </a:p>
          <a:p>
            <a:pPr lvl="1"/>
            <a:r>
              <a:rPr lang="en-US" dirty="0"/>
              <a:t>(but APIs/code first appeared in 4.2BSD)</a:t>
            </a:r>
          </a:p>
          <a:p>
            <a:r>
              <a:rPr lang="en-US" dirty="0"/>
              <a:t>Now universal TCP/IP (POSIX, Windows)</a:t>
            </a:r>
          </a:p>
          <a:p>
            <a:r>
              <a:rPr lang="en-US" dirty="0"/>
              <a:t>Kernel-resident network stack serves networking applications via system calls</a:t>
            </a:r>
          </a:p>
          <a:p>
            <a:r>
              <a:rPr lang="en-US" dirty="0"/>
              <a:t>Reuses file-descriptor abstraction</a:t>
            </a:r>
          </a:p>
          <a:p>
            <a:pPr lvl="1"/>
            <a:r>
              <a:rPr lang="en-US" dirty="0"/>
              <a:t>Same API for local and distributed IPC</a:t>
            </a:r>
          </a:p>
          <a:p>
            <a:pPr lvl="1"/>
            <a:r>
              <a:rPr lang="en-US" dirty="0"/>
              <a:t>Simple, synchronous, copying semantics</a:t>
            </a:r>
          </a:p>
          <a:p>
            <a:pPr lvl="1"/>
            <a:r>
              <a:rPr lang="en-US" dirty="0"/>
              <a:t>Blocking/non-blocking I/O, </a:t>
            </a:r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select()</a:t>
            </a:r>
          </a:p>
          <a:p>
            <a:r>
              <a:rPr lang="en-US" dirty="0"/>
              <a:t>Multi-protocol (e.g., IPv4, IPv6, ISO, </a:t>
            </a:r>
            <a:r>
              <a:rPr lang="is-IS" dirty="0"/>
              <a:t>…)</a:t>
            </a:r>
          </a:p>
          <a:p>
            <a:pPr lvl="1"/>
            <a:r>
              <a:rPr lang="is-IS" dirty="0"/>
              <a:t>TCP-focused but not TCP-specific</a:t>
            </a:r>
          </a:p>
          <a:p>
            <a:pPr lvl="1"/>
            <a:r>
              <a:rPr lang="is-IS"/>
              <a:t>Cross-protocol </a:t>
            </a:r>
            <a:r>
              <a:rPr lang="is-IS" dirty="0"/>
              <a:t>abstractions and libraries</a:t>
            </a:r>
          </a:p>
          <a:p>
            <a:pPr lvl="1"/>
            <a:r>
              <a:rPr lang="is-IS" dirty="0"/>
              <a:t>Protocol-specific implementations</a:t>
            </a:r>
          </a:p>
          <a:p>
            <a:pPr lvl="1"/>
            <a:r>
              <a:rPr lang="is-IS" dirty="0"/>
              <a:t>“Portable” applications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8650" y="1352551"/>
            <a:ext cx="198621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close()</a:t>
            </a:r>
          </a:p>
          <a:p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read()</a:t>
            </a:r>
          </a:p>
          <a:p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write()</a:t>
            </a:r>
          </a:p>
          <a:p>
            <a:r>
              <a:rPr lang="is-IS" dirty="0">
                <a:latin typeface="Source Code Pro" charset="0"/>
                <a:ea typeface="Source Code Pro" charset="0"/>
                <a:cs typeface="Source Code Pro" charset="0"/>
              </a:rPr>
              <a:t>...</a:t>
            </a:r>
            <a:endParaRPr lang="en-US" dirty="0">
              <a:latin typeface="Source Code Pro" charset="0"/>
              <a:ea typeface="Source Code Pro" charset="0"/>
              <a:cs typeface="Source Code Pro" charset="0"/>
            </a:endParaRPr>
          </a:p>
          <a:p>
            <a:endParaRPr lang="is-IS" dirty="0">
              <a:latin typeface="Source Code Pro" charset="0"/>
              <a:ea typeface="Source Code Pro" charset="0"/>
              <a:cs typeface="Source Code Pro" charset="0"/>
            </a:endParaRPr>
          </a:p>
          <a:p>
            <a:r>
              <a:rPr lang="is-IS" dirty="0">
                <a:latin typeface="Source Code Pro" charset="0"/>
                <a:ea typeface="Source Code Pro" charset="0"/>
                <a:cs typeface="Source Code Pro" charset="0"/>
              </a:rPr>
              <a:t>accept()</a:t>
            </a:r>
          </a:p>
          <a:p>
            <a:r>
              <a:rPr lang="is-IS" dirty="0">
                <a:latin typeface="Source Code Pro" charset="0"/>
                <a:ea typeface="Source Code Pro" charset="0"/>
                <a:cs typeface="Source Code Pro" charset="0"/>
              </a:rPr>
              <a:t>bind()</a:t>
            </a:r>
          </a:p>
          <a:p>
            <a:r>
              <a:rPr lang="is-IS" dirty="0">
                <a:latin typeface="Source Code Pro" charset="0"/>
                <a:ea typeface="Source Code Pro" charset="0"/>
                <a:cs typeface="Source Code Pro" charset="0"/>
              </a:rPr>
              <a:t>connect()</a:t>
            </a:r>
          </a:p>
          <a:p>
            <a:r>
              <a:rPr lang="is-IS" dirty="0">
                <a:latin typeface="Source Code Pro" charset="0"/>
                <a:ea typeface="Source Code Pro" charset="0"/>
                <a:cs typeface="Source Code Pro" charset="0"/>
              </a:rPr>
              <a:t>getsockopt()</a:t>
            </a:r>
          </a:p>
          <a:p>
            <a:r>
              <a:rPr lang="is-IS" dirty="0">
                <a:latin typeface="Source Code Pro" charset="0"/>
                <a:ea typeface="Source Code Pro" charset="0"/>
                <a:cs typeface="Source Code Pro" charset="0"/>
              </a:rPr>
              <a:t>listen()</a:t>
            </a:r>
          </a:p>
          <a:p>
            <a:r>
              <a:rPr lang="is-IS" dirty="0">
                <a:latin typeface="Source Code Pro" charset="0"/>
                <a:ea typeface="Source Code Pro" charset="0"/>
                <a:cs typeface="Source Code Pro" charset="0"/>
              </a:rPr>
              <a:t>recv()</a:t>
            </a:r>
          </a:p>
          <a:p>
            <a:r>
              <a:rPr lang="is-IS" dirty="0">
                <a:latin typeface="Source Code Pro" charset="0"/>
                <a:ea typeface="Source Code Pro" charset="0"/>
                <a:cs typeface="Source Code Pro" charset="0"/>
              </a:rPr>
              <a:t>select()</a:t>
            </a:r>
          </a:p>
          <a:p>
            <a:r>
              <a:rPr lang="is-IS" dirty="0">
                <a:latin typeface="Source Code Pro" charset="0"/>
                <a:ea typeface="Source Code Pro" charset="0"/>
                <a:cs typeface="Source Code Pro" charset="0"/>
              </a:rPr>
              <a:t>send()</a:t>
            </a:r>
          </a:p>
          <a:p>
            <a:r>
              <a:rPr lang="is-IS" dirty="0">
                <a:latin typeface="Source Code Pro" charset="0"/>
                <a:ea typeface="Source Code Pro" charset="0"/>
                <a:cs typeface="Source Code Pro" charset="0"/>
              </a:rPr>
              <a:t>setsockopt()</a:t>
            </a:r>
          </a:p>
          <a:p>
            <a:r>
              <a:rPr lang="is-IS" dirty="0">
                <a:latin typeface="Source Code Pro" charset="0"/>
                <a:ea typeface="Source Code Pro" charset="0"/>
                <a:cs typeface="Source Code Pro" charset="0"/>
              </a:rPr>
              <a:t>socket()</a:t>
            </a:r>
          </a:p>
          <a:p>
            <a:r>
              <a:rPr lang="is-IS" dirty="0">
                <a:latin typeface="Source Code Pro" charset="0"/>
                <a:ea typeface="Source Code Pro" charset="0"/>
                <a:cs typeface="Source Code Pro" charset="0"/>
              </a:rPr>
              <a:t>...</a:t>
            </a:r>
            <a:endParaRPr lang="en-US" dirty="0">
              <a:latin typeface="Source Code Pro" charset="0"/>
              <a:ea typeface="Source Code Pro" charset="0"/>
              <a:cs typeface="Source Code Pro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26066D-300F-114A-925A-D8D8A6BEF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781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BSD network-stack principles (1980s-1990s)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/>
              <a:t>Multi-protocol, packet-oriented network research framework</a:t>
            </a:r>
            <a:r>
              <a:rPr lang="en-US" dirty="0"/>
              <a:t>:</a:t>
            </a:r>
          </a:p>
          <a:p>
            <a:r>
              <a:rPr lang="en-US" b="1" dirty="0"/>
              <a:t>Object-oriented</a:t>
            </a:r>
            <a:r>
              <a:rPr lang="en-US" dirty="0"/>
              <a:t>: multiple protocols, socket types, but one API</a:t>
            </a:r>
          </a:p>
          <a:p>
            <a:pPr lvl="1"/>
            <a:r>
              <a:rPr lang="en-US" b="1" dirty="0"/>
              <a:t>Protocol-independent</a:t>
            </a:r>
            <a:r>
              <a:rPr lang="en-US" dirty="0"/>
              <a:t>: streams vs. datagrams, sockets, socket buffers, socket addresses, network interfaces, routing table, packets</a:t>
            </a:r>
          </a:p>
          <a:p>
            <a:pPr lvl="1"/>
            <a:r>
              <a:rPr lang="en-US" b="1" dirty="0"/>
              <a:t>Protocol-specific</a:t>
            </a:r>
            <a:r>
              <a:rPr lang="en-US" dirty="0"/>
              <a:t>: connection lists, address/routing specialization, routing, transport protocol itself – encapsulation, decapsulation, etc.</a:t>
            </a:r>
          </a:p>
          <a:p>
            <a:r>
              <a:rPr lang="en-US" b="1" dirty="0"/>
              <a:t>Packet-oriented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Packets and packet queueing as fundamental primitives</a:t>
            </a:r>
          </a:p>
          <a:p>
            <a:pPr lvl="1"/>
            <a:r>
              <a:rPr lang="en-US" dirty="0"/>
              <a:t>Best effort: If there is a failure (overload, corruption), drop the packet</a:t>
            </a:r>
          </a:p>
          <a:p>
            <a:pPr lvl="1"/>
            <a:r>
              <a:rPr lang="en-US" dirty="0"/>
              <a:t>Work hard to maintain packet source ordering</a:t>
            </a:r>
          </a:p>
          <a:p>
            <a:pPr lvl="1"/>
            <a:r>
              <a:rPr lang="en-US" dirty="0"/>
              <a:t>Differentiate ‘receive’ from ‘deliver’ and ‘send’ from ‘transmit’</a:t>
            </a:r>
          </a:p>
          <a:p>
            <a:pPr lvl="1"/>
            <a:r>
              <a:rPr lang="en-US" dirty="0"/>
              <a:t>Heavy focus on TCP functionality and performance</a:t>
            </a:r>
          </a:p>
          <a:p>
            <a:pPr lvl="1"/>
            <a:r>
              <a:rPr lang="en-US" dirty="0"/>
              <a:t>Middle-node (forwarding), not just edge-node (I/O), functionality</a:t>
            </a:r>
          </a:p>
          <a:p>
            <a:pPr lvl="1"/>
            <a:r>
              <a:rPr lang="en-US" dirty="0"/>
              <a:t>High-performance packet capture: Berkeley Packet Filter (BPF)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052F4-C4A4-8D43-8E00-FB9587E02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87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00" dirty="0"/>
              <a:t>FreeBSD network-stack principles (1990s-2010s)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All of the 1980s features and also </a:t>
            </a:r>
            <a:r>
              <a:rPr lang="is-IS" dirty="0"/>
              <a:t>…</a:t>
            </a:r>
          </a:p>
          <a:p>
            <a:r>
              <a:rPr lang="is-IS" b="1" dirty="0"/>
              <a:t>Hardware</a:t>
            </a:r>
            <a:r>
              <a:rPr lang="is-IS" dirty="0"/>
              <a:t>:</a:t>
            </a:r>
          </a:p>
          <a:p>
            <a:pPr lvl="1"/>
            <a:r>
              <a:rPr lang="is-IS" dirty="0"/>
              <a:t>Multi-processor scalability</a:t>
            </a:r>
          </a:p>
          <a:p>
            <a:pPr lvl="1"/>
            <a:r>
              <a:rPr lang="is-IS" dirty="0"/>
              <a:t>NIC offload features (checksums, TSO/LRO, full TCP)</a:t>
            </a:r>
          </a:p>
          <a:p>
            <a:pPr lvl="1"/>
            <a:r>
              <a:rPr lang="is-IS" dirty="0"/>
              <a:t>Multi-queue network cards with load balancing/flow direction</a:t>
            </a:r>
          </a:p>
          <a:p>
            <a:pPr lvl="1"/>
            <a:r>
              <a:rPr lang="is-IS" dirty="0"/>
              <a:t>Performance to 10s or 100s of Gigabit/s</a:t>
            </a:r>
          </a:p>
          <a:p>
            <a:pPr lvl="1"/>
            <a:r>
              <a:rPr lang="is-IS" dirty="0"/>
              <a:t>Wireless networking</a:t>
            </a:r>
          </a:p>
          <a:p>
            <a:r>
              <a:rPr lang="is-IS" b="1" dirty="0"/>
              <a:t>Protocols</a:t>
            </a:r>
            <a:r>
              <a:rPr lang="is-IS" dirty="0"/>
              <a:t>:</a:t>
            </a:r>
          </a:p>
          <a:p>
            <a:pPr lvl="1"/>
            <a:r>
              <a:rPr lang="is-IS" dirty="0"/>
              <a:t>Dual IPv4/IPv6</a:t>
            </a:r>
          </a:p>
          <a:p>
            <a:pPr lvl="1"/>
            <a:r>
              <a:rPr lang="is-IS" dirty="0"/>
              <a:t>Pluggable congestion control, delay-based congestion control (BBR)</a:t>
            </a:r>
          </a:p>
          <a:p>
            <a:pPr lvl="1"/>
            <a:r>
              <a:rPr lang="is-IS" dirty="0"/>
              <a:t>Security/privacy: firewalls, IPSec, ...</a:t>
            </a:r>
          </a:p>
          <a:p>
            <a:r>
              <a:rPr lang="is-IS" b="1" dirty="0"/>
              <a:t>Software model</a:t>
            </a:r>
            <a:r>
              <a:rPr lang="is-IS" dirty="0"/>
              <a:t>:</a:t>
            </a:r>
          </a:p>
          <a:p>
            <a:pPr lvl="1"/>
            <a:r>
              <a:rPr lang="is-IS" dirty="0"/>
              <a:t>Flexible memory model integrates with VM for zero-copy</a:t>
            </a:r>
          </a:p>
          <a:p>
            <a:pPr lvl="1"/>
            <a:r>
              <a:rPr lang="is-IS" dirty="0"/>
              <a:t>Fine-grained locking and lockless algorithms (e.g., RCU)</a:t>
            </a:r>
          </a:p>
          <a:p>
            <a:pPr lvl="1"/>
            <a:r>
              <a:rPr lang="is-IS" dirty="0"/>
              <a:t>Network-stack virtualisation</a:t>
            </a:r>
          </a:p>
          <a:p>
            <a:pPr lvl="1"/>
            <a:r>
              <a:rPr lang="is-IS" dirty="0"/>
              <a:t>Userspace networking via netmap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A01344-710F-4F40-B7C4-091B62474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1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flow in hardware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087909"/>
            <a:ext cx="7886700" cy="241905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Key idea: </a:t>
            </a:r>
            <a:r>
              <a:rPr lang="en-US" b="1" dirty="0"/>
              <a:t>follow the memory</a:t>
            </a:r>
            <a:endParaRPr lang="en-US" dirty="0"/>
          </a:p>
          <a:p>
            <a:pPr lvl="1"/>
            <a:r>
              <a:rPr lang="en-US" dirty="0"/>
              <a:t>Historically, memory copying is avoided due to </a:t>
            </a:r>
            <a:r>
              <a:rPr lang="en-US" b="1" dirty="0"/>
              <a:t>instruction count</a:t>
            </a:r>
          </a:p>
          <a:p>
            <a:pPr lvl="1"/>
            <a:r>
              <a:rPr lang="en-US" dirty="0"/>
              <a:t>Today, memory copying is avoided due to </a:t>
            </a:r>
            <a:r>
              <a:rPr lang="en-US" b="1" dirty="0"/>
              <a:t>cache footprint</a:t>
            </a:r>
          </a:p>
          <a:p>
            <a:r>
              <a:rPr lang="en-US" dirty="0"/>
              <a:t>Recent Intel CPUs push and pull DMA via the LLC (“DDIO”)</a:t>
            </a:r>
          </a:p>
          <a:p>
            <a:pPr lvl="1"/>
            <a:r>
              <a:rPr lang="en-US" dirty="0"/>
              <a:t>If we differentiate ‘send’ and ‘transmit’, ‘receive’ vs. ‘deliver’, is this a good idea?</a:t>
            </a:r>
          </a:p>
          <a:p>
            <a:pPr lvl="1"/>
            <a:r>
              <a:rPr lang="is-IS" dirty="0"/>
              <a:t>… </a:t>
            </a:r>
            <a:r>
              <a:rPr lang="en-US" dirty="0"/>
              <a:t>it depends on the latency between DMA and processing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30" y="1228540"/>
            <a:ext cx="8303740" cy="281356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7E9018-198F-C944-A37C-FB1420EF4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489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flow in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130" y="4114798"/>
            <a:ext cx="8303740" cy="229985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Socket API implies </a:t>
            </a:r>
            <a:r>
              <a:rPr lang="en-US" b="1" dirty="0"/>
              <a:t>one software-driven copy </a:t>
            </a:r>
            <a:r>
              <a:rPr lang="en-US" dirty="0"/>
              <a:t>to/from user memory</a:t>
            </a:r>
          </a:p>
          <a:p>
            <a:pPr lvl="1"/>
            <a:r>
              <a:rPr lang="en-US" dirty="0"/>
              <a:t>Historically, zero-copy VM tricks for socket API ineffective</a:t>
            </a:r>
          </a:p>
          <a:p>
            <a:r>
              <a:rPr lang="en-US" dirty="0"/>
              <a:t>Network buffers cycle through the slab allocator</a:t>
            </a:r>
          </a:p>
          <a:p>
            <a:pPr lvl="1"/>
            <a:r>
              <a:rPr lang="en-US" dirty="0"/>
              <a:t>Receive: allocate in NIC driver, free in socket layer</a:t>
            </a:r>
          </a:p>
          <a:p>
            <a:pPr lvl="1"/>
            <a:r>
              <a:rPr lang="en-US" dirty="0"/>
              <a:t>Transmit: allocate in socket layer, free in NIC driver</a:t>
            </a:r>
          </a:p>
          <a:p>
            <a:r>
              <a:rPr lang="en-US" b="1" dirty="0"/>
              <a:t>DMA performs second copy</a:t>
            </a:r>
            <a:r>
              <a:rPr lang="en-US" dirty="0"/>
              <a:t>; can affect cache/memory bandwidth</a:t>
            </a:r>
          </a:p>
          <a:p>
            <a:pPr lvl="1"/>
            <a:r>
              <a:rPr lang="en-US" dirty="0"/>
              <a:t>NB: what if packet-buffer working set is larger than the cache?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29" y="1188048"/>
            <a:ext cx="8303741" cy="274148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ACEB0A-506D-F24F-B1B5-0B60DC4D5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39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3546</TotalTime>
  <Words>3247</Words>
  <Application>Microsoft Macintosh PowerPoint</Application>
  <PresentationFormat>On-screen Show (4:3)</PresentationFormat>
  <Paragraphs>412</Paragraphs>
  <Slides>36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Source Code Pro</vt:lpstr>
      <vt:lpstr>Office Theme</vt:lpstr>
      <vt:lpstr>The Network Stack (1)</vt:lpstr>
      <vt:lpstr>This time: Introduction to Network Stacks</vt:lpstr>
      <vt:lpstr>Networking: A key OS function (1)</vt:lpstr>
      <vt:lpstr>Networking: A key OS function (2)</vt:lpstr>
      <vt:lpstr>The Berkeley Sockets API (1983)</vt:lpstr>
      <vt:lpstr>BSD network-stack principles (1980s-1990s)</vt:lpstr>
      <vt:lpstr>FreeBSD network-stack principles (1990s-2010s)</vt:lpstr>
      <vt:lpstr>Memory flow in hardware</vt:lpstr>
      <vt:lpstr>Memory flow in software</vt:lpstr>
      <vt:lpstr>The mbuf abstraction</vt:lpstr>
      <vt:lpstr>Send/receive paths in the network stack</vt:lpstr>
      <vt:lpstr>Forwarding path in the network stack</vt:lpstr>
      <vt:lpstr>Work dispatch: input path</vt:lpstr>
      <vt:lpstr>Work dispatch: output path</vt:lpstr>
      <vt:lpstr>Work dispatch: TOE input path</vt:lpstr>
      <vt:lpstr>Netmap: a novel framework for fast packet I/O Luigi Rizzo, USENIX ATC 2012 (best paper).</vt:lpstr>
      <vt:lpstr>Network stack specialisation for performance Ilias Marinos, Robert N. M. Watson, Mark Handley, SIGCOMM 2014, 2017. </vt:lpstr>
      <vt:lpstr>Break</vt:lpstr>
      <vt:lpstr>The Network Stack (2)</vt:lpstr>
      <vt:lpstr>The Network Stack (2)</vt:lpstr>
      <vt:lpstr>The Transmission Control Protocl (TCP)</vt:lpstr>
      <vt:lpstr>TCP principles and properties</vt:lpstr>
      <vt:lpstr>TCP congestion control and avoidance</vt:lpstr>
      <vt:lpstr>TCP time/sequence graphs</vt:lpstr>
      <vt:lpstr>Evolving BSD/FreeBSD TCP implementation</vt:lpstr>
      <vt:lpstr>Lect. 5 - Send/receive paths in the network stack</vt:lpstr>
      <vt:lpstr>Data structures – sockets, control blocks</vt:lpstr>
      <vt:lpstr>Denial of Service (DoS) – state minimisation</vt:lpstr>
      <vt:lpstr>TCP connection lookup tables</vt:lpstr>
      <vt:lpstr>Lect. 5 - Work dispatch: input path</vt:lpstr>
      <vt:lpstr>An Evaluation of Network Stack Parallelization Strategies in Modern Operating Systems Paul Willmann, Scott Rixner, and Alan L. Cox, USENIX ATC, 2006</vt:lpstr>
      <vt:lpstr>FreeBSD connection groups, RSS</vt:lpstr>
      <vt:lpstr>Performance: dispatch model and locking</vt:lpstr>
      <vt:lpstr>Architectural → micro-architectural + I/O optimisation</vt:lpstr>
      <vt:lpstr>Labs 4 + 5: TCP</vt:lpstr>
      <vt:lpstr>L41 lecture wrap-up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L41: Kernels and Tracing</dc:title>
  <dc:creator>Robert Watson</dc:creator>
  <cp:lastModifiedBy>Robert N.M. Watson</cp:lastModifiedBy>
  <cp:revision>335</cp:revision>
  <cp:lastPrinted>2017-01-25T11:53:53Z</cp:lastPrinted>
  <dcterms:created xsi:type="dcterms:W3CDTF">2016-10-26T08:21:24Z</dcterms:created>
  <dcterms:modified xsi:type="dcterms:W3CDTF">2020-02-23T03:32:55Z</dcterms:modified>
</cp:coreProperties>
</file>