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58" r:id="rId4"/>
    <p:sldId id="349" r:id="rId5"/>
    <p:sldId id="350" r:id="rId6"/>
    <p:sldId id="351" r:id="rId7"/>
    <p:sldId id="352" r:id="rId8"/>
    <p:sldId id="334" r:id="rId9"/>
    <p:sldId id="346" r:id="rId10"/>
    <p:sldId id="347" r:id="rId11"/>
    <p:sldId id="348" r:id="rId12"/>
    <p:sldId id="353" r:id="rId13"/>
    <p:sldId id="354" r:id="rId14"/>
    <p:sldId id="359" r:id="rId15"/>
    <p:sldId id="357" r:id="rId16"/>
    <p:sldId id="355" r:id="rId17"/>
    <p:sldId id="35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3"/>
    <p:restoredTop sz="80476"/>
  </p:normalViewPr>
  <p:slideViewPr>
    <p:cSldViewPr snapToGrid="0" snapToObjects="1" showGuides="1">
      <p:cViewPr varScale="1">
        <p:scale>
          <a:sx n="102" d="100"/>
          <a:sy n="102" d="100"/>
        </p:scale>
        <p:origin x="18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0" d="100"/>
          <a:sy n="140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FDFA-D2B2-6947-92F6-65808B8D2283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57869-A23D-B047-9251-0C092491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L41 </a:t>
            </a:r>
            <a:r>
              <a:rPr lang="en-US" dirty="0" err="1"/>
              <a:t>Lecturelet</a:t>
            </a:r>
            <a:r>
              <a:rPr lang="en-US" dirty="0"/>
              <a:t> 1– Lab 1 I/O)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L41 Lecturelet 1– Lab 1 I/O)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L41: Lab 1-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Lecturelet</a:t>
            </a:r>
            <a:r>
              <a:rPr lang="en-US" dirty="0"/>
              <a:t> 1</a:t>
            </a:r>
          </a:p>
          <a:p>
            <a:r>
              <a:rPr lang="en-US" dirty="0" err="1"/>
              <a:t>Dr</a:t>
            </a:r>
            <a:r>
              <a:rPr lang="en-US" dirty="0"/>
              <a:t> Robert Watson / </a:t>
            </a:r>
            <a:r>
              <a:rPr lang="en-US" dirty="0" err="1"/>
              <a:t>Dr</a:t>
            </a:r>
            <a:r>
              <a:rPr lang="en-US" dirty="0"/>
              <a:t> Graeme Jenkinson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benchmark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740755"/>
            <a:ext cx="8303740" cy="16155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verbose output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Bypass the buffer cache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-d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Write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-w</a:t>
            </a:r>
            <a:r>
              <a:rPr lang="en-US" dirty="0">
                <a:ea typeface="Courier New" charset="0"/>
                <a:cs typeface="Courier New" charset="0"/>
              </a:rPr>
              <a:t>) to the previously created file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/data/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iofile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 default buffer size (16K) and total I/O size (16M)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30" y="1214528"/>
            <a:ext cx="8303740" cy="33229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-static -v -d -w /data/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iofile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Benchmark configuration: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blocksize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16384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16777216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blockcount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operation: write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path: /data/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iofile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time: 58.502746875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280.06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KBytes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/sec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7A55E-8275-D64F-AD47-1ADD07B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effect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1352551"/>
            <a:ext cx="4225863" cy="50038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Probe effect - act of measuring disturbs system</a:t>
            </a:r>
          </a:p>
          <a:p>
            <a:pPr lvl="1"/>
            <a:r>
              <a:rPr lang="en-US" dirty="0"/>
              <a:t>Electronics - probes introduce additional capacitance, resistance or inductance</a:t>
            </a:r>
          </a:p>
          <a:p>
            <a:r>
              <a:rPr lang="en-US" dirty="0"/>
              <a:t>Software tracing - probes take time to execute</a:t>
            </a:r>
          </a:p>
          <a:p>
            <a:pPr lvl="1"/>
            <a:r>
              <a:rPr lang="is-IS" dirty="0"/>
              <a:t>Don’t benchmark while running D</a:t>
            </a:r>
            <a:r>
              <a:rPr lang="en-US" dirty="0"/>
              <a:t>T</a:t>
            </a:r>
            <a:r>
              <a:rPr lang="is-IS" dirty="0"/>
              <a:t>race ...</a:t>
            </a:r>
          </a:p>
          <a:p>
            <a:pPr lvl="1"/>
            <a:r>
              <a:rPr lang="is-IS" dirty="0"/>
              <a:t>... unless </a:t>
            </a:r>
            <a:r>
              <a:rPr lang="en-GB" b="1" dirty="0"/>
              <a:t>measuring </a:t>
            </a:r>
            <a:r>
              <a:rPr lang="is-IS" b="1" dirty="0"/>
              <a:t>probe effect</a:t>
            </a:r>
          </a:p>
          <a:p>
            <a:pPr lvl="1"/>
            <a:r>
              <a:rPr lang="is-IS" dirty="0"/>
              <a:t>Be aware that traced applications may behave differently</a:t>
            </a:r>
          </a:p>
          <a:p>
            <a:pPr lvl="1"/>
            <a:r>
              <a:rPr lang="is-IS" dirty="0"/>
              <a:t>E.g., more timer ticks will fire, I/O will “seem faster”</a:t>
            </a:r>
            <a:endParaRPr lang="en-US" dirty="0"/>
          </a:p>
        </p:txBody>
      </p:sp>
      <p:pic>
        <p:nvPicPr>
          <p:cNvPr id="9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50" y="567528"/>
            <a:ext cx="34798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/>
          <p:cNvSpPr txBox="1"/>
          <p:nvPr/>
        </p:nvSpPr>
        <p:spPr>
          <a:xfrm>
            <a:off x="5526129" y="2727398"/>
            <a:ext cx="253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American Typewriter" charset="0"/>
                <a:cs typeface="American Typewriter" charset="0"/>
              </a:rPr>
              <a:t>Zero when disabled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13" y="3394151"/>
            <a:ext cx="3991915" cy="22491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6130" y="5766500"/>
            <a:ext cx="253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American Typewriter" charset="0"/>
                <a:cs typeface="American Typewriter" charset="0"/>
              </a:rPr>
              <a:t>Definitely not zero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814E9-5619-064E-A44F-AC2A14DF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u="sng" dirty="0"/>
              <a:t>Unified environment for</a:t>
            </a:r>
            <a:r>
              <a:rPr lang="en-US" dirty="0"/>
              <a:t>:</a:t>
            </a:r>
          </a:p>
          <a:p>
            <a:pPr>
              <a:spcBef>
                <a:spcPts val="2200"/>
              </a:spcBef>
            </a:pPr>
            <a:r>
              <a:rPr lang="en-US" dirty="0"/>
              <a:t>Executing benchmarks.</a:t>
            </a:r>
          </a:p>
          <a:p>
            <a:r>
              <a:rPr lang="en-US" dirty="0"/>
              <a:t>Instrumenting the </a:t>
            </a:r>
            <a:r>
              <a:rPr lang="en-US" dirty="0" err="1"/>
              <a:t>behaviours</a:t>
            </a:r>
            <a:r>
              <a:rPr lang="en-US" dirty="0"/>
              <a:t> and performance of benchmarks using </a:t>
            </a:r>
            <a:r>
              <a:rPr lang="en-US" dirty="0" err="1"/>
              <a:t>DTrace</a:t>
            </a:r>
            <a:r>
              <a:rPr lang="en-US" dirty="0"/>
              <a:t>.</a:t>
            </a:r>
          </a:p>
          <a:p>
            <a:r>
              <a:rPr lang="en-US" dirty="0"/>
              <a:t>Post-processing performance measurements.</a:t>
            </a:r>
          </a:p>
          <a:p>
            <a:r>
              <a:rPr lang="en-US" dirty="0"/>
              <a:t>Plotting performance measurements.</a:t>
            </a:r>
          </a:p>
          <a:p>
            <a:r>
              <a:rPr lang="en-US" dirty="0"/>
              <a:t>Performing statistically analysis on performance measurements.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9E620-B9A8-2C4B-BFC0-D5A5BB1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(2)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3812875"/>
            <a:ext cx="8303740" cy="254347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Series of cells containing Python or cell “</a:t>
            </a:r>
            <a:r>
              <a:rPr lang="en-US" dirty="0" err="1"/>
              <a:t>magics</a:t>
            </a:r>
            <a:r>
              <a:rPr lang="en-US" dirty="0"/>
              <a:t>”.</a:t>
            </a:r>
          </a:p>
          <a:p>
            <a:r>
              <a:rPr lang="en-US" dirty="0"/>
              <a:t>Cell </a:t>
            </a:r>
            <a:r>
              <a:rPr lang="en-US" dirty="0" err="1"/>
              <a:t>magics</a:t>
            </a:r>
            <a:r>
              <a:rPr lang="en-US" dirty="0"/>
              <a:t> allow, for example, inline plotting of graphs or executing shell commands.</a:t>
            </a:r>
          </a:p>
          <a:p>
            <a:r>
              <a:rPr lang="en-US" dirty="0"/>
              <a:t>Raw data and plots can be saved to the BBB for inclusion in laboratory reports.</a:t>
            </a:r>
          </a:p>
          <a:p>
            <a:r>
              <a:rPr lang="en-US" dirty="0"/>
              <a:t>Details of experimental environment in lab setup handout.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352550"/>
            <a:ext cx="8107731" cy="2270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62E2E-447E-5C49-909F-CE7BEBC7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r>
              <a:rPr lang="en-US" dirty="0"/>
              <a:t>Larger I/O and IPC buffer sizes amortize system-call overheads</a:t>
            </a:r>
          </a:p>
          <a:p>
            <a:r>
              <a:rPr lang="en-US" dirty="0"/>
              <a:t>A purely architectural (SW) view dominates</a:t>
            </a:r>
          </a:p>
          <a:p>
            <a:pPr lvl="1"/>
            <a:r>
              <a:rPr lang="en-US" dirty="0"/>
              <a:t>HW platform is irrelevant</a:t>
            </a:r>
          </a:p>
          <a:p>
            <a:r>
              <a:rPr lang="en-US" dirty="0"/>
              <a:t>The </a:t>
            </a:r>
            <a:r>
              <a:rPr lang="en-US" dirty="0" err="1"/>
              <a:t>DTrace</a:t>
            </a:r>
            <a:r>
              <a:rPr lang="en-US" dirty="0"/>
              <a:t> probe effect is insignificant in real workloads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3AA82-51CF-7440-9D02-1D39A4B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questions for the lab report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r>
              <a:rPr lang="en-US" dirty="0"/>
              <a:t>Experiments are with respect to a configuration </a:t>
            </a:r>
            <a:r>
              <a:rPr lang="en-US" b="1" dirty="0"/>
              <a:t>reading</a:t>
            </a:r>
            <a:r>
              <a:rPr lang="en-US" dirty="0"/>
              <a:t> from a fixed-size file through the buffer cache</a:t>
            </a:r>
          </a:p>
          <a:p>
            <a:r>
              <a:rPr lang="en-US" dirty="0"/>
              <a:t>Run the benchmark to gather initial measurements   </a:t>
            </a:r>
          </a:p>
          <a:p>
            <a:r>
              <a:rPr lang="en-US" dirty="0"/>
              <a:t>Explore through </a:t>
            </a:r>
            <a:r>
              <a:rPr lang="en-US" b="1" dirty="0"/>
              <a:t>system-call/trap tracing </a:t>
            </a:r>
            <a:r>
              <a:rPr lang="en-US" dirty="0"/>
              <a:t>and </a:t>
            </a:r>
            <a:r>
              <a:rPr lang="en-US" b="1" dirty="0"/>
              <a:t>profiling</a:t>
            </a:r>
            <a:r>
              <a:rPr lang="en-US" dirty="0"/>
              <a:t>   </a:t>
            </a:r>
          </a:p>
          <a:p>
            <a:r>
              <a:rPr lang="en-US" dirty="0"/>
              <a:t>Use various configurations (e.g., I/O 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/dev/zero</a:t>
            </a:r>
            <a:r>
              <a:rPr lang="en-US" dirty="0"/>
              <a:t>) to explore kernel code-path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Ensure that you directly consider the impact of the </a:t>
            </a:r>
            <a:r>
              <a:rPr lang="en-US" b="1" dirty="0"/>
              <a:t>probe effect</a:t>
            </a:r>
            <a:r>
              <a:rPr lang="en-US" dirty="0"/>
              <a:t> on your causal investigation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83A3C-D3EC-5541-BFDA-19C3DB99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cautions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There are two kinds of people, those that have experienced data loss and those that haven’t experienced data loss </a:t>
            </a:r>
            <a:r>
              <a:rPr lang="en-US" b="1" dirty="0"/>
              <a:t>YET</a:t>
            </a:r>
            <a:r>
              <a:rPr lang="en-US" dirty="0"/>
              <a:t>.</a:t>
            </a:r>
          </a:p>
          <a:p>
            <a:r>
              <a:rPr lang="en-US" dirty="0"/>
              <a:t>The SD cards seem a bit fragile during power off </a:t>
            </a:r>
            <a:r>
              <a:rPr lang="mr-IN" dirty="0"/>
              <a:t>–</a:t>
            </a:r>
            <a:r>
              <a:rPr lang="en-US" dirty="0"/>
              <a:t> make sure that you shut down safely using the laboratory setup instructions.</a:t>
            </a:r>
          </a:p>
          <a:p>
            <a:pPr lvl="1"/>
            <a:r>
              <a:rPr lang="en-US" dirty="0"/>
              <a:t>We have spare imaged SD cards if you need them.</a:t>
            </a:r>
          </a:p>
          <a:p>
            <a:r>
              <a:rPr lang="en-US" dirty="0"/>
              <a:t>Backup key scripts and data files on your workstation</a:t>
            </a:r>
          </a:p>
          <a:p>
            <a:pPr lvl="1"/>
            <a:r>
              <a:rPr lang="en-US" dirty="0"/>
              <a:t>We may replace your SD cards for future labs.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AE0D7-2A77-A34B-926A-9EF59F80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useful things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r>
              <a:rPr lang="en-US" dirty="0"/>
              <a:t>Feel free to work in pairs or groups in the lab: </a:t>
            </a:r>
          </a:p>
          <a:p>
            <a:pPr lvl="1"/>
            <a:r>
              <a:rPr lang="en-US" dirty="0"/>
              <a:t>Laboratory reports must be written separately.</a:t>
            </a:r>
          </a:p>
          <a:p>
            <a:r>
              <a:rPr lang="en-GB" dirty="0"/>
              <a:t>You will likely want multiple SSH sessions open.</a:t>
            </a:r>
          </a:p>
          <a:p>
            <a:r>
              <a:rPr lang="en-GB" dirty="0"/>
              <a:t>The kernel source code is in </a:t>
            </a:r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freebsd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freebsd.git</a:t>
            </a:r>
            <a:r>
              <a:rPr lang="en-GB" dirty="0"/>
              <a:t> (branch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release/11.0.0</a:t>
            </a:r>
            <a:r>
              <a:rPr lang="en-GB" dirty="0"/>
              <a:t>).</a:t>
            </a:r>
            <a:endParaRPr lang="en-US"/>
          </a:p>
          <a:p>
            <a:r>
              <a:rPr lang="en-US">
                <a:ea typeface="Courier New" charset="0"/>
                <a:cs typeface="Courier New" charset="0"/>
              </a:rPr>
              <a:t>Experiment </a:t>
            </a:r>
            <a:r>
              <a:rPr lang="en-US" dirty="0">
                <a:ea typeface="Courier New" charset="0"/>
                <a:cs typeface="Courier New" charset="0"/>
              </a:rPr>
              <a:t>on the command line:</a:t>
            </a:r>
          </a:p>
          <a:p>
            <a:pPr lvl="1"/>
            <a:r>
              <a:rPr lang="en-US" dirty="0"/>
              <a:t>Start with something simple </a:t>
            </a:r>
            <a:r>
              <a:rPr lang="mr-IN" dirty="0"/>
              <a:t>–</a:t>
            </a:r>
            <a:r>
              <a:rPr lang="en-US" dirty="0"/>
              <a:t> e.g., </a:t>
            </a:r>
            <a:r>
              <a:rPr lang="en-US" dirty="0" err="1"/>
              <a:t>DTrace</a:t>
            </a:r>
            <a:r>
              <a:rPr lang="en-US" dirty="0"/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hello world</a:t>
            </a:r>
            <a:r>
              <a:rPr lang="en-US" dirty="0">
                <a:ea typeface="Courier New" charset="0"/>
                <a:cs typeface="Courier New" charset="0"/>
              </a:rPr>
              <a:t>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Do not hesitate to ask for help.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CBC1C-53CB-F046-A032-420F324A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L41: Lab 1 </a:t>
            </a:r>
            <a:r>
              <a:rPr lang="mr-IN" dirty="0"/>
              <a:t>–</a:t>
            </a:r>
            <a:r>
              <a:rPr lang="en-US" dirty="0"/>
              <a:t> I/0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3600" dirty="0"/>
              <a:t>Introduce our experimental environment:</a:t>
            </a:r>
          </a:p>
          <a:p>
            <a:pPr lvl="1"/>
            <a:r>
              <a:rPr lang="en-US" sz="3600" dirty="0" err="1"/>
              <a:t>BeagleBone</a:t>
            </a:r>
            <a:r>
              <a:rPr lang="en-US" sz="3600" dirty="0"/>
              <a:t> Black</a:t>
            </a:r>
          </a:p>
          <a:p>
            <a:pPr lvl="1"/>
            <a:r>
              <a:rPr lang="en-US" sz="3600" dirty="0"/>
              <a:t>FreeBSD operating system + </a:t>
            </a:r>
            <a:r>
              <a:rPr lang="en-US" sz="3600" dirty="0" err="1"/>
              <a:t>DTrace</a:t>
            </a:r>
            <a:endParaRPr lang="en-US" sz="3600" dirty="0"/>
          </a:p>
          <a:p>
            <a:pPr lvl="1"/>
            <a:r>
              <a:rPr lang="en-US" sz="3600" dirty="0"/>
              <a:t>I/O benchmark</a:t>
            </a:r>
          </a:p>
          <a:p>
            <a:pPr lvl="1"/>
            <a:r>
              <a:rPr lang="en-US" sz="3600" dirty="0" err="1"/>
              <a:t>Jupyter</a:t>
            </a:r>
            <a:r>
              <a:rPr lang="en-US" sz="3600" dirty="0"/>
              <a:t> notebooks</a:t>
            </a:r>
          </a:p>
          <a:p>
            <a:r>
              <a:rPr lang="en-US" sz="3600" dirty="0"/>
              <a:t>Explore user-kernel interactions via </a:t>
            </a:r>
            <a:r>
              <a:rPr lang="en-US" sz="3600" dirty="0" err="1"/>
              <a:t>syscalls</a:t>
            </a:r>
            <a:r>
              <a:rPr lang="en-US" sz="3600" dirty="0"/>
              <a:t> and traps</a:t>
            </a:r>
          </a:p>
          <a:p>
            <a:r>
              <a:rPr lang="en-US" sz="3600" dirty="0"/>
              <a:t>Engage with POSIX I/O and its implications</a:t>
            </a:r>
          </a:p>
          <a:p>
            <a:r>
              <a:rPr lang="en-US" sz="3600" dirty="0"/>
              <a:t>Measure the probe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E444-B64A-D744-BB65-21B7984C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platform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8" y="1532732"/>
            <a:ext cx="3482578" cy="46434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352551"/>
            <a:ext cx="4094720" cy="50038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TI </a:t>
            </a:r>
            <a:r>
              <a:rPr lang="en-US" u="sng" dirty="0" err="1"/>
              <a:t>BeagleBone</a:t>
            </a:r>
            <a:r>
              <a:rPr lang="en-US" u="sng" dirty="0"/>
              <a:t> Black</a:t>
            </a:r>
          </a:p>
          <a:p>
            <a:r>
              <a:rPr lang="en-US" dirty="0"/>
              <a:t>1GHz ARM Cortex-A8 32-bit CPU</a:t>
            </a:r>
          </a:p>
          <a:p>
            <a:r>
              <a:rPr lang="en-US" dirty="0"/>
              <a:t>Superscalar pipeline, MMU, L1/L2 caches</a:t>
            </a:r>
          </a:p>
          <a:p>
            <a:r>
              <a:rPr lang="en-US" dirty="0"/>
              <a:t>FreeBSD operating system + DTrace</a:t>
            </a:r>
          </a:p>
          <a:p>
            <a:r>
              <a:rPr lang="en-US" dirty="0"/>
              <a:t>Bespoke “potted benchmarks”</a:t>
            </a:r>
          </a:p>
          <a:p>
            <a:r>
              <a:rPr lang="en-US" dirty="0" err="1"/>
              <a:t>Jupyter</a:t>
            </a:r>
            <a:r>
              <a:rPr lang="en-US" dirty="0"/>
              <a:t> notebook measurement and analysis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877F5-E621-4B4B-A274-E2905DF6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DTrace</a:t>
            </a:r>
            <a:r>
              <a:rPr lang="en-US" dirty="0"/>
              <a:t> scripts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2425819"/>
          </a:xfrm>
        </p:spPr>
        <p:txBody>
          <a:bodyPr>
            <a:normAutofit/>
          </a:bodyPr>
          <a:lstStyle/>
          <a:p>
            <a:r>
              <a:rPr lang="en-US" sz="2400" dirty="0"/>
              <a:t>Human-facing (C/AWK inspired) language</a:t>
            </a:r>
          </a:p>
          <a:p>
            <a:r>
              <a:rPr lang="en-US" sz="2400" dirty="0"/>
              <a:t>One or more {</a:t>
            </a:r>
            <a:r>
              <a:rPr lang="en-US" sz="2400" b="1" dirty="0"/>
              <a:t>probe name</a:t>
            </a:r>
            <a:r>
              <a:rPr lang="en-US" sz="2400" dirty="0"/>
              <a:t>, </a:t>
            </a:r>
            <a:r>
              <a:rPr lang="en-US" sz="2400" b="1" dirty="0"/>
              <a:t>predicate</a:t>
            </a:r>
            <a:r>
              <a:rPr lang="en-US" sz="2400" dirty="0"/>
              <a:t>, </a:t>
            </a:r>
            <a:r>
              <a:rPr lang="en-US" sz="2400" b="1" dirty="0"/>
              <a:t>action</a:t>
            </a:r>
            <a:r>
              <a:rPr lang="en-US" sz="2400" dirty="0"/>
              <a:t>} tuples</a:t>
            </a:r>
          </a:p>
          <a:p>
            <a:r>
              <a:rPr lang="en-US" sz="2400" dirty="0"/>
              <a:t>Expression limited to control side effects (e.g. no loops)</a:t>
            </a:r>
          </a:p>
          <a:p>
            <a:r>
              <a:rPr lang="en-US" sz="2400" dirty="0"/>
              <a:t>Specified on the command line or via a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.d</a:t>
            </a:r>
            <a:r>
              <a:rPr lang="en-US" sz="2400" dirty="0"/>
              <a:t> file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98880"/>
              </p:ext>
            </p:extLst>
          </p:nvPr>
        </p:nvGraphicFramePr>
        <p:xfrm>
          <a:off x="529242" y="4332103"/>
          <a:ext cx="8085515" cy="179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72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Probe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Identifies the probe(s)</a:t>
                      </a:r>
                      <a:r>
                        <a:rPr lang="en-US" sz="2000" b="0" baseline="0" dirty="0"/>
                        <a:t> to instrument; wildcards allowed; identifies the </a:t>
                      </a:r>
                      <a:r>
                        <a:rPr lang="en-US" sz="2000" b="1" baseline="0" dirty="0"/>
                        <a:t>provider</a:t>
                      </a:r>
                      <a:r>
                        <a:rPr lang="en-US" sz="2000" b="0" baseline="0" dirty="0"/>
                        <a:t> and a provider-specific </a:t>
                      </a:r>
                      <a:r>
                        <a:rPr lang="en-US" sz="2000" b="1" baseline="0" dirty="0"/>
                        <a:t>probe name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8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Filters</a:t>
                      </a:r>
                      <a:r>
                        <a:rPr lang="en-US" sz="2000" baseline="0" dirty="0"/>
                        <a:t> cases where action will execute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8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Describes tracing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 txBox="1">
            <a:spLocks/>
          </p:cNvSpPr>
          <p:nvPr/>
        </p:nvSpPr>
        <p:spPr>
          <a:xfrm>
            <a:off x="420130" y="3226279"/>
            <a:ext cx="8303740" cy="828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fbt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malloc:entry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execname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== “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csh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”/ {trace(arg0);}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0000-112E-7B4D-93DF-7AF30D3C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kernel </a:t>
            </a:r>
            <a:r>
              <a:rPr lang="en-US" dirty="0" err="1"/>
              <a:t>DTrace</a:t>
            </a:r>
            <a:r>
              <a:rPr lang="en-US" dirty="0"/>
              <a:t> providers in FreeBSD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00868"/>
              </p:ext>
            </p:extLst>
          </p:nvPr>
        </p:nvGraphicFramePr>
        <p:xfrm>
          <a:off x="421244" y="1629411"/>
          <a:ext cx="83026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callout_execute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Timer-driven callouts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dtmalloc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malloc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()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free()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dtrace</a:t>
                      </a:r>
                      <a:endParaRPr lang="en-US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DTrace</a:t>
                      </a:r>
                      <a:r>
                        <a:rPr lang="en-US" dirty="0"/>
                        <a:t> script events (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BEGIN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END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fbt</a:t>
                      </a:r>
                      <a:endParaRPr lang="en-US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Boundary Tracing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io</a:t>
                      </a:r>
                      <a:endParaRPr lang="en-US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r>
                        <a:rPr lang="en-US" baseline="0" dirty="0"/>
                        <a:t> I/O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ip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 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udp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 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tcp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 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sctp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lockstat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proc</a:t>
                      </a:r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 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sched</a:t>
                      </a:r>
                      <a:endParaRPr lang="en-US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process/scheduling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Profiling timers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syscall</a:t>
                      </a:r>
                      <a:endParaRPr lang="en-US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call entry/return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vfs</a:t>
                      </a:r>
                      <a:endParaRPr lang="en-US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</a:t>
                      </a:r>
                      <a:r>
                        <a:rPr lang="en-US" dirty="0" err="1"/>
                        <a:t>filesystem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81DB0-FEFC-0C46-A3FF-A777C789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20130" y="4957432"/>
            <a:ext cx="8303740" cy="140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Often we want summaries, not detailed traces. </a:t>
            </a:r>
            <a:r>
              <a:rPr lang="en-US" sz="2400" dirty="0" err="1"/>
              <a:t>DTrace</a:t>
            </a:r>
            <a:r>
              <a:rPr lang="en-US" sz="2400" dirty="0"/>
              <a:t> allows early, efficient </a:t>
            </a:r>
            <a:r>
              <a:rPr lang="en-US" sz="2400" b="1" dirty="0"/>
              <a:t>reduction</a:t>
            </a:r>
            <a:r>
              <a:rPr lang="en-US" sz="2400" dirty="0"/>
              <a:t> using aggregations</a:t>
            </a:r>
          </a:p>
          <a:p>
            <a:r>
              <a:rPr lang="en-US" sz="2400" dirty="0"/>
              <a:t>Scalable multicore implementations (i.e. commutative)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@variable =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printa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(@variable)</a:t>
            </a:r>
            <a:r>
              <a:rPr lang="en-US" sz="2400" dirty="0"/>
              <a:t> to print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334115"/>
              </p:ext>
            </p:extLst>
          </p:nvPr>
        </p:nvGraphicFramePr>
        <p:xfrm>
          <a:off x="420688" y="1162767"/>
          <a:ext cx="83026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times called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arguments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avg</a:t>
                      </a:r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stddev</a:t>
                      </a:r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  <a:r>
                        <a:rPr lang="en-US" baseline="0" dirty="0"/>
                        <a:t> deviation of arguments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lquantize</a:t>
                      </a:r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frequency distribution (histogram)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llquantize</a:t>
                      </a:r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Log-linear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frequency distribution (histogram)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quantize()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frequency distribution (histogram)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E8C1E-0162-124F-97F8-0E7A33F3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kernel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read()</a:t>
            </a:r>
            <a:r>
              <a:rPr lang="en-US" dirty="0">
                <a:latin typeface="+mn-lt"/>
                <a:ea typeface="Courier New" charset="0"/>
                <a:cs typeface="Courier New" charset="0"/>
              </a:rPr>
              <a:t> </a:t>
            </a:r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88749"/>
              </p:ext>
            </p:extLst>
          </p:nvPr>
        </p:nvGraphicFramePr>
        <p:xfrm>
          <a:off x="371635" y="3135089"/>
          <a:ext cx="8194628" cy="12762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739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Probe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Trace the</a:t>
                      </a:r>
                      <a:r>
                        <a:rPr lang="en-US" sz="2000" b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read()</a:t>
                      </a:r>
                      <a:r>
                        <a:rPr lang="en-US" sz="2000" b="0" dirty="0"/>
                        <a:t> system call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8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</a:t>
                      </a:r>
                      <a:r>
                        <a:rPr lang="en-US" sz="2000" baseline="0" dirty="0"/>
                        <a:t> actions to processes executing</a:t>
                      </a:r>
                      <a:r>
                        <a:rPr lang="en-US" sz="2000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000" baseline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io</a:t>
                      </a:r>
                      <a:r>
                        <a:rPr lang="en-US" sz="2000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-static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8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Count</a:t>
                      </a:r>
                      <a:r>
                        <a:rPr lang="en-US" sz="2000" baseline="0" dirty="0"/>
                        <a:t> the number of probe fires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 txBox="1">
            <a:spLocks/>
          </p:cNvSpPr>
          <p:nvPr/>
        </p:nvSpPr>
        <p:spPr>
          <a:xfrm>
            <a:off x="420130" y="1242204"/>
            <a:ext cx="8303740" cy="165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 ./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-static -q -r /data/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iofile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 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read:entry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execname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=="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-static"/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{@reads = count(); }'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17079" y="4681013"/>
            <a:ext cx="8303740" cy="1675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description 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read:entry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' matched 1 probe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buffer size lowered to 2m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aggregation size lowered to 2m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^C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1024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482F-940A-1244-9E92-1BDAAE81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740755"/>
            <a:ext cx="8303740" cy="16155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Simple, bespoke I/O benchmark: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read()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/>
              <a:t>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write()</a:t>
            </a:r>
          </a:p>
          <a:p>
            <a:r>
              <a:rPr lang="en-US">
                <a:ea typeface="Courier New" charset="0"/>
                <a:cs typeface="Courier New" charset="0"/>
              </a:rPr>
              <a:t>Statically linked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Adjust buffer sizes, etc.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Various output modes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30" y="1214528"/>
            <a:ext cx="8303740" cy="3322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$ ./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io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-static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io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-static -c|-r|-w [-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Bdqsv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] [-b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blocksize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] [-t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] path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Modes (pick one):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-c              'create mode': create benchmark data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-r              'read mode': read() benchmark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-w              'write mode': write() benchmark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Optional flags: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-B              Run in bare mode: no preparatory activities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-d              Set O_DIRECT flag to bypass buffer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-q              Just run the benchmark, don't print stuff 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-s              Call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() on the file descriptor when complete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-v              Provide a verbose benchmark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-b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blocksize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Specify a block size (default: 16384)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-t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totalsize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Specify total I/O size (default: 16777216)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D34B6-4614-0A41-802A-49D9BD51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benchmark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operational modes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Create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Create a new benchmark data file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Read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-r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Perform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read()</a:t>
            </a:r>
            <a:r>
              <a:rPr lang="en-US" dirty="0"/>
              <a:t>s against data file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Write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-w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Perform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writes()</a:t>
            </a:r>
            <a:r>
              <a:rPr lang="en-US" dirty="0"/>
              <a:t>s against data file</a:t>
            </a:r>
          </a:p>
          <a:p>
            <a:r>
              <a:rPr lang="en-US" dirty="0"/>
              <a:t>Adjust I/O parameters: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Block size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-b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/>
              <a:t> Block size used for each I/O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Total size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-t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Total size across all I/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>
                <a:solidFill>
                  <a:srgbClr val="002060"/>
                </a:solidFill>
              </a:rPr>
              <a:t>Direct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-d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Use direct I/O (bypass buffer cache)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Sync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-s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Perform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after I/O loop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Bare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-b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Don’t </a:t>
            </a:r>
            <a:r>
              <a:rPr lang="en-US" dirty="0" err="1"/>
              <a:t>synchronise</a:t>
            </a:r>
            <a:r>
              <a:rPr lang="en-US" dirty="0"/>
              <a:t> cache (</a:t>
            </a:r>
            <a:r>
              <a:rPr lang="en-US" dirty="0" err="1"/>
              <a:t>etc</a:t>
            </a:r>
            <a:r>
              <a:rPr lang="en-US" dirty="0"/>
              <a:t>) on start (whole-program testing)</a:t>
            </a:r>
          </a:p>
          <a:p>
            <a:r>
              <a:rPr lang="en-US" dirty="0"/>
              <a:t>Output flags: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Quiet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-q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Suppress all output (whole-program tracing)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Verbose (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Verbose output (interactive testing)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55199-3AFC-A445-A96A-8F71810B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9896</TotalTime>
  <Words>1299</Words>
  <Application>Microsoft Macintosh PowerPoint</Application>
  <PresentationFormat>On-screen Show (4:3)</PresentationFormat>
  <Paragraphs>210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L41: Lab 1- I/O</vt:lpstr>
      <vt:lpstr>L41: Lab 1 – I/0</vt:lpstr>
      <vt:lpstr>The platform</vt:lpstr>
      <vt:lpstr>DTrace scripts</vt:lpstr>
      <vt:lpstr>Some kernel DTrace providers in FreeBSD</vt:lpstr>
      <vt:lpstr>Aggregations</vt:lpstr>
      <vt:lpstr>Counting kernel read() system calls</vt:lpstr>
      <vt:lpstr>The benchmark</vt:lpstr>
      <vt:lpstr>The benchmark (2)</vt:lpstr>
      <vt:lpstr>The benchmark (3)</vt:lpstr>
      <vt:lpstr>Probe effect</vt:lpstr>
      <vt:lpstr>Jupyter notebooks</vt:lpstr>
      <vt:lpstr>Jupyter notebooks (2)</vt:lpstr>
      <vt:lpstr>Hypotheses</vt:lpstr>
      <vt:lpstr>Experimental questions for the lab report</vt:lpstr>
      <vt:lpstr>A few cautions</vt:lpstr>
      <vt:lpstr>A few other useful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N.M. Watson</cp:lastModifiedBy>
  <cp:revision>406</cp:revision>
  <cp:lastPrinted>2019-11-10T13:49:24Z</cp:lastPrinted>
  <dcterms:created xsi:type="dcterms:W3CDTF">2016-10-26T08:21:24Z</dcterms:created>
  <dcterms:modified xsi:type="dcterms:W3CDTF">2020-03-09T16:33:52Z</dcterms:modified>
</cp:coreProperties>
</file>