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95" r:id="rId9"/>
    <p:sldId id="262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9"/>
    <p:restoredTop sz="80603"/>
  </p:normalViewPr>
  <p:slideViewPr>
    <p:cSldViewPr snapToGrid="0" snapToObjects="1" showGuides="1">
      <p:cViewPr varScale="1">
        <p:scale>
          <a:sx n="148" d="100"/>
          <a:sy n="148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1– Lab 1 I/O)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FFA4-B0B2-1948-A835-6681B0641007}" type="datetime1">
              <a:rPr lang="en-GB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1486-B84F-754F-9C3A-0BF516DA0E8D}" type="datetime1">
              <a:rPr lang="en-GB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6D0A-1FCF-B040-9C0F-A25B383FDB39}" type="datetime1">
              <a:rPr lang="en-GB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– Lab 1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– Lab 1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FCB-B4C3-A34B-858C-F938CA449628}" type="datetime1">
              <a:rPr lang="en-GB" smtClean="0"/>
              <a:t>11/02/2020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1D-38CA-984A-86C6-29E3F9A2DA2C}" type="datetime1">
              <a:rPr lang="en-GB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</a:t>
            </a:r>
            <a:r>
              <a:rPr lang="mr-IN" dirty="0"/>
              <a:t>–</a:t>
            </a:r>
            <a:r>
              <a:rPr lang="en-US" dirty="0"/>
              <a:t> Lab 1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L41: Lab 2- IPC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Lecturelet</a:t>
            </a:r>
            <a:r>
              <a:rPr lang="en-US" dirty="0"/>
              <a:t> 2</a:t>
            </a:r>
          </a:p>
          <a:p>
            <a:r>
              <a:rPr lang="en-US" dirty="0" err="1"/>
              <a:t>Dr</a:t>
            </a:r>
            <a:r>
              <a:rPr lang="en-US" dirty="0"/>
              <a:t> Robert Watson / </a:t>
            </a:r>
            <a:r>
              <a:rPr lang="en-US" dirty="0" err="1"/>
              <a:t>Dr</a:t>
            </a:r>
            <a:r>
              <a:rPr lang="en-US" dirty="0"/>
              <a:t> Graeme Jenkinson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python-</a:t>
            </a:r>
            <a:r>
              <a:rPr lang="en-US" dirty="0" err="1"/>
              <a:t>dtrace</a:t>
            </a:r>
            <a:r>
              <a:rPr lang="en-US" dirty="0"/>
              <a:t> memory leak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792133"/>
            <a:ext cx="8303740" cy="1564218"/>
          </a:xfrm>
        </p:spPr>
        <p:txBody>
          <a:bodyPr anchor="ctr">
            <a:normAutofit/>
          </a:bodyPr>
          <a:lstStyle/>
          <a:p>
            <a:pPr fontAlgn="auto"/>
            <a:r>
              <a:rPr lang="en-US" dirty="0"/>
              <a:t>Memory leak in python-</a:t>
            </a:r>
            <a:r>
              <a:rPr lang="en-US" dirty="0" err="1"/>
              <a:t>dtrace</a:t>
            </a:r>
            <a:r>
              <a:rPr lang="en-US" dirty="0"/>
              <a:t> results in instability</a:t>
            </a:r>
          </a:p>
          <a:p>
            <a:r>
              <a:rPr lang="en-US" dirty="0"/>
              <a:t>Work around by adding an explicit call to:</a:t>
            </a:r>
          </a:p>
          <a:p>
            <a:pPr marL="45720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dtrace_thread.consumer.__del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__()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352551"/>
            <a:ext cx="8303740" cy="21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0130" y="1168398"/>
            <a:ext cx="830374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The benchmark has completed - stop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instrumentation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dtrace_thread.stop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dtrace_thread.join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dtrace_thread.consumer.__del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__() </a:t>
            </a:r>
          </a:p>
        </p:txBody>
      </p:sp>
    </p:spTree>
    <p:extLst>
      <p:ext uri="{BB962C8B-B14F-4D97-AF65-F5344CB8AC3E}">
        <p14:creationId xmlns:p14="http://schemas.microsoft.com/office/powerpoint/2010/main" val="28410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/>
          <a:p>
            <a:r>
              <a:rPr lang="en-US" dirty="0"/>
              <a:t>This lab session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Use this session to continue to build experience:</a:t>
            </a:r>
          </a:p>
          <a:p>
            <a:pPr lvl="1"/>
            <a:r>
              <a:rPr lang="en-US" dirty="0"/>
              <a:t>Build and use the IPC benchmark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DTrace</a:t>
            </a:r>
            <a:r>
              <a:rPr lang="en-US" dirty="0"/>
              <a:t> to </a:t>
            </a:r>
            <a:r>
              <a:rPr lang="en-US" dirty="0" err="1"/>
              <a:t>analyse</a:t>
            </a:r>
            <a:r>
              <a:rPr lang="en-US" dirty="0"/>
              <a:t> distributions of system calls, system-call execution times, and system-call arguments and return values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/Python to </a:t>
            </a:r>
            <a:r>
              <a:rPr lang="en-US" dirty="0" err="1"/>
              <a:t>analyse</a:t>
            </a:r>
            <a:r>
              <a:rPr lang="en-US" dirty="0"/>
              <a:t> benchmark results</a:t>
            </a:r>
          </a:p>
          <a:p>
            <a:r>
              <a:rPr lang="en-US" dirty="0"/>
              <a:t>Remember to consider the </a:t>
            </a:r>
            <a:r>
              <a:rPr lang="en-GB" dirty="0"/>
              <a:t>hypotheses the experimental questions are exploring.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Use the tools in the most productive way:</a:t>
            </a:r>
          </a:p>
          <a:p>
            <a:pPr lvl="1"/>
            <a:r>
              <a:rPr lang="en-US" dirty="0"/>
              <a:t>Command line </a:t>
            </a:r>
            <a:r>
              <a:rPr lang="en-US" dirty="0" err="1"/>
              <a:t>DTrace</a:t>
            </a:r>
            <a:r>
              <a:rPr lang="en-US" dirty="0"/>
              <a:t> for quick exploration.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for data capture, </a:t>
            </a:r>
            <a:r>
              <a:rPr lang="en-US" dirty="0" err="1"/>
              <a:t>visualisation</a:t>
            </a:r>
            <a:r>
              <a:rPr lang="en-US" dirty="0"/>
              <a:t> and analysis.</a:t>
            </a:r>
          </a:p>
          <a:p>
            <a:r>
              <a:rPr lang="en-US" dirty="0"/>
              <a:t>Do ask us if you have any questions or need help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</p:spTree>
    <p:extLst>
      <p:ext uri="{BB962C8B-B14F-4D97-AF65-F5344CB8AC3E}">
        <p14:creationId xmlns:p14="http://schemas.microsoft.com/office/powerpoint/2010/main" val="3233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L41: Lab 2 </a:t>
            </a:r>
            <a:r>
              <a:rPr lang="mr-IN" dirty="0"/>
              <a:t>–</a:t>
            </a:r>
            <a:r>
              <a:rPr lang="en-US" dirty="0"/>
              <a:t> Kernel implications of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600" dirty="0"/>
              <a:t>A quick note on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vm_fault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3600" dirty="0"/>
              <a:t>Learn about (and trace) POSIX IPC</a:t>
            </a:r>
          </a:p>
          <a:p>
            <a:r>
              <a:rPr lang="en-US" sz="3600" dirty="0"/>
              <a:t>Explore buffering and scheduler interactions</a:t>
            </a:r>
          </a:p>
          <a:p>
            <a:r>
              <a:rPr lang="en-US" sz="3600" dirty="0"/>
              <a:t>Measure the probe effect </a:t>
            </a:r>
          </a:p>
          <a:p>
            <a:r>
              <a:rPr lang="en-US" sz="3600" dirty="0"/>
              <a:t>This is the first of two labs contributing to </a:t>
            </a:r>
            <a:r>
              <a:rPr lang="en-US" sz="3600" b="1" dirty="0"/>
              <a:t>Lab Report 2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 Lab 2 takes an OS-centric approach </a:t>
            </a:r>
          </a:p>
          <a:p>
            <a:pPr lvl="1"/>
            <a:r>
              <a:rPr lang="en-US" sz="3200" dirty="0"/>
              <a:t> Lab 3 takes a microarchitecture-centric approach </a:t>
            </a:r>
          </a:p>
          <a:p>
            <a:r>
              <a:rPr lang="en-US" sz="3600" dirty="0"/>
              <a:t>Use data from both to write the lab report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A (kernel) programmer model for VM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" y="1352551"/>
            <a:ext cx="8803006" cy="48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Mach VM fault handler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vm_fault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Key goal of the Mach VM system: be as lazy as possible</a:t>
            </a:r>
          </a:p>
          <a:p>
            <a:pPr lvl="1"/>
            <a:r>
              <a:rPr lang="en-US" dirty="0"/>
              <a:t>Fill pages (with file data, zeroes, COW) on demand</a:t>
            </a:r>
          </a:p>
          <a:p>
            <a:pPr lvl="1"/>
            <a:r>
              <a:rPr lang="en-US" dirty="0"/>
              <a:t>Map pages into address spaces on demand</a:t>
            </a:r>
            <a:endParaRPr lang="en-US" sz="800" dirty="0"/>
          </a:p>
          <a:p>
            <a:pPr lvl="1"/>
            <a:r>
              <a:rPr lang="en-US" dirty="0"/>
              <a:t>Flush TLB as infrequently as possible</a:t>
            </a:r>
          </a:p>
          <a:p>
            <a:r>
              <a:rPr lang="en-US" dirty="0"/>
              <a:t>Any work avoided means reduced CPU cycles and less disk I/O </a:t>
            </a:r>
          </a:p>
          <a:p>
            <a:r>
              <a:rPr lang="en-US" dirty="0"/>
              <a:t>Avoid as much work as possible when creating a mapping (e.g.,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mmap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execve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) </a:t>
            </a:r>
          </a:p>
          <a:p>
            <a:r>
              <a:rPr lang="en-US" dirty="0"/>
              <a:t>Instead, do on-demand in the MMU trap handler,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vm_fault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Machine-independent function drives almost all VM work </a:t>
            </a:r>
          </a:p>
          <a:p>
            <a:pPr lvl="1"/>
            <a:r>
              <a:rPr lang="en-US" dirty="0"/>
              <a:t>Input: faulting virtual address, output mapped page or signal</a:t>
            </a:r>
          </a:p>
          <a:p>
            <a:pPr lvl="1"/>
            <a:r>
              <a:rPr lang="en-US" dirty="0"/>
              <a:t>Look up object to find cached page; if none, invoke pager </a:t>
            </a:r>
          </a:p>
          <a:p>
            <a:pPr lvl="1"/>
            <a:r>
              <a:rPr lang="en-US" dirty="0"/>
              <a:t>May trigger </a:t>
            </a:r>
            <a:r>
              <a:rPr lang="en-US" dirty="0" err="1"/>
              <a:t>behaviour</a:t>
            </a:r>
            <a:r>
              <a:rPr lang="en-US" dirty="0"/>
              <a:t> such as zero filling or copy-on-write </a:t>
            </a:r>
          </a:p>
          <a:p>
            <a:pPr lvl="1"/>
            <a:r>
              <a:rPr lang="en-US" dirty="0"/>
              <a:t>A good thing to probe with </a:t>
            </a:r>
            <a:r>
              <a:rPr lang="en-US" dirty="0" err="1"/>
              <a:t>DTrace</a:t>
            </a:r>
            <a:r>
              <a:rPr lang="en-US" dirty="0"/>
              <a:t> to understand VM traps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</p:spTree>
    <p:extLst>
      <p:ext uri="{BB962C8B-B14F-4D97-AF65-F5344CB8AC3E}">
        <p14:creationId xmlns:p14="http://schemas.microsoft.com/office/powerpoint/2010/main" val="3251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benchmark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792133"/>
            <a:ext cx="8303740" cy="156421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Simple, bespoke IPC benchmark: pipes and sockets</a:t>
            </a:r>
          </a:p>
          <a:p>
            <a:r>
              <a:rPr lang="en-US" dirty="0"/>
              <a:t>Statically linked</a:t>
            </a:r>
          </a:p>
          <a:p>
            <a:r>
              <a:rPr lang="en-US" dirty="0"/>
              <a:t>Adjust user and kernel buffer sizes</a:t>
            </a:r>
          </a:p>
          <a:p>
            <a:r>
              <a:rPr lang="en-US" dirty="0"/>
              <a:t>Various output modes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352551"/>
            <a:ext cx="8303740" cy="21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0130" y="1168398"/>
            <a:ext cx="830374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root@l41-beaglebone data/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:~ #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 [-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Bqsv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[-b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pipe|local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mode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Modes (pick one - default 1thread):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1thread         IPC within a single thread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2thread         IPC between two threads in one 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2proc           IPC between two threads in two different processes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Optional flags: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-B              Run in bare mode: no preparatory activities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pipe|local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Select pipe or socket for IPC (default: pipe)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-q              Just run the benchmark, don't print stuff out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-s              Set send/receive socket-buffer sizes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-v              Provide a verbose benchmark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-b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Specify a buffer size (default: 131072)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Specify total I/O size (default: 16777216)</a:t>
            </a:r>
          </a:p>
        </p:txBody>
      </p:sp>
    </p:spTree>
    <p:extLst>
      <p:ext uri="{BB962C8B-B14F-4D97-AF65-F5344CB8AC3E}">
        <p14:creationId xmlns:p14="http://schemas.microsoft.com/office/powerpoint/2010/main" val="12881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benchmark (2)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fontAlgn="auto"/>
            <a:r>
              <a:rPr lang="en-US" dirty="0"/>
              <a:t>Use only one of its operational modes: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2thread</a:t>
            </a:r>
            <a:r>
              <a:rPr lang="en-US" dirty="0"/>
              <a:t> IPC between two threads of a single process </a:t>
            </a:r>
          </a:p>
          <a:p>
            <a:r>
              <a:rPr lang="en-US" dirty="0"/>
              <a:t>Adjust IPC parameters: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pipe</a:t>
            </a:r>
            <a:r>
              <a:rPr lang="en-US" dirty="0"/>
              <a:t> Use pipe() IPC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local</a:t>
            </a:r>
            <a:r>
              <a:rPr lang="en-US" dirty="0"/>
              <a:t> Use </a:t>
            </a:r>
            <a:r>
              <a:rPr lang="en-US" dirty="0" err="1"/>
              <a:t>socketpair</a:t>
            </a:r>
            <a:r>
              <a:rPr lang="en-US" dirty="0"/>
              <a:t>() IPC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-b size</a:t>
            </a:r>
            <a:r>
              <a:rPr lang="en-US" dirty="0"/>
              <a:t> Set user IPC buffer size</a:t>
            </a:r>
            <a:endParaRPr lang="en-US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-t size</a:t>
            </a:r>
            <a:r>
              <a:rPr lang="en-US" dirty="0"/>
              <a:t> Set total size across all IPCs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-s</a:t>
            </a:r>
            <a:r>
              <a:rPr lang="en-US" dirty="0"/>
              <a:t> Also set in-kernel buffer size for sockets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-B</a:t>
            </a:r>
            <a:r>
              <a:rPr lang="en-US" dirty="0"/>
              <a:t> Suppress quiescence (whole-program tracing) </a:t>
            </a:r>
          </a:p>
          <a:p>
            <a:r>
              <a:rPr lang="en-US" dirty="0"/>
              <a:t>Output flags: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-q</a:t>
            </a:r>
            <a:r>
              <a:rPr lang="en-US" dirty="0"/>
              <a:t> Suppress all output (whole-program tracing)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 Verbose output (interactive testing)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</p:spTree>
    <p:extLst>
      <p:ext uri="{BB962C8B-B14F-4D97-AF65-F5344CB8AC3E}">
        <p14:creationId xmlns:p14="http://schemas.microsoft.com/office/powerpoint/2010/main" val="2731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benchmark (3)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792133"/>
            <a:ext cx="8303740" cy="1564218"/>
          </a:xfrm>
        </p:spPr>
        <p:txBody>
          <a:bodyPr anchor="ctr">
            <a:normAutofit fontScale="85000" lnSpcReduction="20000"/>
          </a:bodyPr>
          <a:lstStyle/>
          <a:p>
            <a:pPr fontAlgn="auto"/>
            <a:r>
              <a:rPr lang="en-US" dirty="0"/>
              <a:t>Use verbose output</a:t>
            </a:r>
          </a:p>
          <a:p>
            <a:pPr fontAlgn="auto"/>
            <a:r>
              <a:rPr lang="en-US" dirty="0"/>
              <a:t>Use pipe IPC</a:t>
            </a:r>
          </a:p>
          <a:p>
            <a:pPr fontAlgn="auto"/>
            <a:r>
              <a:rPr lang="en-US" dirty="0"/>
              <a:t>Run benchmark in two threads</a:t>
            </a:r>
          </a:p>
          <a:p>
            <a:pPr fontAlgn="auto"/>
            <a:r>
              <a:rPr lang="en-US" dirty="0"/>
              <a:t>Use default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/>
              <a:t> of 128K,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/>
              <a:t> of 16M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352551"/>
            <a:ext cx="8303740" cy="21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0130" y="1168398"/>
            <a:ext cx="830374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root@l41-beaglebone ~/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:~ #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 -v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pipe 2thread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Benchmark configuration: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131072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16777216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blockcount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mode: 1thread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pipe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time: 0.033753791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485397.29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KBytes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166936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78C2-5F9A-DE46-A6B9-982AB692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Instrumenting traps on FreeBSD/ARMv7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878E-7E8C-274F-9915-F831ED56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GB" dirty="0"/>
              <a:t>Lecture 2 slides showed an example of this: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fbt::</a:t>
            </a:r>
            <a:r>
              <a:rPr lang="en-GB" dirty="0" err="1">
                <a:latin typeface="Courier" pitchFamily="2" charset="0"/>
                <a:cs typeface="Cordia New" panose="020B0304020202020204" pitchFamily="34" charset="-34"/>
              </a:rPr>
              <a:t>trap:entry</a:t>
            </a: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 { … }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fbt::</a:t>
            </a:r>
            <a:r>
              <a:rPr lang="en-GB" dirty="0" err="1">
                <a:latin typeface="Courier" pitchFamily="2" charset="0"/>
                <a:cs typeface="Cordia New" panose="020B0304020202020204" pitchFamily="34" charset="-34"/>
              </a:rPr>
              <a:t>trap:return</a:t>
            </a: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{ … }</a:t>
            </a:r>
          </a:p>
          <a:p>
            <a:pPr>
              <a:spcAft>
                <a:spcPts val="1800"/>
              </a:spcAft>
            </a:pPr>
            <a:r>
              <a:rPr lang="en-GB" dirty="0"/>
              <a:t>In general, </a:t>
            </a:r>
            <a:r>
              <a:rPr lang="en-GB" b="1" dirty="0"/>
              <a:t>fbt</a:t>
            </a:r>
            <a:r>
              <a:rPr lang="en-GB" dirty="0"/>
              <a:t> probes are unstable and may differ between architectures and OS versions. </a:t>
            </a:r>
            <a:r>
              <a:rPr lang="en-GB" b="1" dirty="0"/>
              <a:t>trap</a:t>
            </a:r>
            <a:r>
              <a:rPr lang="en-GB" dirty="0"/>
              <a:t> is an AMD64 specific name, which should be substituted with the following on ARMv7: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fbt::</a:t>
            </a:r>
            <a:r>
              <a:rPr lang="en-GB" dirty="0" err="1">
                <a:latin typeface="Courier" pitchFamily="2" charset="0"/>
                <a:cs typeface="Cordia New" panose="020B0304020202020204" pitchFamily="34" charset="-34"/>
              </a:rPr>
              <a:t>abort_handler:entry</a:t>
            </a: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 { … }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fbt::</a:t>
            </a:r>
            <a:r>
              <a:rPr lang="en-GB" dirty="0" err="1">
                <a:latin typeface="Courier" pitchFamily="2" charset="0"/>
                <a:cs typeface="Cordia New" panose="020B0304020202020204" pitchFamily="34" charset="-34"/>
              </a:rPr>
              <a:t>abort_handler:return</a:t>
            </a:r>
            <a:r>
              <a:rPr lang="en-GB" dirty="0">
                <a:latin typeface="Courier" pitchFamily="2" charset="0"/>
                <a:cs typeface="Cordia New" panose="020B0304020202020204" pitchFamily="34" charset="-34"/>
              </a:rPr>
              <a:t>{ … }</a:t>
            </a:r>
          </a:p>
          <a:p>
            <a:pPr marL="0" indent="0">
              <a:spcAft>
                <a:spcPts val="1800"/>
              </a:spcAft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0904E-CE31-9E41-B79C-55C5C62D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 – Lab 1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3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questions for the lab report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full lab-report assignment will be distributed during the next lab.</a:t>
            </a:r>
          </a:p>
          <a:p>
            <a:pPr marL="0" indent="0">
              <a:buNone/>
            </a:pPr>
            <a:r>
              <a:rPr lang="en-US" dirty="0"/>
              <a:t>The following questions are intended to help you gather data that you will need for that lab report: </a:t>
            </a:r>
          </a:p>
          <a:p>
            <a:r>
              <a:rPr lang="en-US" dirty="0"/>
              <a:t>How does changing the buffer size affect IPC performance – and why? For sockets, consider both with, and without,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 </a:t>
            </a:r>
            <a:r>
              <a:rPr lang="en-US" dirty="0"/>
              <a:t>flag.</a:t>
            </a:r>
          </a:p>
          <a:p>
            <a:r>
              <a:rPr lang="en-US" dirty="0"/>
              <a:t>What is the impact of the probe effect on your causal analysis?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2- Lab 2 IPC</a:t>
            </a:r>
          </a:p>
        </p:txBody>
      </p:sp>
    </p:spTree>
    <p:extLst>
      <p:ext uri="{BB962C8B-B14F-4D97-AF65-F5344CB8AC3E}">
        <p14:creationId xmlns:p14="http://schemas.microsoft.com/office/powerpoint/2010/main" val="131740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8006</TotalTime>
  <Words>965</Words>
  <Application>Microsoft Macintosh PowerPoint</Application>
  <PresentationFormat>On-screen Show (4:3)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Courier</vt:lpstr>
      <vt:lpstr>Courier New</vt:lpstr>
      <vt:lpstr>Mangal</vt:lpstr>
      <vt:lpstr>Office Theme</vt:lpstr>
      <vt:lpstr>L41: Lab 2- IPC</vt:lpstr>
      <vt:lpstr>L41: Lab 2 – Kernel implications of IPC</vt:lpstr>
      <vt:lpstr>Recall: A (kernel) programmer model for VM </vt:lpstr>
      <vt:lpstr>The Mach VM fault handler (vm_fault) </vt:lpstr>
      <vt:lpstr>The benchmark</vt:lpstr>
      <vt:lpstr>The benchmark (2)</vt:lpstr>
      <vt:lpstr>The benchmark (3)</vt:lpstr>
      <vt:lpstr>Instrumenting traps on FreeBSD/ARMv7</vt:lpstr>
      <vt:lpstr>Experimental questions for the lab report </vt:lpstr>
      <vt:lpstr>python-dtrace memory leak</vt:lpstr>
      <vt:lpstr>This lab session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Microsoft Office User</cp:lastModifiedBy>
  <cp:revision>433</cp:revision>
  <cp:lastPrinted>2017-11-15T17:41:47Z</cp:lastPrinted>
  <dcterms:created xsi:type="dcterms:W3CDTF">2016-10-26T08:21:24Z</dcterms:created>
  <dcterms:modified xsi:type="dcterms:W3CDTF">2020-02-11T15:18:50Z</dcterms:modified>
</cp:coreProperties>
</file>