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9" r:id="rId4"/>
    <p:sldId id="268" r:id="rId5"/>
    <p:sldId id="270" r:id="rId6"/>
    <p:sldId id="261" r:id="rId7"/>
    <p:sldId id="265" r:id="rId8"/>
    <p:sldId id="266" r:id="rId9"/>
    <p:sldId id="267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/>
    <p:restoredTop sz="80616"/>
  </p:normalViewPr>
  <p:slideViewPr>
    <p:cSldViewPr snapToGrid="0" snapToObjects="1" showGuides="1">
      <p:cViewPr varScale="1">
        <p:scale>
          <a:sx n="75" d="100"/>
          <a:sy n="75" d="100"/>
        </p:scale>
        <p:origin x="91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0" d="100"/>
          <a:sy n="140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FDFA-D2B2-6947-92F6-65808B8D228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57869-A23D-B047-9251-0C092491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1– Lab 1 I/O)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FFA4-B0B2-1948-A835-6681B0641007}" type="datetime1">
              <a:rPr lang="en-GB" smtClean="0"/>
              <a:t>19/02/2020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1486-B84F-754F-9C3A-0BF516DA0E8D}" type="datetime1">
              <a:rPr lang="en-GB" smtClean="0"/>
              <a:t>19/02/2020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6D0A-1FCF-B040-9C0F-A25B383FDB39}" type="datetime1">
              <a:rPr lang="en-GB" smtClean="0"/>
              <a:t>19/02/2020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 – Lab 1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Lecturelet1 – Lab I/O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 – Lab 1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FCB-B4C3-A34B-858C-F938CA449628}" type="datetime1">
              <a:rPr lang="en-GB" smtClean="0"/>
              <a:t>19/02/2020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1D-38CA-984A-86C6-29E3F9A2DA2C}" type="datetime1">
              <a:rPr lang="en-GB" smtClean="0"/>
              <a:t>19/02/2020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Lecture 6 – The Network Stack (2)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 </a:t>
            </a:r>
            <a:r>
              <a:rPr lang="mr-IN" dirty="0"/>
              <a:t>–</a:t>
            </a:r>
            <a:r>
              <a:rPr lang="en-US" dirty="0"/>
              <a:t> Lab 1 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L41: Lab 3</a:t>
            </a:r>
            <a:br>
              <a:rPr lang="en-US" dirty="0"/>
            </a:br>
            <a:r>
              <a:rPr lang="en-US" dirty="0"/>
              <a:t>Micro-architectural implications of IPC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Lecturelet</a:t>
            </a:r>
            <a:r>
              <a:rPr lang="en-US" dirty="0"/>
              <a:t> 3</a:t>
            </a:r>
          </a:p>
          <a:p>
            <a:r>
              <a:rPr lang="en-US" dirty="0" err="1"/>
              <a:t>Dr</a:t>
            </a:r>
            <a:r>
              <a:rPr lang="en-US" dirty="0"/>
              <a:t> Graeme Jenkinson</a:t>
            </a:r>
          </a:p>
          <a:p>
            <a:r>
              <a:rPr lang="en-US"/>
              <a:t>2019-2020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questions for the lab report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Experimental questions (2/2):</a:t>
            </a:r>
          </a:p>
          <a:p>
            <a:pPr lvl="1"/>
            <a:r>
              <a:rPr lang="en-US" dirty="0"/>
              <a:t>How does changing the IPC buffer size affect architectural and micro-architectural memory </a:t>
            </a:r>
            <a:r>
              <a:rPr lang="en-US" dirty="0" err="1"/>
              <a:t>behaviour</a:t>
            </a:r>
            <a:r>
              <a:rPr lang="en-US" dirty="0"/>
              <a:t> – and why? </a:t>
            </a:r>
          </a:p>
          <a:p>
            <a:pPr lvl="1"/>
            <a:r>
              <a:rPr lang="en-US" dirty="0"/>
              <a:t>Can we reach causal conclusions about the scalability of pipes vs. sockets from processor performance counters? </a:t>
            </a:r>
          </a:p>
          <a:p>
            <a:r>
              <a:rPr lang="en-US" dirty="0"/>
              <a:t>Remember to consider the </a:t>
            </a:r>
            <a:r>
              <a:rPr lang="en-GB" dirty="0"/>
              <a:t>hypotheses the experimental questions are exploring.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Ensure that you directly consider the impact of the </a:t>
            </a:r>
            <a:r>
              <a:rPr lang="en-US" b="1" dirty="0"/>
              <a:t>probe effect</a:t>
            </a:r>
            <a:r>
              <a:rPr lang="en-US" dirty="0"/>
              <a:t> on your causal investigation.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</p:spTree>
    <p:extLst>
      <p:ext uri="{BB962C8B-B14F-4D97-AF65-F5344CB8AC3E}">
        <p14:creationId xmlns:p14="http://schemas.microsoft.com/office/powerpoint/2010/main" val="131740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lab session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this session to continue to build experience: </a:t>
            </a:r>
          </a:p>
          <a:p>
            <a:pPr lvl="1"/>
            <a:r>
              <a:rPr lang="en-US" dirty="0"/>
              <a:t>Ensure that you can use PMC to collect information about the memory subsystem: instructions, cache </a:t>
            </a:r>
            <a:r>
              <a:rPr lang="en-US" dirty="0" err="1"/>
              <a:t>behaviour</a:t>
            </a:r>
            <a:r>
              <a:rPr lang="en-US" dirty="0"/>
              <a:t>, AXI </a:t>
            </a:r>
            <a:r>
              <a:rPr lang="en-US" dirty="0" err="1"/>
              <a:t>behaviour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Continue data collection for the Lab Report2 </a:t>
            </a:r>
          </a:p>
          <a:p>
            <a:pPr lvl="1"/>
            <a:r>
              <a:rPr lang="en-US" dirty="0"/>
              <a:t>Identify </a:t>
            </a:r>
            <a:r>
              <a:rPr lang="en-US" b="1" dirty="0"/>
              <a:t>inflection points </a:t>
            </a:r>
            <a:r>
              <a:rPr lang="en-US" dirty="0"/>
              <a:t>where performance trends change as a result of architectural or micro-architectural thresholds </a:t>
            </a:r>
          </a:p>
          <a:p>
            <a:r>
              <a:rPr lang="en-US" dirty="0"/>
              <a:t>Remember to use data from both Lab 2 and Lab 3 to write the lab report.</a:t>
            </a:r>
          </a:p>
          <a:p>
            <a:r>
              <a:rPr lang="en-US" dirty="0"/>
              <a:t>Do ask us if you have any questions or need help.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</p:spTree>
    <p:extLst>
      <p:ext uri="{BB962C8B-B14F-4D97-AF65-F5344CB8AC3E}">
        <p14:creationId xmlns:p14="http://schemas.microsoft.com/office/powerpoint/2010/main" val="32331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L41: Lab 3 - Micro-architectural implications of IPC 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Hardware performance counters</a:t>
            </a:r>
          </a:p>
          <a:p>
            <a:r>
              <a:rPr lang="en-US" sz="3600" dirty="0"/>
              <a:t>Extending Lab2 from OS effects to architecture/micro-architecture</a:t>
            </a:r>
          </a:p>
          <a:p>
            <a:r>
              <a:rPr lang="en-US" sz="3600" dirty="0"/>
              <a:t>Gather further data for assessed </a:t>
            </a:r>
            <a:r>
              <a:rPr lang="en-US" sz="3600" b="1" dirty="0"/>
              <a:t>Lab Report 2 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816" y="1013884"/>
            <a:ext cx="9843083" cy="672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Sketch of ARM Cortex A8 memory hierarchy 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1221316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3600" b="1" dirty="0"/>
              <a:t>Architectural </a:t>
            </a:r>
            <a:r>
              <a:rPr lang="en-US" sz="3600" dirty="0"/>
              <a:t>refers to an ISA-level view of execution</a:t>
            </a:r>
          </a:p>
          <a:p>
            <a:r>
              <a:rPr lang="en-US" sz="3600" b="1" dirty="0"/>
              <a:t>Micro-architectural </a:t>
            </a:r>
            <a:r>
              <a:rPr lang="en-US" sz="3600" dirty="0"/>
              <a:t>refers to </a:t>
            </a:r>
            <a:r>
              <a:rPr lang="en-US" sz="3600" dirty="0" err="1"/>
              <a:t>behaviours</a:t>
            </a:r>
            <a:r>
              <a:rPr lang="en-US" sz="3600" dirty="0"/>
              <a:t> below the ISA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2" y="6373284"/>
            <a:ext cx="40809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is a very, very rough sketch indeed!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0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Hardware performance counters (1/2)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600" dirty="0"/>
              <a:t>Seems simple enough:  </a:t>
            </a:r>
          </a:p>
          <a:p>
            <a:pPr lvl="1"/>
            <a:r>
              <a:rPr lang="en-US" sz="3200" dirty="0"/>
              <a:t>Source code compiles to instructions </a:t>
            </a:r>
          </a:p>
          <a:p>
            <a:pPr lvl="1"/>
            <a:r>
              <a:rPr lang="en-US" sz="3200" dirty="0"/>
              <a:t>Instructions are executed by the processor  </a:t>
            </a:r>
          </a:p>
          <a:p>
            <a:r>
              <a:rPr lang="en-US" sz="3600" dirty="0"/>
              <a:t>But some instructions take longer than others: </a:t>
            </a:r>
          </a:p>
          <a:p>
            <a:pPr lvl="1"/>
            <a:r>
              <a:rPr lang="en-US" sz="3200" dirty="0"/>
              <a:t>Register-register operations generally single-cycle (or less)</a:t>
            </a:r>
          </a:p>
          <a:p>
            <a:pPr lvl="1"/>
            <a:r>
              <a:rPr lang="en-US" sz="3200" dirty="0"/>
              <a:t>Multiply and divide may depend on the specific numeric values</a:t>
            </a:r>
          </a:p>
          <a:p>
            <a:pPr lvl="1"/>
            <a:r>
              <a:rPr lang="en-US" sz="3200" dirty="0"/>
              <a:t>Floating point may take quite a while</a:t>
            </a:r>
          </a:p>
          <a:p>
            <a:pPr lvl="1"/>
            <a:r>
              <a:rPr lang="en-US" sz="3200" dirty="0"/>
              <a:t>Loads/stores cost different amounts depending on TLB/cache use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</p:spTree>
    <p:extLst>
      <p:ext uri="{BB962C8B-B14F-4D97-AF65-F5344CB8AC3E}">
        <p14:creationId xmlns:p14="http://schemas.microsoft.com/office/powerpoint/2010/main" val="24059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Hardware performance counters (2/2)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600" dirty="0" err="1"/>
              <a:t>Optimisation</a:t>
            </a:r>
            <a:r>
              <a:rPr lang="en-US" sz="3600" dirty="0"/>
              <a:t> is therefore not just about reducing instruction count</a:t>
            </a:r>
          </a:p>
          <a:p>
            <a:pPr lvl="1"/>
            <a:r>
              <a:rPr lang="en-US" sz="3200" dirty="0" err="1"/>
              <a:t>Optimisation</a:t>
            </a:r>
            <a:r>
              <a:rPr lang="en-US" sz="3200" dirty="0"/>
              <a:t> must take into account micro-architectural effects </a:t>
            </a:r>
          </a:p>
          <a:p>
            <a:pPr lvl="1"/>
            <a:r>
              <a:rPr lang="en-US" sz="3200" dirty="0"/>
              <a:t>TLB/cache effects tricky as they vary with memory footprint </a:t>
            </a:r>
          </a:p>
          <a:p>
            <a:pPr lvl="1"/>
            <a:r>
              <a:rPr lang="en-US" sz="3200" dirty="0"/>
              <a:t>How can we tell when the cache overflows?  </a:t>
            </a:r>
          </a:p>
          <a:p>
            <a:r>
              <a:rPr lang="en-US" sz="3600" dirty="0"/>
              <a:t>Hardware performance counters let us directly ask the processor about architectural and micro-architectural events </a:t>
            </a:r>
          </a:p>
          <a:p>
            <a:pPr lvl="1"/>
            <a:r>
              <a:rPr lang="en-US" sz="3200" dirty="0"/>
              <a:t>#instructions, #memory accesses, #cache misses, DRAM traffic...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</p:spTree>
    <p:extLst>
      <p:ext uri="{BB962C8B-B14F-4D97-AF65-F5344CB8AC3E}">
        <p14:creationId xmlns:p14="http://schemas.microsoft.com/office/powerpoint/2010/main" val="6893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benchmark </a:t>
            </a:r>
            <a:r>
              <a:rPr lang="mr-IN" dirty="0"/>
              <a:t>–</a:t>
            </a:r>
            <a:r>
              <a:rPr lang="en-US" dirty="0"/>
              <a:t> now with PMC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5164667"/>
            <a:ext cx="8303740" cy="1191684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-P </a:t>
            </a:r>
            <a:r>
              <a:rPr lang="en-US" dirty="0"/>
              <a:t>argument requests profiling of load/store instructions, L1 D-cache, L1 I-cache, L2 cache, I-TLB, D-TLB, and AXI traffic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30" y="1352551"/>
            <a:ext cx="8303740" cy="217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0130" y="1168398"/>
            <a:ext cx="8303740" cy="3996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root@l41-beaglebone data/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-static [-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Bqsv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[-b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[-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pipe|local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[-t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 mode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Modes (pick one - default 1thread):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1thread         IPC within a single thread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2thread         IPC between two threads in one 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2proc           IPC between two threads in two different processes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Optional flags: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-B              Run in bare mode: no preparatory activities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pipe|local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Select pipe or socket for IPC (default: pipe)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-P l1d|l1i|l2|mem|tlb|axi  Enable hardware performance counters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-q              Just run the benchmark, don't print stuff out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-s              Set send/receive socket-buffer sizes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-v              Provide a verbose benchmark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-b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Specify a buffer size (default: 131072)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-t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Specify total I/O size (default: 16777216)</a:t>
            </a:r>
          </a:p>
        </p:txBody>
      </p:sp>
    </p:spTree>
    <p:extLst>
      <p:ext uri="{BB962C8B-B14F-4D97-AF65-F5344CB8AC3E}">
        <p14:creationId xmlns:p14="http://schemas.microsoft.com/office/powerpoint/2010/main" val="12881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Profile memory instructions (1/3)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30" y="1352551"/>
            <a:ext cx="8303740" cy="217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0130" y="1168398"/>
            <a:ext cx="8303740" cy="5063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root@l41-beaglebone:/data/</a:t>
            </a:r>
            <a:r>
              <a:rPr lang="en-US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# ./</a:t>
            </a:r>
            <a:r>
              <a:rPr lang="en-US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ipc</a:t>
            </a: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-static -</a:t>
            </a:r>
            <a:r>
              <a:rPr lang="en-US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vP</a:t>
            </a: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mem -b 1048576 -</a:t>
            </a:r>
            <a:r>
              <a:rPr lang="en-US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local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2thread</a:t>
            </a:r>
          </a:p>
          <a:p>
            <a:pPr marL="0" indent="0">
              <a:spcBef>
                <a:spcPts val="0"/>
              </a:spcBef>
              <a:buNone/>
            </a:pPr>
            <a:endParaRPr lang="en-US" baseline="30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Benchmark configuration: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buffersize</a:t>
            </a: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1048576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tr-TR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16777216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tr-TR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blockcount</a:t>
            </a: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tr-TR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mode</a:t>
            </a: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1thread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tr-TR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ipctype</a:t>
            </a:r>
            <a:r>
              <a:rPr lang="tr-T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tr-TR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socket</a:t>
            </a:r>
            <a:endParaRPr lang="tr-TR" baseline="30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time: 0.084140708</a:t>
            </a:r>
          </a:p>
          <a:p>
            <a:pPr marL="0" indent="0">
              <a:spcBef>
                <a:spcPts val="0"/>
              </a:spcBef>
              <a:buNone/>
            </a:pPr>
            <a:endParaRPr lang="hr-HR" baseline="30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pmctype</a:t>
            </a:r>
            <a:r>
              <a:rPr lang="en-US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mem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INSTR_EXECUTED: 25463397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CLOCK_CYCLES: 46233168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CLOCK_CYCLES/INSTR_EXECUTED: 1.815672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MEM_READ: 8699699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MEM_READ/INSTR_EXECUTED: 0.341655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MEM_READ/CLOCK_CYCLES: 0.188170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MEM_WRITE: 7815423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MEM_WRITE/INSTR_EXECUTED: 0.306928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MEM_WRITE/CLOCK_CYCLES: 0.169044</a:t>
            </a:r>
          </a:p>
          <a:p>
            <a:pPr marL="0" indent="0">
              <a:spcBef>
                <a:spcPts val="0"/>
              </a:spcBef>
              <a:buNone/>
            </a:pPr>
            <a:endParaRPr lang="de-DE" baseline="30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mr-IN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194721.45 </a:t>
            </a:r>
            <a:r>
              <a:rPr lang="mr-IN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KBytes</a:t>
            </a:r>
            <a:r>
              <a:rPr lang="mr-IN" baseline="30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baseline="30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Profile memory instructions (2/3)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Benchmark run pushed 16M data through a socket using 1M buffers for reads and writes </a:t>
            </a:r>
          </a:p>
          <a:p>
            <a:r>
              <a:rPr lang="en-US" dirty="0"/>
              <a:t>Reasonable expectation of load and store memory footprints to be 16M ×2 + </a:t>
            </a:r>
            <a:r>
              <a:rPr lang="en-US" dirty="0" err="1"/>
              <a:t>ε</a:t>
            </a:r>
            <a:r>
              <a:rPr lang="en-US" dirty="0"/>
              <a:t> reflecting copies to and from kernel buffers </a:t>
            </a:r>
          </a:p>
          <a:p>
            <a:r>
              <a:rPr lang="en-US" dirty="0"/>
              <a:t>Memory reads: 8,699,699</a:t>
            </a:r>
          </a:p>
          <a:p>
            <a:r>
              <a:rPr lang="en-US" dirty="0"/>
              <a:t>Word size in ARMv7: 32bits </a:t>
            </a:r>
          </a:p>
          <a:p>
            <a:r>
              <a:rPr lang="en-US" dirty="0"/>
              <a:t>8,699,699 × 4 ≈ 32M</a:t>
            </a:r>
          </a:p>
          <a:p>
            <a:pPr lvl="1"/>
            <a:r>
              <a:rPr lang="en-US" dirty="0"/>
              <a:t>Sum of buffer accesses in user and kernel memory: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</p:spTree>
    <p:extLst>
      <p:ext uri="{BB962C8B-B14F-4D97-AF65-F5344CB8AC3E}">
        <p14:creationId xmlns:p14="http://schemas.microsoft.com/office/powerpoint/2010/main" val="68825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Profile memory instructions (3/3)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Could now query L1, L2 caches</a:t>
            </a:r>
          </a:p>
          <a:p>
            <a:pPr lvl="1"/>
            <a:r>
              <a:rPr lang="en-US" dirty="0"/>
              <a:t>How many of those accesses are in each cache, and how does it affect performance? </a:t>
            </a:r>
          </a:p>
          <a:p>
            <a:r>
              <a:rPr lang="en-US" dirty="0"/>
              <a:t>How does L1,L2 cache miss rate relate to cycles/instruction?</a:t>
            </a:r>
          </a:p>
          <a:p>
            <a:r>
              <a:rPr lang="en-US" dirty="0"/>
              <a:t>How would </a:t>
            </a:r>
            <a:r>
              <a:rPr lang="en-US" dirty="0" err="1"/>
              <a:t>DTrace</a:t>
            </a:r>
            <a:r>
              <a:rPr lang="en-US" dirty="0"/>
              <a:t> profiling show changed </a:t>
            </a:r>
            <a:r>
              <a:rPr lang="en-US" dirty="0" err="1"/>
              <a:t>behaviour</a:t>
            </a:r>
            <a:r>
              <a:rPr lang="en-US" dirty="0"/>
              <a:t> as cycles/instruction </a:t>
            </a:r>
            <a:r>
              <a:rPr lang="en-US"/>
              <a:t>goes up?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3- Lab 3 PMC</a:t>
            </a:r>
          </a:p>
        </p:txBody>
      </p:sp>
    </p:spTree>
    <p:extLst>
      <p:ext uri="{BB962C8B-B14F-4D97-AF65-F5344CB8AC3E}">
        <p14:creationId xmlns:p14="http://schemas.microsoft.com/office/powerpoint/2010/main" val="162960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5932</TotalTime>
  <Words>912</Words>
  <Application>Microsoft Macintosh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Mangal</vt:lpstr>
      <vt:lpstr>Office Theme</vt:lpstr>
      <vt:lpstr>L41: Lab 3 Micro-architectural implications of IPC</vt:lpstr>
      <vt:lpstr>L41: Lab 3 - Micro-architectural implications of IPC </vt:lpstr>
      <vt:lpstr>Sketch of ARM Cortex A8 memory hierarchy </vt:lpstr>
      <vt:lpstr>Hardware performance counters (1/2)</vt:lpstr>
      <vt:lpstr>Hardware performance counters (2/2)</vt:lpstr>
      <vt:lpstr>The benchmark – now with PMC</vt:lpstr>
      <vt:lpstr>Example: Profile memory instructions (1/3)</vt:lpstr>
      <vt:lpstr>Example: Profile memory instructions (2/3)</vt:lpstr>
      <vt:lpstr>Example: Profile memory instructions (3/3)</vt:lpstr>
      <vt:lpstr>Experimental questions for the lab report </vt:lpstr>
      <vt:lpstr>This lab session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Microsoft Office User</cp:lastModifiedBy>
  <cp:revision>446</cp:revision>
  <cp:lastPrinted>2020-02-19T10:14:39Z</cp:lastPrinted>
  <dcterms:created xsi:type="dcterms:W3CDTF">2016-10-26T08:21:24Z</dcterms:created>
  <dcterms:modified xsi:type="dcterms:W3CDTF">2020-02-19T10:38:08Z</dcterms:modified>
</cp:coreProperties>
</file>