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9" r:id="rId4"/>
    <p:sldId id="284" r:id="rId5"/>
    <p:sldId id="276" r:id="rId6"/>
    <p:sldId id="277" r:id="rId7"/>
    <p:sldId id="278" r:id="rId8"/>
    <p:sldId id="293" r:id="rId9"/>
    <p:sldId id="272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0612"/>
  </p:normalViewPr>
  <p:slideViewPr>
    <p:cSldViewPr snapToGrid="0" snapToObjects="1" showGuides="1">
      <p:cViewPr varScale="1">
        <p:scale>
          <a:sx n="102" d="100"/>
          <a:sy n="102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DFA-D2B2-6947-92F6-65808B8D2283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7869-A23D-B047-9251-0C092491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5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L41 Lecturelet 4- Lab 4 The TCP State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L41: Lab 4</a:t>
            </a:r>
            <a:br>
              <a:rPr lang="en-US" dirty="0"/>
            </a:br>
            <a:r>
              <a:rPr lang="en-US" dirty="0"/>
              <a:t>The TCP State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Lecturelet</a:t>
            </a:r>
            <a:r>
              <a:rPr lang="en-US" dirty="0"/>
              <a:t> 4</a:t>
            </a:r>
          </a:p>
          <a:p>
            <a:r>
              <a:rPr lang="en-US" dirty="0"/>
              <a:t>Dr Robert Watson / Dr Graeme Jenkinson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questions for the lab report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Plot an effective (measured) TCP state-transition diagram for both directions of a flow</a:t>
            </a:r>
          </a:p>
          <a:p>
            <a:r>
              <a:rPr lang="en-GB" dirty="0"/>
              <a:t>Label the state-transition diagram with causes – TCP headers, system calls, etc.</a:t>
            </a:r>
          </a:p>
          <a:p>
            <a:r>
              <a:rPr lang="en-GB" dirty="0"/>
              <a:t>Compare the diagram with RFC 793</a:t>
            </a:r>
          </a:p>
          <a:p>
            <a:pPr>
              <a:spcAft>
                <a:spcPts val="1200"/>
              </a:spcAft>
            </a:pPr>
            <a:r>
              <a:rPr lang="en-GB" dirty="0"/>
              <a:t>What observations can we make about state-machine transitions as latency increases?</a:t>
            </a:r>
          </a:p>
          <a:p>
            <a:pPr>
              <a:spcAft>
                <a:spcPts val="1200"/>
              </a:spcAft>
            </a:pPr>
            <a:r>
              <a:rPr lang="en-GB" dirty="0"/>
              <a:t>Describe any apparent simulation or probe effects.</a:t>
            </a:r>
          </a:p>
          <a:p>
            <a:pPr marL="0" indent="0">
              <a:buNone/>
            </a:pPr>
            <a:r>
              <a:rPr lang="en-GB" dirty="0"/>
              <a:t>In the next lab, we will start a causal analysis of why latency affects bandwidth</a:t>
            </a:r>
            <a:endParaRPr lang="en-GB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3585-AF8A-6141-B054-B02D955E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lab session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Setup IPFW, DUMMYNET, and loopback MTU (see notes).</a:t>
            </a:r>
          </a:p>
          <a:p>
            <a:r>
              <a:rPr lang="en-GB" dirty="0"/>
              <a:t>Start with the analysis of the TCP state machine</a:t>
            </a:r>
            <a:r>
              <a:rPr lang="en-US" dirty="0"/>
              <a:t>.</a:t>
            </a:r>
          </a:p>
          <a:p>
            <a:r>
              <a:rPr lang="en-US" dirty="0"/>
              <a:t>Do ask us if you have any questions or need help.</a:t>
            </a:r>
          </a:p>
          <a:p>
            <a:r>
              <a:rPr lang="en-US" dirty="0"/>
              <a:t>Remember to use data from both Lab 4 and Lab 5 to write the second assessed lab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176D9-878E-4A4D-82D5-87DCE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L41: Lab 4 – The TCP State Machine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r>
              <a:rPr lang="en-GB" dirty="0"/>
              <a:t>TCP and the TCP state machine</a:t>
            </a:r>
          </a:p>
          <a:p>
            <a:endParaRPr lang="en-GB" dirty="0"/>
          </a:p>
          <a:p>
            <a:r>
              <a:rPr lang="en-GB" dirty="0"/>
              <a:t>Setting the MTU, IPFW, and DUMMYNET</a:t>
            </a:r>
          </a:p>
          <a:p>
            <a:r>
              <a:rPr lang="en-GB" dirty="0"/>
              <a:t>TCP mode for the IPC benchmark</a:t>
            </a:r>
          </a:p>
          <a:p>
            <a:r>
              <a:rPr lang="en-GB" dirty="0" err="1"/>
              <a:t>DTrace</a:t>
            </a:r>
            <a:r>
              <a:rPr lang="en-GB" dirty="0"/>
              <a:t> probes of interest</a:t>
            </a:r>
          </a:p>
          <a:p>
            <a:r>
              <a:rPr lang="en-GB" dirty="0"/>
              <a:t>Plotting the state machine with </a:t>
            </a:r>
            <a:r>
              <a:rPr lang="en-GB" dirty="0" err="1"/>
              <a:t>Graphviz</a:t>
            </a:r>
            <a:endParaRPr lang="en-GB" dirty="0"/>
          </a:p>
          <a:p>
            <a:endParaRPr lang="en-GB" dirty="0"/>
          </a:p>
          <a:p>
            <a:r>
              <a:rPr lang="en-GB" dirty="0"/>
              <a:t>Experimental questions</a:t>
            </a:r>
            <a:endParaRPr lang="en-GB" sz="36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7222-11C9-4044-B357-B1633970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Lecture 6: The Transmission Control Protocol (TCP)</a:t>
            </a:r>
            <a:endParaRPr lang="en-GB" sz="3000" dirty="0">
              <a:effectLst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43619-8E2D-D247-8268-DB7BC85F6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467" y="1100667"/>
            <a:ext cx="2782386" cy="5255684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V. Cerf, K. </a:t>
            </a:r>
            <a:r>
              <a:rPr lang="en-GB" dirty="0" err="1"/>
              <a:t>Dalal</a:t>
            </a:r>
            <a:r>
              <a:rPr lang="en-GB" dirty="0"/>
              <a:t>, and C. Sunshine, </a:t>
            </a:r>
            <a:r>
              <a:rPr lang="en-GB" i="1" dirty="0"/>
              <a:t>Transmission Control Protocol (version1)</a:t>
            </a:r>
            <a:r>
              <a:rPr lang="en-GB" dirty="0"/>
              <a:t>, INWG General Note#72, December 1974.</a:t>
            </a:r>
          </a:p>
          <a:p>
            <a:r>
              <a:rPr lang="en-GB" dirty="0"/>
              <a:t>In practice: Jon </a:t>
            </a:r>
            <a:r>
              <a:rPr lang="en-GB" dirty="0" err="1"/>
              <a:t>Postel</a:t>
            </a:r>
            <a:r>
              <a:rPr lang="en-GB" dirty="0"/>
              <a:t>, Ed, </a:t>
            </a:r>
            <a:r>
              <a:rPr lang="en-GB" i="1" dirty="0"/>
              <a:t>Transmission Control Protocol: Protocol Specification</a:t>
            </a:r>
            <a:r>
              <a:rPr lang="en-GB" dirty="0"/>
              <a:t>, RFC 793, September, 1981.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4948F4-6D31-3948-B83E-587EA09CD79F}"/>
              </a:ext>
            </a:extLst>
          </p:cNvPr>
          <p:cNvSpPr txBox="1">
            <a:spLocks/>
          </p:cNvSpPr>
          <p:nvPr/>
        </p:nvSpPr>
        <p:spPr>
          <a:xfrm>
            <a:off x="884951" y="1037032"/>
            <a:ext cx="4373695" cy="5382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September 1981                             Transmission Control Protocol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                Functional Specification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s-IS" sz="7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---------\      active OPEN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CLOSED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 |            \    -----------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+---------+&lt;---------\   \   create TCB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|     ^              \   \  snd SYN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                passive OPEN |     |   CLOSE        \   \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                ------------ |     | ----------       \   \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create TCB  |     | delete TCB         \   \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V     |                      \   \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  CLOSE    |    \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LISTEN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 |          ----------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delete TCB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                rcv SYN      |     |     SEND             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-----------   |     |    -------            |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+---------+      snd SYN,ACK  /       \   snd SYN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         |&lt;-----------------           ------------------&gt;|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 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SYN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   |                    rcv SYN                     | 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SYN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 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RCVD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|&lt;-----------------------------------------------| 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SENT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         |                    snd ACK                     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         |------------------           -------------------|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+---------+   rcv ACK of SYN  \       /  rcv SYN,ACK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           --------------   |     |   -----------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                  x         |     |     snd ACK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                            V     V  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  CLOSE 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 -------                  |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ESTAB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|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 snd FIN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                   CLOSE    |     |    rcv FIN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V                  -------   |     |    -------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+---------+          snd FIN  /       \   snd ACK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FIN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|&lt;-----------------           ------------------&gt;|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CLOSE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WAIT-1  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|------------------                              |  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+---------+          rcv FIN  \         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 rcv ACK of FIN   -------   |                            CLOSE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 --------------   snd ACK   |                           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V        x                   V                           snd FIN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|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FINWAIT-2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|                  |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CLOSING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 |                   |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LAST-ACK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                rcv ACK of FIN |                 rcv ACK of FIN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  rcv FIN       -------------- |    Timeout=2MSL --------------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|  -------              x       V    ------------        x  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\ snd ACK                 +---------+delete TCB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  ------------------------&gt;|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TIME WAIT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|------------------&gt;| </a:t>
            </a:r>
            <a:r>
              <a:rPr lang="is-IS" sz="700" b="1" dirty="0">
                <a:latin typeface="Source Code Pro" charset="0"/>
                <a:ea typeface="Source Code Pro" charset="0"/>
                <a:cs typeface="Source Code Pro" charset="0"/>
              </a:rPr>
              <a:t>CLOSED</a:t>
            </a: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                  +---------+</a:t>
            </a:r>
            <a:b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7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                     TCP Connection State Diagram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700" dirty="0">
                <a:latin typeface="Source Code Pro" charset="0"/>
                <a:ea typeface="Source Code Pro" charset="0"/>
                <a:cs typeface="Source Code Pro" charset="0"/>
              </a:rPr>
              <a:t>                               Figure 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7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79C7C-0F4E-074B-98F3-760A596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6: TCP principles and properties</a:t>
            </a:r>
            <a:endParaRPr lang="en-GB" sz="3000" dirty="0">
              <a:effectLst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E73DC9-0CED-FE48-AA6D-E95E6E55A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8512"/>
          <a:stretch/>
        </p:blipFill>
        <p:spPr>
          <a:xfrm>
            <a:off x="0" y="1116292"/>
            <a:ext cx="5041041" cy="5422621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82A0378-F6F6-6B40-920B-28E45060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1" y="1352551"/>
            <a:ext cx="4209020" cy="5003800"/>
          </a:xfrm>
        </p:spPr>
        <p:txBody>
          <a:bodyPr>
            <a:noAutofit/>
          </a:bodyPr>
          <a:lstStyle/>
          <a:p>
            <a:r>
              <a:rPr lang="en-GB" sz="2100" dirty="0"/>
              <a:t>Network may delay, (reorder), drop, corrupt packets</a:t>
            </a:r>
          </a:p>
          <a:p>
            <a:r>
              <a:rPr lang="en-GB" sz="2100" dirty="0"/>
              <a:t>TCP: Reliable, ordered, stream transport protocol over IP</a:t>
            </a:r>
          </a:p>
          <a:p>
            <a:r>
              <a:rPr lang="en-GB" sz="2100" dirty="0"/>
              <a:t>Three-way handshake: SYN / SYN-ACK / ACK (mostly!)</a:t>
            </a:r>
          </a:p>
          <a:p>
            <a:r>
              <a:rPr lang="en-GB" sz="2100" dirty="0"/>
              <a:t>Sequence numbers </a:t>
            </a:r>
            <a:r>
              <a:rPr lang="en-GB" sz="2100" dirty="0" err="1"/>
              <a:t>ACK’d</a:t>
            </a:r>
            <a:r>
              <a:rPr lang="en-GB" sz="2100" dirty="0"/>
              <a:t>; data retransmitted on loss</a:t>
            </a:r>
          </a:p>
          <a:p>
            <a:r>
              <a:rPr lang="en-GB" sz="2100" dirty="0"/>
              <a:t>Round-Trip Time (RTT) measured to time out loss</a:t>
            </a:r>
          </a:p>
          <a:p>
            <a:r>
              <a:rPr lang="en-GB" sz="2100" dirty="0"/>
              <a:t>Flow control via advertised window size in ACKs</a:t>
            </a:r>
          </a:p>
          <a:p>
            <a:r>
              <a:rPr lang="en-GB" sz="2100" dirty="0"/>
              <a:t>Congestion control (‘fairness’) via packet loss and ECN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BECAB-5B8B-1F4E-B854-8BA968A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Loopback interface, IPFW, and DUMMYNET</a:t>
            </a:r>
            <a:endParaRPr lang="en-GB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152395"/>
            <a:ext cx="8303740" cy="520395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Network-stack features to configure </a:t>
            </a:r>
            <a:r>
              <a:rPr lang="en-GB" b="1" dirty="0"/>
              <a:t>once per-boot</a:t>
            </a:r>
            <a:r>
              <a:rPr lang="en-GB" dirty="0"/>
              <a:t>:</a:t>
            </a:r>
          </a:p>
          <a:p>
            <a:r>
              <a:rPr lang="en-GB" dirty="0"/>
              <a:t>Loopback interface</a:t>
            </a:r>
          </a:p>
          <a:p>
            <a:pPr lvl="1"/>
            <a:r>
              <a:rPr lang="en-GB" dirty="0"/>
              <a:t> Simulated local network interface: packets “loop back”</a:t>
            </a:r>
          </a:p>
          <a:p>
            <a:pPr lvl="1"/>
            <a:r>
              <a:rPr lang="en-GB" dirty="0"/>
              <a:t> Interface name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</a:p>
          <a:p>
            <a:pPr lvl="1"/>
            <a:r>
              <a:rPr lang="en-GB" dirty="0"/>
              <a:t> Assigned IPv4 address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</a:p>
          <a:p>
            <a:pPr fontAlgn="auto"/>
            <a:r>
              <a:rPr lang="en-GB" dirty="0"/>
              <a:t>IPFW - IP firewall by Rizzo, et al.</a:t>
            </a:r>
            <a:endParaRPr lang="en-GB" sz="1600" dirty="0"/>
          </a:p>
          <a:p>
            <a:pPr lvl="1"/>
            <a:r>
              <a:rPr lang="en-GB" sz="800" dirty="0"/>
              <a:t> </a:t>
            </a:r>
            <a:r>
              <a:rPr lang="en-GB" dirty="0"/>
              <a:t>Numbered rules classify packets and perform actions</a:t>
            </a:r>
          </a:p>
          <a:p>
            <a:pPr lvl="1"/>
            <a:r>
              <a:rPr lang="en-GB" sz="800" dirty="0"/>
              <a:t> </a:t>
            </a:r>
            <a:r>
              <a:rPr lang="en-GB" dirty="0"/>
              <a:t>Actions include accept, reject, inject into DUMMYNET ...</a:t>
            </a:r>
          </a:p>
          <a:p>
            <a:pPr lvl="1"/>
            <a:r>
              <a:rPr lang="en-GB" sz="800" dirty="0"/>
              <a:t> </a:t>
            </a:r>
            <a:r>
              <a:rPr lang="en-GB" dirty="0"/>
              <a:t>We will match lab flows using the TCP port number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10141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Configure (and reconfigure) </a:t>
            </a:r>
            <a:r>
              <a:rPr lang="en-GB" b="1" dirty="0"/>
              <a:t>for each experiment</a:t>
            </a:r>
          </a:p>
          <a:p>
            <a:r>
              <a:rPr lang="en-GB" dirty="0"/>
              <a:t>DUMMYNET – link simulation tool by Rizzo, et al.</a:t>
            </a:r>
          </a:p>
          <a:p>
            <a:pPr lvl="1"/>
            <a:r>
              <a:rPr lang="en-GB" dirty="0"/>
              <a:t>Widely used in network research</a:t>
            </a:r>
            <a:endParaRPr lang="en-GB" sz="800" dirty="0"/>
          </a:p>
          <a:p>
            <a:pPr lvl="1"/>
            <a:r>
              <a:rPr lang="en-GB" dirty="0"/>
              <a:t>Impose simulated network conditions – delay, bandwidth, loss, 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DC6BF-AA11-C946-AD5C-B9546311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TCP in the IPC benchmark</a:t>
            </a:r>
            <a:endParaRPr lang="en-GB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546949"/>
            <a:ext cx="8303740" cy="1565984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GB" dirty="0"/>
              <a:t> IPC type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GB" dirty="0"/>
              <a:t> argument to set the port number</a:t>
            </a:r>
            <a:endParaRPr lang="en-GB" dirty="0"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FE91DC-7295-A44E-9741-DA7BA7967185}"/>
              </a:ext>
            </a:extLst>
          </p:cNvPr>
          <p:cNvSpPr txBox="1">
            <a:spLocks/>
          </p:cNvSpPr>
          <p:nvPr/>
        </p:nvSpPr>
        <p:spPr>
          <a:xfrm>
            <a:off x="420130" y="1202265"/>
            <a:ext cx="8303740" cy="4097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root@beaglebone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:/data/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./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-static [-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Bqsv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[-b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[-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pipe|local|tcp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[-p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tcp_port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[-P l1d|l1i|l2|mem|tlb|axi]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[-t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Modes (pick one - default 1thread):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1thread                IPC within a single thread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2thread                IPC between two threads in one process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2proc                  IPC between two threads in two different processes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flags: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-B                     Run in bare mode: no preparatory activities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pipe|local|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pipe, local sockets, or TCP (default: pipe)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tcp_port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TCP port number (default: 10141)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-P l1d|l1i|l2|mem|tlb|axi  Enable hardware performance counters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-q                     Just run the benchmark, don't print stuff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-s                     Set send/receive socket-buffer sizes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-v                     Provide a verbose benchmark 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-b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Specify a buffer size (default: 131072)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Specify total I/O size (default: 16777216)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E7520-C839-E149-9BC8-6377DCA9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DTrace</a:t>
            </a:r>
            <a:r>
              <a:rPr lang="en-GB" dirty="0"/>
              <a:t> probes</a:t>
            </a:r>
            <a:endParaRPr lang="en-GB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189972"/>
            <a:ext cx="8303740" cy="5511407"/>
          </a:xfrm>
        </p:spPr>
        <p:txBody>
          <a:bodyPr anchor="t">
            <a:normAutofit lnSpcReduction="10000"/>
          </a:bodyPr>
          <a:lstStyle/>
          <a:p>
            <a:r>
              <a:rPr lang="en-GB" dirty="0"/>
              <a:t>Described in more detail in the lab assignment: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We are using implementation-specific probes (FBT) rather than portable TCP probes due to an issue with the FreeBSD/armv7 implementation of </a:t>
            </a:r>
            <a:r>
              <a:rPr lang="en-GB" dirty="0" err="1"/>
              <a:t>DTrace</a:t>
            </a:r>
            <a:endParaRPr lang="en-GB" dirty="0"/>
          </a:p>
          <a:p>
            <a:r>
              <a:rPr lang="en-GB" dirty="0"/>
              <a:t>The last (and most critical!) argument goes missing: a pointer to the TCP header!	(only 4 argument regs..)</a:t>
            </a:r>
          </a:p>
          <a:p>
            <a:r>
              <a:rPr lang="en-GB" dirty="0"/>
              <a:t>We will fix this someday .. but not today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CF17DB-A373-6249-8265-5D72E69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59861"/>
              </p:ext>
            </p:extLst>
          </p:nvPr>
        </p:nvGraphicFramePr>
        <p:xfrm>
          <a:off x="420129" y="1867408"/>
          <a:ext cx="8303741" cy="17526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4168804">
                  <a:extLst>
                    <a:ext uri="{9D8B030D-6E8A-4147-A177-3AD203B41FA5}">
                      <a16:colId xmlns:a16="http://schemas.microsoft.com/office/drawing/2014/main" val="354348712"/>
                    </a:ext>
                  </a:extLst>
                </a:gridCol>
                <a:gridCol w="4134937">
                  <a:extLst>
                    <a:ext uri="{9D8B030D-6E8A-4147-A177-3AD203B41FA5}">
                      <a16:colId xmlns:a16="http://schemas.microsoft.com/office/drawing/2014/main" val="18494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fbt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syncache_add:entry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TCP segment installs new SYN-cache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fbt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syncache_expand:entry</a:t>
                      </a:r>
                      <a:r>
                        <a:rPr lang="en-GB" b="1" dirty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TCP segment converts SYN-cache entry to 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fbt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tcp_do_segment:entry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TCP segment received post-SYN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fbt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GB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tcp_state_change:entry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TCP state transition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83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355D-CA34-4646-8956-59921F12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pygraphviz</a:t>
            </a:r>
            <a:r>
              <a:rPr lang="en-US" dirty="0"/>
              <a:t> (1/2)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4760382"/>
          </a:xfrm>
        </p:spPr>
        <p:txBody>
          <a:bodyPr anchor="t">
            <a:normAutofit lnSpcReduction="10000"/>
          </a:bodyPr>
          <a:lstStyle/>
          <a:p>
            <a:r>
              <a:rPr lang="en-GB" dirty="0" err="1"/>
              <a:t>Graphviz</a:t>
            </a:r>
            <a:r>
              <a:rPr lang="en-GB" dirty="0"/>
              <a:t> is open-source graph visualization software for drawing graphs specified in DOT language scripts</a:t>
            </a:r>
          </a:p>
          <a:p>
            <a:r>
              <a:rPr lang="en-GB" dirty="0"/>
              <a:t>The DOT language describes three kinds of objects: graphs, nodes, and edges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GB" b="1" dirty="0">
                <a:solidFill>
                  <a:srgbClr val="002060"/>
                </a:solidFill>
              </a:rPr>
              <a:t>Graph</a:t>
            </a:r>
            <a:r>
              <a:rPr lang="en-GB" dirty="0">
                <a:solidFill>
                  <a:srgbClr val="002060"/>
                </a:solidFill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digraph</a:t>
            </a:r>
            <a:r>
              <a:rPr lang="en-GB" dirty="0"/>
              <a:t> undirected or directed graph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2060"/>
                </a:solidFill>
              </a:rPr>
              <a:t>Node</a:t>
            </a:r>
            <a:r>
              <a:rPr lang="en-GB" dirty="0">
                <a:solidFill>
                  <a:srgbClr val="002060"/>
                </a:solidFill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-sent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2060"/>
                </a:solidFill>
              </a:rPr>
              <a:t>Edge</a:t>
            </a:r>
            <a:r>
              <a:rPr lang="en-GB" dirty="0">
                <a:solidFill>
                  <a:srgbClr val="002060"/>
                </a:solidFill>
              </a:rPr>
              <a:t>	</a:t>
            </a:r>
            <a:r>
              <a:rPr lang="en-GB" dirty="0"/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closed</a:t>
            </a:r>
            <a:r>
              <a:rPr lang="en-GB" dirty="0"/>
              <a:t>" -&gt;"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-sent</a:t>
            </a:r>
            <a:r>
              <a:rPr lang="en-GB" dirty="0"/>
              <a:t>";</a:t>
            </a:r>
          </a:p>
          <a:p>
            <a:r>
              <a:rPr lang="en-GB" dirty="0"/>
              <a:t>Nodes and Edges can be assigned attributes changing, for example, their colour or shape: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GB" b="1" dirty="0">
                <a:solidFill>
                  <a:srgbClr val="002060"/>
                </a:solidFill>
              </a:rPr>
              <a:t>Node</a:t>
            </a:r>
            <a:r>
              <a:rPr lang="en-GB" dirty="0"/>
              <a:t>	</a:t>
            </a:r>
            <a:r>
              <a:rPr lang="en-GB" dirty="0" err="1"/>
              <a:t>syn</a:t>
            </a:r>
            <a:r>
              <a:rPr lang="en-GB" dirty="0"/>
              <a:t>-sent [</a:t>
            </a:r>
            <a:r>
              <a:rPr lang="en-GB" dirty="0" err="1"/>
              <a:t>color</a:t>
            </a:r>
            <a:r>
              <a:rPr lang="en-GB" dirty="0"/>
              <a:t>=blue];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2060"/>
                </a:solidFill>
              </a:rPr>
              <a:t>Edge</a:t>
            </a:r>
            <a:r>
              <a:rPr lang="en-GB" dirty="0"/>
              <a:t>	"closed" -&gt;"</a:t>
            </a:r>
            <a:r>
              <a:rPr lang="en-GB" dirty="0" err="1"/>
              <a:t>syn</a:t>
            </a:r>
            <a:r>
              <a:rPr lang="en-GB" dirty="0"/>
              <a:t>-sent" [label="Active open",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color</a:t>
            </a:r>
            <a:r>
              <a:rPr lang="en-GB" dirty="0"/>
              <a:t>=green];</a:t>
            </a:r>
            <a:endParaRPr lang="en-GB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974E-9767-A741-A7D2-07D2B415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Pygraphviz</a:t>
            </a:r>
            <a:r>
              <a:rPr lang="en-US" dirty="0"/>
              <a:t> (2/2)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4760382"/>
          </a:xfrm>
        </p:spPr>
        <p:txBody>
          <a:bodyPr anchor="t"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Programmatic interface for creating visualizations with </a:t>
            </a:r>
            <a:r>
              <a:rPr lang="en-GB" dirty="0" err="1"/>
              <a:t>Graphviz</a:t>
            </a:r>
            <a:r>
              <a:rPr lang="en-GB" dirty="0"/>
              <a:t>:</a:t>
            </a:r>
            <a:endParaRPr lang="en-GB" dirty="0">
              <a:effectLst/>
              <a:latin typeface="Courier" pitchFamily="2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pygraphviz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pgv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pgv.AGraph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(strict=False, directed=True)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G.add_node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(’a’)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G.add_edge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b’,’c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print(G)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digraph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 -&gt;c;}</a:t>
            </a:r>
            <a:endParaRPr lang="en-GB" sz="2000" dirty="0">
              <a:effectLst/>
            </a:endParaRPr>
          </a:p>
          <a:p>
            <a:pPr>
              <a:spcBef>
                <a:spcPts val="1800"/>
              </a:spcBef>
            </a:pPr>
            <a:r>
              <a:rPr lang="en-GB" dirty="0" err="1"/>
              <a:t>pygraphviz</a:t>
            </a:r>
            <a:r>
              <a:rPr lang="en-GB" dirty="0"/>
              <a:t> graphs can be viewed directly in a </a:t>
            </a:r>
            <a:r>
              <a:rPr lang="en-GB" dirty="0" err="1"/>
              <a:t>Juyter</a:t>
            </a:r>
            <a:r>
              <a:rPr lang="en-GB" dirty="0"/>
              <a:t> Notebook (see laboratory template)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32CB-1ECE-2C48-BCEC-BD5AA526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7795</TotalTime>
  <Words>1816</Words>
  <Application>Microsoft Macintosh PowerPoint</Application>
  <PresentationFormat>On-screen Show (4:3)</PresentationFormat>
  <Paragraphs>177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Courier New</vt:lpstr>
      <vt:lpstr>Source Code Pro</vt:lpstr>
      <vt:lpstr>Office Theme</vt:lpstr>
      <vt:lpstr>L41: Lab 4 The TCP State Machine</vt:lpstr>
      <vt:lpstr>L41: Lab 4 – The TCP State Machine</vt:lpstr>
      <vt:lpstr>Lecture 6: The Transmission Control Protocol (TCP)</vt:lpstr>
      <vt:lpstr>Lecture 6: TCP principles and properties</vt:lpstr>
      <vt:lpstr>Loopback interface, IPFW, and DUMMYNET</vt:lpstr>
      <vt:lpstr>TCP in the IPC benchmark</vt:lpstr>
      <vt:lpstr>DTrace probes</vt:lpstr>
      <vt:lpstr>pygraphviz (1/2)</vt:lpstr>
      <vt:lpstr>Pygraphviz (2/2)</vt:lpstr>
      <vt:lpstr>Experimental questions for the lab report </vt:lpstr>
      <vt:lpstr>This lab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N.M. Watson</cp:lastModifiedBy>
  <cp:revision>507</cp:revision>
  <cp:lastPrinted>2018-01-31T11:14:56Z</cp:lastPrinted>
  <dcterms:created xsi:type="dcterms:W3CDTF">2016-10-26T08:21:24Z</dcterms:created>
  <dcterms:modified xsi:type="dcterms:W3CDTF">2020-03-07T23:39:56Z</dcterms:modified>
</cp:coreProperties>
</file>