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339" r:id="rId4"/>
    <p:sldId id="265" r:id="rId5"/>
    <p:sldId id="261" r:id="rId6"/>
    <p:sldId id="338" r:id="rId7"/>
    <p:sldId id="264" r:id="rId8"/>
    <p:sldId id="260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0680"/>
  </p:normalViewPr>
  <p:slideViewPr>
    <p:cSldViewPr snapToGrid="0" snapToObjects="1" showGuides="1">
      <p:cViewPr varScale="1">
        <p:scale>
          <a:sx n="101" d="100"/>
          <a:sy n="101" d="100"/>
        </p:scale>
        <p:origin x="200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EFDFA-D2B2-6947-92F6-65808B8D2283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57869-A23D-B047-9251-0C092491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7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8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3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8364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18019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30" y="365125"/>
            <a:ext cx="600924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436075"/>
            <a:ext cx="8303740" cy="192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709739"/>
            <a:ext cx="8303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4589464"/>
            <a:ext cx="8303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13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409472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365126"/>
            <a:ext cx="83037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681163"/>
            <a:ext cx="40780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30" y="2505075"/>
            <a:ext cx="4078052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947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94720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987426"/>
            <a:ext cx="48364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22/10/2017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352551"/>
            <a:ext cx="830374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22/10/2017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L41 Lecturelet 5- Lab 5 TCP Latency and Bandwidth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L41: Lab 5</a:t>
            </a:r>
            <a:br>
              <a:rPr lang="en-US" dirty="0"/>
            </a:br>
            <a:r>
              <a:rPr lang="en-US" sz="5800" dirty="0"/>
              <a:t>TCP Latency and Bandwidth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Lecturelet</a:t>
            </a:r>
            <a:r>
              <a:rPr lang="en-US" dirty="0"/>
              <a:t> 5</a:t>
            </a:r>
          </a:p>
          <a:p>
            <a:r>
              <a:rPr lang="en-US" dirty="0"/>
              <a:t>Dr Robert Watson / Dr Graeme Jenkinson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48"/>
    </mc:Choice>
    <mc:Fallback>
      <p:transition spd="slow" advTm="91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r>
              <a:rPr lang="en-GB" dirty="0"/>
              <a:t>FreeBSD’s </a:t>
            </a:r>
            <a:r>
              <a:rPr lang="en-GB" dirty="0" err="1"/>
              <a:t>DTrace</a:t>
            </a:r>
            <a:r>
              <a:rPr lang="en-GB" dirty="0"/>
              <a:t> implementation restricts the creation of trace buffer sizes that exceed a fixed percentage of the available kernel memory</a:t>
            </a:r>
          </a:p>
          <a:p>
            <a:pPr>
              <a:spcAft>
                <a:spcPts val="1600"/>
              </a:spcAft>
            </a:pPr>
            <a:r>
              <a:rPr lang="en-GB" dirty="0"/>
              <a:t>Unfortunately, for small memory boards such as the BBB this is overly restrictive and prevents the allocation of trace buffers greater than 3MB: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D option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=3M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D option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bufresize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=manual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GB" dirty="0"/>
              <a:t>When running the benchmark, it is acceptable to limit your experiment to a total buffer sizes that does not result in drops (exceeding space in the trace buffer)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6821C-D82A-3440-847B-9DC0D727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DTrace</a:t>
            </a:r>
            <a:r>
              <a:rPr lang="en-US" dirty="0"/>
              <a:t> limitations (2/2)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87CF0F-8FBF-E247-ABDF-5AAB9E13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15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538"/>
    </mc:Choice>
    <mc:Fallback>
      <p:transition spd="slow" advTm="51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lab session</a:t>
            </a:r>
            <a:endParaRPr lang="en-GB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r>
              <a:rPr lang="en-GB" dirty="0"/>
              <a:t>Ensure that you are able to properly extract both TCP header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tcpcb</a:t>
            </a:r>
            <a:r>
              <a:rPr lang="en-GB" dirty="0"/>
              <a:t> fields from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tcp_do_segment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FBT probe.</a:t>
            </a:r>
          </a:p>
          <a:p>
            <a:r>
              <a:rPr lang="en-GB" dirty="0"/>
              <a:t>Generate the data for a time–bandwidth graph.</a:t>
            </a:r>
          </a:p>
          <a:p>
            <a:r>
              <a:rPr lang="en-GB" dirty="0"/>
              <a:t>Ask us if you have any questions or need help.</a:t>
            </a:r>
            <a:endParaRPr lang="en-GB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4C874-756A-6A48-90CC-272BDC72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84"/>
    </mc:Choice>
    <mc:Fallback>
      <p:transition spd="slow" advTm="197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L41: Lab 5 – TCP Latency and Bandwidth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pPr fontAlgn="auto"/>
            <a:r>
              <a:rPr lang="en-GB" dirty="0"/>
              <a:t>Lab 5 topic and questions</a:t>
            </a:r>
          </a:p>
          <a:p>
            <a:r>
              <a:rPr lang="en-GB" dirty="0"/>
              <a:t>TCP congestion control</a:t>
            </a:r>
          </a:p>
          <a:p>
            <a:r>
              <a:rPr lang="en-GB" dirty="0"/>
              <a:t>TCP Protocol Control Block (TCPCB)</a:t>
            </a:r>
          </a:p>
          <a:p>
            <a:r>
              <a:rPr lang="en-GB" dirty="0"/>
              <a:t>ARM </a:t>
            </a:r>
            <a:r>
              <a:rPr lang="en-GB" dirty="0" err="1"/>
              <a:t>DTrace</a:t>
            </a:r>
            <a:r>
              <a:rPr lang="en-GB" dirty="0"/>
              <a:t>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429D4-8ED7-534B-B104-F90B54A8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66"/>
    </mc:Choice>
    <mc:Fallback>
      <p:transition spd="slow" advTm="234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963D-6F86-E648-B37C-2DFB0D9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– TCP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1F2B-6FA0-D546-B5D4-6F40DE46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lab explores the behavior the TCP implementation and the bandwidth it achieves as latency is varied</a:t>
            </a:r>
          </a:p>
          <a:p>
            <a:pPr lvl="1"/>
            <a:r>
              <a:rPr lang="en-US" dirty="0"/>
              <a:t>How does TCP congestion control affect bandwidth at different latencies?</a:t>
            </a:r>
          </a:p>
          <a:p>
            <a:pPr lvl="1"/>
            <a:r>
              <a:rPr lang="en-US" dirty="0"/>
              <a:t>What are the impacts of specific implementation choices and policies, such as socket-buffer auto-sizing</a:t>
            </a:r>
          </a:p>
          <a:p>
            <a:r>
              <a:rPr lang="en-US" dirty="0"/>
              <a:t>As we are working over the loopback interface, we can instrument both ends of the TCP connection</a:t>
            </a:r>
          </a:p>
          <a:p>
            <a:pPr lvl="1"/>
            <a:r>
              <a:rPr lang="en-US" dirty="0"/>
              <a:t>Track packet-level headers on transmit and receive</a:t>
            </a:r>
          </a:p>
          <a:p>
            <a:pPr lvl="1"/>
            <a:r>
              <a:rPr lang="en-US" dirty="0"/>
              <a:t>Also track TCP-internal parameters such as whether TCP is in “slow start” or the steady state</a:t>
            </a:r>
          </a:p>
          <a:p>
            <a:r>
              <a:rPr lang="en-US" dirty="0"/>
              <a:t>And, of course, we care about the arising probe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EC436-1227-F548-88A9-16917E96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69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57"/>
    </mc:Choice>
    <mc:Fallback>
      <p:transition spd="slow" advTm="59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Experimental questions for the lab report</a:t>
            </a:r>
            <a:endParaRPr lang="en-GB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052186"/>
            <a:ext cx="8303740" cy="5669289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Plot DUMMYNET-imposed latency on the X axis and effective bandwidth on the Y axis, considering both the case where the socket-buffer size is set versus allowing it to be auto-resized.</a:t>
            </a:r>
          </a:p>
          <a:p>
            <a:pPr lvl="1"/>
            <a:r>
              <a:rPr lang="en-GB" dirty="0"/>
              <a:t>Is the relationship between round-trip latency and bandwidth linear?</a:t>
            </a:r>
          </a:p>
          <a:p>
            <a:pPr lvl="1"/>
            <a:r>
              <a:rPr lang="en-GB" dirty="0"/>
              <a:t>How does socket-buffer auto-resizing help, hurt, or fail to affect performance as latency varies?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Plot a time-bandwidth graph comparing the effects of setting the socket-buffer size versus allowing it to be auto-resized by the stack. Stack additional graphs showing the sender last received advertised window and congestion window on the same X axis.</a:t>
            </a:r>
          </a:p>
          <a:p>
            <a:pPr lvl="1"/>
            <a:r>
              <a:rPr lang="en-GB" dirty="0"/>
              <a:t>How does socket-buffer auto-resizing affect overall performance, as explained in terms of the effect of window sizes?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 sure to describe any simulation or probe effects.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32612-3A3C-B740-B91E-FDE0500C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43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167"/>
    </mc:Choice>
    <mc:Fallback>
      <p:transition spd="slow" advTm="78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6: TCP goals and properties</a:t>
            </a:r>
            <a:endParaRPr lang="en-GB" sz="3000" dirty="0">
              <a:effectLst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8E73DC9-0CED-FE48-AA6D-E95E6E55A6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8512"/>
          <a:stretch/>
        </p:blipFill>
        <p:spPr>
          <a:xfrm>
            <a:off x="0" y="1116292"/>
            <a:ext cx="5041041" cy="5422621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82A0378-F6F6-6B40-920B-28E450601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1" y="1352551"/>
            <a:ext cx="4209020" cy="5003800"/>
          </a:xfrm>
        </p:spPr>
        <p:txBody>
          <a:bodyPr>
            <a:noAutofit/>
          </a:bodyPr>
          <a:lstStyle/>
          <a:p>
            <a:r>
              <a:rPr lang="en-GB" sz="2100" dirty="0"/>
              <a:t>Network may delay, (reorder), drop, corrupt packets</a:t>
            </a:r>
          </a:p>
          <a:p>
            <a:r>
              <a:rPr lang="en-GB" sz="2100" dirty="0"/>
              <a:t>TCP: Reliable, ordered, stream transport protocol over IP</a:t>
            </a:r>
          </a:p>
          <a:p>
            <a:r>
              <a:rPr lang="en-GB" sz="2100" dirty="0"/>
              <a:t>Three-way handshake: SYN / SYN-ACK / ACK (mostly!)</a:t>
            </a:r>
          </a:p>
          <a:p>
            <a:r>
              <a:rPr lang="en-GB" sz="2100" dirty="0"/>
              <a:t>Sequence numbers </a:t>
            </a:r>
            <a:r>
              <a:rPr lang="en-GB" sz="2100" dirty="0" err="1"/>
              <a:t>ACK’d</a:t>
            </a:r>
            <a:r>
              <a:rPr lang="en-GB" sz="2100" dirty="0"/>
              <a:t>; data retransmitted on loss</a:t>
            </a:r>
          </a:p>
          <a:p>
            <a:r>
              <a:rPr lang="en-GB" sz="2100" dirty="0"/>
              <a:t>Round-Trip Time (RTT) measured to time out loss</a:t>
            </a:r>
          </a:p>
          <a:p>
            <a:r>
              <a:rPr lang="en-GB" sz="2100" dirty="0"/>
              <a:t>Flow control via advertised window size in ACKs</a:t>
            </a:r>
          </a:p>
          <a:p>
            <a:r>
              <a:rPr lang="en-GB" sz="2100" dirty="0"/>
              <a:t>Congestion control (‘fairness’) via packet loss and ECN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C2259-FC1E-654A-88D1-BA48409C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5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284"/>
    </mc:Choice>
    <mc:Fallback>
      <p:transition spd="slow" advTm="722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6: TCP congestion control and avoidance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1694329"/>
            <a:ext cx="3632465" cy="391974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04447" y="1352551"/>
            <a:ext cx="4519423" cy="500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1986 Internet CC collapse</a:t>
            </a:r>
          </a:p>
          <a:p>
            <a:pPr lvl="1"/>
            <a:r>
              <a:rPr lang="en-US" dirty="0"/>
              <a:t>32Kbps → </a:t>
            </a:r>
            <a:r>
              <a:rPr lang="en-US" b="1" dirty="0"/>
              <a:t>40bps</a:t>
            </a:r>
            <a:endParaRPr lang="en-US" dirty="0"/>
          </a:p>
          <a:p>
            <a:r>
              <a:rPr lang="en-US" dirty="0"/>
              <a:t>Van Jacobson, SIGCOMM 1988</a:t>
            </a:r>
          </a:p>
          <a:p>
            <a:pPr lvl="1"/>
            <a:r>
              <a:rPr lang="en-US" dirty="0"/>
              <a:t>Don’t send more data than the network can handle!</a:t>
            </a:r>
          </a:p>
          <a:p>
            <a:pPr lvl="1"/>
            <a:r>
              <a:rPr lang="en-US" b="1" dirty="0"/>
              <a:t>Conservation of packets</a:t>
            </a:r>
            <a:r>
              <a:rPr lang="en-US" dirty="0"/>
              <a:t> via ACK clocking</a:t>
            </a:r>
          </a:p>
          <a:p>
            <a:pPr lvl="1"/>
            <a:r>
              <a:rPr lang="en-US" dirty="0"/>
              <a:t>Exponential retransmit timer, slow start, aggressive receiver ACK, and dynamic window sizing on congestion</a:t>
            </a:r>
          </a:p>
          <a:p>
            <a:r>
              <a:rPr lang="en-US" dirty="0"/>
              <a:t>ECN (RFC 3168), ABC (RFC 3465), Compound (Tan, et al, INFOCOM 2006), Cubic (Rhee and Xu, ACM OSR 2008), BBR (Cardwell et al, ACM Queue 2016)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8DFE1-2DE1-2344-927A-64836E27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01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308"/>
    </mc:Choice>
    <mc:Fallback>
      <p:transition spd="slow" advTm="783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Lecture 6: Data structures – sockets, control blocks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3" y="1352550"/>
            <a:ext cx="8081254" cy="50038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84F0C-C371-854B-B99C-2787CF0B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3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981"/>
    </mc:Choice>
    <mc:Fallback>
      <p:transition spd="slow" advTm="32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tcpcb</a:t>
            </a:r>
            <a:r>
              <a:rPr lang="en-GB" dirty="0"/>
              <a:t> sender-side data-structure fields</a:t>
            </a:r>
            <a:endParaRPr lang="en-GB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079500"/>
            <a:ext cx="8303740" cy="5778500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In this lab, there are two parties with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tcpcb</a:t>
            </a:r>
            <a:r>
              <a:rPr lang="en-GB" dirty="0" err="1"/>
              <a:t>s</a:t>
            </a:r>
            <a:r>
              <a:rPr lang="en-GB" dirty="0"/>
              <a:t> as we run:</a:t>
            </a:r>
          </a:p>
          <a:p>
            <a:pPr lvl="1"/>
            <a:r>
              <a:rPr lang="en-GB" dirty="0"/>
              <a:t>The ‘client’ is receiving data</a:t>
            </a:r>
          </a:p>
          <a:p>
            <a:pPr lvl="1"/>
            <a:r>
              <a:rPr lang="en-GB" dirty="0"/>
              <a:t>The ‘server’ is sending data     </a:t>
            </a:r>
            <a:r>
              <a:rPr lang="en-GB" b="1" dirty="0"/>
              <a:t>← Instrument CC send state here</a:t>
            </a:r>
          </a:p>
          <a:p>
            <a:r>
              <a:rPr lang="en-GB" dirty="0"/>
              <a:t>For the purposes of classical TCP congestion control, only the sender retains congestion-control state</a:t>
            </a:r>
          </a:p>
          <a:p>
            <a:r>
              <a:rPr lang="en-GB" dirty="0"/>
              <a:t>Described in more detail in the lab assignment:</a:t>
            </a:r>
          </a:p>
          <a:p>
            <a:pPr marL="457200" lvl="1" indent="0">
              <a:buNone/>
            </a:pPr>
            <a:r>
              <a:rPr lang="en-GB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snd_wnd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/>
              <a:t>Last received advertised flow-control window.</a:t>
            </a:r>
          </a:p>
          <a:p>
            <a:pPr marL="457200" lvl="1" indent="0">
              <a:buNone/>
            </a:pPr>
            <a:r>
              <a:rPr lang="en-GB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snd_cwnd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/>
              <a:t>Current calculated congestion-control window.</a:t>
            </a:r>
          </a:p>
          <a:p>
            <a:pPr marL="457200" lvl="1" indent="0">
              <a:buNone/>
            </a:pPr>
            <a:r>
              <a:rPr lang="en-GB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snd_ssthresh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/>
              <a:t>Current slow-start threshold:</a:t>
            </a:r>
          </a:p>
          <a:p>
            <a:pPr marL="457200" lvl="1" indent="0">
              <a:buNone/>
            </a:pPr>
            <a:endParaRPr lang="en-GB" sz="900" b="1" dirty="0"/>
          </a:p>
          <a:p>
            <a:pPr marL="457200" lvl="1" indent="0">
              <a:buNone/>
            </a:pPr>
            <a:r>
              <a:rPr lang="en-GB" b="1" dirty="0"/>
              <a:t>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snd_cwnd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/>
              <a:t>&lt;=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snd_ssthresh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="1" dirty="0"/>
              <a:t>, then TCP is in </a:t>
            </a:r>
            <a:r>
              <a:rPr lang="en-GB" b="1" dirty="0" err="1"/>
              <a:t>slowstart</a:t>
            </a:r>
            <a:r>
              <a:rPr lang="en-GB" b="1" dirty="0"/>
              <a:t>; otherwise, it is in congestion avoidance</a:t>
            </a:r>
          </a:p>
          <a:p>
            <a:r>
              <a:rPr lang="en-GB" dirty="0"/>
              <a:t>Instrument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tcp_do_segment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using </a:t>
            </a:r>
            <a:r>
              <a:rPr lang="en-GB" dirty="0" err="1"/>
              <a:t>DTrace</a:t>
            </a:r>
            <a:r>
              <a:rPr lang="en-GB" dirty="0"/>
              <a:t> to inspect TCP header fields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tcpcb</a:t>
            </a:r>
            <a:r>
              <a:rPr lang="en-GB" dirty="0"/>
              <a:t> state for </a:t>
            </a:r>
            <a:r>
              <a:rPr lang="en-GB" b="1" dirty="0"/>
              <a:t>only the server</a:t>
            </a:r>
          </a:p>
          <a:p>
            <a:pPr lvl="1"/>
            <a:r>
              <a:rPr lang="en-GB" dirty="0"/>
              <a:t>Inspect port number to decide which way the packet is going</a:t>
            </a:r>
          </a:p>
          <a:p>
            <a:r>
              <a:rPr lang="en-GB" dirty="0"/>
              <a:t>NB: Flush the TCP host cache between benchmark runs</a:t>
            </a:r>
            <a:endParaRPr lang="en-GB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56DF6-EF40-F548-AB12-BA32C997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03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737"/>
    </mc:Choice>
    <mc:Fallback>
      <p:transition spd="slow" advTm="263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/>
              <a:t>In previous years, we had suggested that the TCP segment length can be computed as follows: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tdatalen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(((struct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[0]-&gt;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ip_len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- ((((struct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[0]-&gt;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ip_hl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2) +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[1]-&gt;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th_off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2));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GB" dirty="0"/>
              <a:t>However, a bug in ARM </a:t>
            </a:r>
            <a:r>
              <a:rPr lang="en-GB" dirty="0" err="1"/>
              <a:t>DTrace</a:t>
            </a:r>
            <a:r>
              <a:rPr lang="en-GB" dirty="0"/>
              <a:t> resulted in the indexing of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m_data</a:t>
            </a:r>
            <a:r>
              <a:rPr lang="en-GB" dirty="0"/>
              <a:t> field dereferencing NULL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GB" dirty="0"/>
              <a:t>The TCP segment length should instead by measured directly from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ip_length</a:t>
            </a:r>
            <a:r>
              <a:rPr lang="en-GB" dirty="0"/>
              <a:t> field in the struct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ipinfo_t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structure (accessible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GB" dirty="0"/>
              <a:t>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:::send </a:t>
            </a:r>
            <a:r>
              <a:rPr lang="en-GB" dirty="0">
                <a:cs typeface="Courier New" panose="02070309020205020404" pitchFamily="49" charset="0"/>
              </a:rPr>
              <a:t>probe</a:t>
            </a:r>
            <a:r>
              <a:rPr lang="en-GB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6821C-D82A-3440-847B-9DC0D727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DTrace</a:t>
            </a:r>
            <a:r>
              <a:rPr lang="en-US" dirty="0"/>
              <a:t> limitations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BCAB02-1E67-7D43-B0F9-74EF64E0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68"/>
    </mc:Choice>
    <mc:Fallback>
      <p:transition spd="slow" advTm="3786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2|1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41.3|2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0.7|17.9|14.5|2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56.8|70.2|5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0.5|20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10578</TotalTime>
  <Words>910</Words>
  <Application>Microsoft Macintosh PowerPoint</Application>
  <PresentationFormat>On-screen Show (4:3)</PresentationFormat>
  <Paragraphs>88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L41: Lab 5 TCP Latency and Bandwidth</vt:lpstr>
      <vt:lpstr>L41: Lab 5 – TCP Latency and Bandwidth</vt:lpstr>
      <vt:lpstr>Lab 5 – TCP congestion control</vt:lpstr>
      <vt:lpstr>Experimental questions for the lab report</vt:lpstr>
      <vt:lpstr>Lecture 6: TCP goals and properties</vt:lpstr>
      <vt:lpstr>Lecture 6: TCP congestion control and avoidance</vt:lpstr>
      <vt:lpstr>Lecture 6: Data structures – sockets, control blocks</vt:lpstr>
      <vt:lpstr>tcpcb sender-side data-structure fields</vt:lpstr>
      <vt:lpstr>ARM DTrace limitations (1/2)</vt:lpstr>
      <vt:lpstr>ARM DTrace limitations (2/2)</vt:lpstr>
      <vt:lpstr>This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Robert N.M. Watson</cp:lastModifiedBy>
  <cp:revision>534</cp:revision>
  <cp:lastPrinted>2019-03-10T11:22:02Z</cp:lastPrinted>
  <dcterms:created xsi:type="dcterms:W3CDTF">2016-10-26T08:21:24Z</dcterms:created>
  <dcterms:modified xsi:type="dcterms:W3CDTF">2020-05-04T00:07:50Z</dcterms:modified>
</cp:coreProperties>
</file>