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68" r:id="rId6"/>
    <p:sldId id="269" r:id="rId7"/>
    <p:sldId id="270" r:id="rId8"/>
    <p:sldId id="271" r:id="rId9"/>
    <p:sldId id="256" r:id="rId10"/>
    <p:sldId id="259" r:id="rId11"/>
    <p:sldId id="260" r:id="rId12"/>
    <p:sldId id="265" r:id="rId13"/>
    <p:sldId id="266" r:id="rId14"/>
    <p:sldId id="261" r:id="rId15"/>
    <p:sldId id="262" r:id="rId16"/>
    <p:sldId id="263" r:id="rId17"/>
    <p:sldId id="26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5E"/>
    <a:srgbClr val="202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ECE9D-046A-6741-AB5E-EF3E220462FA}" v="2" dt="2023-09-12T08:09:34.956"/>
    <p1510:client id="{BB91248F-55FC-5A1C-9322-1CBC64475F72}" v="31" dt="2023-09-20T08:18:44.059"/>
    <p1510:client id="{E8E98E82-EB4F-A4FF-7D6B-811A3AB37AE4}" v="2" dt="2023-09-12T07:54:22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863FBAA-4A2A-AF38-D9E1-8A5BC2CC95B2}"/>
              </a:ext>
            </a:extLst>
          </p:cNvPr>
          <p:cNvSpPr/>
          <p:nvPr userDrawn="1"/>
        </p:nvSpPr>
        <p:spPr>
          <a:xfrm>
            <a:off x="-286327" y="6225309"/>
            <a:ext cx="12616872" cy="701964"/>
          </a:xfrm>
          <a:prstGeom prst="rect">
            <a:avLst/>
          </a:prstGeom>
          <a:solidFill>
            <a:srgbClr val="202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1AA2D-384D-3514-2451-A3BE686B5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818" y="1122363"/>
            <a:ext cx="1122218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F1674B-F262-9A44-6C77-3B9ED2053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818" y="3602038"/>
            <a:ext cx="1122218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EA579D-4647-93ED-05AC-A7787D21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956D-6D88-44C7-B3F9-4E1CCA91F9B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BE39AE-4B44-75E0-3D06-FC1786D9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DF7931-EBB8-DD06-28E2-B5131CE7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20F6-A73E-40E0-A264-FD3EF2B7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9508CB-5D1A-F5C7-E557-019FEA634497}"/>
              </a:ext>
            </a:extLst>
          </p:cNvPr>
          <p:cNvSpPr/>
          <p:nvPr userDrawn="1"/>
        </p:nvSpPr>
        <p:spPr>
          <a:xfrm>
            <a:off x="-286327" y="6225309"/>
            <a:ext cx="12616872" cy="701964"/>
          </a:xfrm>
          <a:prstGeom prst="rect">
            <a:avLst/>
          </a:prstGeom>
          <a:solidFill>
            <a:srgbClr val="202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4F8DE-CA7C-500A-0B68-B27EF8FE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91" y="1320790"/>
            <a:ext cx="10515600" cy="7578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696CE2-3E29-DC68-56F2-CB5760B95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091" y="2438400"/>
            <a:ext cx="10515600" cy="316590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962BAF-1284-0DA1-B266-50E13F3A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956D-6D88-44C7-B3F9-4E1CCA91F9B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8B52B3-11F9-897C-99EC-B09516DE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AF1E54-6372-3231-18FA-0BA82296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20F6-A73E-40E0-A264-FD3EF2B7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7CCACA-D35A-C428-6BA4-DE7E03D6CA61}"/>
              </a:ext>
            </a:extLst>
          </p:cNvPr>
          <p:cNvSpPr/>
          <p:nvPr userDrawn="1"/>
        </p:nvSpPr>
        <p:spPr>
          <a:xfrm>
            <a:off x="-286327" y="6225309"/>
            <a:ext cx="12616872" cy="701964"/>
          </a:xfrm>
          <a:prstGeom prst="rect">
            <a:avLst/>
          </a:prstGeom>
          <a:solidFill>
            <a:srgbClr val="202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DED943-64B6-B90A-CF93-653246B2D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79446" y="1209964"/>
            <a:ext cx="2759972" cy="470131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936AE7-9050-2132-7F86-C319757DF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2582" y="1209964"/>
            <a:ext cx="8119918" cy="470131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9C54B7-0939-750C-691B-F1F80160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956D-6D88-44C7-B3F9-4E1CCA91F9B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CFB05C-5B24-D131-8E31-59A69AA4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8F9E41-3A05-93A8-E3D0-AC96F3DD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20F6-A73E-40E0-A264-FD3EF2B7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04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8DABA-EE2A-C3F3-FF85-32C94D44E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1473345"/>
            <a:ext cx="112314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E215CA-99F6-0B5E-8202-DEF96C6FC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3953020"/>
            <a:ext cx="112314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FE8851-7AA4-2411-0728-2458A8D1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C616-68F3-4635-814B-C402274E4E0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DCA2D5-C9B7-7378-CEB8-FDCC9D88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4EEC24-6573-F8B7-79FC-1805E732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E4F9-161B-440A-9AF7-28D67603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1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0F139-113C-47B3-E9E0-80DF5011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707AC-BA61-7281-6945-BFAC0F4F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23E52A-C15E-0FDE-1B3F-24DB4530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C616-68F3-4635-814B-C402274E4E0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58B54-8CB9-945E-C198-F393B6A3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482135-E4C4-E644-E726-3208E8A2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E4F9-161B-440A-9AF7-28D67603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6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3455E-A306-8BC7-2A39-AB480F82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64" y="1709738"/>
            <a:ext cx="1095028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B2E65F-03FC-4064-A7C2-7FCC79C03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164" y="4589463"/>
            <a:ext cx="1095028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D6C91D-B26E-551D-48F8-AFF0C655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C616-68F3-4635-814B-C402274E4E0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C43878-56F0-15BA-2104-6D31D17C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6FE8B-CE29-BFB0-3092-90772306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E4F9-161B-440A-9AF7-28D67603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2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1FB58-95A8-74BB-3CB9-B65C1458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B76346-174A-4539-1DD0-EA639FE43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782" y="2435225"/>
            <a:ext cx="5181600" cy="33652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870441-DB22-0436-2574-A0B2CF56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5782" y="2435225"/>
            <a:ext cx="5181600" cy="33652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1E0CB3-FB21-070E-32D3-6571B1AF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C616-68F3-4635-814B-C402274E4E0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697581-77FD-E24A-14A0-9BDBED60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4C873D-B5C5-1074-A50F-3432F678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E4F9-161B-440A-9AF7-28D67603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57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DA525-1321-D2E8-6F52-D00FD8B7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88" y="1202170"/>
            <a:ext cx="10515600" cy="65621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5B3B47-4EC7-3A9E-CDA2-1D13559AD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388" y="210603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2C4085-A5A5-5D80-8515-EC5D2BA5D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388" y="2929948"/>
            <a:ext cx="5157787" cy="309216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2F7C01-462C-ABC6-298D-D27F275BD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5800" y="21060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E44700-F0F4-022D-BEF6-693101F9A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5800" y="2929948"/>
            <a:ext cx="5183188" cy="309216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D919D2-8224-8AB6-55D3-EA5D3044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C616-68F3-4635-814B-C402274E4E0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52DB29-4712-4856-4F44-F0EA976B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F5443A-2F4A-9411-EF55-B6C2148F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E4F9-161B-440A-9AF7-28D67603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79CDA-0807-9FE6-8652-E829D487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825D57-78E1-5876-48B9-A274F019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C616-68F3-4635-814B-C402274E4E0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9AFB8-C7E8-4B39-D2B0-1A6BEA4C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71C66B-4F04-1616-DBCC-7571AA04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E4F9-161B-440A-9AF7-28D67603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7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4B5F4A-FD11-E34D-3DCD-F3F82AE7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C616-68F3-4635-814B-C402274E4E0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55CA9D-74B5-03C0-1BE5-F27B57FB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BEE7F6-F2EA-750B-BD44-05083666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E4F9-161B-440A-9AF7-28D67603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3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142F1-42A3-2ED3-CE6B-6EE7E0D7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30FD07-565B-B2C6-B163-2DEA5AFEB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50CBE5-D108-CC92-3EC4-497DD5241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D3CC23-3732-4968-390D-26FE64EE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C616-68F3-4635-814B-C402274E4E0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A45920-5AD3-C764-8D21-5F1937A5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9681C8-87FC-AE2F-8211-1BEBD976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E4F9-161B-440A-9AF7-28D67603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A8FB18-6316-D9F6-EE89-B50192C7BF42}"/>
              </a:ext>
            </a:extLst>
          </p:cNvPr>
          <p:cNvSpPr/>
          <p:nvPr userDrawn="1"/>
        </p:nvSpPr>
        <p:spPr>
          <a:xfrm>
            <a:off x="-286327" y="6225309"/>
            <a:ext cx="12616872" cy="701964"/>
          </a:xfrm>
          <a:prstGeom prst="rect">
            <a:avLst/>
          </a:prstGeom>
          <a:solidFill>
            <a:srgbClr val="202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F9EEE-5705-4D23-2754-2B9E94E0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0956B6-312A-0543-96B6-100B4073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B67324-DBA7-0047-8167-4D9ED4EE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956D-6D88-44C7-B3F9-4E1CCA91F9B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AF76D4-8E7A-F119-F1F9-5A895F98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F3C685-0826-324A-31C2-9902E2FF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20F6-A73E-40E0-A264-FD3EF2B7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67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7054A-8FE4-88C5-2513-53301E4F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42" y="1282989"/>
            <a:ext cx="3932237" cy="94066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DBF7E0-A3C7-8557-D382-171F33B4A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82989"/>
            <a:ext cx="6172200" cy="45780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5CEB15-37A9-3A42-5230-DA44226FB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442" y="2419927"/>
            <a:ext cx="3932237" cy="33197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74DBBF-875D-4C99-A474-D6DA1A5C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C616-68F3-4635-814B-C402274E4E0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4B82E4-53C0-2458-5594-0435C36C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F9FF32-3692-2096-A538-BC58E38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E4F9-161B-440A-9AF7-28D67603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93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50CC5-3933-57DE-5DD0-798D492F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FFAC69-5F9A-FC42-E1DA-301D34344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77DDC6-0B30-4598-1C44-49A81BC1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C616-68F3-4635-814B-C402274E4E0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FCA1D8-33BB-D13A-56CF-B944D97B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326452-3174-2AB4-577D-77A2A741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E4F9-161B-440A-9AF7-28D67603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49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FD5C7E-4BDD-1A54-AFE5-9B4E875BE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87549" y="1099127"/>
            <a:ext cx="2766251" cy="507783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2977C9-826B-2506-84AE-DF7E97454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4109" y="1099127"/>
            <a:ext cx="8138391" cy="507783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0C78CF-7D98-DCE2-FF1A-46BF50FE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C616-68F3-4635-814B-C402274E4E0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F7408-CC3B-B4CA-50B4-E026A6A9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BA752-499A-D838-678E-DF5EA3DB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E4F9-161B-440A-9AF7-28D67603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5B04152-D757-6EE0-4B5F-A8E65A3538CA}"/>
              </a:ext>
            </a:extLst>
          </p:cNvPr>
          <p:cNvSpPr/>
          <p:nvPr userDrawn="1"/>
        </p:nvSpPr>
        <p:spPr>
          <a:xfrm>
            <a:off x="-286327" y="6225309"/>
            <a:ext cx="12616872" cy="701964"/>
          </a:xfrm>
          <a:prstGeom prst="rect">
            <a:avLst/>
          </a:prstGeom>
          <a:solidFill>
            <a:srgbClr val="202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33125-BD45-E84E-A365-14EC693B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5" y="1709738"/>
            <a:ext cx="1130530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89EFC7-C19B-F0E7-DF0A-B5B98408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5" y="4589463"/>
            <a:ext cx="1130530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A8BB8A-76F2-2EA0-1715-56C895B3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956D-6D88-44C7-B3F9-4E1CCA91F9B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AE936B-01EC-99C1-589A-C62F5BAB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091E81-130A-638F-DD4A-1C27C5A5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20F6-A73E-40E0-A264-FD3EF2B7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7FA0B36-877C-7BB4-1B2B-8B99AA94DFF1}"/>
              </a:ext>
            </a:extLst>
          </p:cNvPr>
          <p:cNvSpPr/>
          <p:nvPr userDrawn="1"/>
        </p:nvSpPr>
        <p:spPr>
          <a:xfrm>
            <a:off x="-286327" y="6225309"/>
            <a:ext cx="12616872" cy="701964"/>
          </a:xfrm>
          <a:prstGeom prst="rect">
            <a:avLst/>
          </a:prstGeom>
          <a:solidFill>
            <a:srgbClr val="202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344ED-C2B8-8AED-6A71-70AE68E8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344963"/>
            <a:ext cx="11085946" cy="7578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82951-B846-7A98-F963-4BF8B8A8E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909" y="2233829"/>
            <a:ext cx="5334000" cy="380321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18D978-57BB-4B41-9B2A-DD1461349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927" y="2233829"/>
            <a:ext cx="5334000" cy="380321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CCA0C6-8EDA-046A-0300-170DF1B0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956D-6D88-44C7-B3F9-4E1CCA91F9B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8151FA-BF17-F63C-6002-58A08DE3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DECF58-6BD0-B6FB-F623-1F543A08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20F6-A73E-40E0-A264-FD3EF2B7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8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E7C3-7AAB-8902-3A49-FD45687E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1" y="1145886"/>
            <a:ext cx="10515600" cy="102235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B5FE807-4DF1-88F9-9A7A-F783DBFAAF13}"/>
              </a:ext>
            </a:extLst>
          </p:cNvPr>
          <p:cNvSpPr/>
          <p:nvPr userDrawn="1"/>
        </p:nvSpPr>
        <p:spPr>
          <a:xfrm>
            <a:off x="-286327" y="6225309"/>
            <a:ext cx="12616872" cy="701964"/>
          </a:xfrm>
          <a:prstGeom prst="rect">
            <a:avLst/>
          </a:prstGeom>
          <a:solidFill>
            <a:srgbClr val="202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A5ADDA-1105-0B4E-B62E-CEC96345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861" y="229927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F162A0-9CBA-4941-78B4-380EBB61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861" y="3254229"/>
            <a:ext cx="5052807" cy="259238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0C58EB-42A1-5DF0-E9A4-4B723AF75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84273" y="229927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F3B2C5-F968-FAF0-413A-51D028D00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84273" y="3254229"/>
            <a:ext cx="5183188" cy="25923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F9E4DE-7990-DE60-FE40-D47CBD68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956D-6D88-44C7-B3F9-4E1CCA91F9B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7F53D7-6F2C-340D-937A-2D08DD26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9C7016-7FDA-B6C7-05FC-D4AF0B5F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20F6-A73E-40E0-A264-FD3EF2B7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4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6A6730-B59D-8392-8B71-42F9EAFC5B7F}"/>
              </a:ext>
            </a:extLst>
          </p:cNvPr>
          <p:cNvSpPr/>
          <p:nvPr userDrawn="1"/>
        </p:nvSpPr>
        <p:spPr>
          <a:xfrm>
            <a:off x="-286327" y="6225309"/>
            <a:ext cx="12616872" cy="701964"/>
          </a:xfrm>
          <a:prstGeom prst="rect">
            <a:avLst/>
          </a:prstGeom>
          <a:solidFill>
            <a:srgbClr val="202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DBE21-B06C-A497-E568-E4A3DF01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1B1653-A956-4BEE-5167-F3D9E8FA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956D-6D88-44C7-B3F9-4E1CCA91F9B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4D46E4-B510-D180-5A97-87C21E52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D547E9-B2BF-2B28-C539-B44FA4E0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20F6-A73E-40E0-A264-FD3EF2B7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2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43BA7C-82AF-C494-E799-1C8B63CAD12F}"/>
              </a:ext>
            </a:extLst>
          </p:cNvPr>
          <p:cNvSpPr/>
          <p:nvPr userDrawn="1"/>
        </p:nvSpPr>
        <p:spPr>
          <a:xfrm>
            <a:off x="-286327" y="6225309"/>
            <a:ext cx="12616872" cy="701964"/>
          </a:xfrm>
          <a:prstGeom prst="rect">
            <a:avLst/>
          </a:prstGeom>
          <a:solidFill>
            <a:srgbClr val="202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DBDD09AC-40E5-6FB1-1004-29CCEF15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956D-6D88-44C7-B3F9-4E1CCA91F9B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792B07-57A7-399B-064E-78970BC9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33F7E9-7048-174F-5523-F85F5AC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20F6-A73E-40E0-A264-FD3EF2B7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5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B86B66-2DF5-868D-DB3E-61AE3EBB1443}"/>
              </a:ext>
            </a:extLst>
          </p:cNvPr>
          <p:cNvSpPr/>
          <p:nvPr userDrawn="1"/>
        </p:nvSpPr>
        <p:spPr>
          <a:xfrm>
            <a:off x="-286327" y="6225309"/>
            <a:ext cx="12616872" cy="701964"/>
          </a:xfrm>
          <a:prstGeom prst="rect">
            <a:avLst/>
          </a:prstGeom>
          <a:solidFill>
            <a:srgbClr val="202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AC585-9D57-3A82-2E1C-9EF44336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166091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FB218-54D3-6591-1605-EDB3537D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235" y="1166091"/>
            <a:ext cx="7065819" cy="469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07E753-C7CB-A9CA-116D-71B307AE5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625" y="2367106"/>
            <a:ext cx="3932238" cy="350188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8D93D5-5183-A74A-358F-07D590AF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956D-6D88-44C7-B3F9-4E1CCA91F9B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1B9EEC-684B-7EC8-50B8-7AF1B247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818EB9-D424-02E9-919C-7281F285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20F6-A73E-40E0-A264-FD3EF2B7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55B4E38-1892-F272-B9C5-E6E453CDEE51}"/>
              </a:ext>
            </a:extLst>
          </p:cNvPr>
          <p:cNvSpPr/>
          <p:nvPr userDrawn="1"/>
        </p:nvSpPr>
        <p:spPr>
          <a:xfrm>
            <a:off x="-286327" y="6225309"/>
            <a:ext cx="12616872" cy="701964"/>
          </a:xfrm>
          <a:prstGeom prst="rect">
            <a:avLst/>
          </a:prstGeom>
          <a:solidFill>
            <a:srgbClr val="202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5540D-D91C-B8F6-4667-9E3D735F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311564"/>
            <a:ext cx="3932237" cy="7458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DDA6F9-921C-13FB-2206-242B35A05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12145" y="1311564"/>
            <a:ext cx="6543243" cy="45494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EAAC98-138A-226C-B46F-B3F253E74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624" y="2242559"/>
            <a:ext cx="3932237" cy="3618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58FD40-BA12-A2CC-6249-AB9227CB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956D-6D88-44C7-B3F9-4E1CCA91F9B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89F53B-449F-16C1-69EF-64A1F927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CD8181-2391-1EF6-5DFA-E950EEA8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20F6-A73E-40E0-A264-FD3EF2B7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E600A97-7AE6-CE0D-4C2E-698E1D1BE9B0}"/>
              </a:ext>
            </a:extLst>
          </p:cNvPr>
          <p:cNvSpPr/>
          <p:nvPr userDrawn="1"/>
        </p:nvSpPr>
        <p:spPr>
          <a:xfrm>
            <a:off x="-286327" y="6225309"/>
            <a:ext cx="12616872" cy="701964"/>
          </a:xfrm>
          <a:prstGeom prst="rect">
            <a:avLst/>
          </a:prstGeom>
          <a:solidFill>
            <a:srgbClr val="202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0AFE1-F969-B441-F3BC-B5DFCF84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344963"/>
            <a:ext cx="10515600" cy="757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A362FA-1E25-0020-4CF8-9A90D2530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2647300"/>
            <a:ext cx="10515600" cy="3165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04FE9E-E2B2-D794-5349-D266D227E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956D-6D88-44C7-B3F9-4E1CCA91F9B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2CC394-2BDA-E8D1-BADC-26B00292B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BC38ED-1C1A-4165-F784-4A9F925DD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E20F6-A73E-40E0-A264-FD3EF2B7C45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Рисунок 8" descr="Изображение выглядит как Графика, Шрифт, графический дизайн, снимок экрана">
            <a:extLst>
              <a:ext uri="{FF2B5EF4-FFF2-40B4-BE49-F238E27FC236}">
                <a16:creationId xmlns:a16="http://schemas.microsoft.com/office/drawing/2014/main" id="{F7B97945-EA11-ACB3-9D11-095DE7ED921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2" y="567739"/>
            <a:ext cx="2856118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6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Jost" pitchFamily="2" charset="0"/>
          <a:ea typeface="Jost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Jost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Jost" pitchFamily="2" charset="0"/>
          <a:ea typeface="Jost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Jost" pitchFamily="2" charset="0"/>
          <a:ea typeface="Jost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Jost" pitchFamily="2" charset="0"/>
          <a:ea typeface="Jost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Jost" pitchFamily="2" charset="0"/>
          <a:ea typeface="Jost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18FC28-1599-2F9D-D1FF-6098EF77408B}"/>
              </a:ext>
            </a:extLst>
          </p:cNvPr>
          <p:cNvSpPr/>
          <p:nvPr userDrawn="1"/>
        </p:nvSpPr>
        <p:spPr>
          <a:xfrm>
            <a:off x="-286327" y="6225309"/>
            <a:ext cx="12616872" cy="701964"/>
          </a:xfrm>
          <a:prstGeom prst="rect">
            <a:avLst/>
          </a:prstGeom>
          <a:solidFill>
            <a:srgbClr val="202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BE2D4-6753-C7CE-199C-E6AF68D9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2" y="1385455"/>
            <a:ext cx="10515600" cy="88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0039A8-6CC9-FFAC-2815-80E26245D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2575935"/>
            <a:ext cx="10515600" cy="3279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F5DD5F-7168-66F1-2578-A10C6FB38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C616-68F3-4635-814B-C402274E4E0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AB98F-1322-11EF-80E3-41BE63E3E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A2D177-0877-3A2C-3CC1-721654134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E4F9-161B-440A-9AF7-28D67603667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 descr="Изображение выглядит как Графика, Шрифт, графический дизайн, снимок экрана">
            <a:extLst>
              <a:ext uri="{FF2B5EF4-FFF2-40B4-BE49-F238E27FC236}">
                <a16:creationId xmlns:a16="http://schemas.microsoft.com/office/drawing/2014/main" id="{D7F5D666-CA84-A549-4BA3-3E199EA046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2" y="567739"/>
            <a:ext cx="2856118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4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Jost" pitchFamily="2" charset="0"/>
          <a:ea typeface="Jost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kfauniversity0-my.sharepoint.com/:w:/g/personal/u_yoldosheva_centralasian_uz/EV4e6_MtQPVOhxROhEX3YwEBj41x74dvxszmqs3pDOgXMQ?e=egstw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A1BC-B273-4F4D-8299-443E8593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03" y="2624034"/>
            <a:ext cx="10515600" cy="757825"/>
          </a:xfrm>
        </p:spPr>
        <p:txBody>
          <a:bodyPr/>
          <a:lstStyle/>
          <a:p>
            <a:pPr algn="ctr"/>
            <a:r>
              <a:rPr lang="en-GB">
                <a:latin typeface="Jost"/>
              </a:rPr>
              <a:t>ICT TOOLS &amp; SYSTEMS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06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B594C-E320-144D-4CBD-624612266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err="1"/>
              <a:t>Functionality</a:t>
            </a:r>
            <a:r>
              <a:rPr lang="ru-RU" b="1"/>
              <a:t> </a:t>
            </a:r>
            <a:r>
              <a:rPr lang="ru-RU" b="1" err="1"/>
              <a:t>in</a:t>
            </a:r>
            <a:r>
              <a:rPr lang="ru-RU" b="1"/>
              <a:t> </a:t>
            </a:r>
            <a:r>
              <a:rPr lang="ru-RU" b="1" err="1"/>
              <a:t>moodle</a:t>
            </a:r>
            <a:r>
              <a:rPr lang="ru-RU"/>
              <a:t> 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C89096-4C06-00F3-4C56-35F99826D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latin typeface="Arial"/>
                <a:cs typeface="Arial"/>
              </a:rPr>
              <a:t>Moodle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can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function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as</a:t>
            </a:r>
            <a:r>
              <a:rPr lang="ru-RU">
                <a:latin typeface="Arial"/>
                <a:cs typeface="Arial"/>
              </a:rPr>
              <a:t> a </a:t>
            </a:r>
            <a:r>
              <a:rPr lang="ru-RU" err="1">
                <a:latin typeface="Arial"/>
                <a:cs typeface="Arial"/>
              </a:rPr>
              <a:t>news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portal</a:t>
            </a:r>
            <a:r>
              <a:rPr lang="ru-RU">
                <a:latin typeface="Arial"/>
                <a:cs typeface="Arial"/>
              </a:rPr>
              <a:t>, dashboard </a:t>
            </a:r>
            <a:r>
              <a:rPr lang="ru-RU" err="1">
                <a:latin typeface="Arial"/>
                <a:cs typeface="Arial"/>
              </a:rPr>
              <a:t>and</a:t>
            </a:r>
            <a:r>
              <a:rPr lang="ru-RU">
                <a:latin typeface="Arial"/>
                <a:cs typeface="Arial"/>
              </a:rPr>
              <a:t> a </a:t>
            </a:r>
            <a:r>
              <a:rPr lang="ru-RU" err="1">
                <a:latin typeface="Arial"/>
                <a:cs typeface="Arial"/>
              </a:rPr>
              <a:t>repository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with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all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the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study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materials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student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needs</a:t>
            </a:r>
            <a:r>
              <a:rPr lang="ru-RU">
                <a:latin typeface="Arial"/>
                <a:cs typeface="Arial"/>
              </a:rPr>
              <a:t>. </a:t>
            </a:r>
          </a:p>
          <a:p>
            <a:r>
              <a:rPr lang="ru-RU" err="1">
                <a:latin typeface="Arial"/>
                <a:cs typeface="Arial"/>
              </a:rPr>
              <a:t>Moreover</a:t>
            </a:r>
            <a:r>
              <a:rPr lang="ru-RU">
                <a:latin typeface="Arial"/>
                <a:cs typeface="Arial"/>
              </a:rPr>
              <a:t>, </a:t>
            </a:r>
            <a:r>
              <a:rPr lang="ru-RU" err="1">
                <a:latin typeface="Arial"/>
                <a:cs typeface="Arial"/>
              </a:rPr>
              <a:t>moodle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has</a:t>
            </a:r>
            <a:r>
              <a:rPr lang="ru-RU">
                <a:latin typeface="Arial"/>
                <a:cs typeface="Arial"/>
              </a:rPr>
              <a:t> a </a:t>
            </a:r>
            <a:r>
              <a:rPr lang="ru-RU" err="1">
                <a:latin typeface="Arial"/>
                <a:cs typeface="Arial"/>
              </a:rPr>
              <a:t>number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of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features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for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communication</a:t>
            </a:r>
            <a:endParaRPr lang="ru-RU" err="1"/>
          </a:p>
        </p:txBody>
      </p:sp>
    </p:spTree>
    <p:extLst>
      <p:ext uri="{BB962C8B-B14F-4D97-AF65-F5344CB8AC3E}">
        <p14:creationId xmlns:p14="http://schemas.microsoft.com/office/powerpoint/2010/main" val="158515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F98B2-EDF1-83EB-32F2-49E5E369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News </a:t>
            </a:r>
            <a:r>
              <a:rPr lang="ru-RU" b="1" err="1"/>
              <a:t>portal</a:t>
            </a:r>
            <a:endParaRPr lang="ru-RU" b="1"/>
          </a:p>
        </p:txBody>
      </p:sp>
      <p:pic>
        <p:nvPicPr>
          <p:cNvPr id="5" name="Объект 4" descr="Изображение выглядит как текст, Человеческое лицо, снимок экрана, человек">
            <a:extLst>
              <a:ext uri="{FF2B5EF4-FFF2-40B4-BE49-F238E27FC236}">
                <a16:creationId xmlns:a16="http://schemas.microsoft.com/office/drawing/2014/main" id="{32ADC293-2931-54C0-FE5A-4D0E0374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982" y="1696613"/>
            <a:ext cx="7462917" cy="304363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41650E0-C11F-E97C-AED4-C853D9623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625" y="2410036"/>
            <a:ext cx="3932238" cy="35018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By default, </a:t>
            </a:r>
            <a:r>
              <a:rPr lang="en-US" err="1">
                <a:latin typeface="Arial"/>
                <a:cs typeface="Arial"/>
              </a:rPr>
              <a:t>moodle</a:t>
            </a:r>
            <a:r>
              <a:rPr lang="en-US">
                <a:latin typeface="Arial"/>
                <a:cs typeface="Arial"/>
              </a:rPr>
              <a:t> will open on the "home" tab.</a:t>
            </a:r>
          </a:p>
          <a:p>
            <a:r>
              <a:rPr lang="en-US">
                <a:latin typeface="Arial"/>
                <a:cs typeface="Arial"/>
              </a:rPr>
              <a:t>Here one can see latest news added by the university team as well as premade information for reference.</a:t>
            </a:r>
            <a:r>
              <a:rPr lang="ru-RU">
                <a:latin typeface="Arial"/>
                <a:cs typeface="Arial"/>
              </a:rPr>
              <a:t> </a:t>
            </a:r>
          </a:p>
          <a:p>
            <a:r>
              <a:rPr lang="en-US">
                <a:latin typeface="Arial"/>
                <a:cs typeface="Arial"/>
              </a:rPr>
              <a:t>Moreover, on this main page one can find a list of all the available courses with categories for quick navigation.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7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0860-FFEE-8DDB-EF14-30D5D84C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err="1"/>
              <a:t>Dashboard</a:t>
            </a:r>
            <a:r>
              <a:rPr lang="ru-RU" b="1"/>
              <a:t> </a:t>
            </a:r>
          </a:p>
        </p:txBody>
      </p:sp>
      <p:pic>
        <p:nvPicPr>
          <p:cNvPr id="5" name="Объект 4" descr="Изображение выглядит как текст, снимок экрана, число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3C3708B1-1453-97E2-CB89-7FB70F668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687" y="1379771"/>
            <a:ext cx="7065819" cy="19816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70F9646-A47D-9DF4-6935-EC3FB8866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0077" y="2305654"/>
            <a:ext cx="3932238" cy="35018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Is the space where one can find timetable, deadlines and academic calendar with all the necessary information. </a:t>
            </a:r>
          </a:p>
          <a:p>
            <a:r>
              <a:rPr lang="en-US">
                <a:latin typeface="Arial"/>
                <a:cs typeface="Arial"/>
              </a:rPr>
              <a:t>One can track </a:t>
            </a:r>
            <a:r>
              <a:rPr lang="en-US" err="1">
                <a:latin typeface="Arial"/>
                <a:cs typeface="Arial"/>
              </a:rPr>
              <a:t>assigments</a:t>
            </a:r>
            <a:r>
              <a:rPr lang="en-US">
                <a:latin typeface="Arial"/>
                <a:cs typeface="Arial"/>
              </a:rPr>
              <a:t> and events </a:t>
            </a:r>
            <a:r>
              <a:rPr lang="en-US" err="1">
                <a:latin typeface="Arial"/>
                <a:cs typeface="Arial"/>
              </a:rPr>
              <a:t>conviniently</a:t>
            </a:r>
            <a:r>
              <a:rPr lang="en-US">
                <a:latin typeface="Arial"/>
                <a:cs typeface="Arial"/>
              </a:rPr>
              <a:t> from this tab. </a:t>
            </a:r>
            <a:endParaRPr lang="en-US"/>
          </a:p>
        </p:txBody>
      </p:sp>
      <p:pic>
        <p:nvPicPr>
          <p:cNvPr id="8" name="Рисунок 7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74247A4-6416-43D3-139D-BC783D31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59" y="3479794"/>
            <a:ext cx="6971070" cy="173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4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63543-9C7C-B506-ACED-0E9AD4B8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err="1"/>
              <a:t>Repository</a:t>
            </a:r>
            <a:r>
              <a:rPr lang="ru-RU"/>
              <a:t> 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86EE2DB7-B424-E5D6-C8C1-CD676A38B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699" y="608007"/>
            <a:ext cx="5659877" cy="526377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C27944E-39FD-1C45-9A0C-12FE49442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latin typeface="Arial"/>
                <a:cs typeface="Arial"/>
              </a:rPr>
              <a:t>In "</a:t>
            </a:r>
            <a:r>
              <a:rPr lang="ru-RU" err="1">
                <a:latin typeface="Arial"/>
                <a:cs typeface="Arial"/>
              </a:rPr>
              <a:t>my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courses</a:t>
            </a:r>
            <a:r>
              <a:rPr lang="ru-RU">
                <a:latin typeface="Arial"/>
                <a:cs typeface="Arial"/>
              </a:rPr>
              <a:t>" </a:t>
            </a:r>
            <a:r>
              <a:rPr lang="ru-RU" err="1">
                <a:latin typeface="Arial"/>
                <a:cs typeface="Arial"/>
              </a:rPr>
              <a:t>tab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one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can</a:t>
            </a:r>
            <a:r>
              <a:rPr lang="ru-RU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access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all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the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study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materials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listed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in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order</a:t>
            </a:r>
            <a:r>
              <a:rPr lang="ru-RU">
                <a:latin typeface="Arial"/>
                <a:cs typeface="Arial"/>
              </a:rPr>
              <a:t>, check </a:t>
            </a:r>
            <a:r>
              <a:rPr lang="ru-RU" err="1">
                <a:latin typeface="Arial"/>
                <a:cs typeface="Arial"/>
              </a:rPr>
              <a:t>and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submit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assigments</a:t>
            </a:r>
            <a:r>
              <a:rPr lang="ru-RU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and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communicate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with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class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and</a:t>
            </a:r>
            <a:r>
              <a:rPr lang="ru-RU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instructor</a:t>
            </a:r>
            <a:r>
              <a:rPr lang="ru-RU">
                <a:latin typeface="Arial"/>
                <a:cs typeface="Arial"/>
              </a:rPr>
              <a:t>.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88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92213-92FF-C3DE-BD1D-4FC9E4C1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err="1"/>
              <a:t>Courses</a:t>
            </a:r>
            <a:r>
              <a:rPr lang="ru-RU"/>
              <a:t> 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2759FD68-1B2E-D53D-1468-6C8F57E38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235" y="1826238"/>
            <a:ext cx="7065819" cy="3202947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065442F-C3EA-3EC5-8226-FE94346B9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By clicking on a course, one can access all the uploaded contents separated by topics (usually in a weekly fashion), as well as announcements made by teacher (such as  change in a timetable, updates on some information, etc.)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2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C555-E7B8-94AD-B763-704E0BBD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Jost"/>
              </a:rPr>
              <a:t>Let`s get to know each other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B292-DA27-67FA-83C5-BD14FC55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latin typeface="Jost"/>
              </a:rPr>
              <a:t>Class Rules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F3B1-50CE-C1A9-4883-080E3276E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solidFill>
                  <a:srgbClr val="00426E"/>
                </a:solidFill>
                <a:latin typeface="Arial"/>
                <a:cs typeface="Arial"/>
              </a:rPr>
              <a:t>Attendance and conduct: </a:t>
            </a:r>
            <a:endParaRPr lang="en-GB" sz="2400"/>
          </a:p>
          <a:p>
            <a:pPr marL="0" indent="0">
              <a:buNone/>
            </a:pPr>
            <a:endParaRPr lang="en-GB" sz="1200">
              <a:solidFill>
                <a:srgbClr val="00426E"/>
              </a:solidFill>
            </a:endParaRPr>
          </a:p>
          <a:p>
            <a:r>
              <a:rPr lang="en-GB" sz="1600">
                <a:solidFill>
                  <a:srgbClr val="00426E"/>
                </a:solidFill>
                <a:latin typeface="Arial"/>
                <a:cs typeface="Arial"/>
              </a:rPr>
              <a:t>1.Please, be on time and do not leave early without any reason.</a:t>
            </a:r>
            <a:endParaRPr lang="en-GB" sz="1600">
              <a:latin typeface="Arial"/>
              <a:cs typeface="Arial"/>
            </a:endParaRPr>
          </a:p>
          <a:p>
            <a:r>
              <a:rPr lang="en-GB" sz="1600">
                <a:solidFill>
                  <a:srgbClr val="00426E"/>
                </a:solidFill>
                <a:latin typeface="Arial"/>
                <a:cs typeface="Arial"/>
              </a:rPr>
              <a:t>2.If for some exceptional reason you must come late or leave early on a particular day (not days),please alert me in advance.</a:t>
            </a:r>
            <a:endParaRPr lang="en-GB" sz="1600">
              <a:latin typeface="Arial"/>
              <a:cs typeface="Arial"/>
            </a:endParaRPr>
          </a:p>
          <a:p>
            <a:r>
              <a:rPr lang="en-GB" sz="1600">
                <a:solidFill>
                  <a:srgbClr val="00426E"/>
                </a:solidFill>
                <a:latin typeface="Arial"/>
                <a:cs typeface="Arial"/>
              </a:rPr>
              <a:t>3.</a:t>
            </a:r>
            <a:r>
              <a:rPr lang="en-GB" sz="1600" b="1">
                <a:solidFill>
                  <a:srgbClr val="00426E"/>
                </a:solidFill>
                <a:latin typeface="Arial"/>
                <a:cs typeface="Arial"/>
              </a:rPr>
              <a:t>No first names of professors are used when addressing directly -Mr./Ms., Professor, Ma’am/Sir only.</a:t>
            </a:r>
            <a:endParaRPr lang="en-GB" sz="1600">
              <a:latin typeface="Arial"/>
              <a:cs typeface="Arial"/>
            </a:endParaRPr>
          </a:p>
          <a:p>
            <a:r>
              <a:rPr lang="en-GB" sz="1600">
                <a:solidFill>
                  <a:srgbClr val="00426E"/>
                </a:solidFill>
                <a:latin typeface="Arial"/>
                <a:cs typeface="Arial"/>
              </a:rPr>
              <a:t>4.</a:t>
            </a:r>
            <a:r>
              <a:rPr lang="en-GB" sz="1600" b="1">
                <a:solidFill>
                  <a:srgbClr val="00426E"/>
                </a:solidFill>
                <a:latin typeface="Arial"/>
                <a:cs typeface="Arial"/>
              </a:rPr>
              <a:t>Missing more than 25% of the classes during one semester leads to the failure of the course.</a:t>
            </a:r>
            <a:endParaRPr lang="en-GB" sz="1600">
              <a:latin typeface="Arial"/>
              <a:cs typeface="Arial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8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FE55-7A77-92EE-03EA-917BD0BE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latin typeface="Jost"/>
              </a:rPr>
              <a:t>Syllabus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A8F7-9444-F24D-F48F-3368DFD3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  <a:hlinkClick r:id="rId2"/>
              </a:rPr>
              <a:t>ICT_Syllabus</a:t>
            </a:r>
          </a:p>
          <a:p>
            <a:pPr marL="0" indent="0">
              <a:buNone/>
            </a:pPr>
            <a:r>
              <a:rPr lang="en-GB" dirty="0">
                <a:latin typeface="Arial"/>
                <a:cs typeface="Arial"/>
              </a:rPr>
              <a:t>  Already uploaded to Moodle</a:t>
            </a:r>
          </a:p>
        </p:txBody>
      </p:sp>
    </p:spTree>
    <p:extLst>
      <p:ext uri="{BB962C8B-B14F-4D97-AF65-F5344CB8AC3E}">
        <p14:creationId xmlns:p14="http://schemas.microsoft.com/office/powerpoint/2010/main" val="86990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E90BE-8E1A-BBD9-F41B-41527DFFE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818" y="1712645"/>
            <a:ext cx="11222182" cy="2387600"/>
          </a:xfrm>
        </p:spPr>
        <p:txBody>
          <a:bodyPr>
            <a:normAutofit/>
          </a:bodyPr>
          <a:lstStyle/>
          <a:p>
            <a:r>
              <a:rPr lang="en-US" sz="8000" b="1">
                <a:solidFill>
                  <a:srgbClr val="1A325E"/>
                </a:solidFill>
                <a:latin typeface="Jost"/>
              </a:rPr>
              <a:t>Moodle</a:t>
            </a:r>
            <a:endParaRPr lang="en-US" sz="8000" b="1">
              <a:solidFill>
                <a:srgbClr val="1A32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8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E90BE-8E1A-BBD9-F41B-41527DFFE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Jost"/>
              </a:rPr>
              <a:t>How to access?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1453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5B7BE66B-FEE1-7D4D-2765-FD1A12A1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52568"/>
            <a:ext cx="10905066" cy="45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3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5C282-1F4E-1B70-0308-9C58CCEC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78" y="3051414"/>
            <a:ext cx="10515600" cy="757825"/>
          </a:xfrm>
        </p:spPr>
        <p:txBody>
          <a:bodyPr/>
          <a:lstStyle/>
          <a:p>
            <a:pPr algn="ctr"/>
            <a:r>
              <a:rPr lang="ru-RU" b="1" err="1"/>
              <a:t>How</a:t>
            </a:r>
            <a:r>
              <a:rPr lang="ru-RU" b="1"/>
              <a:t> </a:t>
            </a:r>
            <a:r>
              <a:rPr lang="ru-RU" b="1" err="1"/>
              <a:t>to</a:t>
            </a:r>
            <a:r>
              <a:rPr lang="ru-RU" b="1"/>
              <a:t> </a:t>
            </a:r>
            <a:r>
              <a:rPr lang="ru-RU" b="1" err="1"/>
              <a:t>log</a:t>
            </a:r>
            <a:r>
              <a:rPr lang="ru-RU" b="1"/>
              <a:t> </a:t>
            </a:r>
            <a:r>
              <a:rPr lang="ru-RU" b="1" err="1"/>
              <a:t>in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263870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2DEC4-BF78-CCE9-5FAB-0DAF879F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CE836F-E2D4-678D-E389-1616EF2A8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It is possible to log in both manually by providing name and password and via the </a:t>
            </a:r>
            <a:r>
              <a:rPr lang="en-US" err="1">
                <a:solidFill>
                  <a:schemeClr val="tx1"/>
                </a:solidFill>
                <a:latin typeface="Arial"/>
                <a:cs typeface="Arial"/>
              </a:rPr>
              <a:t>microsoft</a:t>
            </a:r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 365 account (must be log in before that)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Шрифт, Бренд&#10;&#10;Автоматически созданное описание">
            <a:extLst>
              <a:ext uri="{FF2B5EF4-FFF2-40B4-BE49-F238E27FC236}">
                <a16:creationId xmlns:a16="http://schemas.microsoft.com/office/drawing/2014/main" id="{FC732DB3-A9B7-0DEC-5729-32E33C10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95" y="999340"/>
            <a:ext cx="5995116" cy="35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317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0E128FA0E5CE4E97F0BEA2256A0D48" ma:contentTypeVersion="9" ma:contentTypeDescription="Create a new document." ma:contentTypeScope="" ma:versionID="ecff17ce62b2a4d1f087f9b7bab4ddd1">
  <xsd:schema xmlns:xsd="http://www.w3.org/2001/XMLSchema" xmlns:xs="http://www.w3.org/2001/XMLSchema" xmlns:p="http://schemas.microsoft.com/office/2006/metadata/properties" xmlns:ns2="9b7f985e-ad8a-4577-8383-3cdacafdd2e8" xmlns:ns3="9013d974-bada-4d0e-ab27-9814207f159c" targetNamespace="http://schemas.microsoft.com/office/2006/metadata/properties" ma:root="true" ma:fieldsID="3fe65cfd48e92168b20df60a74e5df6f" ns2:_="" ns3:_="">
    <xsd:import namespace="9b7f985e-ad8a-4577-8383-3cdacafdd2e8"/>
    <xsd:import namespace="9013d974-bada-4d0e-ab27-9814207f15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f985e-ad8a-4577-8383-3cdacafdd2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26d30490-7a51-48a7-9a63-ac4cb5b461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3d974-bada-4d0e-ab27-9814207f159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f0f4334b-87b0-4618-a6d6-4d720c3da04b}" ma:internalName="TaxCatchAll" ma:showField="CatchAllData" ma:web="9013d974-bada-4d0e-ab27-9814207f15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7f985e-ad8a-4577-8383-3cdacafdd2e8">
      <Terms xmlns="http://schemas.microsoft.com/office/infopath/2007/PartnerControls"/>
    </lcf76f155ced4ddcb4097134ff3c332f>
    <TaxCatchAll xmlns="9013d974-bada-4d0e-ab27-9814207f159c" xsi:nil="true"/>
  </documentManagement>
</p:properties>
</file>

<file path=customXml/itemProps1.xml><?xml version="1.0" encoding="utf-8"?>
<ds:datastoreItem xmlns:ds="http://schemas.openxmlformats.org/officeDocument/2006/customXml" ds:itemID="{54A14444-F1B3-45FA-A573-CA202003CD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C4ACDB-38BB-47F0-B44B-AD2D28E5A95E}">
  <ds:schemaRefs>
    <ds:schemaRef ds:uri="9013d974-bada-4d0e-ab27-9814207f159c"/>
    <ds:schemaRef ds:uri="9b7f985e-ad8a-4577-8383-3cdacafdd2e8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655CB8-27CD-497F-A8E3-9537D643D39C}">
  <ds:schemaRefs>
    <ds:schemaRef ds:uri="9013d974-bada-4d0e-ab27-9814207f159c"/>
    <ds:schemaRef ds:uri="9b7f985e-ad8a-4577-8383-3cdacafdd2e8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Тема Office</vt:lpstr>
      <vt:lpstr>Специальное оформление</vt:lpstr>
      <vt:lpstr>ICT TOOLS &amp; SYSTEMS</vt:lpstr>
      <vt:lpstr>Let`s get to know each other</vt:lpstr>
      <vt:lpstr>Class Rules</vt:lpstr>
      <vt:lpstr>Syllabus</vt:lpstr>
      <vt:lpstr>Moodle</vt:lpstr>
      <vt:lpstr>How to access?</vt:lpstr>
      <vt:lpstr>PowerPoint Presentation</vt:lpstr>
      <vt:lpstr>How to log in</vt:lpstr>
      <vt:lpstr>PowerPoint Presentation</vt:lpstr>
      <vt:lpstr>Functionality in moodle </vt:lpstr>
      <vt:lpstr>News portal</vt:lpstr>
      <vt:lpstr>Dashboard </vt:lpstr>
      <vt:lpstr>Repository </vt:lpstr>
      <vt:lpstr>Courses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 Shtabovenko Vladimirovich</dc:creator>
  <cp:revision>25</cp:revision>
  <dcterms:created xsi:type="dcterms:W3CDTF">2023-07-28T08:53:20Z</dcterms:created>
  <dcterms:modified xsi:type="dcterms:W3CDTF">2023-09-20T08:18:52Z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0x010100220E128FA0E5CE4E97F0BEA2256A0D48</vt:lpwstr>
  </property>
  <property fmtid="{D5CDD505-2E9C-101B-9397-08002B2CF9AE}" pid="3" name="MediaServiceImageTags">
    <vt:lpwstr/>
  </property>
</Properties>
</file>