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9" r:id="rId16"/>
    <p:sldId id="277" r:id="rId17"/>
    <p:sldId id="281" r:id="rId18"/>
    <p:sldId id="295" r:id="rId19"/>
    <p:sldId id="293" r:id="rId20"/>
    <p:sldId id="283" r:id="rId21"/>
    <p:sldId id="298" r:id="rId22"/>
    <p:sldId id="284" r:id="rId23"/>
    <p:sldId id="297" r:id="rId24"/>
    <p:sldId id="285" r:id="rId25"/>
    <p:sldId id="286" r:id="rId26"/>
    <p:sldId id="287" r:id="rId27"/>
    <p:sldId id="300" r:id="rId28"/>
    <p:sldId id="301" r:id="rId29"/>
    <p:sldId id="302" r:id="rId30"/>
    <p:sldId id="303" r:id="rId31"/>
    <p:sldId id="288" r:id="rId32"/>
    <p:sldId id="289" r:id="rId33"/>
    <p:sldId id="290" r:id="rId34"/>
    <p:sldId id="299" r:id="rId35"/>
    <p:sldId id="292" r:id="rId36"/>
    <p:sldId id="291" r:id="rId37"/>
    <p:sldId id="294" r:id="rId38"/>
    <p:sldId id="296" r:id="rId39"/>
    <p:sldId id="272" r:id="rId40"/>
    <p:sldId id="273" r:id="rId41"/>
    <p:sldId id="2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mailto:s.seytniyazova@centralasian.uz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mailto:s.seytniyazova@centralasian.uz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377D8-52D6-40BA-B099-8E09761DB63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1AE99-0234-4592-B486-7D6C92D32512}">
      <dgm:prSet phldrT="[Текст]"/>
      <dgm:spPr/>
      <dgm:t>
        <a:bodyPr/>
        <a:lstStyle/>
        <a:p>
          <a:r>
            <a:rPr lang="en-US" dirty="0"/>
            <a:t>Academic vocabulary</a:t>
          </a:r>
        </a:p>
      </dgm:t>
    </dgm:pt>
    <dgm:pt modelId="{B894F81F-F320-4B2E-801B-A15F8303F346}" type="parTrans" cxnId="{FD24DFA7-7420-4713-9D42-448ABFE2419B}">
      <dgm:prSet/>
      <dgm:spPr/>
      <dgm:t>
        <a:bodyPr/>
        <a:lstStyle/>
        <a:p>
          <a:endParaRPr lang="en-US"/>
        </a:p>
      </dgm:t>
    </dgm:pt>
    <dgm:pt modelId="{0EFECD62-2277-4C5B-AD0F-F7D9E3184984}" type="sibTrans" cxnId="{FD24DFA7-7420-4713-9D42-448ABFE2419B}">
      <dgm:prSet/>
      <dgm:spPr/>
      <dgm:t>
        <a:bodyPr/>
        <a:lstStyle/>
        <a:p>
          <a:endParaRPr lang="en-US"/>
        </a:p>
      </dgm:t>
    </dgm:pt>
    <dgm:pt modelId="{98029872-1014-4D0C-86B7-F1BAE97E3FE7}">
      <dgm:prSet phldrT="[Текст]"/>
      <dgm:spPr/>
      <dgm:t>
        <a:bodyPr/>
        <a:lstStyle/>
        <a:p>
          <a:r>
            <a:rPr lang="en-US" dirty="0"/>
            <a:t>General </a:t>
          </a:r>
        </a:p>
      </dgm:t>
    </dgm:pt>
    <dgm:pt modelId="{FD62FB96-7EA7-45E8-AB5D-B7D4159C8111}" type="parTrans" cxnId="{611C8594-136D-43D4-97F9-363A87445FBC}">
      <dgm:prSet/>
      <dgm:spPr/>
      <dgm:t>
        <a:bodyPr/>
        <a:lstStyle/>
        <a:p>
          <a:endParaRPr lang="en-US"/>
        </a:p>
      </dgm:t>
    </dgm:pt>
    <dgm:pt modelId="{9D47971E-BB1F-45F7-9A19-D0233F4FCA64}" type="sibTrans" cxnId="{611C8594-136D-43D4-97F9-363A87445FBC}">
      <dgm:prSet/>
      <dgm:spPr/>
      <dgm:t>
        <a:bodyPr/>
        <a:lstStyle/>
        <a:p>
          <a:endParaRPr lang="en-US"/>
        </a:p>
      </dgm:t>
    </dgm:pt>
    <dgm:pt modelId="{5CD53E17-64F6-474D-9A09-DD1E3C8F0AAF}">
      <dgm:prSet phldrT="[Текст]"/>
      <dgm:spPr/>
      <dgm:t>
        <a:bodyPr/>
        <a:lstStyle/>
        <a:p>
          <a:r>
            <a:rPr lang="en-US" dirty="0"/>
            <a:t>Academic</a:t>
          </a:r>
        </a:p>
      </dgm:t>
    </dgm:pt>
    <dgm:pt modelId="{A8885D8B-F0C1-4661-AEA9-E3F5DC7C2C46}" type="parTrans" cxnId="{187BA039-923E-4C18-8B5B-1629669294CB}">
      <dgm:prSet/>
      <dgm:spPr/>
      <dgm:t>
        <a:bodyPr/>
        <a:lstStyle/>
        <a:p>
          <a:endParaRPr lang="en-US"/>
        </a:p>
      </dgm:t>
    </dgm:pt>
    <dgm:pt modelId="{B0CCA468-B069-4912-B56C-2E4BEA01262C}" type="sibTrans" cxnId="{187BA039-923E-4C18-8B5B-1629669294CB}">
      <dgm:prSet/>
      <dgm:spPr/>
      <dgm:t>
        <a:bodyPr/>
        <a:lstStyle/>
        <a:p>
          <a:endParaRPr lang="en-US"/>
        </a:p>
      </dgm:t>
    </dgm:pt>
    <dgm:pt modelId="{40739AB9-1088-4EA9-B34B-9FFD584BD73B}">
      <dgm:prSet phldrT="[Текст]"/>
      <dgm:spPr/>
      <dgm:t>
        <a:bodyPr/>
        <a:lstStyle/>
        <a:p>
          <a:r>
            <a:rPr lang="en-US" dirty="0"/>
            <a:t>Technical</a:t>
          </a:r>
        </a:p>
      </dgm:t>
    </dgm:pt>
    <dgm:pt modelId="{944525C2-097E-4048-82B3-7E1CAFD34C75}" type="parTrans" cxnId="{FB2DA1BE-FD0D-41D9-A40E-0D9322E947A9}">
      <dgm:prSet/>
      <dgm:spPr/>
      <dgm:t>
        <a:bodyPr/>
        <a:lstStyle/>
        <a:p>
          <a:endParaRPr lang="en-US"/>
        </a:p>
      </dgm:t>
    </dgm:pt>
    <dgm:pt modelId="{E6E73303-D158-434E-A027-707E2D48E9A8}" type="sibTrans" cxnId="{FB2DA1BE-FD0D-41D9-A40E-0D9322E947A9}">
      <dgm:prSet/>
      <dgm:spPr/>
      <dgm:t>
        <a:bodyPr/>
        <a:lstStyle/>
        <a:p>
          <a:endParaRPr lang="en-US"/>
        </a:p>
      </dgm:t>
    </dgm:pt>
    <dgm:pt modelId="{58A9B539-A1E2-4BA8-BB8B-A38EC68C537C}" type="pres">
      <dgm:prSet presAssocID="{8CE377D8-52D6-40BA-B099-8E09761DB63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DEB168-E2A8-4529-991F-E5CC9E1F6CF5}" type="pres">
      <dgm:prSet presAssocID="{8071AE99-0234-4592-B486-7D6C92D32512}" presName="root1" presStyleCnt="0"/>
      <dgm:spPr/>
    </dgm:pt>
    <dgm:pt modelId="{ADCB4C65-886B-4391-B248-28B3B0E0D885}" type="pres">
      <dgm:prSet presAssocID="{8071AE99-0234-4592-B486-7D6C92D32512}" presName="LevelOneTextNode" presStyleLbl="node0" presStyleIdx="0" presStyleCnt="1">
        <dgm:presLayoutVars>
          <dgm:chPref val="3"/>
        </dgm:presLayoutVars>
      </dgm:prSet>
      <dgm:spPr/>
    </dgm:pt>
    <dgm:pt modelId="{E085E685-6D0F-4F20-9B17-FBC3A5E764E8}" type="pres">
      <dgm:prSet presAssocID="{8071AE99-0234-4592-B486-7D6C92D32512}" presName="level2hierChild" presStyleCnt="0"/>
      <dgm:spPr/>
    </dgm:pt>
    <dgm:pt modelId="{2439212D-08AB-45DE-B0AD-C1923DE5F6B1}" type="pres">
      <dgm:prSet presAssocID="{FD62FB96-7EA7-45E8-AB5D-B7D4159C8111}" presName="conn2-1" presStyleLbl="parChTrans1D2" presStyleIdx="0" presStyleCnt="3"/>
      <dgm:spPr/>
    </dgm:pt>
    <dgm:pt modelId="{3CF33D7F-1141-43B8-9108-41D82C3586BD}" type="pres">
      <dgm:prSet presAssocID="{FD62FB96-7EA7-45E8-AB5D-B7D4159C8111}" presName="connTx" presStyleLbl="parChTrans1D2" presStyleIdx="0" presStyleCnt="3"/>
      <dgm:spPr/>
    </dgm:pt>
    <dgm:pt modelId="{599987C4-19C8-4C95-A961-2AB7DBF4DB6F}" type="pres">
      <dgm:prSet presAssocID="{98029872-1014-4D0C-86B7-F1BAE97E3FE7}" presName="root2" presStyleCnt="0"/>
      <dgm:spPr/>
    </dgm:pt>
    <dgm:pt modelId="{56107966-FF94-44BB-BAED-1D8E8D539806}" type="pres">
      <dgm:prSet presAssocID="{98029872-1014-4D0C-86B7-F1BAE97E3FE7}" presName="LevelTwoTextNode" presStyleLbl="node2" presStyleIdx="0" presStyleCnt="3">
        <dgm:presLayoutVars>
          <dgm:chPref val="3"/>
        </dgm:presLayoutVars>
      </dgm:prSet>
      <dgm:spPr/>
    </dgm:pt>
    <dgm:pt modelId="{32F62956-5D3E-4792-A7DA-85BBAE894780}" type="pres">
      <dgm:prSet presAssocID="{98029872-1014-4D0C-86B7-F1BAE97E3FE7}" presName="level3hierChild" presStyleCnt="0"/>
      <dgm:spPr/>
    </dgm:pt>
    <dgm:pt modelId="{CF0E2422-5F58-4794-A987-4738FA31FC1D}" type="pres">
      <dgm:prSet presAssocID="{A8885D8B-F0C1-4661-AEA9-E3F5DC7C2C46}" presName="conn2-1" presStyleLbl="parChTrans1D2" presStyleIdx="1" presStyleCnt="3"/>
      <dgm:spPr/>
    </dgm:pt>
    <dgm:pt modelId="{308931FC-51F6-4B8A-BE5D-F406737042A2}" type="pres">
      <dgm:prSet presAssocID="{A8885D8B-F0C1-4661-AEA9-E3F5DC7C2C46}" presName="connTx" presStyleLbl="parChTrans1D2" presStyleIdx="1" presStyleCnt="3"/>
      <dgm:spPr/>
    </dgm:pt>
    <dgm:pt modelId="{DFB771C0-2442-4C8C-8337-25BE26766E7C}" type="pres">
      <dgm:prSet presAssocID="{5CD53E17-64F6-474D-9A09-DD1E3C8F0AAF}" presName="root2" presStyleCnt="0"/>
      <dgm:spPr/>
    </dgm:pt>
    <dgm:pt modelId="{6E387C9A-01B4-491F-A569-4CEB57ABEE57}" type="pres">
      <dgm:prSet presAssocID="{5CD53E17-64F6-474D-9A09-DD1E3C8F0AAF}" presName="LevelTwoTextNode" presStyleLbl="node2" presStyleIdx="1" presStyleCnt="3">
        <dgm:presLayoutVars>
          <dgm:chPref val="3"/>
        </dgm:presLayoutVars>
      </dgm:prSet>
      <dgm:spPr/>
    </dgm:pt>
    <dgm:pt modelId="{28F5C165-9EF1-45AD-8AFF-AECCCDB83B8A}" type="pres">
      <dgm:prSet presAssocID="{5CD53E17-64F6-474D-9A09-DD1E3C8F0AAF}" presName="level3hierChild" presStyleCnt="0"/>
      <dgm:spPr/>
    </dgm:pt>
    <dgm:pt modelId="{5E416511-0BA7-4A5E-AE61-8DAA5FF8FECE}" type="pres">
      <dgm:prSet presAssocID="{944525C2-097E-4048-82B3-7E1CAFD34C75}" presName="conn2-1" presStyleLbl="parChTrans1D2" presStyleIdx="2" presStyleCnt="3"/>
      <dgm:spPr/>
    </dgm:pt>
    <dgm:pt modelId="{4E71276C-056C-4C5D-AFD0-B1AA92E391F4}" type="pres">
      <dgm:prSet presAssocID="{944525C2-097E-4048-82B3-7E1CAFD34C75}" presName="connTx" presStyleLbl="parChTrans1D2" presStyleIdx="2" presStyleCnt="3"/>
      <dgm:spPr/>
    </dgm:pt>
    <dgm:pt modelId="{01535C99-ACEA-4C22-AD01-80BA541DEF44}" type="pres">
      <dgm:prSet presAssocID="{40739AB9-1088-4EA9-B34B-9FFD584BD73B}" presName="root2" presStyleCnt="0"/>
      <dgm:spPr/>
    </dgm:pt>
    <dgm:pt modelId="{1D201D56-9586-4B46-9D95-1A3AD801CDF8}" type="pres">
      <dgm:prSet presAssocID="{40739AB9-1088-4EA9-B34B-9FFD584BD73B}" presName="LevelTwoTextNode" presStyleLbl="node2" presStyleIdx="2" presStyleCnt="3">
        <dgm:presLayoutVars>
          <dgm:chPref val="3"/>
        </dgm:presLayoutVars>
      </dgm:prSet>
      <dgm:spPr/>
    </dgm:pt>
    <dgm:pt modelId="{D8EC08A5-F598-42B6-AE18-CB3F88CE7BE0}" type="pres">
      <dgm:prSet presAssocID="{40739AB9-1088-4EA9-B34B-9FFD584BD73B}" presName="level3hierChild" presStyleCnt="0"/>
      <dgm:spPr/>
    </dgm:pt>
  </dgm:ptLst>
  <dgm:cxnLst>
    <dgm:cxn modelId="{DC149537-1CE1-443C-96B8-76D0DB281167}" type="presOf" srcId="{A8885D8B-F0C1-4661-AEA9-E3F5DC7C2C46}" destId="{308931FC-51F6-4B8A-BE5D-F406737042A2}" srcOrd="1" destOrd="0" presId="urn:microsoft.com/office/officeart/2008/layout/HorizontalMultiLevelHierarchy"/>
    <dgm:cxn modelId="{187BA039-923E-4C18-8B5B-1629669294CB}" srcId="{8071AE99-0234-4592-B486-7D6C92D32512}" destId="{5CD53E17-64F6-474D-9A09-DD1E3C8F0AAF}" srcOrd="1" destOrd="0" parTransId="{A8885D8B-F0C1-4661-AEA9-E3F5DC7C2C46}" sibTransId="{B0CCA468-B069-4912-B56C-2E4BEA01262C}"/>
    <dgm:cxn modelId="{10DB065C-2525-4788-85FD-3FC7E932496E}" type="presOf" srcId="{A8885D8B-F0C1-4661-AEA9-E3F5DC7C2C46}" destId="{CF0E2422-5F58-4794-A987-4738FA31FC1D}" srcOrd="0" destOrd="0" presId="urn:microsoft.com/office/officeart/2008/layout/HorizontalMultiLevelHierarchy"/>
    <dgm:cxn modelId="{C6E2FA41-2747-41F8-8539-6675A22F4492}" type="presOf" srcId="{40739AB9-1088-4EA9-B34B-9FFD584BD73B}" destId="{1D201D56-9586-4B46-9D95-1A3AD801CDF8}" srcOrd="0" destOrd="0" presId="urn:microsoft.com/office/officeart/2008/layout/HorizontalMultiLevelHierarchy"/>
    <dgm:cxn modelId="{10ABDE47-B9E3-4D15-B1F5-5B79F499B6B6}" type="presOf" srcId="{5CD53E17-64F6-474D-9A09-DD1E3C8F0AAF}" destId="{6E387C9A-01B4-491F-A569-4CEB57ABEE57}" srcOrd="0" destOrd="0" presId="urn:microsoft.com/office/officeart/2008/layout/HorizontalMultiLevelHierarchy"/>
    <dgm:cxn modelId="{CEF31D48-0EC1-4E2B-B6EC-6FAA15CF3CB1}" type="presOf" srcId="{944525C2-097E-4048-82B3-7E1CAFD34C75}" destId="{4E71276C-056C-4C5D-AFD0-B1AA92E391F4}" srcOrd="1" destOrd="0" presId="urn:microsoft.com/office/officeart/2008/layout/HorizontalMultiLevelHierarchy"/>
    <dgm:cxn modelId="{5B71C252-070F-4328-8D5D-E018651E7DBA}" type="presOf" srcId="{8071AE99-0234-4592-B486-7D6C92D32512}" destId="{ADCB4C65-886B-4391-B248-28B3B0E0D885}" srcOrd="0" destOrd="0" presId="urn:microsoft.com/office/officeart/2008/layout/HorizontalMultiLevelHierarchy"/>
    <dgm:cxn modelId="{611C8594-136D-43D4-97F9-363A87445FBC}" srcId="{8071AE99-0234-4592-B486-7D6C92D32512}" destId="{98029872-1014-4D0C-86B7-F1BAE97E3FE7}" srcOrd="0" destOrd="0" parTransId="{FD62FB96-7EA7-45E8-AB5D-B7D4159C8111}" sibTransId="{9D47971E-BB1F-45F7-9A19-D0233F4FCA64}"/>
    <dgm:cxn modelId="{8F93629C-1B1E-4C68-8391-689550EA18F0}" type="presOf" srcId="{98029872-1014-4D0C-86B7-F1BAE97E3FE7}" destId="{56107966-FF94-44BB-BAED-1D8E8D539806}" srcOrd="0" destOrd="0" presId="urn:microsoft.com/office/officeart/2008/layout/HorizontalMultiLevelHierarchy"/>
    <dgm:cxn modelId="{FD24DFA7-7420-4713-9D42-448ABFE2419B}" srcId="{8CE377D8-52D6-40BA-B099-8E09761DB635}" destId="{8071AE99-0234-4592-B486-7D6C92D32512}" srcOrd="0" destOrd="0" parTransId="{B894F81F-F320-4B2E-801B-A15F8303F346}" sibTransId="{0EFECD62-2277-4C5B-AD0F-F7D9E3184984}"/>
    <dgm:cxn modelId="{FB2DA1BE-FD0D-41D9-A40E-0D9322E947A9}" srcId="{8071AE99-0234-4592-B486-7D6C92D32512}" destId="{40739AB9-1088-4EA9-B34B-9FFD584BD73B}" srcOrd="2" destOrd="0" parTransId="{944525C2-097E-4048-82B3-7E1CAFD34C75}" sibTransId="{E6E73303-D158-434E-A027-707E2D48E9A8}"/>
    <dgm:cxn modelId="{33076FC3-C9DE-4832-B805-F4C6F89735B7}" type="presOf" srcId="{8CE377D8-52D6-40BA-B099-8E09761DB635}" destId="{58A9B539-A1E2-4BA8-BB8B-A38EC68C537C}" srcOrd="0" destOrd="0" presId="urn:microsoft.com/office/officeart/2008/layout/HorizontalMultiLevelHierarchy"/>
    <dgm:cxn modelId="{C196EDCF-C70A-42C8-88C5-CAA5F07E809E}" type="presOf" srcId="{FD62FB96-7EA7-45E8-AB5D-B7D4159C8111}" destId="{2439212D-08AB-45DE-B0AD-C1923DE5F6B1}" srcOrd="0" destOrd="0" presId="urn:microsoft.com/office/officeart/2008/layout/HorizontalMultiLevelHierarchy"/>
    <dgm:cxn modelId="{5AD9CEDD-B569-47CA-AF31-4AD862EE86A6}" type="presOf" srcId="{FD62FB96-7EA7-45E8-AB5D-B7D4159C8111}" destId="{3CF33D7F-1141-43B8-9108-41D82C3586BD}" srcOrd="1" destOrd="0" presId="urn:microsoft.com/office/officeart/2008/layout/HorizontalMultiLevelHierarchy"/>
    <dgm:cxn modelId="{757CE4F7-829D-4576-82A5-4EC85BE92A6B}" type="presOf" srcId="{944525C2-097E-4048-82B3-7E1CAFD34C75}" destId="{5E416511-0BA7-4A5E-AE61-8DAA5FF8FECE}" srcOrd="0" destOrd="0" presId="urn:microsoft.com/office/officeart/2008/layout/HorizontalMultiLevelHierarchy"/>
    <dgm:cxn modelId="{D30E77B2-CBB2-4734-85C7-2941E91C5127}" type="presParOf" srcId="{58A9B539-A1E2-4BA8-BB8B-A38EC68C537C}" destId="{5DDEB168-E2A8-4529-991F-E5CC9E1F6CF5}" srcOrd="0" destOrd="0" presId="urn:microsoft.com/office/officeart/2008/layout/HorizontalMultiLevelHierarchy"/>
    <dgm:cxn modelId="{5672C6C5-EA6E-433D-A895-99E99B7C6E3F}" type="presParOf" srcId="{5DDEB168-E2A8-4529-991F-E5CC9E1F6CF5}" destId="{ADCB4C65-886B-4391-B248-28B3B0E0D885}" srcOrd="0" destOrd="0" presId="urn:microsoft.com/office/officeart/2008/layout/HorizontalMultiLevelHierarchy"/>
    <dgm:cxn modelId="{448C4CE7-3842-4D8B-9831-2515372EDD68}" type="presParOf" srcId="{5DDEB168-E2A8-4529-991F-E5CC9E1F6CF5}" destId="{E085E685-6D0F-4F20-9B17-FBC3A5E764E8}" srcOrd="1" destOrd="0" presId="urn:microsoft.com/office/officeart/2008/layout/HorizontalMultiLevelHierarchy"/>
    <dgm:cxn modelId="{72CF23D7-A83F-4C4E-9674-A4C3B4684EB9}" type="presParOf" srcId="{E085E685-6D0F-4F20-9B17-FBC3A5E764E8}" destId="{2439212D-08AB-45DE-B0AD-C1923DE5F6B1}" srcOrd="0" destOrd="0" presId="urn:microsoft.com/office/officeart/2008/layout/HorizontalMultiLevelHierarchy"/>
    <dgm:cxn modelId="{566B3652-3D70-4AD4-9736-73F513B35923}" type="presParOf" srcId="{2439212D-08AB-45DE-B0AD-C1923DE5F6B1}" destId="{3CF33D7F-1141-43B8-9108-41D82C3586BD}" srcOrd="0" destOrd="0" presId="urn:microsoft.com/office/officeart/2008/layout/HorizontalMultiLevelHierarchy"/>
    <dgm:cxn modelId="{D8019A1F-521F-42A7-8EAB-918C4603DD27}" type="presParOf" srcId="{E085E685-6D0F-4F20-9B17-FBC3A5E764E8}" destId="{599987C4-19C8-4C95-A961-2AB7DBF4DB6F}" srcOrd="1" destOrd="0" presId="urn:microsoft.com/office/officeart/2008/layout/HorizontalMultiLevelHierarchy"/>
    <dgm:cxn modelId="{D734488B-723D-40C5-A6BC-1DADCE5E38F0}" type="presParOf" srcId="{599987C4-19C8-4C95-A961-2AB7DBF4DB6F}" destId="{56107966-FF94-44BB-BAED-1D8E8D539806}" srcOrd="0" destOrd="0" presId="urn:microsoft.com/office/officeart/2008/layout/HorizontalMultiLevelHierarchy"/>
    <dgm:cxn modelId="{C8A9F445-784E-49F8-8C38-F0C57AE5891E}" type="presParOf" srcId="{599987C4-19C8-4C95-A961-2AB7DBF4DB6F}" destId="{32F62956-5D3E-4792-A7DA-85BBAE894780}" srcOrd="1" destOrd="0" presId="urn:microsoft.com/office/officeart/2008/layout/HorizontalMultiLevelHierarchy"/>
    <dgm:cxn modelId="{CFAFEC6D-0B01-45BC-BE79-D68EA422DD4D}" type="presParOf" srcId="{E085E685-6D0F-4F20-9B17-FBC3A5E764E8}" destId="{CF0E2422-5F58-4794-A987-4738FA31FC1D}" srcOrd="2" destOrd="0" presId="urn:microsoft.com/office/officeart/2008/layout/HorizontalMultiLevelHierarchy"/>
    <dgm:cxn modelId="{C0809DFC-D7C5-42AE-AB93-34C135402BD7}" type="presParOf" srcId="{CF0E2422-5F58-4794-A987-4738FA31FC1D}" destId="{308931FC-51F6-4B8A-BE5D-F406737042A2}" srcOrd="0" destOrd="0" presId="urn:microsoft.com/office/officeart/2008/layout/HorizontalMultiLevelHierarchy"/>
    <dgm:cxn modelId="{548F3F6C-99C9-49EF-89B1-55B5ACEE5603}" type="presParOf" srcId="{E085E685-6D0F-4F20-9B17-FBC3A5E764E8}" destId="{DFB771C0-2442-4C8C-8337-25BE26766E7C}" srcOrd="3" destOrd="0" presId="urn:microsoft.com/office/officeart/2008/layout/HorizontalMultiLevelHierarchy"/>
    <dgm:cxn modelId="{7B4B5441-29E9-4740-A529-ABCB0FD6D353}" type="presParOf" srcId="{DFB771C0-2442-4C8C-8337-25BE26766E7C}" destId="{6E387C9A-01B4-491F-A569-4CEB57ABEE57}" srcOrd="0" destOrd="0" presId="urn:microsoft.com/office/officeart/2008/layout/HorizontalMultiLevelHierarchy"/>
    <dgm:cxn modelId="{5C36950C-8EDC-4BD5-B866-05389900D069}" type="presParOf" srcId="{DFB771C0-2442-4C8C-8337-25BE26766E7C}" destId="{28F5C165-9EF1-45AD-8AFF-AECCCDB83B8A}" srcOrd="1" destOrd="0" presId="urn:microsoft.com/office/officeart/2008/layout/HorizontalMultiLevelHierarchy"/>
    <dgm:cxn modelId="{FC09BBD9-4DB7-4EB2-90EB-7B35E5F808BD}" type="presParOf" srcId="{E085E685-6D0F-4F20-9B17-FBC3A5E764E8}" destId="{5E416511-0BA7-4A5E-AE61-8DAA5FF8FECE}" srcOrd="4" destOrd="0" presId="urn:microsoft.com/office/officeart/2008/layout/HorizontalMultiLevelHierarchy"/>
    <dgm:cxn modelId="{915B0FE7-7292-45CB-B75D-CC7C4D4CB9DE}" type="presParOf" srcId="{5E416511-0BA7-4A5E-AE61-8DAA5FF8FECE}" destId="{4E71276C-056C-4C5D-AFD0-B1AA92E391F4}" srcOrd="0" destOrd="0" presId="urn:microsoft.com/office/officeart/2008/layout/HorizontalMultiLevelHierarchy"/>
    <dgm:cxn modelId="{5FAEFD85-F8AF-477C-A30C-9EF2C61E7F43}" type="presParOf" srcId="{E085E685-6D0F-4F20-9B17-FBC3A5E764E8}" destId="{01535C99-ACEA-4C22-AD01-80BA541DEF44}" srcOrd="5" destOrd="0" presId="urn:microsoft.com/office/officeart/2008/layout/HorizontalMultiLevelHierarchy"/>
    <dgm:cxn modelId="{671008EF-176B-479D-891A-88CF661B493B}" type="presParOf" srcId="{01535C99-ACEA-4C22-AD01-80BA541DEF44}" destId="{1D201D56-9586-4B46-9D95-1A3AD801CDF8}" srcOrd="0" destOrd="0" presId="urn:microsoft.com/office/officeart/2008/layout/HorizontalMultiLevelHierarchy"/>
    <dgm:cxn modelId="{CFCA1E93-B357-43F4-986F-3DCFE5F21024}" type="presParOf" srcId="{01535C99-ACEA-4C22-AD01-80BA541DEF44}" destId="{D8EC08A5-F598-42B6-AE18-CB3F88CE7BE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BDB0F6-0696-4A98-8994-64B1BB937E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7B5EAD-CEA2-4202-A8C3-75EC0CF67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Vocabulary that occurs </a:t>
          </a:r>
          <a:r>
            <a:rPr lang="en-US" b="1" i="0" dirty="0"/>
            <a:t>frequently</a:t>
          </a:r>
          <a:r>
            <a:rPr lang="en-US" b="0" i="0" dirty="0"/>
            <a:t> in all kinds of texts and </a:t>
          </a:r>
          <a:r>
            <a:rPr lang="en-US" b="1" i="0" dirty="0"/>
            <a:t>everyday language</a:t>
          </a:r>
          <a:endParaRPr lang="en-US" dirty="0"/>
        </a:p>
      </dgm:t>
    </dgm:pt>
    <dgm:pt modelId="{89F6A6E1-6082-413E-B562-EA26A0C8312E}" type="parTrans" cxnId="{4E03B0B5-BE9D-4977-B17F-A90C8DB0B503}">
      <dgm:prSet/>
      <dgm:spPr/>
      <dgm:t>
        <a:bodyPr/>
        <a:lstStyle/>
        <a:p>
          <a:endParaRPr lang="en-US"/>
        </a:p>
      </dgm:t>
    </dgm:pt>
    <dgm:pt modelId="{DE4B1D8D-9A0E-4018-B56B-34680E21B355}" type="sibTrans" cxnId="{4E03B0B5-BE9D-4977-B17F-A90C8DB0B503}">
      <dgm:prSet/>
      <dgm:spPr/>
      <dgm:t>
        <a:bodyPr/>
        <a:lstStyle/>
        <a:p>
          <a:endParaRPr lang="en-US"/>
        </a:p>
      </dgm:t>
    </dgm:pt>
    <dgm:pt modelId="{FCAAB014-0D9E-4D1F-8F73-CA55A2CA9D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Consider these examples, all of which contain words we use daily, but all of which are acceptable in academic speech or writing:</a:t>
          </a:r>
          <a:endParaRPr lang="en-US" dirty="0"/>
        </a:p>
      </dgm:t>
    </dgm:pt>
    <dgm:pt modelId="{18D908D7-D798-4274-B136-CECB0BA24425}" type="parTrans" cxnId="{5B3F16FB-21E9-4CBC-B8F2-F545CAB3A131}">
      <dgm:prSet/>
      <dgm:spPr/>
      <dgm:t>
        <a:bodyPr/>
        <a:lstStyle/>
        <a:p>
          <a:endParaRPr lang="en-US"/>
        </a:p>
      </dgm:t>
    </dgm:pt>
    <dgm:pt modelId="{B8B56422-F971-4DB4-BEA4-9507C74238B0}" type="sibTrans" cxnId="{5B3F16FB-21E9-4CBC-B8F2-F545CAB3A131}">
      <dgm:prSet/>
      <dgm:spPr/>
      <dgm:t>
        <a:bodyPr/>
        <a:lstStyle/>
        <a:p>
          <a:endParaRPr lang="en-US"/>
        </a:p>
      </dgm:t>
    </dgm:pt>
    <dgm:pt modelId="{EF5569E2-8AB4-4136-87B5-BAEE33CF9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The aim of this report is to...</a:t>
          </a:r>
          <a:r>
            <a:rPr lang="en-US" b="0" i="0"/>
            <a:t>   [</a:t>
          </a:r>
          <a:r>
            <a:rPr lang="en-US" b="0" i="0" u="none"/>
            <a:t>language for reports]</a:t>
          </a:r>
          <a:endParaRPr lang="en-US" u="none"/>
        </a:p>
      </dgm:t>
    </dgm:pt>
    <dgm:pt modelId="{FEF323A6-A751-46BB-8CB0-45A7305D83B2}" type="parTrans" cxnId="{2A83FE16-47FE-4BD9-956B-ABA0EA6F4331}">
      <dgm:prSet/>
      <dgm:spPr/>
      <dgm:t>
        <a:bodyPr/>
        <a:lstStyle/>
        <a:p>
          <a:endParaRPr lang="en-US"/>
        </a:p>
      </dgm:t>
    </dgm:pt>
    <dgm:pt modelId="{29AE8AF5-9CEA-4DBD-AF0D-FD41F01D734B}" type="sibTrans" cxnId="{2A83FE16-47FE-4BD9-956B-ABA0EA6F4331}">
      <dgm:prSet/>
      <dgm:spPr/>
      <dgm:t>
        <a:bodyPr/>
        <a:lstStyle/>
        <a:p>
          <a:endParaRPr lang="en-US"/>
        </a:p>
      </dgm:t>
    </dgm:pt>
    <dgm:pt modelId="{C545B38D-F5D4-425E-BC02-379F1BFB7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What I want to talk about today is...</a:t>
          </a:r>
          <a:r>
            <a:rPr lang="en-US" b="0" i="0"/>
            <a:t>  [</a:t>
          </a:r>
          <a:r>
            <a:rPr lang="en-US" b="0" i="0" u="none"/>
            <a:t>language for presentations</a:t>
          </a:r>
          <a:r>
            <a:rPr lang="en-US" b="0" i="0"/>
            <a:t>]</a:t>
          </a:r>
          <a:endParaRPr lang="en-US"/>
        </a:p>
      </dgm:t>
    </dgm:pt>
    <dgm:pt modelId="{E3A87079-975C-46F3-8752-32BF86F564C0}" type="parTrans" cxnId="{642E1D1C-2DCB-432F-88A3-3ECDBC9AE6C5}">
      <dgm:prSet/>
      <dgm:spPr/>
      <dgm:t>
        <a:bodyPr/>
        <a:lstStyle/>
        <a:p>
          <a:endParaRPr lang="en-US"/>
        </a:p>
      </dgm:t>
    </dgm:pt>
    <dgm:pt modelId="{220E6F36-9ACE-4F17-B41D-0861F7203D4E}" type="sibTrans" cxnId="{642E1D1C-2DCB-432F-88A3-3ECDBC9AE6C5}">
      <dgm:prSet/>
      <dgm:spPr/>
      <dgm:t>
        <a:bodyPr/>
        <a:lstStyle/>
        <a:p>
          <a:endParaRPr lang="en-US"/>
        </a:p>
      </dgm:t>
    </dgm:pt>
    <dgm:pt modelId="{439E9231-0C25-4005-B148-D29DA2DC0B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There are several possible reasons for this, for example...</a:t>
          </a:r>
          <a:r>
            <a:rPr lang="en-US" b="0" i="0"/>
            <a:t>  [giving reasons, giving examples]</a:t>
          </a:r>
          <a:endParaRPr lang="en-US"/>
        </a:p>
      </dgm:t>
    </dgm:pt>
    <dgm:pt modelId="{F6676867-1D53-4FD3-85BD-B4A9EAA341DB}" type="parTrans" cxnId="{A1EA4911-6CB2-457C-8203-F5202B8A955D}">
      <dgm:prSet/>
      <dgm:spPr/>
      <dgm:t>
        <a:bodyPr/>
        <a:lstStyle/>
        <a:p>
          <a:endParaRPr lang="en-US"/>
        </a:p>
      </dgm:t>
    </dgm:pt>
    <dgm:pt modelId="{04E7AFEE-64B5-4BCB-A541-373C8D8F1662}" type="sibTrans" cxnId="{A1EA4911-6CB2-457C-8203-F5202B8A955D}">
      <dgm:prSet/>
      <dgm:spPr/>
      <dgm:t>
        <a:bodyPr/>
        <a:lstStyle/>
        <a:p>
          <a:endParaRPr lang="en-US"/>
        </a:p>
      </dgm:t>
    </dgm:pt>
    <dgm:pt modelId="{92B8E2A5-2777-4608-A1A1-7EA56FA474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In comparison, the control group...</a:t>
          </a:r>
          <a:r>
            <a:rPr lang="en-US" b="0" i="0"/>
            <a:t>   [comparing]</a:t>
          </a:r>
          <a:endParaRPr lang="en-US"/>
        </a:p>
      </dgm:t>
    </dgm:pt>
    <dgm:pt modelId="{D495B9C6-0041-473A-9E06-4AEC9ECEDD2D}" type="parTrans" cxnId="{246150AF-65A8-4F4B-9659-A336024D6BCE}">
      <dgm:prSet/>
      <dgm:spPr/>
      <dgm:t>
        <a:bodyPr/>
        <a:lstStyle/>
        <a:p>
          <a:endParaRPr lang="en-US"/>
        </a:p>
      </dgm:t>
    </dgm:pt>
    <dgm:pt modelId="{F3BECDB4-A12C-4277-A88F-5887DDE699C9}" type="sibTrans" cxnId="{246150AF-65A8-4F4B-9659-A336024D6BCE}">
      <dgm:prSet/>
      <dgm:spPr/>
      <dgm:t>
        <a:bodyPr/>
        <a:lstStyle/>
        <a:p>
          <a:endParaRPr lang="en-US"/>
        </a:p>
      </dgm:t>
    </dgm:pt>
    <dgm:pt modelId="{20403A94-0067-4455-B089-A6BBCAFE4951}" type="pres">
      <dgm:prSet presAssocID="{79BDB0F6-0696-4A98-8994-64B1BB937EDB}" presName="root" presStyleCnt="0">
        <dgm:presLayoutVars>
          <dgm:dir/>
          <dgm:resizeHandles val="exact"/>
        </dgm:presLayoutVars>
      </dgm:prSet>
      <dgm:spPr/>
    </dgm:pt>
    <dgm:pt modelId="{D65501A8-5B30-4004-9209-6D7A4CE39555}" type="pres">
      <dgm:prSet presAssocID="{E27B5EAD-CEA2-4202-A8C3-75EC0CF67B5E}" presName="compNode" presStyleCnt="0"/>
      <dgm:spPr/>
    </dgm:pt>
    <dgm:pt modelId="{4FFBAAFE-1ECE-4CEC-AA9C-F08ABAD2CD09}" type="pres">
      <dgm:prSet presAssocID="{E27B5EAD-CEA2-4202-A8C3-75EC0CF67B5E}" presName="bgRect" presStyleLbl="bgShp" presStyleIdx="0" presStyleCnt="6"/>
      <dgm:spPr/>
    </dgm:pt>
    <dgm:pt modelId="{D4883A00-BDCD-4DF0-ADE4-4B6B233423A7}" type="pres">
      <dgm:prSet presAssocID="{E27B5EAD-CEA2-4202-A8C3-75EC0CF67B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ниги"/>
        </a:ext>
      </dgm:extLst>
    </dgm:pt>
    <dgm:pt modelId="{B5A041EE-7371-4DD6-83B9-A5902BF15535}" type="pres">
      <dgm:prSet presAssocID="{E27B5EAD-CEA2-4202-A8C3-75EC0CF67B5E}" presName="spaceRect" presStyleCnt="0"/>
      <dgm:spPr/>
    </dgm:pt>
    <dgm:pt modelId="{0C8A84EE-F716-41A0-9CC0-CB43BCEA566D}" type="pres">
      <dgm:prSet presAssocID="{E27B5EAD-CEA2-4202-A8C3-75EC0CF67B5E}" presName="parTx" presStyleLbl="revTx" presStyleIdx="0" presStyleCnt="6">
        <dgm:presLayoutVars>
          <dgm:chMax val="0"/>
          <dgm:chPref val="0"/>
        </dgm:presLayoutVars>
      </dgm:prSet>
      <dgm:spPr/>
    </dgm:pt>
    <dgm:pt modelId="{2F667E2E-BBD9-4C06-925B-B10C82BA2634}" type="pres">
      <dgm:prSet presAssocID="{DE4B1D8D-9A0E-4018-B56B-34680E21B355}" presName="sibTrans" presStyleCnt="0"/>
      <dgm:spPr/>
    </dgm:pt>
    <dgm:pt modelId="{47A79971-629A-48BA-9E66-5FB5F7999164}" type="pres">
      <dgm:prSet presAssocID="{FCAAB014-0D9E-4D1F-8F73-CA55A2CA9DA4}" presName="compNode" presStyleCnt="0"/>
      <dgm:spPr/>
    </dgm:pt>
    <dgm:pt modelId="{BA3A52C7-9DC6-4A15-984C-0EBD08C28E70}" type="pres">
      <dgm:prSet presAssocID="{FCAAB014-0D9E-4D1F-8F73-CA55A2CA9DA4}" presName="bgRect" presStyleLbl="bgShp" presStyleIdx="1" presStyleCnt="6"/>
      <dgm:spPr/>
    </dgm:pt>
    <dgm:pt modelId="{49B4A5C4-FEBA-48EA-A2BD-3B2238722417}" type="pres">
      <dgm:prSet presAssocID="{FCAAB014-0D9E-4D1F-8F73-CA55A2CA9DA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вычки"/>
        </a:ext>
      </dgm:extLst>
    </dgm:pt>
    <dgm:pt modelId="{251DF654-828C-4D59-962C-00E812A04E5D}" type="pres">
      <dgm:prSet presAssocID="{FCAAB014-0D9E-4D1F-8F73-CA55A2CA9DA4}" presName="spaceRect" presStyleCnt="0"/>
      <dgm:spPr/>
    </dgm:pt>
    <dgm:pt modelId="{EA70FF80-622E-4B90-9443-CECC6F7C147C}" type="pres">
      <dgm:prSet presAssocID="{FCAAB014-0D9E-4D1F-8F73-CA55A2CA9DA4}" presName="parTx" presStyleLbl="revTx" presStyleIdx="1" presStyleCnt="6">
        <dgm:presLayoutVars>
          <dgm:chMax val="0"/>
          <dgm:chPref val="0"/>
        </dgm:presLayoutVars>
      </dgm:prSet>
      <dgm:spPr/>
    </dgm:pt>
    <dgm:pt modelId="{ABAE34DF-A03C-42AD-B726-50482BDE1239}" type="pres">
      <dgm:prSet presAssocID="{B8B56422-F971-4DB4-BEA4-9507C74238B0}" presName="sibTrans" presStyleCnt="0"/>
      <dgm:spPr/>
    </dgm:pt>
    <dgm:pt modelId="{E9BCAFCE-026C-450C-AC98-804B05F7F697}" type="pres">
      <dgm:prSet presAssocID="{EF5569E2-8AB4-4136-87B5-BAEE33CF984F}" presName="compNode" presStyleCnt="0"/>
      <dgm:spPr/>
    </dgm:pt>
    <dgm:pt modelId="{BDF89F8E-F56B-4023-8292-AA4DCD87705C}" type="pres">
      <dgm:prSet presAssocID="{EF5569E2-8AB4-4136-87B5-BAEE33CF984F}" presName="bgRect" presStyleLbl="bgShp" presStyleIdx="2" presStyleCnt="6"/>
      <dgm:spPr/>
    </dgm:pt>
    <dgm:pt modelId="{DD48E4C9-52C9-4C86-BC9E-D184E74DBB76}" type="pres">
      <dgm:prSet presAssocID="{EF5569E2-8AB4-4136-87B5-BAEE33CF98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BEFF4B9A-A221-42F3-AA4C-C2D4A0552DA5}" type="pres">
      <dgm:prSet presAssocID="{EF5569E2-8AB4-4136-87B5-BAEE33CF984F}" presName="spaceRect" presStyleCnt="0"/>
      <dgm:spPr/>
    </dgm:pt>
    <dgm:pt modelId="{1619A567-4B28-4AA6-8A75-75580EEF94CC}" type="pres">
      <dgm:prSet presAssocID="{EF5569E2-8AB4-4136-87B5-BAEE33CF984F}" presName="parTx" presStyleLbl="revTx" presStyleIdx="2" presStyleCnt="6">
        <dgm:presLayoutVars>
          <dgm:chMax val="0"/>
          <dgm:chPref val="0"/>
        </dgm:presLayoutVars>
      </dgm:prSet>
      <dgm:spPr/>
    </dgm:pt>
    <dgm:pt modelId="{F962AEC4-5879-4A9D-A707-07B0CF03BDAB}" type="pres">
      <dgm:prSet presAssocID="{29AE8AF5-9CEA-4DBD-AF0D-FD41F01D734B}" presName="sibTrans" presStyleCnt="0"/>
      <dgm:spPr/>
    </dgm:pt>
    <dgm:pt modelId="{4368CF43-B318-4D43-84AD-B4471779C79B}" type="pres">
      <dgm:prSet presAssocID="{C545B38D-F5D4-425E-BC02-379F1BFB708B}" presName="compNode" presStyleCnt="0"/>
      <dgm:spPr/>
    </dgm:pt>
    <dgm:pt modelId="{2B6C74E3-41FD-47E6-BE2E-DFFD1B28B0EE}" type="pres">
      <dgm:prSet presAssocID="{C545B38D-F5D4-425E-BC02-379F1BFB708B}" presName="bgRect" presStyleLbl="bgShp" presStyleIdx="3" presStyleCnt="6"/>
      <dgm:spPr/>
    </dgm:pt>
    <dgm:pt modelId="{F5A1A187-AA29-4993-AA4E-CBE6941D9911}" type="pres">
      <dgm:prSet presAssocID="{C545B38D-F5D4-425E-BC02-379F1BFB70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еподаватель"/>
        </a:ext>
      </dgm:extLst>
    </dgm:pt>
    <dgm:pt modelId="{6A16FE48-997A-4497-8F58-560C3B2F7064}" type="pres">
      <dgm:prSet presAssocID="{C545B38D-F5D4-425E-BC02-379F1BFB708B}" presName="spaceRect" presStyleCnt="0"/>
      <dgm:spPr/>
    </dgm:pt>
    <dgm:pt modelId="{BBA00424-53EE-43D2-B20B-44B76EE87B7F}" type="pres">
      <dgm:prSet presAssocID="{C545B38D-F5D4-425E-BC02-379F1BFB708B}" presName="parTx" presStyleLbl="revTx" presStyleIdx="3" presStyleCnt="6">
        <dgm:presLayoutVars>
          <dgm:chMax val="0"/>
          <dgm:chPref val="0"/>
        </dgm:presLayoutVars>
      </dgm:prSet>
      <dgm:spPr/>
    </dgm:pt>
    <dgm:pt modelId="{6A2FEA55-BD29-438D-BF91-70DCC82017F9}" type="pres">
      <dgm:prSet presAssocID="{220E6F36-9ACE-4F17-B41D-0861F7203D4E}" presName="sibTrans" presStyleCnt="0"/>
      <dgm:spPr/>
    </dgm:pt>
    <dgm:pt modelId="{B4C1AB59-F1AC-429A-A5C2-82D7A0047433}" type="pres">
      <dgm:prSet presAssocID="{439E9231-0C25-4005-B148-D29DA2DC0B2C}" presName="compNode" presStyleCnt="0"/>
      <dgm:spPr/>
    </dgm:pt>
    <dgm:pt modelId="{E7653994-7A90-4F16-837F-0B2BA40E977F}" type="pres">
      <dgm:prSet presAssocID="{439E9231-0C25-4005-B148-D29DA2DC0B2C}" presName="bgRect" presStyleLbl="bgShp" presStyleIdx="4" presStyleCnt="6"/>
      <dgm:spPr/>
    </dgm:pt>
    <dgm:pt modelId="{4784A012-80CD-4942-A996-C87FD678DEFC}" type="pres">
      <dgm:prSet presAssocID="{439E9231-0C25-4005-B148-D29DA2DC0B2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убль"/>
        </a:ext>
      </dgm:extLst>
    </dgm:pt>
    <dgm:pt modelId="{8842329C-8A2D-4162-8847-9B9937E601DC}" type="pres">
      <dgm:prSet presAssocID="{439E9231-0C25-4005-B148-D29DA2DC0B2C}" presName="spaceRect" presStyleCnt="0"/>
      <dgm:spPr/>
    </dgm:pt>
    <dgm:pt modelId="{BD0268D3-381E-4877-A8FF-9B61047BE09D}" type="pres">
      <dgm:prSet presAssocID="{439E9231-0C25-4005-B148-D29DA2DC0B2C}" presName="parTx" presStyleLbl="revTx" presStyleIdx="4" presStyleCnt="6">
        <dgm:presLayoutVars>
          <dgm:chMax val="0"/>
          <dgm:chPref val="0"/>
        </dgm:presLayoutVars>
      </dgm:prSet>
      <dgm:spPr/>
    </dgm:pt>
    <dgm:pt modelId="{C1EDE481-24CF-43E9-88FA-36177142178A}" type="pres">
      <dgm:prSet presAssocID="{04E7AFEE-64B5-4BCB-A541-373C8D8F1662}" presName="sibTrans" presStyleCnt="0"/>
      <dgm:spPr/>
    </dgm:pt>
    <dgm:pt modelId="{E89E9AC0-80A1-4BDB-A61C-27F6DA2F418F}" type="pres">
      <dgm:prSet presAssocID="{92B8E2A5-2777-4608-A1A1-7EA56FA47473}" presName="compNode" presStyleCnt="0"/>
      <dgm:spPr/>
    </dgm:pt>
    <dgm:pt modelId="{36D1C9C6-3BA3-4D62-AE38-E9F675A052CB}" type="pres">
      <dgm:prSet presAssocID="{92B8E2A5-2777-4608-A1A1-7EA56FA47473}" presName="bgRect" presStyleLbl="bgShp" presStyleIdx="5" presStyleCnt="6"/>
      <dgm:spPr/>
    </dgm:pt>
    <dgm:pt modelId="{92C370B1-764F-4771-B6B8-F6A317009370}" type="pres">
      <dgm:prSet presAssocID="{92B8E2A5-2777-4608-A1A1-7EA56FA4747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C5CF480-CAB2-4303-817D-304F972E9C41}" type="pres">
      <dgm:prSet presAssocID="{92B8E2A5-2777-4608-A1A1-7EA56FA47473}" presName="spaceRect" presStyleCnt="0"/>
      <dgm:spPr/>
    </dgm:pt>
    <dgm:pt modelId="{15663C05-FFB5-4D4A-8243-186F59F72EC9}" type="pres">
      <dgm:prSet presAssocID="{92B8E2A5-2777-4608-A1A1-7EA56FA4747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1EA4911-6CB2-457C-8203-F5202B8A955D}" srcId="{79BDB0F6-0696-4A98-8994-64B1BB937EDB}" destId="{439E9231-0C25-4005-B148-D29DA2DC0B2C}" srcOrd="4" destOrd="0" parTransId="{F6676867-1D53-4FD3-85BD-B4A9EAA341DB}" sibTransId="{04E7AFEE-64B5-4BCB-A541-373C8D8F1662}"/>
    <dgm:cxn modelId="{EF23A911-871A-4163-A719-6DD69332AA12}" type="presOf" srcId="{439E9231-0C25-4005-B148-D29DA2DC0B2C}" destId="{BD0268D3-381E-4877-A8FF-9B61047BE09D}" srcOrd="0" destOrd="0" presId="urn:microsoft.com/office/officeart/2018/2/layout/IconVerticalSolidList"/>
    <dgm:cxn modelId="{2A83FE16-47FE-4BD9-956B-ABA0EA6F4331}" srcId="{79BDB0F6-0696-4A98-8994-64B1BB937EDB}" destId="{EF5569E2-8AB4-4136-87B5-BAEE33CF984F}" srcOrd="2" destOrd="0" parTransId="{FEF323A6-A751-46BB-8CB0-45A7305D83B2}" sibTransId="{29AE8AF5-9CEA-4DBD-AF0D-FD41F01D734B}"/>
    <dgm:cxn modelId="{642E1D1C-2DCB-432F-88A3-3ECDBC9AE6C5}" srcId="{79BDB0F6-0696-4A98-8994-64B1BB937EDB}" destId="{C545B38D-F5D4-425E-BC02-379F1BFB708B}" srcOrd="3" destOrd="0" parTransId="{E3A87079-975C-46F3-8752-32BF86F564C0}" sibTransId="{220E6F36-9ACE-4F17-B41D-0861F7203D4E}"/>
    <dgm:cxn modelId="{0B851B37-B9EA-43D2-BDED-7BF1F522F67F}" type="presOf" srcId="{EF5569E2-8AB4-4136-87B5-BAEE33CF984F}" destId="{1619A567-4B28-4AA6-8A75-75580EEF94CC}" srcOrd="0" destOrd="0" presId="urn:microsoft.com/office/officeart/2018/2/layout/IconVerticalSolidList"/>
    <dgm:cxn modelId="{D71B8183-2B86-43CE-AED1-FE4242518132}" type="presOf" srcId="{92B8E2A5-2777-4608-A1A1-7EA56FA47473}" destId="{15663C05-FFB5-4D4A-8243-186F59F72EC9}" srcOrd="0" destOrd="0" presId="urn:microsoft.com/office/officeart/2018/2/layout/IconVerticalSolidList"/>
    <dgm:cxn modelId="{246150AF-65A8-4F4B-9659-A336024D6BCE}" srcId="{79BDB0F6-0696-4A98-8994-64B1BB937EDB}" destId="{92B8E2A5-2777-4608-A1A1-7EA56FA47473}" srcOrd="5" destOrd="0" parTransId="{D495B9C6-0041-473A-9E06-4AEC9ECEDD2D}" sibTransId="{F3BECDB4-A12C-4277-A88F-5887DDE699C9}"/>
    <dgm:cxn modelId="{4E03B0B5-BE9D-4977-B17F-A90C8DB0B503}" srcId="{79BDB0F6-0696-4A98-8994-64B1BB937EDB}" destId="{E27B5EAD-CEA2-4202-A8C3-75EC0CF67B5E}" srcOrd="0" destOrd="0" parTransId="{89F6A6E1-6082-413E-B562-EA26A0C8312E}" sibTransId="{DE4B1D8D-9A0E-4018-B56B-34680E21B355}"/>
    <dgm:cxn modelId="{35DBF1D0-D4F3-40B7-9138-2FC06CD1712F}" type="presOf" srcId="{E27B5EAD-CEA2-4202-A8C3-75EC0CF67B5E}" destId="{0C8A84EE-F716-41A0-9CC0-CB43BCEA566D}" srcOrd="0" destOrd="0" presId="urn:microsoft.com/office/officeart/2018/2/layout/IconVerticalSolidList"/>
    <dgm:cxn modelId="{653C79D9-039F-4821-BE7B-A61D913FAD7B}" type="presOf" srcId="{FCAAB014-0D9E-4D1F-8F73-CA55A2CA9DA4}" destId="{EA70FF80-622E-4B90-9443-CECC6F7C147C}" srcOrd="0" destOrd="0" presId="urn:microsoft.com/office/officeart/2018/2/layout/IconVerticalSolidList"/>
    <dgm:cxn modelId="{BE5B00E9-4264-4FE3-961C-DA75042D55E3}" type="presOf" srcId="{C545B38D-F5D4-425E-BC02-379F1BFB708B}" destId="{BBA00424-53EE-43D2-B20B-44B76EE87B7F}" srcOrd="0" destOrd="0" presId="urn:microsoft.com/office/officeart/2018/2/layout/IconVerticalSolidList"/>
    <dgm:cxn modelId="{56B1B4F8-67F8-4AD6-BFAC-C3F636E16819}" type="presOf" srcId="{79BDB0F6-0696-4A98-8994-64B1BB937EDB}" destId="{20403A94-0067-4455-B089-A6BBCAFE4951}" srcOrd="0" destOrd="0" presId="urn:microsoft.com/office/officeart/2018/2/layout/IconVerticalSolidList"/>
    <dgm:cxn modelId="{5B3F16FB-21E9-4CBC-B8F2-F545CAB3A131}" srcId="{79BDB0F6-0696-4A98-8994-64B1BB937EDB}" destId="{FCAAB014-0D9E-4D1F-8F73-CA55A2CA9DA4}" srcOrd="1" destOrd="0" parTransId="{18D908D7-D798-4274-B136-CECB0BA24425}" sibTransId="{B8B56422-F971-4DB4-BEA4-9507C74238B0}"/>
    <dgm:cxn modelId="{0B358A8E-1427-4FE1-AA7D-C2911FDFDD45}" type="presParOf" srcId="{20403A94-0067-4455-B089-A6BBCAFE4951}" destId="{D65501A8-5B30-4004-9209-6D7A4CE39555}" srcOrd="0" destOrd="0" presId="urn:microsoft.com/office/officeart/2018/2/layout/IconVerticalSolidList"/>
    <dgm:cxn modelId="{C712CFDF-362E-4B27-8FE8-58485F881047}" type="presParOf" srcId="{D65501A8-5B30-4004-9209-6D7A4CE39555}" destId="{4FFBAAFE-1ECE-4CEC-AA9C-F08ABAD2CD09}" srcOrd="0" destOrd="0" presId="urn:microsoft.com/office/officeart/2018/2/layout/IconVerticalSolidList"/>
    <dgm:cxn modelId="{30A49E0B-FE5C-4E45-AD8F-DF03DDCF0E9C}" type="presParOf" srcId="{D65501A8-5B30-4004-9209-6D7A4CE39555}" destId="{D4883A00-BDCD-4DF0-ADE4-4B6B233423A7}" srcOrd="1" destOrd="0" presId="urn:microsoft.com/office/officeart/2018/2/layout/IconVerticalSolidList"/>
    <dgm:cxn modelId="{759C0A05-D994-4C10-8069-2E1BC8CD7007}" type="presParOf" srcId="{D65501A8-5B30-4004-9209-6D7A4CE39555}" destId="{B5A041EE-7371-4DD6-83B9-A5902BF15535}" srcOrd="2" destOrd="0" presId="urn:microsoft.com/office/officeart/2018/2/layout/IconVerticalSolidList"/>
    <dgm:cxn modelId="{3DA2580B-042C-4871-BAF2-DFD8CBEE566E}" type="presParOf" srcId="{D65501A8-5B30-4004-9209-6D7A4CE39555}" destId="{0C8A84EE-F716-41A0-9CC0-CB43BCEA566D}" srcOrd="3" destOrd="0" presId="urn:microsoft.com/office/officeart/2018/2/layout/IconVerticalSolidList"/>
    <dgm:cxn modelId="{BF86499B-2F1D-474A-AF9C-AFB065D53FB5}" type="presParOf" srcId="{20403A94-0067-4455-B089-A6BBCAFE4951}" destId="{2F667E2E-BBD9-4C06-925B-B10C82BA2634}" srcOrd="1" destOrd="0" presId="urn:microsoft.com/office/officeart/2018/2/layout/IconVerticalSolidList"/>
    <dgm:cxn modelId="{0F7F1D34-8EAD-422D-A545-D3ABFF5786B7}" type="presParOf" srcId="{20403A94-0067-4455-B089-A6BBCAFE4951}" destId="{47A79971-629A-48BA-9E66-5FB5F7999164}" srcOrd="2" destOrd="0" presId="urn:microsoft.com/office/officeart/2018/2/layout/IconVerticalSolidList"/>
    <dgm:cxn modelId="{14B97D6E-3622-45CF-AF7D-610CB33F43F1}" type="presParOf" srcId="{47A79971-629A-48BA-9E66-5FB5F7999164}" destId="{BA3A52C7-9DC6-4A15-984C-0EBD08C28E70}" srcOrd="0" destOrd="0" presId="urn:microsoft.com/office/officeart/2018/2/layout/IconVerticalSolidList"/>
    <dgm:cxn modelId="{F72BC56B-B2B9-4BFE-B0EA-7F180DA7FB6A}" type="presParOf" srcId="{47A79971-629A-48BA-9E66-5FB5F7999164}" destId="{49B4A5C4-FEBA-48EA-A2BD-3B2238722417}" srcOrd="1" destOrd="0" presId="urn:microsoft.com/office/officeart/2018/2/layout/IconVerticalSolidList"/>
    <dgm:cxn modelId="{BE7CEA32-3F6E-4EF6-8E87-C670EF6D9B91}" type="presParOf" srcId="{47A79971-629A-48BA-9E66-5FB5F7999164}" destId="{251DF654-828C-4D59-962C-00E812A04E5D}" srcOrd="2" destOrd="0" presId="urn:microsoft.com/office/officeart/2018/2/layout/IconVerticalSolidList"/>
    <dgm:cxn modelId="{F9E6911C-3D53-4AEE-82CD-4FCCFBC0A062}" type="presParOf" srcId="{47A79971-629A-48BA-9E66-5FB5F7999164}" destId="{EA70FF80-622E-4B90-9443-CECC6F7C147C}" srcOrd="3" destOrd="0" presId="urn:microsoft.com/office/officeart/2018/2/layout/IconVerticalSolidList"/>
    <dgm:cxn modelId="{55C056AF-DDD8-4C83-A4B8-A038431B293C}" type="presParOf" srcId="{20403A94-0067-4455-B089-A6BBCAFE4951}" destId="{ABAE34DF-A03C-42AD-B726-50482BDE1239}" srcOrd="3" destOrd="0" presId="urn:microsoft.com/office/officeart/2018/2/layout/IconVerticalSolidList"/>
    <dgm:cxn modelId="{EE241AC5-97E2-4917-99C1-6094C28952C4}" type="presParOf" srcId="{20403A94-0067-4455-B089-A6BBCAFE4951}" destId="{E9BCAFCE-026C-450C-AC98-804B05F7F697}" srcOrd="4" destOrd="0" presId="urn:microsoft.com/office/officeart/2018/2/layout/IconVerticalSolidList"/>
    <dgm:cxn modelId="{611C4A4F-6902-4FA6-A660-14B98F8D3C8B}" type="presParOf" srcId="{E9BCAFCE-026C-450C-AC98-804B05F7F697}" destId="{BDF89F8E-F56B-4023-8292-AA4DCD87705C}" srcOrd="0" destOrd="0" presId="urn:microsoft.com/office/officeart/2018/2/layout/IconVerticalSolidList"/>
    <dgm:cxn modelId="{08063F83-F0D9-462F-AF01-57DF497753CB}" type="presParOf" srcId="{E9BCAFCE-026C-450C-AC98-804B05F7F697}" destId="{DD48E4C9-52C9-4C86-BC9E-D184E74DBB76}" srcOrd="1" destOrd="0" presId="urn:microsoft.com/office/officeart/2018/2/layout/IconVerticalSolidList"/>
    <dgm:cxn modelId="{AEAE13A3-B786-488F-A290-D75221512692}" type="presParOf" srcId="{E9BCAFCE-026C-450C-AC98-804B05F7F697}" destId="{BEFF4B9A-A221-42F3-AA4C-C2D4A0552DA5}" srcOrd="2" destOrd="0" presId="urn:microsoft.com/office/officeart/2018/2/layout/IconVerticalSolidList"/>
    <dgm:cxn modelId="{858E52B0-12F7-44FB-8818-20AA68C8135E}" type="presParOf" srcId="{E9BCAFCE-026C-450C-AC98-804B05F7F697}" destId="{1619A567-4B28-4AA6-8A75-75580EEF94CC}" srcOrd="3" destOrd="0" presId="urn:microsoft.com/office/officeart/2018/2/layout/IconVerticalSolidList"/>
    <dgm:cxn modelId="{7995F465-FED9-494D-84B5-250491B322F7}" type="presParOf" srcId="{20403A94-0067-4455-B089-A6BBCAFE4951}" destId="{F962AEC4-5879-4A9D-A707-07B0CF03BDAB}" srcOrd="5" destOrd="0" presId="urn:microsoft.com/office/officeart/2018/2/layout/IconVerticalSolidList"/>
    <dgm:cxn modelId="{D9C1569B-2E3F-4B78-84CE-D8B534057BE4}" type="presParOf" srcId="{20403A94-0067-4455-B089-A6BBCAFE4951}" destId="{4368CF43-B318-4D43-84AD-B4471779C79B}" srcOrd="6" destOrd="0" presId="urn:microsoft.com/office/officeart/2018/2/layout/IconVerticalSolidList"/>
    <dgm:cxn modelId="{7A2880C0-FC40-40E5-8374-E044A30EDF3F}" type="presParOf" srcId="{4368CF43-B318-4D43-84AD-B4471779C79B}" destId="{2B6C74E3-41FD-47E6-BE2E-DFFD1B28B0EE}" srcOrd="0" destOrd="0" presId="urn:microsoft.com/office/officeart/2018/2/layout/IconVerticalSolidList"/>
    <dgm:cxn modelId="{3F561F45-CB6E-4EAF-8680-D24538BF66AA}" type="presParOf" srcId="{4368CF43-B318-4D43-84AD-B4471779C79B}" destId="{F5A1A187-AA29-4993-AA4E-CBE6941D9911}" srcOrd="1" destOrd="0" presId="urn:microsoft.com/office/officeart/2018/2/layout/IconVerticalSolidList"/>
    <dgm:cxn modelId="{FF7C76F7-F589-405F-923B-46CC89F26FE3}" type="presParOf" srcId="{4368CF43-B318-4D43-84AD-B4471779C79B}" destId="{6A16FE48-997A-4497-8F58-560C3B2F7064}" srcOrd="2" destOrd="0" presId="urn:microsoft.com/office/officeart/2018/2/layout/IconVerticalSolidList"/>
    <dgm:cxn modelId="{0034E358-4721-43EC-B33D-636CFC2A3459}" type="presParOf" srcId="{4368CF43-B318-4D43-84AD-B4471779C79B}" destId="{BBA00424-53EE-43D2-B20B-44B76EE87B7F}" srcOrd="3" destOrd="0" presId="urn:microsoft.com/office/officeart/2018/2/layout/IconVerticalSolidList"/>
    <dgm:cxn modelId="{D0382300-889A-4DCC-BE39-4D58E11C765F}" type="presParOf" srcId="{20403A94-0067-4455-B089-A6BBCAFE4951}" destId="{6A2FEA55-BD29-438D-BF91-70DCC82017F9}" srcOrd="7" destOrd="0" presId="urn:microsoft.com/office/officeart/2018/2/layout/IconVerticalSolidList"/>
    <dgm:cxn modelId="{4773184A-8F8B-49E8-A81B-46A7827E13AA}" type="presParOf" srcId="{20403A94-0067-4455-B089-A6BBCAFE4951}" destId="{B4C1AB59-F1AC-429A-A5C2-82D7A0047433}" srcOrd="8" destOrd="0" presId="urn:microsoft.com/office/officeart/2018/2/layout/IconVerticalSolidList"/>
    <dgm:cxn modelId="{6B1E3358-77C3-45D8-9E3E-F70DC561FAD9}" type="presParOf" srcId="{B4C1AB59-F1AC-429A-A5C2-82D7A0047433}" destId="{E7653994-7A90-4F16-837F-0B2BA40E977F}" srcOrd="0" destOrd="0" presId="urn:microsoft.com/office/officeart/2018/2/layout/IconVerticalSolidList"/>
    <dgm:cxn modelId="{B9123A03-FD7D-4706-B863-C72965B4308B}" type="presParOf" srcId="{B4C1AB59-F1AC-429A-A5C2-82D7A0047433}" destId="{4784A012-80CD-4942-A996-C87FD678DEFC}" srcOrd="1" destOrd="0" presId="urn:microsoft.com/office/officeart/2018/2/layout/IconVerticalSolidList"/>
    <dgm:cxn modelId="{6C522257-F1B7-4B32-A051-D2BB50EE386D}" type="presParOf" srcId="{B4C1AB59-F1AC-429A-A5C2-82D7A0047433}" destId="{8842329C-8A2D-4162-8847-9B9937E601DC}" srcOrd="2" destOrd="0" presId="urn:microsoft.com/office/officeart/2018/2/layout/IconVerticalSolidList"/>
    <dgm:cxn modelId="{B14CBA0C-29D4-40EC-A7D9-629188FFADE9}" type="presParOf" srcId="{B4C1AB59-F1AC-429A-A5C2-82D7A0047433}" destId="{BD0268D3-381E-4877-A8FF-9B61047BE09D}" srcOrd="3" destOrd="0" presId="urn:microsoft.com/office/officeart/2018/2/layout/IconVerticalSolidList"/>
    <dgm:cxn modelId="{2432886D-221B-47C8-8D23-0B4BE529242B}" type="presParOf" srcId="{20403A94-0067-4455-B089-A6BBCAFE4951}" destId="{C1EDE481-24CF-43E9-88FA-36177142178A}" srcOrd="9" destOrd="0" presId="urn:microsoft.com/office/officeart/2018/2/layout/IconVerticalSolidList"/>
    <dgm:cxn modelId="{466C7D63-4DDB-46BB-BFB1-EB6FA955AFCA}" type="presParOf" srcId="{20403A94-0067-4455-B089-A6BBCAFE4951}" destId="{E89E9AC0-80A1-4BDB-A61C-27F6DA2F418F}" srcOrd="10" destOrd="0" presId="urn:microsoft.com/office/officeart/2018/2/layout/IconVerticalSolidList"/>
    <dgm:cxn modelId="{10556DED-6A7E-4BD1-972E-75BF5A7DD432}" type="presParOf" srcId="{E89E9AC0-80A1-4BDB-A61C-27F6DA2F418F}" destId="{36D1C9C6-3BA3-4D62-AE38-E9F675A052CB}" srcOrd="0" destOrd="0" presId="urn:microsoft.com/office/officeart/2018/2/layout/IconVerticalSolidList"/>
    <dgm:cxn modelId="{A4883778-D9A6-41C8-A91C-60A5F8E3354D}" type="presParOf" srcId="{E89E9AC0-80A1-4BDB-A61C-27F6DA2F418F}" destId="{92C370B1-764F-4771-B6B8-F6A317009370}" srcOrd="1" destOrd="0" presId="urn:microsoft.com/office/officeart/2018/2/layout/IconVerticalSolidList"/>
    <dgm:cxn modelId="{7228AA67-DE49-4536-9D84-59D3B64027CC}" type="presParOf" srcId="{E89E9AC0-80A1-4BDB-A61C-27F6DA2F418F}" destId="{BC5CF480-CAB2-4303-817D-304F972E9C41}" srcOrd="2" destOrd="0" presId="urn:microsoft.com/office/officeart/2018/2/layout/IconVerticalSolidList"/>
    <dgm:cxn modelId="{CC5DBAD0-0246-40AE-9DC8-77DE134CAF5F}" type="presParOf" srcId="{E89E9AC0-80A1-4BDB-A61C-27F6DA2F418F}" destId="{15663C05-FFB5-4D4A-8243-186F59F72E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222ECA-C68B-4AD2-8194-269192F4A6E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D12578-F0FB-4806-8258-DC54B2C040D5}">
      <dgm:prSet/>
      <dgm:spPr/>
      <dgm:t>
        <a:bodyPr/>
        <a:lstStyle/>
        <a:p>
          <a:r>
            <a:rPr lang="en-US" b="0" i="0" dirty="0"/>
            <a:t>Formality</a:t>
          </a:r>
          <a:endParaRPr lang="en-US" dirty="0"/>
        </a:p>
      </dgm:t>
    </dgm:pt>
    <dgm:pt modelId="{DA235273-7139-400F-8BD4-7077A9FA9971}" type="parTrans" cxnId="{BB54B952-673D-4ED1-BD05-0A7829D7DE9B}">
      <dgm:prSet/>
      <dgm:spPr/>
      <dgm:t>
        <a:bodyPr/>
        <a:lstStyle/>
        <a:p>
          <a:endParaRPr lang="en-US"/>
        </a:p>
      </dgm:t>
    </dgm:pt>
    <dgm:pt modelId="{C5A6FC35-714E-4B3A-824B-EFC9BFBFF4F6}" type="sibTrans" cxnId="{BB54B952-673D-4ED1-BD05-0A7829D7DE9B}">
      <dgm:prSet/>
      <dgm:spPr/>
      <dgm:t>
        <a:bodyPr/>
        <a:lstStyle/>
        <a:p>
          <a:endParaRPr lang="en-US"/>
        </a:p>
      </dgm:t>
    </dgm:pt>
    <dgm:pt modelId="{A75D6BA9-BD96-410E-ABDA-A83358578762}">
      <dgm:prSet/>
      <dgm:spPr/>
      <dgm:t>
        <a:bodyPr/>
        <a:lstStyle/>
        <a:p>
          <a:r>
            <a:rPr lang="en-US" b="0" i="0"/>
            <a:t>Objectivity </a:t>
          </a:r>
          <a:endParaRPr lang="en-US"/>
        </a:p>
      </dgm:t>
    </dgm:pt>
    <dgm:pt modelId="{F76AB0C9-2C75-40B5-9890-EC073A0F4790}" type="parTrans" cxnId="{09350AC2-17A6-445C-B53F-78A665FC280C}">
      <dgm:prSet/>
      <dgm:spPr/>
      <dgm:t>
        <a:bodyPr/>
        <a:lstStyle/>
        <a:p>
          <a:endParaRPr lang="en-US"/>
        </a:p>
      </dgm:t>
    </dgm:pt>
    <dgm:pt modelId="{DC1FE718-1CDC-470E-BD95-7FAF2D9AB225}" type="sibTrans" cxnId="{09350AC2-17A6-445C-B53F-78A665FC280C}">
      <dgm:prSet/>
      <dgm:spPr/>
      <dgm:t>
        <a:bodyPr/>
        <a:lstStyle/>
        <a:p>
          <a:endParaRPr lang="en-US"/>
        </a:p>
      </dgm:t>
    </dgm:pt>
    <dgm:pt modelId="{AED33C7E-B1F6-4F22-A055-DD00AFDE2C96}">
      <dgm:prSet/>
      <dgm:spPr/>
      <dgm:t>
        <a:bodyPr/>
        <a:lstStyle/>
        <a:p>
          <a:r>
            <a:rPr lang="en-US" b="0" i="0"/>
            <a:t>Precision </a:t>
          </a:r>
          <a:endParaRPr lang="en-US"/>
        </a:p>
      </dgm:t>
    </dgm:pt>
    <dgm:pt modelId="{D26D3578-79B4-4243-BFB4-0157DA502F3C}" type="parTrans" cxnId="{31C491F1-EC4D-4DF7-BC69-00A2BB66094D}">
      <dgm:prSet/>
      <dgm:spPr/>
      <dgm:t>
        <a:bodyPr/>
        <a:lstStyle/>
        <a:p>
          <a:endParaRPr lang="en-US"/>
        </a:p>
      </dgm:t>
    </dgm:pt>
    <dgm:pt modelId="{1CB277E8-C616-415A-9B31-FCDF8D8EF099}" type="sibTrans" cxnId="{31C491F1-EC4D-4DF7-BC69-00A2BB66094D}">
      <dgm:prSet/>
      <dgm:spPr/>
      <dgm:t>
        <a:bodyPr/>
        <a:lstStyle/>
        <a:p>
          <a:endParaRPr lang="en-US"/>
        </a:p>
      </dgm:t>
    </dgm:pt>
    <dgm:pt modelId="{00B539BD-085A-47D1-AE01-CE63CDDC9879}">
      <dgm:prSet/>
      <dgm:spPr/>
      <dgm:t>
        <a:bodyPr/>
        <a:lstStyle/>
        <a:p>
          <a:r>
            <a:rPr lang="en-US" b="0" i="0"/>
            <a:t>Tentative language </a:t>
          </a:r>
          <a:endParaRPr lang="en-US"/>
        </a:p>
      </dgm:t>
    </dgm:pt>
    <dgm:pt modelId="{59482550-3B9A-4F10-95A9-F5FE3D538E09}" type="parTrans" cxnId="{AFF95BD7-DDF0-4216-91F1-772CAACE2E12}">
      <dgm:prSet/>
      <dgm:spPr/>
      <dgm:t>
        <a:bodyPr/>
        <a:lstStyle/>
        <a:p>
          <a:endParaRPr lang="en-US"/>
        </a:p>
      </dgm:t>
    </dgm:pt>
    <dgm:pt modelId="{0E439AB9-28A1-4E73-AE98-5637D19C08AC}" type="sibTrans" cxnId="{AFF95BD7-DDF0-4216-91F1-772CAACE2E12}">
      <dgm:prSet/>
      <dgm:spPr/>
      <dgm:t>
        <a:bodyPr/>
        <a:lstStyle/>
        <a:p>
          <a:endParaRPr lang="en-US"/>
        </a:p>
      </dgm:t>
    </dgm:pt>
    <dgm:pt modelId="{D9BD12BA-C5A7-4714-94B4-974E826ED418}">
      <dgm:prSet/>
      <dgm:spPr/>
      <dgm:t>
        <a:bodyPr/>
        <a:lstStyle/>
        <a:p>
          <a:r>
            <a:rPr lang="en-US" b="0" i="0"/>
            <a:t>Explicit links </a:t>
          </a:r>
          <a:endParaRPr lang="en-US"/>
        </a:p>
      </dgm:t>
    </dgm:pt>
    <dgm:pt modelId="{AF843275-1ABE-419F-A88E-8010BE014EDE}" type="parTrans" cxnId="{312E72BE-1618-4BA0-A09A-EB35BF5FB436}">
      <dgm:prSet/>
      <dgm:spPr/>
      <dgm:t>
        <a:bodyPr/>
        <a:lstStyle/>
        <a:p>
          <a:endParaRPr lang="en-US"/>
        </a:p>
      </dgm:t>
    </dgm:pt>
    <dgm:pt modelId="{9195A4CA-38BB-4C3C-875C-B04425A773D5}" type="sibTrans" cxnId="{312E72BE-1618-4BA0-A09A-EB35BF5FB436}">
      <dgm:prSet/>
      <dgm:spPr/>
      <dgm:t>
        <a:bodyPr/>
        <a:lstStyle/>
        <a:p>
          <a:endParaRPr lang="en-US"/>
        </a:p>
      </dgm:t>
    </dgm:pt>
    <dgm:pt modelId="{C58810DE-EEA7-43EF-BDBA-AADC99A940C2}">
      <dgm:prSet/>
      <dgm:spPr/>
      <dgm:t>
        <a:bodyPr/>
        <a:lstStyle/>
        <a:p>
          <a:r>
            <a:rPr lang="en-US" b="0" i="0"/>
            <a:t>Conciseness </a:t>
          </a:r>
          <a:endParaRPr lang="en-US"/>
        </a:p>
      </dgm:t>
    </dgm:pt>
    <dgm:pt modelId="{83C56EF4-3FEB-47E3-975D-36A39A31520C}" type="parTrans" cxnId="{7B91BD46-5730-4879-91F4-1FD4D614E303}">
      <dgm:prSet/>
      <dgm:spPr/>
      <dgm:t>
        <a:bodyPr/>
        <a:lstStyle/>
        <a:p>
          <a:endParaRPr lang="en-US"/>
        </a:p>
      </dgm:t>
    </dgm:pt>
    <dgm:pt modelId="{2DF50FD5-0BE6-413C-B33A-88949EE97410}" type="sibTrans" cxnId="{7B91BD46-5730-4879-91F4-1FD4D614E303}">
      <dgm:prSet/>
      <dgm:spPr/>
      <dgm:t>
        <a:bodyPr/>
        <a:lstStyle/>
        <a:p>
          <a:endParaRPr lang="en-US"/>
        </a:p>
      </dgm:t>
    </dgm:pt>
    <dgm:pt modelId="{806A71D4-8D55-4BE9-88B1-2888BC0F2BE6}" type="pres">
      <dgm:prSet presAssocID="{38222ECA-C68B-4AD2-8194-269192F4A6E0}" presName="vert0" presStyleCnt="0">
        <dgm:presLayoutVars>
          <dgm:dir/>
          <dgm:animOne val="branch"/>
          <dgm:animLvl val="lvl"/>
        </dgm:presLayoutVars>
      </dgm:prSet>
      <dgm:spPr/>
    </dgm:pt>
    <dgm:pt modelId="{B7BAD176-3D5D-4D67-BA43-4734E693D0D1}" type="pres">
      <dgm:prSet presAssocID="{EED12578-F0FB-4806-8258-DC54B2C040D5}" presName="thickLine" presStyleLbl="alignNode1" presStyleIdx="0" presStyleCnt="6"/>
      <dgm:spPr/>
    </dgm:pt>
    <dgm:pt modelId="{817FF73E-E9F1-4960-807B-798B5A68E064}" type="pres">
      <dgm:prSet presAssocID="{EED12578-F0FB-4806-8258-DC54B2C040D5}" presName="horz1" presStyleCnt="0"/>
      <dgm:spPr/>
    </dgm:pt>
    <dgm:pt modelId="{F4E66F65-DA55-4975-BAF8-7F305795DECA}" type="pres">
      <dgm:prSet presAssocID="{EED12578-F0FB-4806-8258-DC54B2C040D5}" presName="tx1" presStyleLbl="revTx" presStyleIdx="0" presStyleCnt="6"/>
      <dgm:spPr/>
    </dgm:pt>
    <dgm:pt modelId="{B684DC58-4C99-49F3-9779-EA439D8B5C54}" type="pres">
      <dgm:prSet presAssocID="{EED12578-F0FB-4806-8258-DC54B2C040D5}" presName="vert1" presStyleCnt="0"/>
      <dgm:spPr/>
    </dgm:pt>
    <dgm:pt modelId="{BFB505AC-CA2D-4CE8-B9E8-24A03D77D135}" type="pres">
      <dgm:prSet presAssocID="{A75D6BA9-BD96-410E-ABDA-A83358578762}" presName="thickLine" presStyleLbl="alignNode1" presStyleIdx="1" presStyleCnt="6"/>
      <dgm:spPr/>
    </dgm:pt>
    <dgm:pt modelId="{3B328009-39B5-4E5C-A116-9BCCF27900B5}" type="pres">
      <dgm:prSet presAssocID="{A75D6BA9-BD96-410E-ABDA-A83358578762}" presName="horz1" presStyleCnt="0"/>
      <dgm:spPr/>
    </dgm:pt>
    <dgm:pt modelId="{344822F6-9F82-445A-BFE4-8EE7179D63D4}" type="pres">
      <dgm:prSet presAssocID="{A75D6BA9-BD96-410E-ABDA-A83358578762}" presName="tx1" presStyleLbl="revTx" presStyleIdx="1" presStyleCnt="6"/>
      <dgm:spPr/>
    </dgm:pt>
    <dgm:pt modelId="{573D33A9-AFAC-4B56-AFAD-12680D7FBADB}" type="pres">
      <dgm:prSet presAssocID="{A75D6BA9-BD96-410E-ABDA-A83358578762}" presName="vert1" presStyleCnt="0"/>
      <dgm:spPr/>
    </dgm:pt>
    <dgm:pt modelId="{CF481167-93BF-419E-99E6-2CFC7F12C19A}" type="pres">
      <dgm:prSet presAssocID="{AED33C7E-B1F6-4F22-A055-DD00AFDE2C96}" presName="thickLine" presStyleLbl="alignNode1" presStyleIdx="2" presStyleCnt="6"/>
      <dgm:spPr/>
    </dgm:pt>
    <dgm:pt modelId="{DD782B18-B27C-4754-909E-0D441B8508E7}" type="pres">
      <dgm:prSet presAssocID="{AED33C7E-B1F6-4F22-A055-DD00AFDE2C96}" presName="horz1" presStyleCnt="0"/>
      <dgm:spPr/>
    </dgm:pt>
    <dgm:pt modelId="{65EEA8FD-FF31-41EE-A6DA-5CB9654C523A}" type="pres">
      <dgm:prSet presAssocID="{AED33C7E-B1F6-4F22-A055-DD00AFDE2C96}" presName="tx1" presStyleLbl="revTx" presStyleIdx="2" presStyleCnt="6"/>
      <dgm:spPr/>
    </dgm:pt>
    <dgm:pt modelId="{0A219230-1ACB-4182-BD26-B6AC3ACDC146}" type="pres">
      <dgm:prSet presAssocID="{AED33C7E-B1F6-4F22-A055-DD00AFDE2C96}" presName="vert1" presStyleCnt="0"/>
      <dgm:spPr/>
    </dgm:pt>
    <dgm:pt modelId="{DFC6AA3C-5DE0-4572-8BEC-02438A07CF79}" type="pres">
      <dgm:prSet presAssocID="{00B539BD-085A-47D1-AE01-CE63CDDC9879}" presName="thickLine" presStyleLbl="alignNode1" presStyleIdx="3" presStyleCnt="6"/>
      <dgm:spPr/>
    </dgm:pt>
    <dgm:pt modelId="{2A69D7CA-9412-4037-8B1D-FEFA8F988B3F}" type="pres">
      <dgm:prSet presAssocID="{00B539BD-085A-47D1-AE01-CE63CDDC9879}" presName="horz1" presStyleCnt="0"/>
      <dgm:spPr/>
    </dgm:pt>
    <dgm:pt modelId="{9D27F8F3-500D-4260-9E64-3322C6EFF32F}" type="pres">
      <dgm:prSet presAssocID="{00B539BD-085A-47D1-AE01-CE63CDDC9879}" presName="tx1" presStyleLbl="revTx" presStyleIdx="3" presStyleCnt="6"/>
      <dgm:spPr/>
    </dgm:pt>
    <dgm:pt modelId="{B6C96337-7DE2-4168-901B-15716D1376C7}" type="pres">
      <dgm:prSet presAssocID="{00B539BD-085A-47D1-AE01-CE63CDDC9879}" presName="vert1" presStyleCnt="0"/>
      <dgm:spPr/>
    </dgm:pt>
    <dgm:pt modelId="{A69BB31F-B4A9-4777-B140-1E9B5C46744A}" type="pres">
      <dgm:prSet presAssocID="{D9BD12BA-C5A7-4714-94B4-974E826ED418}" presName="thickLine" presStyleLbl="alignNode1" presStyleIdx="4" presStyleCnt="6"/>
      <dgm:spPr/>
    </dgm:pt>
    <dgm:pt modelId="{39A0E189-1D54-4B19-B689-F99FB72CD3A5}" type="pres">
      <dgm:prSet presAssocID="{D9BD12BA-C5A7-4714-94B4-974E826ED418}" presName="horz1" presStyleCnt="0"/>
      <dgm:spPr/>
    </dgm:pt>
    <dgm:pt modelId="{DC862E42-F0EF-4680-B3A8-8FCD41FFAE2A}" type="pres">
      <dgm:prSet presAssocID="{D9BD12BA-C5A7-4714-94B4-974E826ED418}" presName="tx1" presStyleLbl="revTx" presStyleIdx="4" presStyleCnt="6"/>
      <dgm:spPr/>
    </dgm:pt>
    <dgm:pt modelId="{EE0DAD61-3665-492E-A235-8EBB336DBC54}" type="pres">
      <dgm:prSet presAssocID="{D9BD12BA-C5A7-4714-94B4-974E826ED418}" presName="vert1" presStyleCnt="0"/>
      <dgm:spPr/>
    </dgm:pt>
    <dgm:pt modelId="{1F32E7DC-778E-41F0-A2BF-087C1023E50D}" type="pres">
      <dgm:prSet presAssocID="{C58810DE-EEA7-43EF-BDBA-AADC99A940C2}" presName="thickLine" presStyleLbl="alignNode1" presStyleIdx="5" presStyleCnt="6"/>
      <dgm:spPr/>
    </dgm:pt>
    <dgm:pt modelId="{2E9063BE-7398-45B7-98B2-ACCB0368D668}" type="pres">
      <dgm:prSet presAssocID="{C58810DE-EEA7-43EF-BDBA-AADC99A940C2}" presName="horz1" presStyleCnt="0"/>
      <dgm:spPr/>
    </dgm:pt>
    <dgm:pt modelId="{57896029-F391-4C56-A776-1C4CF5FD99E3}" type="pres">
      <dgm:prSet presAssocID="{C58810DE-EEA7-43EF-BDBA-AADC99A940C2}" presName="tx1" presStyleLbl="revTx" presStyleIdx="5" presStyleCnt="6"/>
      <dgm:spPr/>
    </dgm:pt>
    <dgm:pt modelId="{DDC60C95-01A2-49E8-88FA-700F2AF1D503}" type="pres">
      <dgm:prSet presAssocID="{C58810DE-EEA7-43EF-BDBA-AADC99A940C2}" presName="vert1" presStyleCnt="0"/>
      <dgm:spPr/>
    </dgm:pt>
  </dgm:ptLst>
  <dgm:cxnLst>
    <dgm:cxn modelId="{3782FC07-1CAA-42AC-911C-B1E5FF293969}" type="presOf" srcId="{38222ECA-C68B-4AD2-8194-269192F4A6E0}" destId="{806A71D4-8D55-4BE9-88B1-2888BC0F2BE6}" srcOrd="0" destOrd="0" presId="urn:microsoft.com/office/officeart/2008/layout/LinedList"/>
    <dgm:cxn modelId="{613EF523-7BEF-4696-8750-59649F9D3D41}" type="presOf" srcId="{AED33C7E-B1F6-4F22-A055-DD00AFDE2C96}" destId="{65EEA8FD-FF31-41EE-A6DA-5CB9654C523A}" srcOrd="0" destOrd="0" presId="urn:microsoft.com/office/officeart/2008/layout/LinedList"/>
    <dgm:cxn modelId="{898E5A25-02F8-490F-AD30-CFF6C58B2D53}" type="presOf" srcId="{EED12578-F0FB-4806-8258-DC54B2C040D5}" destId="{F4E66F65-DA55-4975-BAF8-7F305795DECA}" srcOrd="0" destOrd="0" presId="urn:microsoft.com/office/officeart/2008/layout/LinedList"/>
    <dgm:cxn modelId="{7B91BD46-5730-4879-91F4-1FD4D614E303}" srcId="{38222ECA-C68B-4AD2-8194-269192F4A6E0}" destId="{C58810DE-EEA7-43EF-BDBA-AADC99A940C2}" srcOrd="5" destOrd="0" parTransId="{83C56EF4-3FEB-47E3-975D-36A39A31520C}" sibTransId="{2DF50FD5-0BE6-413C-B33A-88949EE97410}"/>
    <dgm:cxn modelId="{BB54B952-673D-4ED1-BD05-0A7829D7DE9B}" srcId="{38222ECA-C68B-4AD2-8194-269192F4A6E0}" destId="{EED12578-F0FB-4806-8258-DC54B2C040D5}" srcOrd="0" destOrd="0" parTransId="{DA235273-7139-400F-8BD4-7077A9FA9971}" sibTransId="{C5A6FC35-714E-4B3A-824B-EFC9BFBFF4F6}"/>
    <dgm:cxn modelId="{E43CBA77-6F07-472A-844A-186854727ABA}" type="presOf" srcId="{C58810DE-EEA7-43EF-BDBA-AADC99A940C2}" destId="{57896029-F391-4C56-A776-1C4CF5FD99E3}" srcOrd="0" destOrd="0" presId="urn:microsoft.com/office/officeart/2008/layout/LinedList"/>
    <dgm:cxn modelId="{BBB58679-BB50-4E6C-8A0A-6E9B015AF36B}" type="presOf" srcId="{00B539BD-085A-47D1-AE01-CE63CDDC9879}" destId="{9D27F8F3-500D-4260-9E64-3322C6EFF32F}" srcOrd="0" destOrd="0" presId="urn:microsoft.com/office/officeart/2008/layout/LinedList"/>
    <dgm:cxn modelId="{25FCE879-8C21-48CB-AEBC-AE723BBE07D5}" type="presOf" srcId="{A75D6BA9-BD96-410E-ABDA-A83358578762}" destId="{344822F6-9F82-445A-BFE4-8EE7179D63D4}" srcOrd="0" destOrd="0" presId="urn:microsoft.com/office/officeart/2008/layout/LinedList"/>
    <dgm:cxn modelId="{9555F58B-06C5-4D2C-8BC3-B5224B233DA4}" type="presOf" srcId="{D9BD12BA-C5A7-4714-94B4-974E826ED418}" destId="{DC862E42-F0EF-4680-B3A8-8FCD41FFAE2A}" srcOrd="0" destOrd="0" presId="urn:microsoft.com/office/officeart/2008/layout/LinedList"/>
    <dgm:cxn modelId="{312E72BE-1618-4BA0-A09A-EB35BF5FB436}" srcId="{38222ECA-C68B-4AD2-8194-269192F4A6E0}" destId="{D9BD12BA-C5A7-4714-94B4-974E826ED418}" srcOrd="4" destOrd="0" parTransId="{AF843275-1ABE-419F-A88E-8010BE014EDE}" sibTransId="{9195A4CA-38BB-4C3C-875C-B04425A773D5}"/>
    <dgm:cxn modelId="{09350AC2-17A6-445C-B53F-78A665FC280C}" srcId="{38222ECA-C68B-4AD2-8194-269192F4A6E0}" destId="{A75D6BA9-BD96-410E-ABDA-A83358578762}" srcOrd="1" destOrd="0" parTransId="{F76AB0C9-2C75-40B5-9890-EC073A0F4790}" sibTransId="{DC1FE718-1CDC-470E-BD95-7FAF2D9AB225}"/>
    <dgm:cxn modelId="{AFF95BD7-DDF0-4216-91F1-772CAACE2E12}" srcId="{38222ECA-C68B-4AD2-8194-269192F4A6E0}" destId="{00B539BD-085A-47D1-AE01-CE63CDDC9879}" srcOrd="3" destOrd="0" parTransId="{59482550-3B9A-4F10-95A9-F5FE3D538E09}" sibTransId="{0E439AB9-28A1-4E73-AE98-5637D19C08AC}"/>
    <dgm:cxn modelId="{31C491F1-EC4D-4DF7-BC69-00A2BB66094D}" srcId="{38222ECA-C68B-4AD2-8194-269192F4A6E0}" destId="{AED33C7E-B1F6-4F22-A055-DD00AFDE2C96}" srcOrd="2" destOrd="0" parTransId="{D26D3578-79B4-4243-BFB4-0157DA502F3C}" sibTransId="{1CB277E8-C616-415A-9B31-FCDF8D8EF099}"/>
    <dgm:cxn modelId="{3679C230-980F-48C9-A9E1-2359BADD7144}" type="presParOf" srcId="{806A71D4-8D55-4BE9-88B1-2888BC0F2BE6}" destId="{B7BAD176-3D5D-4D67-BA43-4734E693D0D1}" srcOrd="0" destOrd="0" presId="urn:microsoft.com/office/officeart/2008/layout/LinedList"/>
    <dgm:cxn modelId="{CE02BF00-C420-41D0-B4CF-EB3F2100ED22}" type="presParOf" srcId="{806A71D4-8D55-4BE9-88B1-2888BC0F2BE6}" destId="{817FF73E-E9F1-4960-807B-798B5A68E064}" srcOrd="1" destOrd="0" presId="urn:microsoft.com/office/officeart/2008/layout/LinedList"/>
    <dgm:cxn modelId="{6359511D-E32C-4FA6-B1F1-F2B0304FE2F8}" type="presParOf" srcId="{817FF73E-E9F1-4960-807B-798B5A68E064}" destId="{F4E66F65-DA55-4975-BAF8-7F305795DECA}" srcOrd="0" destOrd="0" presId="urn:microsoft.com/office/officeart/2008/layout/LinedList"/>
    <dgm:cxn modelId="{79450980-27D2-4F37-8275-7E132BDD380C}" type="presParOf" srcId="{817FF73E-E9F1-4960-807B-798B5A68E064}" destId="{B684DC58-4C99-49F3-9779-EA439D8B5C54}" srcOrd="1" destOrd="0" presId="urn:microsoft.com/office/officeart/2008/layout/LinedList"/>
    <dgm:cxn modelId="{C8B8BA5A-D3CA-470E-A894-8C98D79BD3D7}" type="presParOf" srcId="{806A71D4-8D55-4BE9-88B1-2888BC0F2BE6}" destId="{BFB505AC-CA2D-4CE8-B9E8-24A03D77D135}" srcOrd="2" destOrd="0" presId="urn:microsoft.com/office/officeart/2008/layout/LinedList"/>
    <dgm:cxn modelId="{C095E4C2-CE0B-485F-8F97-6E331E85B448}" type="presParOf" srcId="{806A71D4-8D55-4BE9-88B1-2888BC0F2BE6}" destId="{3B328009-39B5-4E5C-A116-9BCCF27900B5}" srcOrd="3" destOrd="0" presId="urn:microsoft.com/office/officeart/2008/layout/LinedList"/>
    <dgm:cxn modelId="{C73F9226-E4F1-4D94-83ED-6CA537F0AD1A}" type="presParOf" srcId="{3B328009-39B5-4E5C-A116-9BCCF27900B5}" destId="{344822F6-9F82-445A-BFE4-8EE7179D63D4}" srcOrd="0" destOrd="0" presId="urn:microsoft.com/office/officeart/2008/layout/LinedList"/>
    <dgm:cxn modelId="{DEFABEB9-5683-435A-BCAC-836C150CF834}" type="presParOf" srcId="{3B328009-39B5-4E5C-A116-9BCCF27900B5}" destId="{573D33A9-AFAC-4B56-AFAD-12680D7FBADB}" srcOrd="1" destOrd="0" presId="urn:microsoft.com/office/officeart/2008/layout/LinedList"/>
    <dgm:cxn modelId="{CBF1D22A-42D3-4439-B046-4459FAC7F343}" type="presParOf" srcId="{806A71D4-8D55-4BE9-88B1-2888BC0F2BE6}" destId="{CF481167-93BF-419E-99E6-2CFC7F12C19A}" srcOrd="4" destOrd="0" presId="urn:microsoft.com/office/officeart/2008/layout/LinedList"/>
    <dgm:cxn modelId="{802D4273-6D2B-4740-82B5-8EF5BE6CC0A4}" type="presParOf" srcId="{806A71D4-8D55-4BE9-88B1-2888BC0F2BE6}" destId="{DD782B18-B27C-4754-909E-0D441B8508E7}" srcOrd="5" destOrd="0" presId="urn:microsoft.com/office/officeart/2008/layout/LinedList"/>
    <dgm:cxn modelId="{963106AC-7196-4499-B1E7-4A69B4E1BCE4}" type="presParOf" srcId="{DD782B18-B27C-4754-909E-0D441B8508E7}" destId="{65EEA8FD-FF31-41EE-A6DA-5CB9654C523A}" srcOrd="0" destOrd="0" presId="urn:microsoft.com/office/officeart/2008/layout/LinedList"/>
    <dgm:cxn modelId="{F879BEA6-3D14-4538-A2C3-D9A2AFE996E4}" type="presParOf" srcId="{DD782B18-B27C-4754-909E-0D441B8508E7}" destId="{0A219230-1ACB-4182-BD26-B6AC3ACDC146}" srcOrd="1" destOrd="0" presId="urn:microsoft.com/office/officeart/2008/layout/LinedList"/>
    <dgm:cxn modelId="{E058602B-25CD-4AD4-91D3-C5C4FC03680C}" type="presParOf" srcId="{806A71D4-8D55-4BE9-88B1-2888BC0F2BE6}" destId="{DFC6AA3C-5DE0-4572-8BEC-02438A07CF79}" srcOrd="6" destOrd="0" presId="urn:microsoft.com/office/officeart/2008/layout/LinedList"/>
    <dgm:cxn modelId="{9AC8E178-B780-444A-84D5-A3FA7EB7CC66}" type="presParOf" srcId="{806A71D4-8D55-4BE9-88B1-2888BC0F2BE6}" destId="{2A69D7CA-9412-4037-8B1D-FEFA8F988B3F}" srcOrd="7" destOrd="0" presId="urn:microsoft.com/office/officeart/2008/layout/LinedList"/>
    <dgm:cxn modelId="{FEE697FC-92F5-4650-BFFF-0BA2086C912F}" type="presParOf" srcId="{2A69D7CA-9412-4037-8B1D-FEFA8F988B3F}" destId="{9D27F8F3-500D-4260-9E64-3322C6EFF32F}" srcOrd="0" destOrd="0" presId="urn:microsoft.com/office/officeart/2008/layout/LinedList"/>
    <dgm:cxn modelId="{9BF96F03-5C8E-4173-A536-C49BDF83C670}" type="presParOf" srcId="{2A69D7CA-9412-4037-8B1D-FEFA8F988B3F}" destId="{B6C96337-7DE2-4168-901B-15716D1376C7}" srcOrd="1" destOrd="0" presId="urn:microsoft.com/office/officeart/2008/layout/LinedList"/>
    <dgm:cxn modelId="{0EB49A0C-3C63-40FF-9394-E670A238C399}" type="presParOf" srcId="{806A71D4-8D55-4BE9-88B1-2888BC0F2BE6}" destId="{A69BB31F-B4A9-4777-B140-1E9B5C46744A}" srcOrd="8" destOrd="0" presId="urn:microsoft.com/office/officeart/2008/layout/LinedList"/>
    <dgm:cxn modelId="{CA6D3B88-344D-4B70-BA7A-91589D9374E3}" type="presParOf" srcId="{806A71D4-8D55-4BE9-88B1-2888BC0F2BE6}" destId="{39A0E189-1D54-4B19-B689-F99FB72CD3A5}" srcOrd="9" destOrd="0" presId="urn:microsoft.com/office/officeart/2008/layout/LinedList"/>
    <dgm:cxn modelId="{CF5A9F3F-4256-4A5B-BE3A-743E89F923B9}" type="presParOf" srcId="{39A0E189-1D54-4B19-B689-F99FB72CD3A5}" destId="{DC862E42-F0EF-4680-B3A8-8FCD41FFAE2A}" srcOrd="0" destOrd="0" presId="urn:microsoft.com/office/officeart/2008/layout/LinedList"/>
    <dgm:cxn modelId="{D1566EE0-72C3-4153-B7A8-D2F47464C2C5}" type="presParOf" srcId="{39A0E189-1D54-4B19-B689-F99FB72CD3A5}" destId="{EE0DAD61-3665-492E-A235-8EBB336DBC54}" srcOrd="1" destOrd="0" presId="urn:microsoft.com/office/officeart/2008/layout/LinedList"/>
    <dgm:cxn modelId="{EDB6FBDD-658E-4466-B2C5-38D1D7D053ED}" type="presParOf" srcId="{806A71D4-8D55-4BE9-88B1-2888BC0F2BE6}" destId="{1F32E7DC-778E-41F0-A2BF-087C1023E50D}" srcOrd="10" destOrd="0" presId="urn:microsoft.com/office/officeart/2008/layout/LinedList"/>
    <dgm:cxn modelId="{0F3FC9B4-25E6-46F5-8DBE-AD1FE82890FD}" type="presParOf" srcId="{806A71D4-8D55-4BE9-88B1-2888BC0F2BE6}" destId="{2E9063BE-7398-45B7-98B2-ACCB0368D668}" srcOrd="11" destOrd="0" presId="urn:microsoft.com/office/officeart/2008/layout/LinedList"/>
    <dgm:cxn modelId="{4F5A2009-3883-4FE6-8F03-19A57E592CF4}" type="presParOf" srcId="{2E9063BE-7398-45B7-98B2-ACCB0368D668}" destId="{57896029-F391-4C56-A776-1C4CF5FD99E3}" srcOrd="0" destOrd="0" presId="urn:microsoft.com/office/officeart/2008/layout/LinedList"/>
    <dgm:cxn modelId="{25B5E486-709F-49D1-B92B-D79D4B470D07}" type="presParOf" srcId="{2E9063BE-7398-45B7-98B2-ACCB0368D668}" destId="{DDC60C95-01A2-49E8-88FA-700F2AF1D5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B8944-7346-46A9-AA47-7A4EB22B8E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FE5A9F-C4F8-4446-9886-EF00FDB1CFEA}">
      <dgm:prSet/>
      <dgm:spPr/>
      <dgm:t>
        <a:bodyPr/>
        <a:lstStyle/>
        <a:p>
          <a:r>
            <a:rPr lang="en-US" b="0" i="0" dirty="0"/>
            <a:t>Use </a:t>
          </a:r>
          <a:r>
            <a:rPr lang="en-US" b="0" i="1" dirty="0"/>
            <a:t>formal grammar structures</a:t>
          </a:r>
          <a:r>
            <a:rPr lang="en-US" b="0" i="0" dirty="0"/>
            <a:t>, such as </a:t>
          </a:r>
          <a:r>
            <a:rPr lang="en-US" b="0" i="0" dirty="0" err="1"/>
            <a:t>nominalisation</a:t>
          </a:r>
          <a:r>
            <a:rPr lang="en-US" b="0" i="0" dirty="0"/>
            <a:t> (noun phrase) and clauses, rather than too many simple sentences.</a:t>
          </a:r>
          <a:endParaRPr lang="en-US" dirty="0"/>
        </a:p>
      </dgm:t>
    </dgm:pt>
    <dgm:pt modelId="{B3A2EF36-0672-4CF7-9E4D-AD3864E644EC}" type="parTrans" cxnId="{2E5D107F-EA51-4746-BD83-302CD8458332}">
      <dgm:prSet/>
      <dgm:spPr/>
      <dgm:t>
        <a:bodyPr/>
        <a:lstStyle/>
        <a:p>
          <a:endParaRPr lang="en-US"/>
        </a:p>
      </dgm:t>
    </dgm:pt>
    <dgm:pt modelId="{6D563686-348A-4615-819A-537E0495236E}" type="sibTrans" cxnId="{2E5D107F-EA51-4746-BD83-302CD8458332}">
      <dgm:prSet/>
      <dgm:spPr/>
      <dgm:t>
        <a:bodyPr/>
        <a:lstStyle/>
        <a:p>
          <a:endParaRPr lang="en-US"/>
        </a:p>
      </dgm:t>
    </dgm:pt>
    <dgm:pt modelId="{8455673F-185E-46C3-B1AA-289DBD3F1F7F}">
      <dgm:prSet/>
      <dgm:spPr/>
      <dgm:t>
        <a:bodyPr/>
        <a:lstStyle/>
        <a:p>
          <a:r>
            <a:rPr lang="en-US" dirty="0"/>
            <a:t>✗ </a:t>
          </a:r>
          <a:r>
            <a:rPr lang="en-US" strike="sngStrike" dirty="0"/>
            <a:t>The environment is increasingly polluted. This is a global concern.</a:t>
          </a:r>
        </a:p>
      </dgm:t>
    </dgm:pt>
    <dgm:pt modelId="{E6B1C5F8-46B8-4322-B8BF-32F2A111C0AD}" type="parTrans" cxnId="{E15E420B-1A01-42AE-AA4D-9300A075D37C}">
      <dgm:prSet/>
      <dgm:spPr/>
      <dgm:t>
        <a:bodyPr/>
        <a:lstStyle/>
        <a:p>
          <a:endParaRPr lang="en-US"/>
        </a:p>
      </dgm:t>
    </dgm:pt>
    <dgm:pt modelId="{FC5DBE55-407F-449C-A7E9-EC81B0985C1F}" type="sibTrans" cxnId="{E15E420B-1A01-42AE-AA4D-9300A075D37C}">
      <dgm:prSet/>
      <dgm:spPr/>
      <dgm:t>
        <a:bodyPr/>
        <a:lstStyle/>
        <a:p>
          <a:endParaRPr lang="en-US"/>
        </a:p>
      </dgm:t>
    </dgm:pt>
    <dgm:pt modelId="{1C45BD57-9CDC-42D9-AFC3-7D24EEFDD0F1}">
      <dgm:prSet/>
      <dgm:spPr/>
      <dgm:t>
        <a:bodyPr/>
        <a:lstStyle/>
        <a:p>
          <a:r>
            <a:rPr lang="en-US" b="0" i="0"/>
            <a:t>✓ The increasing pollution of the environment is a global concern.</a:t>
          </a:r>
          <a:endParaRPr lang="en-US"/>
        </a:p>
      </dgm:t>
    </dgm:pt>
    <dgm:pt modelId="{31A303F6-0D38-44D7-89D8-7DBEEB890A69}" type="parTrans" cxnId="{815F3D90-8B2F-4853-BAA4-DF53EBD6E3B9}">
      <dgm:prSet/>
      <dgm:spPr/>
      <dgm:t>
        <a:bodyPr/>
        <a:lstStyle/>
        <a:p>
          <a:endParaRPr lang="en-US"/>
        </a:p>
      </dgm:t>
    </dgm:pt>
    <dgm:pt modelId="{75639CD4-66C6-49B1-8F90-B69ECFEE7422}" type="sibTrans" cxnId="{815F3D90-8B2F-4853-BAA4-DF53EBD6E3B9}">
      <dgm:prSet/>
      <dgm:spPr/>
      <dgm:t>
        <a:bodyPr/>
        <a:lstStyle/>
        <a:p>
          <a:endParaRPr lang="en-US"/>
        </a:p>
      </dgm:t>
    </dgm:pt>
    <dgm:pt modelId="{2400A363-171C-4433-9735-EBC81F6FC67C}">
      <dgm:prSet/>
      <dgm:spPr/>
      <dgm:t>
        <a:bodyPr/>
        <a:lstStyle/>
        <a:p>
          <a:r>
            <a:rPr lang="en-US" dirty="0"/>
            <a:t>✗</a:t>
          </a:r>
          <a:r>
            <a:rPr lang="en-US" strike="sngStrike" dirty="0"/>
            <a:t> Note-taking is an important skill for EAP students. It is difficult to master.</a:t>
          </a:r>
        </a:p>
      </dgm:t>
    </dgm:pt>
    <dgm:pt modelId="{08AB479F-C60D-4689-9090-B8541E869465}" type="parTrans" cxnId="{95C6EB2A-BE73-4045-AD74-6F4A743F9058}">
      <dgm:prSet/>
      <dgm:spPr/>
      <dgm:t>
        <a:bodyPr/>
        <a:lstStyle/>
        <a:p>
          <a:endParaRPr lang="en-US"/>
        </a:p>
      </dgm:t>
    </dgm:pt>
    <dgm:pt modelId="{BF1ACDD4-A04F-44A7-A5D5-1A4425434A18}" type="sibTrans" cxnId="{95C6EB2A-BE73-4045-AD74-6F4A743F9058}">
      <dgm:prSet/>
      <dgm:spPr/>
      <dgm:t>
        <a:bodyPr/>
        <a:lstStyle/>
        <a:p>
          <a:endParaRPr lang="en-US"/>
        </a:p>
      </dgm:t>
    </dgm:pt>
    <dgm:pt modelId="{38C976F3-2FC5-4FA0-91AD-82C589523152}">
      <dgm:prSet/>
      <dgm:spPr/>
      <dgm:t>
        <a:bodyPr/>
        <a:lstStyle/>
        <a:p>
          <a:r>
            <a:rPr lang="en-US" b="0" i="0"/>
            <a:t>✓ Note-taking, which is an important skill for EAP students, is difficult to master.</a:t>
          </a:r>
          <a:endParaRPr lang="en-US"/>
        </a:p>
      </dgm:t>
    </dgm:pt>
    <dgm:pt modelId="{D6AD3A1B-19FE-4606-8561-3C32CEEF456A}" type="parTrans" cxnId="{28BAF4B9-60F8-45C0-91B2-CB4D832E62CE}">
      <dgm:prSet/>
      <dgm:spPr/>
      <dgm:t>
        <a:bodyPr/>
        <a:lstStyle/>
        <a:p>
          <a:endParaRPr lang="en-US"/>
        </a:p>
      </dgm:t>
    </dgm:pt>
    <dgm:pt modelId="{7CA39FC4-BEC3-4E48-85F2-9C3BFF2A9FB3}" type="sibTrans" cxnId="{28BAF4B9-60F8-45C0-91B2-CB4D832E62CE}">
      <dgm:prSet/>
      <dgm:spPr/>
      <dgm:t>
        <a:bodyPr/>
        <a:lstStyle/>
        <a:p>
          <a:endParaRPr lang="en-US"/>
        </a:p>
      </dgm:t>
    </dgm:pt>
    <dgm:pt modelId="{92412B91-A485-4E8C-BF1D-61A1587AFDF4}" type="pres">
      <dgm:prSet presAssocID="{A79B8944-7346-46A9-AA47-7A4EB22B8EA4}" presName="vert0" presStyleCnt="0">
        <dgm:presLayoutVars>
          <dgm:dir/>
          <dgm:animOne val="branch"/>
          <dgm:animLvl val="lvl"/>
        </dgm:presLayoutVars>
      </dgm:prSet>
      <dgm:spPr/>
    </dgm:pt>
    <dgm:pt modelId="{BB08F4FC-9AEB-4805-8627-02909E7FA0EB}" type="pres">
      <dgm:prSet presAssocID="{04FE5A9F-C4F8-4446-9886-EF00FDB1CFEA}" presName="thickLine" presStyleLbl="alignNode1" presStyleIdx="0" presStyleCnt="5"/>
      <dgm:spPr/>
    </dgm:pt>
    <dgm:pt modelId="{6B87A7E2-5940-43CF-84F5-7343A562A76F}" type="pres">
      <dgm:prSet presAssocID="{04FE5A9F-C4F8-4446-9886-EF00FDB1CFEA}" presName="horz1" presStyleCnt="0"/>
      <dgm:spPr/>
    </dgm:pt>
    <dgm:pt modelId="{EB530F60-B19B-4033-B78A-AFAC96845C4F}" type="pres">
      <dgm:prSet presAssocID="{04FE5A9F-C4F8-4446-9886-EF00FDB1CFEA}" presName="tx1" presStyleLbl="revTx" presStyleIdx="0" presStyleCnt="5"/>
      <dgm:spPr/>
    </dgm:pt>
    <dgm:pt modelId="{8AAB8C82-EE67-4C92-AAC0-C777D1E8EFD2}" type="pres">
      <dgm:prSet presAssocID="{04FE5A9F-C4F8-4446-9886-EF00FDB1CFEA}" presName="vert1" presStyleCnt="0"/>
      <dgm:spPr/>
    </dgm:pt>
    <dgm:pt modelId="{BB4021C3-376E-46ED-A472-5819D5F87B34}" type="pres">
      <dgm:prSet presAssocID="{8455673F-185E-46C3-B1AA-289DBD3F1F7F}" presName="thickLine" presStyleLbl="alignNode1" presStyleIdx="1" presStyleCnt="5"/>
      <dgm:spPr/>
    </dgm:pt>
    <dgm:pt modelId="{AFE6D8F2-DD72-492E-A7CF-D7468158A909}" type="pres">
      <dgm:prSet presAssocID="{8455673F-185E-46C3-B1AA-289DBD3F1F7F}" presName="horz1" presStyleCnt="0"/>
      <dgm:spPr/>
    </dgm:pt>
    <dgm:pt modelId="{992AF473-C6B6-458D-AA19-4FF93C715451}" type="pres">
      <dgm:prSet presAssocID="{8455673F-185E-46C3-B1AA-289DBD3F1F7F}" presName="tx1" presStyleLbl="revTx" presStyleIdx="1" presStyleCnt="5"/>
      <dgm:spPr/>
    </dgm:pt>
    <dgm:pt modelId="{2670BF25-31FA-476B-8085-B0F4AE2EF447}" type="pres">
      <dgm:prSet presAssocID="{8455673F-185E-46C3-B1AA-289DBD3F1F7F}" presName="vert1" presStyleCnt="0"/>
      <dgm:spPr/>
    </dgm:pt>
    <dgm:pt modelId="{FE42E92E-693F-414B-8A87-BA4886866E47}" type="pres">
      <dgm:prSet presAssocID="{1C45BD57-9CDC-42D9-AFC3-7D24EEFDD0F1}" presName="thickLine" presStyleLbl="alignNode1" presStyleIdx="2" presStyleCnt="5"/>
      <dgm:spPr/>
    </dgm:pt>
    <dgm:pt modelId="{AF2A4103-579B-4445-8C9F-CE62654A28DE}" type="pres">
      <dgm:prSet presAssocID="{1C45BD57-9CDC-42D9-AFC3-7D24EEFDD0F1}" presName="horz1" presStyleCnt="0"/>
      <dgm:spPr/>
    </dgm:pt>
    <dgm:pt modelId="{8D12AF73-7863-477D-9972-F4692EACB037}" type="pres">
      <dgm:prSet presAssocID="{1C45BD57-9CDC-42D9-AFC3-7D24EEFDD0F1}" presName="tx1" presStyleLbl="revTx" presStyleIdx="2" presStyleCnt="5"/>
      <dgm:spPr/>
    </dgm:pt>
    <dgm:pt modelId="{2EFC06D6-8739-40D9-B47E-A81FD0CF9D56}" type="pres">
      <dgm:prSet presAssocID="{1C45BD57-9CDC-42D9-AFC3-7D24EEFDD0F1}" presName="vert1" presStyleCnt="0"/>
      <dgm:spPr/>
    </dgm:pt>
    <dgm:pt modelId="{C8976324-A4DC-4E75-83AB-1E3E976EB772}" type="pres">
      <dgm:prSet presAssocID="{2400A363-171C-4433-9735-EBC81F6FC67C}" presName="thickLine" presStyleLbl="alignNode1" presStyleIdx="3" presStyleCnt="5"/>
      <dgm:spPr/>
    </dgm:pt>
    <dgm:pt modelId="{8FFC656F-CECA-4140-B54D-7114FC2EA47F}" type="pres">
      <dgm:prSet presAssocID="{2400A363-171C-4433-9735-EBC81F6FC67C}" presName="horz1" presStyleCnt="0"/>
      <dgm:spPr/>
    </dgm:pt>
    <dgm:pt modelId="{7D841312-90FD-4DFC-AF3F-4D7FD63415DC}" type="pres">
      <dgm:prSet presAssocID="{2400A363-171C-4433-9735-EBC81F6FC67C}" presName="tx1" presStyleLbl="revTx" presStyleIdx="3" presStyleCnt="5"/>
      <dgm:spPr/>
    </dgm:pt>
    <dgm:pt modelId="{75FAE497-F545-4DC4-BA1E-C06B2FF9B32D}" type="pres">
      <dgm:prSet presAssocID="{2400A363-171C-4433-9735-EBC81F6FC67C}" presName="vert1" presStyleCnt="0"/>
      <dgm:spPr/>
    </dgm:pt>
    <dgm:pt modelId="{B9561E87-AF75-4929-8EDB-D110DC297CC1}" type="pres">
      <dgm:prSet presAssocID="{38C976F3-2FC5-4FA0-91AD-82C589523152}" presName="thickLine" presStyleLbl="alignNode1" presStyleIdx="4" presStyleCnt="5"/>
      <dgm:spPr/>
    </dgm:pt>
    <dgm:pt modelId="{C849CDBC-5829-4B32-865D-DC6A5D641402}" type="pres">
      <dgm:prSet presAssocID="{38C976F3-2FC5-4FA0-91AD-82C589523152}" presName="horz1" presStyleCnt="0"/>
      <dgm:spPr/>
    </dgm:pt>
    <dgm:pt modelId="{D45A70CB-5EC6-493F-8900-DB5AC5C37502}" type="pres">
      <dgm:prSet presAssocID="{38C976F3-2FC5-4FA0-91AD-82C589523152}" presName="tx1" presStyleLbl="revTx" presStyleIdx="4" presStyleCnt="5"/>
      <dgm:spPr/>
    </dgm:pt>
    <dgm:pt modelId="{92FDB4CD-2444-4664-A87C-BCEEBC963FF2}" type="pres">
      <dgm:prSet presAssocID="{38C976F3-2FC5-4FA0-91AD-82C589523152}" presName="vert1" presStyleCnt="0"/>
      <dgm:spPr/>
    </dgm:pt>
  </dgm:ptLst>
  <dgm:cxnLst>
    <dgm:cxn modelId="{E15E420B-1A01-42AE-AA4D-9300A075D37C}" srcId="{A79B8944-7346-46A9-AA47-7A4EB22B8EA4}" destId="{8455673F-185E-46C3-B1AA-289DBD3F1F7F}" srcOrd="1" destOrd="0" parTransId="{E6B1C5F8-46B8-4322-B8BF-32F2A111C0AD}" sibTransId="{FC5DBE55-407F-449C-A7E9-EC81B0985C1F}"/>
    <dgm:cxn modelId="{6F752312-6FC3-454A-A9AC-84F294EAD3D8}" type="presOf" srcId="{04FE5A9F-C4F8-4446-9886-EF00FDB1CFEA}" destId="{EB530F60-B19B-4033-B78A-AFAC96845C4F}" srcOrd="0" destOrd="0" presId="urn:microsoft.com/office/officeart/2008/layout/LinedList"/>
    <dgm:cxn modelId="{B965041C-80F5-4A69-99F8-AD8A2EEA423D}" type="presOf" srcId="{38C976F3-2FC5-4FA0-91AD-82C589523152}" destId="{D45A70CB-5EC6-493F-8900-DB5AC5C37502}" srcOrd="0" destOrd="0" presId="urn:microsoft.com/office/officeart/2008/layout/LinedList"/>
    <dgm:cxn modelId="{95C6EB2A-BE73-4045-AD74-6F4A743F9058}" srcId="{A79B8944-7346-46A9-AA47-7A4EB22B8EA4}" destId="{2400A363-171C-4433-9735-EBC81F6FC67C}" srcOrd="3" destOrd="0" parTransId="{08AB479F-C60D-4689-9090-B8541E869465}" sibTransId="{BF1ACDD4-A04F-44A7-A5D5-1A4425434A18}"/>
    <dgm:cxn modelId="{676A6140-9BBF-47A5-B450-65145B470099}" type="presOf" srcId="{2400A363-171C-4433-9735-EBC81F6FC67C}" destId="{7D841312-90FD-4DFC-AF3F-4D7FD63415DC}" srcOrd="0" destOrd="0" presId="urn:microsoft.com/office/officeart/2008/layout/LinedList"/>
    <dgm:cxn modelId="{2E5D107F-EA51-4746-BD83-302CD8458332}" srcId="{A79B8944-7346-46A9-AA47-7A4EB22B8EA4}" destId="{04FE5A9F-C4F8-4446-9886-EF00FDB1CFEA}" srcOrd="0" destOrd="0" parTransId="{B3A2EF36-0672-4CF7-9E4D-AD3864E644EC}" sibTransId="{6D563686-348A-4615-819A-537E0495236E}"/>
    <dgm:cxn modelId="{815F3D90-8B2F-4853-BAA4-DF53EBD6E3B9}" srcId="{A79B8944-7346-46A9-AA47-7A4EB22B8EA4}" destId="{1C45BD57-9CDC-42D9-AFC3-7D24EEFDD0F1}" srcOrd="2" destOrd="0" parTransId="{31A303F6-0D38-44D7-89D8-7DBEEB890A69}" sibTransId="{75639CD4-66C6-49B1-8F90-B69ECFEE7422}"/>
    <dgm:cxn modelId="{AA70AF95-228F-42E0-AABC-66CEBE03C813}" type="presOf" srcId="{A79B8944-7346-46A9-AA47-7A4EB22B8EA4}" destId="{92412B91-A485-4E8C-BF1D-61A1587AFDF4}" srcOrd="0" destOrd="0" presId="urn:microsoft.com/office/officeart/2008/layout/LinedList"/>
    <dgm:cxn modelId="{E11F4597-6381-422B-AA01-4F7C132B1CA1}" type="presOf" srcId="{8455673F-185E-46C3-B1AA-289DBD3F1F7F}" destId="{992AF473-C6B6-458D-AA19-4FF93C715451}" srcOrd="0" destOrd="0" presId="urn:microsoft.com/office/officeart/2008/layout/LinedList"/>
    <dgm:cxn modelId="{ECF62CA9-868F-4985-AF0C-27ED30DCF2F9}" type="presOf" srcId="{1C45BD57-9CDC-42D9-AFC3-7D24EEFDD0F1}" destId="{8D12AF73-7863-477D-9972-F4692EACB037}" srcOrd="0" destOrd="0" presId="urn:microsoft.com/office/officeart/2008/layout/LinedList"/>
    <dgm:cxn modelId="{28BAF4B9-60F8-45C0-91B2-CB4D832E62CE}" srcId="{A79B8944-7346-46A9-AA47-7A4EB22B8EA4}" destId="{38C976F3-2FC5-4FA0-91AD-82C589523152}" srcOrd="4" destOrd="0" parTransId="{D6AD3A1B-19FE-4606-8561-3C32CEEF456A}" sibTransId="{7CA39FC4-BEC3-4E48-85F2-9C3BFF2A9FB3}"/>
    <dgm:cxn modelId="{3E90342B-DE94-425F-A176-35AACC2FD3C5}" type="presParOf" srcId="{92412B91-A485-4E8C-BF1D-61A1587AFDF4}" destId="{BB08F4FC-9AEB-4805-8627-02909E7FA0EB}" srcOrd="0" destOrd="0" presId="urn:microsoft.com/office/officeart/2008/layout/LinedList"/>
    <dgm:cxn modelId="{287625D3-EE01-4C8C-A1FF-E0721FF0E01C}" type="presParOf" srcId="{92412B91-A485-4E8C-BF1D-61A1587AFDF4}" destId="{6B87A7E2-5940-43CF-84F5-7343A562A76F}" srcOrd="1" destOrd="0" presId="urn:microsoft.com/office/officeart/2008/layout/LinedList"/>
    <dgm:cxn modelId="{8BD60E29-84BC-4E8A-999F-EA8E1C066F6F}" type="presParOf" srcId="{6B87A7E2-5940-43CF-84F5-7343A562A76F}" destId="{EB530F60-B19B-4033-B78A-AFAC96845C4F}" srcOrd="0" destOrd="0" presId="urn:microsoft.com/office/officeart/2008/layout/LinedList"/>
    <dgm:cxn modelId="{A5BB2F15-A6BF-4C49-842A-7956D233AC5D}" type="presParOf" srcId="{6B87A7E2-5940-43CF-84F5-7343A562A76F}" destId="{8AAB8C82-EE67-4C92-AAC0-C777D1E8EFD2}" srcOrd="1" destOrd="0" presId="urn:microsoft.com/office/officeart/2008/layout/LinedList"/>
    <dgm:cxn modelId="{4FD76DA5-2704-4294-A625-F3D27ECEC0A4}" type="presParOf" srcId="{92412B91-A485-4E8C-BF1D-61A1587AFDF4}" destId="{BB4021C3-376E-46ED-A472-5819D5F87B34}" srcOrd="2" destOrd="0" presId="urn:microsoft.com/office/officeart/2008/layout/LinedList"/>
    <dgm:cxn modelId="{39C5ED73-2A83-4471-9B03-03C488505192}" type="presParOf" srcId="{92412B91-A485-4E8C-BF1D-61A1587AFDF4}" destId="{AFE6D8F2-DD72-492E-A7CF-D7468158A909}" srcOrd="3" destOrd="0" presId="urn:microsoft.com/office/officeart/2008/layout/LinedList"/>
    <dgm:cxn modelId="{85EA7B2F-7B9C-4BB2-8028-DCF3760C343F}" type="presParOf" srcId="{AFE6D8F2-DD72-492E-A7CF-D7468158A909}" destId="{992AF473-C6B6-458D-AA19-4FF93C715451}" srcOrd="0" destOrd="0" presId="urn:microsoft.com/office/officeart/2008/layout/LinedList"/>
    <dgm:cxn modelId="{AE78982D-018F-4DDE-B848-7237DDB18DF1}" type="presParOf" srcId="{AFE6D8F2-DD72-492E-A7CF-D7468158A909}" destId="{2670BF25-31FA-476B-8085-B0F4AE2EF447}" srcOrd="1" destOrd="0" presId="urn:microsoft.com/office/officeart/2008/layout/LinedList"/>
    <dgm:cxn modelId="{001FD04B-B304-4B3C-940E-534196014B52}" type="presParOf" srcId="{92412B91-A485-4E8C-BF1D-61A1587AFDF4}" destId="{FE42E92E-693F-414B-8A87-BA4886866E47}" srcOrd="4" destOrd="0" presId="urn:microsoft.com/office/officeart/2008/layout/LinedList"/>
    <dgm:cxn modelId="{8B44DE50-6CC0-4C48-A2DF-5A2BD0752467}" type="presParOf" srcId="{92412B91-A485-4E8C-BF1D-61A1587AFDF4}" destId="{AF2A4103-579B-4445-8C9F-CE62654A28DE}" srcOrd="5" destOrd="0" presId="urn:microsoft.com/office/officeart/2008/layout/LinedList"/>
    <dgm:cxn modelId="{7202DC97-6DE2-44BA-969B-802709297CC8}" type="presParOf" srcId="{AF2A4103-579B-4445-8C9F-CE62654A28DE}" destId="{8D12AF73-7863-477D-9972-F4692EACB037}" srcOrd="0" destOrd="0" presId="urn:microsoft.com/office/officeart/2008/layout/LinedList"/>
    <dgm:cxn modelId="{989BBCB7-0643-402E-99B3-CE4F9061B420}" type="presParOf" srcId="{AF2A4103-579B-4445-8C9F-CE62654A28DE}" destId="{2EFC06D6-8739-40D9-B47E-A81FD0CF9D56}" srcOrd="1" destOrd="0" presId="urn:microsoft.com/office/officeart/2008/layout/LinedList"/>
    <dgm:cxn modelId="{F7C9260C-826F-42CF-8689-AAD80538AA37}" type="presParOf" srcId="{92412B91-A485-4E8C-BF1D-61A1587AFDF4}" destId="{C8976324-A4DC-4E75-83AB-1E3E976EB772}" srcOrd="6" destOrd="0" presId="urn:microsoft.com/office/officeart/2008/layout/LinedList"/>
    <dgm:cxn modelId="{EFC84A8D-E5F6-46D5-8B81-01F9E2241174}" type="presParOf" srcId="{92412B91-A485-4E8C-BF1D-61A1587AFDF4}" destId="{8FFC656F-CECA-4140-B54D-7114FC2EA47F}" srcOrd="7" destOrd="0" presId="urn:microsoft.com/office/officeart/2008/layout/LinedList"/>
    <dgm:cxn modelId="{7745C18E-18D5-4108-8D4A-7991CE64A410}" type="presParOf" srcId="{8FFC656F-CECA-4140-B54D-7114FC2EA47F}" destId="{7D841312-90FD-4DFC-AF3F-4D7FD63415DC}" srcOrd="0" destOrd="0" presId="urn:microsoft.com/office/officeart/2008/layout/LinedList"/>
    <dgm:cxn modelId="{BFC2BB0F-D33F-44E6-B534-0E575A303754}" type="presParOf" srcId="{8FFC656F-CECA-4140-B54D-7114FC2EA47F}" destId="{75FAE497-F545-4DC4-BA1E-C06B2FF9B32D}" srcOrd="1" destOrd="0" presId="urn:microsoft.com/office/officeart/2008/layout/LinedList"/>
    <dgm:cxn modelId="{C1E9EC74-2631-4166-B84E-BBC2B3D3A3FA}" type="presParOf" srcId="{92412B91-A485-4E8C-BF1D-61A1587AFDF4}" destId="{B9561E87-AF75-4929-8EDB-D110DC297CC1}" srcOrd="8" destOrd="0" presId="urn:microsoft.com/office/officeart/2008/layout/LinedList"/>
    <dgm:cxn modelId="{7B552D94-B5C7-4931-B053-EE40D7E49195}" type="presParOf" srcId="{92412B91-A485-4E8C-BF1D-61A1587AFDF4}" destId="{C849CDBC-5829-4B32-865D-DC6A5D641402}" srcOrd="9" destOrd="0" presId="urn:microsoft.com/office/officeart/2008/layout/LinedList"/>
    <dgm:cxn modelId="{FA60C9DA-4A6E-4475-B0AE-2C1D02FB9621}" type="presParOf" srcId="{C849CDBC-5829-4B32-865D-DC6A5D641402}" destId="{D45A70CB-5EC6-493F-8900-DB5AC5C37502}" srcOrd="0" destOrd="0" presId="urn:microsoft.com/office/officeart/2008/layout/LinedList"/>
    <dgm:cxn modelId="{296E2451-3AF9-48AE-89F7-C5DBA868003C}" type="presParOf" srcId="{C849CDBC-5829-4B32-865D-DC6A5D641402}" destId="{92FDB4CD-2444-4664-A87C-BCEEBC963F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D48070-1CD1-407F-B00C-09F2FB8CA3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F0D1A-95D5-41BE-8406-7870CE85DEC7}">
      <dgm:prSet/>
      <dgm:spPr/>
      <dgm:t>
        <a:bodyPr/>
        <a:lstStyle/>
        <a:p>
          <a:r>
            <a:rPr lang="en-US"/>
            <a:t>You can find me at:</a:t>
          </a:r>
        </a:p>
      </dgm:t>
    </dgm:pt>
    <dgm:pt modelId="{8DD578A3-028F-489F-96AA-8C9831947303}" type="parTrans" cxnId="{4AFC059C-5BE4-4565-840F-A182F126A46C}">
      <dgm:prSet/>
      <dgm:spPr/>
      <dgm:t>
        <a:bodyPr/>
        <a:lstStyle/>
        <a:p>
          <a:endParaRPr lang="en-US"/>
        </a:p>
      </dgm:t>
    </dgm:pt>
    <dgm:pt modelId="{69F37C3D-A1C2-460D-AF48-9C440BC70B6C}" type="sibTrans" cxnId="{4AFC059C-5BE4-4565-840F-A182F126A46C}">
      <dgm:prSet/>
      <dgm:spPr/>
      <dgm:t>
        <a:bodyPr/>
        <a:lstStyle/>
        <a:p>
          <a:endParaRPr lang="en-US"/>
        </a:p>
      </dgm:t>
    </dgm:pt>
    <dgm:pt modelId="{45245AC0-B5B6-4269-9F56-D8E5EFC28EA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s.seytniyazova@centralasian.uz</a:t>
          </a:r>
          <a:r>
            <a:rPr lang="en-US" dirty="0"/>
            <a:t> </a:t>
          </a:r>
        </a:p>
      </dgm:t>
    </dgm:pt>
    <dgm:pt modelId="{FFBA9E33-5E44-44D6-A6F4-11EAA766F2C3}" type="parTrans" cxnId="{CBF4EC6D-B2E9-4192-B269-C77EF0CC9512}">
      <dgm:prSet/>
      <dgm:spPr/>
      <dgm:t>
        <a:bodyPr/>
        <a:lstStyle/>
        <a:p>
          <a:endParaRPr lang="en-US"/>
        </a:p>
      </dgm:t>
    </dgm:pt>
    <dgm:pt modelId="{B62AF024-6546-4025-B620-47C6BF706B79}" type="sibTrans" cxnId="{CBF4EC6D-B2E9-4192-B269-C77EF0CC9512}">
      <dgm:prSet/>
      <dgm:spPr/>
      <dgm:t>
        <a:bodyPr/>
        <a:lstStyle/>
        <a:p>
          <a:endParaRPr lang="en-US"/>
        </a:p>
      </dgm:t>
    </dgm:pt>
    <dgm:pt modelId="{382FBB7F-BD6A-423A-8F2E-E98719BA6C4D}">
      <dgm:prSet/>
      <dgm:spPr/>
      <dgm:t>
        <a:bodyPr/>
        <a:lstStyle/>
        <a:p>
          <a:r>
            <a:rPr lang="en-US"/>
            <a:t>Office hours: by appointment</a:t>
          </a:r>
        </a:p>
      </dgm:t>
    </dgm:pt>
    <dgm:pt modelId="{17899427-BB9E-4FBC-9EEF-9D65619004B2}" type="parTrans" cxnId="{3F339FC9-D76D-4447-8EFA-FE01909FD328}">
      <dgm:prSet/>
      <dgm:spPr/>
      <dgm:t>
        <a:bodyPr/>
        <a:lstStyle/>
        <a:p>
          <a:endParaRPr lang="en-US"/>
        </a:p>
      </dgm:t>
    </dgm:pt>
    <dgm:pt modelId="{9BF17389-28FC-4249-A636-F4D8DE8048E9}" type="sibTrans" cxnId="{3F339FC9-D76D-4447-8EFA-FE01909FD328}">
      <dgm:prSet/>
      <dgm:spPr/>
      <dgm:t>
        <a:bodyPr/>
        <a:lstStyle/>
        <a:p>
          <a:endParaRPr lang="en-US"/>
        </a:p>
      </dgm:t>
    </dgm:pt>
    <dgm:pt modelId="{90F6B385-1F2A-4A2A-97AD-184D0259D81A}">
      <dgm:prSet/>
      <dgm:spPr/>
      <dgm:t>
        <a:bodyPr/>
        <a:lstStyle/>
        <a:p>
          <a:r>
            <a:rPr lang="en-US"/>
            <a:t>Office № 251</a:t>
          </a:r>
        </a:p>
      </dgm:t>
    </dgm:pt>
    <dgm:pt modelId="{B65DD120-B8EB-4684-A203-D60540CA3265}" type="parTrans" cxnId="{027AE241-8A4C-48F4-B2B2-75512DE0B5D0}">
      <dgm:prSet/>
      <dgm:spPr/>
      <dgm:t>
        <a:bodyPr/>
        <a:lstStyle/>
        <a:p>
          <a:endParaRPr lang="en-US"/>
        </a:p>
      </dgm:t>
    </dgm:pt>
    <dgm:pt modelId="{08297611-4FA9-41D7-9D37-55DC34984434}" type="sibTrans" cxnId="{027AE241-8A4C-48F4-B2B2-75512DE0B5D0}">
      <dgm:prSet/>
      <dgm:spPr/>
      <dgm:t>
        <a:bodyPr/>
        <a:lstStyle/>
        <a:p>
          <a:endParaRPr lang="en-US"/>
        </a:p>
      </dgm:t>
    </dgm:pt>
    <dgm:pt modelId="{69BAB265-BED3-420D-86AB-E6932EF07DA4}" type="pres">
      <dgm:prSet presAssocID="{D8D48070-1CD1-407F-B00C-09F2FB8CA377}" presName="linear" presStyleCnt="0">
        <dgm:presLayoutVars>
          <dgm:dir/>
          <dgm:animLvl val="lvl"/>
          <dgm:resizeHandles val="exact"/>
        </dgm:presLayoutVars>
      </dgm:prSet>
      <dgm:spPr/>
    </dgm:pt>
    <dgm:pt modelId="{CC701A5E-6676-4B5C-B059-4908A0FCD2D0}" type="pres">
      <dgm:prSet presAssocID="{E4DF0D1A-95D5-41BE-8406-7870CE85DEC7}" presName="parentLin" presStyleCnt="0"/>
      <dgm:spPr/>
    </dgm:pt>
    <dgm:pt modelId="{C8C968AE-6CCB-4A64-B657-4F725EC1E21E}" type="pres">
      <dgm:prSet presAssocID="{E4DF0D1A-95D5-41BE-8406-7870CE85DEC7}" presName="parentLeftMargin" presStyleLbl="node1" presStyleIdx="0" presStyleCnt="1"/>
      <dgm:spPr/>
    </dgm:pt>
    <dgm:pt modelId="{83228F57-899E-4BD0-8969-944DCE085E21}" type="pres">
      <dgm:prSet presAssocID="{E4DF0D1A-95D5-41BE-8406-7870CE85DEC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03C29D8-D24F-45CE-9330-DA3CC8E31979}" type="pres">
      <dgm:prSet presAssocID="{E4DF0D1A-95D5-41BE-8406-7870CE85DEC7}" presName="negativeSpace" presStyleCnt="0"/>
      <dgm:spPr/>
    </dgm:pt>
    <dgm:pt modelId="{C742F9E2-DA95-45FB-B459-154BF79F5825}" type="pres">
      <dgm:prSet presAssocID="{E4DF0D1A-95D5-41BE-8406-7870CE85DEC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27AE241-8A4C-48F4-B2B2-75512DE0B5D0}" srcId="{E4DF0D1A-95D5-41BE-8406-7870CE85DEC7}" destId="{90F6B385-1F2A-4A2A-97AD-184D0259D81A}" srcOrd="2" destOrd="0" parTransId="{B65DD120-B8EB-4684-A203-D60540CA3265}" sibTransId="{08297611-4FA9-41D7-9D37-55DC34984434}"/>
    <dgm:cxn modelId="{2814846A-ACF5-4595-87EA-CCADBAB35613}" type="presOf" srcId="{90F6B385-1F2A-4A2A-97AD-184D0259D81A}" destId="{C742F9E2-DA95-45FB-B459-154BF79F5825}" srcOrd="0" destOrd="2" presId="urn:microsoft.com/office/officeart/2005/8/layout/list1"/>
    <dgm:cxn modelId="{CBF4EC6D-B2E9-4192-B269-C77EF0CC9512}" srcId="{E4DF0D1A-95D5-41BE-8406-7870CE85DEC7}" destId="{45245AC0-B5B6-4269-9F56-D8E5EFC28EAA}" srcOrd="0" destOrd="0" parTransId="{FFBA9E33-5E44-44D6-A6F4-11EAA766F2C3}" sibTransId="{B62AF024-6546-4025-B620-47C6BF706B79}"/>
    <dgm:cxn modelId="{B5AB7254-28D0-4505-B4FA-C9B4610F91D0}" type="presOf" srcId="{382FBB7F-BD6A-423A-8F2E-E98719BA6C4D}" destId="{C742F9E2-DA95-45FB-B459-154BF79F5825}" srcOrd="0" destOrd="1" presId="urn:microsoft.com/office/officeart/2005/8/layout/list1"/>
    <dgm:cxn modelId="{E7BBDA80-65AD-4D2D-A5BB-8E859B9BA243}" type="presOf" srcId="{E4DF0D1A-95D5-41BE-8406-7870CE85DEC7}" destId="{83228F57-899E-4BD0-8969-944DCE085E21}" srcOrd="1" destOrd="0" presId="urn:microsoft.com/office/officeart/2005/8/layout/list1"/>
    <dgm:cxn modelId="{5E5D558A-34A4-4A71-83F7-2288A94E6529}" type="presOf" srcId="{E4DF0D1A-95D5-41BE-8406-7870CE85DEC7}" destId="{C8C968AE-6CCB-4A64-B657-4F725EC1E21E}" srcOrd="0" destOrd="0" presId="urn:microsoft.com/office/officeart/2005/8/layout/list1"/>
    <dgm:cxn modelId="{4AFC059C-5BE4-4565-840F-A182F126A46C}" srcId="{D8D48070-1CD1-407F-B00C-09F2FB8CA377}" destId="{E4DF0D1A-95D5-41BE-8406-7870CE85DEC7}" srcOrd="0" destOrd="0" parTransId="{8DD578A3-028F-489F-96AA-8C9831947303}" sibTransId="{69F37C3D-A1C2-460D-AF48-9C440BC70B6C}"/>
    <dgm:cxn modelId="{E8363BAA-98DD-4D6D-A9EE-2BFAFA47E34E}" type="presOf" srcId="{45245AC0-B5B6-4269-9F56-D8E5EFC28EAA}" destId="{C742F9E2-DA95-45FB-B459-154BF79F5825}" srcOrd="0" destOrd="0" presId="urn:microsoft.com/office/officeart/2005/8/layout/list1"/>
    <dgm:cxn modelId="{3F339FC9-D76D-4447-8EFA-FE01909FD328}" srcId="{E4DF0D1A-95D5-41BE-8406-7870CE85DEC7}" destId="{382FBB7F-BD6A-423A-8F2E-E98719BA6C4D}" srcOrd="1" destOrd="0" parTransId="{17899427-BB9E-4FBC-9EEF-9D65619004B2}" sibTransId="{9BF17389-28FC-4249-A636-F4D8DE8048E9}"/>
    <dgm:cxn modelId="{B0F897CC-D49F-470E-A619-D03D3446D713}" type="presOf" srcId="{D8D48070-1CD1-407F-B00C-09F2FB8CA377}" destId="{69BAB265-BED3-420D-86AB-E6932EF07DA4}" srcOrd="0" destOrd="0" presId="urn:microsoft.com/office/officeart/2005/8/layout/list1"/>
    <dgm:cxn modelId="{FD1BEBFB-4CBB-497C-9CAC-578CC0E265AD}" type="presParOf" srcId="{69BAB265-BED3-420D-86AB-E6932EF07DA4}" destId="{CC701A5E-6676-4B5C-B059-4908A0FCD2D0}" srcOrd="0" destOrd="0" presId="urn:microsoft.com/office/officeart/2005/8/layout/list1"/>
    <dgm:cxn modelId="{9FAA36DE-F223-4723-A595-73D9E0E11527}" type="presParOf" srcId="{CC701A5E-6676-4B5C-B059-4908A0FCD2D0}" destId="{C8C968AE-6CCB-4A64-B657-4F725EC1E21E}" srcOrd="0" destOrd="0" presId="urn:microsoft.com/office/officeart/2005/8/layout/list1"/>
    <dgm:cxn modelId="{C96A58FB-AF5F-4255-BD23-DEC2F97B0C29}" type="presParOf" srcId="{CC701A5E-6676-4B5C-B059-4908A0FCD2D0}" destId="{83228F57-899E-4BD0-8969-944DCE085E21}" srcOrd="1" destOrd="0" presId="urn:microsoft.com/office/officeart/2005/8/layout/list1"/>
    <dgm:cxn modelId="{A11AB096-A730-41FF-877E-ACAA530BDCC6}" type="presParOf" srcId="{69BAB265-BED3-420D-86AB-E6932EF07DA4}" destId="{003C29D8-D24F-45CE-9330-DA3CC8E31979}" srcOrd="1" destOrd="0" presId="urn:microsoft.com/office/officeart/2005/8/layout/list1"/>
    <dgm:cxn modelId="{D420DB09-628C-4DA3-B9F1-B963FFB879CE}" type="presParOf" srcId="{69BAB265-BED3-420D-86AB-E6932EF07DA4}" destId="{C742F9E2-DA95-45FB-B459-154BF79F582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16511-0BA7-4A5E-AE61-8DAA5FF8FECE}">
      <dsp:nvSpPr>
        <dsp:cNvPr id="0" name=""/>
        <dsp:cNvSpPr/>
      </dsp:nvSpPr>
      <dsp:spPr>
        <a:xfrm>
          <a:off x="3548974" y="3239729"/>
          <a:ext cx="807599" cy="153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3799" y="0"/>
              </a:lnTo>
              <a:lnTo>
                <a:pt x="403799" y="1538871"/>
              </a:lnTo>
              <a:lnTo>
                <a:pt x="807599" y="1538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909326" y="3965716"/>
        <a:ext cx="86895" cy="86895"/>
      </dsp:txXfrm>
    </dsp:sp>
    <dsp:sp modelId="{CF0E2422-5F58-4794-A987-4738FA31FC1D}">
      <dsp:nvSpPr>
        <dsp:cNvPr id="0" name=""/>
        <dsp:cNvSpPr/>
      </dsp:nvSpPr>
      <dsp:spPr>
        <a:xfrm>
          <a:off x="3548974" y="3194009"/>
          <a:ext cx="8075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759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2584" y="3219539"/>
        <a:ext cx="40379" cy="40379"/>
      </dsp:txXfrm>
    </dsp:sp>
    <dsp:sp modelId="{2439212D-08AB-45DE-B0AD-C1923DE5F6B1}">
      <dsp:nvSpPr>
        <dsp:cNvPr id="0" name=""/>
        <dsp:cNvSpPr/>
      </dsp:nvSpPr>
      <dsp:spPr>
        <a:xfrm>
          <a:off x="3548974" y="1700857"/>
          <a:ext cx="807599" cy="1538871"/>
        </a:xfrm>
        <a:custGeom>
          <a:avLst/>
          <a:gdLst/>
          <a:ahLst/>
          <a:cxnLst/>
          <a:rect l="0" t="0" r="0" b="0"/>
          <a:pathLst>
            <a:path>
              <a:moveTo>
                <a:pt x="0" y="1538871"/>
              </a:moveTo>
              <a:lnTo>
                <a:pt x="403799" y="1538871"/>
              </a:lnTo>
              <a:lnTo>
                <a:pt x="403799" y="0"/>
              </a:lnTo>
              <a:lnTo>
                <a:pt x="80759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909326" y="2426845"/>
        <a:ext cx="86895" cy="86895"/>
      </dsp:txXfrm>
    </dsp:sp>
    <dsp:sp modelId="{ADCB4C65-886B-4391-B248-28B3B0E0D885}">
      <dsp:nvSpPr>
        <dsp:cNvPr id="0" name=""/>
        <dsp:cNvSpPr/>
      </dsp:nvSpPr>
      <dsp:spPr>
        <a:xfrm rot="16200000">
          <a:off x="-306302" y="2624180"/>
          <a:ext cx="6479458" cy="1231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Academic vocabulary</a:t>
          </a:r>
        </a:p>
      </dsp:txBody>
      <dsp:txXfrm>
        <a:off x="-306302" y="2624180"/>
        <a:ext cx="6479458" cy="1231097"/>
      </dsp:txXfrm>
    </dsp:sp>
    <dsp:sp modelId="{56107966-FF94-44BB-BAED-1D8E8D539806}">
      <dsp:nvSpPr>
        <dsp:cNvPr id="0" name=""/>
        <dsp:cNvSpPr/>
      </dsp:nvSpPr>
      <dsp:spPr>
        <a:xfrm>
          <a:off x="4356574" y="1085309"/>
          <a:ext cx="4037998" cy="1231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General </a:t>
          </a:r>
        </a:p>
      </dsp:txBody>
      <dsp:txXfrm>
        <a:off x="4356574" y="1085309"/>
        <a:ext cx="4037998" cy="1231097"/>
      </dsp:txXfrm>
    </dsp:sp>
    <dsp:sp modelId="{6E387C9A-01B4-491F-A569-4CEB57ABEE57}">
      <dsp:nvSpPr>
        <dsp:cNvPr id="0" name=""/>
        <dsp:cNvSpPr/>
      </dsp:nvSpPr>
      <dsp:spPr>
        <a:xfrm>
          <a:off x="4356574" y="2624180"/>
          <a:ext cx="4037998" cy="1231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Academic</a:t>
          </a:r>
        </a:p>
      </dsp:txBody>
      <dsp:txXfrm>
        <a:off x="4356574" y="2624180"/>
        <a:ext cx="4037998" cy="1231097"/>
      </dsp:txXfrm>
    </dsp:sp>
    <dsp:sp modelId="{1D201D56-9586-4B46-9D95-1A3AD801CDF8}">
      <dsp:nvSpPr>
        <dsp:cNvPr id="0" name=""/>
        <dsp:cNvSpPr/>
      </dsp:nvSpPr>
      <dsp:spPr>
        <a:xfrm>
          <a:off x="4356574" y="4163051"/>
          <a:ext cx="4037998" cy="1231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Technical</a:t>
          </a:r>
        </a:p>
      </dsp:txBody>
      <dsp:txXfrm>
        <a:off x="4356574" y="4163051"/>
        <a:ext cx="4037998" cy="1231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BAAFE-1ECE-4CEC-AA9C-F08ABAD2CD09}">
      <dsp:nvSpPr>
        <dsp:cNvPr id="0" name=""/>
        <dsp:cNvSpPr/>
      </dsp:nvSpPr>
      <dsp:spPr>
        <a:xfrm>
          <a:off x="0" y="1776"/>
          <a:ext cx="7747819" cy="756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83A00-BDCD-4DF0-ADE4-4B6B233423A7}">
      <dsp:nvSpPr>
        <dsp:cNvPr id="0" name=""/>
        <dsp:cNvSpPr/>
      </dsp:nvSpPr>
      <dsp:spPr>
        <a:xfrm>
          <a:off x="228952" y="172071"/>
          <a:ext cx="416276" cy="416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A84EE-F716-41A0-9CC0-CB43BCEA566D}">
      <dsp:nvSpPr>
        <dsp:cNvPr id="0" name=""/>
        <dsp:cNvSpPr/>
      </dsp:nvSpPr>
      <dsp:spPr>
        <a:xfrm>
          <a:off x="874181" y="1776"/>
          <a:ext cx="6873637" cy="75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02" tIns="80102" rIns="80102" bIns="801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Vocabulary that occurs </a:t>
          </a:r>
          <a:r>
            <a:rPr lang="en-US" sz="1800" b="1" i="0" kern="1200" dirty="0"/>
            <a:t>frequently</a:t>
          </a:r>
          <a:r>
            <a:rPr lang="en-US" sz="1800" b="0" i="0" kern="1200" dirty="0"/>
            <a:t> in all kinds of texts and </a:t>
          </a:r>
          <a:r>
            <a:rPr lang="en-US" sz="1800" b="1" i="0" kern="1200" dirty="0"/>
            <a:t>everyday language</a:t>
          </a:r>
          <a:endParaRPr lang="en-US" sz="1800" kern="1200" dirty="0"/>
        </a:p>
      </dsp:txBody>
      <dsp:txXfrm>
        <a:off x="874181" y="1776"/>
        <a:ext cx="6873637" cy="756867"/>
      </dsp:txXfrm>
    </dsp:sp>
    <dsp:sp modelId="{BA3A52C7-9DC6-4A15-984C-0EBD08C28E70}">
      <dsp:nvSpPr>
        <dsp:cNvPr id="0" name=""/>
        <dsp:cNvSpPr/>
      </dsp:nvSpPr>
      <dsp:spPr>
        <a:xfrm>
          <a:off x="0" y="947860"/>
          <a:ext cx="7747819" cy="756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4A5C4-FEBA-48EA-A2BD-3B2238722417}">
      <dsp:nvSpPr>
        <dsp:cNvPr id="0" name=""/>
        <dsp:cNvSpPr/>
      </dsp:nvSpPr>
      <dsp:spPr>
        <a:xfrm>
          <a:off x="228952" y="1118155"/>
          <a:ext cx="416276" cy="4162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0FF80-622E-4B90-9443-CECC6F7C147C}">
      <dsp:nvSpPr>
        <dsp:cNvPr id="0" name=""/>
        <dsp:cNvSpPr/>
      </dsp:nvSpPr>
      <dsp:spPr>
        <a:xfrm>
          <a:off x="874181" y="947860"/>
          <a:ext cx="6873637" cy="75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02" tIns="80102" rIns="80102" bIns="801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Consider these examples, all of which contain words we use daily, but all of which are acceptable in academic speech or writing:</a:t>
          </a:r>
          <a:endParaRPr lang="en-US" sz="1800" kern="1200" dirty="0"/>
        </a:p>
      </dsp:txBody>
      <dsp:txXfrm>
        <a:off x="874181" y="947860"/>
        <a:ext cx="6873637" cy="756867"/>
      </dsp:txXfrm>
    </dsp:sp>
    <dsp:sp modelId="{BDF89F8E-F56B-4023-8292-AA4DCD87705C}">
      <dsp:nvSpPr>
        <dsp:cNvPr id="0" name=""/>
        <dsp:cNvSpPr/>
      </dsp:nvSpPr>
      <dsp:spPr>
        <a:xfrm>
          <a:off x="0" y="1893944"/>
          <a:ext cx="7747819" cy="756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E4C9-52C9-4C86-BC9E-D184E74DBB76}">
      <dsp:nvSpPr>
        <dsp:cNvPr id="0" name=""/>
        <dsp:cNvSpPr/>
      </dsp:nvSpPr>
      <dsp:spPr>
        <a:xfrm>
          <a:off x="228952" y="2064239"/>
          <a:ext cx="416276" cy="4162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A567-4B28-4AA6-8A75-75580EEF94CC}">
      <dsp:nvSpPr>
        <dsp:cNvPr id="0" name=""/>
        <dsp:cNvSpPr/>
      </dsp:nvSpPr>
      <dsp:spPr>
        <a:xfrm>
          <a:off x="874181" y="1893944"/>
          <a:ext cx="6873637" cy="75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02" tIns="80102" rIns="80102" bIns="801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/>
            <a:t>The aim of this report is to...</a:t>
          </a:r>
          <a:r>
            <a:rPr lang="en-US" sz="1800" b="0" i="0" kern="1200"/>
            <a:t>   [</a:t>
          </a:r>
          <a:r>
            <a:rPr lang="en-US" sz="1800" b="0" i="0" u="none" kern="1200"/>
            <a:t>language for reports]</a:t>
          </a:r>
          <a:endParaRPr lang="en-US" sz="1800" u="none" kern="1200"/>
        </a:p>
      </dsp:txBody>
      <dsp:txXfrm>
        <a:off x="874181" y="1893944"/>
        <a:ext cx="6873637" cy="756867"/>
      </dsp:txXfrm>
    </dsp:sp>
    <dsp:sp modelId="{2B6C74E3-41FD-47E6-BE2E-DFFD1B28B0EE}">
      <dsp:nvSpPr>
        <dsp:cNvPr id="0" name=""/>
        <dsp:cNvSpPr/>
      </dsp:nvSpPr>
      <dsp:spPr>
        <a:xfrm>
          <a:off x="0" y="2840028"/>
          <a:ext cx="7747819" cy="756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A187-AA29-4993-AA4E-CBE6941D9911}">
      <dsp:nvSpPr>
        <dsp:cNvPr id="0" name=""/>
        <dsp:cNvSpPr/>
      </dsp:nvSpPr>
      <dsp:spPr>
        <a:xfrm>
          <a:off x="228952" y="3010323"/>
          <a:ext cx="416276" cy="4162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00424-53EE-43D2-B20B-44B76EE87B7F}">
      <dsp:nvSpPr>
        <dsp:cNvPr id="0" name=""/>
        <dsp:cNvSpPr/>
      </dsp:nvSpPr>
      <dsp:spPr>
        <a:xfrm>
          <a:off x="874181" y="2840028"/>
          <a:ext cx="6873637" cy="75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02" tIns="80102" rIns="80102" bIns="801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/>
            <a:t>What I want to talk about today is...</a:t>
          </a:r>
          <a:r>
            <a:rPr lang="en-US" sz="1800" b="0" i="0" kern="1200"/>
            <a:t>  [</a:t>
          </a:r>
          <a:r>
            <a:rPr lang="en-US" sz="1800" b="0" i="0" u="none" kern="1200"/>
            <a:t>language for presentations</a:t>
          </a:r>
          <a:r>
            <a:rPr lang="en-US" sz="1800" b="0" i="0" kern="1200"/>
            <a:t>]</a:t>
          </a:r>
          <a:endParaRPr lang="en-US" sz="1800" kern="1200"/>
        </a:p>
      </dsp:txBody>
      <dsp:txXfrm>
        <a:off x="874181" y="2840028"/>
        <a:ext cx="6873637" cy="756867"/>
      </dsp:txXfrm>
    </dsp:sp>
    <dsp:sp modelId="{E7653994-7A90-4F16-837F-0B2BA40E977F}">
      <dsp:nvSpPr>
        <dsp:cNvPr id="0" name=""/>
        <dsp:cNvSpPr/>
      </dsp:nvSpPr>
      <dsp:spPr>
        <a:xfrm>
          <a:off x="0" y="3786112"/>
          <a:ext cx="7747819" cy="756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4A012-80CD-4942-A996-C87FD678DEFC}">
      <dsp:nvSpPr>
        <dsp:cNvPr id="0" name=""/>
        <dsp:cNvSpPr/>
      </dsp:nvSpPr>
      <dsp:spPr>
        <a:xfrm>
          <a:off x="228952" y="3956407"/>
          <a:ext cx="416276" cy="4162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268D3-381E-4877-A8FF-9B61047BE09D}">
      <dsp:nvSpPr>
        <dsp:cNvPr id="0" name=""/>
        <dsp:cNvSpPr/>
      </dsp:nvSpPr>
      <dsp:spPr>
        <a:xfrm>
          <a:off x="874181" y="3786112"/>
          <a:ext cx="6873637" cy="75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02" tIns="80102" rIns="80102" bIns="801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/>
            <a:t>There are several possible reasons for this, for example...</a:t>
          </a:r>
          <a:r>
            <a:rPr lang="en-US" sz="1800" b="0" i="0" kern="1200"/>
            <a:t>  [giving reasons, giving examples]</a:t>
          </a:r>
          <a:endParaRPr lang="en-US" sz="1800" kern="1200"/>
        </a:p>
      </dsp:txBody>
      <dsp:txXfrm>
        <a:off x="874181" y="3786112"/>
        <a:ext cx="6873637" cy="756867"/>
      </dsp:txXfrm>
    </dsp:sp>
    <dsp:sp modelId="{36D1C9C6-3BA3-4D62-AE38-E9F675A052CB}">
      <dsp:nvSpPr>
        <dsp:cNvPr id="0" name=""/>
        <dsp:cNvSpPr/>
      </dsp:nvSpPr>
      <dsp:spPr>
        <a:xfrm>
          <a:off x="0" y="4732196"/>
          <a:ext cx="7747819" cy="756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370B1-764F-4771-B6B8-F6A317009370}">
      <dsp:nvSpPr>
        <dsp:cNvPr id="0" name=""/>
        <dsp:cNvSpPr/>
      </dsp:nvSpPr>
      <dsp:spPr>
        <a:xfrm>
          <a:off x="228952" y="4902491"/>
          <a:ext cx="416276" cy="4162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63C05-FFB5-4D4A-8243-186F59F72EC9}">
      <dsp:nvSpPr>
        <dsp:cNvPr id="0" name=""/>
        <dsp:cNvSpPr/>
      </dsp:nvSpPr>
      <dsp:spPr>
        <a:xfrm>
          <a:off x="874181" y="4732196"/>
          <a:ext cx="6873637" cy="75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02" tIns="80102" rIns="80102" bIns="801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/>
            <a:t>In comparison, the control group...</a:t>
          </a:r>
          <a:r>
            <a:rPr lang="en-US" sz="1800" b="0" i="0" kern="1200"/>
            <a:t>   [comparing]</a:t>
          </a:r>
          <a:endParaRPr lang="en-US" sz="1800" kern="1200"/>
        </a:p>
      </dsp:txBody>
      <dsp:txXfrm>
        <a:off x="874181" y="4732196"/>
        <a:ext cx="6873637" cy="756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AD176-3D5D-4D67-BA43-4734E693D0D1}">
      <dsp:nvSpPr>
        <dsp:cNvPr id="0" name=""/>
        <dsp:cNvSpPr/>
      </dsp:nvSpPr>
      <dsp:spPr>
        <a:xfrm>
          <a:off x="0" y="2135"/>
          <a:ext cx="61117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66F65-DA55-4975-BAF8-7F305795DECA}">
      <dsp:nvSpPr>
        <dsp:cNvPr id="0" name=""/>
        <dsp:cNvSpPr/>
      </dsp:nvSpPr>
      <dsp:spPr>
        <a:xfrm>
          <a:off x="0" y="2135"/>
          <a:ext cx="6111737" cy="72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Formality</a:t>
          </a:r>
          <a:endParaRPr lang="en-US" sz="3400" kern="1200" dirty="0"/>
        </a:p>
      </dsp:txBody>
      <dsp:txXfrm>
        <a:off x="0" y="2135"/>
        <a:ext cx="6111737" cy="728141"/>
      </dsp:txXfrm>
    </dsp:sp>
    <dsp:sp modelId="{BFB505AC-CA2D-4CE8-B9E8-24A03D77D135}">
      <dsp:nvSpPr>
        <dsp:cNvPr id="0" name=""/>
        <dsp:cNvSpPr/>
      </dsp:nvSpPr>
      <dsp:spPr>
        <a:xfrm>
          <a:off x="0" y="730276"/>
          <a:ext cx="6111737" cy="0"/>
        </a:xfrm>
        <a:prstGeom prst="line">
          <a:avLst/>
        </a:prstGeom>
        <a:solidFill>
          <a:schemeClr val="accent5">
            <a:hueOff val="-295036"/>
            <a:satOff val="1282"/>
            <a:lumOff val="79"/>
            <a:alphaOff val="0"/>
          </a:schemeClr>
        </a:solidFill>
        <a:ln w="12700" cap="flat" cmpd="sng" algn="ctr">
          <a:solidFill>
            <a:schemeClr val="accent5">
              <a:hueOff val="-295036"/>
              <a:satOff val="1282"/>
              <a:lumOff val="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822F6-9F82-445A-BFE4-8EE7179D63D4}">
      <dsp:nvSpPr>
        <dsp:cNvPr id="0" name=""/>
        <dsp:cNvSpPr/>
      </dsp:nvSpPr>
      <dsp:spPr>
        <a:xfrm>
          <a:off x="0" y="730276"/>
          <a:ext cx="6111737" cy="72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Objectivity </a:t>
          </a:r>
          <a:endParaRPr lang="en-US" sz="3400" kern="1200"/>
        </a:p>
      </dsp:txBody>
      <dsp:txXfrm>
        <a:off x="0" y="730276"/>
        <a:ext cx="6111737" cy="728141"/>
      </dsp:txXfrm>
    </dsp:sp>
    <dsp:sp modelId="{CF481167-93BF-419E-99E6-2CFC7F12C19A}">
      <dsp:nvSpPr>
        <dsp:cNvPr id="0" name=""/>
        <dsp:cNvSpPr/>
      </dsp:nvSpPr>
      <dsp:spPr>
        <a:xfrm>
          <a:off x="0" y="1458418"/>
          <a:ext cx="6111737" cy="0"/>
        </a:xfrm>
        <a:prstGeom prst="line">
          <a:avLst/>
        </a:prstGeom>
        <a:solidFill>
          <a:schemeClr val="accent5">
            <a:hueOff val="-590072"/>
            <a:satOff val="2563"/>
            <a:lumOff val="157"/>
            <a:alphaOff val="0"/>
          </a:schemeClr>
        </a:solidFill>
        <a:ln w="12700" cap="flat" cmpd="sng" algn="ctr">
          <a:solidFill>
            <a:schemeClr val="accent5">
              <a:hueOff val="-590072"/>
              <a:satOff val="2563"/>
              <a:lumOff val="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EA8FD-FF31-41EE-A6DA-5CB9654C523A}">
      <dsp:nvSpPr>
        <dsp:cNvPr id="0" name=""/>
        <dsp:cNvSpPr/>
      </dsp:nvSpPr>
      <dsp:spPr>
        <a:xfrm>
          <a:off x="0" y="1458418"/>
          <a:ext cx="6111737" cy="72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Precision </a:t>
          </a:r>
          <a:endParaRPr lang="en-US" sz="3400" kern="1200"/>
        </a:p>
      </dsp:txBody>
      <dsp:txXfrm>
        <a:off x="0" y="1458418"/>
        <a:ext cx="6111737" cy="728141"/>
      </dsp:txXfrm>
    </dsp:sp>
    <dsp:sp modelId="{DFC6AA3C-5DE0-4572-8BEC-02438A07CF79}">
      <dsp:nvSpPr>
        <dsp:cNvPr id="0" name=""/>
        <dsp:cNvSpPr/>
      </dsp:nvSpPr>
      <dsp:spPr>
        <a:xfrm>
          <a:off x="0" y="2186559"/>
          <a:ext cx="6111737" cy="0"/>
        </a:xfrm>
        <a:prstGeom prst="line">
          <a:avLst/>
        </a:prstGeom>
        <a:solidFill>
          <a:schemeClr val="accent5">
            <a:hueOff val="-885108"/>
            <a:satOff val="3845"/>
            <a:lumOff val="236"/>
            <a:alphaOff val="0"/>
          </a:schemeClr>
        </a:solidFill>
        <a:ln w="12700" cap="flat" cmpd="sng" algn="ctr">
          <a:solidFill>
            <a:schemeClr val="accent5">
              <a:hueOff val="-885108"/>
              <a:satOff val="3845"/>
              <a:lumOff val="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7F8F3-500D-4260-9E64-3322C6EFF32F}">
      <dsp:nvSpPr>
        <dsp:cNvPr id="0" name=""/>
        <dsp:cNvSpPr/>
      </dsp:nvSpPr>
      <dsp:spPr>
        <a:xfrm>
          <a:off x="0" y="2186559"/>
          <a:ext cx="6111737" cy="72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Tentative language </a:t>
          </a:r>
          <a:endParaRPr lang="en-US" sz="3400" kern="1200"/>
        </a:p>
      </dsp:txBody>
      <dsp:txXfrm>
        <a:off x="0" y="2186559"/>
        <a:ext cx="6111737" cy="728141"/>
      </dsp:txXfrm>
    </dsp:sp>
    <dsp:sp modelId="{A69BB31F-B4A9-4777-B140-1E9B5C46744A}">
      <dsp:nvSpPr>
        <dsp:cNvPr id="0" name=""/>
        <dsp:cNvSpPr/>
      </dsp:nvSpPr>
      <dsp:spPr>
        <a:xfrm>
          <a:off x="0" y="2914700"/>
          <a:ext cx="6111737" cy="0"/>
        </a:xfrm>
        <a:prstGeom prst="line">
          <a:avLst/>
        </a:prstGeom>
        <a:solidFill>
          <a:schemeClr val="accent5">
            <a:hueOff val="-1180144"/>
            <a:satOff val="5126"/>
            <a:lumOff val="314"/>
            <a:alphaOff val="0"/>
          </a:schemeClr>
        </a:solidFill>
        <a:ln w="12700" cap="flat" cmpd="sng" algn="ctr">
          <a:solidFill>
            <a:schemeClr val="accent5">
              <a:hueOff val="-1180144"/>
              <a:satOff val="5126"/>
              <a:lumOff val="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62E42-F0EF-4680-B3A8-8FCD41FFAE2A}">
      <dsp:nvSpPr>
        <dsp:cNvPr id="0" name=""/>
        <dsp:cNvSpPr/>
      </dsp:nvSpPr>
      <dsp:spPr>
        <a:xfrm>
          <a:off x="0" y="2914700"/>
          <a:ext cx="6111737" cy="72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Explicit links </a:t>
          </a:r>
          <a:endParaRPr lang="en-US" sz="3400" kern="1200"/>
        </a:p>
      </dsp:txBody>
      <dsp:txXfrm>
        <a:off x="0" y="2914700"/>
        <a:ext cx="6111737" cy="728141"/>
      </dsp:txXfrm>
    </dsp:sp>
    <dsp:sp modelId="{1F32E7DC-778E-41F0-A2BF-087C1023E50D}">
      <dsp:nvSpPr>
        <dsp:cNvPr id="0" name=""/>
        <dsp:cNvSpPr/>
      </dsp:nvSpPr>
      <dsp:spPr>
        <a:xfrm>
          <a:off x="0" y="3642842"/>
          <a:ext cx="6111737" cy="0"/>
        </a:xfrm>
        <a:prstGeom prst="line">
          <a:avLst/>
        </a:prstGeom>
        <a:solidFill>
          <a:schemeClr val="accent5">
            <a:hueOff val="-1475180"/>
            <a:satOff val="6408"/>
            <a:lumOff val="393"/>
            <a:alphaOff val="0"/>
          </a:schemeClr>
        </a:solidFill>
        <a:ln w="12700" cap="flat" cmpd="sng" algn="ctr">
          <a:solidFill>
            <a:schemeClr val="accent5">
              <a:hueOff val="-1475180"/>
              <a:satOff val="6408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96029-F391-4C56-A776-1C4CF5FD99E3}">
      <dsp:nvSpPr>
        <dsp:cNvPr id="0" name=""/>
        <dsp:cNvSpPr/>
      </dsp:nvSpPr>
      <dsp:spPr>
        <a:xfrm>
          <a:off x="0" y="3642842"/>
          <a:ext cx="6111737" cy="72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Conciseness </a:t>
          </a:r>
          <a:endParaRPr lang="en-US" sz="3400" kern="1200"/>
        </a:p>
      </dsp:txBody>
      <dsp:txXfrm>
        <a:off x="0" y="3642842"/>
        <a:ext cx="6111737" cy="728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F4FC-9AEB-4805-8627-02909E7FA0EB}">
      <dsp:nvSpPr>
        <dsp:cNvPr id="0" name=""/>
        <dsp:cNvSpPr/>
      </dsp:nvSpPr>
      <dsp:spPr>
        <a:xfrm>
          <a:off x="0" y="607"/>
          <a:ext cx="11017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30F60-B19B-4033-B78A-AFAC96845C4F}">
      <dsp:nvSpPr>
        <dsp:cNvPr id="0" name=""/>
        <dsp:cNvSpPr/>
      </dsp:nvSpPr>
      <dsp:spPr>
        <a:xfrm>
          <a:off x="0" y="607"/>
          <a:ext cx="11017250" cy="995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Use </a:t>
          </a:r>
          <a:r>
            <a:rPr lang="en-US" sz="2700" b="0" i="1" kern="1200" dirty="0"/>
            <a:t>formal grammar structures</a:t>
          </a:r>
          <a:r>
            <a:rPr lang="en-US" sz="2700" b="0" i="0" kern="1200" dirty="0"/>
            <a:t>, such as </a:t>
          </a:r>
          <a:r>
            <a:rPr lang="en-US" sz="2700" b="0" i="0" kern="1200" dirty="0" err="1"/>
            <a:t>nominalisation</a:t>
          </a:r>
          <a:r>
            <a:rPr lang="en-US" sz="2700" b="0" i="0" kern="1200" dirty="0"/>
            <a:t> (noun phrase) and clauses, rather than too many simple sentences.</a:t>
          </a:r>
          <a:endParaRPr lang="en-US" sz="2700" kern="1200" dirty="0"/>
        </a:p>
      </dsp:txBody>
      <dsp:txXfrm>
        <a:off x="0" y="607"/>
        <a:ext cx="11017250" cy="995436"/>
      </dsp:txXfrm>
    </dsp:sp>
    <dsp:sp modelId="{BB4021C3-376E-46ED-A472-5819D5F87B34}">
      <dsp:nvSpPr>
        <dsp:cNvPr id="0" name=""/>
        <dsp:cNvSpPr/>
      </dsp:nvSpPr>
      <dsp:spPr>
        <a:xfrm>
          <a:off x="0" y="996044"/>
          <a:ext cx="11017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F473-C6B6-458D-AA19-4FF93C715451}">
      <dsp:nvSpPr>
        <dsp:cNvPr id="0" name=""/>
        <dsp:cNvSpPr/>
      </dsp:nvSpPr>
      <dsp:spPr>
        <a:xfrm>
          <a:off x="0" y="996044"/>
          <a:ext cx="11017250" cy="995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✗ </a:t>
          </a:r>
          <a:r>
            <a:rPr lang="en-US" sz="2700" strike="sngStrike" kern="1200" dirty="0"/>
            <a:t>The environment is increasingly polluted. This is a global concern.</a:t>
          </a:r>
        </a:p>
      </dsp:txBody>
      <dsp:txXfrm>
        <a:off x="0" y="996044"/>
        <a:ext cx="11017250" cy="995436"/>
      </dsp:txXfrm>
    </dsp:sp>
    <dsp:sp modelId="{FE42E92E-693F-414B-8A87-BA4886866E47}">
      <dsp:nvSpPr>
        <dsp:cNvPr id="0" name=""/>
        <dsp:cNvSpPr/>
      </dsp:nvSpPr>
      <dsp:spPr>
        <a:xfrm>
          <a:off x="0" y="1991481"/>
          <a:ext cx="11017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2AF73-7863-477D-9972-F4692EACB037}">
      <dsp:nvSpPr>
        <dsp:cNvPr id="0" name=""/>
        <dsp:cNvSpPr/>
      </dsp:nvSpPr>
      <dsp:spPr>
        <a:xfrm>
          <a:off x="0" y="1991481"/>
          <a:ext cx="11017250" cy="995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✓ The increasing pollution of the environment is a global concern.</a:t>
          </a:r>
          <a:endParaRPr lang="en-US" sz="2700" kern="1200"/>
        </a:p>
      </dsp:txBody>
      <dsp:txXfrm>
        <a:off x="0" y="1991481"/>
        <a:ext cx="11017250" cy="995436"/>
      </dsp:txXfrm>
    </dsp:sp>
    <dsp:sp modelId="{C8976324-A4DC-4E75-83AB-1E3E976EB772}">
      <dsp:nvSpPr>
        <dsp:cNvPr id="0" name=""/>
        <dsp:cNvSpPr/>
      </dsp:nvSpPr>
      <dsp:spPr>
        <a:xfrm>
          <a:off x="0" y="2986918"/>
          <a:ext cx="11017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41312-90FD-4DFC-AF3F-4D7FD63415DC}">
      <dsp:nvSpPr>
        <dsp:cNvPr id="0" name=""/>
        <dsp:cNvSpPr/>
      </dsp:nvSpPr>
      <dsp:spPr>
        <a:xfrm>
          <a:off x="0" y="2986918"/>
          <a:ext cx="11017250" cy="995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✗</a:t>
          </a:r>
          <a:r>
            <a:rPr lang="en-US" sz="2700" strike="sngStrike" kern="1200" dirty="0"/>
            <a:t> Note-taking is an important skill for EAP students. It is difficult to master.</a:t>
          </a:r>
        </a:p>
      </dsp:txBody>
      <dsp:txXfrm>
        <a:off x="0" y="2986918"/>
        <a:ext cx="11017250" cy="995436"/>
      </dsp:txXfrm>
    </dsp:sp>
    <dsp:sp modelId="{B9561E87-AF75-4929-8EDB-D110DC297CC1}">
      <dsp:nvSpPr>
        <dsp:cNvPr id="0" name=""/>
        <dsp:cNvSpPr/>
      </dsp:nvSpPr>
      <dsp:spPr>
        <a:xfrm>
          <a:off x="0" y="3982355"/>
          <a:ext cx="11017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A70CB-5EC6-493F-8900-DB5AC5C37502}">
      <dsp:nvSpPr>
        <dsp:cNvPr id="0" name=""/>
        <dsp:cNvSpPr/>
      </dsp:nvSpPr>
      <dsp:spPr>
        <a:xfrm>
          <a:off x="0" y="3982355"/>
          <a:ext cx="11017250" cy="995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✓ Note-taking, which is an important skill for EAP students, is difficult to master.</a:t>
          </a:r>
          <a:endParaRPr lang="en-US" sz="2700" kern="1200"/>
        </a:p>
      </dsp:txBody>
      <dsp:txXfrm>
        <a:off x="0" y="3982355"/>
        <a:ext cx="11017250" cy="995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2F9E2-DA95-45FB-B459-154BF79F5825}">
      <dsp:nvSpPr>
        <dsp:cNvPr id="0" name=""/>
        <dsp:cNvSpPr/>
      </dsp:nvSpPr>
      <dsp:spPr>
        <a:xfrm>
          <a:off x="0" y="557155"/>
          <a:ext cx="8267296" cy="2590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634" tIns="728980" rIns="641634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hlinkClick xmlns:r="http://schemas.openxmlformats.org/officeDocument/2006/relationships" r:id="rId1"/>
            </a:rPr>
            <a:t>s.seytniyazova@centralasian.uz</a:t>
          </a:r>
          <a:r>
            <a:rPr lang="en-US" sz="3500" kern="1200" dirty="0"/>
            <a:t>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Office hours: by appointment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Office № 251</a:t>
          </a:r>
        </a:p>
      </dsp:txBody>
      <dsp:txXfrm>
        <a:off x="0" y="557155"/>
        <a:ext cx="8267296" cy="2590875"/>
      </dsp:txXfrm>
    </dsp:sp>
    <dsp:sp modelId="{83228F57-899E-4BD0-8969-944DCE085E21}">
      <dsp:nvSpPr>
        <dsp:cNvPr id="0" name=""/>
        <dsp:cNvSpPr/>
      </dsp:nvSpPr>
      <dsp:spPr>
        <a:xfrm>
          <a:off x="413364" y="40555"/>
          <a:ext cx="5787107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739" tIns="0" rIns="218739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You can find me at:</a:t>
          </a:r>
        </a:p>
      </dsp:txBody>
      <dsp:txXfrm>
        <a:off x="463801" y="90992"/>
        <a:ext cx="5686233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22140-07D6-4827-8F3E-D66C584668E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9AC0-A10E-4E8C-AC6F-39EA1FC5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5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9/18/2023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9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share/how-much-do-you-know-about-academic-writing-style/72d0d372-eaf6-4263-bb8e-217fcb8cda76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learningapps.org/display?v=pxr3kt4ut2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efap.com/vocab/vocfram.ht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510F7CA4-390E-FD55-AB7A-A1A4F6DBE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8D828-6F20-BB29-E8DA-2E311D9B7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/>
              <a:t>Week 2 Lesson 1 </a:t>
            </a:r>
            <a:br>
              <a:rPr lang="en-US" sz="6200"/>
            </a:br>
            <a:r>
              <a:rPr lang="en-US" sz="6200"/>
              <a:t>Academic Vocabulary and Style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1F70BD-609D-81DA-2D01-5C946FCBD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Fall 2023 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r>
              <a:rPr lang="en-US" sz="1300"/>
              <a:t>Sarbinaz Seytniyazova</a:t>
            </a:r>
          </a:p>
        </p:txBody>
      </p:sp>
    </p:spTree>
    <p:extLst>
      <p:ext uri="{BB962C8B-B14F-4D97-AF65-F5344CB8AC3E}">
        <p14:creationId xmlns:p14="http://schemas.microsoft.com/office/powerpoint/2010/main" val="416771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0F7AF-FDDF-1C1B-3043-86C1FD91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Word-list (AWL)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6B65F-3869-22E1-3DA5-2CB4AC17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Abandon </a:t>
            </a:r>
          </a:p>
          <a:p>
            <a:pPr marL="0" indent="0" algn="l">
              <a:buNone/>
            </a:pPr>
            <a:r>
              <a:rPr lang="en-US" dirty="0"/>
              <a:t>Meaning: </a:t>
            </a:r>
            <a:r>
              <a:rPr lang="en-US" b="1" i="0" dirty="0">
                <a:effectLst/>
              </a:rPr>
              <a:t>to </a:t>
            </a:r>
            <a:r>
              <a:rPr lang="en-US" b="1" dirty="0"/>
              <a:t>leave</a:t>
            </a:r>
            <a:r>
              <a:rPr lang="en-US" b="1" i="0" dirty="0">
                <a:effectLst/>
              </a:rPr>
              <a:t> a </a:t>
            </a:r>
            <a:r>
              <a:rPr lang="en-US" b="1" dirty="0"/>
              <a:t>place</a:t>
            </a:r>
            <a:r>
              <a:rPr lang="en-US" b="1" i="0" dirty="0">
                <a:effectLst/>
              </a:rPr>
              <a:t>, thing, or </a:t>
            </a:r>
            <a:r>
              <a:rPr lang="en-US" b="1" dirty="0"/>
              <a:t>person</a:t>
            </a:r>
            <a:r>
              <a:rPr lang="en-US" b="1" i="0" dirty="0">
                <a:effectLst/>
              </a:rPr>
              <a:t>, usually for </a:t>
            </a:r>
            <a:r>
              <a:rPr lang="en-US" b="1" dirty="0"/>
              <a:t>ever</a:t>
            </a:r>
            <a:endParaRPr lang="en-US" b="1" i="0" dirty="0">
              <a:effectLst/>
            </a:endParaRPr>
          </a:p>
          <a:p>
            <a:r>
              <a:rPr lang="en-US" b="1" i="0" dirty="0">
                <a:solidFill>
                  <a:srgbClr val="1D2A57"/>
                </a:solidFill>
                <a:effectLst/>
                <a:latin typeface="Tenarine"/>
              </a:rPr>
              <a:t>Anticipate </a:t>
            </a:r>
            <a:endParaRPr lang="en-US" dirty="0">
              <a:solidFill>
                <a:srgbClr val="1D2A57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D2A57"/>
                </a:solidFill>
                <a:latin typeface="Tenarine"/>
              </a:rPr>
              <a:t>Meaning</a:t>
            </a:r>
            <a:r>
              <a:rPr lang="en-US" dirty="0">
                <a:solidFill>
                  <a:srgbClr val="1D2A57"/>
                </a:solidFill>
                <a:latin typeface="Arial" panose="020B0604020202020204" pitchFamily="34" charset="0"/>
              </a:rPr>
              <a:t>: </a:t>
            </a:r>
            <a:r>
              <a:rPr lang="en-US" b="1" i="0" dirty="0">
                <a:effectLst/>
                <a:latin typeface="Tenarine"/>
              </a:rPr>
              <a:t>to </a:t>
            </a:r>
            <a:r>
              <a:rPr lang="en-US" b="1" dirty="0">
                <a:latin typeface="Tenarine"/>
              </a:rPr>
              <a:t>imagine</a:t>
            </a:r>
            <a:r>
              <a:rPr lang="en-US" b="1" i="0" dirty="0">
                <a:effectLst/>
                <a:latin typeface="Tenarine"/>
              </a:rPr>
              <a:t> or </a:t>
            </a:r>
            <a:r>
              <a:rPr lang="en-US" b="1" dirty="0">
                <a:latin typeface="Tenarine"/>
              </a:rPr>
              <a:t>expect</a:t>
            </a:r>
            <a:r>
              <a:rPr lang="en-US" b="1" i="0" dirty="0">
                <a:effectLst/>
                <a:latin typeface="Tenarine"/>
              </a:rPr>
              <a:t> that something will </a:t>
            </a:r>
            <a:r>
              <a:rPr lang="en-US" b="1" dirty="0">
                <a:latin typeface="Tenarine"/>
              </a:rPr>
              <a:t>happen</a:t>
            </a:r>
            <a:endParaRPr lang="en-US" dirty="0">
              <a:latin typeface="Tenarine"/>
            </a:endParaRPr>
          </a:p>
        </p:txBody>
      </p:sp>
    </p:spTree>
    <p:extLst>
      <p:ext uri="{BB962C8B-B14F-4D97-AF65-F5344CB8AC3E}">
        <p14:creationId xmlns:p14="http://schemas.microsoft.com/office/powerpoint/2010/main" val="15997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A7FDA-D4B4-A4A0-D812-F00E66FF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44" y="1204721"/>
            <a:ext cx="5029395" cy="1446550"/>
          </a:xfrm>
        </p:spPr>
        <p:txBody>
          <a:bodyPr>
            <a:normAutofit/>
          </a:bodyPr>
          <a:lstStyle/>
          <a:p>
            <a:r>
              <a:rPr lang="en-US" dirty="0"/>
              <a:t>Technical (specific) vocabulary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FF0DF-D691-D0F5-0A82-EDE7D753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44" y="2691638"/>
            <a:ext cx="5029395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latin typeface="Calibre"/>
              </a:rPr>
              <a:t>Terminology</a:t>
            </a:r>
            <a:r>
              <a:rPr lang="en-US" b="0" i="0" dirty="0">
                <a:latin typeface="Calibre"/>
              </a:rPr>
              <a:t> or </a:t>
            </a:r>
            <a:r>
              <a:rPr lang="en-US" b="1" i="0" dirty="0">
                <a:latin typeface="Calibre"/>
              </a:rPr>
              <a:t>jargon</a:t>
            </a:r>
            <a:r>
              <a:rPr lang="en-US" b="0" i="0" dirty="0">
                <a:latin typeface="Calibre"/>
              </a:rPr>
              <a:t>, technical terms are a special type of vocabulary used to explain </a:t>
            </a:r>
            <a:r>
              <a:rPr lang="en-US" b="1" i="0" dirty="0">
                <a:latin typeface="Calibre"/>
              </a:rPr>
              <a:t>concepts</a:t>
            </a:r>
            <a:r>
              <a:rPr lang="en-US" b="0" i="0" dirty="0">
                <a:latin typeface="Calibre"/>
              </a:rPr>
              <a:t> specific to one particular </a:t>
            </a:r>
            <a:r>
              <a:rPr lang="en-US" b="1" i="0" dirty="0">
                <a:latin typeface="Calibre"/>
              </a:rPr>
              <a:t>area</a:t>
            </a:r>
            <a:r>
              <a:rPr lang="en-US" b="0" i="0" dirty="0">
                <a:latin typeface="Calibre"/>
              </a:rPr>
              <a:t>.</a:t>
            </a:r>
            <a:endParaRPr lang="en-US" b="0" dirty="0">
              <a:latin typeface="Calibr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 descr="Изображение выглядит как рисунок, Детское искусство, мультфильм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67DE172-6E7A-DDE1-DB1A-D2C360E2B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7" r="9920" b="2"/>
          <a:stretch/>
        </p:blipFill>
        <p:spPr>
          <a:xfrm>
            <a:off x="464577" y="1096772"/>
            <a:ext cx="5571066" cy="5761228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03A2784-BA75-004F-B24B-7793E15C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821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80209F-8EA9-624E-AA74-5D3C40DC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53007-752C-7DEA-23AE-579BEA7B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285135"/>
            <a:ext cx="5007932" cy="63811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latin typeface="Calibre"/>
              </a:rPr>
              <a:t>T</a:t>
            </a:r>
            <a:r>
              <a:rPr lang="en-US" b="0" i="1" dirty="0">
                <a:effectLst/>
                <a:latin typeface="Calibre"/>
              </a:rPr>
              <a:t>echnical</a:t>
            </a:r>
            <a:r>
              <a:rPr lang="en-US" b="0" i="0" dirty="0">
                <a:effectLst/>
                <a:latin typeface="Calibre"/>
              </a:rPr>
              <a:t>, </a:t>
            </a:r>
            <a:r>
              <a:rPr lang="en-US" b="0" i="1" dirty="0">
                <a:effectLst/>
                <a:latin typeface="Calibre"/>
              </a:rPr>
              <a:t>domain-specific</a:t>
            </a:r>
            <a:r>
              <a:rPr lang="en-US" b="0" i="0" dirty="0">
                <a:effectLst/>
                <a:latin typeface="Calibre"/>
              </a:rPr>
              <a:t> or </a:t>
            </a:r>
            <a:r>
              <a:rPr lang="en-US" b="0" i="1" dirty="0">
                <a:effectLst/>
                <a:latin typeface="Calibre"/>
              </a:rPr>
              <a:t>subject-specific</a:t>
            </a:r>
            <a:r>
              <a:rPr lang="en-US" b="0" i="0" dirty="0">
                <a:effectLst/>
                <a:latin typeface="Calibre"/>
              </a:rPr>
              <a:t> words.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education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business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science &amp; technology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politics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law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music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mathematics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environmental science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0" i="1" dirty="0">
                <a:solidFill>
                  <a:srgbClr val="1E1E1E"/>
                </a:solidFill>
                <a:effectLst/>
                <a:latin typeface="Calibre"/>
              </a:rPr>
              <a:t>photosynthesis</a:t>
            </a:r>
            <a:r>
              <a:rPr lang="en-US" b="0" i="0" dirty="0">
                <a:solidFill>
                  <a:srgbClr val="1E1E1E"/>
                </a:solidFill>
                <a:effectLst/>
                <a:latin typeface="Calibre"/>
              </a:rPr>
              <a:t> (for biology), </a:t>
            </a:r>
            <a:r>
              <a:rPr lang="en-US" b="0" i="1" dirty="0">
                <a:solidFill>
                  <a:srgbClr val="1E1E1E"/>
                </a:solidFill>
                <a:effectLst/>
                <a:latin typeface="Calibre"/>
              </a:rPr>
              <a:t>inertia</a:t>
            </a:r>
            <a:r>
              <a:rPr lang="en-US" b="0" i="0" dirty="0">
                <a:solidFill>
                  <a:srgbClr val="1E1E1E"/>
                </a:solidFill>
                <a:effectLst/>
                <a:latin typeface="Calibre"/>
              </a:rPr>
              <a:t> (for physics), </a:t>
            </a:r>
            <a:r>
              <a:rPr lang="en-US" b="0" i="1" dirty="0">
                <a:solidFill>
                  <a:srgbClr val="1E1E1E"/>
                </a:solidFill>
                <a:effectLst/>
                <a:latin typeface="Calibre"/>
              </a:rPr>
              <a:t>externalities</a:t>
            </a:r>
            <a:r>
              <a:rPr lang="en-US" b="0" i="0" dirty="0">
                <a:solidFill>
                  <a:srgbClr val="1E1E1E"/>
                </a:solidFill>
                <a:effectLst/>
                <a:latin typeface="Calibre"/>
              </a:rPr>
              <a:t> (for economics)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1E96812A-029F-E090-7F37-CD9ADBB2A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7" r="5954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рукописный текст, пишущий прибор, офисные принадлежности, ручка&#10;&#10;Автоматически созданное описание">
            <a:extLst>
              <a:ext uri="{FF2B5EF4-FFF2-40B4-BE49-F238E27FC236}">
                <a16:creationId xmlns:a16="http://schemas.microsoft.com/office/drawing/2014/main" id="{1B21DF25-31BC-7A54-92AF-5A081D0BD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69182-4263-1F54-42F5-88569D10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 err="1"/>
              <a:t>Nominalisation</a:t>
            </a:r>
            <a:r>
              <a:rPr lang="en-US" dirty="0"/>
              <a:t> (noun phrases)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961E8-299D-7789-B060-3E478C8A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dirty="0">
                <a:effectLst/>
                <a:latin typeface="Open Sans" panose="020B0606030504020204" pitchFamily="34" charset="0"/>
              </a:rPr>
              <a:t>The process of changing verbs or adjectives to nouns 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Open Sans" panose="020B0606030504020204" pitchFamily="34" charset="0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200" b="1" i="0" dirty="0">
                <a:effectLst/>
                <a:latin typeface="Open Sans" panose="020B0606030504020204" pitchFamily="34" charset="0"/>
              </a:rPr>
              <a:t>Why use </a:t>
            </a:r>
            <a:r>
              <a:rPr lang="en-US" sz="2200" b="1" i="0" dirty="0" err="1">
                <a:effectLst/>
                <a:latin typeface="Open Sans" panose="020B0606030504020204" pitchFamily="34" charset="0"/>
              </a:rPr>
              <a:t>nominalisation</a:t>
            </a:r>
            <a:r>
              <a:rPr lang="en-US" sz="2200" b="1" i="0" dirty="0">
                <a:effectLst/>
                <a:latin typeface="Open Sans" panose="020B0606030504020204" pitchFamily="34" charset="0"/>
              </a:rPr>
              <a:t>?</a:t>
            </a:r>
            <a:endParaRPr lang="en-US" sz="2200" b="0" i="0" dirty="0">
              <a:effectLst/>
              <a:latin typeface="Open Sans" panose="020B0606030504020204" pitchFamily="34" charset="0"/>
            </a:endParaRP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sz="2200" i="1" dirty="0">
                <a:latin typeface="Open Sans" panose="020B0606030504020204" pitchFamily="34" charset="0"/>
              </a:rPr>
              <a:t>G</a:t>
            </a:r>
            <a:r>
              <a:rPr lang="en-US" sz="2200" b="0" i="1" dirty="0">
                <a:effectLst/>
                <a:latin typeface="Open Sans" panose="020B0606030504020204" pitchFamily="34" charset="0"/>
              </a:rPr>
              <a:t>rammatical process develops complex grammar noun-phrase structures.</a:t>
            </a:r>
            <a:endParaRPr lang="en-US" sz="2200" b="0" i="0" dirty="0">
              <a:effectLst/>
              <a:latin typeface="Open Sans" panose="020B0606030504020204" pitchFamily="34" charset="0"/>
            </a:endParaRP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sz="2200" i="1" dirty="0">
                <a:latin typeface="Open Sans" panose="020B0606030504020204" pitchFamily="34" charset="0"/>
              </a:rPr>
              <a:t>It</a:t>
            </a:r>
            <a:r>
              <a:rPr lang="en-US" sz="2200" b="0" i="1" dirty="0">
                <a:effectLst/>
                <a:latin typeface="Open Sans" panose="020B0606030504020204" pitchFamily="34" charset="0"/>
              </a:rPr>
              <a:t> helps achieve a higher degree of abstraction and technicality.</a:t>
            </a:r>
            <a:endParaRPr lang="en-US" sz="2200" b="0" i="0" dirty="0">
              <a:effectLst/>
              <a:latin typeface="Open Sans" panose="020B0606030504020204" pitchFamily="34" charset="0"/>
            </a:endParaRP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sz="2200" i="1" dirty="0">
                <a:latin typeface="Open Sans" panose="020B0606030504020204" pitchFamily="34" charset="0"/>
              </a:rPr>
              <a:t>It</a:t>
            </a:r>
            <a:r>
              <a:rPr lang="en-US" sz="2200" b="0" i="1" dirty="0">
                <a:effectLst/>
                <a:latin typeface="Open Sans" panose="020B0606030504020204" pitchFamily="34" charset="0"/>
              </a:rPr>
              <a:t> is a typical feature of academic writing.</a:t>
            </a:r>
            <a:endParaRPr lang="en-US" sz="2200" b="0" i="0" dirty="0">
              <a:effectLst/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3074000-6A83-16AD-D6E7-831FAC833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4328"/>
          <a:stretch/>
        </p:blipFill>
        <p:spPr>
          <a:xfrm>
            <a:off x="280013" y="1530599"/>
            <a:ext cx="11640739" cy="3936136"/>
          </a:xfrm>
        </p:spPr>
      </p:pic>
    </p:spTree>
    <p:extLst>
      <p:ext uri="{BB962C8B-B14F-4D97-AF65-F5344CB8AC3E}">
        <p14:creationId xmlns:p14="http://schemas.microsoft.com/office/powerpoint/2010/main" val="328067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C8F85AA-9090-CDAD-95CF-8FD262D04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5" b="1"/>
          <a:stretch/>
        </p:blipFill>
        <p:spPr>
          <a:xfrm>
            <a:off x="58248" y="372244"/>
            <a:ext cx="11959367" cy="6113511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84AB91A-55A9-BD36-12F0-11573C808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3"/>
          <a:stretch/>
        </p:blipFill>
        <p:spPr>
          <a:xfrm>
            <a:off x="97083" y="136271"/>
            <a:ext cx="11997834" cy="6133175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Объект 4" descr="Изображение выглядит как офисные принадлежности, канцтовары, Бумажное изделие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0C721133-5C58-3A59-7E02-65487AEAC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6E45C-F997-3AB2-7FC3-408F7C06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is academic style in English?</a:t>
            </a:r>
            <a:br>
              <a:rPr lang="en-US" b="1" i="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36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Шрифт, логотип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CE352309-DCDD-7BC9-4D04-2A85803A2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r="689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B3BA3-7614-89A9-C0ED-A6FA07C3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How much do you know about  academic style?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Go kahoot.it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hlinkClick r:id="rId3"/>
              </a:rPr>
              <a:t>https://create.kahoot.it/share/how-much-do-you-know-about-academic-writing-style/72d0d372-eaf6-4263-bb8e-217fcb8cda76</a:t>
            </a:r>
            <a:r>
              <a:rPr lang="en-US" sz="1800" dirty="0"/>
              <a:t>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0060E-9C13-8772-05D0-3B59C218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1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2940A-AFB8-0FC0-5FB5-C12A49AB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0"/>
            <a:ext cx="3198777" cy="4024885"/>
          </a:xfrm>
        </p:spPr>
        <p:txBody>
          <a:bodyPr>
            <a:normAutofit/>
          </a:bodyPr>
          <a:lstStyle/>
          <a:p>
            <a:r>
              <a:rPr lang="en-US" dirty="0"/>
              <a:t>Rules of academic writing 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Объект 2">
            <a:extLst>
              <a:ext uri="{FF2B5EF4-FFF2-40B4-BE49-F238E27FC236}">
                <a16:creationId xmlns:a16="http://schemas.microsoft.com/office/drawing/2014/main" id="{80637645-BC93-F4ED-D449-5C05765F9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376375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7BAD176-3D5D-4D67-BA43-4734E693D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graphicEl>
                                              <a:dgm id="{B7BAD176-3D5D-4D67-BA43-4734E693D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graphicEl>
                                              <a:dgm id="{B7BAD176-3D5D-4D67-BA43-4734E693D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graphicEl>
                                              <a:dgm id="{B7BAD176-3D5D-4D67-BA43-4734E693D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4E66F65-DA55-4975-BAF8-7F305795D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graphicEl>
                                              <a:dgm id="{F4E66F65-DA55-4975-BAF8-7F305795D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graphicEl>
                                              <a:dgm id="{F4E66F65-DA55-4975-BAF8-7F305795D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graphicEl>
                                              <a:dgm id="{F4E66F65-DA55-4975-BAF8-7F305795D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B505AC-CA2D-4CE8-B9E8-24A03D77D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graphicEl>
                                              <a:dgm id="{BFB505AC-CA2D-4CE8-B9E8-24A03D77D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graphicEl>
                                              <a:dgm id="{BFB505AC-CA2D-4CE8-B9E8-24A03D77D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graphicEl>
                                              <a:dgm id="{BFB505AC-CA2D-4CE8-B9E8-24A03D77D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4822F6-9F82-445A-BFE4-8EE7179D6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>
                                            <p:graphicEl>
                                              <a:dgm id="{344822F6-9F82-445A-BFE4-8EE7179D6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graphicEl>
                                              <a:dgm id="{344822F6-9F82-445A-BFE4-8EE7179D6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graphicEl>
                                              <a:dgm id="{344822F6-9F82-445A-BFE4-8EE7179D6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F481167-93BF-419E-99E6-2CFC7F12C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CF481167-93BF-419E-99E6-2CFC7F12C1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CF481167-93BF-419E-99E6-2CFC7F12C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graphicEl>
                                              <a:dgm id="{CF481167-93BF-419E-99E6-2CFC7F12C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5EEA8FD-FF31-41EE-A6DA-5CB9654C5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>
                                            <p:graphicEl>
                                              <a:dgm id="{65EEA8FD-FF31-41EE-A6DA-5CB9654C5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graphicEl>
                                              <a:dgm id="{65EEA8FD-FF31-41EE-A6DA-5CB9654C5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65EEA8FD-FF31-41EE-A6DA-5CB9654C5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FC6AA3C-5DE0-4572-8BEC-02438A07C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>
                                            <p:graphicEl>
                                              <a:dgm id="{DFC6AA3C-5DE0-4572-8BEC-02438A07C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graphicEl>
                                              <a:dgm id="{DFC6AA3C-5DE0-4572-8BEC-02438A07C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graphicEl>
                                              <a:dgm id="{DFC6AA3C-5DE0-4572-8BEC-02438A07C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D27F8F3-500D-4260-9E64-3322C6EFF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>
                                            <p:graphicEl>
                                              <a:dgm id="{9D27F8F3-500D-4260-9E64-3322C6EFF3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>
                                            <p:graphicEl>
                                              <a:dgm id="{9D27F8F3-500D-4260-9E64-3322C6EFF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graphicEl>
                                              <a:dgm id="{9D27F8F3-500D-4260-9E64-3322C6EFF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69BB31F-B4A9-4777-B140-1E9B5C467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>
                                            <p:graphicEl>
                                              <a:dgm id="{A69BB31F-B4A9-4777-B140-1E9B5C467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graphicEl>
                                              <a:dgm id="{A69BB31F-B4A9-4777-B140-1E9B5C467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graphicEl>
                                              <a:dgm id="{A69BB31F-B4A9-4777-B140-1E9B5C467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C862E42-F0EF-4680-B3A8-8FCD41FFA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>
                                            <p:graphicEl>
                                              <a:dgm id="{DC862E42-F0EF-4680-B3A8-8FCD41FFAE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graphicEl>
                                              <a:dgm id="{DC862E42-F0EF-4680-B3A8-8FCD41FFA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>
                                            <p:graphicEl>
                                              <a:dgm id="{DC862E42-F0EF-4680-B3A8-8FCD41FFA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F32E7DC-778E-41F0-A2BF-087C1023E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>
                                            <p:graphicEl>
                                              <a:dgm id="{1F32E7DC-778E-41F0-A2BF-087C1023E5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graphicEl>
                                              <a:dgm id="{1F32E7DC-778E-41F0-A2BF-087C1023E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>
                                            <p:graphicEl>
                                              <a:dgm id="{1F32E7DC-778E-41F0-A2BF-087C1023E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7896029-F391-4C56-A776-1C4CF5FD9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>
                                            <p:graphicEl>
                                              <a:dgm id="{57896029-F391-4C56-A776-1C4CF5FD9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>
                                            <p:graphicEl>
                                              <a:dgm id="{57896029-F391-4C56-A776-1C4CF5FD9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>
                                            <p:graphicEl>
                                              <a:dgm id="{57896029-F391-4C56-A776-1C4CF5FD9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E5169-5906-1DE6-E417-7641D9BF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66B38-528F-A7A9-77E9-7BD85111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en-US" dirty="0"/>
              <a:t>Review </a:t>
            </a:r>
          </a:p>
          <a:p>
            <a:r>
              <a:rPr lang="en-US" dirty="0"/>
              <a:t>Lead-in</a:t>
            </a:r>
          </a:p>
          <a:p>
            <a:r>
              <a:rPr lang="en-US" dirty="0"/>
              <a:t>Types of vocabulary</a:t>
            </a:r>
          </a:p>
          <a:p>
            <a:r>
              <a:rPr lang="en-US" dirty="0"/>
              <a:t>Academic style  </a:t>
            </a:r>
          </a:p>
          <a:p>
            <a:r>
              <a:rPr lang="en-US" dirty="0"/>
              <a:t>Practice </a:t>
            </a:r>
          </a:p>
          <a:p>
            <a:endParaRPr lang="en-US" dirty="0"/>
          </a:p>
        </p:txBody>
      </p:sp>
      <p:pic>
        <p:nvPicPr>
          <p:cNvPr id="5" name="Picture 4" descr="Colourful adhesive taps and pen on open notebook">
            <a:extLst>
              <a:ext uri="{FF2B5EF4-FFF2-40B4-BE49-F238E27FC236}">
                <a16:creationId xmlns:a16="http://schemas.microsoft.com/office/drawing/2014/main" id="{03A4FA6E-4463-1751-A966-F28D53CA1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81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5C07F-64F8-B3CB-5DEF-29268F96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9314"/>
            <a:ext cx="10958256" cy="1446550"/>
          </a:xfrm>
        </p:spPr>
        <p:txBody>
          <a:bodyPr/>
          <a:lstStyle/>
          <a:p>
            <a:pPr algn="ctr"/>
            <a:r>
              <a:rPr lang="en-US" dirty="0"/>
              <a:t>Formality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4D9EF-254A-84B1-ADC0-C19F6E7B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07939"/>
            <a:ext cx="10958256" cy="5301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1E1E1E"/>
                </a:solidFill>
                <a:effectLst/>
                <a:latin typeface="Calibre"/>
              </a:rPr>
              <a:t>Use </a:t>
            </a:r>
            <a:r>
              <a:rPr lang="en-US" sz="2000" b="0" i="1" dirty="0">
                <a:solidFill>
                  <a:srgbClr val="1E1E1E"/>
                </a:solidFill>
                <a:effectLst/>
                <a:latin typeface="Calibre"/>
              </a:rPr>
              <a:t>formal vocabulary</a:t>
            </a:r>
            <a:r>
              <a:rPr lang="en-US" sz="2000" b="0" i="0" dirty="0">
                <a:solidFill>
                  <a:srgbClr val="1E1E1E"/>
                </a:solidFill>
                <a:effectLst/>
                <a:latin typeface="Calibre"/>
              </a:rPr>
              <a:t>, such as </a:t>
            </a:r>
            <a:r>
              <a:rPr lang="en-US" sz="2000" dirty="0">
                <a:solidFill>
                  <a:srgbClr val="FA5858"/>
                </a:solidFill>
                <a:latin typeface="Calibre"/>
              </a:rPr>
              <a:t>words from the academic wordlist (AWL)</a:t>
            </a:r>
            <a:r>
              <a:rPr lang="en-US" sz="2000" b="0" i="0" dirty="0">
                <a:solidFill>
                  <a:srgbClr val="1E1E1E"/>
                </a:solidFill>
                <a:effectLst/>
                <a:latin typeface="Calibre"/>
              </a:rPr>
              <a:t>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1E1E1E"/>
                </a:solidFill>
                <a:effectLst/>
                <a:latin typeface="Calibre"/>
              </a:rPr>
              <a:t>Avoid less formal or idiomatic vocabulary.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Calibre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0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000" strike="sngStrike" dirty="0">
                <a:solidFill>
                  <a:srgbClr val="3A3A3A"/>
                </a:solidFill>
                <a:latin typeface="Calibre"/>
              </a:rPr>
              <a:t>Many dads these days...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Calibre"/>
              </a:rPr>
              <a:t>    ✓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Calibre"/>
              </a:rPr>
              <a:t> Many fathers nowadays...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alibre"/>
              </a:rPr>
              <a:t>   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0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000" strike="sngStrike" dirty="0">
                <a:solidFill>
                  <a:srgbClr val="3A3A3A"/>
                </a:solidFill>
                <a:latin typeface="Calibre"/>
              </a:rPr>
              <a:t>Major urban </a:t>
            </a:r>
            <a:r>
              <a:rPr lang="en-US" sz="2000" strike="sngStrike" dirty="0" err="1">
                <a:solidFill>
                  <a:srgbClr val="3A3A3A"/>
                </a:solidFill>
                <a:latin typeface="Calibre"/>
              </a:rPr>
              <a:t>centres</a:t>
            </a:r>
            <a:r>
              <a:rPr lang="en-US" sz="2000" strike="sngStrike" dirty="0">
                <a:solidFill>
                  <a:srgbClr val="3A3A3A"/>
                </a:solidFill>
                <a:latin typeface="Calibre"/>
              </a:rPr>
              <a:t>, like London and Beijing...</a:t>
            </a:r>
            <a:endParaRPr lang="en-US" sz="2000" dirty="0">
              <a:solidFill>
                <a:srgbClr val="3A3A3A"/>
              </a:solidFill>
              <a:latin typeface="Calibre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Calibre"/>
              </a:rPr>
              <a:t>     ✓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Calibre"/>
              </a:rPr>
              <a:t> Major urban </a:t>
            </a:r>
            <a:r>
              <a:rPr lang="en-US" sz="2000" b="0" i="0" dirty="0" err="1">
                <a:solidFill>
                  <a:srgbClr val="3A3A3A"/>
                </a:solidFill>
                <a:effectLst/>
                <a:latin typeface="Calibre"/>
              </a:rPr>
              <a:t>centres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Calibre"/>
              </a:rPr>
              <a:t>, such as London and Beijing...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A3A3A"/>
                </a:solidFill>
                <a:latin typeface="Calibre"/>
              </a:rPr>
              <a:t>    </a:t>
            </a:r>
            <a:br>
              <a:rPr lang="en-US" sz="2000" dirty="0"/>
            </a:br>
            <a:r>
              <a:rPr lang="en-US" sz="2000" b="0" i="0" dirty="0">
                <a:solidFill>
                  <a:srgbClr val="3A3A3A"/>
                </a:solidFill>
                <a:effectLst/>
                <a:latin typeface="Calibre"/>
              </a:rPr>
              <a:t>     </a:t>
            </a:r>
            <a:r>
              <a:rPr lang="en-US" sz="20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0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000" strike="sngStrike" dirty="0">
                <a:solidFill>
                  <a:srgbClr val="3A3A3A"/>
                </a:solidFill>
                <a:latin typeface="Calibre"/>
              </a:rPr>
              <a:t>There are lots of people who believe...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Calibre"/>
              </a:rPr>
              <a:t>     ✓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Calibre"/>
              </a:rPr>
              <a:t> There are a significant number of people who believe...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alibre"/>
              </a:rPr>
              <a:t>    </a:t>
            </a:r>
            <a:br>
              <a:rPr lang="en-US" sz="2000" dirty="0"/>
            </a:br>
            <a:r>
              <a:rPr lang="en-US" sz="2000" b="0" i="0" dirty="0">
                <a:solidFill>
                  <a:srgbClr val="3A3A3A"/>
                </a:solidFill>
                <a:effectLst/>
                <a:latin typeface="Calibre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0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000" strike="sngStrike" dirty="0">
                <a:solidFill>
                  <a:srgbClr val="3A3A3A"/>
                </a:solidFill>
                <a:latin typeface="Calibre"/>
              </a:rPr>
              <a:t>There are 3 main reasons for this.</a:t>
            </a:r>
            <a:endParaRPr lang="en-US" sz="2000" dirty="0">
              <a:solidFill>
                <a:srgbClr val="3A3A3A"/>
              </a:solidFill>
              <a:latin typeface="Calibre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Calibre"/>
              </a:rPr>
              <a:t>     ✓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Calibre"/>
              </a:rPr>
              <a:t> There are three main reasons for this.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A3A3A"/>
                </a:solidFill>
                <a:latin typeface="Calibre"/>
              </a:rPr>
              <a:t>   </a:t>
            </a:r>
            <a:endParaRPr lang="en-US" sz="2000" dirty="0"/>
          </a:p>
        </p:txBody>
      </p:sp>
      <p:pic>
        <p:nvPicPr>
          <p:cNvPr id="5" name="Рисунок 4" descr="Изображение выглядит как текст, Самоклеющийся листок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C45D0C22-5136-9176-AB49-B037A577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87" y="1686235"/>
            <a:ext cx="5454516" cy="3638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179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6B7EA-CDE0-68F8-2EB9-95F04621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4" y="558801"/>
            <a:ext cx="11108691" cy="1849120"/>
          </a:xfrm>
        </p:spPr>
        <p:txBody>
          <a:bodyPr>
            <a:normAutofit/>
          </a:bodyPr>
          <a:lstStyle/>
          <a:p>
            <a:pPr marL="63500"/>
            <a:r>
              <a:rPr lang="en-US" sz="2800" b="1" i="1" dirty="0">
                <a:effectLst/>
                <a:latin typeface="AkkuratPro"/>
                <a:ea typeface="Arial" panose="020B0604020202020204" pitchFamily="34" charset="0"/>
              </a:rPr>
              <a:t>Exercise</a:t>
            </a:r>
            <a:r>
              <a:rPr lang="en-US" sz="2800" b="1" i="1" spc="-10" dirty="0">
                <a:effectLst/>
                <a:latin typeface="AkkuratPro"/>
                <a:ea typeface="Arial" panose="020B0604020202020204" pitchFamily="34" charset="0"/>
              </a:rPr>
              <a:t> </a:t>
            </a:r>
            <a:r>
              <a:rPr lang="en-US" sz="2800" b="1" i="1" spc="-10" dirty="0">
                <a:latin typeface="AkkuratPro"/>
                <a:ea typeface="Arial" panose="020B0604020202020204" pitchFamily="34" charset="0"/>
              </a:rPr>
              <a:t>1</a:t>
            </a:r>
            <a:br>
              <a:rPr lang="en-US" sz="2800" b="1" i="1" dirty="0">
                <a:effectLst/>
                <a:latin typeface="AkkuratPro"/>
                <a:ea typeface="Arial" panose="020B0604020202020204" pitchFamily="34" charset="0"/>
              </a:rPr>
            </a:b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Which</a:t>
            </a:r>
            <a:r>
              <a:rPr lang="en-US" sz="2800" i="1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of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i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two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alternatives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in</a:t>
            </a:r>
            <a:r>
              <a:rPr lang="en-US" sz="2800" i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bold</a:t>
            </a:r>
            <a:r>
              <a:rPr lang="en-US" sz="2800" i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do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you</a:t>
            </a:r>
            <a:r>
              <a:rPr lang="en-US" sz="2800" i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think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is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more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appropriate</a:t>
            </a:r>
            <a:r>
              <a:rPr lang="en-US" sz="2800" i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in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academic</a:t>
            </a:r>
            <a:r>
              <a:rPr lang="en-US" sz="2800" i="1" spc="-3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writing?</a:t>
            </a:r>
            <a:br>
              <a:rPr lang="en-US" sz="2800" i="1" dirty="0">
                <a:effectLst/>
                <a:latin typeface="AkkuratPro"/>
                <a:ea typeface="Arial MT"/>
                <a:cs typeface="Arial MT"/>
              </a:rPr>
            </a:br>
            <a:endParaRPr lang="en-US" sz="2800" i="1" dirty="0">
              <a:latin typeface="AkkuratPro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4E7CF-9AB7-AE58-174A-573C2F7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2123441"/>
            <a:ext cx="11521440" cy="4460238"/>
          </a:xfrm>
        </p:spPr>
        <p:txBody>
          <a:bodyPr>
            <a:normAutofit lnSpcReduction="10000"/>
          </a:bodyPr>
          <a:lstStyle/>
          <a:p>
            <a:pPr marL="457200" lvl="0" indent="-457200"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government</a:t>
            </a:r>
            <a:r>
              <a:rPr lang="en-US" sz="2800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has</a:t>
            </a:r>
            <a:r>
              <a:rPr lang="en-US" sz="2800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made</a:t>
            </a:r>
            <a:r>
              <a:rPr lang="en-US" sz="2800" spc="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considerable/great</a:t>
            </a:r>
            <a:r>
              <a:rPr lang="en-US" sz="2800" b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progress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in</a:t>
            </a:r>
            <a:r>
              <a:rPr lang="en-US" sz="2800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solving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problem.</a:t>
            </a:r>
          </a:p>
          <a:p>
            <a:pPr marL="342900" lvl="0" indent="-342900">
              <a:spcBef>
                <a:spcPts val="205"/>
              </a:spcBef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We</a:t>
            </a:r>
            <a:r>
              <a:rPr lang="en-US" sz="2800" spc="-3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got/obtained</a:t>
            </a:r>
            <a:r>
              <a:rPr lang="en-US" sz="2800" b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excellent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results</a:t>
            </a:r>
            <a:r>
              <a:rPr lang="en-US" sz="28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in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experiment.</a:t>
            </a:r>
          </a:p>
          <a:p>
            <a:pPr marL="342900" lvl="0" indent="-342900">
              <a:spcBef>
                <a:spcPts val="215"/>
              </a:spcBef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results</a:t>
            </a:r>
            <a:r>
              <a:rPr lang="en-US" sz="2800" spc="-2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of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lots</a:t>
            </a:r>
            <a:r>
              <a:rPr lang="en-US" sz="2800" b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of/numerous</a:t>
            </a:r>
            <a:r>
              <a:rPr lang="en-US" sz="2800" b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tests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have</a:t>
            </a:r>
            <a:r>
              <a:rPr lang="en-US" sz="2800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been</a:t>
            </a:r>
            <a:r>
              <a:rPr lang="en-US" sz="2800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pretty</a:t>
            </a:r>
            <a:r>
              <a:rPr lang="en-US" sz="2800" spc="-2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good/encouraging.</a:t>
            </a:r>
          </a:p>
          <a:p>
            <a:pPr marL="342900" marR="610870" lvl="0" indent="-342900">
              <a:lnSpc>
                <a:spcPct val="115000"/>
              </a:lnSpc>
              <a:spcBef>
                <a:spcPts val="39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A loss of jobs is one of the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consequences/things that will happen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if the</a:t>
            </a:r>
            <a:r>
              <a:rPr lang="en-US" sz="2800" spc="-3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process</a:t>
            </a:r>
            <a:r>
              <a:rPr lang="en-US" sz="28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is automated.</a:t>
            </a:r>
          </a:p>
          <a:p>
            <a:pPr marL="342900" marR="610870" lvl="0" indent="-342900">
              <a:lnSpc>
                <a:spcPct val="115000"/>
              </a:lnSpc>
              <a:spcBef>
                <a:spcPts val="39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relationship</a:t>
            </a:r>
            <a:r>
              <a:rPr lang="en-US" sz="2800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between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spc="-2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management</a:t>
            </a:r>
            <a:r>
              <a:rPr lang="en-US" sz="2800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and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workers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is</a:t>
            </a:r>
            <a:r>
              <a:rPr lang="en-US" sz="2800" spc="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extremely/really</a:t>
            </a:r>
            <a:r>
              <a:rPr lang="en-US" sz="2800" b="1" dirty="0"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important.</a:t>
            </a:r>
          </a:p>
          <a:p>
            <a:pPr marL="342900" lvl="0" indent="-342900">
              <a:spcBef>
                <a:spcPts val="205"/>
              </a:spcBef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Some</a:t>
            </a:r>
            <a:r>
              <a:rPr lang="en-US" sz="28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suggestions</a:t>
            </a:r>
            <a:r>
              <a:rPr lang="en-US" sz="28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springing</a:t>
            </a:r>
            <a:r>
              <a:rPr lang="en-US" sz="2800" b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up</a:t>
            </a:r>
            <a:r>
              <a:rPr lang="en-US" sz="2800" b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b="1" dirty="0">
                <a:effectLst/>
                <a:latin typeface="AkkuratPro"/>
                <a:ea typeface="Arial MT"/>
                <a:cs typeface="Arial MT"/>
              </a:rPr>
              <a:t>from/arising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from</a:t>
            </a:r>
            <a:r>
              <a:rPr lang="en-US" sz="28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study</a:t>
            </a:r>
            <a:r>
              <a:rPr lang="en-US" sz="2800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will</a:t>
            </a:r>
            <a:r>
              <a:rPr lang="en-US" sz="28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be</a:t>
            </a:r>
            <a:r>
              <a:rPr lang="en-US" sz="28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kkuratPro"/>
                <a:ea typeface="Arial MT"/>
                <a:cs typeface="Arial MT"/>
              </a:rPr>
              <a:t>presented.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AkkuratPro"/>
            </a:endParaRPr>
          </a:p>
        </p:txBody>
      </p:sp>
    </p:spTree>
    <p:extLst>
      <p:ext uri="{BB962C8B-B14F-4D97-AF65-F5344CB8AC3E}">
        <p14:creationId xmlns:p14="http://schemas.microsoft.com/office/powerpoint/2010/main" val="44179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велосипед, обувь, мультфильм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30E867F-D7F3-5F6E-7C91-5B551A71C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r="4" b="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6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BEE4F-DB79-E7CF-8A4D-A92FE0E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Formality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C32E6-7972-5BAC-FDF9-8918632B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22089"/>
            <a:ext cx="9984790" cy="42770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i="0" dirty="0">
                <a:effectLst/>
                <a:latin typeface="Calibre"/>
              </a:rPr>
              <a:t>Use </a:t>
            </a:r>
            <a:r>
              <a:rPr lang="en-US" sz="3200" b="0" i="1" dirty="0">
                <a:effectLst/>
                <a:latin typeface="Calibre"/>
              </a:rPr>
              <a:t>formal verbs</a:t>
            </a:r>
            <a:r>
              <a:rPr lang="en-US" sz="3200" b="0" i="0" dirty="0">
                <a:effectLst/>
                <a:latin typeface="Calibre"/>
              </a:rPr>
              <a:t> instead of two-word verbs.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b="0" i="0" dirty="0">
                <a:effectLst/>
                <a:latin typeface="Calibre"/>
              </a:rPr>
              <a:t>       </a:t>
            </a:r>
            <a:r>
              <a:rPr lang="en-US" sz="3200" dirty="0">
                <a:latin typeface="Calibre"/>
              </a:rPr>
              <a:t>✗ </a:t>
            </a:r>
            <a:r>
              <a:rPr lang="en-US" sz="3200" strike="sngStrike" dirty="0">
                <a:latin typeface="Calibre"/>
              </a:rPr>
              <a:t>go up</a:t>
            </a:r>
            <a:r>
              <a:rPr lang="en-US" sz="3200" dirty="0">
                <a:latin typeface="Calibre"/>
              </a:rPr>
              <a:t>, </a:t>
            </a:r>
            <a:r>
              <a:rPr lang="en-US" sz="3200" strike="sngStrike" dirty="0">
                <a:latin typeface="Calibre"/>
              </a:rPr>
              <a:t>go down</a:t>
            </a:r>
            <a:r>
              <a:rPr lang="en-US" sz="3200" dirty="0">
                <a:latin typeface="Calibre"/>
              </a:rPr>
              <a:t>, </a:t>
            </a:r>
            <a:r>
              <a:rPr lang="en-US" sz="3200" strike="sngStrike" dirty="0">
                <a:latin typeface="Calibre"/>
              </a:rPr>
              <a:t>talk about</a:t>
            </a:r>
            <a:r>
              <a:rPr lang="en-US" sz="3200" dirty="0">
                <a:latin typeface="Calibre"/>
              </a:rPr>
              <a:t>, </a:t>
            </a:r>
            <a:r>
              <a:rPr lang="en-US" sz="3200" strike="sngStrike" dirty="0">
                <a:latin typeface="Calibre"/>
              </a:rPr>
              <a:t>get better</a:t>
            </a:r>
            <a:r>
              <a:rPr lang="en-US" sz="3200" dirty="0">
                <a:latin typeface="Calibre"/>
              </a:rPr>
              <a:t>, </a:t>
            </a:r>
            <a:r>
              <a:rPr lang="en-US" sz="3200" strike="sngStrike" dirty="0">
                <a:latin typeface="Calibre"/>
              </a:rPr>
              <a:t>get worse</a:t>
            </a:r>
            <a:r>
              <a:rPr lang="en-US" sz="3200" dirty="0">
                <a:latin typeface="Calibre"/>
              </a:rPr>
              <a:t>, </a:t>
            </a:r>
            <a:r>
              <a:rPr lang="en-US" sz="3200" strike="sngStrike" dirty="0">
                <a:latin typeface="Calibre"/>
              </a:rPr>
              <a:t>go on</a:t>
            </a:r>
            <a:r>
              <a:rPr lang="en-US" sz="3200" dirty="0">
                <a:latin typeface="Calibre"/>
              </a:rPr>
              <a:t>, </a:t>
            </a:r>
            <a:r>
              <a:rPr lang="en-US" sz="3200" strike="sngStrike" dirty="0">
                <a:latin typeface="Calibre"/>
              </a:rPr>
              <a:t>bring up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b="0" i="0" dirty="0">
                <a:effectLst/>
                <a:latin typeface="Calibre"/>
              </a:rPr>
              <a:t>       ✓ increase, decrease, discuss, improve, deteriorate, continue, raise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Use the </a:t>
            </a:r>
            <a:r>
              <a:rPr lang="en-US" sz="3200" i="1" dirty="0"/>
              <a:t>full form of verbs</a:t>
            </a:r>
            <a:r>
              <a:rPr lang="en-US" sz="3200" dirty="0"/>
              <a:t>, not contractions.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/>
              <a:t>     ✗ </a:t>
            </a:r>
            <a:r>
              <a:rPr lang="en-US" sz="3200" strike="sngStrike" dirty="0"/>
              <a:t>don't, can't, won't, didn’t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/>
              <a:t>     ✓ do not, cannot, will not, did not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/>
              <a:t>          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b="0" i="0" dirty="0">
              <a:effectLst/>
              <a:latin typeface="Calibr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b="0" i="0" dirty="0">
                <a:effectLst/>
                <a:latin typeface="Calibre"/>
              </a:rPr>
              <a:t>   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79506-96BE-92D8-0311-9AEF1D30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59147"/>
            <a:ext cx="10968090" cy="1446550"/>
          </a:xfrm>
        </p:spPr>
        <p:txBody>
          <a:bodyPr>
            <a:noAutofit/>
          </a:bodyPr>
          <a:lstStyle/>
          <a:p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kuratPro"/>
                <a:ea typeface="Arial" panose="020B0604020202020204" pitchFamily="34" charset="0"/>
              </a:rPr>
              <a:t>Exercise 2</a:t>
            </a:r>
            <a:b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kuratPro"/>
                <a:ea typeface="Arial" panose="020B0604020202020204" pitchFamily="34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Replace the phrasal verbs in the sentences with a more appropriate verb from the list below. Don't forget to keep the same tense.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kuratPro"/>
              </a:rPr>
            </a:br>
            <a:b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28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3001FCC-9F37-4A6F-3992-C141D9C8D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69406"/>
              </p:ext>
            </p:extLst>
          </p:nvPr>
        </p:nvGraphicFramePr>
        <p:xfrm>
          <a:off x="737420" y="1893574"/>
          <a:ext cx="10795820" cy="5019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35768">
                  <a:extLst>
                    <a:ext uri="{9D8B030D-6E8A-4147-A177-3AD203B41FA5}">
                      <a16:colId xmlns:a16="http://schemas.microsoft.com/office/drawing/2014/main" val="167859717"/>
                    </a:ext>
                  </a:extLst>
                </a:gridCol>
                <a:gridCol w="1573597">
                  <a:extLst>
                    <a:ext uri="{9D8B030D-6E8A-4147-A177-3AD203B41FA5}">
                      <a16:colId xmlns:a16="http://schemas.microsoft.com/office/drawing/2014/main" val="180896264"/>
                    </a:ext>
                  </a:extLst>
                </a:gridCol>
                <a:gridCol w="1361167">
                  <a:extLst>
                    <a:ext uri="{9D8B030D-6E8A-4147-A177-3AD203B41FA5}">
                      <a16:colId xmlns:a16="http://schemas.microsoft.com/office/drawing/2014/main" val="2187944181"/>
                    </a:ext>
                  </a:extLst>
                </a:gridCol>
                <a:gridCol w="1197226">
                  <a:extLst>
                    <a:ext uri="{9D8B030D-6E8A-4147-A177-3AD203B41FA5}">
                      <a16:colId xmlns:a16="http://schemas.microsoft.com/office/drawing/2014/main" val="3765464534"/>
                    </a:ext>
                  </a:extLst>
                </a:gridCol>
                <a:gridCol w="1272270">
                  <a:extLst>
                    <a:ext uri="{9D8B030D-6E8A-4147-A177-3AD203B41FA5}">
                      <a16:colId xmlns:a16="http://schemas.microsoft.com/office/drawing/2014/main" val="2133653832"/>
                    </a:ext>
                  </a:extLst>
                </a:gridCol>
                <a:gridCol w="1318450">
                  <a:extLst>
                    <a:ext uri="{9D8B030D-6E8A-4147-A177-3AD203B41FA5}">
                      <a16:colId xmlns:a16="http://schemas.microsoft.com/office/drawing/2014/main" val="3353909076"/>
                    </a:ext>
                  </a:extLst>
                </a:gridCol>
                <a:gridCol w="1391184">
                  <a:extLst>
                    <a:ext uri="{9D8B030D-6E8A-4147-A177-3AD203B41FA5}">
                      <a16:colId xmlns:a16="http://schemas.microsoft.com/office/drawing/2014/main" val="1129046457"/>
                    </a:ext>
                  </a:extLst>
                </a:gridCol>
                <a:gridCol w="1346158">
                  <a:extLst>
                    <a:ext uri="{9D8B030D-6E8A-4147-A177-3AD203B41FA5}">
                      <a16:colId xmlns:a16="http://schemas.microsoft.com/office/drawing/2014/main" val="3893591777"/>
                    </a:ext>
                  </a:extLst>
                </a:gridCol>
              </a:tblGrid>
              <a:tr h="501977">
                <a:tc>
                  <a:txBody>
                    <a:bodyPr/>
                    <a:lstStyle/>
                    <a:p>
                      <a:pPr marL="67945"/>
                      <a:r>
                        <a:rPr lang="en-US" sz="2400">
                          <a:effectLst/>
                        </a:rPr>
                        <a:t>fluctuate</a:t>
                      </a:r>
                      <a:endParaRPr lang="en-US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/>
                      <a:r>
                        <a:rPr lang="en-US" sz="2400" dirty="0">
                          <a:effectLst/>
                        </a:rPr>
                        <a:t>investigate</a:t>
                      </a:r>
                      <a:endParaRPr lang="en-US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2400" dirty="0">
                          <a:effectLst/>
                        </a:rPr>
                        <a:t>eliminate</a:t>
                      </a:r>
                      <a:endParaRPr lang="en-US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/>
                      <a:r>
                        <a:rPr lang="en-US" sz="2400">
                          <a:effectLst/>
                        </a:rPr>
                        <a:t>raise</a:t>
                      </a:r>
                      <a:endParaRPr lang="en-US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/>
                      <a:r>
                        <a:rPr lang="en-US" sz="2400">
                          <a:effectLst/>
                        </a:rPr>
                        <a:t>reduce</a:t>
                      </a:r>
                      <a:endParaRPr lang="en-US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/>
                      <a:r>
                        <a:rPr lang="en-US" sz="2400">
                          <a:effectLst/>
                        </a:rPr>
                        <a:t>propose</a:t>
                      </a:r>
                      <a:endParaRPr lang="en-US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/>
                      <a:r>
                        <a:rPr lang="en-US" sz="2400">
                          <a:effectLst/>
                        </a:rPr>
                        <a:t>intervene</a:t>
                      </a:r>
                      <a:endParaRPr lang="en-US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/>
                      <a:r>
                        <a:rPr lang="en-US" sz="2400" dirty="0">
                          <a:effectLst/>
                        </a:rPr>
                        <a:t>establish</a:t>
                      </a:r>
                      <a:endParaRPr lang="en-US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00968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D639CB8-C425-19AC-0445-5CF987F2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90" y="2780009"/>
            <a:ext cx="10795819" cy="389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15235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Researchers have been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looking into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 problem for 15 years.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kkuratPr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This issue was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brought up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during the seminar.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kkuratPr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It is assumed that the management knows what is happening and will therefore</a:t>
            </a:r>
            <a:r>
              <a:rPr lang="en-US" altLang="en-US" sz="2400" dirty="0">
                <a:solidFill>
                  <a:srgbClr val="002060"/>
                </a:solidFill>
                <a:latin typeface="AkkuratPr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step 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if there is a problem.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kkuratPr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Schools cannot altogether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get rid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of the problem of truancy.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kkuratPr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 number of staff has been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cut down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recently.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kkuratPr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It was very difficult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find out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exactly what happened.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kkuratPr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House prices have a tendency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go up and down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kkuratPr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 potential solution was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" panose="020B0604020202020204" pitchFamily="34" charset="0"/>
              </a:rPr>
              <a:t>put forward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two years ago.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kkuratPr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20700" algn="l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472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EE13D52-3A78-41F6-091C-D9A8DE04D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120542"/>
              </p:ext>
            </p:extLst>
          </p:nvPr>
        </p:nvGraphicFramePr>
        <p:xfrm>
          <a:off x="565150" y="1219200"/>
          <a:ext cx="1101725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8FFFA5-3534-9FB4-BCCB-8D2D80B1218C}"/>
              </a:ext>
            </a:extLst>
          </p:cNvPr>
          <p:cNvSpPr txBox="1"/>
          <p:nvPr/>
        </p:nvSpPr>
        <p:spPr>
          <a:xfrm>
            <a:off x="2540000" y="24384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Formality</a:t>
            </a:r>
          </a:p>
        </p:txBody>
      </p:sp>
    </p:spTree>
    <p:extLst>
      <p:ext uri="{BB962C8B-B14F-4D97-AF65-F5344CB8AC3E}">
        <p14:creationId xmlns:p14="http://schemas.microsoft.com/office/powerpoint/2010/main" val="16871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08F4FC-9AEB-4805-8627-02909E7FA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B08F4FC-9AEB-4805-8627-02909E7FA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530F60-B19B-4033-B78A-AFAC96845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EB530F60-B19B-4033-B78A-AFAC96845C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4021C3-376E-46ED-A472-5819D5F87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B4021C3-376E-46ED-A472-5819D5F87B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2AF473-C6B6-458D-AA19-4FF93C715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92AF473-C6B6-458D-AA19-4FF93C715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42E92E-693F-414B-8A87-BA4886866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E42E92E-693F-414B-8A87-BA4886866E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12AF73-7863-477D-9972-F4692EACB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8D12AF73-7863-477D-9972-F4692EACB0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976324-A4DC-4E75-83AB-1E3E976EB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C8976324-A4DC-4E75-83AB-1E3E976EB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841312-90FD-4DFC-AF3F-4D7FD63415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7D841312-90FD-4DFC-AF3F-4D7FD63415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561E87-AF75-4929-8EDB-D110DC297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B9561E87-AF75-4929-8EDB-D110DC297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5A70CB-5EC6-493F-8900-DB5AC5C37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45A70CB-5EC6-493F-8900-DB5AC5C375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E0084-D098-A773-126B-F08C5894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69" y="253355"/>
            <a:ext cx="4114799" cy="14465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Formality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F44E2083-F4AA-EBDE-6CE1-C28D6488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19" y="1188721"/>
            <a:ext cx="4539289" cy="54159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0" i="0" dirty="0">
                <a:effectLst/>
                <a:latin typeface="Calibre"/>
              </a:rPr>
              <a:t>Use statements. Avoid rhetorical questions, which are less formal (though these are common in spoken academic English, i.e. </a:t>
            </a:r>
            <a:r>
              <a:rPr lang="en-US" b="0" i="0" u="none" strike="noStrike" dirty="0">
                <a:effectLst/>
                <a:latin typeface="Calibre"/>
              </a:rPr>
              <a:t>lectures</a:t>
            </a:r>
            <a:r>
              <a:rPr lang="en-US" b="0" i="0" dirty="0">
                <a:effectLst/>
                <a:latin typeface="Calibre"/>
              </a:rPr>
              <a:t> and </a:t>
            </a:r>
            <a:r>
              <a:rPr lang="en-US" b="0" i="0" u="none" strike="noStrike" dirty="0">
                <a:effectLst/>
                <a:latin typeface="Calibre"/>
              </a:rPr>
              <a:t>presentations</a:t>
            </a:r>
            <a:r>
              <a:rPr lang="en-US" b="0" i="0" dirty="0">
                <a:effectLst/>
                <a:latin typeface="Calibre"/>
              </a:rPr>
              <a:t>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0" i="0" dirty="0">
                <a:effectLst/>
                <a:latin typeface="Calibre"/>
              </a:rPr>
              <a:t> </a:t>
            </a:r>
            <a:r>
              <a:rPr lang="en-US" dirty="0">
                <a:latin typeface="Calibre"/>
              </a:rPr>
              <a:t>✗ </a:t>
            </a:r>
            <a:r>
              <a:rPr lang="en-US" strike="sngStrike" dirty="0">
                <a:latin typeface="Calibre"/>
              </a:rPr>
              <a:t>What were the reasons for the decline?</a:t>
            </a:r>
            <a:endParaRPr lang="en-US" dirty="0">
              <a:latin typeface="Calibr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0" i="0" dirty="0">
                <a:effectLst/>
                <a:latin typeface="Calibre"/>
              </a:rPr>
              <a:t>✓ There were four main reasons for the decline.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dirty="0"/>
            </a:br>
            <a:r>
              <a:rPr lang="en-US" b="0" i="0" dirty="0">
                <a:effectLst/>
                <a:latin typeface="Calibre"/>
              </a:rPr>
              <a:t>  </a:t>
            </a:r>
            <a:r>
              <a:rPr lang="en-US" dirty="0">
                <a:latin typeface="Calibre"/>
              </a:rPr>
              <a:t>✗ </a:t>
            </a:r>
            <a:r>
              <a:rPr lang="en-US" strike="sngStrike" dirty="0">
                <a:latin typeface="Calibre"/>
              </a:rPr>
              <a:t>How are written and spoken English different?</a:t>
            </a:r>
            <a:endParaRPr lang="en-US" dirty="0">
              <a:latin typeface="Calibr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0" i="0" dirty="0">
                <a:effectLst/>
                <a:latin typeface="Calibre"/>
              </a:rPr>
              <a:t>  ✓ Written English is different from spoken English.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14668E2C-F906-532A-3C2F-679DE733A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8" r="11843" b="-1"/>
          <a:stretch/>
        </p:blipFill>
        <p:spPr>
          <a:xfrm>
            <a:off x="5245096" y="10"/>
            <a:ext cx="6946903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A73E0-E4A0-38BF-2A55-510B45E4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829" y="249681"/>
            <a:ext cx="8267296" cy="1446550"/>
          </a:xfrm>
        </p:spPr>
        <p:txBody>
          <a:bodyPr/>
          <a:lstStyle/>
          <a:p>
            <a:pPr algn="ctr"/>
            <a:r>
              <a:rPr lang="en-US"/>
              <a:t>Objectivity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98EFA-52AC-FD0A-56E9-127E0D1B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26" y="1070401"/>
            <a:ext cx="10956290" cy="511048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1E1E1E"/>
                </a:solidFill>
                <a:effectLst/>
                <a:latin typeface="Calibre"/>
              </a:rPr>
              <a:t>Use </a:t>
            </a:r>
            <a:r>
              <a:rPr lang="en-US" sz="2800" b="0" i="1" dirty="0">
                <a:solidFill>
                  <a:srgbClr val="1E1E1E"/>
                </a:solidFill>
                <a:effectLst/>
                <a:latin typeface="Calibre"/>
              </a:rPr>
              <a:t>impersonal language</a:t>
            </a:r>
            <a:r>
              <a:rPr lang="en-US" sz="2800" b="0" i="0" dirty="0">
                <a:solidFill>
                  <a:srgbClr val="1E1E1E"/>
                </a:solidFill>
                <a:effectLst/>
                <a:latin typeface="Calibre"/>
              </a:rPr>
              <a:t>, such as 'There is...', 'It is...', or passive voice. Avoid personal pronouns (I, we, you, etc.) and adverbs which show your feeling (e.g. luckily, remarkably, amazingly).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      </a:t>
            </a:r>
            <a:r>
              <a:rPr lang="en-US" sz="28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800" strike="sngStrike" dirty="0">
                <a:solidFill>
                  <a:srgbClr val="3A3A3A"/>
                </a:solidFill>
                <a:latin typeface="Calibre"/>
              </a:rPr>
              <a:t>I can think of three main problems.</a:t>
            </a:r>
            <a:endParaRPr lang="en-US" sz="2800" dirty="0">
              <a:solidFill>
                <a:srgbClr val="3A3A3A"/>
              </a:solidFill>
              <a:latin typeface="Calibre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alibre"/>
              </a:rPr>
              <a:t>       ✓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There are three main problems.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     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     </a:t>
            </a:r>
            <a:r>
              <a:rPr lang="en-US" sz="28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8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800" strike="sngStrike" dirty="0">
                <a:solidFill>
                  <a:srgbClr val="3A3A3A"/>
                </a:solidFill>
                <a:latin typeface="Calibre"/>
              </a:rPr>
              <a:t>In the experiment, I heated the water...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alibre"/>
              </a:rPr>
              <a:t>      ✓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In the experiment, the water was heated...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     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     </a:t>
            </a:r>
            <a:r>
              <a:rPr lang="en-US" sz="28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8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800" strike="sngStrike" dirty="0">
                <a:solidFill>
                  <a:srgbClr val="3A3A3A"/>
                </a:solidFill>
                <a:latin typeface="Calibre"/>
              </a:rPr>
              <a:t>Amazingly there were very few errors in the experiment.</a:t>
            </a:r>
            <a:endParaRPr lang="en-US" sz="2800" dirty="0">
              <a:solidFill>
                <a:srgbClr val="3A3A3A"/>
              </a:solidFill>
              <a:latin typeface="Calibre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alibre"/>
              </a:rPr>
              <a:t>      ✓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There were very few errors in the experiment.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   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23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2F486-D126-AB3A-5CA7-BC27D3D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12241"/>
            <a:ext cx="10905491" cy="1446550"/>
          </a:xfrm>
        </p:spPr>
        <p:txBody>
          <a:bodyPr>
            <a:noAutofit/>
          </a:bodyPr>
          <a:lstStyle/>
          <a:p>
            <a:pPr marL="63500">
              <a:spcBef>
                <a:spcPts val="460"/>
              </a:spcBef>
            </a:pPr>
            <a:r>
              <a:rPr lang="en-US" sz="2800" b="1" i="1" dirty="0">
                <a:effectLst/>
                <a:latin typeface="AkkuratPro"/>
                <a:ea typeface="Arial" panose="020B0604020202020204" pitchFamily="34" charset="0"/>
              </a:rPr>
              <a:t>Exercise</a:t>
            </a:r>
            <a:r>
              <a:rPr lang="en-US" sz="2800" b="1" i="1" spc="-10" dirty="0">
                <a:effectLst/>
                <a:latin typeface="AkkuratPro"/>
                <a:ea typeface="Arial" panose="020B0604020202020204" pitchFamily="34" charset="0"/>
              </a:rPr>
              <a:t> </a:t>
            </a:r>
            <a:r>
              <a:rPr lang="en-US" sz="2800" b="1" i="1" spc="-10" dirty="0">
                <a:latin typeface="AkkuratPro"/>
                <a:ea typeface="Arial" panose="020B0604020202020204" pitchFamily="34" charset="0"/>
              </a:rPr>
              <a:t>3</a:t>
            </a:r>
            <a:br>
              <a:rPr lang="en-US" sz="2800" b="1" i="1" dirty="0">
                <a:effectLst/>
                <a:latin typeface="AkkuratPro"/>
                <a:ea typeface="Arial" panose="020B0604020202020204" pitchFamily="34" charset="0"/>
              </a:rPr>
            </a:b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Suggest</a:t>
            </a:r>
            <a:r>
              <a:rPr lang="en-US" sz="2800" i="1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alternatives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to</a:t>
            </a:r>
            <a:r>
              <a:rPr lang="en-US" sz="2800" i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i="1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following</a:t>
            </a:r>
            <a:r>
              <a:rPr lang="en-US" sz="2800" i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to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avoid</a:t>
            </a:r>
            <a:r>
              <a:rPr lang="en-US" sz="2800" i="1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use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of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personal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language.</a:t>
            </a:r>
            <a:endParaRPr lang="en-US" sz="2800" i="1" dirty="0">
              <a:latin typeface="AkkuratPro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B7623-4151-1C0A-13E9-6B69EFD5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15" y="1858791"/>
            <a:ext cx="11037570" cy="4338320"/>
          </a:xfrm>
        </p:spPr>
        <p:txBody>
          <a:bodyPr>
            <a:noAutofit/>
          </a:bodyPr>
          <a:lstStyle/>
          <a:p>
            <a:pPr marL="292100" indent="0">
              <a:buNone/>
            </a:pPr>
            <a:r>
              <a:rPr lang="en-US" sz="2200" i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 </a:t>
            </a:r>
            <a:endParaRPr lang="en-US" sz="2200" dirty="0">
              <a:solidFill>
                <a:srgbClr val="002060"/>
              </a:solidFill>
              <a:effectLst/>
              <a:latin typeface="AkkuratPro"/>
              <a:ea typeface="Arial MT"/>
              <a:cs typeface="Arial MT"/>
            </a:endParaRPr>
          </a:p>
          <a:p>
            <a:pPr marL="342900" marR="539115" lvl="0" indent="-34290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  <a:tabLst>
                <a:tab pos="521335" algn="l"/>
              </a:tabLst>
            </a:pP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In</a:t>
            </a:r>
            <a:r>
              <a:rPr lang="en-US" sz="2200" b="1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this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essay</a:t>
            </a:r>
            <a:r>
              <a:rPr lang="en-US" sz="2200" b="1" spc="-4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</a:t>
            </a:r>
            <a:r>
              <a:rPr lang="en-US" sz="2200" b="1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will</a:t>
            </a:r>
            <a:r>
              <a:rPr lang="en-US" sz="2200" b="1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discuss</a:t>
            </a:r>
            <a:r>
              <a:rPr lang="en-US" sz="2200" b="1" spc="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200" spc="-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main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differences</a:t>
            </a:r>
            <a:r>
              <a:rPr lang="en-US" sz="22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between</a:t>
            </a:r>
            <a:r>
              <a:rPr lang="en-US" sz="22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2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English</a:t>
            </a:r>
            <a:r>
              <a:rPr lang="en-US" sz="22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and</a:t>
            </a:r>
            <a:r>
              <a:rPr lang="en-US" sz="2200" spc="-3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Scottish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legal systems.</a:t>
            </a:r>
          </a:p>
          <a:p>
            <a:pPr marL="342900" lvl="0" indent="-342900">
              <a:lnSpc>
                <a:spcPts val="1360"/>
              </a:lnSpc>
              <a:buFont typeface="+mj-lt"/>
              <a:buAutoNum type="arabicPeriod"/>
              <a:tabLst>
                <a:tab pos="521335" algn="l"/>
              </a:tabLst>
            </a:pP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 have divided my</a:t>
            </a:r>
            <a:r>
              <a:rPr lang="en-US" sz="2200" b="1" spc="-3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report into five sections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.</a:t>
            </a:r>
          </a:p>
          <a:p>
            <a:pPr marL="342900" lvl="0" indent="-342900">
              <a:spcBef>
                <a:spcPts val="200"/>
              </a:spcBef>
              <a:buFont typeface="+mj-lt"/>
              <a:buAutoNum type="arabicPeriod"/>
              <a:tabLst>
                <a:tab pos="521335" algn="l"/>
              </a:tabLst>
            </a:pP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</a:t>
            </a:r>
            <a:r>
              <a:rPr lang="en-US" sz="2200" b="1" spc="-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will</a:t>
            </a:r>
            <a:r>
              <a:rPr lang="en-US" sz="2200" b="1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conclude</a:t>
            </a:r>
            <a:r>
              <a:rPr lang="en-US" sz="2200" b="1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by</a:t>
            </a:r>
            <a:r>
              <a:rPr lang="en-US" sz="2200" spc="-2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proposing</a:t>
            </a:r>
            <a:r>
              <a:rPr lang="en-US" sz="22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that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all</a:t>
            </a:r>
            <a:r>
              <a:rPr lang="en-US" sz="22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drugs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should</a:t>
            </a:r>
            <a:r>
              <a:rPr lang="en-US" sz="22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be</a:t>
            </a:r>
            <a:r>
              <a:rPr lang="en-US" sz="22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legalized.</a:t>
            </a:r>
          </a:p>
          <a:p>
            <a:pPr marL="342900" marR="206375" lvl="0" indent="-342900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  <a:buFont typeface="+mj-lt"/>
              <a:buAutoNum type="arabicPeriod"/>
              <a:tabLst>
                <a:tab pos="521335" algn="l"/>
              </a:tabLst>
            </a:pP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 opinion of the present author in this essay is that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 importance of the</a:t>
            </a:r>
            <a:r>
              <a:rPr lang="en-US" sz="2200" spc="-3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monarchy</a:t>
            </a:r>
            <a:r>
              <a:rPr lang="en-US" sz="2200" spc="-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should</a:t>
            </a:r>
            <a:r>
              <a:rPr lang="en-US" sz="22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be</a:t>
            </a:r>
            <a:r>
              <a:rPr lang="en-US" sz="22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reduced.</a:t>
            </a:r>
          </a:p>
          <a:p>
            <a:pPr marL="342900" marR="344170" lvl="0" indent="-342900">
              <a:lnSpc>
                <a:spcPct val="115000"/>
              </a:lnSpc>
              <a:buFont typeface="+mj-lt"/>
              <a:buAutoNum type="arabicPeriod"/>
              <a:tabLst>
                <a:tab pos="521335" algn="l"/>
              </a:tabLst>
            </a:pP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In</a:t>
            </a:r>
            <a:r>
              <a:rPr lang="en-US" sz="2200" b="1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third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part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of</a:t>
            </a:r>
            <a:r>
              <a:rPr lang="en-US" sz="2200" b="1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essay,</a:t>
            </a:r>
            <a:r>
              <a:rPr lang="en-US" sz="2200" b="1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we</a:t>
            </a:r>
            <a:r>
              <a:rPr lang="en-US" sz="2200" b="1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will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look</a:t>
            </a:r>
            <a:r>
              <a:rPr lang="en-US" sz="2200" b="1" spc="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at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reasons</a:t>
            </a:r>
            <a:r>
              <a:rPr lang="en-US" sz="22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for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public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hysteria</a:t>
            </a:r>
            <a:r>
              <a:rPr lang="en-US" sz="2200" spc="-3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over</a:t>
            </a:r>
            <a:r>
              <a:rPr lang="en-US" sz="22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 SARS virus.</a:t>
            </a:r>
          </a:p>
          <a:p>
            <a:pPr marL="342900" marR="941070" lvl="0" indent="-342900">
              <a:lnSpc>
                <a:spcPct val="115000"/>
              </a:lnSpc>
              <a:buFont typeface="+mj-lt"/>
              <a:buAutoNum type="arabicPeriod"/>
              <a:tabLst>
                <a:tab pos="521335" algn="l"/>
              </a:tabLst>
            </a:pP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Although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am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not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an</a:t>
            </a:r>
            <a:r>
              <a:rPr lang="en-US" sz="2200" b="1" spc="-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expert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in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200" b="1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field,</a:t>
            </a:r>
            <a:r>
              <a:rPr lang="en-US" sz="2200" b="1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 have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tried</a:t>
            </a:r>
            <a:r>
              <a:rPr lang="en-US" sz="2200" b="1" spc="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very</a:t>
            </a:r>
            <a:r>
              <a:rPr lang="en-US" sz="2200" b="1" spc="-2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hard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to</a:t>
            </a:r>
            <a:r>
              <a:rPr lang="en-US" sz="2200" b="1" spc="-3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understand</a:t>
            </a:r>
            <a:r>
              <a:rPr lang="en-US" sz="2200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 main</a:t>
            </a:r>
            <a:r>
              <a:rPr lang="en-US" sz="2200" b="1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200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ideas.</a:t>
            </a:r>
            <a:endParaRPr lang="en-US" sz="2200" dirty="0">
              <a:solidFill>
                <a:srgbClr val="002060"/>
              </a:solidFill>
              <a:effectLst/>
              <a:latin typeface="AkkuratPro"/>
              <a:ea typeface="Arial MT"/>
              <a:cs typeface="Arial MT"/>
            </a:endParaRPr>
          </a:p>
          <a:p>
            <a:endParaRPr lang="en-US" sz="2200" dirty="0">
              <a:solidFill>
                <a:srgbClr val="002060"/>
              </a:solidFill>
              <a:latin typeface="AkkuratPro"/>
            </a:endParaRPr>
          </a:p>
        </p:txBody>
      </p:sp>
    </p:spTree>
    <p:extLst>
      <p:ext uri="{BB962C8B-B14F-4D97-AF65-F5344CB8AC3E}">
        <p14:creationId xmlns:p14="http://schemas.microsoft.com/office/powerpoint/2010/main" val="363564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40662-0009-FD21-DF55-9D64BA0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9" y="254501"/>
            <a:ext cx="8267296" cy="1446550"/>
          </a:xfrm>
        </p:spPr>
        <p:txBody>
          <a:bodyPr/>
          <a:lstStyle/>
          <a:p>
            <a:r>
              <a:rPr lang="en-US" dirty="0"/>
              <a:t>Suggested answers: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3FA02-5211-C3F0-1486-35B35CBC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10079"/>
            <a:ext cx="11057890" cy="4693419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1205"/>
              </a:spcBef>
              <a:buSzPts val="1200"/>
              <a:buFont typeface="Arial MT"/>
              <a:buAutoNum type="arabicPeriod"/>
              <a:tabLst>
                <a:tab pos="521335" algn="l"/>
              </a:tabLst>
            </a:pP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This</a:t>
            </a:r>
            <a:r>
              <a:rPr lang="en-US" b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essay</a:t>
            </a:r>
            <a:r>
              <a:rPr lang="en-US" b="1" spc="-3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will</a:t>
            </a:r>
            <a:r>
              <a:rPr lang="en-US" b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discuss</a:t>
            </a:r>
            <a:endParaRPr lang="en-US" dirty="0">
              <a:effectLst/>
              <a:latin typeface="AkkuratPro"/>
              <a:ea typeface="Arial MT"/>
              <a:cs typeface="Arial MT"/>
            </a:endParaRPr>
          </a:p>
          <a:p>
            <a:pPr marL="342900" marR="97155" lvl="0" indent="-342900">
              <a:buSzPts val="1200"/>
              <a:buFont typeface="Arial MT"/>
              <a:buAutoNum type="arabicPeriod"/>
              <a:tabLst>
                <a:tab pos="521335" algn="l"/>
              </a:tabLst>
            </a:pP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The report has been divided into five sections OR There are five sections in</a:t>
            </a:r>
            <a:r>
              <a:rPr lang="en-US" b="1" spc="-3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this</a:t>
            </a:r>
            <a:r>
              <a:rPr lang="en-US" b="1" spc="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report</a:t>
            </a:r>
            <a:endParaRPr lang="en-US" dirty="0">
              <a:effectLst/>
              <a:latin typeface="AkkuratPro"/>
              <a:ea typeface="Arial MT"/>
              <a:cs typeface="Arial MT"/>
            </a:endParaRPr>
          </a:p>
          <a:p>
            <a:pPr marL="342900" lvl="0" indent="-342900">
              <a:spcBef>
                <a:spcPts val="5"/>
              </a:spcBef>
              <a:buSzPts val="1200"/>
              <a:buFont typeface="Arial MT"/>
              <a:buAutoNum type="arabicPeriod"/>
              <a:tabLst>
                <a:tab pos="521335" algn="l"/>
              </a:tabLst>
            </a:pP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b="1" spc="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essay</a:t>
            </a:r>
            <a:r>
              <a:rPr lang="en-US" b="1" spc="-4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will</a:t>
            </a:r>
            <a:r>
              <a:rPr lang="en-US" b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conclude</a:t>
            </a:r>
            <a:endParaRPr lang="en-US" dirty="0">
              <a:effectLst/>
              <a:latin typeface="AkkuratPro"/>
              <a:ea typeface="Arial MT"/>
              <a:cs typeface="Arial MT"/>
            </a:endParaRPr>
          </a:p>
          <a:p>
            <a:pPr marL="342900" marR="90170" lvl="0" indent="-342900">
              <a:buSzPts val="1200"/>
              <a:buFont typeface="Arial MT"/>
              <a:buAutoNum type="arabicPeriod"/>
              <a:tabLst>
                <a:tab pos="521335" algn="l"/>
              </a:tabLst>
            </a:pP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The importance of the monarchy should be reduced because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... (explain, with</a:t>
            </a:r>
            <a:r>
              <a:rPr lang="en-US" spc="-32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evidence)</a:t>
            </a:r>
          </a:p>
          <a:p>
            <a:pPr marL="342900" marR="369570" lvl="0" indent="-342900">
              <a:buSzPts val="1200"/>
              <a:buFont typeface="Arial MT"/>
              <a:buAutoNum type="arabicPeriod"/>
              <a:tabLst>
                <a:tab pos="521335" algn="l"/>
              </a:tabLst>
            </a:pP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b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third</a:t>
            </a:r>
            <a:r>
              <a:rPr lang="en-US" b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part</a:t>
            </a:r>
            <a:r>
              <a:rPr lang="en-US" b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of</a:t>
            </a:r>
            <a:r>
              <a:rPr lang="en-US" b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b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essay</a:t>
            </a:r>
            <a:r>
              <a:rPr lang="en-US" b="1" spc="-4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will</a:t>
            </a:r>
            <a:r>
              <a:rPr lang="en-US" b="1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examine</a:t>
            </a:r>
            <a:r>
              <a:rPr lang="en-US" b="1" spc="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/</a:t>
            </a:r>
            <a:r>
              <a:rPr lang="en-US" spc="-2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effectLst/>
                <a:latin typeface="AkkuratPro"/>
                <a:ea typeface="Arial MT"/>
                <a:cs typeface="Arial MT"/>
              </a:rPr>
              <a:t>discuss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/</a:t>
            </a:r>
            <a:r>
              <a:rPr lang="en-US" spc="-1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 err="1">
                <a:effectLst/>
                <a:latin typeface="AkkuratPro"/>
                <a:ea typeface="Arial MT"/>
                <a:cs typeface="Arial MT"/>
              </a:rPr>
              <a:t>analyse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...</a:t>
            </a:r>
            <a:r>
              <a:rPr lang="en-US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(choose</a:t>
            </a:r>
            <a:r>
              <a:rPr lang="en-US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pc="-3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correct</a:t>
            </a:r>
            <a:r>
              <a:rPr lang="en-US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word to describe the content)</a:t>
            </a:r>
          </a:p>
          <a:p>
            <a:pPr marL="342900" lvl="0" indent="-342900">
              <a:buSzPts val="1200"/>
              <a:buFont typeface="Arial MT"/>
              <a:buAutoNum type="arabicPeriod"/>
              <a:tabLst>
                <a:tab pos="521335" algn="l"/>
              </a:tabLst>
            </a:pPr>
            <a:r>
              <a:rPr lang="en-US" dirty="0">
                <a:effectLst/>
                <a:latin typeface="AkkuratPro"/>
                <a:ea typeface="Arial MT"/>
                <a:cs typeface="Arial MT"/>
              </a:rPr>
              <a:t>Remove</a:t>
            </a:r>
            <a:r>
              <a:rPr lang="en-US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this,</a:t>
            </a:r>
            <a:r>
              <a:rPr lang="en-US" spc="-2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just</a:t>
            </a:r>
            <a:r>
              <a:rPr lang="en-US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provide</a:t>
            </a:r>
            <a:r>
              <a:rPr lang="en-US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evidence</a:t>
            </a:r>
            <a:r>
              <a:rPr lang="en-US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and</a:t>
            </a:r>
            <a:r>
              <a:rPr lang="en-US" spc="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your</a:t>
            </a:r>
            <a:r>
              <a:rPr lang="en-US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kkuratPro"/>
                <a:ea typeface="Arial MT"/>
                <a:cs typeface="Arial MT"/>
              </a:rPr>
              <a:t>analysis</a:t>
            </a:r>
          </a:p>
          <a:p>
            <a:endParaRPr lang="en-US" dirty="0">
              <a:latin typeface="AkkuratPro"/>
            </a:endParaRPr>
          </a:p>
        </p:txBody>
      </p:sp>
    </p:spTree>
    <p:extLst>
      <p:ext uri="{BB962C8B-B14F-4D97-AF65-F5344CB8AC3E}">
        <p14:creationId xmlns:p14="http://schemas.microsoft.com/office/powerpoint/2010/main" val="34885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0ACD6-185F-613D-C031-791CE7B5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599941"/>
            <a:ext cx="11220451" cy="1446550"/>
          </a:xfrm>
        </p:spPr>
        <p:txBody>
          <a:bodyPr>
            <a:noAutofit/>
          </a:bodyPr>
          <a:lstStyle/>
          <a:p>
            <a:pPr marL="63500"/>
            <a:r>
              <a:rPr lang="en-US" sz="2800" b="1" i="1" dirty="0">
                <a:effectLst/>
                <a:latin typeface="AkkuratPro"/>
                <a:ea typeface="Arial" panose="020B0604020202020204" pitchFamily="34" charset="0"/>
              </a:rPr>
              <a:t>Exercise</a:t>
            </a:r>
            <a:r>
              <a:rPr lang="en-US" sz="2800" b="1" i="1" spc="-10" dirty="0">
                <a:effectLst/>
                <a:latin typeface="AkkuratPro"/>
                <a:ea typeface="Arial" panose="020B0604020202020204" pitchFamily="34" charset="0"/>
              </a:rPr>
              <a:t> </a:t>
            </a:r>
            <a:r>
              <a:rPr lang="en-US" sz="2800" b="1" i="1" spc="-10" dirty="0">
                <a:latin typeface="AkkuratPro"/>
                <a:ea typeface="Arial" panose="020B0604020202020204" pitchFamily="34" charset="0"/>
              </a:rPr>
              <a:t>4</a:t>
            </a:r>
            <a:br>
              <a:rPr lang="en-US" sz="2800" i="1" dirty="0">
                <a:effectLst/>
                <a:latin typeface="AkkuratPro"/>
                <a:ea typeface="Arial" panose="020B0604020202020204" pitchFamily="34" charset="0"/>
              </a:rPr>
            </a:b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Suggest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improvements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to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following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sentences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to</a:t>
            </a:r>
            <a:r>
              <a:rPr lang="en-US" sz="2800" i="1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avoid</a:t>
            </a:r>
            <a:r>
              <a:rPr lang="en-US" sz="2800" i="1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use</a:t>
            </a:r>
            <a:r>
              <a:rPr lang="en-US" sz="2800" i="1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of</a:t>
            </a:r>
            <a:r>
              <a:rPr lang="en-US" sz="2800" i="1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“you”</a:t>
            </a:r>
            <a:r>
              <a:rPr lang="en-US" sz="2800" i="1" spc="-3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and</a:t>
            </a:r>
            <a:r>
              <a:rPr lang="en-US" sz="2800" i="1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2800" i="1" dirty="0">
                <a:effectLst/>
                <a:latin typeface="AkkuratPro"/>
                <a:ea typeface="Arial MT"/>
                <a:cs typeface="Arial MT"/>
              </a:rPr>
              <a:t>“we”.</a:t>
            </a:r>
            <a:br>
              <a:rPr lang="en-US" sz="2800" i="1" dirty="0">
                <a:effectLst/>
                <a:latin typeface="AkkuratPro"/>
                <a:ea typeface="Arial MT"/>
                <a:cs typeface="Arial MT"/>
              </a:rPr>
            </a:br>
            <a:endParaRPr lang="en-US" sz="2800" i="1" dirty="0">
              <a:latin typeface="AkkuratPro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D96C5-7856-F1A1-8D22-CC6CB24D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50720"/>
            <a:ext cx="11007090" cy="4480560"/>
          </a:xfrm>
        </p:spPr>
        <p:txBody>
          <a:bodyPr>
            <a:normAutofit/>
          </a:bodyPr>
          <a:lstStyle/>
          <a:p>
            <a:pPr marL="635000" indent="-342900"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 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You</a:t>
            </a:r>
            <a:r>
              <a:rPr lang="en-US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can apply</a:t>
            </a:r>
            <a:r>
              <a:rPr lang="en-US" b="1" spc="-3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 same</a:t>
            </a:r>
            <a:r>
              <a:rPr lang="en-US" b="1" spc="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theory</a:t>
            </a:r>
            <a:r>
              <a:rPr lang="en-US" b="1" spc="-3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of learning</a:t>
            </a:r>
            <a:r>
              <a:rPr lang="en-US" b="1" spc="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to small</a:t>
            </a:r>
            <a:r>
              <a:rPr lang="en-US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children.</a:t>
            </a:r>
          </a:p>
          <a:p>
            <a:pPr marL="635000" indent="-342900"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effectLst/>
              <a:latin typeface="AkkuratPro"/>
              <a:ea typeface="Arial MT"/>
              <a:cs typeface="Arial MT"/>
            </a:endParaRPr>
          </a:p>
          <a:p>
            <a:pPr marL="635000" indent="-342900"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You</a:t>
            </a:r>
            <a:r>
              <a:rPr lang="en-US" b="1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can</a:t>
            </a:r>
            <a:r>
              <a:rPr lang="en-US" b="1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only</a:t>
            </a:r>
            <a:r>
              <a:rPr lang="en-US" b="1" spc="-4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do</a:t>
            </a:r>
            <a:r>
              <a:rPr lang="en-US" b="1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this</a:t>
            </a:r>
            <a:r>
              <a:rPr lang="en-US" b="1" spc="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after</a:t>
            </a:r>
            <a:r>
              <a:rPr lang="en-US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initial</a:t>
            </a:r>
            <a:r>
              <a:rPr lang="en-US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preparation has</a:t>
            </a:r>
            <a:r>
              <a:rPr lang="en-US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been</a:t>
            </a:r>
            <a:r>
              <a:rPr lang="en-US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conducted.</a:t>
            </a:r>
          </a:p>
          <a:p>
            <a:pPr marL="635000" indent="-342900"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effectLst/>
              <a:latin typeface="AkkuratPro"/>
              <a:ea typeface="Arial MT"/>
              <a:cs typeface="Arial MT"/>
            </a:endParaRPr>
          </a:p>
          <a:p>
            <a:pPr marL="635000" indent="-342900"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 figures are accurate to within 1%, but </a:t>
            </a: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you should note that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local variations</a:t>
            </a:r>
            <a:r>
              <a:rPr lang="en-US" spc="-3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may</a:t>
            </a:r>
            <a:r>
              <a:rPr lang="en-US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apply.</a:t>
            </a:r>
          </a:p>
          <a:p>
            <a:pPr marL="635000" indent="-342900"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effectLst/>
              <a:latin typeface="AkkuratPro"/>
              <a:ea typeface="Arial MT"/>
              <a:cs typeface="Arial MT"/>
            </a:endParaRPr>
          </a:p>
          <a:p>
            <a:pPr marL="635000" indent="-342900"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In the second section of the report, we will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consider the environmental</a:t>
            </a:r>
            <a:r>
              <a:rPr lang="en-US" spc="-3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consequences.</a:t>
            </a:r>
          </a:p>
          <a:p>
            <a:endParaRPr lang="en-US" dirty="0">
              <a:solidFill>
                <a:srgbClr val="002060"/>
              </a:solidFill>
              <a:latin typeface="AkkuratPro"/>
            </a:endParaRPr>
          </a:p>
        </p:txBody>
      </p:sp>
    </p:spTree>
    <p:extLst>
      <p:ext uri="{BB962C8B-B14F-4D97-AF65-F5344CB8AC3E}">
        <p14:creationId xmlns:p14="http://schemas.microsoft.com/office/powerpoint/2010/main" val="15930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800F-6C6B-8BBE-DBEE-D0A9E0B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8140B-E97B-F96C-0C6E-67433802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methods of note-taking do you know? </a:t>
            </a:r>
          </a:p>
          <a:p>
            <a:r>
              <a:rPr lang="en-US" dirty="0"/>
              <a:t>What is effective reading and efficient reading? </a:t>
            </a:r>
          </a:p>
          <a:p>
            <a:r>
              <a:rPr lang="en-US" dirty="0"/>
              <a:t>What is analysis? What is synthesis? </a:t>
            </a:r>
          </a:p>
          <a:p>
            <a:r>
              <a:rPr lang="en-US" dirty="0"/>
              <a:t>Any homework? Let’s check!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95F1E-18C8-E237-647B-8C43B51F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answers: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3AA46-F587-7D9F-7A1D-63B64BA7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10580370" cy="3475482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5"/>
              </a:spcBef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The same theory</a:t>
            </a:r>
            <a:r>
              <a:rPr lang="en-US" sz="3200" spc="-3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of learning can</a:t>
            </a:r>
            <a:r>
              <a:rPr lang="en-US" sz="3200" spc="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be</a:t>
            </a:r>
            <a:r>
              <a:rPr lang="en-US" sz="32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applied</a:t>
            </a:r>
          </a:p>
          <a:p>
            <a:pPr marL="514350" lvl="0" indent="-514350"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This can</a:t>
            </a:r>
            <a:r>
              <a:rPr lang="en-US" sz="3200" spc="-1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only</a:t>
            </a:r>
            <a:r>
              <a:rPr lang="en-US" sz="3200" spc="-3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be</a:t>
            </a:r>
            <a:r>
              <a:rPr lang="en-US" sz="3200" spc="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done</a:t>
            </a:r>
          </a:p>
          <a:p>
            <a:pPr marL="514350" lvl="0" indent="-514350"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it</a:t>
            </a:r>
            <a:r>
              <a:rPr lang="en-US" sz="32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should</a:t>
            </a:r>
            <a:r>
              <a:rPr lang="en-US" sz="32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be</a:t>
            </a:r>
            <a:r>
              <a:rPr lang="en-US" sz="32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noted</a:t>
            </a:r>
            <a:r>
              <a:rPr lang="en-US" sz="3200" spc="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that</a:t>
            </a:r>
          </a:p>
          <a:p>
            <a:pPr marL="514350" lvl="0" indent="-514350"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32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second</a:t>
            </a:r>
            <a:r>
              <a:rPr lang="en-US" sz="32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section of the</a:t>
            </a:r>
            <a:r>
              <a:rPr lang="en-US" sz="3200" spc="-5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report</a:t>
            </a:r>
            <a:r>
              <a:rPr lang="en-US" sz="3200" spc="-20" dirty="0"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kkuratPro"/>
                <a:ea typeface="Arial MT"/>
                <a:cs typeface="Arial MT"/>
              </a:rPr>
              <a:t>will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kkuratPro"/>
            </a:endParaRPr>
          </a:p>
        </p:txBody>
      </p:sp>
    </p:spTree>
    <p:extLst>
      <p:ext uri="{BB962C8B-B14F-4D97-AF65-F5344CB8AC3E}">
        <p14:creationId xmlns:p14="http://schemas.microsoft.com/office/powerpoint/2010/main" val="326140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2BCE-7926-5C82-53A2-F701BA81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359769"/>
            <a:ext cx="10940085" cy="1446550"/>
          </a:xfrm>
        </p:spPr>
        <p:txBody>
          <a:bodyPr/>
          <a:lstStyle/>
          <a:p>
            <a:pPr algn="ctr"/>
            <a:r>
              <a:rPr lang="en-US" dirty="0"/>
              <a:t>Precision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94BFA-CCA0-5926-4AA7-A3E4C3C2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331089"/>
            <a:ext cx="10940085" cy="503498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1E1E1E"/>
                </a:solidFill>
                <a:effectLst/>
                <a:latin typeface="Calibre"/>
              </a:rPr>
              <a:t>Be as </a:t>
            </a:r>
            <a:r>
              <a:rPr lang="en-US" sz="2800" b="0" i="1" dirty="0">
                <a:solidFill>
                  <a:srgbClr val="1E1E1E"/>
                </a:solidFill>
                <a:effectLst/>
                <a:latin typeface="Calibre"/>
              </a:rPr>
              <a:t>precise as possible</a:t>
            </a:r>
            <a:r>
              <a:rPr lang="en-US" sz="2800" b="0" i="0" dirty="0">
                <a:solidFill>
                  <a:srgbClr val="1E1E1E"/>
                </a:solidFill>
                <a:effectLst/>
                <a:latin typeface="Calibre"/>
              </a:rPr>
              <a:t>. Use exact figures or values wherever possible, rather than 'about' or 'several'. Use words such as 'factor', 'issue', 'topic', 'aspect' instead of vague words such as 'thing’.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8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800" strike="sngStrike" dirty="0">
                <a:solidFill>
                  <a:srgbClr val="3A3A3A"/>
                </a:solidFill>
                <a:latin typeface="Calibre"/>
              </a:rPr>
              <a:t>There are several reasons for this.</a:t>
            </a:r>
            <a:r>
              <a:rPr lang="en-US" sz="2800" dirty="0">
                <a:solidFill>
                  <a:srgbClr val="3A3A3A"/>
                </a:solidFill>
                <a:latin typeface="Calibre"/>
              </a:rPr>
              <a:t> 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alibre"/>
              </a:rPr>
              <a:t>✓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There are three main reasons for this.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8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800" strike="sngStrike" dirty="0">
                <a:solidFill>
                  <a:srgbClr val="3A3A3A"/>
                </a:solidFill>
                <a:latin typeface="Calibre"/>
              </a:rPr>
              <a:t>The turning point was about 30 years ago.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alibre"/>
              </a:rPr>
              <a:t>✓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The turning point was in the late 1980s.</a:t>
            </a:r>
            <a:br>
              <a:rPr lang="en-US" sz="2800" dirty="0"/>
            </a:br>
            <a:endParaRPr lang="en-US" sz="2800" dirty="0"/>
          </a:p>
          <a:p>
            <a:pPr marL="0" indent="0" algn="l">
              <a:buNone/>
            </a:pPr>
            <a:r>
              <a:rPr lang="en-US" sz="28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8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800" strike="sngStrike" dirty="0">
                <a:solidFill>
                  <a:srgbClr val="3A3A3A"/>
                </a:solidFill>
                <a:latin typeface="Calibre"/>
              </a:rPr>
              <a:t>There were three things which led to this result.</a:t>
            </a:r>
            <a:endParaRPr lang="en-US" sz="2800" dirty="0">
              <a:solidFill>
                <a:srgbClr val="3A3A3A"/>
              </a:solidFill>
              <a:latin typeface="Calibre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alibre"/>
              </a:rPr>
              <a:t>✓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There were three factors which led to this result.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219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958CE-2E70-CE7C-3A9F-2924D6B2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329878"/>
            <a:ext cx="10951661" cy="1446550"/>
          </a:xfrm>
        </p:spPr>
        <p:txBody>
          <a:bodyPr/>
          <a:lstStyle/>
          <a:p>
            <a:pPr algn="ctr"/>
            <a:r>
              <a:rPr lang="en-US" dirty="0"/>
              <a:t>Precision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89C1A-E81D-DD74-34DB-71BE064E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551008"/>
            <a:ext cx="10870637" cy="49771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1E1E1E"/>
                </a:solidFill>
                <a:effectLst/>
                <a:latin typeface="Calibre"/>
              </a:rPr>
              <a:t>Be sure to </a:t>
            </a:r>
            <a:r>
              <a:rPr lang="en-US" sz="2800" dirty="0">
                <a:latin typeface="Calibre"/>
              </a:rPr>
              <a:t>cite your sources</a:t>
            </a:r>
            <a:r>
              <a:rPr lang="en-US" sz="2800" b="0" i="0" dirty="0">
                <a:effectLst/>
                <a:latin typeface="Calibre"/>
              </a:rPr>
              <a:t>. </a:t>
            </a:r>
            <a:r>
              <a:rPr lang="en-US" sz="2800" b="0" i="0" dirty="0">
                <a:solidFill>
                  <a:srgbClr val="1E1E1E"/>
                </a:solidFill>
                <a:effectLst/>
                <a:latin typeface="Calibre"/>
              </a:rPr>
              <a:t>Avoid making vague claims.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alibre"/>
              </a:rPr>
              <a:t>✗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</a:t>
            </a:r>
            <a:r>
              <a:rPr lang="en-US" sz="2800" b="0" i="0" strike="sngStrike" dirty="0">
                <a:solidFill>
                  <a:srgbClr val="3A3A3A"/>
                </a:solidFill>
                <a:effectLst/>
                <a:latin typeface="Calibre"/>
              </a:rPr>
              <a:t>Everybody knows that most people are unaware of the problem.</a:t>
            </a:r>
            <a:endParaRPr lang="en-US" sz="2800" b="0" i="0" dirty="0">
              <a:solidFill>
                <a:srgbClr val="3A3A3A"/>
              </a:solidFill>
              <a:effectLst/>
              <a:latin typeface="Calibre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alibre"/>
              </a:rPr>
              <a:t>✗</a:t>
            </a:r>
            <a:r>
              <a:rPr lang="en-US" sz="2800" b="0" i="0" dirty="0">
                <a:solidFill>
                  <a:srgbClr val="3A3A3A"/>
                </a:solidFill>
                <a:effectLst/>
                <a:latin typeface="Calibre"/>
              </a:rPr>
              <a:t> </a:t>
            </a:r>
            <a:r>
              <a:rPr lang="en-US" sz="2800" b="0" i="0" strike="sngStrike" dirty="0">
                <a:solidFill>
                  <a:srgbClr val="3A3A3A"/>
                </a:solidFill>
                <a:effectLst/>
                <a:latin typeface="Calibre"/>
              </a:rPr>
              <a:t>Most people are unaware of the problem.</a:t>
            </a:r>
            <a:endParaRPr lang="en-US" sz="2800" b="0" i="0" dirty="0">
              <a:solidFill>
                <a:srgbClr val="3A3A3A"/>
              </a:solidFill>
              <a:effectLst/>
              <a:latin typeface="Calibr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Calibre"/>
              </a:rPr>
              <a:t>✓</a:t>
            </a:r>
            <a:r>
              <a:rPr lang="en-US" sz="2800" dirty="0">
                <a:solidFill>
                  <a:srgbClr val="3A3A3A"/>
                </a:solidFill>
                <a:latin typeface="Calibre"/>
              </a:rPr>
              <a:t> Russell (2001) states that over 50% of the population are unaware of the problem.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82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A50BF-7637-739C-5CE7-77909FEF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4501"/>
            <a:ext cx="10812764" cy="1446550"/>
          </a:xfrm>
        </p:spPr>
        <p:txBody>
          <a:bodyPr/>
          <a:lstStyle/>
          <a:p>
            <a:pPr algn="ctr"/>
            <a:r>
              <a:rPr lang="en-US" dirty="0"/>
              <a:t>Tentative language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8DBC7-A17E-0BEE-F9E0-09001D31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88961"/>
            <a:ext cx="11061700" cy="512758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100" b="0" i="0" dirty="0">
                <a:solidFill>
                  <a:srgbClr val="1E1E1E"/>
                </a:solidFill>
                <a:effectLst/>
                <a:latin typeface="Calibre"/>
              </a:rPr>
              <a:t>Use </a:t>
            </a:r>
            <a:r>
              <a:rPr lang="en-US" sz="2100" dirty="0">
                <a:latin typeface="Calibre"/>
              </a:rPr>
              <a:t>hedging</a:t>
            </a:r>
            <a:r>
              <a:rPr lang="en-US" sz="2100" b="0" i="0" dirty="0">
                <a:solidFill>
                  <a:srgbClr val="1E1E1E"/>
                </a:solidFill>
                <a:effectLst/>
                <a:latin typeface="Calibre"/>
              </a:rPr>
              <a:t> (i.e. </a:t>
            </a:r>
            <a:r>
              <a:rPr lang="en-US" sz="2100" b="0" i="1" dirty="0">
                <a:solidFill>
                  <a:srgbClr val="1E1E1E"/>
                </a:solidFill>
                <a:effectLst/>
                <a:latin typeface="Calibre"/>
              </a:rPr>
              <a:t>tentative language</a:t>
            </a:r>
            <a:r>
              <a:rPr lang="en-US" sz="2100" b="0" i="0" dirty="0">
                <a:solidFill>
                  <a:srgbClr val="1E1E1E"/>
                </a:solidFill>
                <a:effectLst/>
                <a:latin typeface="Calibre"/>
              </a:rPr>
              <a:t>), such as 'possibly', 'probably', 'may', 'might', 'appears to', and 'seems to' to qualify statements. Avoid absolute statements and words such as 'always'.</a:t>
            </a:r>
          </a:p>
          <a:p>
            <a:pPr marL="0" indent="0">
              <a:buNone/>
            </a:pP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    </a:t>
            </a:r>
            <a:r>
              <a:rPr lang="en-US" sz="21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1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100" strike="sngStrike" dirty="0">
                <a:solidFill>
                  <a:srgbClr val="3A3A3A"/>
                </a:solidFill>
                <a:latin typeface="Calibre"/>
              </a:rPr>
              <a:t>Education reduces crime.</a:t>
            </a:r>
            <a:endParaRPr lang="en-US" sz="2100" dirty="0">
              <a:solidFill>
                <a:srgbClr val="3A3A3A"/>
              </a:solidFill>
              <a:latin typeface="Calibre"/>
            </a:endParaRPr>
          </a:p>
          <a:p>
            <a:pPr marL="0" indent="0" algn="l">
              <a:buNone/>
            </a:pPr>
            <a:r>
              <a:rPr lang="en-US" sz="2100" b="0" i="0" dirty="0">
                <a:solidFill>
                  <a:srgbClr val="008000"/>
                </a:solidFill>
                <a:effectLst/>
                <a:latin typeface="Calibre"/>
              </a:rPr>
              <a:t>     ✓</a:t>
            </a: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Education may reduce crime.</a:t>
            </a:r>
          </a:p>
          <a:p>
            <a:pPr marL="0" indent="0" algn="l">
              <a:buNone/>
            </a:pP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    </a:t>
            </a:r>
            <a:r>
              <a:rPr lang="en-US" sz="2100" b="0" i="0" dirty="0">
                <a:solidFill>
                  <a:srgbClr val="008000"/>
                </a:solidFill>
                <a:effectLst/>
                <a:latin typeface="Calibre"/>
              </a:rPr>
              <a:t>✓</a:t>
            </a: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It appears that education reduces crime.</a:t>
            </a:r>
          </a:p>
          <a:p>
            <a:pPr marL="0" indent="0">
              <a:buNone/>
            </a:pP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  </a:t>
            </a:r>
            <a:br>
              <a:rPr lang="en-US" sz="2100" dirty="0"/>
            </a:b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   </a:t>
            </a:r>
            <a:r>
              <a:rPr lang="en-US" sz="21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1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100" strike="sngStrike" dirty="0">
                <a:solidFill>
                  <a:srgbClr val="3A3A3A"/>
                </a:solidFill>
                <a:latin typeface="Calibre"/>
              </a:rPr>
              <a:t>This is caused by the effects of global warming.</a:t>
            </a:r>
            <a:endParaRPr lang="en-US" sz="2100" dirty="0">
              <a:solidFill>
                <a:srgbClr val="3A3A3A"/>
              </a:solidFill>
              <a:latin typeface="Calibre"/>
            </a:endParaRPr>
          </a:p>
          <a:p>
            <a:pPr marL="0" indent="0" algn="l">
              <a:buNone/>
            </a:pPr>
            <a:r>
              <a:rPr lang="en-US" sz="2100" b="0" i="0" dirty="0">
                <a:solidFill>
                  <a:srgbClr val="008000"/>
                </a:solidFill>
                <a:effectLst/>
                <a:latin typeface="Calibre"/>
              </a:rPr>
              <a:t>    ✓</a:t>
            </a: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This is possibly caused by the effects of global warming.</a:t>
            </a:r>
          </a:p>
          <a:p>
            <a:pPr marL="0" indent="0" algn="l">
              <a:buNone/>
            </a:pP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   </a:t>
            </a:r>
            <a:r>
              <a:rPr lang="en-US" sz="2100" b="0" i="0" dirty="0">
                <a:solidFill>
                  <a:srgbClr val="008000"/>
                </a:solidFill>
                <a:effectLst/>
                <a:latin typeface="Calibre"/>
              </a:rPr>
              <a:t>✓</a:t>
            </a: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This may be caused by the effects of global warming.</a:t>
            </a:r>
          </a:p>
          <a:p>
            <a:pPr marL="0" indent="0">
              <a:buNone/>
            </a:pP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      </a:t>
            </a:r>
            <a:br>
              <a:rPr lang="en-US" sz="2100" dirty="0"/>
            </a:b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   </a:t>
            </a:r>
            <a:r>
              <a:rPr lang="en-US" sz="2100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sz="2100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z="2100" strike="sngStrike" dirty="0">
                <a:solidFill>
                  <a:srgbClr val="3A3A3A"/>
                </a:solidFill>
                <a:latin typeface="Calibre"/>
              </a:rPr>
              <a:t>ESL students always make mistakes with tenses.</a:t>
            </a:r>
            <a:endParaRPr lang="en-US" sz="2100" dirty="0">
              <a:solidFill>
                <a:srgbClr val="3A3A3A"/>
              </a:solidFill>
              <a:latin typeface="Calibre"/>
            </a:endParaRPr>
          </a:p>
          <a:p>
            <a:pPr marL="0" indent="0" algn="l">
              <a:buNone/>
            </a:pP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   </a:t>
            </a:r>
            <a:r>
              <a:rPr lang="en-US" sz="2100" b="0" i="0" dirty="0">
                <a:solidFill>
                  <a:srgbClr val="008000"/>
                </a:solidFill>
                <a:effectLst/>
                <a:latin typeface="Calibre"/>
              </a:rPr>
              <a:t>✓</a:t>
            </a: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ESL students often make mistakes with tenses.</a:t>
            </a:r>
          </a:p>
          <a:p>
            <a:pPr marL="0" indent="0" algn="l">
              <a:buNone/>
            </a:pPr>
            <a:r>
              <a:rPr lang="en-US" sz="2100" b="0" i="0" dirty="0">
                <a:solidFill>
                  <a:srgbClr val="3A3A3A"/>
                </a:solidFill>
                <a:effectLst/>
                <a:latin typeface="Calibre"/>
              </a:rPr>
              <a:t>       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55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79784-FB05-04A4-B06D-EFD42E4A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8" y="463041"/>
            <a:ext cx="11169651" cy="1396239"/>
          </a:xfrm>
        </p:spPr>
        <p:txBody>
          <a:bodyPr>
            <a:normAutofit/>
          </a:bodyPr>
          <a:lstStyle/>
          <a:p>
            <a:pPr marL="63500">
              <a:spcBef>
                <a:spcPts val="1150"/>
              </a:spcBef>
            </a:pPr>
            <a:r>
              <a:rPr lang="en-US" sz="2800" b="1" i="1" dirty="0">
                <a:effectLst/>
                <a:latin typeface="AkkuratPro"/>
                <a:ea typeface="Arial" panose="020B0604020202020204" pitchFamily="34" charset="0"/>
              </a:rPr>
              <a:t>Exercise</a:t>
            </a:r>
            <a:r>
              <a:rPr lang="en-US" sz="2800" b="1" i="1" spc="-10" dirty="0">
                <a:effectLst/>
                <a:latin typeface="AkkuratPro"/>
                <a:ea typeface="Arial" panose="020B0604020202020204" pitchFamily="34" charset="0"/>
              </a:rPr>
              <a:t> 5</a:t>
            </a:r>
            <a:br>
              <a:rPr lang="en-US" sz="2800" b="1" i="1" dirty="0">
                <a:effectLst/>
                <a:latin typeface="AkkuratPro"/>
                <a:ea typeface="Arial" panose="020B0604020202020204" pitchFamily="34" charset="0"/>
              </a:rPr>
            </a:br>
            <a:r>
              <a:rPr lang="en-US" sz="2800" i="1" dirty="0">
                <a:effectLst/>
                <a:latin typeface="AkkuratPro"/>
                <a:ea typeface="Arial" panose="020B0604020202020204" pitchFamily="34" charset="0"/>
              </a:rPr>
              <a:t>Change these statements using tentative language </a:t>
            </a:r>
            <a:br>
              <a:rPr lang="en-US" sz="2800" i="1" dirty="0">
                <a:effectLst/>
                <a:latin typeface="AkkuratPro"/>
                <a:ea typeface="Arial MT"/>
                <a:cs typeface="Arial MT"/>
              </a:rPr>
            </a:br>
            <a:endParaRPr lang="en-US" sz="2800" i="1" dirty="0">
              <a:latin typeface="AkkuratPro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3559A-5373-5215-DB43-D3A1261E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346961"/>
            <a:ext cx="10864850" cy="4047998"/>
          </a:xfrm>
        </p:spPr>
        <p:txBody>
          <a:bodyPr>
            <a:normAutofit/>
          </a:bodyPr>
          <a:lstStyle/>
          <a:p>
            <a:pPr marL="342900" lvl="0" indent="-342900"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Today,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everyone</a:t>
            </a:r>
            <a:r>
              <a:rPr lang="en-US" sz="36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uses</a:t>
            </a:r>
            <a:r>
              <a:rPr lang="en-US" sz="3600" spc="-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credit</a:t>
            </a:r>
            <a:r>
              <a:rPr lang="en-US" sz="36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cards</a:t>
            </a:r>
            <a:r>
              <a:rPr lang="en-US" sz="36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for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all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their</a:t>
            </a:r>
            <a:r>
              <a:rPr lang="en-US" sz="3600" spc="-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shopping.</a:t>
            </a:r>
          </a:p>
          <a:p>
            <a:pPr marL="342900" lvl="0" indent="-342900">
              <a:spcBef>
                <a:spcPts val="210"/>
              </a:spcBef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Drinking</a:t>
            </a:r>
            <a:r>
              <a:rPr lang="en-US" sz="36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wine is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bad</a:t>
            </a:r>
            <a:r>
              <a:rPr lang="en-US" sz="36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for</a:t>
            </a:r>
            <a:r>
              <a:rPr lang="en-US" sz="36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you.</a:t>
            </a:r>
          </a:p>
          <a:p>
            <a:pPr marL="342900" lvl="0" indent="-342900">
              <a:spcBef>
                <a:spcPts val="200"/>
              </a:spcBef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Global</a:t>
            </a:r>
            <a:r>
              <a:rPr lang="en-US" sz="36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warming</a:t>
            </a:r>
            <a:r>
              <a:rPr lang="en-US" sz="36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will</a:t>
            </a:r>
            <a:r>
              <a:rPr lang="en-US" sz="36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have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disastrous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consequences</a:t>
            </a:r>
            <a:r>
              <a:rPr lang="en-US" sz="3600" spc="-2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for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the</a:t>
            </a:r>
            <a:r>
              <a:rPr lang="en-US" sz="36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whole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world.</a:t>
            </a:r>
          </a:p>
          <a:p>
            <a:pPr marL="342900" lvl="0" indent="-342900">
              <a:spcBef>
                <a:spcPts val="220"/>
              </a:spcBef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Teleworking</a:t>
            </a:r>
            <a:r>
              <a:rPr lang="en-US" sz="3600" spc="-2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leads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to</a:t>
            </a:r>
            <a:r>
              <a:rPr lang="en-US" sz="36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isolation.</a:t>
            </a:r>
          </a:p>
          <a:p>
            <a:pPr marL="342900" lvl="0" indent="-342900">
              <a:spcBef>
                <a:spcPts val="200"/>
              </a:spcBef>
              <a:buSzPts val="1200"/>
              <a:buFont typeface="+mj-lt"/>
              <a:buAutoNum type="arabicPeriod"/>
              <a:tabLst>
                <a:tab pos="521335" algn="l"/>
              </a:tabLst>
            </a:pP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Women</a:t>
            </a:r>
            <a:r>
              <a:rPr lang="en-US" sz="3600" spc="-2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are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worse</a:t>
            </a:r>
            <a:r>
              <a:rPr lang="en-US" sz="3600" spc="-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drivers</a:t>
            </a:r>
            <a:r>
              <a:rPr lang="en-US" sz="3600" spc="-1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than</a:t>
            </a:r>
            <a:r>
              <a:rPr lang="en-US" sz="3600" spc="-15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 </a:t>
            </a:r>
            <a:r>
              <a:rPr lang="en-US" sz="3600" dirty="0">
                <a:solidFill>
                  <a:srgbClr val="002060"/>
                </a:solidFill>
                <a:effectLst/>
                <a:latin typeface="AkkuratPro"/>
                <a:ea typeface="Arial MT"/>
                <a:cs typeface="Arial MT"/>
              </a:rPr>
              <a:t>men.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AkkuratPro"/>
            </a:endParaRPr>
          </a:p>
        </p:txBody>
      </p:sp>
    </p:spTree>
    <p:extLst>
      <p:ext uri="{BB962C8B-B14F-4D97-AF65-F5344CB8AC3E}">
        <p14:creationId xmlns:p14="http://schemas.microsoft.com/office/powerpoint/2010/main" val="98412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016B0-34E9-4C5E-181F-825FC6D3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40792"/>
            <a:ext cx="10801189" cy="982894"/>
          </a:xfrm>
        </p:spPr>
        <p:txBody>
          <a:bodyPr/>
          <a:lstStyle/>
          <a:p>
            <a:pPr algn="ctr"/>
            <a:r>
              <a:rPr lang="en-US" dirty="0"/>
              <a:t>Explicit links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ACD10-C426-FA5A-0B3B-25A476A3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04709"/>
            <a:ext cx="10882212" cy="511601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E1E1E"/>
                </a:solidFill>
                <a:effectLst/>
                <a:latin typeface="Calibre"/>
              </a:rPr>
              <a:t>Use appropriate </a:t>
            </a:r>
            <a:r>
              <a:rPr lang="en-US" dirty="0">
                <a:latin typeface="Calibre"/>
              </a:rPr>
              <a:t>transition signals</a:t>
            </a:r>
            <a:r>
              <a:rPr lang="en-US" b="0" i="0" dirty="0">
                <a:effectLst/>
                <a:latin typeface="Calibre"/>
              </a:rPr>
              <a:t> </a:t>
            </a:r>
            <a:r>
              <a:rPr lang="en-US" b="0" i="0" dirty="0">
                <a:solidFill>
                  <a:srgbClr val="1E1E1E"/>
                </a:solidFill>
                <a:effectLst/>
                <a:latin typeface="Calibre"/>
              </a:rPr>
              <a:t>to make </a:t>
            </a:r>
            <a:r>
              <a:rPr lang="en-US" b="0" i="1" dirty="0">
                <a:solidFill>
                  <a:srgbClr val="1E1E1E"/>
                </a:solidFill>
                <a:effectLst/>
                <a:latin typeface="Calibre"/>
              </a:rPr>
              <a:t>explicit (i.e. clear) links</a:t>
            </a:r>
            <a:r>
              <a:rPr lang="en-US" b="0" i="0" dirty="0">
                <a:solidFill>
                  <a:srgbClr val="1E1E1E"/>
                </a:solidFill>
                <a:effectLst/>
                <a:latin typeface="Calibre"/>
              </a:rPr>
              <a:t> between ideas and to introduce new sections of an </a:t>
            </a:r>
            <a:r>
              <a:rPr lang="en-US" dirty="0">
                <a:solidFill>
                  <a:srgbClr val="1E1E1E"/>
                </a:solidFill>
                <a:latin typeface="Calibre"/>
              </a:rPr>
              <a:t>academic writing</a:t>
            </a:r>
            <a:r>
              <a:rPr lang="en-US" b="0" i="0" dirty="0">
                <a:solidFill>
                  <a:srgbClr val="1E1E1E"/>
                </a:solidFill>
                <a:effectLst/>
                <a:latin typeface="Calibre"/>
              </a:rPr>
              <a:t>. Avoid numbering or bullet points (except in certain reports), and basic transitions to begin sentences (e.g. 'And', 'But', 'So'). Also be careful not to use too many transitions (</a:t>
            </a:r>
            <a:r>
              <a:rPr lang="en-US" b="0" i="1" dirty="0">
                <a:solidFill>
                  <a:srgbClr val="1E1E1E"/>
                </a:solidFill>
                <a:effectLst/>
                <a:latin typeface="Calibre"/>
              </a:rPr>
              <a:t>not</a:t>
            </a:r>
            <a:r>
              <a:rPr lang="en-US" b="0" i="0" dirty="0">
                <a:solidFill>
                  <a:srgbClr val="1E1E1E"/>
                </a:solidFill>
                <a:effectLst/>
                <a:latin typeface="Calibre"/>
              </a:rPr>
              <a:t> at the beginning of every sentence!).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Calibre"/>
              </a:rPr>
              <a:t>     </a:t>
            </a:r>
            <a:r>
              <a:rPr lang="en-US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trike="sngStrike" dirty="0">
                <a:solidFill>
                  <a:srgbClr val="3A3A3A"/>
                </a:solidFill>
                <a:latin typeface="Calibre"/>
              </a:rPr>
              <a:t>2. Inflation.</a:t>
            </a:r>
            <a:endParaRPr lang="en-US" dirty="0">
              <a:solidFill>
                <a:srgbClr val="3A3A3A"/>
              </a:solidFill>
              <a:latin typeface="Calibr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alibre"/>
              </a:rPr>
              <a:t>     ✓</a:t>
            </a:r>
            <a:r>
              <a:rPr lang="en-US" b="0" i="0" dirty="0">
                <a:solidFill>
                  <a:srgbClr val="3A3A3A"/>
                </a:solidFill>
                <a:effectLst/>
                <a:latin typeface="Calibre"/>
              </a:rPr>
              <a:t> Turning to the question of inflation...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Calibre"/>
              </a:rPr>
              <a:t>      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Calibre"/>
              </a:rPr>
              <a:t>      </a:t>
            </a:r>
            <a:r>
              <a:rPr lang="en-US" dirty="0">
                <a:solidFill>
                  <a:srgbClr val="FF0000"/>
                </a:solidFill>
                <a:latin typeface="Calibre"/>
              </a:rPr>
              <a:t>✗</a:t>
            </a:r>
            <a:r>
              <a:rPr lang="en-US" dirty="0">
                <a:solidFill>
                  <a:srgbClr val="3A3A3A"/>
                </a:solidFill>
                <a:latin typeface="Calibre"/>
              </a:rPr>
              <a:t> </a:t>
            </a:r>
            <a:r>
              <a:rPr lang="en-US" strike="sngStrike" dirty="0">
                <a:solidFill>
                  <a:srgbClr val="3A3A3A"/>
                </a:solidFill>
                <a:latin typeface="Calibre"/>
              </a:rPr>
              <a:t>And inflation is an important factor.</a:t>
            </a:r>
            <a:endParaRPr lang="en-US" dirty="0">
              <a:solidFill>
                <a:srgbClr val="3A3A3A"/>
              </a:solidFill>
              <a:latin typeface="Calibr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Calibre"/>
              </a:rPr>
              <a:t>     </a:t>
            </a:r>
            <a:r>
              <a:rPr lang="en-US" b="0" i="0" dirty="0">
                <a:solidFill>
                  <a:srgbClr val="008000"/>
                </a:solidFill>
                <a:effectLst/>
                <a:latin typeface="Calibre"/>
              </a:rPr>
              <a:t>✓</a:t>
            </a:r>
            <a:r>
              <a:rPr lang="en-US" b="0" i="0" dirty="0">
                <a:solidFill>
                  <a:srgbClr val="3A3A3A"/>
                </a:solidFill>
                <a:effectLst/>
                <a:latin typeface="Calibre"/>
              </a:rPr>
              <a:t> In addition, inflation is an important factor.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Calibre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135F51B-0EAC-8896-2A07-CBB0BD75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" b="100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FE2AAEE2-FB25-044E-8D65-9194739B9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BD23B-E519-9949-AB52-F9A703F4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40EE7-A07A-8508-57D3-09ED669B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352" y="254501"/>
            <a:ext cx="8267296" cy="797551"/>
          </a:xfrm>
        </p:spPr>
        <p:txBody>
          <a:bodyPr/>
          <a:lstStyle/>
          <a:p>
            <a:pPr algn="ctr"/>
            <a:r>
              <a:rPr lang="en-US" dirty="0"/>
              <a:t>Conciseness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8F0A8-35C0-3E37-6F5E-0C1CB714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58529"/>
            <a:ext cx="10781276" cy="534497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B3E4D"/>
                </a:solidFill>
                <a:effectLst/>
                <a:latin typeface="AkkuratPro"/>
              </a:rPr>
              <a:t>Concise writing means using the fewest words possible to convey an idea clearly.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kkuratPro"/>
              </a:rPr>
              <a:t>Keep concrete, specific examples. Cut out extra words, empty phrases, weak qualifiers, negative constructions, and unnecessary “to be” verbs. </a:t>
            </a:r>
            <a:endParaRPr lang="en-US" b="0" i="0" dirty="0">
              <a:solidFill>
                <a:srgbClr val="3B3E4D"/>
              </a:solidFill>
              <a:effectLst/>
              <a:latin typeface="AkkuratPro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3B3E4D"/>
              </a:solidFill>
              <a:effectLst/>
              <a:latin typeface="AkkuratPro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B3E4D"/>
                </a:solidFill>
                <a:effectLst/>
                <a:latin typeface="AkkuratPro"/>
              </a:rPr>
              <a:t>Wordy:</a:t>
            </a:r>
            <a:r>
              <a:rPr lang="en-US" b="0" i="0" dirty="0">
                <a:solidFill>
                  <a:srgbClr val="3B3E4D"/>
                </a:solidFill>
                <a:effectLst/>
                <a:latin typeface="AkkuratPro"/>
              </a:rPr>
              <a:t> The course had several necessary requirements.</a:t>
            </a:r>
            <a:endParaRPr lang="en-US" b="0" dirty="0">
              <a:solidFill>
                <a:srgbClr val="3B3E4D"/>
              </a:solidFill>
              <a:effectLst/>
              <a:latin typeface="AkkuratPro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3B3E4D"/>
                </a:solidFill>
                <a:effectLst/>
                <a:latin typeface="AkkuratPro"/>
              </a:rPr>
              <a:t>Concise:</a:t>
            </a:r>
            <a:r>
              <a:rPr lang="en-US" b="0" dirty="0">
                <a:solidFill>
                  <a:srgbClr val="3B3E4D"/>
                </a:solidFill>
                <a:effectLst/>
                <a:latin typeface="AkkuratPro"/>
              </a:rPr>
              <a:t> The course had several requirements.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B3E4D"/>
                </a:solidFill>
                <a:effectLst/>
                <a:latin typeface="AkkuratPro"/>
              </a:rPr>
              <a:t>Wordy:</a:t>
            </a:r>
            <a:r>
              <a:rPr lang="en-US" b="0" i="0" dirty="0">
                <a:solidFill>
                  <a:srgbClr val="3B3E4D"/>
                </a:solidFill>
                <a:effectLst/>
                <a:latin typeface="AkkuratPro"/>
              </a:rPr>
              <a:t> She struggled to sit through his really boring speech.</a:t>
            </a:r>
            <a:endParaRPr lang="en-US" b="0" dirty="0">
              <a:solidFill>
                <a:srgbClr val="3B3E4D"/>
              </a:solidFill>
              <a:effectLst/>
              <a:latin typeface="AkkuratPro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3B3E4D"/>
                </a:solidFill>
                <a:effectLst/>
                <a:latin typeface="AkkuratPro"/>
              </a:rPr>
              <a:t>Concise:</a:t>
            </a:r>
            <a:r>
              <a:rPr lang="en-US" b="0" dirty="0">
                <a:solidFill>
                  <a:srgbClr val="3B3E4D"/>
                </a:solidFill>
                <a:effectLst/>
                <a:latin typeface="AkkuratPro"/>
              </a:rPr>
              <a:t> She struggled to sit through his tedious speech.</a:t>
            </a:r>
          </a:p>
          <a:p>
            <a:pPr marL="0" indent="0">
              <a:buNone/>
            </a:pPr>
            <a:r>
              <a:rPr lang="en-US" b="1" dirty="0"/>
              <a:t>Wordy: </a:t>
            </a:r>
            <a:r>
              <a:rPr lang="en-US" b="0" i="0" dirty="0">
                <a:solidFill>
                  <a:srgbClr val="444444"/>
                </a:solidFill>
                <a:effectLst/>
                <a:latin typeface="AkkuratPro"/>
              </a:rPr>
              <a:t>Frequently, a chapter in a book reveals to the reader the main point that the author desires to bring out during the course of the chapter.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44444"/>
                </a:solidFill>
                <a:latin typeface="AkkuratPro"/>
              </a:rPr>
              <a:t>Concise: </a:t>
            </a:r>
            <a:r>
              <a:rPr lang="en-US" b="0" i="0" dirty="0">
                <a:solidFill>
                  <a:srgbClr val="444444"/>
                </a:solidFill>
                <a:effectLst/>
                <a:latin typeface="AkkuratPro"/>
              </a:rPr>
              <a:t>A chapter’s title often reveals its thesis.</a:t>
            </a:r>
            <a:endParaRPr lang="en-US" b="1" dirty="0">
              <a:latin typeface="AkkuratPro"/>
            </a:endParaRPr>
          </a:p>
        </p:txBody>
      </p:sp>
    </p:spTree>
    <p:extLst>
      <p:ext uri="{BB962C8B-B14F-4D97-AF65-F5344CB8AC3E}">
        <p14:creationId xmlns:p14="http://schemas.microsoft.com/office/powerpoint/2010/main" val="40093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6D971-75A3-2BEA-CD92-BFFC8D61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82844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of academic writing (summary)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0B777-81E1-56FC-6DAA-259F5C0C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6" y="4466845"/>
            <a:ext cx="3882844" cy="882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https://learningapps.org/display?v=pxr3kt4ut23</a:t>
            </a:r>
            <a:r>
              <a:rPr lang="en-US" dirty="0"/>
              <a:t> </a:t>
            </a:r>
            <a:endParaRPr lang="en-US"/>
          </a:p>
        </p:txBody>
      </p:sp>
      <p:pic>
        <p:nvPicPr>
          <p:cNvPr id="5" name="Picture 4" descr="Open book with pen on desk">
            <a:extLst>
              <a:ext uri="{FF2B5EF4-FFF2-40B4-BE49-F238E27FC236}">
                <a16:creationId xmlns:a16="http://schemas.microsoft.com/office/drawing/2014/main" id="{EF6D3C1E-EA74-879B-4C87-8DB591AB8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8" r="16218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34" name="Cross 33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ECEC2-9533-893F-3246-C2C31CCE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E60D3-D0EF-6798-6DB4-043CB7C2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handouts </a:t>
            </a:r>
          </a:p>
        </p:txBody>
      </p:sp>
    </p:spTree>
    <p:extLst>
      <p:ext uri="{BB962C8B-B14F-4D97-AF65-F5344CB8AC3E}">
        <p14:creationId xmlns:p14="http://schemas.microsoft.com/office/powerpoint/2010/main" val="268576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23C87D-8593-78D6-8939-A81168743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203B7-4AA5-BC61-85B0-A31A0BDF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Lead-in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4C491-E936-2484-7A98-86D5BC67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5" cy="3188586"/>
          </a:xfrm>
        </p:spPr>
        <p:txBody>
          <a:bodyPr>
            <a:normAutofit/>
          </a:bodyPr>
          <a:lstStyle/>
          <a:p>
            <a:r>
              <a:rPr lang="en-US" dirty="0"/>
              <a:t>How do you usually learn new words? </a:t>
            </a:r>
          </a:p>
          <a:p>
            <a:r>
              <a:rPr lang="en-US" dirty="0"/>
              <a:t>How many words do you usually learn? </a:t>
            </a:r>
          </a:p>
          <a:p>
            <a:r>
              <a:rPr lang="en-US" dirty="0"/>
              <a:t>How do you identify academic vocabulary? </a:t>
            </a:r>
          </a:p>
          <a:p>
            <a:r>
              <a:rPr lang="en-US" dirty="0"/>
              <a:t>How is it different from everyday words? </a:t>
            </a:r>
          </a:p>
          <a:p>
            <a:r>
              <a:rPr lang="en-US" dirty="0"/>
              <a:t>What is special about academic vocabulary? </a:t>
            </a: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FC94E-192C-0985-9113-CB481450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59B40-B4B0-A2C6-E8B3-A1534309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Chazal, E., &amp; Rogers, L. (2013).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Oxford EAP.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Intermediate/B1+. Oxford University Press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http://www.uefap.com/vocab/vocfram.htm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04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FC2A5-66A1-E1E0-4FD7-935D523A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 </a:t>
            </a:r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:a16="http://schemas.microsoft.com/office/drawing/2014/main" id="{2369438A-9992-CDB6-1EAE-BCB33C41E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90568"/>
              </p:ext>
            </p:extLst>
          </p:nvPr>
        </p:nvGraphicFramePr>
        <p:xfrm>
          <a:off x="565150" y="2691638"/>
          <a:ext cx="8267296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95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24F5A8-1B7E-2C79-5585-4E036228E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547528"/>
              </p:ext>
            </p:extLst>
          </p:nvPr>
        </p:nvGraphicFramePr>
        <p:xfrm>
          <a:off x="565150" y="226143"/>
          <a:ext cx="10712450" cy="647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7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CB4C65-886B-4391-B248-28B3B0E0D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DCB4C65-886B-4391-B248-28B3B0E0D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DCB4C65-886B-4391-B248-28B3B0E0D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ADCB4C65-886B-4391-B248-28B3B0E0D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39212D-08AB-45DE-B0AD-C1923DE5F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439212D-08AB-45DE-B0AD-C1923DE5F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2439212D-08AB-45DE-B0AD-C1923DE5F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2439212D-08AB-45DE-B0AD-C1923DE5F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107966-FF94-44BB-BAED-1D8E8D539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6107966-FF94-44BB-BAED-1D8E8D539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6107966-FF94-44BB-BAED-1D8E8D539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56107966-FF94-44BB-BAED-1D8E8D539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0E2422-5F58-4794-A987-4738FA31F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F0E2422-5F58-4794-A987-4738FA31F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CF0E2422-5F58-4794-A987-4738FA31F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CF0E2422-5F58-4794-A987-4738FA31F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387C9A-01B4-491F-A569-4CEB57ABE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6E387C9A-01B4-491F-A569-4CEB57ABE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6E387C9A-01B4-491F-A569-4CEB57ABE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6E387C9A-01B4-491F-A569-4CEB57ABEE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416511-0BA7-4A5E-AE61-8DAA5FF8F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5E416511-0BA7-4A5E-AE61-8DAA5FF8F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5E416511-0BA7-4A5E-AE61-8DAA5FF8F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5E416511-0BA7-4A5E-AE61-8DAA5FF8FE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201D56-9586-4B46-9D95-1A3AD801C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1D201D56-9586-4B46-9D95-1A3AD801C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1D201D56-9586-4B46-9D95-1A3AD801C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1D201D56-9586-4B46-9D95-1A3AD801CD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C140F-D823-89F3-B8E8-26458CC3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/>
              <a:t>General academic vocabulary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C172D631-239A-ECE6-8998-22E89E64C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794716"/>
              </p:ext>
            </p:extLst>
          </p:nvPr>
        </p:nvGraphicFramePr>
        <p:xfrm>
          <a:off x="4168877" y="1096773"/>
          <a:ext cx="7747819" cy="549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84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883A00-BDCD-4DF0-ADE4-4B6B23342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FFBAAFE-1ECE-4CEC-AA9C-F08ABAD2C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8A84EE-F716-41A0-9CC0-CB43BCEA5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B4A5C4-FEBA-48EA-A2BD-3B2238722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3A52C7-9DC6-4A15-984C-0EBD08C28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70FF80-622E-4B90-9443-CECC6F7C1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48E4C9-52C9-4C86-BC9E-D184E74DB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F89F8E-F56B-4023-8292-AA4DCD877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19A567-4B28-4AA6-8A75-75580EEF9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A1A187-AA29-4993-AA4E-CBE6941D9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6C74E3-41FD-47E6-BE2E-DFFD1B28B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BA00424-53EE-43D2-B20B-44B76EE87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84A012-80CD-4942-A996-C87FD678D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7653994-7A90-4F16-837F-0B2BA40E9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0268D3-381E-4877-A8FF-9B61047BE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6D1C9C6-3BA3-4D62-AE38-E9F675A05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C370B1-764F-4771-B6B8-F6A317009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5663C05-FFB5-4D4A-8243-186F59F72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bstract blurred public library with bookshelves">
            <a:extLst>
              <a:ext uri="{FF2B5EF4-FFF2-40B4-BE49-F238E27FC236}">
                <a16:creationId xmlns:a16="http://schemas.microsoft.com/office/drawing/2014/main" id="{FBC16D89-E750-34F4-DAFE-E229844F6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4" r="35754" b="-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43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685E0-4F4F-7AC6-CB0A-F09F98A7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Many words in academic English are the same as everyday vocabulary, but they are often also used with a slightly different meaning, which may be </a:t>
            </a:r>
            <a:r>
              <a:rPr lang="en-US" sz="3400" kern="1200" spc="-1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specialised</a:t>
            </a:r>
            <a:r>
              <a:rPr lang="en-US" sz="3400" kern="1200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7953523-8F00-9720-4090-D913E5B8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20" y="103713"/>
            <a:ext cx="6199665" cy="532369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b="1" dirty="0"/>
              <a:t>Discipline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Everyday use: </a:t>
            </a:r>
            <a:r>
              <a:rPr lang="en-US" sz="2000" i="1" dirty="0"/>
              <a:t>Standards of </a:t>
            </a:r>
            <a:r>
              <a:rPr lang="en-US" sz="2000" b="1" i="1" dirty="0"/>
              <a:t>discipline i</a:t>
            </a:r>
            <a:r>
              <a:rPr lang="en-US" sz="2000" i="1" dirty="0"/>
              <a:t>n schools have declined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Meaning:</a:t>
            </a:r>
            <a:r>
              <a:rPr lang="en-US" sz="2000" dirty="0"/>
              <a:t> ability to control oneself or other people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Academic use</a:t>
            </a:r>
            <a:r>
              <a:rPr lang="en-US" sz="2000" dirty="0"/>
              <a:t>: </a:t>
            </a:r>
            <a:r>
              <a:rPr lang="en-US" sz="2000" i="1" dirty="0"/>
              <a:t>Nanotechnology is a relatively new </a:t>
            </a:r>
            <a:r>
              <a:rPr lang="en-US" sz="2000" b="1" i="1" dirty="0"/>
              <a:t>discipline</a:t>
            </a:r>
            <a:r>
              <a:rPr lang="en-US" sz="2000" b="1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Meaning: </a:t>
            </a:r>
            <a:r>
              <a:rPr lang="en-US" sz="2000" dirty="0"/>
              <a:t>area of study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b="1" dirty="0"/>
              <a:t>Underline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Everyday use:</a:t>
            </a:r>
            <a:r>
              <a:rPr lang="en-US" sz="2000" dirty="0"/>
              <a:t> </a:t>
            </a:r>
            <a:r>
              <a:rPr lang="en-US" sz="2000" b="1" i="1" dirty="0"/>
              <a:t>Underline</a:t>
            </a:r>
            <a:r>
              <a:rPr lang="en-US" sz="2000" i="1" dirty="0"/>
              <a:t> your family name on the form.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Meaning:</a:t>
            </a:r>
            <a:r>
              <a:rPr lang="en-US" sz="2000" dirty="0"/>
              <a:t> draw a line under it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Academic use:</a:t>
            </a:r>
            <a:r>
              <a:rPr lang="en-US" sz="2000" dirty="0"/>
              <a:t> </a:t>
            </a:r>
            <a:r>
              <a:rPr lang="en-US" sz="2000" i="1" dirty="0"/>
              <a:t>The research </a:t>
            </a:r>
            <a:r>
              <a:rPr lang="en-US" sz="2000" b="1" i="1" dirty="0"/>
              <a:t>underlines </a:t>
            </a:r>
            <a:r>
              <a:rPr lang="en-US" sz="2000" i="1" dirty="0"/>
              <a:t>the importance of international trade agreements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Meaning:</a:t>
            </a:r>
            <a:r>
              <a:rPr lang="en-US" sz="2000" dirty="0"/>
              <a:t> gives emphasis to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5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Abstract blurred public library with bookshelves">
            <a:extLst>
              <a:ext uri="{FF2B5EF4-FFF2-40B4-BE49-F238E27FC236}">
                <a16:creationId xmlns:a16="http://schemas.microsoft.com/office/drawing/2014/main" id="{CF2395D4-1D8A-8E78-67BD-92F60E521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41FDA-8485-4C86-ADAE-56357E60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effectLst/>
                <a:latin typeface="tahoma" panose="020B0604030504040204" pitchFamily="34" charset="0"/>
              </a:rPr>
              <a:t>Spoken English is more informal than academic English. It uses phrases like 'like' and things like that.</a:t>
            </a:r>
            <a:endParaRPr lang="en-US" b="0" i="0" u="none" strike="noStrike" dirty="0">
              <a:effectLst/>
              <a:latin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effectLst/>
                <a:latin typeface="tahoma" panose="020B0604030504040204" pitchFamily="34" charset="0"/>
              </a:rPr>
              <a:t>Acid rain is a bad thing for all of us.</a:t>
            </a:r>
            <a:endParaRPr lang="en-US" b="0" i="0" u="none" strike="noStrike" dirty="0">
              <a:effectLst/>
              <a:latin typeface="tahoma" panose="020B060403050404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Calibre"/>
              </a:rPr>
              <a:t>These examples contain several words and phrases which would not be considered good academic style, for example </a:t>
            </a:r>
            <a:r>
              <a:rPr lang="en-US" b="0" i="1" dirty="0">
                <a:effectLst/>
                <a:latin typeface="Calibre"/>
              </a:rPr>
              <a:t>like</a:t>
            </a:r>
            <a:r>
              <a:rPr lang="en-US" b="0" i="0" dirty="0">
                <a:effectLst/>
                <a:latin typeface="Calibre"/>
              </a:rPr>
              <a:t> (to give examples), </a:t>
            </a:r>
            <a:r>
              <a:rPr lang="en-US" b="0" i="1" dirty="0">
                <a:effectLst/>
                <a:latin typeface="Calibre"/>
              </a:rPr>
              <a:t>thing</a:t>
            </a:r>
            <a:r>
              <a:rPr lang="en-US" b="0" i="0" dirty="0">
                <a:effectLst/>
                <a:latin typeface="Calibre"/>
              </a:rPr>
              <a:t>, and </a:t>
            </a:r>
            <a:r>
              <a:rPr lang="en-US" b="0" i="1" dirty="0">
                <a:effectLst/>
                <a:latin typeface="Calibre"/>
              </a:rPr>
              <a:t>bad</a:t>
            </a:r>
            <a:r>
              <a:rPr lang="en-US" b="0" i="0" dirty="0">
                <a:effectLst/>
                <a:latin typeface="Calibre"/>
              </a:rPr>
              <a:t>.</a:t>
            </a:r>
          </a:p>
          <a:p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1EC8C-EF99-37D1-81DF-0482B5E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Academic vocabulary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6DB31-553D-09B1-3B43-B7EF9F7E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latin typeface="Calibre"/>
              </a:rPr>
              <a:t>Words that are used in </a:t>
            </a:r>
            <a:r>
              <a:rPr lang="en-US" b="1" i="0" dirty="0">
                <a:latin typeface="Calibre"/>
              </a:rPr>
              <a:t>academic dialogue </a:t>
            </a:r>
            <a:r>
              <a:rPr lang="en-US" b="0" i="0" dirty="0">
                <a:latin typeface="Calibre"/>
              </a:rPr>
              <a:t>and </a:t>
            </a:r>
            <a:r>
              <a:rPr lang="en-US" b="1" i="0" dirty="0">
                <a:latin typeface="Calibre"/>
              </a:rPr>
              <a:t>text</a:t>
            </a:r>
            <a:r>
              <a:rPr lang="en-US" b="0" i="0" dirty="0">
                <a:latin typeface="Calibre"/>
              </a:rPr>
              <a:t>. Specifically, it refers to words that are </a:t>
            </a:r>
            <a:r>
              <a:rPr lang="en-US" b="1" i="0" dirty="0">
                <a:latin typeface="Calibre"/>
              </a:rPr>
              <a:t>not common </a:t>
            </a:r>
            <a:r>
              <a:rPr lang="en-US" b="0" i="0" dirty="0">
                <a:latin typeface="Calibre"/>
              </a:rPr>
              <a:t>in </a:t>
            </a:r>
            <a:r>
              <a:rPr lang="en-US" b="1" i="0" dirty="0">
                <a:latin typeface="Calibre"/>
              </a:rPr>
              <a:t>informal</a:t>
            </a:r>
            <a:r>
              <a:rPr lang="en-US" b="0" i="0" dirty="0">
                <a:latin typeface="Calibre"/>
              </a:rPr>
              <a:t> conversations and writing. </a:t>
            </a:r>
            <a:endParaRPr lang="en-US" b="0" dirty="0">
              <a:latin typeface="Calibr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view of school supplies, headset, and iPad on a white surface">
            <a:extLst>
              <a:ext uri="{FF2B5EF4-FFF2-40B4-BE49-F238E27FC236}">
                <a16:creationId xmlns:a16="http://schemas.microsoft.com/office/drawing/2014/main" id="{EB0B57E4-DE34-780B-A36F-1FECE45B2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8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311C21"/>
      </a:dk2>
      <a:lt2>
        <a:srgbClr val="F3F0F1"/>
      </a:lt2>
      <a:accent1>
        <a:srgbClr val="45B19E"/>
      </a:accent1>
      <a:accent2>
        <a:srgbClr val="3BB16B"/>
      </a:accent2>
      <a:accent3>
        <a:srgbClr val="48B547"/>
      </a:accent3>
      <a:accent4>
        <a:srgbClr val="6EB13B"/>
      </a:accent4>
      <a:accent5>
        <a:srgbClr val="99A842"/>
      </a:accent5>
      <a:accent6>
        <a:srgbClr val="B1923B"/>
      </a:accent6>
      <a:hlink>
        <a:srgbClr val="BF4158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2217</Words>
  <Application>Microsoft Office PowerPoint</Application>
  <PresentationFormat>Широкоэкранный</PresentationFormat>
  <Paragraphs>237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4" baseType="lpstr">
      <vt:lpstr>AkkuratPro</vt:lpstr>
      <vt:lpstr>Arial</vt:lpstr>
      <vt:lpstr>Arial MT</vt:lpstr>
      <vt:lpstr>Calibre</vt:lpstr>
      <vt:lpstr>Calibri</vt:lpstr>
      <vt:lpstr>Open Sans</vt:lpstr>
      <vt:lpstr>Seaford Display</vt:lpstr>
      <vt:lpstr>System Font Regular</vt:lpstr>
      <vt:lpstr>Tahoma</vt:lpstr>
      <vt:lpstr>Tenarine</vt:lpstr>
      <vt:lpstr>Tenorite</vt:lpstr>
      <vt:lpstr>Times New Roman</vt:lpstr>
      <vt:lpstr>MadridVTI</vt:lpstr>
      <vt:lpstr>Week 2 Lesson 1  Academic Vocabulary and Style</vt:lpstr>
      <vt:lpstr>Agenda</vt:lpstr>
      <vt:lpstr>Review </vt:lpstr>
      <vt:lpstr>Lead-in </vt:lpstr>
      <vt:lpstr>Презентация PowerPoint</vt:lpstr>
      <vt:lpstr>General academic vocabulary </vt:lpstr>
      <vt:lpstr>Many words in academic English are the same as everyday vocabulary, but they are often also used with a slightly different meaning, which may be specialised </vt:lpstr>
      <vt:lpstr>Презентация PowerPoint</vt:lpstr>
      <vt:lpstr>Academic vocabulary</vt:lpstr>
      <vt:lpstr>Academic Word-list (AWL)</vt:lpstr>
      <vt:lpstr>Technical (specific) vocabulary </vt:lpstr>
      <vt:lpstr>Презентация PowerPoint</vt:lpstr>
      <vt:lpstr>Nominalisation (noun phrases)</vt:lpstr>
      <vt:lpstr>Презентация PowerPoint</vt:lpstr>
      <vt:lpstr>Презентация PowerPoint</vt:lpstr>
      <vt:lpstr>Презентация PowerPoint</vt:lpstr>
      <vt:lpstr>What is academic style in English? </vt:lpstr>
      <vt:lpstr>How much do you know about  academic style?  Go kahoot.it    https://create.kahoot.it/share/how-much-do-you-know-about-academic-writing-style/72d0d372-eaf6-4263-bb8e-217fcb8cda76  </vt:lpstr>
      <vt:lpstr>Rules of academic writing </vt:lpstr>
      <vt:lpstr>Formality</vt:lpstr>
      <vt:lpstr>Exercise 1 Which of the two alternatives in bold do you think is more appropriate in academic writing? </vt:lpstr>
      <vt:lpstr>Formality </vt:lpstr>
      <vt:lpstr>Exercise 2 Replace the phrasal verbs in the sentences with a more appropriate verb from the list below. Don't forget to keep the same tense.  </vt:lpstr>
      <vt:lpstr>Презентация PowerPoint</vt:lpstr>
      <vt:lpstr>Formality</vt:lpstr>
      <vt:lpstr>Objectivity</vt:lpstr>
      <vt:lpstr>Exercise 3 Suggest alternatives to the following to avoid use of personal language.</vt:lpstr>
      <vt:lpstr>Suggested answers: </vt:lpstr>
      <vt:lpstr>Exercise 4 Suggest improvements to the following sentences to avoid use of “you” and “we”. </vt:lpstr>
      <vt:lpstr>Suggested answers: </vt:lpstr>
      <vt:lpstr>Precision </vt:lpstr>
      <vt:lpstr>Precision </vt:lpstr>
      <vt:lpstr>Tentative language </vt:lpstr>
      <vt:lpstr>Exercise 5 Change these statements using tentative language  </vt:lpstr>
      <vt:lpstr>Explicit links </vt:lpstr>
      <vt:lpstr>Презентация PowerPoint</vt:lpstr>
      <vt:lpstr>Conciseness </vt:lpstr>
      <vt:lpstr>Features of academic writing (summary)</vt:lpstr>
      <vt:lpstr>Practice Time!</vt:lpstr>
      <vt:lpstr>Reference</vt:lpstr>
      <vt:lpstr>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Lesson 1  Academic Vocabulary and Style</dc:title>
  <dc:creator>Sarbinaz Seytniyazova</dc:creator>
  <cp:lastModifiedBy>Sarbinaz Seytniyazova</cp:lastModifiedBy>
  <cp:revision>11</cp:revision>
  <dcterms:created xsi:type="dcterms:W3CDTF">2023-09-14T18:08:05Z</dcterms:created>
  <dcterms:modified xsi:type="dcterms:W3CDTF">2023-09-18T16:59:18Z</dcterms:modified>
</cp:coreProperties>
</file>