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61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35"/>
        <p:guide pos="3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1506220" y="2127250"/>
            <a:ext cx="9709150" cy="3788410"/>
            <a:chOff x="2372" y="3350"/>
            <a:chExt cx="15290" cy="5966"/>
          </a:xfrm>
        </p:grpSpPr>
        <p:sp>
          <p:nvSpPr>
            <p:cNvPr id="34" name="矩形 33"/>
            <p:cNvSpPr/>
            <p:nvPr/>
          </p:nvSpPr>
          <p:spPr>
            <a:xfrm>
              <a:off x="2372" y="3350"/>
              <a:ext cx="3170" cy="1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CRI</a:t>
              </a:r>
              <a:endParaRPr lang="en-US" altLang="zh-CN"/>
            </a:p>
          </p:txBody>
        </p:sp>
        <p:sp>
          <p:nvSpPr>
            <p:cNvPr id="35" name="矩形 34"/>
            <p:cNvSpPr/>
            <p:nvPr/>
          </p:nvSpPr>
          <p:spPr>
            <a:xfrm>
              <a:off x="6412" y="3350"/>
              <a:ext cx="3170" cy="10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containerd</a:t>
              </a:r>
              <a:endParaRPr lang="en-US" altLang="zh-CN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452" y="3350"/>
              <a:ext cx="3170" cy="1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OCI runtime</a:t>
              </a:r>
              <a:endParaRPr lang="en-US" altLang="zh-CN"/>
            </a:p>
          </p:txBody>
        </p:sp>
        <p:cxnSp>
          <p:nvCxnSpPr>
            <p:cNvPr id="39" name="直接箭头连接符 38"/>
            <p:cNvCxnSpPr>
              <a:stCxn id="34" idx="3"/>
              <a:endCxn id="35" idx="1"/>
            </p:cNvCxnSpPr>
            <p:nvPr/>
          </p:nvCxnSpPr>
          <p:spPr>
            <a:xfrm>
              <a:off x="5542" y="3867"/>
              <a:ext cx="8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9582" y="3867"/>
              <a:ext cx="8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2372" y="5959"/>
              <a:ext cx="3170" cy="1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CRI</a:t>
              </a:r>
              <a:endParaRPr lang="en-US" altLang="zh-CN"/>
            </a:p>
          </p:txBody>
        </p:sp>
        <p:sp>
          <p:nvSpPr>
            <p:cNvPr id="42" name="矩形 41"/>
            <p:cNvSpPr/>
            <p:nvPr/>
          </p:nvSpPr>
          <p:spPr>
            <a:xfrm>
              <a:off x="6412" y="5959"/>
              <a:ext cx="3170" cy="10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containerd</a:t>
              </a:r>
              <a:endParaRPr lang="en-US" altLang="zh-CN"/>
            </a:p>
          </p:txBody>
        </p:sp>
        <p:sp>
          <p:nvSpPr>
            <p:cNvPr id="43" name="矩形 42"/>
            <p:cNvSpPr/>
            <p:nvPr/>
          </p:nvSpPr>
          <p:spPr>
            <a:xfrm>
              <a:off x="10452" y="5959"/>
              <a:ext cx="3170" cy="10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shimV2</a:t>
              </a:r>
              <a:endParaRPr lang="en-US" altLang="zh-CN"/>
            </a:p>
          </p:txBody>
        </p:sp>
        <p:cxnSp>
          <p:nvCxnSpPr>
            <p:cNvPr id="44" name="直接箭头连接符 43"/>
            <p:cNvCxnSpPr>
              <a:stCxn id="41" idx="3"/>
              <a:endCxn id="42" idx="1"/>
            </p:cNvCxnSpPr>
            <p:nvPr/>
          </p:nvCxnSpPr>
          <p:spPr>
            <a:xfrm>
              <a:off x="5542" y="6476"/>
              <a:ext cx="8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9582" y="6476"/>
              <a:ext cx="8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14492" y="5959"/>
              <a:ext cx="3170" cy="1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OCI runtime</a:t>
              </a:r>
              <a:endParaRPr lang="en-US" altLang="zh-CN"/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13622" y="6476"/>
              <a:ext cx="8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308" y="873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402840" y="1133475"/>
            <a:ext cx="7386320" cy="4836795"/>
            <a:chOff x="3784" y="1785"/>
            <a:chExt cx="11632" cy="7617"/>
          </a:xfrm>
        </p:grpSpPr>
        <p:sp>
          <p:nvSpPr>
            <p:cNvPr id="6" name="圆角矩形 5"/>
            <p:cNvSpPr/>
            <p:nvPr/>
          </p:nvSpPr>
          <p:spPr>
            <a:xfrm>
              <a:off x="3784" y="2284"/>
              <a:ext cx="11632" cy="671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065" y="1785"/>
              <a:ext cx="3070" cy="10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000">
                  <a:sym typeface="+mn-ea"/>
                </a:rPr>
                <a:t>shimV2</a:t>
              </a:r>
              <a:endPara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宋体" charset="0"/>
                <a:ea typeface="宋体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09" y="3725"/>
              <a:ext cx="11301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algn="l">
                <a:buFont typeface="Wingdings" panose="05000000000000000000" charset="0"/>
                <a:buChar char=""/>
              </a:pPr>
              <a:r>
                <a:rPr lang="zh-CN" altLang="en-US">
                  <a:latin typeface="宋体" charset="0"/>
                  <a:ea typeface="宋体" charset="0"/>
                  <a:cs typeface="宋体" charset="0"/>
                  <a:sym typeface="+mn-ea"/>
                </a:rPr>
                <a:t>containerd-shim-runc-vX 是 shimV2 api的实现，</a:t>
              </a:r>
              <a:r>
                <a:rPr lang="zh-CN" altLang="en-US">
                  <a:latin typeface="宋体" charset="0"/>
                  <a:ea typeface="宋体" charset="0"/>
                  <a:cs typeface="宋体" charset="0"/>
                  <a:sym typeface="+mn-ea"/>
                </a:rPr>
                <a:t>containerd-shim-{runtime-name}-{version} 是shimV2 实现的命名约定</a:t>
              </a:r>
              <a:endParaRPr lang="zh-CN" altLang="en-US">
                <a:latin typeface="宋体" charset="0"/>
                <a:ea typeface="宋体" charset="0"/>
                <a:cs typeface="宋体" charset="0"/>
              </a:endParaRPr>
            </a:p>
            <a:p>
              <a:pPr algn="l"/>
              <a:endParaRPr lang="zh-CN" altLang="en-US">
                <a:latin typeface="宋体" charset="0"/>
                <a:ea typeface="宋体" charset="0"/>
                <a:cs typeface="宋体" charset="0"/>
              </a:endParaRPr>
            </a:p>
            <a:p>
              <a:pPr marL="285750" indent="-285750" algn="l">
                <a:buFont typeface="Wingdings" panose="05000000000000000000" charset="0"/>
                <a:buChar char=""/>
              </a:pPr>
              <a:r>
                <a:rPr lang="zh-CN" altLang="en-US">
                  <a:latin typeface="宋体" charset="0"/>
                  <a:ea typeface="宋体" charset="0"/>
                  <a:cs typeface="宋体" charset="0"/>
                  <a:sym typeface="+mn-ea"/>
                </a:rPr>
                <a:t>containerd-shim-runc-v1 是 shimV2 的实现，它与 containerd-shim 具有相同的功能。是 runC shimV2 实现的 v1 版本，只支持</a:t>
              </a:r>
              <a:r>
                <a:rPr lang="en-US" altLang="zh-CN">
                  <a:latin typeface="宋体" charset="0"/>
                  <a:ea typeface="宋体" charset="0"/>
                  <a:cs typeface="宋体" charset="0"/>
                  <a:sym typeface="+mn-ea"/>
                </a:rPr>
                <a:t>cgroups v1</a:t>
              </a:r>
              <a:endParaRPr lang="zh-CN" altLang="en-US">
                <a:latin typeface="宋体" charset="0"/>
                <a:ea typeface="宋体" charset="0"/>
                <a:cs typeface="宋体" charset="0"/>
              </a:endParaRPr>
            </a:p>
            <a:p>
              <a:pPr algn="l"/>
              <a:endParaRPr lang="zh-CN" altLang="en-US">
                <a:latin typeface="宋体" charset="0"/>
                <a:ea typeface="宋体" charset="0"/>
                <a:cs typeface="宋体" charset="0"/>
              </a:endParaRPr>
            </a:p>
            <a:p>
              <a:pPr marL="285750" indent="-285750" algn="l">
                <a:buFont typeface="Wingdings" panose="05000000000000000000" charset="0"/>
                <a:buChar char=""/>
              </a:pPr>
              <a:r>
                <a:rPr lang="zh-CN" altLang="en-US">
                  <a:latin typeface="宋体" charset="0"/>
                  <a:ea typeface="宋体" charset="0"/>
                  <a:cs typeface="宋体" charset="0"/>
                  <a:sym typeface="+mn-ea"/>
                </a:rPr>
                <a:t>containerd-shim-runc-v2 是 runC shimV2 实现的新版本，支持</a:t>
              </a:r>
              <a:r>
                <a:rPr lang="en-US" altLang="zh-CN">
                  <a:latin typeface="宋体" charset="0"/>
                  <a:ea typeface="宋体" charset="0"/>
                  <a:cs typeface="宋体" charset="0"/>
                  <a:sym typeface="+mn-ea"/>
                </a:rPr>
                <a:t>cgroups v2</a:t>
              </a:r>
              <a:endParaRPr lang="zh-CN" altLang="en-US">
                <a:latin typeface="宋体" charset="0"/>
                <a:ea typeface="宋体" charset="0"/>
                <a:cs typeface="宋体" charset="0"/>
              </a:endParaRPr>
            </a:p>
            <a:p>
              <a:endParaRPr lang="zh-CN" altLang="en-US">
                <a:latin typeface="宋体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08" y="882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15950" y="1492885"/>
            <a:ext cx="11021695" cy="4110990"/>
            <a:chOff x="970" y="2351"/>
            <a:chExt cx="17357" cy="6474"/>
          </a:xfrm>
        </p:grpSpPr>
        <p:sp>
          <p:nvSpPr>
            <p:cNvPr id="3" name="矩形 2"/>
            <p:cNvSpPr/>
            <p:nvPr/>
          </p:nvSpPr>
          <p:spPr>
            <a:xfrm>
              <a:off x="4875" y="2351"/>
              <a:ext cx="8910" cy="9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containerd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70" y="4148"/>
              <a:ext cx="3116" cy="46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60" y="4513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containerd-shim-runc-v2</a:t>
              </a:r>
              <a:endParaRPr lang="zh-CN" altLang="en-US" sz="14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60" y="5998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runc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60" y="7483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Container Process</a:t>
              </a:r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717" y="4148"/>
              <a:ext cx="3116" cy="46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007" y="4513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containerd-shim-runc-v2</a:t>
              </a:r>
              <a:endParaRPr lang="zh-CN" altLang="en-US" sz="14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007" y="5998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crun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007" y="7483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Container Process</a:t>
              </a:r>
              <a:endParaRPr lang="en-US" altLang="zh-CN" sz="1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464" y="4176"/>
              <a:ext cx="3116" cy="46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0754" y="4541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containerd-shim-wasmedge-v1</a:t>
              </a:r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754" y="6026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wasmedge</a:t>
              </a:r>
              <a:endParaRPr lang="en-US" altLang="zh-CN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0754" y="7511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Wasm Module</a:t>
              </a:r>
              <a:endParaRPr lang="en-US" altLang="zh-CN" sz="1400"/>
            </a:p>
          </p:txBody>
        </p:sp>
        <p:cxnSp>
          <p:nvCxnSpPr>
            <p:cNvPr id="25" name="直接箭头连接符 24"/>
            <p:cNvCxnSpPr>
              <a:stCxn id="3" idx="2"/>
              <a:endCxn id="6" idx="0"/>
            </p:cNvCxnSpPr>
            <p:nvPr/>
          </p:nvCxnSpPr>
          <p:spPr>
            <a:xfrm flipH="1">
              <a:off x="2528" y="3330"/>
              <a:ext cx="6802" cy="118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3" idx="2"/>
              <a:endCxn id="18" idx="0"/>
            </p:cNvCxnSpPr>
            <p:nvPr/>
          </p:nvCxnSpPr>
          <p:spPr>
            <a:xfrm flipH="1">
              <a:off x="7275" y="3330"/>
              <a:ext cx="2055" cy="118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3" idx="2"/>
              <a:endCxn id="22" idx="0"/>
            </p:cNvCxnSpPr>
            <p:nvPr/>
          </p:nvCxnSpPr>
          <p:spPr>
            <a:xfrm>
              <a:off x="9330" y="3330"/>
              <a:ext cx="2692" cy="121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528" y="5491"/>
              <a:ext cx="0" cy="48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528" y="6976"/>
              <a:ext cx="0" cy="48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292" y="5491"/>
              <a:ext cx="0" cy="48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7282" y="7002"/>
              <a:ext cx="0" cy="48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2022" y="5531"/>
              <a:ext cx="0" cy="48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2022" y="7002"/>
              <a:ext cx="0" cy="48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5211" y="4205"/>
              <a:ext cx="3116" cy="46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5501" y="4570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containerd-shim-</a:t>
              </a:r>
              <a:r>
                <a:rPr lang="en-US" altLang="zh-CN" sz="1400"/>
                <a:t>kata</a:t>
              </a:r>
              <a:r>
                <a:rPr lang="zh-CN" altLang="en-US" sz="1400"/>
                <a:t>-v</a:t>
              </a:r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5501" y="6055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kata-runtime</a:t>
              </a:r>
              <a:endParaRPr lang="en-US" altLang="zh-CN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5501" y="7540"/>
              <a:ext cx="2536" cy="9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sym typeface="+mn-ea"/>
                </a:rPr>
                <a:t>Container Process</a:t>
              </a:r>
              <a:endParaRPr lang="en-US" altLang="zh-CN" sz="140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16769" y="5560"/>
              <a:ext cx="0" cy="48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16769" y="7031"/>
              <a:ext cx="0" cy="48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" idx="2"/>
              <a:endCxn id="16" idx="0"/>
            </p:cNvCxnSpPr>
            <p:nvPr/>
          </p:nvCxnSpPr>
          <p:spPr>
            <a:xfrm>
              <a:off x="9330" y="3330"/>
              <a:ext cx="7439" cy="124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22128" y="2822531"/>
            <a:ext cx="2719389" cy="882327"/>
          </a:xfrm>
          <a:prstGeom prst="rect">
            <a:avLst/>
          </a:prstGeom>
          <a:noFill/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>
                <a:sym typeface="+mn-ea"/>
              </a:rPr>
              <a:t>runwasi</a:t>
            </a:r>
            <a:endParaRPr lang="zh-CN" sz="28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charset="-122"/>
              <a:cs typeface="+mj-cs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05215" y="3856479"/>
            <a:ext cx="4379602" cy="1972262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runwasi项目最初由微软创建，并使用Rust编写</a:t>
            </a:r>
            <a:endParaRPr lang="zh-CN" altLang="en-US" sz="1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endParaRPr lang="zh-CN" altLang="en-US" sz="1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在微软、Docker和Second State的贡献下正式加入了containerd</a:t>
            </a:r>
            <a:endParaRPr lang="zh-CN" altLang="en-US" sz="1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  <a:p>
            <a:pPr algn="l"/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这使containerd能够支持一种新的容器类</a:t>
            </a:r>
            <a:r>
              <a:rPr lang="en-US" altLang="zh-CN" sz="14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Wasm（或WebAssembly）容器</a:t>
            </a:r>
            <a:endParaRPr lang="zh-CN" altLang="en-US" sz="1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endParaRPr lang="zh-CN" altLang="en-US" sz="1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https://github.com/containerd/runwasi</a:t>
            </a:r>
            <a:endParaRPr lang="zh-CN" altLang="en-US" sz="1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endParaRPr lang="zh-CN" altLang="en-US" sz="1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677483" y="2822531"/>
            <a:ext cx="2719389" cy="882327"/>
          </a:xfrm>
          <a:prstGeom prst="rect">
            <a:avLst/>
          </a:prstGeom>
          <a:noFill/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1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>
                <a:sym typeface="+mn-ea"/>
              </a:rPr>
              <a:t>crun</a:t>
            </a:r>
            <a:endParaRPr lang="zh-CN" sz="28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charset="-122"/>
              <a:cs typeface="+mj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860570" y="3856479"/>
            <a:ext cx="4379602" cy="1972262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sym typeface="+mn-ea"/>
              </a:rPr>
              <a:t>Red Hat和WasmEdge开创的基于crun的方法，</a:t>
            </a:r>
            <a:r>
              <a:rPr lang="zh-CN" altLang="en-US" sz="1400">
                <a:sym typeface="+mn-ea"/>
              </a:rPr>
              <a:t>使用C编写</a:t>
            </a:r>
            <a:endParaRPr lang="zh-CN" altLang="en-US" sz="1400"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None/>
            </a:pPr>
            <a:endParaRPr lang="zh-CN" altLang="en-US" sz="1400"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sym typeface="+mn-ea"/>
              </a:rPr>
              <a:t>https://github.com/containers/crun</a:t>
            </a:r>
            <a:endParaRPr lang="zh-CN" altLang="en-US" sz="1400">
              <a:sym typeface="+mn-ea"/>
            </a:endParaRPr>
          </a:p>
        </p:txBody>
      </p:sp>
      <p:sp>
        <p:nvSpPr>
          <p:cNvPr id="8" name="任意形状 20" descr="A0"/>
          <p:cNvSpPr/>
          <p:nvPr>
            <p:custDataLst>
              <p:tags r:id="rId5"/>
            </p:custDataLst>
          </p:nvPr>
        </p:nvSpPr>
        <p:spPr>
          <a:xfrm>
            <a:off x="1813791" y="1430920"/>
            <a:ext cx="1227367" cy="1331111"/>
          </a:xfrm>
          <a:custGeom>
            <a:avLst/>
            <a:gdLst>
              <a:gd name="connsiteX0" fmla="*/ 364766 w 727856"/>
              <a:gd name="connsiteY0" fmla="*/ 0 h 789379"/>
              <a:gd name="connsiteX1" fmla="*/ 727856 w 727856"/>
              <a:gd name="connsiteY1" fmla="*/ 356361 h 789379"/>
              <a:gd name="connsiteX2" fmla="*/ 727856 w 727856"/>
              <a:gd name="connsiteY2" fmla="*/ 789379 h 789379"/>
              <a:gd name="connsiteX3" fmla="*/ 509329 w 727856"/>
              <a:gd name="connsiteY3" fmla="*/ 789379 h 789379"/>
              <a:gd name="connsiteX4" fmla="*/ 509329 w 727856"/>
              <a:gd name="connsiteY4" fmla="*/ 359739 h 789379"/>
              <a:gd name="connsiteX5" fmla="*/ 364766 w 727856"/>
              <a:gd name="connsiteY5" fmla="*/ 196675 h 789379"/>
              <a:gd name="connsiteX6" fmla="*/ 218527 w 727856"/>
              <a:gd name="connsiteY6" fmla="*/ 359726 h 789379"/>
              <a:gd name="connsiteX7" fmla="*/ 218527 w 727856"/>
              <a:gd name="connsiteY7" fmla="*/ 789379 h 789379"/>
              <a:gd name="connsiteX8" fmla="*/ 0 w 727856"/>
              <a:gd name="connsiteY8" fmla="*/ 789379 h 789379"/>
              <a:gd name="connsiteX9" fmla="*/ 0 w 727856"/>
              <a:gd name="connsiteY9" fmla="*/ 356361 h 789379"/>
              <a:gd name="connsiteX10" fmla="*/ 364766 w 727856"/>
              <a:gd name="connsiteY10" fmla="*/ 0 h 7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7856" h="789379">
                <a:moveTo>
                  <a:pt x="364766" y="0"/>
                </a:moveTo>
                <a:cubicBezTo>
                  <a:pt x="559751" y="0"/>
                  <a:pt x="727856" y="127751"/>
                  <a:pt x="727856" y="356361"/>
                </a:cubicBezTo>
                <a:lnTo>
                  <a:pt x="727856" y="789379"/>
                </a:lnTo>
                <a:lnTo>
                  <a:pt x="509329" y="789379"/>
                </a:lnTo>
                <a:lnTo>
                  <a:pt x="509329" y="359739"/>
                </a:lnTo>
                <a:cubicBezTo>
                  <a:pt x="509329" y="258868"/>
                  <a:pt x="450501" y="196675"/>
                  <a:pt x="364766" y="196675"/>
                </a:cubicBezTo>
                <a:cubicBezTo>
                  <a:pt x="279044" y="196675"/>
                  <a:pt x="218527" y="258868"/>
                  <a:pt x="218527" y="359726"/>
                </a:cubicBezTo>
                <a:lnTo>
                  <a:pt x="218527" y="789379"/>
                </a:lnTo>
                <a:lnTo>
                  <a:pt x="0" y="789379"/>
                </a:lnTo>
                <a:lnTo>
                  <a:pt x="0" y="356361"/>
                </a:lnTo>
                <a:cubicBezTo>
                  <a:pt x="0" y="127751"/>
                  <a:pt x="169781" y="0"/>
                  <a:pt x="364766" y="0"/>
                </a:cubicBezTo>
                <a:close/>
              </a:path>
            </a:pathLst>
          </a:custGeom>
          <a:solidFill>
            <a:schemeClr val="accent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形状 29" descr="A0"/>
          <p:cNvSpPr/>
          <p:nvPr>
            <p:custDataLst>
              <p:tags r:id="rId6"/>
            </p:custDataLst>
          </p:nvPr>
        </p:nvSpPr>
        <p:spPr>
          <a:xfrm>
            <a:off x="7669916" y="1430920"/>
            <a:ext cx="1227367" cy="1322547"/>
          </a:xfrm>
          <a:custGeom>
            <a:avLst/>
            <a:gdLst>
              <a:gd name="connsiteX0" fmla="*/ 364766 w 727856"/>
              <a:gd name="connsiteY0" fmla="*/ 0 h 784300"/>
              <a:gd name="connsiteX1" fmla="*/ 727856 w 727856"/>
              <a:gd name="connsiteY1" fmla="*/ 356361 h 784300"/>
              <a:gd name="connsiteX2" fmla="*/ 727856 w 727856"/>
              <a:gd name="connsiteY2" fmla="*/ 784300 h 784300"/>
              <a:gd name="connsiteX3" fmla="*/ 509329 w 727856"/>
              <a:gd name="connsiteY3" fmla="*/ 784300 h 784300"/>
              <a:gd name="connsiteX4" fmla="*/ 509329 w 727856"/>
              <a:gd name="connsiteY4" fmla="*/ 359739 h 784300"/>
              <a:gd name="connsiteX5" fmla="*/ 364766 w 727856"/>
              <a:gd name="connsiteY5" fmla="*/ 196675 h 784300"/>
              <a:gd name="connsiteX6" fmla="*/ 218527 w 727856"/>
              <a:gd name="connsiteY6" fmla="*/ 359726 h 784300"/>
              <a:gd name="connsiteX7" fmla="*/ 218527 w 727856"/>
              <a:gd name="connsiteY7" fmla="*/ 784300 h 784300"/>
              <a:gd name="connsiteX8" fmla="*/ 0 w 727856"/>
              <a:gd name="connsiteY8" fmla="*/ 784300 h 784300"/>
              <a:gd name="connsiteX9" fmla="*/ 0 w 727856"/>
              <a:gd name="connsiteY9" fmla="*/ 356361 h 784300"/>
              <a:gd name="connsiteX10" fmla="*/ 364766 w 727856"/>
              <a:gd name="connsiteY10" fmla="*/ 0 h 7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7856" h="784300">
                <a:moveTo>
                  <a:pt x="364766" y="0"/>
                </a:moveTo>
                <a:cubicBezTo>
                  <a:pt x="559751" y="0"/>
                  <a:pt x="727856" y="127751"/>
                  <a:pt x="727856" y="356361"/>
                </a:cubicBezTo>
                <a:lnTo>
                  <a:pt x="727856" y="784300"/>
                </a:lnTo>
                <a:lnTo>
                  <a:pt x="509329" y="784300"/>
                </a:lnTo>
                <a:lnTo>
                  <a:pt x="509329" y="359739"/>
                </a:lnTo>
                <a:cubicBezTo>
                  <a:pt x="509329" y="258868"/>
                  <a:pt x="450501" y="196675"/>
                  <a:pt x="364766" y="196675"/>
                </a:cubicBezTo>
                <a:cubicBezTo>
                  <a:pt x="279044" y="196675"/>
                  <a:pt x="218527" y="258868"/>
                  <a:pt x="218527" y="359726"/>
                </a:cubicBezTo>
                <a:lnTo>
                  <a:pt x="218527" y="784300"/>
                </a:lnTo>
                <a:lnTo>
                  <a:pt x="0" y="784300"/>
                </a:lnTo>
                <a:lnTo>
                  <a:pt x="0" y="356361"/>
                </a:lnTo>
                <a:cubicBezTo>
                  <a:pt x="0" y="127751"/>
                  <a:pt x="169781" y="0"/>
                  <a:pt x="364766" y="0"/>
                </a:cubicBezTo>
                <a:close/>
              </a:path>
            </a:pathLst>
          </a:custGeom>
          <a:solidFill>
            <a:schemeClr val="accent2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" name="任意形状 27" descr="A1"/>
          <p:cNvSpPr/>
          <p:nvPr>
            <p:custDataLst>
              <p:tags r:id="rId7"/>
            </p:custDataLst>
          </p:nvPr>
        </p:nvSpPr>
        <p:spPr>
          <a:xfrm>
            <a:off x="3571961" y="1425501"/>
            <a:ext cx="796796" cy="1334384"/>
          </a:xfrm>
          <a:custGeom>
            <a:avLst/>
            <a:gdLst>
              <a:gd name="connsiteX0" fmla="*/ 249135 w 472518"/>
              <a:gd name="connsiteY0" fmla="*/ 0 h 791320"/>
              <a:gd name="connsiteX1" fmla="*/ 472518 w 472518"/>
              <a:gd name="connsiteY1" fmla="*/ 0 h 791320"/>
              <a:gd name="connsiteX2" fmla="*/ 472518 w 472518"/>
              <a:gd name="connsiteY2" fmla="*/ 791320 h 791320"/>
              <a:gd name="connsiteX3" fmla="*/ 249161 w 472518"/>
              <a:gd name="connsiteY3" fmla="*/ 791320 h 791320"/>
              <a:gd name="connsiteX4" fmla="*/ 249161 w 472518"/>
              <a:gd name="connsiteY4" fmla="*/ 240582 h 791320"/>
              <a:gd name="connsiteX5" fmla="*/ 0 w 472518"/>
              <a:gd name="connsiteY5" fmla="*/ 457075 h 791320"/>
              <a:gd name="connsiteX6" fmla="*/ 0 w 472518"/>
              <a:gd name="connsiteY6" fmla="*/ 216518 h 7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518" h="791320">
                <a:moveTo>
                  <a:pt x="249135" y="0"/>
                </a:moveTo>
                <a:lnTo>
                  <a:pt x="472518" y="0"/>
                </a:lnTo>
                <a:lnTo>
                  <a:pt x="472518" y="791320"/>
                </a:lnTo>
                <a:lnTo>
                  <a:pt x="249161" y="791320"/>
                </a:lnTo>
                <a:lnTo>
                  <a:pt x="249161" y="240582"/>
                </a:lnTo>
                <a:lnTo>
                  <a:pt x="0" y="457075"/>
                </a:lnTo>
                <a:lnTo>
                  <a:pt x="0" y="216518"/>
                </a:lnTo>
                <a:close/>
              </a:path>
            </a:pathLst>
          </a:custGeom>
          <a:solidFill>
            <a:schemeClr val="accent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形状 30" descr="A2"/>
          <p:cNvSpPr/>
          <p:nvPr>
            <p:custDataLst>
              <p:tags r:id="rId8"/>
            </p:custDataLst>
          </p:nvPr>
        </p:nvSpPr>
        <p:spPr>
          <a:xfrm>
            <a:off x="9206950" y="1432029"/>
            <a:ext cx="1240211" cy="1338600"/>
          </a:xfrm>
          <a:custGeom>
            <a:avLst/>
            <a:gdLst>
              <a:gd name="connsiteX0" fmla="*/ 368584 w 735473"/>
              <a:gd name="connsiteY0" fmla="*/ 0 h 793820"/>
              <a:gd name="connsiteX1" fmla="*/ 735473 w 735473"/>
              <a:gd name="connsiteY1" fmla="*/ 351621 h 793820"/>
              <a:gd name="connsiteX2" fmla="*/ 606386 w 735473"/>
              <a:gd name="connsiteY2" fmla="*/ 628479 h 793820"/>
              <a:gd name="connsiteX3" fmla="*/ 463947 w 735473"/>
              <a:gd name="connsiteY3" fmla="*/ 793820 h 793820"/>
              <a:gd name="connsiteX4" fmla="*/ 195427 w 735473"/>
              <a:gd name="connsiteY4" fmla="*/ 793820 h 793820"/>
              <a:gd name="connsiteX5" fmla="*/ 451816 w 735473"/>
              <a:gd name="connsiteY5" fmla="*/ 495990 h 793820"/>
              <a:gd name="connsiteX6" fmla="*/ 514673 w 735473"/>
              <a:gd name="connsiteY6" fmla="*/ 349914 h 793820"/>
              <a:gd name="connsiteX7" fmla="*/ 368584 w 735473"/>
              <a:gd name="connsiteY7" fmla="*/ 198745 h 793820"/>
              <a:gd name="connsiteX8" fmla="*/ 220815 w 735473"/>
              <a:gd name="connsiteY8" fmla="*/ 353314 h 793820"/>
              <a:gd name="connsiteX9" fmla="*/ 0 w 735473"/>
              <a:gd name="connsiteY9" fmla="*/ 353314 h 793820"/>
              <a:gd name="connsiteX10" fmla="*/ 368584 w 735473"/>
              <a:gd name="connsiteY10" fmla="*/ 0 h 79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5473" h="793820">
                <a:moveTo>
                  <a:pt x="368584" y="0"/>
                </a:moveTo>
                <a:cubicBezTo>
                  <a:pt x="582611" y="0"/>
                  <a:pt x="735473" y="134181"/>
                  <a:pt x="735473" y="351621"/>
                </a:cubicBezTo>
                <a:cubicBezTo>
                  <a:pt x="735473" y="468815"/>
                  <a:pt x="689617" y="531659"/>
                  <a:pt x="606386" y="628479"/>
                </a:cubicBezTo>
                <a:lnTo>
                  <a:pt x="463947" y="793820"/>
                </a:lnTo>
                <a:lnTo>
                  <a:pt x="195427" y="793820"/>
                </a:lnTo>
                <a:lnTo>
                  <a:pt x="451816" y="495990"/>
                </a:lnTo>
                <a:cubicBezTo>
                  <a:pt x="495978" y="443334"/>
                  <a:pt x="514673" y="405957"/>
                  <a:pt x="514673" y="349914"/>
                </a:cubicBezTo>
                <a:cubicBezTo>
                  <a:pt x="514673" y="259895"/>
                  <a:pt x="462003" y="198745"/>
                  <a:pt x="368584" y="198745"/>
                </a:cubicBezTo>
                <a:cubicBezTo>
                  <a:pt x="295539" y="198745"/>
                  <a:pt x="220815" y="236121"/>
                  <a:pt x="220815" y="353314"/>
                </a:cubicBezTo>
                <a:lnTo>
                  <a:pt x="0" y="353314"/>
                </a:lnTo>
                <a:cubicBezTo>
                  <a:pt x="0" y="132502"/>
                  <a:pt x="161370" y="13"/>
                  <a:pt x="368584" y="0"/>
                </a:cubicBezTo>
                <a:close/>
              </a:path>
            </a:pathLst>
          </a:custGeom>
          <a:solidFill>
            <a:schemeClr val="accent2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stripeEnum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a"/>
  <p:tag name="KSO_WM_UNIT_INDEX" val="1_1_1"/>
  <p:tag name="KSO_WM_UNIT_ID" val="diagram20198924_1*l_h_a*1_1_1"/>
  <p:tag name="KSO_WM_TEMPLATE_CATEGORY" val="diagram"/>
  <p:tag name="KSO_WM_TEMPLATE_INDEX" val="20198924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DIAGRAM_MODELTYPE" val="stripeEnum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f"/>
  <p:tag name="KSO_WM_UNIT_INDEX" val="1_1_1"/>
  <p:tag name="KSO_WM_UNIT_ID" val="diagram20198924_1*l_h_f*1_1_1"/>
  <p:tag name="KSO_WM_TEMPLATE_CATEGORY" val="diagram"/>
  <p:tag name="KSO_WM_TEMPLATE_INDEX" val="2019892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-0.5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DIAGRAM_MODELTYPE" val="stripeEnum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a"/>
  <p:tag name="KSO_WM_UNIT_INDEX" val="1_2_1"/>
  <p:tag name="KSO_WM_UNIT_ID" val="diagram20198924_1*l_h_a*1_2_1"/>
  <p:tag name="KSO_WM_TEMPLATE_CATEGORY" val="diagram"/>
  <p:tag name="KSO_WM_TEMPLATE_INDEX" val="20198924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DIAGRAM_MODELTYPE" val="stripeEnum"/>
  <p:tag name="KSO_WM_UNIT_SUBTYPE" val="a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f"/>
  <p:tag name="KSO_WM_UNIT_INDEX" val="1_2_1"/>
  <p:tag name="KSO_WM_UNIT_ID" val="diagram20198924_1*l_h_f*1_2_1"/>
  <p:tag name="KSO_WM_TEMPLATE_CATEGORY" val="diagram"/>
  <p:tag name="KSO_WM_TEMPLATE_INDEX" val="2019892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-0.5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98924_1*l_h_i*1_1_1"/>
  <p:tag name="KSO_WM_TEMPLATE_CATEGORY" val="diagram"/>
  <p:tag name="KSO_WM_TEMPLATE_INDEX" val="201989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98924_1*l_h_i*1_2_1"/>
  <p:tag name="KSO_WM_TEMPLATE_CATEGORY" val="diagram"/>
  <p:tag name="KSO_WM_TEMPLATE_INDEX" val="201989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98924_1*l_h_i*1_1_2"/>
  <p:tag name="KSO_WM_TEMPLATE_CATEGORY" val="diagram"/>
  <p:tag name="KSO_WM_TEMPLATE_INDEX" val="201989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98924_1*l_h_i*1_2_2"/>
  <p:tag name="KSO_WM_TEMPLATE_CATEGORY" val="diagram"/>
  <p:tag name="KSO_WM_TEMPLATE_INDEX" val="201989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表格</Application>
  <PresentationFormat>宽屏</PresentationFormat>
  <Paragraphs>66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Wingdings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 W</cp:lastModifiedBy>
  <cp:revision>27</cp:revision>
  <dcterms:created xsi:type="dcterms:W3CDTF">2023-11-27T07:10:52Z</dcterms:created>
  <dcterms:modified xsi:type="dcterms:W3CDTF">2023-11-27T07:10:52Z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F3757C329507F5D003C9566555729675</vt:lpwstr>
  </property>
</Properties>
</file>