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51CDB-EFB9-41CE-8190-1B4012372CE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9F7D54F-5BA7-4C5C-A88A-921F305FFCC1}">
      <dgm:prSet phldrT="[Texto]"/>
      <dgm:spPr/>
      <dgm:t>
        <a:bodyPr/>
        <a:lstStyle/>
        <a:p>
          <a:r>
            <a:rPr lang="es-EC" dirty="0" err="1"/>
            <a:t>Item_Weight</a:t>
          </a:r>
          <a:endParaRPr lang="es-ES" dirty="0"/>
        </a:p>
      </dgm:t>
    </dgm:pt>
    <dgm:pt modelId="{408B7265-5A0A-4D23-837D-1C337A15AFF1}" type="parTrans" cxnId="{A3BA0A27-3DFA-4CF3-9279-3BA99EC3845D}">
      <dgm:prSet/>
      <dgm:spPr/>
      <dgm:t>
        <a:bodyPr/>
        <a:lstStyle/>
        <a:p>
          <a:endParaRPr lang="es-ES"/>
        </a:p>
      </dgm:t>
    </dgm:pt>
    <dgm:pt modelId="{91D53D46-F410-4D07-B462-1B7946DEB535}" type="sibTrans" cxnId="{A3BA0A27-3DFA-4CF3-9279-3BA99EC3845D}">
      <dgm:prSet/>
      <dgm:spPr/>
      <dgm:t>
        <a:bodyPr/>
        <a:lstStyle/>
        <a:p>
          <a:endParaRPr lang="es-ES"/>
        </a:p>
      </dgm:t>
    </dgm:pt>
    <dgm:pt modelId="{66CDADEC-720A-4A04-95F9-8B66FDB1A482}">
      <dgm:prSet phldrT="[Texto]"/>
      <dgm:spPr/>
      <dgm:t>
        <a:bodyPr/>
        <a:lstStyle/>
        <a:p>
          <a:r>
            <a:rPr lang="es-ES" dirty="0"/>
            <a:t>Se imputó los datos de esta variable con la media en función de la variable </a:t>
          </a:r>
          <a:r>
            <a:rPr lang="es-EC" i="1" dirty="0" err="1"/>
            <a:t>Item_Identifier</a:t>
          </a:r>
          <a:endParaRPr lang="es-ES" i="1" dirty="0"/>
        </a:p>
      </dgm:t>
    </dgm:pt>
    <dgm:pt modelId="{6C0B0314-5033-4855-BC34-D7041A8F5A7C}" type="parTrans" cxnId="{5E068962-F422-44DD-A3BD-CC99BBC4382B}">
      <dgm:prSet/>
      <dgm:spPr/>
      <dgm:t>
        <a:bodyPr/>
        <a:lstStyle/>
        <a:p>
          <a:endParaRPr lang="es-ES"/>
        </a:p>
      </dgm:t>
    </dgm:pt>
    <dgm:pt modelId="{85AA7B9B-02C3-404C-B3F5-580F928FAF31}" type="sibTrans" cxnId="{5E068962-F422-44DD-A3BD-CC99BBC4382B}">
      <dgm:prSet/>
      <dgm:spPr/>
      <dgm:t>
        <a:bodyPr/>
        <a:lstStyle/>
        <a:p>
          <a:endParaRPr lang="es-ES"/>
        </a:p>
      </dgm:t>
    </dgm:pt>
    <dgm:pt modelId="{6D8A21DD-0DCC-4187-8C55-C5C9EEB69C5A}">
      <dgm:prSet phldrT="[Texto]"/>
      <dgm:spPr/>
      <dgm:t>
        <a:bodyPr/>
        <a:lstStyle/>
        <a:p>
          <a:r>
            <a:rPr lang="es-EC" dirty="0" err="1"/>
            <a:t>Outlet_Size</a:t>
          </a:r>
          <a:endParaRPr lang="es-ES" dirty="0"/>
        </a:p>
      </dgm:t>
    </dgm:pt>
    <dgm:pt modelId="{838F8BBE-8F6D-4A66-AAE9-FD6578248648}" type="parTrans" cxnId="{B54E59BB-4B19-4003-B610-71BF04731B3B}">
      <dgm:prSet/>
      <dgm:spPr/>
      <dgm:t>
        <a:bodyPr/>
        <a:lstStyle/>
        <a:p>
          <a:endParaRPr lang="es-ES"/>
        </a:p>
      </dgm:t>
    </dgm:pt>
    <dgm:pt modelId="{59C7E6D4-BBAB-4DE0-8235-C7FF99E569D3}" type="sibTrans" cxnId="{B54E59BB-4B19-4003-B610-71BF04731B3B}">
      <dgm:prSet/>
      <dgm:spPr/>
      <dgm:t>
        <a:bodyPr/>
        <a:lstStyle/>
        <a:p>
          <a:endParaRPr lang="es-ES"/>
        </a:p>
      </dgm:t>
    </dgm:pt>
    <dgm:pt modelId="{988A37D2-61DD-46B5-86E4-71BAD0AC4129}">
      <dgm:prSet phldrT="[Texto]"/>
      <dgm:spPr/>
      <dgm:t>
        <a:bodyPr/>
        <a:lstStyle/>
        <a:p>
          <a:r>
            <a:rPr lang="es-ES" dirty="0"/>
            <a:t>Se imputó los datos de esta variable con la moda en función de la variable </a:t>
          </a:r>
          <a:r>
            <a:rPr lang="es-EC" dirty="0" err="1"/>
            <a:t>Outlet_Identifier</a:t>
          </a:r>
          <a:endParaRPr lang="es-ES" dirty="0"/>
        </a:p>
      </dgm:t>
    </dgm:pt>
    <dgm:pt modelId="{5458DB3F-9AE2-4D19-9235-FD5BC9E5A046}" type="parTrans" cxnId="{D94E009A-A4F8-49FD-A545-FC9CC0F1E9BF}">
      <dgm:prSet/>
      <dgm:spPr/>
      <dgm:t>
        <a:bodyPr/>
        <a:lstStyle/>
        <a:p>
          <a:endParaRPr lang="es-ES"/>
        </a:p>
      </dgm:t>
    </dgm:pt>
    <dgm:pt modelId="{209DFD9C-6285-438F-9192-293A74D80DDC}" type="sibTrans" cxnId="{D94E009A-A4F8-49FD-A545-FC9CC0F1E9BF}">
      <dgm:prSet/>
      <dgm:spPr/>
      <dgm:t>
        <a:bodyPr/>
        <a:lstStyle/>
        <a:p>
          <a:endParaRPr lang="es-ES"/>
        </a:p>
      </dgm:t>
    </dgm:pt>
    <dgm:pt modelId="{44EDB7FE-D4EC-4A7A-A9AA-E34AABD35279}" type="pres">
      <dgm:prSet presAssocID="{E5E51CDB-EFB9-41CE-8190-1B4012372CE0}" presName="linear" presStyleCnt="0">
        <dgm:presLayoutVars>
          <dgm:animLvl val="lvl"/>
          <dgm:resizeHandles val="exact"/>
        </dgm:presLayoutVars>
      </dgm:prSet>
      <dgm:spPr/>
    </dgm:pt>
    <dgm:pt modelId="{C9FDE0DD-B87D-4123-B70F-6B08DD0DFBF0}" type="pres">
      <dgm:prSet presAssocID="{D9F7D54F-5BA7-4C5C-A88A-921F305FFC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D7F17F-6F89-4EAB-8DA0-145B7BCBB2F6}" type="pres">
      <dgm:prSet presAssocID="{D9F7D54F-5BA7-4C5C-A88A-921F305FFCC1}" presName="childText" presStyleLbl="revTx" presStyleIdx="0" presStyleCnt="2">
        <dgm:presLayoutVars>
          <dgm:bulletEnabled val="1"/>
        </dgm:presLayoutVars>
      </dgm:prSet>
      <dgm:spPr/>
    </dgm:pt>
    <dgm:pt modelId="{5FD9C5EC-8110-4083-A06B-CB93BACF3774}" type="pres">
      <dgm:prSet presAssocID="{6D8A21DD-0DCC-4187-8C55-C5C9EEB69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050638-6B11-476F-844F-5ED6DB6F7954}" type="pres">
      <dgm:prSet presAssocID="{6D8A21DD-0DCC-4187-8C55-C5C9EEB69C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3BA0A27-3DFA-4CF3-9279-3BA99EC3845D}" srcId="{E5E51CDB-EFB9-41CE-8190-1B4012372CE0}" destId="{D9F7D54F-5BA7-4C5C-A88A-921F305FFCC1}" srcOrd="0" destOrd="0" parTransId="{408B7265-5A0A-4D23-837D-1C337A15AFF1}" sibTransId="{91D53D46-F410-4D07-B462-1B7946DEB535}"/>
    <dgm:cxn modelId="{9A2ED92C-6D3C-45C5-AE7C-A738F05AA490}" type="presOf" srcId="{6D8A21DD-0DCC-4187-8C55-C5C9EEB69C5A}" destId="{5FD9C5EC-8110-4083-A06B-CB93BACF3774}" srcOrd="0" destOrd="0" presId="urn:microsoft.com/office/officeart/2005/8/layout/vList2"/>
    <dgm:cxn modelId="{B0C37C3D-5CE8-4A51-A2B9-94CF90EA35F8}" type="presOf" srcId="{E5E51CDB-EFB9-41CE-8190-1B4012372CE0}" destId="{44EDB7FE-D4EC-4A7A-A9AA-E34AABD35279}" srcOrd="0" destOrd="0" presId="urn:microsoft.com/office/officeart/2005/8/layout/vList2"/>
    <dgm:cxn modelId="{54283F3E-52BB-463A-9FDB-2CEC7B00F06B}" type="presOf" srcId="{988A37D2-61DD-46B5-86E4-71BAD0AC4129}" destId="{E5050638-6B11-476F-844F-5ED6DB6F7954}" srcOrd="0" destOrd="0" presId="urn:microsoft.com/office/officeart/2005/8/layout/vList2"/>
    <dgm:cxn modelId="{5E068962-F422-44DD-A3BD-CC99BBC4382B}" srcId="{D9F7D54F-5BA7-4C5C-A88A-921F305FFCC1}" destId="{66CDADEC-720A-4A04-95F9-8B66FDB1A482}" srcOrd="0" destOrd="0" parTransId="{6C0B0314-5033-4855-BC34-D7041A8F5A7C}" sibTransId="{85AA7B9B-02C3-404C-B3F5-580F928FAF31}"/>
    <dgm:cxn modelId="{D94E009A-A4F8-49FD-A545-FC9CC0F1E9BF}" srcId="{6D8A21DD-0DCC-4187-8C55-C5C9EEB69C5A}" destId="{988A37D2-61DD-46B5-86E4-71BAD0AC4129}" srcOrd="0" destOrd="0" parTransId="{5458DB3F-9AE2-4D19-9235-FD5BC9E5A046}" sibTransId="{209DFD9C-6285-438F-9192-293A74D80DDC}"/>
    <dgm:cxn modelId="{561188B6-2BA9-44DE-8403-6A963000ED0A}" type="presOf" srcId="{D9F7D54F-5BA7-4C5C-A88A-921F305FFCC1}" destId="{C9FDE0DD-B87D-4123-B70F-6B08DD0DFBF0}" srcOrd="0" destOrd="0" presId="urn:microsoft.com/office/officeart/2005/8/layout/vList2"/>
    <dgm:cxn modelId="{B54E59BB-4B19-4003-B610-71BF04731B3B}" srcId="{E5E51CDB-EFB9-41CE-8190-1B4012372CE0}" destId="{6D8A21DD-0DCC-4187-8C55-C5C9EEB69C5A}" srcOrd="1" destOrd="0" parTransId="{838F8BBE-8F6D-4A66-AAE9-FD6578248648}" sibTransId="{59C7E6D4-BBAB-4DE0-8235-C7FF99E569D3}"/>
    <dgm:cxn modelId="{4F5685FC-D930-4B8B-B1F9-4B6DC4F3B069}" type="presOf" srcId="{66CDADEC-720A-4A04-95F9-8B66FDB1A482}" destId="{92D7F17F-6F89-4EAB-8DA0-145B7BCBB2F6}" srcOrd="0" destOrd="0" presId="urn:microsoft.com/office/officeart/2005/8/layout/vList2"/>
    <dgm:cxn modelId="{52518F10-0B39-4971-A60A-F3BB19708F4C}" type="presParOf" srcId="{44EDB7FE-D4EC-4A7A-A9AA-E34AABD35279}" destId="{C9FDE0DD-B87D-4123-B70F-6B08DD0DFBF0}" srcOrd="0" destOrd="0" presId="urn:microsoft.com/office/officeart/2005/8/layout/vList2"/>
    <dgm:cxn modelId="{6DCB3C88-8904-43DB-A744-82CA10AC168A}" type="presParOf" srcId="{44EDB7FE-D4EC-4A7A-A9AA-E34AABD35279}" destId="{92D7F17F-6F89-4EAB-8DA0-145B7BCBB2F6}" srcOrd="1" destOrd="0" presId="urn:microsoft.com/office/officeart/2005/8/layout/vList2"/>
    <dgm:cxn modelId="{1779D5C1-6FAC-4960-86F2-0436486ED598}" type="presParOf" srcId="{44EDB7FE-D4EC-4A7A-A9AA-E34AABD35279}" destId="{5FD9C5EC-8110-4083-A06B-CB93BACF3774}" srcOrd="2" destOrd="0" presId="urn:microsoft.com/office/officeart/2005/8/layout/vList2"/>
    <dgm:cxn modelId="{3759A5C5-D13F-432B-A8B8-CF62BFAE7C08}" type="presParOf" srcId="{44EDB7FE-D4EC-4A7A-A9AA-E34AABD35279}" destId="{E5050638-6B11-476F-844F-5ED6DB6F79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DE0DD-B87D-4123-B70F-6B08DD0DFBF0}">
      <dsp:nvSpPr>
        <dsp:cNvPr id="0" name=""/>
        <dsp:cNvSpPr/>
      </dsp:nvSpPr>
      <dsp:spPr>
        <a:xfrm>
          <a:off x="0" y="1831"/>
          <a:ext cx="10515600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500" kern="1200" dirty="0" err="1"/>
            <a:t>Item_Weight</a:t>
          </a:r>
          <a:endParaRPr lang="es-ES" sz="4500" kern="1200" dirty="0"/>
        </a:p>
      </dsp:txBody>
      <dsp:txXfrm>
        <a:off x="52688" y="54519"/>
        <a:ext cx="10410224" cy="973949"/>
      </dsp:txXfrm>
    </dsp:sp>
    <dsp:sp modelId="{92D7F17F-6F89-4EAB-8DA0-145B7BCBB2F6}">
      <dsp:nvSpPr>
        <dsp:cNvPr id="0" name=""/>
        <dsp:cNvSpPr/>
      </dsp:nvSpPr>
      <dsp:spPr>
        <a:xfrm>
          <a:off x="0" y="1081156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 dirty="0"/>
            <a:t>Se imputó los datos de esta variable con la media en función de la variable </a:t>
          </a:r>
          <a:r>
            <a:rPr lang="es-EC" sz="3500" i="1" kern="1200" dirty="0" err="1"/>
            <a:t>Item_Identifier</a:t>
          </a:r>
          <a:endParaRPr lang="es-ES" sz="3500" i="1" kern="1200" dirty="0"/>
        </a:p>
      </dsp:txBody>
      <dsp:txXfrm>
        <a:off x="0" y="1081156"/>
        <a:ext cx="10515600" cy="1094512"/>
      </dsp:txXfrm>
    </dsp:sp>
    <dsp:sp modelId="{5FD9C5EC-8110-4083-A06B-CB93BACF3774}">
      <dsp:nvSpPr>
        <dsp:cNvPr id="0" name=""/>
        <dsp:cNvSpPr/>
      </dsp:nvSpPr>
      <dsp:spPr>
        <a:xfrm>
          <a:off x="0" y="2175669"/>
          <a:ext cx="10515600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500" kern="1200" dirty="0" err="1"/>
            <a:t>Outlet_Size</a:t>
          </a:r>
          <a:endParaRPr lang="es-ES" sz="4500" kern="1200" dirty="0"/>
        </a:p>
      </dsp:txBody>
      <dsp:txXfrm>
        <a:off x="52688" y="2228357"/>
        <a:ext cx="10410224" cy="973949"/>
      </dsp:txXfrm>
    </dsp:sp>
    <dsp:sp modelId="{E5050638-6B11-476F-844F-5ED6DB6F7954}">
      <dsp:nvSpPr>
        <dsp:cNvPr id="0" name=""/>
        <dsp:cNvSpPr/>
      </dsp:nvSpPr>
      <dsp:spPr>
        <a:xfrm>
          <a:off x="0" y="3254994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 dirty="0"/>
            <a:t>Se imputó los datos de esta variable con la moda en función de la variable </a:t>
          </a:r>
          <a:r>
            <a:rPr lang="es-EC" sz="3500" kern="1200" dirty="0" err="1"/>
            <a:t>Outlet_Identifier</a:t>
          </a:r>
          <a:endParaRPr lang="es-ES" sz="3500" kern="1200" dirty="0"/>
        </a:p>
      </dsp:txBody>
      <dsp:txXfrm>
        <a:off x="0" y="3254994"/>
        <a:ext cx="10515600" cy="109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77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95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758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24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222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60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8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8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5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71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795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61EC-5088-467A-ACFC-5A9FABAFBC39}" type="datetimeFigureOut">
              <a:rPr lang="es-EC" smtClean="0"/>
              <a:t>2/3/22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4CC8-249A-436E-BA11-7D9D61A116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70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Predicción de ventas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Autor: Martín Ordóñez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87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faltantes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88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Estadística descriptiva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876847" cy="25939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48" y="3317967"/>
            <a:ext cx="4942752" cy="32395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96" y="4414792"/>
            <a:ext cx="3790950" cy="23907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88183" y="2181162"/>
            <a:ext cx="466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Existen bastantes </a:t>
            </a:r>
            <a:r>
              <a:rPr lang="es-ES" dirty="0" err="1"/>
              <a:t>outliers</a:t>
            </a:r>
            <a:r>
              <a:rPr lang="es-ES" dirty="0"/>
              <a:t> en la distribución de las ventas de cada local.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904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Estadística descriptiva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1" y="1690687"/>
            <a:ext cx="5026183" cy="30772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69" y="3190127"/>
            <a:ext cx="5618931" cy="33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s-EC" sz="4000" dirty="0">
                <a:solidFill>
                  <a:srgbClr val="FFFFFF"/>
                </a:solidFill>
              </a:rPr>
              <a:t>Modelos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77315D-1471-4749-BE7C-497E0B067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763095"/>
              </p:ext>
            </p:extLst>
          </p:nvPr>
        </p:nvGraphicFramePr>
        <p:xfrm>
          <a:off x="2550687" y="2499837"/>
          <a:ext cx="7251390" cy="3714698"/>
        </p:xfrm>
        <a:graphic>
          <a:graphicData uri="http://schemas.openxmlformats.org/drawingml/2006/table">
            <a:tbl>
              <a:tblPr/>
              <a:tblGrid>
                <a:gridCol w="2819204">
                  <a:extLst>
                    <a:ext uri="{9D8B030D-6E8A-4147-A177-3AD203B41FA5}">
                      <a16:colId xmlns:a16="http://schemas.microsoft.com/office/drawing/2014/main" val="997979275"/>
                    </a:ext>
                  </a:extLst>
                </a:gridCol>
                <a:gridCol w="2198526">
                  <a:extLst>
                    <a:ext uri="{9D8B030D-6E8A-4147-A177-3AD203B41FA5}">
                      <a16:colId xmlns:a16="http://schemas.microsoft.com/office/drawing/2014/main" val="4242654771"/>
                    </a:ext>
                  </a:extLst>
                </a:gridCol>
                <a:gridCol w="2233660">
                  <a:extLst>
                    <a:ext uri="{9D8B030D-6E8A-4147-A177-3AD203B41FA5}">
                      <a16:colId xmlns:a16="http://schemas.microsoft.com/office/drawing/2014/main" val="1480053087"/>
                    </a:ext>
                  </a:extLst>
                </a:gridCol>
              </a:tblGrid>
              <a:tr h="10127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 datos train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 Datos Test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02449"/>
                  </a:ext>
                </a:extLst>
              </a:tr>
              <a:tr h="5630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0931"/>
                  </a:ext>
                </a:extLst>
              </a:tr>
              <a:tr h="5630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lineal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0,5544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0,5888</a:t>
                      </a:r>
                      <a:endParaRPr lang="es-EC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94220"/>
                  </a:ext>
                </a:extLst>
              </a:tr>
              <a:tr h="5630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KNN-regressor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0,7529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0,2924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828816"/>
                  </a:ext>
                </a:extLst>
              </a:tr>
              <a:tr h="10127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- Regresor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0,8342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0,5779</a:t>
                      </a:r>
                      <a:endParaRPr lang="es-EC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22" marR="23422" marT="234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5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34CFB-C3D2-FF44-AA73-B1F2BDDC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que más influyen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15155CF-5BA1-D24B-A3D8-2293F15F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70274"/>
              </p:ext>
            </p:extLst>
          </p:nvPr>
        </p:nvGraphicFramePr>
        <p:xfrm>
          <a:off x="6593405" y="1022439"/>
          <a:ext cx="4252994" cy="4281108"/>
        </p:xfrm>
        <a:graphic>
          <a:graphicData uri="http://schemas.openxmlformats.org/drawingml/2006/table">
            <a:tbl>
              <a:tblPr/>
              <a:tblGrid>
                <a:gridCol w="4252994">
                  <a:extLst>
                    <a:ext uri="{9D8B030D-6E8A-4147-A177-3AD203B41FA5}">
                      <a16:colId xmlns:a16="http://schemas.microsoft.com/office/drawing/2014/main" val="270352463"/>
                    </a:ext>
                  </a:extLst>
                </a:gridCol>
              </a:tblGrid>
              <a:tr h="11326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que más aportan </a:t>
                      </a:r>
                      <a:endParaRPr lang="es-EC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4452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EC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6636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Item_Weight</a:t>
                      </a:r>
                      <a:endParaRPr lang="es-EC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2903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Item_Visibility</a:t>
                      </a:r>
                      <a:endParaRPr lang="es-EC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99692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Fruits_and_Vegetables</a:t>
                      </a:r>
                      <a:endParaRPr lang="es-EC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06386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s-EC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8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48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113</Words>
  <Application>Microsoft Macintosh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Predicción de ventas</vt:lpstr>
      <vt:lpstr>Datos faltantes</vt:lpstr>
      <vt:lpstr>Estadística descriptiva</vt:lpstr>
      <vt:lpstr>Estadística descriptiva</vt:lpstr>
      <vt:lpstr>Modelos</vt:lpstr>
      <vt:lpstr>Variables que más influyen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ventas</dc:title>
  <dc:creator>Martín Elías Ordoñez Oviedo</dc:creator>
  <cp:lastModifiedBy>(Estudiante) Martin Elias Ordoñez Oviedo</cp:lastModifiedBy>
  <cp:revision>5</cp:revision>
  <dcterms:created xsi:type="dcterms:W3CDTF">2022-03-02T13:58:39Z</dcterms:created>
  <dcterms:modified xsi:type="dcterms:W3CDTF">2022-03-02T21:42:45Z</dcterms:modified>
</cp:coreProperties>
</file>