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9" r:id="rId3"/>
    <p:sldId id="262" r:id="rId4"/>
    <p:sldId id="267" r:id="rId5"/>
    <p:sldId id="272" r:id="rId6"/>
    <p:sldId id="294" r:id="rId7"/>
    <p:sldId id="295" r:id="rId8"/>
    <p:sldId id="298" r:id="rId9"/>
    <p:sldId id="296" r:id="rId10"/>
    <p:sldId id="297" r:id="rId11"/>
    <p:sldId id="299" r:id="rId12"/>
    <p:sldId id="300" r:id="rId13"/>
    <p:sldId id="301" r:id="rId14"/>
  </p:sldIdLst>
  <p:sldSz cx="9144000" cy="5143500" type="screen16x9"/>
  <p:notesSz cx="6858000" cy="9144000"/>
  <p:embeddedFontLst>
    <p:embeddedFont>
      <p:font typeface="Abel" panose="02000506030000020004" pitchFamily="2" charset="0"/>
      <p:regular r:id="rId16"/>
    </p:embeddedFont>
    <p:embeddedFont>
      <p:font typeface="Anaheim" panose="02000503000000000000" pitchFamily="2" charset="77"/>
      <p:regular r:id="rId17"/>
    </p:embeddedFont>
    <p:embeddedFont>
      <p:font typeface="Anton" pitchFamily="2" charset="77"/>
      <p:regular r:id="rId18"/>
    </p:embeddedFont>
    <p:embeddedFont>
      <p:font typeface="Josefin Sans" pitchFamily="2" charset="77"/>
      <p:regular r:id="rId19"/>
      <p:bold r:id="rId20"/>
      <p:italic r:id="rId21"/>
      <p:boldItalic r:id="rId22"/>
    </p:embeddedFont>
    <p:embeddedFont>
      <p:font typeface="Josefin Slab" pitchFamily="2" charset="77"/>
      <p:regular r:id="rId23"/>
      <p:bold r:id="rId24"/>
      <p:italic r:id="rId25"/>
      <p:boldItalic r:id="rId26"/>
    </p:embeddedFont>
    <p:embeddedFont>
      <p:font typeface="Staatliches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D1CD7-3B4D-49AA-AACC-196D08AB103D}">
  <a:tblStyle styleId="{382D1CD7-3B4D-49AA-AACC-196D08AB1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3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2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84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87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2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t%C3%ADn-el%C3%ADas-ord%C3%B3%C3%B1ez-oviedo-7a836918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martino9412@gmail.com" TargetMode="External"/><Relationship Id="rId4" Type="http://schemas.openxmlformats.org/officeDocument/2006/relationships/hyperlink" Target="https://github.com/Martino9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URe46Kw8_rHcW9QE5kVo5t6dKltAKsywOZkWBszTmn4/co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Martín </a:t>
            </a:r>
            <a:r>
              <a:rPr lang="en" dirty="0" err="1"/>
              <a:t>Ordóñez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DESERCIÓN DE CLIENTES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 txBox="1"/>
          <p:nvPr/>
        </p:nvSpPr>
        <p:spPr>
          <a:xfrm>
            <a:off x="635182" y="12235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Logit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0" name="Google Shape;2462;p42">
            <a:extLst>
              <a:ext uri="{FF2B5EF4-FFF2-40B4-BE49-F238E27FC236}">
                <a16:creationId xmlns:a16="http://schemas.microsoft.com/office/drawing/2014/main" id="{3B1E9AF9-C1A6-E049-81FB-537800BC1924}"/>
              </a:ext>
            </a:extLst>
          </p:cNvPr>
          <p:cNvGrpSpPr/>
          <p:nvPr/>
        </p:nvGrpSpPr>
        <p:grpSpPr>
          <a:xfrm>
            <a:off x="5506083" y="1185219"/>
            <a:ext cx="1811677" cy="640292"/>
            <a:chOff x="6974992" y="1394136"/>
            <a:chExt cx="596881" cy="630607"/>
          </a:xfrm>
        </p:grpSpPr>
        <p:sp>
          <p:nvSpPr>
            <p:cNvPr id="71" name="Google Shape;2463;p42">
              <a:extLst>
                <a:ext uri="{FF2B5EF4-FFF2-40B4-BE49-F238E27FC236}">
                  <a16:creationId xmlns:a16="http://schemas.microsoft.com/office/drawing/2014/main" id="{A4F36640-F0CD-3B43-96D7-A82DFC520A1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110 </a:t>
              </a:r>
              <a:r>
                <a:rPr lang="en-US" dirty="0" err="1"/>
                <a:t>estimadores</a:t>
              </a:r>
              <a:endParaRPr dirty="0"/>
            </a:p>
          </p:txBody>
        </p:sp>
        <p:sp>
          <p:nvSpPr>
            <p:cNvPr id="72" name="Google Shape;2464;p42">
              <a:extLst>
                <a:ext uri="{FF2B5EF4-FFF2-40B4-BE49-F238E27FC236}">
                  <a16:creationId xmlns:a16="http://schemas.microsoft.com/office/drawing/2014/main" id="{AC0C9BCE-BC92-0045-A75A-F4E2B25559D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217;p38">
            <a:extLst>
              <a:ext uri="{FF2B5EF4-FFF2-40B4-BE49-F238E27FC236}">
                <a16:creationId xmlns:a16="http://schemas.microsoft.com/office/drawing/2014/main" id="{FEDFE836-9EEF-0741-A8AC-F3827B5F7C8F}"/>
              </a:ext>
            </a:extLst>
          </p:cNvPr>
          <p:cNvSpPr txBox="1"/>
          <p:nvPr/>
        </p:nvSpPr>
        <p:spPr>
          <a:xfrm flipH="1">
            <a:off x="4019500" y="1905625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 Accuracy (Test)</a:t>
            </a:r>
            <a:endParaRPr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5" name="Google Shape;1223;p38">
            <a:extLst>
              <a:ext uri="{FF2B5EF4-FFF2-40B4-BE49-F238E27FC236}">
                <a16:creationId xmlns:a16="http://schemas.microsoft.com/office/drawing/2014/main" id="{BCFF70F6-1965-0142-A002-B8F9B0D7C294}"/>
              </a:ext>
            </a:extLst>
          </p:cNvPr>
          <p:cNvSpPr txBox="1"/>
          <p:nvPr/>
        </p:nvSpPr>
        <p:spPr>
          <a:xfrm flipH="1">
            <a:off x="4019500" y="2648500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Sensibilidad</a:t>
            </a:r>
            <a:endParaRPr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6" name="Google Shape;1224;p38">
            <a:extLst>
              <a:ext uri="{FF2B5EF4-FFF2-40B4-BE49-F238E27FC236}">
                <a16:creationId xmlns:a16="http://schemas.microsoft.com/office/drawing/2014/main" id="{386BA23D-EC2B-AE4F-9F95-2B1792E84E1B}"/>
              </a:ext>
            </a:extLst>
          </p:cNvPr>
          <p:cNvSpPr txBox="1"/>
          <p:nvPr/>
        </p:nvSpPr>
        <p:spPr>
          <a:xfrm flipH="1">
            <a:off x="4019500" y="3426750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050" dirty="0"/>
              <a:t>Especificidad</a:t>
            </a:r>
            <a:endParaRPr sz="9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38" name="Google Shape;1287;p38">
            <a:extLst>
              <a:ext uri="{FF2B5EF4-FFF2-40B4-BE49-F238E27FC236}">
                <a16:creationId xmlns:a16="http://schemas.microsoft.com/office/drawing/2014/main" id="{90054E78-A423-3441-98E8-D60B6C8A3C38}"/>
              </a:ext>
            </a:extLst>
          </p:cNvPr>
          <p:cNvCxnSpPr>
            <a:endCxn id="134" idx="1"/>
          </p:cNvCxnSpPr>
          <p:nvPr/>
        </p:nvCxnSpPr>
        <p:spPr>
          <a:xfrm flipH="1">
            <a:off x="6341936" y="2142687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288;p38">
            <a:extLst>
              <a:ext uri="{FF2B5EF4-FFF2-40B4-BE49-F238E27FC236}">
                <a16:creationId xmlns:a16="http://schemas.microsoft.com/office/drawing/2014/main" id="{EDF6DB73-0169-6149-A3F8-464DF38F5A56}"/>
              </a:ext>
            </a:extLst>
          </p:cNvPr>
          <p:cNvCxnSpPr>
            <a:endCxn id="135" idx="1"/>
          </p:cNvCxnSpPr>
          <p:nvPr/>
        </p:nvCxnSpPr>
        <p:spPr>
          <a:xfrm flipH="1">
            <a:off x="6341936" y="2885562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289;p38">
            <a:extLst>
              <a:ext uri="{FF2B5EF4-FFF2-40B4-BE49-F238E27FC236}">
                <a16:creationId xmlns:a16="http://schemas.microsoft.com/office/drawing/2014/main" id="{B69BB802-A5D2-6A4B-9453-2EA36095BB4D}"/>
              </a:ext>
            </a:extLst>
          </p:cNvPr>
          <p:cNvCxnSpPr>
            <a:endCxn id="136" idx="1"/>
          </p:cNvCxnSpPr>
          <p:nvPr/>
        </p:nvCxnSpPr>
        <p:spPr>
          <a:xfrm flipH="1">
            <a:off x="6341936" y="3663812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228;p38">
            <a:extLst>
              <a:ext uri="{FF2B5EF4-FFF2-40B4-BE49-F238E27FC236}">
                <a16:creationId xmlns:a16="http://schemas.microsoft.com/office/drawing/2014/main" id="{9CB1C8E6-AC20-3B48-87C6-6C7D539A9E9F}"/>
              </a:ext>
            </a:extLst>
          </p:cNvPr>
          <p:cNvSpPr/>
          <p:nvPr/>
        </p:nvSpPr>
        <p:spPr>
          <a:xfrm>
            <a:off x="6974636" y="1909189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0.81</a:t>
            </a:r>
            <a:endParaRPr sz="1050" dirty="0"/>
          </a:p>
        </p:txBody>
      </p:sp>
      <p:sp>
        <p:nvSpPr>
          <p:cNvPr id="143" name="Google Shape;1229;p38">
            <a:extLst>
              <a:ext uri="{FF2B5EF4-FFF2-40B4-BE49-F238E27FC236}">
                <a16:creationId xmlns:a16="http://schemas.microsoft.com/office/drawing/2014/main" id="{B692BAEA-8035-894F-A659-595224B59665}"/>
              </a:ext>
            </a:extLst>
          </p:cNvPr>
          <p:cNvSpPr/>
          <p:nvPr/>
        </p:nvSpPr>
        <p:spPr>
          <a:xfrm>
            <a:off x="7010011" y="1873814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228;p38">
            <a:extLst>
              <a:ext uri="{FF2B5EF4-FFF2-40B4-BE49-F238E27FC236}">
                <a16:creationId xmlns:a16="http://schemas.microsoft.com/office/drawing/2014/main" id="{A48F1385-3FB9-3E46-9156-71AFC63B5091}"/>
              </a:ext>
            </a:extLst>
          </p:cNvPr>
          <p:cNvSpPr/>
          <p:nvPr/>
        </p:nvSpPr>
        <p:spPr>
          <a:xfrm>
            <a:off x="7005336" y="2683875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0.68</a:t>
            </a:r>
            <a:endParaRPr sz="1050" dirty="0"/>
          </a:p>
        </p:txBody>
      </p:sp>
      <p:sp>
        <p:nvSpPr>
          <p:cNvPr id="145" name="Google Shape;1229;p38">
            <a:extLst>
              <a:ext uri="{FF2B5EF4-FFF2-40B4-BE49-F238E27FC236}">
                <a16:creationId xmlns:a16="http://schemas.microsoft.com/office/drawing/2014/main" id="{758B4019-CC36-0A46-BACE-992BBF060E5C}"/>
              </a:ext>
            </a:extLst>
          </p:cNvPr>
          <p:cNvSpPr/>
          <p:nvPr/>
        </p:nvSpPr>
        <p:spPr>
          <a:xfrm>
            <a:off x="7040711" y="2648500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228;p38">
            <a:extLst>
              <a:ext uri="{FF2B5EF4-FFF2-40B4-BE49-F238E27FC236}">
                <a16:creationId xmlns:a16="http://schemas.microsoft.com/office/drawing/2014/main" id="{E8A99BEB-5A6D-1147-A036-CF7C087C80D9}"/>
              </a:ext>
            </a:extLst>
          </p:cNvPr>
          <p:cNvSpPr/>
          <p:nvPr/>
        </p:nvSpPr>
        <p:spPr>
          <a:xfrm>
            <a:off x="7040711" y="3392421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0.17</a:t>
            </a:r>
            <a:endParaRPr sz="1050" dirty="0"/>
          </a:p>
        </p:txBody>
      </p:sp>
      <p:sp>
        <p:nvSpPr>
          <p:cNvPr id="147" name="Google Shape;1229;p38">
            <a:extLst>
              <a:ext uri="{FF2B5EF4-FFF2-40B4-BE49-F238E27FC236}">
                <a16:creationId xmlns:a16="http://schemas.microsoft.com/office/drawing/2014/main" id="{12ABF33A-C830-FA47-97B3-08F2E09871B8}"/>
              </a:ext>
            </a:extLst>
          </p:cNvPr>
          <p:cNvSpPr/>
          <p:nvPr/>
        </p:nvSpPr>
        <p:spPr>
          <a:xfrm>
            <a:off x="7076086" y="3357046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44D5E3-C9A5-5746-8072-80E7D4DC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84077"/>
            <a:ext cx="4394200" cy="3111500"/>
          </a:xfrm>
          <a:prstGeom prst="rect">
            <a:avLst/>
          </a:prstGeom>
        </p:spPr>
      </p:pic>
      <p:sp>
        <p:nvSpPr>
          <p:cNvPr id="27" name="Google Shape;1217;p38">
            <a:extLst>
              <a:ext uri="{FF2B5EF4-FFF2-40B4-BE49-F238E27FC236}">
                <a16:creationId xmlns:a16="http://schemas.microsoft.com/office/drawing/2014/main" id="{FB751DD8-1F15-1F40-88CE-D23D0D89670D}"/>
              </a:ext>
            </a:extLst>
          </p:cNvPr>
          <p:cNvSpPr txBox="1"/>
          <p:nvPr/>
        </p:nvSpPr>
        <p:spPr>
          <a:xfrm flipH="1">
            <a:off x="4050200" y="4242007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 Accuracy (Train)</a:t>
            </a:r>
            <a:endParaRPr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8" name="Google Shape;1287;p38">
            <a:extLst>
              <a:ext uri="{FF2B5EF4-FFF2-40B4-BE49-F238E27FC236}">
                <a16:creationId xmlns:a16="http://schemas.microsoft.com/office/drawing/2014/main" id="{A0109210-FFDD-B240-A635-A7E0BFB139F4}"/>
              </a:ext>
            </a:extLst>
          </p:cNvPr>
          <p:cNvCxnSpPr>
            <a:endCxn id="27" idx="1"/>
          </p:cNvCxnSpPr>
          <p:nvPr/>
        </p:nvCxnSpPr>
        <p:spPr>
          <a:xfrm flipH="1">
            <a:off x="6372636" y="4479069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228;p38">
            <a:extLst>
              <a:ext uri="{FF2B5EF4-FFF2-40B4-BE49-F238E27FC236}">
                <a16:creationId xmlns:a16="http://schemas.microsoft.com/office/drawing/2014/main" id="{9CB1E3C0-4777-7B49-B604-F7D5F6E37DE1}"/>
              </a:ext>
            </a:extLst>
          </p:cNvPr>
          <p:cNvSpPr/>
          <p:nvPr/>
        </p:nvSpPr>
        <p:spPr>
          <a:xfrm>
            <a:off x="7005336" y="4245571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0.80</a:t>
            </a:r>
            <a:endParaRPr sz="1050" dirty="0"/>
          </a:p>
        </p:txBody>
      </p:sp>
      <p:sp>
        <p:nvSpPr>
          <p:cNvPr id="30" name="Google Shape;1229;p38">
            <a:extLst>
              <a:ext uri="{FF2B5EF4-FFF2-40B4-BE49-F238E27FC236}">
                <a16:creationId xmlns:a16="http://schemas.microsoft.com/office/drawing/2014/main" id="{6C4FCC0F-DFDD-FA47-933F-E599F13E1D4A}"/>
              </a:ext>
            </a:extLst>
          </p:cNvPr>
          <p:cNvSpPr/>
          <p:nvPr/>
        </p:nvSpPr>
        <p:spPr>
          <a:xfrm>
            <a:off x="7040711" y="4210196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</a:t>
            </a:r>
            <a:r>
              <a:rPr lang="en" dirty="0" err="1"/>
              <a:t>porte</a:t>
            </a:r>
            <a:r>
              <a:rPr lang="en" dirty="0"/>
              <a:t> de las Variables al </a:t>
            </a:r>
            <a:r>
              <a:rPr lang="en" dirty="0" err="1"/>
              <a:t>modelo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B4F655-505F-B343-AAA3-A3DF7CCD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1587400"/>
            <a:ext cx="5930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de </a:t>
            </a:r>
            <a:r>
              <a:rPr lang="en" dirty="0" err="1"/>
              <a:t>interés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A484C-97F6-A44B-B53E-C536F319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42" y="1325026"/>
            <a:ext cx="4801008" cy="34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10C35-896C-5349-B8FB-0877F78D2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contacto</a:t>
            </a:r>
          </a:p>
        </p:txBody>
      </p:sp>
      <p:grpSp>
        <p:nvGrpSpPr>
          <p:cNvPr id="3" name="Google Shape;10749;p62">
            <a:extLst>
              <a:ext uri="{FF2B5EF4-FFF2-40B4-BE49-F238E27FC236}">
                <a16:creationId xmlns:a16="http://schemas.microsoft.com/office/drawing/2014/main" id="{FB869256-0422-534F-A347-1644EF4581E4}"/>
              </a:ext>
            </a:extLst>
          </p:cNvPr>
          <p:cNvGrpSpPr/>
          <p:nvPr/>
        </p:nvGrpSpPr>
        <p:grpSpPr>
          <a:xfrm>
            <a:off x="1164622" y="1888764"/>
            <a:ext cx="346056" cy="345674"/>
            <a:chOff x="3752358" y="3817349"/>
            <a:chExt cx="346056" cy="345674"/>
          </a:xfrm>
        </p:grpSpPr>
        <p:sp>
          <p:nvSpPr>
            <p:cNvPr id="4" name="Google Shape;10750;p62">
              <a:extLst>
                <a:ext uri="{FF2B5EF4-FFF2-40B4-BE49-F238E27FC236}">
                  <a16:creationId xmlns:a16="http://schemas.microsoft.com/office/drawing/2014/main" id="{E8743106-AE3B-4A49-922C-F4881B78A510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751;p62">
              <a:extLst>
                <a:ext uri="{FF2B5EF4-FFF2-40B4-BE49-F238E27FC236}">
                  <a16:creationId xmlns:a16="http://schemas.microsoft.com/office/drawing/2014/main" id="{16A88544-DBD1-B042-BCED-E6165237994D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52;p62">
              <a:extLst>
                <a:ext uri="{FF2B5EF4-FFF2-40B4-BE49-F238E27FC236}">
                  <a16:creationId xmlns:a16="http://schemas.microsoft.com/office/drawing/2014/main" id="{ED0103FA-6504-5B44-96D5-FDDE0A022C26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53;p62">
              <a:extLst>
                <a:ext uri="{FF2B5EF4-FFF2-40B4-BE49-F238E27FC236}">
                  <a16:creationId xmlns:a16="http://schemas.microsoft.com/office/drawing/2014/main" id="{29D7AA41-0805-5B4C-B164-C468E8B82C82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5F91E1CF-DB6A-1349-B28F-66A643F8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0" y="2471596"/>
            <a:ext cx="543999" cy="518814"/>
          </a:xfrm>
          <a:prstGeom prst="rect">
            <a:avLst/>
          </a:prstGeom>
        </p:spPr>
      </p:pic>
      <p:grpSp>
        <p:nvGrpSpPr>
          <p:cNvPr id="9" name="Google Shape;8717;p58">
            <a:extLst>
              <a:ext uri="{FF2B5EF4-FFF2-40B4-BE49-F238E27FC236}">
                <a16:creationId xmlns:a16="http://schemas.microsoft.com/office/drawing/2014/main" id="{BE375BED-810F-7A40-828F-519CD519C94E}"/>
              </a:ext>
            </a:extLst>
          </p:cNvPr>
          <p:cNvGrpSpPr/>
          <p:nvPr/>
        </p:nvGrpSpPr>
        <p:grpSpPr>
          <a:xfrm>
            <a:off x="1149627" y="3227568"/>
            <a:ext cx="334666" cy="365348"/>
            <a:chOff x="1314678" y="3358217"/>
            <a:chExt cx="334666" cy="365348"/>
          </a:xfrm>
        </p:grpSpPr>
        <p:sp>
          <p:nvSpPr>
            <p:cNvPr id="10" name="Google Shape;8718;p58">
              <a:extLst>
                <a:ext uri="{FF2B5EF4-FFF2-40B4-BE49-F238E27FC236}">
                  <a16:creationId xmlns:a16="http://schemas.microsoft.com/office/drawing/2014/main" id="{46A063D7-8FDC-F74B-90CF-31C27573F156}"/>
                </a:ext>
              </a:extLst>
            </p:cNvPr>
            <p:cNvSpPr/>
            <p:nvPr/>
          </p:nvSpPr>
          <p:spPr>
            <a:xfrm>
              <a:off x="1316588" y="3358217"/>
              <a:ext cx="332757" cy="365348"/>
            </a:xfrm>
            <a:custGeom>
              <a:avLst/>
              <a:gdLst/>
              <a:ahLst/>
              <a:cxnLst/>
              <a:rect l="l" t="t" r="r" b="b"/>
              <a:pathLst>
                <a:path w="10455" h="11479" extrusionOk="0">
                  <a:moveTo>
                    <a:pt x="1501" y="9300"/>
                  </a:moveTo>
                  <a:cubicBezTo>
                    <a:pt x="1655" y="9300"/>
                    <a:pt x="1786" y="9419"/>
                    <a:pt x="1786" y="9585"/>
                  </a:cubicBezTo>
                  <a:cubicBezTo>
                    <a:pt x="1786" y="9752"/>
                    <a:pt x="1667" y="9871"/>
                    <a:pt x="1501" y="9871"/>
                  </a:cubicBezTo>
                  <a:lnTo>
                    <a:pt x="584" y="9871"/>
                  </a:lnTo>
                  <a:cubicBezTo>
                    <a:pt x="429" y="9871"/>
                    <a:pt x="298" y="9752"/>
                    <a:pt x="298" y="9585"/>
                  </a:cubicBezTo>
                  <a:cubicBezTo>
                    <a:pt x="298" y="9431"/>
                    <a:pt x="417" y="9300"/>
                    <a:pt x="584" y="9300"/>
                  </a:cubicBezTo>
                  <a:close/>
                  <a:moveTo>
                    <a:pt x="9359" y="1013"/>
                  </a:moveTo>
                  <a:lnTo>
                    <a:pt x="9359" y="10443"/>
                  </a:lnTo>
                  <a:lnTo>
                    <a:pt x="9037" y="10443"/>
                  </a:lnTo>
                  <a:lnTo>
                    <a:pt x="9037" y="1013"/>
                  </a:lnTo>
                  <a:close/>
                  <a:moveTo>
                    <a:pt x="3048" y="1"/>
                  </a:moveTo>
                  <a:cubicBezTo>
                    <a:pt x="2965" y="1"/>
                    <a:pt x="2894" y="72"/>
                    <a:pt x="2894" y="156"/>
                  </a:cubicBezTo>
                  <a:cubicBezTo>
                    <a:pt x="2894" y="251"/>
                    <a:pt x="2965" y="322"/>
                    <a:pt x="3048" y="322"/>
                  </a:cubicBezTo>
                  <a:lnTo>
                    <a:pt x="8347" y="322"/>
                  </a:lnTo>
                  <a:cubicBezTo>
                    <a:pt x="8561" y="322"/>
                    <a:pt x="8728" y="489"/>
                    <a:pt x="8728" y="691"/>
                  </a:cubicBezTo>
                  <a:lnTo>
                    <a:pt x="8728" y="10776"/>
                  </a:lnTo>
                  <a:cubicBezTo>
                    <a:pt x="8728" y="10978"/>
                    <a:pt x="8561" y="11145"/>
                    <a:pt x="8347" y="11145"/>
                  </a:cubicBezTo>
                  <a:lnTo>
                    <a:pt x="1584" y="11145"/>
                  </a:lnTo>
                  <a:cubicBezTo>
                    <a:pt x="1370" y="11145"/>
                    <a:pt x="1203" y="10978"/>
                    <a:pt x="1203" y="10776"/>
                  </a:cubicBezTo>
                  <a:lnTo>
                    <a:pt x="1203" y="10204"/>
                  </a:lnTo>
                  <a:lnTo>
                    <a:pt x="1524" y="10204"/>
                  </a:lnTo>
                  <a:cubicBezTo>
                    <a:pt x="1858" y="10204"/>
                    <a:pt x="2132" y="9931"/>
                    <a:pt x="2132" y="9597"/>
                  </a:cubicBezTo>
                  <a:cubicBezTo>
                    <a:pt x="2132" y="9276"/>
                    <a:pt x="1846" y="8990"/>
                    <a:pt x="1524" y="8990"/>
                  </a:cubicBezTo>
                  <a:lnTo>
                    <a:pt x="1203" y="8990"/>
                  </a:lnTo>
                  <a:lnTo>
                    <a:pt x="1203" y="8621"/>
                  </a:lnTo>
                  <a:cubicBezTo>
                    <a:pt x="1203" y="8526"/>
                    <a:pt x="1132" y="8454"/>
                    <a:pt x="1048" y="8454"/>
                  </a:cubicBezTo>
                  <a:cubicBezTo>
                    <a:pt x="953" y="8454"/>
                    <a:pt x="882" y="8526"/>
                    <a:pt x="882" y="8621"/>
                  </a:cubicBezTo>
                  <a:lnTo>
                    <a:pt x="882" y="8990"/>
                  </a:lnTo>
                  <a:lnTo>
                    <a:pt x="608" y="8990"/>
                  </a:lnTo>
                  <a:cubicBezTo>
                    <a:pt x="274" y="8990"/>
                    <a:pt x="0" y="9276"/>
                    <a:pt x="0" y="9597"/>
                  </a:cubicBezTo>
                  <a:cubicBezTo>
                    <a:pt x="0" y="9931"/>
                    <a:pt x="286" y="10204"/>
                    <a:pt x="608" y="10204"/>
                  </a:cubicBezTo>
                  <a:lnTo>
                    <a:pt x="882" y="10204"/>
                  </a:lnTo>
                  <a:lnTo>
                    <a:pt x="882" y="10776"/>
                  </a:lnTo>
                  <a:cubicBezTo>
                    <a:pt x="882" y="11157"/>
                    <a:pt x="1191" y="11478"/>
                    <a:pt x="1584" y="11478"/>
                  </a:cubicBezTo>
                  <a:lnTo>
                    <a:pt x="9752" y="11478"/>
                  </a:lnTo>
                  <a:cubicBezTo>
                    <a:pt x="10133" y="11478"/>
                    <a:pt x="10454" y="11157"/>
                    <a:pt x="10454" y="10776"/>
                  </a:cubicBezTo>
                  <a:lnTo>
                    <a:pt x="10454" y="2156"/>
                  </a:lnTo>
                  <a:cubicBezTo>
                    <a:pt x="10454" y="2073"/>
                    <a:pt x="10371" y="1989"/>
                    <a:pt x="10287" y="1989"/>
                  </a:cubicBezTo>
                  <a:cubicBezTo>
                    <a:pt x="10192" y="1989"/>
                    <a:pt x="10121" y="2073"/>
                    <a:pt x="10121" y="2156"/>
                  </a:cubicBezTo>
                  <a:lnTo>
                    <a:pt x="10121" y="10776"/>
                  </a:lnTo>
                  <a:cubicBezTo>
                    <a:pt x="10121" y="10978"/>
                    <a:pt x="9954" y="11145"/>
                    <a:pt x="9752" y="11145"/>
                  </a:cubicBezTo>
                  <a:lnTo>
                    <a:pt x="8954" y="11145"/>
                  </a:lnTo>
                  <a:cubicBezTo>
                    <a:pt x="9014" y="11038"/>
                    <a:pt x="9061" y="10919"/>
                    <a:pt x="9061" y="10800"/>
                  </a:cubicBezTo>
                  <a:lnTo>
                    <a:pt x="9549" y="10800"/>
                  </a:lnTo>
                  <a:cubicBezTo>
                    <a:pt x="9645" y="10800"/>
                    <a:pt x="9716" y="10728"/>
                    <a:pt x="9716" y="10645"/>
                  </a:cubicBezTo>
                  <a:lnTo>
                    <a:pt x="9716" y="858"/>
                  </a:lnTo>
                  <a:cubicBezTo>
                    <a:pt x="9716" y="775"/>
                    <a:pt x="9645" y="691"/>
                    <a:pt x="9549" y="691"/>
                  </a:cubicBezTo>
                  <a:lnTo>
                    <a:pt x="9061" y="691"/>
                  </a:lnTo>
                  <a:cubicBezTo>
                    <a:pt x="9061" y="560"/>
                    <a:pt x="9014" y="441"/>
                    <a:pt x="8954" y="358"/>
                  </a:cubicBezTo>
                  <a:lnTo>
                    <a:pt x="9752" y="358"/>
                  </a:lnTo>
                  <a:cubicBezTo>
                    <a:pt x="9954" y="358"/>
                    <a:pt x="10121" y="525"/>
                    <a:pt x="10121" y="727"/>
                  </a:cubicBezTo>
                  <a:lnTo>
                    <a:pt x="10121" y="1430"/>
                  </a:lnTo>
                  <a:cubicBezTo>
                    <a:pt x="10097" y="1489"/>
                    <a:pt x="10168" y="1561"/>
                    <a:pt x="10276" y="1561"/>
                  </a:cubicBezTo>
                  <a:cubicBezTo>
                    <a:pt x="10359" y="1561"/>
                    <a:pt x="10430" y="1489"/>
                    <a:pt x="10430" y="1394"/>
                  </a:cubicBezTo>
                  <a:lnTo>
                    <a:pt x="10430" y="691"/>
                  </a:lnTo>
                  <a:cubicBezTo>
                    <a:pt x="10430" y="310"/>
                    <a:pt x="10121" y="1"/>
                    <a:pt x="9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19;p58">
              <a:extLst>
                <a:ext uri="{FF2B5EF4-FFF2-40B4-BE49-F238E27FC236}">
                  <a16:creationId xmlns:a16="http://schemas.microsoft.com/office/drawing/2014/main" id="{D928C05B-22AB-584C-8725-D6F3A33FC8AC}"/>
                </a:ext>
              </a:extLst>
            </p:cNvPr>
            <p:cNvSpPr/>
            <p:nvPr/>
          </p:nvSpPr>
          <p:spPr>
            <a:xfrm>
              <a:off x="1314678" y="3358981"/>
              <a:ext cx="79632" cy="254684"/>
            </a:xfrm>
            <a:custGeom>
              <a:avLst/>
              <a:gdLst/>
              <a:ahLst/>
              <a:cxnLst/>
              <a:rect l="l" t="t" r="r" b="b"/>
              <a:pathLst>
                <a:path w="2502" h="8002" extrusionOk="0">
                  <a:moveTo>
                    <a:pt x="1537" y="1537"/>
                  </a:moveTo>
                  <a:cubicBezTo>
                    <a:pt x="1680" y="1537"/>
                    <a:pt x="1811" y="1656"/>
                    <a:pt x="1811" y="1822"/>
                  </a:cubicBezTo>
                  <a:cubicBezTo>
                    <a:pt x="1811" y="1989"/>
                    <a:pt x="1692" y="2108"/>
                    <a:pt x="1537" y="2108"/>
                  </a:cubicBezTo>
                  <a:lnTo>
                    <a:pt x="608" y="2108"/>
                  </a:lnTo>
                  <a:cubicBezTo>
                    <a:pt x="465" y="2108"/>
                    <a:pt x="334" y="1989"/>
                    <a:pt x="334" y="1822"/>
                  </a:cubicBezTo>
                  <a:cubicBezTo>
                    <a:pt x="334" y="1668"/>
                    <a:pt x="453" y="1537"/>
                    <a:pt x="608" y="1537"/>
                  </a:cubicBezTo>
                  <a:close/>
                  <a:moveTo>
                    <a:pt x="1549" y="4132"/>
                  </a:moveTo>
                  <a:cubicBezTo>
                    <a:pt x="1692" y="4132"/>
                    <a:pt x="1835" y="4251"/>
                    <a:pt x="1835" y="4406"/>
                  </a:cubicBezTo>
                  <a:cubicBezTo>
                    <a:pt x="1835" y="4573"/>
                    <a:pt x="1715" y="4692"/>
                    <a:pt x="1549" y="4692"/>
                  </a:cubicBezTo>
                  <a:lnTo>
                    <a:pt x="632" y="4692"/>
                  </a:lnTo>
                  <a:cubicBezTo>
                    <a:pt x="465" y="4680"/>
                    <a:pt x="346" y="4561"/>
                    <a:pt x="346" y="4406"/>
                  </a:cubicBezTo>
                  <a:cubicBezTo>
                    <a:pt x="346" y="4263"/>
                    <a:pt x="465" y="4132"/>
                    <a:pt x="632" y="4132"/>
                  </a:cubicBezTo>
                  <a:close/>
                  <a:moveTo>
                    <a:pt x="1549" y="6704"/>
                  </a:moveTo>
                  <a:cubicBezTo>
                    <a:pt x="1715" y="6704"/>
                    <a:pt x="1835" y="6835"/>
                    <a:pt x="1835" y="6990"/>
                  </a:cubicBezTo>
                  <a:cubicBezTo>
                    <a:pt x="1835" y="7132"/>
                    <a:pt x="1715" y="7263"/>
                    <a:pt x="1549" y="7263"/>
                  </a:cubicBezTo>
                  <a:lnTo>
                    <a:pt x="632" y="7263"/>
                  </a:lnTo>
                  <a:cubicBezTo>
                    <a:pt x="477" y="7263"/>
                    <a:pt x="346" y="7144"/>
                    <a:pt x="346" y="6990"/>
                  </a:cubicBezTo>
                  <a:cubicBezTo>
                    <a:pt x="346" y="6823"/>
                    <a:pt x="465" y="6704"/>
                    <a:pt x="632" y="6704"/>
                  </a:cubicBezTo>
                  <a:close/>
                  <a:moveTo>
                    <a:pt x="1608" y="1"/>
                  </a:moveTo>
                  <a:cubicBezTo>
                    <a:pt x="1227" y="1"/>
                    <a:pt x="906" y="310"/>
                    <a:pt x="906" y="703"/>
                  </a:cubicBezTo>
                  <a:lnTo>
                    <a:pt x="906" y="1239"/>
                  </a:lnTo>
                  <a:lnTo>
                    <a:pt x="608" y="1239"/>
                  </a:lnTo>
                  <a:cubicBezTo>
                    <a:pt x="275" y="1239"/>
                    <a:pt x="1" y="1525"/>
                    <a:pt x="1" y="1846"/>
                  </a:cubicBezTo>
                  <a:cubicBezTo>
                    <a:pt x="1" y="2179"/>
                    <a:pt x="287" y="2465"/>
                    <a:pt x="608" y="2465"/>
                  </a:cubicBezTo>
                  <a:lnTo>
                    <a:pt x="906" y="2465"/>
                  </a:lnTo>
                  <a:lnTo>
                    <a:pt x="906" y="3799"/>
                  </a:lnTo>
                  <a:lnTo>
                    <a:pt x="608" y="3799"/>
                  </a:lnTo>
                  <a:cubicBezTo>
                    <a:pt x="275" y="3799"/>
                    <a:pt x="1" y="4084"/>
                    <a:pt x="1" y="4406"/>
                  </a:cubicBezTo>
                  <a:cubicBezTo>
                    <a:pt x="1" y="4739"/>
                    <a:pt x="287" y="5025"/>
                    <a:pt x="608" y="5025"/>
                  </a:cubicBezTo>
                  <a:lnTo>
                    <a:pt x="906" y="5025"/>
                  </a:lnTo>
                  <a:lnTo>
                    <a:pt x="906" y="6359"/>
                  </a:lnTo>
                  <a:lnTo>
                    <a:pt x="632" y="6359"/>
                  </a:lnTo>
                  <a:cubicBezTo>
                    <a:pt x="287" y="6359"/>
                    <a:pt x="13" y="6644"/>
                    <a:pt x="13" y="6966"/>
                  </a:cubicBezTo>
                  <a:cubicBezTo>
                    <a:pt x="13" y="7299"/>
                    <a:pt x="299" y="7585"/>
                    <a:pt x="632" y="7585"/>
                  </a:cubicBezTo>
                  <a:lnTo>
                    <a:pt x="906" y="7585"/>
                  </a:lnTo>
                  <a:lnTo>
                    <a:pt x="906" y="7835"/>
                  </a:lnTo>
                  <a:cubicBezTo>
                    <a:pt x="906" y="7918"/>
                    <a:pt x="977" y="8002"/>
                    <a:pt x="1073" y="8002"/>
                  </a:cubicBezTo>
                  <a:cubicBezTo>
                    <a:pt x="1168" y="8002"/>
                    <a:pt x="1239" y="7918"/>
                    <a:pt x="1239" y="7835"/>
                  </a:cubicBezTo>
                  <a:lnTo>
                    <a:pt x="1239" y="7585"/>
                  </a:lnTo>
                  <a:lnTo>
                    <a:pt x="1537" y="7585"/>
                  </a:lnTo>
                  <a:cubicBezTo>
                    <a:pt x="1882" y="7585"/>
                    <a:pt x="2144" y="7299"/>
                    <a:pt x="2144" y="6966"/>
                  </a:cubicBezTo>
                  <a:cubicBezTo>
                    <a:pt x="2144" y="6644"/>
                    <a:pt x="1858" y="6359"/>
                    <a:pt x="1537" y="6359"/>
                  </a:cubicBezTo>
                  <a:lnTo>
                    <a:pt x="1239" y="6359"/>
                  </a:lnTo>
                  <a:lnTo>
                    <a:pt x="1239" y="5025"/>
                  </a:lnTo>
                  <a:lnTo>
                    <a:pt x="1537" y="5025"/>
                  </a:lnTo>
                  <a:cubicBezTo>
                    <a:pt x="1882" y="5025"/>
                    <a:pt x="2144" y="4739"/>
                    <a:pt x="2144" y="4406"/>
                  </a:cubicBezTo>
                  <a:cubicBezTo>
                    <a:pt x="2144" y="4084"/>
                    <a:pt x="1858" y="3799"/>
                    <a:pt x="1537" y="3799"/>
                  </a:cubicBezTo>
                  <a:lnTo>
                    <a:pt x="1239" y="3799"/>
                  </a:lnTo>
                  <a:lnTo>
                    <a:pt x="1239" y="2465"/>
                  </a:lnTo>
                  <a:lnTo>
                    <a:pt x="1525" y="2465"/>
                  </a:lnTo>
                  <a:cubicBezTo>
                    <a:pt x="1858" y="2465"/>
                    <a:pt x="2132" y="2179"/>
                    <a:pt x="2132" y="1846"/>
                  </a:cubicBezTo>
                  <a:cubicBezTo>
                    <a:pt x="2132" y="1525"/>
                    <a:pt x="1846" y="1239"/>
                    <a:pt x="1525" y="1239"/>
                  </a:cubicBezTo>
                  <a:lnTo>
                    <a:pt x="1239" y="1239"/>
                  </a:lnTo>
                  <a:lnTo>
                    <a:pt x="1239" y="703"/>
                  </a:lnTo>
                  <a:cubicBezTo>
                    <a:pt x="1239" y="489"/>
                    <a:pt x="1406" y="334"/>
                    <a:pt x="1608" y="334"/>
                  </a:cubicBezTo>
                  <a:lnTo>
                    <a:pt x="2335" y="334"/>
                  </a:lnTo>
                  <a:cubicBezTo>
                    <a:pt x="2430" y="334"/>
                    <a:pt x="2501" y="251"/>
                    <a:pt x="2501" y="167"/>
                  </a:cubicBezTo>
                  <a:cubicBezTo>
                    <a:pt x="2501" y="72"/>
                    <a:pt x="2430" y="1"/>
                    <a:pt x="2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20;p58">
              <a:extLst>
                <a:ext uri="{FF2B5EF4-FFF2-40B4-BE49-F238E27FC236}">
                  <a16:creationId xmlns:a16="http://schemas.microsoft.com/office/drawing/2014/main" id="{D9130C7E-5D3F-A64D-915C-2C6D201B2197}"/>
                </a:ext>
              </a:extLst>
            </p:cNvPr>
            <p:cNvSpPr/>
            <p:nvPr/>
          </p:nvSpPr>
          <p:spPr>
            <a:xfrm>
              <a:off x="1411688" y="3629546"/>
              <a:ext cx="139118" cy="10662"/>
            </a:xfrm>
            <a:custGeom>
              <a:avLst/>
              <a:gdLst/>
              <a:ahLst/>
              <a:cxnLst/>
              <a:rect l="l" t="t" r="r" b="b"/>
              <a:pathLst>
                <a:path w="4371" h="335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4204" y="334"/>
                  </a:lnTo>
                  <a:cubicBezTo>
                    <a:pt x="4287" y="334"/>
                    <a:pt x="4371" y="251"/>
                    <a:pt x="4371" y="167"/>
                  </a:cubicBezTo>
                  <a:cubicBezTo>
                    <a:pt x="4371" y="72"/>
                    <a:pt x="4287" y="1"/>
                    <a:pt x="4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21;p58">
              <a:extLst>
                <a:ext uri="{FF2B5EF4-FFF2-40B4-BE49-F238E27FC236}">
                  <a16:creationId xmlns:a16="http://schemas.microsoft.com/office/drawing/2014/main" id="{8FC153CB-FAAA-B84D-808A-A89E37DFC5F5}"/>
                </a:ext>
              </a:extLst>
            </p:cNvPr>
            <p:cNvSpPr/>
            <p:nvPr/>
          </p:nvSpPr>
          <p:spPr>
            <a:xfrm>
              <a:off x="1412070" y="3652303"/>
              <a:ext cx="139118" cy="10630"/>
            </a:xfrm>
            <a:custGeom>
              <a:avLst/>
              <a:gdLst/>
              <a:ahLst/>
              <a:cxnLst/>
              <a:rect l="l" t="t" r="r" b="b"/>
              <a:pathLst>
                <a:path w="4371" h="334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4204" y="333"/>
                  </a:lnTo>
                  <a:cubicBezTo>
                    <a:pt x="4299" y="333"/>
                    <a:pt x="4370" y="250"/>
                    <a:pt x="4370" y="167"/>
                  </a:cubicBezTo>
                  <a:cubicBezTo>
                    <a:pt x="4370" y="72"/>
                    <a:pt x="4299" y="0"/>
                    <a:pt x="4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22;p58">
              <a:extLst>
                <a:ext uri="{FF2B5EF4-FFF2-40B4-BE49-F238E27FC236}">
                  <a16:creationId xmlns:a16="http://schemas.microsoft.com/office/drawing/2014/main" id="{30110DC0-D030-3448-BD0A-006D2566AD79}"/>
                </a:ext>
              </a:extLst>
            </p:cNvPr>
            <p:cNvSpPr/>
            <p:nvPr/>
          </p:nvSpPr>
          <p:spPr>
            <a:xfrm>
              <a:off x="1432153" y="3417352"/>
              <a:ext cx="83802" cy="191379"/>
            </a:xfrm>
            <a:custGeom>
              <a:avLst/>
              <a:gdLst/>
              <a:ahLst/>
              <a:cxnLst/>
              <a:rect l="l" t="t" r="r" b="b"/>
              <a:pathLst>
                <a:path w="2633" h="6013" extrusionOk="0">
                  <a:moveTo>
                    <a:pt x="1763" y="357"/>
                  </a:moveTo>
                  <a:cubicBezTo>
                    <a:pt x="1882" y="357"/>
                    <a:pt x="2037" y="405"/>
                    <a:pt x="2251" y="488"/>
                  </a:cubicBezTo>
                  <a:lnTo>
                    <a:pt x="2263" y="512"/>
                  </a:lnTo>
                  <a:lnTo>
                    <a:pt x="2096" y="1488"/>
                  </a:lnTo>
                  <a:cubicBezTo>
                    <a:pt x="2096" y="1500"/>
                    <a:pt x="2084" y="1500"/>
                    <a:pt x="2084" y="1500"/>
                  </a:cubicBezTo>
                  <a:lnTo>
                    <a:pt x="1596" y="1441"/>
                  </a:lnTo>
                  <a:lnTo>
                    <a:pt x="1561" y="1441"/>
                  </a:lnTo>
                  <a:cubicBezTo>
                    <a:pt x="965" y="1477"/>
                    <a:pt x="751" y="2143"/>
                    <a:pt x="751" y="2691"/>
                  </a:cubicBezTo>
                  <a:lnTo>
                    <a:pt x="751" y="3382"/>
                  </a:lnTo>
                  <a:cubicBezTo>
                    <a:pt x="751" y="3501"/>
                    <a:pt x="763" y="3822"/>
                    <a:pt x="894" y="4120"/>
                  </a:cubicBezTo>
                  <a:cubicBezTo>
                    <a:pt x="1025" y="4441"/>
                    <a:pt x="1263" y="4608"/>
                    <a:pt x="1561" y="4632"/>
                  </a:cubicBezTo>
                  <a:lnTo>
                    <a:pt x="1596" y="4632"/>
                  </a:lnTo>
                  <a:lnTo>
                    <a:pt x="2084" y="4572"/>
                  </a:lnTo>
                  <a:cubicBezTo>
                    <a:pt x="2096" y="4572"/>
                    <a:pt x="2096" y="4572"/>
                    <a:pt x="2096" y="4584"/>
                  </a:cubicBezTo>
                  <a:lnTo>
                    <a:pt x="2263" y="5572"/>
                  </a:lnTo>
                  <a:cubicBezTo>
                    <a:pt x="2263" y="5572"/>
                    <a:pt x="2263" y="5584"/>
                    <a:pt x="2251" y="5584"/>
                  </a:cubicBezTo>
                  <a:cubicBezTo>
                    <a:pt x="2037" y="5668"/>
                    <a:pt x="1882" y="5715"/>
                    <a:pt x="1763" y="5715"/>
                  </a:cubicBezTo>
                  <a:cubicBezTo>
                    <a:pt x="1608" y="5715"/>
                    <a:pt x="1251" y="5632"/>
                    <a:pt x="941" y="5298"/>
                  </a:cubicBezTo>
                  <a:cubicBezTo>
                    <a:pt x="537" y="4882"/>
                    <a:pt x="334" y="4227"/>
                    <a:pt x="334" y="3393"/>
                  </a:cubicBezTo>
                  <a:lnTo>
                    <a:pt x="334" y="2679"/>
                  </a:lnTo>
                  <a:cubicBezTo>
                    <a:pt x="334" y="1846"/>
                    <a:pt x="537" y="1191"/>
                    <a:pt x="941" y="774"/>
                  </a:cubicBezTo>
                  <a:cubicBezTo>
                    <a:pt x="1263" y="453"/>
                    <a:pt x="1620" y="357"/>
                    <a:pt x="1763" y="357"/>
                  </a:cubicBezTo>
                  <a:close/>
                  <a:moveTo>
                    <a:pt x="1775" y="0"/>
                  </a:moveTo>
                  <a:cubicBezTo>
                    <a:pt x="1525" y="0"/>
                    <a:pt x="1084" y="131"/>
                    <a:pt x="715" y="500"/>
                  </a:cubicBezTo>
                  <a:cubicBezTo>
                    <a:pt x="239" y="988"/>
                    <a:pt x="1" y="1715"/>
                    <a:pt x="1" y="2643"/>
                  </a:cubicBezTo>
                  <a:lnTo>
                    <a:pt x="1" y="3358"/>
                  </a:lnTo>
                  <a:cubicBezTo>
                    <a:pt x="1" y="4298"/>
                    <a:pt x="239" y="5013"/>
                    <a:pt x="715" y="5501"/>
                  </a:cubicBezTo>
                  <a:cubicBezTo>
                    <a:pt x="1084" y="5882"/>
                    <a:pt x="1525" y="6013"/>
                    <a:pt x="1775" y="6013"/>
                  </a:cubicBezTo>
                  <a:cubicBezTo>
                    <a:pt x="1965" y="6013"/>
                    <a:pt x="2215" y="5918"/>
                    <a:pt x="2394" y="5858"/>
                  </a:cubicBezTo>
                  <a:cubicBezTo>
                    <a:pt x="2549" y="5799"/>
                    <a:pt x="2632" y="5644"/>
                    <a:pt x="2608" y="5477"/>
                  </a:cubicBezTo>
                  <a:lnTo>
                    <a:pt x="2442" y="4489"/>
                  </a:lnTo>
                  <a:cubicBezTo>
                    <a:pt x="2419" y="4307"/>
                    <a:pt x="2255" y="4190"/>
                    <a:pt x="2075" y="4190"/>
                  </a:cubicBezTo>
                  <a:cubicBezTo>
                    <a:pt x="2066" y="4190"/>
                    <a:pt x="2058" y="4191"/>
                    <a:pt x="2049" y="4191"/>
                  </a:cubicBezTo>
                  <a:lnTo>
                    <a:pt x="1573" y="4251"/>
                  </a:lnTo>
                  <a:cubicBezTo>
                    <a:pt x="1108" y="4215"/>
                    <a:pt x="1108" y="3382"/>
                    <a:pt x="1108" y="3334"/>
                  </a:cubicBezTo>
                  <a:lnTo>
                    <a:pt x="1108" y="2643"/>
                  </a:lnTo>
                  <a:cubicBezTo>
                    <a:pt x="1108" y="2643"/>
                    <a:pt x="1108" y="2644"/>
                    <a:pt x="1108" y="2644"/>
                  </a:cubicBezTo>
                  <a:cubicBezTo>
                    <a:pt x="1084" y="2644"/>
                    <a:pt x="1088" y="1798"/>
                    <a:pt x="1561" y="1762"/>
                  </a:cubicBezTo>
                  <a:lnTo>
                    <a:pt x="2037" y="1822"/>
                  </a:lnTo>
                  <a:cubicBezTo>
                    <a:pt x="2053" y="1824"/>
                    <a:pt x="2068" y="1825"/>
                    <a:pt x="2084" y="1825"/>
                  </a:cubicBezTo>
                  <a:cubicBezTo>
                    <a:pt x="2263" y="1825"/>
                    <a:pt x="2397" y="1700"/>
                    <a:pt x="2430" y="1524"/>
                  </a:cubicBezTo>
                  <a:lnTo>
                    <a:pt x="2596" y="536"/>
                  </a:lnTo>
                  <a:cubicBezTo>
                    <a:pt x="2620" y="369"/>
                    <a:pt x="2537" y="203"/>
                    <a:pt x="2382" y="143"/>
                  </a:cubicBezTo>
                  <a:cubicBezTo>
                    <a:pt x="2215" y="72"/>
                    <a:pt x="196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939;p62">
            <a:extLst>
              <a:ext uri="{FF2B5EF4-FFF2-40B4-BE49-F238E27FC236}">
                <a16:creationId xmlns:a16="http://schemas.microsoft.com/office/drawing/2014/main" id="{C118AA98-4432-684B-AB3C-4367B86536DC}"/>
              </a:ext>
            </a:extLst>
          </p:cNvPr>
          <p:cNvGrpSpPr/>
          <p:nvPr/>
        </p:nvGrpSpPr>
        <p:grpSpPr>
          <a:xfrm>
            <a:off x="1189443" y="3887002"/>
            <a:ext cx="261929" cy="280550"/>
            <a:chOff x="5170480" y="2934639"/>
            <a:chExt cx="261929" cy="280550"/>
          </a:xfrm>
        </p:grpSpPr>
        <p:sp>
          <p:nvSpPr>
            <p:cNvPr id="16" name="Google Shape;10940;p62">
              <a:extLst>
                <a:ext uri="{FF2B5EF4-FFF2-40B4-BE49-F238E27FC236}">
                  <a16:creationId xmlns:a16="http://schemas.microsoft.com/office/drawing/2014/main" id="{97C19C78-3290-9447-A5EC-4CAD7ADA984B}"/>
                </a:ext>
              </a:extLst>
            </p:cNvPr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41;p62">
              <a:extLst>
                <a:ext uri="{FF2B5EF4-FFF2-40B4-BE49-F238E27FC236}">
                  <a16:creationId xmlns:a16="http://schemas.microsoft.com/office/drawing/2014/main" id="{810013B1-E036-DB4C-8407-6094A682C5B6}"/>
                </a:ext>
              </a:extLst>
            </p:cNvPr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42;p62">
              <a:extLst>
                <a:ext uri="{FF2B5EF4-FFF2-40B4-BE49-F238E27FC236}">
                  <a16:creationId xmlns:a16="http://schemas.microsoft.com/office/drawing/2014/main" id="{E25D614A-DAFA-3144-9EDE-FBCD2E4BC43F}"/>
                </a:ext>
              </a:extLst>
            </p:cNvPr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43;p62">
              <a:extLst>
                <a:ext uri="{FF2B5EF4-FFF2-40B4-BE49-F238E27FC236}">
                  <a16:creationId xmlns:a16="http://schemas.microsoft.com/office/drawing/2014/main" id="{4A30CBA9-92D1-AC45-8B78-8EF667572719}"/>
                </a:ext>
              </a:extLst>
            </p:cNvPr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44;p62">
              <a:extLst>
                <a:ext uri="{FF2B5EF4-FFF2-40B4-BE49-F238E27FC236}">
                  <a16:creationId xmlns:a16="http://schemas.microsoft.com/office/drawing/2014/main" id="{C4CCB036-0D4F-5C4D-9E84-686CBA85BC56}"/>
                </a:ext>
              </a:extLst>
            </p:cNvPr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45;p62">
              <a:extLst>
                <a:ext uri="{FF2B5EF4-FFF2-40B4-BE49-F238E27FC236}">
                  <a16:creationId xmlns:a16="http://schemas.microsoft.com/office/drawing/2014/main" id="{77AA449D-805C-9A44-ADA1-1FBC511BE365}"/>
                </a:ext>
              </a:extLst>
            </p:cNvPr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46;p62">
              <a:extLst>
                <a:ext uri="{FF2B5EF4-FFF2-40B4-BE49-F238E27FC236}">
                  <a16:creationId xmlns:a16="http://schemas.microsoft.com/office/drawing/2014/main" id="{A68936C0-837B-7C48-AF10-50EEE1A86337}"/>
                </a:ext>
              </a:extLst>
            </p:cNvPr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CC0C12-F53A-0C43-972B-185602273856}"/>
              </a:ext>
            </a:extLst>
          </p:cNvPr>
          <p:cNvSpPr txBox="1"/>
          <p:nvPr/>
        </p:nvSpPr>
        <p:spPr>
          <a:xfrm>
            <a:off x="1846907" y="1933478"/>
            <a:ext cx="646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50" dirty="0">
                <a:hlinkClick r:id="rId3"/>
              </a:rPr>
              <a:t>https://www.linkedin.com/in/mart%C3%ADn-el%C3%ADas-ord%C3%B3%C3%B1ez-oviedo-7a8369185/</a:t>
            </a:r>
            <a:r>
              <a:rPr lang="es-EC" sz="1050" dirty="0"/>
              <a:t>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641AC0-0792-BE40-8F9A-5A3254B7F545}"/>
              </a:ext>
            </a:extLst>
          </p:cNvPr>
          <p:cNvSpPr txBox="1"/>
          <p:nvPr/>
        </p:nvSpPr>
        <p:spPr>
          <a:xfrm>
            <a:off x="1846907" y="2604045"/>
            <a:ext cx="646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50" dirty="0">
                <a:hlinkClick r:id="rId4"/>
              </a:rPr>
              <a:t>https://github.com/Martino94</a:t>
            </a:r>
            <a:r>
              <a:rPr lang="es-EC" sz="1050" dirty="0"/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F90F8B-2273-E34C-B8B6-8420311B62C9}"/>
              </a:ext>
            </a:extLst>
          </p:cNvPr>
          <p:cNvSpPr txBox="1"/>
          <p:nvPr/>
        </p:nvSpPr>
        <p:spPr>
          <a:xfrm>
            <a:off x="1846907" y="3283284"/>
            <a:ext cx="646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50" dirty="0"/>
              <a:t>0969011230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B4D09C-132D-2346-AFA0-033BB5B85DE8}"/>
              </a:ext>
            </a:extLst>
          </p:cNvPr>
          <p:cNvSpPr txBox="1"/>
          <p:nvPr/>
        </p:nvSpPr>
        <p:spPr>
          <a:xfrm>
            <a:off x="1846907" y="3903594"/>
            <a:ext cx="646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50" dirty="0">
                <a:hlinkClick r:id="rId5"/>
              </a:rPr>
              <a:t>martino9412@gmail.com</a:t>
            </a:r>
            <a:r>
              <a:rPr lang="es-EC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4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C" dirty="0"/>
              <a:t>Una importante empresa de telecomunicaciones tiene interés en predecir qué clientes posiblemente dejen de tomar su servicio.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3412285" y="210864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079781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3302550" y="2960317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Incrementar</a:t>
            </a:r>
            <a:r>
              <a:rPr lang="en" dirty="0"/>
              <a:t> </a:t>
            </a:r>
            <a:r>
              <a:rPr lang="en" dirty="0" err="1"/>
              <a:t>ingresos</a:t>
            </a:r>
            <a:r>
              <a:rPr lang="en" dirty="0"/>
              <a:t> 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39501" y="3483195"/>
            <a:ext cx="6165409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r>
              <a:rPr lang="en" dirty="0" err="1"/>
              <a:t>empresa</a:t>
            </a:r>
            <a:r>
              <a:rPr lang="en" dirty="0"/>
              <a:t> </a:t>
            </a:r>
            <a:r>
              <a:rPr lang="en" dirty="0" err="1"/>
              <a:t>pretende</a:t>
            </a:r>
            <a:r>
              <a:rPr lang="en" dirty="0"/>
              <a:t> </a:t>
            </a:r>
            <a:r>
              <a:rPr lang="en" dirty="0" err="1"/>
              <a:t>alcanzar</a:t>
            </a:r>
            <a:r>
              <a:rPr lang="en" dirty="0"/>
              <a:t> una mayor </a:t>
            </a:r>
            <a:r>
              <a:rPr lang="en" dirty="0" err="1"/>
              <a:t>fidelización</a:t>
            </a:r>
            <a:r>
              <a:rPr lang="en" dirty="0"/>
              <a:t> de </a:t>
            </a:r>
            <a:r>
              <a:rPr lang="en" dirty="0" err="1"/>
              <a:t>clientes</a:t>
            </a:r>
            <a:r>
              <a:rPr lang="en" dirty="0"/>
              <a:t> con la </a:t>
            </a:r>
            <a:r>
              <a:rPr lang="en" dirty="0" err="1"/>
              <a:t>finalidad</a:t>
            </a:r>
            <a:r>
              <a:rPr lang="en" dirty="0"/>
              <a:t> de </a:t>
            </a:r>
            <a:r>
              <a:rPr lang="en" dirty="0" err="1"/>
              <a:t>incrementar</a:t>
            </a:r>
            <a:r>
              <a:rPr lang="en" dirty="0"/>
              <a:t> sus </a:t>
            </a:r>
            <a:r>
              <a:rPr lang="en" dirty="0" err="1"/>
              <a:t>beneficios</a:t>
            </a:r>
            <a:r>
              <a:rPr lang="en" dirty="0"/>
              <a:t> </a:t>
            </a:r>
            <a:r>
              <a:rPr lang="en" dirty="0" err="1"/>
              <a:t>económicos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792" name="Google Shape;792;p32"/>
          <p:cNvGrpSpPr/>
          <p:nvPr/>
        </p:nvGrpSpPr>
        <p:grpSpPr>
          <a:xfrm>
            <a:off x="5191213" y="2246625"/>
            <a:ext cx="368825" cy="368125"/>
            <a:chOff x="3231450" y="1518325"/>
            <a:chExt cx="368825" cy="368125"/>
          </a:xfrm>
        </p:grpSpPr>
        <p:sp>
          <p:nvSpPr>
            <p:cNvPr id="793" name="Google Shape;793;p32"/>
            <p:cNvSpPr/>
            <p:nvPr/>
          </p:nvSpPr>
          <p:spPr>
            <a:xfrm>
              <a:off x="3276925" y="1649400"/>
              <a:ext cx="323350" cy="237050"/>
            </a:xfrm>
            <a:custGeom>
              <a:avLst/>
              <a:gdLst/>
              <a:ahLst/>
              <a:cxnLst/>
              <a:rect l="l" t="t" r="r" b="b"/>
              <a:pathLst>
                <a:path w="12934" h="9482" extrusionOk="0">
                  <a:moveTo>
                    <a:pt x="10906" y="0"/>
                  </a:moveTo>
                  <a:cubicBezTo>
                    <a:pt x="10795" y="0"/>
                    <a:pt x="10684" y="73"/>
                    <a:pt x="10684" y="220"/>
                  </a:cubicBezTo>
                  <a:lnTo>
                    <a:pt x="10684" y="929"/>
                  </a:lnTo>
                  <a:cubicBezTo>
                    <a:pt x="10684" y="957"/>
                    <a:pt x="10694" y="985"/>
                    <a:pt x="10713" y="1023"/>
                  </a:cubicBezTo>
                  <a:cubicBezTo>
                    <a:pt x="10864" y="1345"/>
                    <a:pt x="10987" y="1675"/>
                    <a:pt x="11081" y="2025"/>
                  </a:cubicBezTo>
                  <a:lnTo>
                    <a:pt x="11081" y="2809"/>
                  </a:lnTo>
                  <a:cubicBezTo>
                    <a:pt x="11081" y="2956"/>
                    <a:pt x="11190" y="3029"/>
                    <a:pt x="11299" y="3029"/>
                  </a:cubicBezTo>
                  <a:cubicBezTo>
                    <a:pt x="11407" y="3029"/>
                    <a:pt x="11516" y="2956"/>
                    <a:pt x="11516" y="2809"/>
                  </a:cubicBezTo>
                  <a:lnTo>
                    <a:pt x="11516" y="2214"/>
                  </a:lnTo>
                  <a:lnTo>
                    <a:pt x="12489" y="2214"/>
                  </a:lnTo>
                  <a:lnTo>
                    <a:pt x="12489" y="4992"/>
                  </a:lnTo>
                  <a:lnTo>
                    <a:pt x="11431" y="4992"/>
                  </a:lnTo>
                  <a:lnTo>
                    <a:pt x="11431" y="4303"/>
                  </a:lnTo>
                  <a:cubicBezTo>
                    <a:pt x="11431" y="4156"/>
                    <a:pt x="11322" y="4083"/>
                    <a:pt x="11214" y="4083"/>
                  </a:cubicBezTo>
                  <a:cubicBezTo>
                    <a:pt x="11105" y="4083"/>
                    <a:pt x="10996" y="4156"/>
                    <a:pt x="10996" y="4303"/>
                  </a:cubicBezTo>
                  <a:lnTo>
                    <a:pt x="10996" y="5181"/>
                  </a:lnTo>
                  <a:cubicBezTo>
                    <a:pt x="10798" y="5777"/>
                    <a:pt x="10514" y="6334"/>
                    <a:pt x="10136" y="6835"/>
                  </a:cubicBezTo>
                  <a:cubicBezTo>
                    <a:pt x="10108" y="6873"/>
                    <a:pt x="10089" y="6911"/>
                    <a:pt x="10089" y="6968"/>
                  </a:cubicBezTo>
                  <a:lnTo>
                    <a:pt x="10089" y="9047"/>
                  </a:lnTo>
                  <a:lnTo>
                    <a:pt x="7991" y="9047"/>
                  </a:lnTo>
                  <a:lnTo>
                    <a:pt x="7991" y="7478"/>
                  </a:lnTo>
                  <a:cubicBezTo>
                    <a:pt x="7991" y="7354"/>
                    <a:pt x="7889" y="7255"/>
                    <a:pt x="7774" y="7255"/>
                  </a:cubicBezTo>
                  <a:cubicBezTo>
                    <a:pt x="7749" y="7255"/>
                    <a:pt x="7723" y="7260"/>
                    <a:pt x="7698" y="7270"/>
                  </a:cubicBezTo>
                  <a:lnTo>
                    <a:pt x="7641" y="7289"/>
                  </a:lnTo>
                  <a:cubicBezTo>
                    <a:pt x="6989" y="7536"/>
                    <a:pt x="6302" y="7659"/>
                    <a:pt x="5615" y="7659"/>
                  </a:cubicBezTo>
                  <a:cubicBezTo>
                    <a:pt x="4908" y="7659"/>
                    <a:pt x="4201" y="7529"/>
                    <a:pt x="3530" y="7270"/>
                  </a:cubicBezTo>
                  <a:cubicBezTo>
                    <a:pt x="3504" y="7259"/>
                    <a:pt x="3477" y="7254"/>
                    <a:pt x="3450" y="7254"/>
                  </a:cubicBezTo>
                  <a:cubicBezTo>
                    <a:pt x="3337" y="7254"/>
                    <a:pt x="3237" y="7348"/>
                    <a:pt x="3237" y="7478"/>
                  </a:cubicBezTo>
                  <a:lnTo>
                    <a:pt x="3237" y="9047"/>
                  </a:lnTo>
                  <a:lnTo>
                    <a:pt x="1130" y="9047"/>
                  </a:lnTo>
                  <a:lnTo>
                    <a:pt x="1130" y="6968"/>
                  </a:lnTo>
                  <a:cubicBezTo>
                    <a:pt x="1130" y="6920"/>
                    <a:pt x="1120" y="6873"/>
                    <a:pt x="1092" y="6835"/>
                  </a:cubicBezTo>
                  <a:cubicBezTo>
                    <a:pt x="846" y="6514"/>
                    <a:pt x="648" y="6174"/>
                    <a:pt x="478" y="5805"/>
                  </a:cubicBezTo>
                  <a:cubicBezTo>
                    <a:pt x="435" y="5714"/>
                    <a:pt x="360" y="5675"/>
                    <a:pt x="284" y="5675"/>
                  </a:cubicBezTo>
                  <a:cubicBezTo>
                    <a:pt x="142" y="5675"/>
                    <a:pt x="0" y="5812"/>
                    <a:pt x="81" y="5985"/>
                  </a:cubicBezTo>
                  <a:cubicBezTo>
                    <a:pt x="251" y="6353"/>
                    <a:pt x="459" y="6712"/>
                    <a:pt x="695" y="7034"/>
                  </a:cubicBezTo>
                  <a:lnTo>
                    <a:pt x="695" y="9264"/>
                  </a:lnTo>
                  <a:cubicBezTo>
                    <a:pt x="695" y="9387"/>
                    <a:pt x="790" y="9482"/>
                    <a:pt x="912" y="9482"/>
                  </a:cubicBezTo>
                  <a:lnTo>
                    <a:pt x="3455" y="9482"/>
                  </a:lnTo>
                  <a:cubicBezTo>
                    <a:pt x="3577" y="9482"/>
                    <a:pt x="3672" y="9387"/>
                    <a:pt x="3672" y="9264"/>
                  </a:cubicBezTo>
                  <a:lnTo>
                    <a:pt x="3672" y="7790"/>
                  </a:lnTo>
                  <a:cubicBezTo>
                    <a:pt x="4300" y="7993"/>
                    <a:pt x="4955" y="8095"/>
                    <a:pt x="5611" y="8095"/>
                  </a:cubicBezTo>
                  <a:cubicBezTo>
                    <a:pt x="6266" y="8095"/>
                    <a:pt x="6923" y="7993"/>
                    <a:pt x="7556" y="7790"/>
                  </a:cubicBezTo>
                  <a:lnTo>
                    <a:pt x="7556" y="9264"/>
                  </a:lnTo>
                  <a:cubicBezTo>
                    <a:pt x="7556" y="9387"/>
                    <a:pt x="7651" y="9482"/>
                    <a:pt x="7774" y="9482"/>
                  </a:cubicBezTo>
                  <a:lnTo>
                    <a:pt x="10316" y="9482"/>
                  </a:lnTo>
                  <a:cubicBezTo>
                    <a:pt x="10439" y="9482"/>
                    <a:pt x="10533" y="9387"/>
                    <a:pt x="10533" y="9264"/>
                  </a:cubicBezTo>
                  <a:lnTo>
                    <a:pt x="10533" y="7034"/>
                  </a:lnTo>
                  <a:cubicBezTo>
                    <a:pt x="10892" y="6542"/>
                    <a:pt x="11176" y="6004"/>
                    <a:pt x="11374" y="5427"/>
                  </a:cubicBezTo>
                  <a:lnTo>
                    <a:pt x="12707" y="5427"/>
                  </a:lnTo>
                  <a:cubicBezTo>
                    <a:pt x="12830" y="5427"/>
                    <a:pt x="12924" y="5333"/>
                    <a:pt x="12934" y="5210"/>
                  </a:cubicBezTo>
                  <a:lnTo>
                    <a:pt x="12934" y="1997"/>
                  </a:lnTo>
                  <a:cubicBezTo>
                    <a:pt x="12934" y="1879"/>
                    <a:pt x="12838" y="1779"/>
                    <a:pt x="12722" y="1779"/>
                  </a:cubicBezTo>
                  <a:cubicBezTo>
                    <a:pt x="12717" y="1779"/>
                    <a:pt x="12712" y="1779"/>
                    <a:pt x="12707" y="1779"/>
                  </a:cubicBezTo>
                  <a:lnTo>
                    <a:pt x="11459" y="1779"/>
                  </a:lnTo>
                  <a:cubicBezTo>
                    <a:pt x="11374" y="1467"/>
                    <a:pt x="11261" y="1165"/>
                    <a:pt x="11129" y="881"/>
                  </a:cubicBezTo>
                  <a:lnTo>
                    <a:pt x="11129" y="220"/>
                  </a:lnTo>
                  <a:cubicBezTo>
                    <a:pt x="11129" y="73"/>
                    <a:pt x="11017" y="0"/>
                    <a:pt x="10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231450" y="1590950"/>
              <a:ext cx="323700" cy="191950"/>
            </a:xfrm>
            <a:custGeom>
              <a:avLst/>
              <a:gdLst/>
              <a:ahLst/>
              <a:cxnLst/>
              <a:rect l="l" t="t" r="r" b="b"/>
              <a:pathLst>
                <a:path w="12948" h="7678" extrusionOk="0">
                  <a:moveTo>
                    <a:pt x="7717" y="0"/>
                  </a:moveTo>
                  <a:cubicBezTo>
                    <a:pt x="5715" y="0"/>
                    <a:pt x="3751" y="926"/>
                    <a:pt x="2486" y="2643"/>
                  </a:cubicBezTo>
                  <a:cubicBezTo>
                    <a:pt x="2297" y="2889"/>
                    <a:pt x="2127" y="3163"/>
                    <a:pt x="1975" y="3437"/>
                  </a:cubicBezTo>
                  <a:cubicBezTo>
                    <a:pt x="1682" y="3957"/>
                    <a:pt x="1484" y="4524"/>
                    <a:pt x="1380" y="5119"/>
                  </a:cubicBezTo>
                  <a:cubicBezTo>
                    <a:pt x="1328" y="5124"/>
                    <a:pt x="1264" y="5129"/>
                    <a:pt x="1195" y="5129"/>
                  </a:cubicBezTo>
                  <a:cubicBezTo>
                    <a:pt x="1024" y="5129"/>
                    <a:pt x="819" y="5101"/>
                    <a:pt x="671" y="4987"/>
                  </a:cubicBezTo>
                  <a:cubicBezTo>
                    <a:pt x="520" y="4864"/>
                    <a:pt x="444" y="4665"/>
                    <a:pt x="444" y="4382"/>
                  </a:cubicBezTo>
                  <a:cubicBezTo>
                    <a:pt x="444" y="4235"/>
                    <a:pt x="333" y="4162"/>
                    <a:pt x="222" y="4162"/>
                  </a:cubicBezTo>
                  <a:cubicBezTo>
                    <a:pt x="111" y="4162"/>
                    <a:pt x="0" y="4235"/>
                    <a:pt x="0" y="4382"/>
                  </a:cubicBezTo>
                  <a:cubicBezTo>
                    <a:pt x="0" y="4807"/>
                    <a:pt x="132" y="5119"/>
                    <a:pt x="397" y="5327"/>
                  </a:cubicBezTo>
                  <a:cubicBezTo>
                    <a:pt x="621" y="5480"/>
                    <a:pt x="888" y="5564"/>
                    <a:pt x="1158" y="5564"/>
                  </a:cubicBezTo>
                  <a:cubicBezTo>
                    <a:pt x="1172" y="5564"/>
                    <a:pt x="1186" y="5564"/>
                    <a:pt x="1200" y="5563"/>
                  </a:cubicBezTo>
                  <a:lnTo>
                    <a:pt x="1333" y="5563"/>
                  </a:lnTo>
                  <a:cubicBezTo>
                    <a:pt x="1314" y="5781"/>
                    <a:pt x="1304" y="6007"/>
                    <a:pt x="1323" y="6225"/>
                  </a:cubicBezTo>
                  <a:cubicBezTo>
                    <a:pt x="1342" y="6678"/>
                    <a:pt x="1437" y="7123"/>
                    <a:pt x="1607" y="7538"/>
                  </a:cubicBezTo>
                  <a:cubicBezTo>
                    <a:pt x="1648" y="7637"/>
                    <a:pt x="1725" y="7678"/>
                    <a:pt x="1802" y="7678"/>
                  </a:cubicBezTo>
                  <a:cubicBezTo>
                    <a:pt x="1941" y="7678"/>
                    <a:pt x="2080" y="7547"/>
                    <a:pt x="2013" y="7378"/>
                  </a:cubicBezTo>
                  <a:cubicBezTo>
                    <a:pt x="1862" y="7000"/>
                    <a:pt x="1777" y="6603"/>
                    <a:pt x="1758" y="6196"/>
                  </a:cubicBezTo>
                  <a:cubicBezTo>
                    <a:pt x="1711" y="5299"/>
                    <a:pt x="1919" y="4420"/>
                    <a:pt x="2363" y="3645"/>
                  </a:cubicBezTo>
                  <a:cubicBezTo>
                    <a:pt x="2505" y="3380"/>
                    <a:pt x="2665" y="3134"/>
                    <a:pt x="2835" y="2889"/>
                  </a:cubicBezTo>
                  <a:cubicBezTo>
                    <a:pt x="4020" y="1295"/>
                    <a:pt x="5851" y="436"/>
                    <a:pt x="7716" y="436"/>
                  </a:cubicBezTo>
                  <a:cubicBezTo>
                    <a:pt x="8782" y="436"/>
                    <a:pt x="9858" y="717"/>
                    <a:pt x="10831" y="1301"/>
                  </a:cubicBezTo>
                  <a:cubicBezTo>
                    <a:pt x="10878" y="1329"/>
                    <a:pt x="10916" y="1358"/>
                    <a:pt x="10963" y="1386"/>
                  </a:cubicBezTo>
                  <a:cubicBezTo>
                    <a:pt x="11001" y="1417"/>
                    <a:pt x="11050" y="1432"/>
                    <a:pt x="11097" y="1432"/>
                  </a:cubicBezTo>
                  <a:cubicBezTo>
                    <a:pt x="11167" y="1432"/>
                    <a:pt x="11236" y="1400"/>
                    <a:pt x="11275" y="1339"/>
                  </a:cubicBezTo>
                  <a:cubicBezTo>
                    <a:pt x="11530" y="961"/>
                    <a:pt x="11955" y="743"/>
                    <a:pt x="12409" y="734"/>
                  </a:cubicBezTo>
                  <a:lnTo>
                    <a:pt x="12503" y="734"/>
                  </a:lnTo>
                  <a:lnTo>
                    <a:pt x="12503" y="1821"/>
                  </a:lnTo>
                  <a:cubicBezTo>
                    <a:pt x="12503" y="1967"/>
                    <a:pt x="12614" y="2040"/>
                    <a:pt x="12725" y="2040"/>
                  </a:cubicBezTo>
                  <a:cubicBezTo>
                    <a:pt x="12836" y="2040"/>
                    <a:pt x="12948" y="1967"/>
                    <a:pt x="12948" y="1821"/>
                  </a:cubicBezTo>
                  <a:lnTo>
                    <a:pt x="12948" y="526"/>
                  </a:lnTo>
                  <a:cubicBezTo>
                    <a:pt x="12948" y="403"/>
                    <a:pt x="12844" y="299"/>
                    <a:pt x="12721" y="299"/>
                  </a:cubicBezTo>
                  <a:lnTo>
                    <a:pt x="12409" y="299"/>
                  </a:lnTo>
                  <a:cubicBezTo>
                    <a:pt x="11889" y="299"/>
                    <a:pt x="11388" y="526"/>
                    <a:pt x="11048" y="923"/>
                  </a:cubicBezTo>
                  <a:cubicBezTo>
                    <a:pt x="10006" y="299"/>
                    <a:pt x="8856" y="0"/>
                    <a:pt x="7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500075" y="1685375"/>
              <a:ext cx="34750" cy="56725"/>
            </a:xfrm>
            <a:custGeom>
              <a:avLst/>
              <a:gdLst/>
              <a:ahLst/>
              <a:cxnLst/>
              <a:rect l="l" t="t" r="r" b="b"/>
              <a:pathLst>
                <a:path w="1390" h="2269" extrusionOk="0">
                  <a:moveTo>
                    <a:pt x="695" y="439"/>
                  </a:moveTo>
                  <a:cubicBezTo>
                    <a:pt x="816" y="439"/>
                    <a:pt x="936" y="520"/>
                    <a:pt x="936" y="680"/>
                  </a:cubicBezTo>
                  <a:lnTo>
                    <a:pt x="936" y="1559"/>
                  </a:lnTo>
                  <a:cubicBezTo>
                    <a:pt x="936" y="1720"/>
                    <a:pt x="816" y="1800"/>
                    <a:pt x="695" y="1800"/>
                  </a:cubicBezTo>
                  <a:cubicBezTo>
                    <a:pt x="575" y="1800"/>
                    <a:pt x="454" y="1720"/>
                    <a:pt x="454" y="1559"/>
                  </a:cubicBezTo>
                  <a:lnTo>
                    <a:pt x="454" y="680"/>
                  </a:lnTo>
                  <a:cubicBezTo>
                    <a:pt x="454" y="520"/>
                    <a:pt x="575" y="439"/>
                    <a:pt x="695" y="439"/>
                  </a:cubicBezTo>
                  <a:close/>
                  <a:moveTo>
                    <a:pt x="700" y="0"/>
                  </a:moveTo>
                  <a:cubicBezTo>
                    <a:pt x="322" y="0"/>
                    <a:pt x="19" y="302"/>
                    <a:pt x="19" y="680"/>
                  </a:cubicBezTo>
                  <a:lnTo>
                    <a:pt x="19" y="1559"/>
                  </a:lnTo>
                  <a:cubicBezTo>
                    <a:pt x="1" y="1947"/>
                    <a:pt x="312" y="2268"/>
                    <a:pt x="690" y="2268"/>
                  </a:cubicBezTo>
                  <a:cubicBezTo>
                    <a:pt x="1078" y="2268"/>
                    <a:pt x="1390" y="1947"/>
                    <a:pt x="1371" y="1559"/>
                  </a:cubicBezTo>
                  <a:lnTo>
                    <a:pt x="1371" y="680"/>
                  </a:lnTo>
                  <a:cubicBezTo>
                    <a:pt x="1371" y="302"/>
                    <a:pt x="1068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341075" y="1518325"/>
              <a:ext cx="127375" cy="79875"/>
            </a:xfrm>
            <a:custGeom>
              <a:avLst/>
              <a:gdLst/>
              <a:ahLst/>
              <a:cxnLst/>
              <a:rect l="l" t="t" r="r" b="b"/>
              <a:pathLst>
                <a:path w="5095" h="3195" extrusionOk="0">
                  <a:moveTo>
                    <a:pt x="2656" y="0"/>
                  </a:moveTo>
                  <a:cubicBezTo>
                    <a:pt x="1078" y="0"/>
                    <a:pt x="0" y="1588"/>
                    <a:pt x="577" y="3053"/>
                  </a:cubicBezTo>
                  <a:cubicBezTo>
                    <a:pt x="615" y="3153"/>
                    <a:pt x="694" y="3195"/>
                    <a:pt x="774" y="3195"/>
                  </a:cubicBezTo>
                  <a:cubicBezTo>
                    <a:pt x="913" y="3195"/>
                    <a:pt x="1055" y="3067"/>
                    <a:pt x="983" y="2892"/>
                  </a:cubicBezTo>
                  <a:cubicBezTo>
                    <a:pt x="548" y="1787"/>
                    <a:pt x="1286" y="567"/>
                    <a:pt x="2467" y="445"/>
                  </a:cubicBezTo>
                  <a:cubicBezTo>
                    <a:pt x="2531" y="438"/>
                    <a:pt x="2594" y="435"/>
                    <a:pt x="2657" y="435"/>
                  </a:cubicBezTo>
                  <a:cubicBezTo>
                    <a:pt x="3758" y="435"/>
                    <a:pt x="4611" y="1434"/>
                    <a:pt x="4423" y="2543"/>
                  </a:cubicBezTo>
                  <a:cubicBezTo>
                    <a:pt x="4396" y="2703"/>
                    <a:pt x="4521" y="2797"/>
                    <a:pt x="4644" y="2797"/>
                  </a:cubicBezTo>
                  <a:cubicBezTo>
                    <a:pt x="4739" y="2797"/>
                    <a:pt x="4833" y="2741"/>
                    <a:pt x="4858" y="2618"/>
                  </a:cubicBezTo>
                  <a:cubicBezTo>
                    <a:pt x="5094" y="1248"/>
                    <a:pt x="4036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487325" y="1743475"/>
              <a:ext cx="37100" cy="59800"/>
            </a:xfrm>
            <a:custGeom>
              <a:avLst/>
              <a:gdLst/>
              <a:ahLst/>
              <a:cxnLst/>
              <a:rect l="l" t="t" r="r" b="b"/>
              <a:pathLst>
                <a:path w="1484" h="2392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cubicBezTo>
                    <a:pt x="709" y="445"/>
                    <a:pt x="1040" y="776"/>
                    <a:pt x="1040" y="1201"/>
                  </a:cubicBezTo>
                  <a:cubicBezTo>
                    <a:pt x="1040" y="1617"/>
                    <a:pt x="709" y="1948"/>
                    <a:pt x="293" y="1948"/>
                  </a:cubicBezTo>
                  <a:cubicBezTo>
                    <a:pt x="0" y="1948"/>
                    <a:pt x="0" y="2392"/>
                    <a:pt x="293" y="2392"/>
                  </a:cubicBezTo>
                  <a:cubicBezTo>
                    <a:pt x="945" y="2392"/>
                    <a:pt x="1484" y="1853"/>
                    <a:pt x="1484" y="1201"/>
                  </a:cubicBezTo>
                  <a:cubicBezTo>
                    <a:pt x="1484" y="540"/>
                    <a:pt x="945" y="10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2"/>
          <p:cNvGrpSpPr/>
          <p:nvPr/>
        </p:nvGrpSpPr>
        <p:grpSpPr>
          <a:xfrm>
            <a:off x="3550035" y="2246625"/>
            <a:ext cx="392000" cy="368550"/>
            <a:chOff x="1391150" y="1518200"/>
            <a:chExt cx="392000" cy="368550"/>
          </a:xfrm>
        </p:grpSpPr>
        <p:sp>
          <p:nvSpPr>
            <p:cNvPr id="799" name="Google Shape;799;p32"/>
            <p:cNvSpPr/>
            <p:nvPr/>
          </p:nvSpPr>
          <p:spPr>
            <a:xfrm>
              <a:off x="1391150" y="1584350"/>
              <a:ext cx="321825" cy="302400"/>
            </a:xfrm>
            <a:custGeom>
              <a:avLst/>
              <a:gdLst/>
              <a:ahLst/>
              <a:cxnLst/>
              <a:rect l="l" t="t" r="r" b="b"/>
              <a:pathLst>
                <a:path w="12873" h="12096" extrusionOk="0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428500" y="1612975"/>
              <a:ext cx="257075" cy="245100"/>
            </a:xfrm>
            <a:custGeom>
              <a:avLst/>
              <a:gdLst/>
              <a:ahLst/>
              <a:cxnLst/>
              <a:rect l="l" t="t" r="r" b="b"/>
              <a:pathLst>
                <a:path w="10283" h="9804" extrusionOk="0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1496850" y="1518200"/>
              <a:ext cx="286300" cy="269175"/>
            </a:xfrm>
            <a:custGeom>
              <a:avLst/>
              <a:gdLst/>
              <a:ahLst/>
              <a:cxnLst/>
              <a:rect l="l" t="t" r="r" b="b"/>
              <a:pathLst>
                <a:path w="11452" h="10767" extrusionOk="0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1708650" y="1631525"/>
              <a:ext cx="36225" cy="106075"/>
            </a:xfrm>
            <a:custGeom>
              <a:avLst/>
              <a:gdLst/>
              <a:ahLst/>
              <a:cxnLst/>
              <a:rect l="l" t="t" r="r" b="b"/>
              <a:pathLst>
                <a:path w="1449" h="4243" extrusionOk="0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546250" y="1546550"/>
              <a:ext cx="182200" cy="74450"/>
            </a:xfrm>
            <a:custGeom>
              <a:avLst/>
              <a:gdLst/>
              <a:ahLst/>
              <a:cxnLst/>
              <a:rect l="l" t="t" r="r" b="b"/>
              <a:pathLst>
                <a:path w="7288" h="2978" extrusionOk="0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511425" y="1661975"/>
              <a:ext cx="79175" cy="147050"/>
            </a:xfrm>
            <a:custGeom>
              <a:avLst/>
              <a:gdLst/>
              <a:ahLst/>
              <a:cxnLst/>
              <a:rect l="l" t="t" r="r" b="b"/>
              <a:pathLst>
                <a:path w="3167" h="5882" extrusionOk="0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7"/>
          <p:cNvSpPr txBox="1"/>
          <p:nvPr/>
        </p:nvSpPr>
        <p:spPr>
          <a:xfrm>
            <a:off x="1157150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Limpieza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de </a:t>
            </a: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datos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5935157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Estadísticos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descritivos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5935157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Probar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modelos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1630663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STEP 01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5935150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STEP 02</a:t>
            </a:r>
            <a:endParaRPr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5935150" y="30323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STEP 03</a:t>
            </a:r>
            <a:endParaRPr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1157150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Selección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del </a:t>
            </a: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mejor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 dirty="0" err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modelo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1630663" y="3032328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STEP 04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0" name="Google Shape;1150;p37"/>
          <p:cNvSpPr/>
          <p:nvPr/>
        </p:nvSpPr>
        <p:spPr>
          <a:xfrm>
            <a:off x="3513023" y="197694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3571790" y="19193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513023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4772348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37"/>
          <p:cNvSpPr/>
          <p:nvPr/>
        </p:nvSpPr>
        <p:spPr>
          <a:xfrm>
            <a:off x="4831115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4772348" y="1972805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4831115" y="1915230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37"/>
          <p:cNvCxnSpPr>
            <a:stCxn id="1151" idx="2"/>
            <a:endCxn id="1153" idx="0"/>
          </p:cNvCxnSpPr>
          <p:nvPr/>
        </p:nvCxnSpPr>
        <p:spPr>
          <a:xfrm>
            <a:off x="4012640" y="2747067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7"/>
          <p:cNvCxnSpPr>
            <a:stCxn id="1151" idx="3"/>
            <a:endCxn id="1157" idx="1"/>
          </p:cNvCxnSpPr>
          <p:nvPr/>
        </p:nvCxnSpPr>
        <p:spPr>
          <a:xfrm rot="10800000" flipH="1">
            <a:off x="4453490" y="2329017"/>
            <a:ext cx="377700" cy="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7"/>
          <p:cNvCxnSpPr>
            <a:stCxn id="1157" idx="2"/>
            <a:endCxn id="1155" idx="0"/>
          </p:cNvCxnSpPr>
          <p:nvPr/>
        </p:nvCxnSpPr>
        <p:spPr>
          <a:xfrm>
            <a:off x="5271965" y="274293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7"/>
          <p:cNvCxnSpPr>
            <a:stCxn id="1155" idx="1"/>
            <a:endCxn id="1153" idx="3"/>
          </p:cNvCxnSpPr>
          <p:nvPr/>
        </p:nvCxnSpPr>
        <p:spPr>
          <a:xfrm rot="10800000">
            <a:off x="4453415" y="3584942"/>
            <a:ext cx="37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grpSp>
        <p:nvGrpSpPr>
          <p:cNvPr id="74" name="Google Shape;8088;p57">
            <a:extLst>
              <a:ext uri="{FF2B5EF4-FFF2-40B4-BE49-F238E27FC236}">
                <a16:creationId xmlns:a16="http://schemas.microsoft.com/office/drawing/2014/main" id="{C82BD6AC-4FBA-0B46-A6D8-A4534B32E917}"/>
              </a:ext>
            </a:extLst>
          </p:cNvPr>
          <p:cNvGrpSpPr/>
          <p:nvPr/>
        </p:nvGrpSpPr>
        <p:grpSpPr>
          <a:xfrm>
            <a:off x="3786022" y="2196401"/>
            <a:ext cx="350501" cy="284497"/>
            <a:chOff x="2629289" y="1544682"/>
            <a:chExt cx="350501" cy="284497"/>
          </a:xfrm>
        </p:grpSpPr>
        <p:sp>
          <p:nvSpPr>
            <p:cNvPr id="75" name="Google Shape;8089;p57">
              <a:extLst>
                <a:ext uri="{FF2B5EF4-FFF2-40B4-BE49-F238E27FC236}">
                  <a16:creationId xmlns:a16="http://schemas.microsoft.com/office/drawing/2014/main" id="{B0BB470C-2137-CE47-8A0B-973C7DBD524D}"/>
                </a:ext>
              </a:extLst>
            </p:cNvPr>
            <p:cNvSpPr/>
            <p:nvPr/>
          </p:nvSpPr>
          <p:spPr>
            <a:xfrm>
              <a:off x="2835614" y="1818507"/>
              <a:ext cx="10289" cy="10671"/>
            </a:xfrm>
            <a:custGeom>
              <a:avLst/>
              <a:gdLst/>
              <a:ahLst/>
              <a:cxnLst/>
              <a:rect l="l" t="t" r="r" b="b"/>
              <a:pathLst>
                <a:path w="323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22" y="263"/>
                    <a:pt x="322" y="167"/>
                  </a:cubicBezTo>
                  <a:cubicBezTo>
                    <a:pt x="322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90;p57">
              <a:extLst>
                <a:ext uri="{FF2B5EF4-FFF2-40B4-BE49-F238E27FC236}">
                  <a16:creationId xmlns:a16="http://schemas.microsoft.com/office/drawing/2014/main" id="{628A7E01-B55A-AA44-827C-EBBB176BBABE}"/>
                </a:ext>
              </a:extLst>
            </p:cNvPr>
            <p:cNvSpPr/>
            <p:nvPr/>
          </p:nvSpPr>
          <p:spPr>
            <a:xfrm>
              <a:off x="2629289" y="1544682"/>
              <a:ext cx="318614" cy="284497"/>
            </a:xfrm>
            <a:custGeom>
              <a:avLst/>
              <a:gdLst/>
              <a:ahLst/>
              <a:cxnLst/>
              <a:rect l="l" t="t" r="r" b="b"/>
              <a:pathLst>
                <a:path w="10002" h="8931" extrusionOk="0">
                  <a:moveTo>
                    <a:pt x="6978" y="334"/>
                  </a:moveTo>
                  <a:cubicBezTo>
                    <a:pt x="7049" y="334"/>
                    <a:pt x="7109" y="358"/>
                    <a:pt x="7168" y="405"/>
                  </a:cubicBezTo>
                  <a:cubicBezTo>
                    <a:pt x="7228" y="453"/>
                    <a:pt x="8085" y="1310"/>
                    <a:pt x="8764" y="2001"/>
                  </a:cubicBezTo>
                  <a:cubicBezTo>
                    <a:pt x="9216" y="2441"/>
                    <a:pt x="9597" y="2810"/>
                    <a:pt x="9621" y="2846"/>
                  </a:cubicBezTo>
                  <a:cubicBezTo>
                    <a:pt x="9657" y="2894"/>
                    <a:pt x="9692" y="2965"/>
                    <a:pt x="9692" y="3036"/>
                  </a:cubicBezTo>
                  <a:cubicBezTo>
                    <a:pt x="9692" y="3108"/>
                    <a:pt x="9657" y="3167"/>
                    <a:pt x="9621" y="3227"/>
                  </a:cubicBezTo>
                  <a:lnTo>
                    <a:pt x="6549" y="6299"/>
                  </a:lnTo>
                  <a:lnTo>
                    <a:pt x="3727" y="3489"/>
                  </a:lnTo>
                  <a:lnTo>
                    <a:pt x="6787" y="405"/>
                  </a:lnTo>
                  <a:cubicBezTo>
                    <a:pt x="6835" y="358"/>
                    <a:pt x="6906" y="334"/>
                    <a:pt x="6978" y="334"/>
                  </a:cubicBezTo>
                  <a:close/>
                  <a:moveTo>
                    <a:pt x="6978" y="0"/>
                  </a:moveTo>
                  <a:cubicBezTo>
                    <a:pt x="6906" y="0"/>
                    <a:pt x="6835" y="12"/>
                    <a:pt x="6752" y="48"/>
                  </a:cubicBezTo>
                  <a:cubicBezTo>
                    <a:pt x="6680" y="72"/>
                    <a:pt x="6621" y="119"/>
                    <a:pt x="6561" y="179"/>
                  </a:cubicBezTo>
                  <a:lnTo>
                    <a:pt x="3382" y="3358"/>
                  </a:lnTo>
                  <a:lnTo>
                    <a:pt x="179" y="6561"/>
                  </a:lnTo>
                  <a:cubicBezTo>
                    <a:pt x="120" y="6620"/>
                    <a:pt x="72" y="6680"/>
                    <a:pt x="48" y="6751"/>
                  </a:cubicBezTo>
                  <a:cubicBezTo>
                    <a:pt x="13" y="6835"/>
                    <a:pt x="1" y="6906"/>
                    <a:pt x="1" y="6977"/>
                  </a:cubicBezTo>
                  <a:cubicBezTo>
                    <a:pt x="1" y="7049"/>
                    <a:pt x="13" y="7132"/>
                    <a:pt x="48" y="7204"/>
                  </a:cubicBezTo>
                  <a:cubicBezTo>
                    <a:pt x="72" y="7275"/>
                    <a:pt x="120" y="7335"/>
                    <a:pt x="179" y="7394"/>
                  </a:cubicBezTo>
                  <a:lnTo>
                    <a:pt x="1477" y="8692"/>
                  </a:lnTo>
                  <a:cubicBezTo>
                    <a:pt x="1549" y="8763"/>
                    <a:pt x="1644" y="8823"/>
                    <a:pt x="1739" y="8871"/>
                  </a:cubicBezTo>
                  <a:cubicBezTo>
                    <a:pt x="1846" y="8918"/>
                    <a:pt x="1953" y="8930"/>
                    <a:pt x="2049" y="8930"/>
                  </a:cubicBezTo>
                  <a:lnTo>
                    <a:pt x="6013" y="8930"/>
                  </a:lnTo>
                  <a:cubicBezTo>
                    <a:pt x="6109" y="8930"/>
                    <a:pt x="6180" y="8859"/>
                    <a:pt x="6180" y="8763"/>
                  </a:cubicBezTo>
                  <a:cubicBezTo>
                    <a:pt x="6180" y="8680"/>
                    <a:pt x="6073" y="8597"/>
                    <a:pt x="6001" y="8597"/>
                  </a:cubicBezTo>
                  <a:lnTo>
                    <a:pt x="2025" y="8597"/>
                  </a:lnTo>
                  <a:cubicBezTo>
                    <a:pt x="1894" y="8597"/>
                    <a:pt x="1775" y="8561"/>
                    <a:pt x="1679" y="8454"/>
                  </a:cubicBezTo>
                  <a:lnTo>
                    <a:pt x="394" y="7156"/>
                  </a:lnTo>
                  <a:cubicBezTo>
                    <a:pt x="346" y="7108"/>
                    <a:pt x="310" y="7037"/>
                    <a:pt x="310" y="6966"/>
                  </a:cubicBezTo>
                  <a:cubicBezTo>
                    <a:pt x="310" y="6894"/>
                    <a:pt x="346" y="6835"/>
                    <a:pt x="394" y="6775"/>
                  </a:cubicBezTo>
                  <a:lnTo>
                    <a:pt x="3477" y="3679"/>
                  </a:lnTo>
                  <a:lnTo>
                    <a:pt x="6299" y="6489"/>
                  </a:lnTo>
                  <a:lnTo>
                    <a:pt x="4787" y="7989"/>
                  </a:lnTo>
                  <a:cubicBezTo>
                    <a:pt x="4763" y="8025"/>
                    <a:pt x="4751" y="8061"/>
                    <a:pt x="4751" y="8109"/>
                  </a:cubicBezTo>
                  <a:cubicBezTo>
                    <a:pt x="4751" y="8156"/>
                    <a:pt x="4763" y="8204"/>
                    <a:pt x="4787" y="8228"/>
                  </a:cubicBezTo>
                  <a:cubicBezTo>
                    <a:pt x="4823" y="8263"/>
                    <a:pt x="4870" y="8275"/>
                    <a:pt x="4906" y="8275"/>
                  </a:cubicBezTo>
                  <a:cubicBezTo>
                    <a:pt x="4954" y="8275"/>
                    <a:pt x="5001" y="8263"/>
                    <a:pt x="5025" y="8228"/>
                  </a:cubicBezTo>
                  <a:lnTo>
                    <a:pt x="9823" y="3441"/>
                  </a:lnTo>
                  <a:cubicBezTo>
                    <a:pt x="9883" y="3382"/>
                    <a:pt x="9931" y="3322"/>
                    <a:pt x="9954" y="3239"/>
                  </a:cubicBezTo>
                  <a:cubicBezTo>
                    <a:pt x="9990" y="3167"/>
                    <a:pt x="10002" y="3096"/>
                    <a:pt x="10002" y="3025"/>
                  </a:cubicBezTo>
                  <a:cubicBezTo>
                    <a:pt x="10002" y="2941"/>
                    <a:pt x="9990" y="2870"/>
                    <a:pt x="9954" y="2798"/>
                  </a:cubicBezTo>
                  <a:cubicBezTo>
                    <a:pt x="9931" y="2727"/>
                    <a:pt x="9883" y="2667"/>
                    <a:pt x="9823" y="2608"/>
                  </a:cubicBezTo>
                  <a:lnTo>
                    <a:pt x="8156" y="941"/>
                  </a:lnTo>
                  <a:lnTo>
                    <a:pt x="7394" y="179"/>
                  </a:lnTo>
                  <a:cubicBezTo>
                    <a:pt x="7335" y="119"/>
                    <a:pt x="7275" y="72"/>
                    <a:pt x="7204" y="48"/>
                  </a:cubicBezTo>
                  <a:cubicBezTo>
                    <a:pt x="7133" y="12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91;p57">
              <a:extLst>
                <a:ext uri="{FF2B5EF4-FFF2-40B4-BE49-F238E27FC236}">
                  <a16:creationId xmlns:a16="http://schemas.microsoft.com/office/drawing/2014/main" id="{EFD877D6-1946-6A46-B89C-4B4E82A9A827}"/>
                </a:ext>
              </a:extLst>
            </p:cNvPr>
            <p:cNvSpPr/>
            <p:nvPr/>
          </p:nvSpPr>
          <p:spPr>
            <a:xfrm>
              <a:off x="2876962" y="1818507"/>
              <a:ext cx="30740" cy="10671"/>
            </a:xfrm>
            <a:custGeom>
              <a:avLst/>
              <a:gdLst/>
              <a:ahLst/>
              <a:cxnLst/>
              <a:rect l="l" t="t" r="r" b="b"/>
              <a:pathLst>
                <a:path w="965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798" y="334"/>
                  </a:lnTo>
                  <a:cubicBezTo>
                    <a:pt x="893" y="334"/>
                    <a:pt x="965" y="263"/>
                    <a:pt x="965" y="167"/>
                  </a:cubicBezTo>
                  <a:cubicBezTo>
                    <a:pt x="965" y="84"/>
                    <a:pt x="893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92;p57">
              <a:extLst>
                <a:ext uri="{FF2B5EF4-FFF2-40B4-BE49-F238E27FC236}">
                  <a16:creationId xmlns:a16="http://schemas.microsoft.com/office/drawing/2014/main" id="{5973BD0F-DEBE-4247-9387-6970B933B925}"/>
                </a:ext>
              </a:extLst>
            </p:cNvPr>
            <p:cNvSpPr/>
            <p:nvPr/>
          </p:nvSpPr>
          <p:spPr>
            <a:xfrm>
              <a:off x="2969118" y="1818507"/>
              <a:ext cx="10671" cy="1067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34" y="263"/>
                    <a:pt x="334" y="167"/>
                  </a:cubicBez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93;p57">
              <a:extLst>
                <a:ext uri="{FF2B5EF4-FFF2-40B4-BE49-F238E27FC236}">
                  <a16:creationId xmlns:a16="http://schemas.microsoft.com/office/drawing/2014/main" id="{E13B671D-9D45-0B4D-B7B7-D538E648D6E7}"/>
                </a:ext>
              </a:extLst>
            </p:cNvPr>
            <p:cNvSpPr/>
            <p:nvPr/>
          </p:nvSpPr>
          <p:spPr>
            <a:xfrm>
              <a:off x="2916780" y="1818507"/>
              <a:ext cx="34563" cy="10671"/>
            </a:xfrm>
            <a:custGeom>
              <a:avLst/>
              <a:gdLst/>
              <a:ahLst/>
              <a:cxnLst/>
              <a:rect l="l" t="t" r="r" b="b"/>
              <a:pathLst>
                <a:path w="1085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917" y="334"/>
                  </a:lnTo>
                  <a:cubicBezTo>
                    <a:pt x="1013" y="334"/>
                    <a:pt x="1084" y="263"/>
                    <a:pt x="1084" y="167"/>
                  </a:cubicBezTo>
                  <a:cubicBezTo>
                    <a:pt x="1084" y="84"/>
                    <a:pt x="1001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909;p58">
            <a:extLst>
              <a:ext uri="{FF2B5EF4-FFF2-40B4-BE49-F238E27FC236}">
                <a16:creationId xmlns:a16="http://schemas.microsoft.com/office/drawing/2014/main" id="{35CC63B0-8C7C-9B49-8F8E-4A663DB34ED7}"/>
              </a:ext>
            </a:extLst>
          </p:cNvPr>
          <p:cNvGrpSpPr/>
          <p:nvPr/>
        </p:nvGrpSpPr>
        <p:grpSpPr>
          <a:xfrm>
            <a:off x="5043938" y="2195387"/>
            <a:ext cx="426329" cy="332375"/>
            <a:chOff x="2611458" y="3816374"/>
            <a:chExt cx="426329" cy="332375"/>
          </a:xfrm>
        </p:grpSpPr>
        <p:sp>
          <p:nvSpPr>
            <p:cNvPr id="81" name="Google Shape;8910;p58">
              <a:extLst>
                <a:ext uri="{FF2B5EF4-FFF2-40B4-BE49-F238E27FC236}">
                  <a16:creationId xmlns:a16="http://schemas.microsoft.com/office/drawing/2014/main" id="{B26702F0-19B5-7E42-9D56-C206FC73A679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911;p58">
              <a:extLst>
                <a:ext uri="{FF2B5EF4-FFF2-40B4-BE49-F238E27FC236}">
                  <a16:creationId xmlns:a16="http://schemas.microsoft.com/office/drawing/2014/main" id="{7D8C5005-08DC-BD41-9D4E-250A19025E44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912;p58">
              <a:extLst>
                <a:ext uri="{FF2B5EF4-FFF2-40B4-BE49-F238E27FC236}">
                  <a16:creationId xmlns:a16="http://schemas.microsoft.com/office/drawing/2014/main" id="{0F442D06-65EA-6D49-B360-8F60657B9CC2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913;p58">
              <a:extLst>
                <a:ext uri="{FF2B5EF4-FFF2-40B4-BE49-F238E27FC236}">
                  <a16:creationId xmlns:a16="http://schemas.microsoft.com/office/drawing/2014/main" id="{ED8927BE-969A-9347-AB82-1C438C52FA1F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914;p58">
              <a:extLst>
                <a:ext uri="{FF2B5EF4-FFF2-40B4-BE49-F238E27FC236}">
                  <a16:creationId xmlns:a16="http://schemas.microsoft.com/office/drawing/2014/main" id="{C944F4DA-9092-5F46-93BF-38CD772DF88E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15;p58">
              <a:extLst>
                <a:ext uri="{FF2B5EF4-FFF2-40B4-BE49-F238E27FC236}">
                  <a16:creationId xmlns:a16="http://schemas.microsoft.com/office/drawing/2014/main" id="{486DB49C-5D7F-744F-A0FC-E02ED3DAAD74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916;p58">
              <a:extLst>
                <a:ext uri="{FF2B5EF4-FFF2-40B4-BE49-F238E27FC236}">
                  <a16:creationId xmlns:a16="http://schemas.microsoft.com/office/drawing/2014/main" id="{A35924EE-AD50-CD44-9FD1-6852D67FDC60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917;p58">
              <a:extLst>
                <a:ext uri="{FF2B5EF4-FFF2-40B4-BE49-F238E27FC236}">
                  <a16:creationId xmlns:a16="http://schemas.microsoft.com/office/drawing/2014/main" id="{56D1DACF-1334-3F41-A802-2FAC83FA3836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18;p58">
              <a:extLst>
                <a:ext uri="{FF2B5EF4-FFF2-40B4-BE49-F238E27FC236}">
                  <a16:creationId xmlns:a16="http://schemas.microsoft.com/office/drawing/2014/main" id="{9F51C8A1-8B15-C044-85DD-6E4489BB77E5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919;p58">
              <a:extLst>
                <a:ext uri="{FF2B5EF4-FFF2-40B4-BE49-F238E27FC236}">
                  <a16:creationId xmlns:a16="http://schemas.microsoft.com/office/drawing/2014/main" id="{4C26AC0A-1B0C-CC45-907E-4B509CEC35BD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8042;p57">
            <a:extLst>
              <a:ext uri="{FF2B5EF4-FFF2-40B4-BE49-F238E27FC236}">
                <a16:creationId xmlns:a16="http://schemas.microsoft.com/office/drawing/2014/main" id="{8BD33D3B-2FA0-7644-B0D0-1DED6C354417}"/>
              </a:ext>
            </a:extLst>
          </p:cNvPr>
          <p:cNvGrpSpPr/>
          <p:nvPr/>
        </p:nvGrpSpPr>
        <p:grpSpPr>
          <a:xfrm>
            <a:off x="3841376" y="3388651"/>
            <a:ext cx="320143" cy="392581"/>
            <a:chOff x="3086313" y="2877049"/>
            <a:chExt cx="320143" cy="392581"/>
          </a:xfrm>
        </p:grpSpPr>
        <p:sp>
          <p:nvSpPr>
            <p:cNvPr id="92" name="Google Shape;8043;p57">
              <a:extLst>
                <a:ext uri="{FF2B5EF4-FFF2-40B4-BE49-F238E27FC236}">
                  <a16:creationId xmlns:a16="http://schemas.microsoft.com/office/drawing/2014/main" id="{DF7F2037-32FC-6749-BC21-8EBDA2807C20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044;p57">
              <a:extLst>
                <a:ext uri="{FF2B5EF4-FFF2-40B4-BE49-F238E27FC236}">
                  <a16:creationId xmlns:a16="http://schemas.microsoft.com/office/drawing/2014/main" id="{3E10C078-BE29-5047-AB1B-0B3E4678FF15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045;p57">
              <a:extLst>
                <a:ext uri="{FF2B5EF4-FFF2-40B4-BE49-F238E27FC236}">
                  <a16:creationId xmlns:a16="http://schemas.microsoft.com/office/drawing/2014/main" id="{4D64BC9F-2FEE-CE4E-A43A-8D96BEA902AE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046;p57">
              <a:extLst>
                <a:ext uri="{FF2B5EF4-FFF2-40B4-BE49-F238E27FC236}">
                  <a16:creationId xmlns:a16="http://schemas.microsoft.com/office/drawing/2014/main" id="{1426F247-FC11-7840-A08A-D1C473385416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47;p57">
              <a:extLst>
                <a:ext uri="{FF2B5EF4-FFF2-40B4-BE49-F238E27FC236}">
                  <a16:creationId xmlns:a16="http://schemas.microsoft.com/office/drawing/2014/main" id="{A67018D9-AEED-8143-846C-51C297233356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048;p57">
              <a:extLst>
                <a:ext uri="{FF2B5EF4-FFF2-40B4-BE49-F238E27FC236}">
                  <a16:creationId xmlns:a16="http://schemas.microsoft.com/office/drawing/2014/main" id="{2C8B2819-3472-9D4E-BFD0-1E76A86E05EB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049;p57">
              <a:extLst>
                <a:ext uri="{FF2B5EF4-FFF2-40B4-BE49-F238E27FC236}">
                  <a16:creationId xmlns:a16="http://schemas.microsoft.com/office/drawing/2014/main" id="{57DEEDA4-5092-5D4C-BCA0-076F6408C808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50;p57">
              <a:extLst>
                <a:ext uri="{FF2B5EF4-FFF2-40B4-BE49-F238E27FC236}">
                  <a16:creationId xmlns:a16="http://schemas.microsoft.com/office/drawing/2014/main" id="{C1D9CC78-56A4-1A49-BE41-50FC7FFD942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51;p57">
              <a:extLst>
                <a:ext uri="{FF2B5EF4-FFF2-40B4-BE49-F238E27FC236}">
                  <a16:creationId xmlns:a16="http://schemas.microsoft.com/office/drawing/2014/main" id="{F9DB143F-69F3-7548-A64F-0E6FBBF9ABC3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52;p57">
              <a:extLst>
                <a:ext uri="{FF2B5EF4-FFF2-40B4-BE49-F238E27FC236}">
                  <a16:creationId xmlns:a16="http://schemas.microsoft.com/office/drawing/2014/main" id="{B89D677C-0F5B-5644-834F-645C2B089C6A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53;p57">
              <a:extLst>
                <a:ext uri="{FF2B5EF4-FFF2-40B4-BE49-F238E27FC236}">
                  <a16:creationId xmlns:a16="http://schemas.microsoft.com/office/drawing/2014/main" id="{A98AEB1F-E445-8A46-AD68-7BA876A4F345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54;p57">
              <a:extLst>
                <a:ext uri="{FF2B5EF4-FFF2-40B4-BE49-F238E27FC236}">
                  <a16:creationId xmlns:a16="http://schemas.microsoft.com/office/drawing/2014/main" id="{019311D3-0A35-DC48-895C-E5F2CB8C6DBC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9965;p60">
            <a:extLst>
              <a:ext uri="{FF2B5EF4-FFF2-40B4-BE49-F238E27FC236}">
                <a16:creationId xmlns:a16="http://schemas.microsoft.com/office/drawing/2014/main" id="{1443CC57-B8F7-5843-8F9A-79C7A9E94F57}"/>
              </a:ext>
            </a:extLst>
          </p:cNvPr>
          <p:cNvGrpSpPr/>
          <p:nvPr/>
        </p:nvGrpSpPr>
        <p:grpSpPr>
          <a:xfrm>
            <a:off x="5131829" y="3381197"/>
            <a:ext cx="269261" cy="352050"/>
            <a:chOff x="1367060" y="2422129"/>
            <a:chExt cx="269261" cy="352050"/>
          </a:xfrm>
        </p:grpSpPr>
        <p:sp>
          <p:nvSpPr>
            <p:cNvPr id="105" name="Google Shape;9966;p60">
              <a:extLst>
                <a:ext uri="{FF2B5EF4-FFF2-40B4-BE49-F238E27FC236}">
                  <a16:creationId xmlns:a16="http://schemas.microsoft.com/office/drawing/2014/main" id="{E072CA45-9CC9-6843-AC25-4D4D2ED7633A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967;p60">
              <a:extLst>
                <a:ext uri="{FF2B5EF4-FFF2-40B4-BE49-F238E27FC236}">
                  <a16:creationId xmlns:a16="http://schemas.microsoft.com/office/drawing/2014/main" id="{A69D33D2-1EB9-6449-87CC-79F6B3CC45A3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968;p60">
              <a:extLst>
                <a:ext uri="{FF2B5EF4-FFF2-40B4-BE49-F238E27FC236}">
                  <a16:creationId xmlns:a16="http://schemas.microsoft.com/office/drawing/2014/main" id="{5D06335B-4984-F845-8DAB-8D12E2F9AB31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969;p60">
              <a:extLst>
                <a:ext uri="{FF2B5EF4-FFF2-40B4-BE49-F238E27FC236}">
                  <a16:creationId xmlns:a16="http://schemas.microsoft.com/office/drawing/2014/main" id="{45D5CD15-488D-584A-9F20-7D135612D00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970;p60">
              <a:extLst>
                <a:ext uri="{FF2B5EF4-FFF2-40B4-BE49-F238E27FC236}">
                  <a16:creationId xmlns:a16="http://schemas.microsoft.com/office/drawing/2014/main" id="{D19855E8-638A-A342-B170-80957FCB93C2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971;p60">
              <a:extLst>
                <a:ext uri="{FF2B5EF4-FFF2-40B4-BE49-F238E27FC236}">
                  <a16:creationId xmlns:a16="http://schemas.microsoft.com/office/drawing/2014/main" id="{58771CDE-8CC7-A74D-B519-D39B9FD55D2E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972;p60">
              <a:extLst>
                <a:ext uri="{FF2B5EF4-FFF2-40B4-BE49-F238E27FC236}">
                  <a16:creationId xmlns:a16="http://schemas.microsoft.com/office/drawing/2014/main" id="{179420D1-1144-7246-A6BD-A6D0C2B65D00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973;p60">
              <a:extLst>
                <a:ext uri="{FF2B5EF4-FFF2-40B4-BE49-F238E27FC236}">
                  <a16:creationId xmlns:a16="http://schemas.microsoft.com/office/drawing/2014/main" id="{7D4A00A8-6322-884A-BB70-40D4451F96EB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974;p60">
              <a:extLst>
                <a:ext uri="{FF2B5EF4-FFF2-40B4-BE49-F238E27FC236}">
                  <a16:creationId xmlns:a16="http://schemas.microsoft.com/office/drawing/2014/main" id="{C46A5E7C-71D1-8F41-9548-52015D3FE354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975;p60">
              <a:extLst>
                <a:ext uri="{FF2B5EF4-FFF2-40B4-BE49-F238E27FC236}">
                  <a16:creationId xmlns:a16="http://schemas.microsoft.com/office/drawing/2014/main" id="{B587D835-823F-6047-A773-1DD5A3CEDB7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976;p60">
              <a:extLst>
                <a:ext uri="{FF2B5EF4-FFF2-40B4-BE49-F238E27FC236}">
                  <a16:creationId xmlns:a16="http://schemas.microsoft.com/office/drawing/2014/main" id="{A6663B34-FBFC-3044-8B42-42812867846F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977;p60">
              <a:extLst>
                <a:ext uri="{FF2B5EF4-FFF2-40B4-BE49-F238E27FC236}">
                  <a16:creationId xmlns:a16="http://schemas.microsoft.com/office/drawing/2014/main" id="{0BA0D678-DC12-2647-91C1-FBFC87D3BC0B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978;p60">
              <a:extLst>
                <a:ext uri="{FF2B5EF4-FFF2-40B4-BE49-F238E27FC236}">
                  <a16:creationId xmlns:a16="http://schemas.microsoft.com/office/drawing/2014/main" id="{8EAF5E21-5688-214F-822C-BAA4BE0F291C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979;p60">
              <a:extLst>
                <a:ext uri="{FF2B5EF4-FFF2-40B4-BE49-F238E27FC236}">
                  <a16:creationId xmlns:a16="http://schemas.microsoft.com/office/drawing/2014/main" id="{2414B7BB-92BB-0A47-9987-2F2988C405DA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42"/>
          <p:cNvGrpSpPr/>
          <p:nvPr/>
        </p:nvGrpSpPr>
        <p:grpSpPr>
          <a:xfrm>
            <a:off x="2178" y="4118484"/>
            <a:ext cx="4844588" cy="630607"/>
            <a:chOff x="6974992" y="1394136"/>
            <a:chExt cx="596881" cy="630607"/>
          </a:xfrm>
        </p:grpSpPr>
        <p:sp>
          <p:nvSpPr>
            <p:cNvPr id="2463" name="Google Shape;2463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42"/>
          <p:cNvGrpSpPr/>
          <p:nvPr/>
        </p:nvGrpSpPr>
        <p:grpSpPr>
          <a:xfrm>
            <a:off x="4299412" y="10722"/>
            <a:ext cx="4844588" cy="630607"/>
            <a:chOff x="6974992" y="1394136"/>
            <a:chExt cx="596881" cy="630607"/>
          </a:xfrm>
        </p:grpSpPr>
        <p:sp>
          <p:nvSpPr>
            <p:cNvPr id="2469" name="Google Shape;2469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1" name="Google Shape;2471;p42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2" name="Google Shape;2472;p42"/>
          <p:cNvSpPr txBox="1">
            <a:spLocks noGrp="1"/>
          </p:cNvSpPr>
          <p:nvPr>
            <p:ph type="subTitle" idx="1"/>
          </p:nvPr>
        </p:nvSpPr>
        <p:spPr>
          <a:xfrm>
            <a:off x="4203838" y="71612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Personas que </a:t>
            </a:r>
            <a:r>
              <a:rPr lang="en" dirty="0" err="1"/>
              <a:t>han</a:t>
            </a:r>
            <a:r>
              <a:rPr lang="en" dirty="0"/>
              <a:t> </a:t>
            </a:r>
            <a:r>
              <a:rPr lang="en" dirty="0" err="1"/>
              <a:t>dejado</a:t>
            </a:r>
            <a:r>
              <a:rPr lang="en" dirty="0"/>
              <a:t> de </a:t>
            </a:r>
            <a:r>
              <a:rPr lang="en" dirty="0" err="1"/>
              <a:t>tomar</a:t>
            </a:r>
            <a:r>
              <a:rPr lang="en" dirty="0"/>
              <a:t> el </a:t>
            </a:r>
            <a:r>
              <a:rPr lang="en" dirty="0" err="1"/>
              <a:t>servicio</a:t>
            </a:r>
            <a:endParaRPr dirty="0"/>
          </a:p>
        </p:txBody>
      </p:sp>
      <p:sp>
        <p:nvSpPr>
          <p:cNvPr id="2473" name="Google Shape;2473;p42"/>
          <p:cNvSpPr txBox="1">
            <a:spLocks noGrp="1"/>
          </p:cNvSpPr>
          <p:nvPr>
            <p:ph type="subTitle" idx="2"/>
          </p:nvPr>
        </p:nvSpPr>
        <p:spPr>
          <a:xfrm>
            <a:off x="-345184" y="4777938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Personas que </a:t>
            </a:r>
            <a:r>
              <a:rPr lang="en" dirty="0" err="1"/>
              <a:t>siguen</a:t>
            </a:r>
            <a:r>
              <a:rPr lang="en" dirty="0"/>
              <a:t> </a:t>
            </a:r>
            <a:r>
              <a:rPr lang="en" dirty="0" err="1"/>
              <a:t>siendo</a:t>
            </a:r>
            <a:r>
              <a:rPr lang="en" dirty="0"/>
              <a:t> </a:t>
            </a:r>
            <a:r>
              <a:rPr lang="en" dirty="0" err="1"/>
              <a:t>clientes</a:t>
            </a:r>
            <a:endParaRPr dirty="0"/>
          </a:p>
        </p:txBody>
      </p:sp>
      <p:sp>
        <p:nvSpPr>
          <p:cNvPr id="2475" name="Google Shape;2475;p42"/>
          <p:cNvSpPr txBox="1">
            <a:spLocks noGrp="1"/>
          </p:cNvSpPr>
          <p:nvPr>
            <p:ph type="title"/>
          </p:nvPr>
        </p:nvSpPr>
        <p:spPr>
          <a:xfrm>
            <a:off x="4936540" y="107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5.174</a:t>
            </a:r>
            <a:endParaRPr dirty="0"/>
          </a:p>
        </p:txBody>
      </p:sp>
      <p:sp>
        <p:nvSpPr>
          <p:cNvPr id="2476" name="Google Shape;2476;p42"/>
          <p:cNvSpPr txBox="1">
            <a:spLocks noGrp="1"/>
          </p:cNvSpPr>
          <p:nvPr>
            <p:ph type="title" idx="4"/>
          </p:nvPr>
        </p:nvSpPr>
        <p:spPr>
          <a:xfrm>
            <a:off x="581841" y="40928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1.869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032AEC-476D-F34C-95DB-1AD18468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1" y="826625"/>
            <a:ext cx="5033468" cy="3172560"/>
          </a:xfrm>
          <a:prstGeom prst="rect">
            <a:avLst/>
          </a:prstGeom>
        </p:spPr>
      </p:pic>
      <p:pic>
        <p:nvPicPr>
          <p:cNvPr id="23" name="Google Shape;1356;p39" title="Gráfico">
            <a:hlinkClick r:id="rId4"/>
            <a:extLst>
              <a:ext uri="{FF2B5EF4-FFF2-40B4-BE49-F238E27FC236}">
                <a16:creationId xmlns:a16="http://schemas.microsoft.com/office/drawing/2014/main" id="{31A8274D-8A81-C540-BE4F-A3FA0015796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1198" y="1844517"/>
            <a:ext cx="1992524" cy="16638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330;p39">
            <a:extLst>
              <a:ext uri="{FF2B5EF4-FFF2-40B4-BE49-F238E27FC236}">
                <a16:creationId xmlns:a16="http://schemas.microsoft.com/office/drawing/2014/main" id="{D05EEE07-5262-004E-8A92-53A2C8301D15}"/>
              </a:ext>
            </a:extLst>
          </p:cNvPr>
          <p:cNvSpPr txBox="1">
            <a:spLocks/>
          </p:cNvSpPr>
          <p:nvPr/>
        </p:nvSpPr>
        <p:spPr>
          <a:xfrm>
            <a:off x="6210711" y="3639785"/>
            <a:ext cx="8181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C" sz="1400" dirty="0">
                <a:solidFill>
                  <a:srgbClr val="2F2F2F"/>
                </a:solidFill>
              </a:rPr>
              <a:t>No</a:t>
            </a:r>
          </a:p>
        </p:txBody>
      </p:sp>
      <p:sp>
        <p:nvSpPr>
          <p:cNvPr id="25" name="Google Shape;2331;p39">
            <a:extLst>
              <a:ext uri="{FF2B5EF4-FFF2-40B4-BE49-F238E27FC236}">
                <a16:creationId xmlns:a16="http://schemas.microsoft.com/office/drawing/2014/main" id="{70531F47-A018-BA46-8F7D-8FDDE5242391}"/>
              </a:ext>
            </a:extLst>
          </p:cNvPr>
          <p:cNvSpPr/>
          <p:nvPr/>
        </p:nvSpPr>
        <p:spPr>
          <a:xfrm>
            <a:off x="6118611" y="3810840"/>
            <a:ext cx="92100" cy="921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332;p39">
            <a:extLst>
              <a:ext uri="{FF2B5EF4-FFF2-40B4-BE49-F238E27FC236}">
                <a16:creationId xmlns:a16="http://schemas.microsoft.com/office/drawing/2014/main" id="{535D07D1-EA45-6C41-A162-E50D68FD2B86}"/>
              </a:ext>
            </a:extLst>
          </p:cNvPr>
          <p:cNvSpPr txBox="1">
            <a:spLocks/>
          </p:cNvSpPr>
          <p:nvPr/>
        </p:nvSpPr>
        <p:spPr>
          <a:xfrm>
            <a:off x="7578211" y="3639785"/>
            <a:ext cx="8181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C" sz="1400" dirty="0">
                <a:solidFill>
                  <a:srgbClr val="2F2F2F"/>
                </a:solidFill>
              </a:rPr>
              <a:t>Yes</a:t>
            </a:r>
          </a:p>
        </p:txBody>
      </p:sp>
      <p:sp>
        <p:nvSpPr>
          <p:cNvPr id="27" name="Google Shape;2333;p39">
            <a:extLst>
              <a:ext uri="{FF2B5EF4-FFF2-40B4-BE49-F238E27FC236}">
                <a16:creationId xmlns:a16="http://schemas.microsoft.com/office/drawing/2014/main" id="{91F963A8-02C1-3E4C-BE22-5B5DCC63806A}"/>
              </a:ext>
            </a:extLst>
          </p:cNvPr>
          <p:cNvSpPr/>
          <p:nvPr/>
        </p:nvSpPr>
        <p:spPr>
          <a:xfrm>
            <a:off x="7486111" y="3810840"/>
            <a:ext cx="92100" cy="9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334;p39">
            <a:extLst>
              <a:ext uri="{FF2B5EF4-FFF2-40B4-BE49-F238E27FC236}">
                <a16:creationId xmlns:a16="http://schemas.microsoft.com/office/drawing/2014/main" id="{122D1377-15E2-4A4B-93E3-42DD51072623}"/>
              </a:ext>
            </a:extLst>
          </p:cNvPr>
          <p:cNvSpPr txBox="1">
            <a:spLocks/>
          </p:cNvSpPr>
          <p:nvPr/>
        </p:nvSpPr>
        <p:spPr>
          <a:xfrm>
            <a:off x="7751244" y="1790123"/>
            <a:ext cx="711496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" sz="1200" dirty="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73,46%</a:t>
            </a:r>
          </a:p>
        </p:txBody>
      </p:sp>
      <p:sp>
        <p:nvSpPr>
          <p:cNvPr id="29" name="Google Shape;2335;p39">
            <a:extLst>
              <a:ext uri="{FF2B5EF4-FFF2-40B4-BE49-F238E27FC236}">
                <a16:creationId xmlns:a16="http://schemas.microsoft.com/office/drawing/2014/main" id="{83F47375-0742-1240-9F37-DDB52752D245}"/>
              </a:ext>
            </a:extLst>
          </p:cNvPr>
          <p:cNvSpPr txBox="1">
            <a:spLocks/>
          </p:cNvSpPr>
          <p:nvPr/>
        </p:nvSpPr>
        <p:spPr>
          <a:xfrm>
            <a:off x="5821378" y="2531748"/>
            <a:ext cx="659141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" sz="1200" dirty="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26,54%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42"/>
          <p:cNvGrpSpPr/>
          <p:nvPr/>
        </p:nvGrpSpPr>
        <p:grpSpPr>
          <a:xfrm>
            <a:off x="2178" y="4118484"/>
            <a:ext cx="4844588" cy="630607"/>
            <a:chOff x="6974992" y="1394136"/>
            <a:chExt cx="596881" cy="630607"/>
          </a:xfrm>
        </p:grpSpPr>
        <p:sp>
          <p:nvSpPr>
            <p:cNvPr id="2463" name="Google Shape;2463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42"/>
          <p:cNvGrpSpPr/>
          <p:nvPr/>
        </p:nvGrpSpPr>
        <p:grpSpPr>
          <a:xfrm>
            <a:off x="4299412" y="10722"/>
            <a:ext cx="4844588" cy="630607"/>
            <a:chOff x="6974992" y="1394136"/>
            <a:chExt cx="596881" cy="630607"/>
          </a:xfrm>
        </p:grpSpPr>
        <p:sp>
          <p:nvSpPr>
            <p:cNvPr id="2469" name="Google Shape;2469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1" name="Google Shape;2471;p42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2" name="Google Shape;2472;p42"/>
          <p:cNvSpPr txBox="1">
            <a:spLocks noGrp="1"/>
          </p:cNvSpPr>
          <p:nvPr>
            <p:ph type="subTitle" idx="1"/>
          </p:nvPr>
        </p:nvSpPr>
        <p:spPr>
          <a:xfrm>
            <a:off x="4203838" y="71612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dirty="0"/>
              <a:t>Personas que han dejado de tomar el servicio</a:t>
            </a:r>
          </a:p>
        </p:txBody>
      </p:sp>
      <p:sp>
        <p:nvSpPr>
          <p:cNvPr id="2473" name="Google Shape;2473;p42"/>
          <p:cNvSpPr txBox="1">
            <a:spLocks noGrp="1"/>
          </p:cNvSpPr>
          <p:nvPr>
            <p:ph type="subTitle" idx="2"/>
          </p:nvPr>
        </p:nvSpPr>
        <p:spPr>
          <a:xfrm>
            <a:off x="-345184" y="4777938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Personas que </a:t>
            </a:r>
            <a:r>
              <a:rPr lang="en" dirty="0" err="1"/>
              <a:t>siguen</a:t>
            </a:r>
            <a:r>
              <a:rPr lang="en" dirty="0"/>
              <a:t> </a:t>
            </a:r>
            <a:r>
              <a:rPr lang="en" dirty="0" err="1"/>
              <a:t>siendo</a:t>
            </a:r>
            <a:r>
              <a:rPr lang="en" dirty="0"/>
              <a:t> </a:t>
            </a:r>
            <a:r>
              <a:rPr lang="en" dirty="0" err="1"/>
              <a:t>clientes</a:t>
            </a:r>
            <a:endParaRPr dirty="0"/>
          </a:p>
        </p:txBody>
      </p:sp>
      <p:sp>
        <p:nvSpPr>
          <p:cNvPr id="2475" name="Google Shape;2475;p42"/>
          <p:cNvSpPr txBox="1">
            <a:spLocks noGrp="1"/>
          </p:cNvSpPr>
          <p:nvPr>
            <p:ph type="title"/>
          </p:nvPr>
        </p:nvSpPr>
        <p:spPr>
          <a:xfrm>
            <a:off x="4936540" y="107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74$</a:t>
            </a:r>
            <a:endParaRPr dirty="0"/>
          </a:p>
        </p:txBody>
      </p:sp>
      <p:sp>
        <p:nvSpPr>
          <p:cNvPr id="2476" name="Google Shape;2476;p42"/>
          <p:cNvSpPr txBox="1">
            <a:spLocks noGrp="1"/>
          </p:cNvSpPr>
          <p:nvPr>
            <p:ph type="title" idx="4"/>
          </p:nvPr>
        </p:nvSpPr>
        <p:spPr>
          <a:xfrm>
            <a:off x="581841" y="40928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61 $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C44127-3B73-CC44-AC41-ABCE7531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2" y="754577"/>
            <a:ext cx="4639821" cy="30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oogle Shape;2468;p42"/>
          <p:cNvGrpSpPr/>
          <p:nvPr/>
        </p:nvGrpSpPr>
        <p:grpSpPr>
          <a:xfrm>
            <a:off x="4299412" y="10722"/>
            <a:ext cx="4844588" cy="630607"/>
            <a:chOff x="6974992" y="1394136"/>
            <a:chExt cx="596881" cy="630607"/>
          </a:xfrm>
        </p:grpSpPr>
        <p:sp>
          <p:nvSpPr>
            <p:cNvPr id="2469" name="Google Shape;2469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1" name="Google Shape;2471;p42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2" name="Google Shape;2472;p42"/>
          <p:cNvSpPr txBox="1">
            <a:spLocks noGrp="1"/>
          </p:cNvSpPr>
          <p:nvPr>
            <p:ph type="subTitle" idx="1"/>
          </p:nvPr>
        </p:nvSpPr>
        <p:spPr>
          <a:xfrm>
            <a:off x="4203838" y="71612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dirty="0"/>
              <a:t>Permanencia promedio de los clientes que desertan </a:t>
            </a:r>
          </a:p>
        </p:txBody>
      </p:sp>
      <p:sp>
        <p:nvSpPr>
          <p:cNvPr id="2475" name="Google Shape;2475;p42"/>
          <p:cNvSpPr txBox="1">
            <a:spLocks noGrp="1"/>
          </p:cNvSpPr>
          <p:nvPr>
            <p:ph type="title"/>
          </p:nvPr>
        </p:nvSpPr>
        <p:spPr>
          <a:xfrm>
            <a:off x="4936540" y="107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 meses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E6FF2-9616-D442-AD5F-D3F4FA39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93" y="1228026"/>
            <a:ext cx="5596800" cy="37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oogle Shape;2468;p42"/>
          <p:cNvGrpSpPr/>
          <p:nvPr/>
        </p:nvGrpSpPr>
        <p:grpSpPr>
          <a:xfrm>
            <a:off x="4299412" y="10722"/>
            <a:ext cx="4844588" cy="630607"/>
            <a:chOff x="6974992" y="1394136"/>
            <a:chExt cx="596881" cy="630607"/>
          </a:xfrm>
        </p:grpSpPr>
        <p:sp>
          <p:nvSpPr>
            <p:cNvPr id="2469" name="Google Shape;2469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1" name="Google Shape;2471;p42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2" name="Google Shape;2472;p42"/>
          <p:cNvSpPr txBox="1">
            <a:spLocks noGrp="1"/>
          </p:cNvSpPr>
          <p:nvPr>
            <p:ph type="subTitle" idx="1"/>
          </p:nvPr>
        </p:nvSpPr>
        <p:spPr>
          <a:xfrm>
            <a:off x="4203838" y="71612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dirty="0"/>
              <a:t>Permanencia promedio de los clientes que desertan </a:t>
            </a:r>
          </a:p>
        </p:txBody>
      </p:sp>
      <p:sp>
        <p:nvSpPr>
          <p:cNvPr id="2475" name="Google Shape;2475;p42"/>
          <p:cNvSpPr txBox="1">
            <a:spLocks noGrp="1"/>
          </p:cNvSpPr>
          <p:nvPr>
            <p:ph type="title"/>
          </p:nvPr>
        </p:nvSpPr>
        <p:spPr>
          <a:xfrm>
            <a:off x="4936540" y="107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 meses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CA34D3-4DF9-9949-98C2-0A045A3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9" y="1333577"/>
            <a:ext cx="5477433" cy="3274220"/>
          </a:xfrm>
          <a:prstGeom prst="rect">
            <a:avLst/>
          </a:prstGeom>
        </p:spPr>
      </p:pic>
      <p:sp>
        <p:nvSpPr>
          <p:cNvPr id="12" name="Google Shape;2469;p42">
            <a:extLst>
              <a:ext uri="{FF2B5EF4-FFF2-40B4-BE49-F238E27FC236}">
                <a16:creationId xmlns:a16="http://schemas.microsoft.com/office/drawing/2014/main" id="{E23621F1-30C1-C047-8598-17D9459826F2}"/>
              </a:ext>
            </a:extLst>
          </p:cNvPr>
          <p:cNvSpPr/>
          <p:nvPr/>
        </p:nvSpPr>
        <p:spPr>
          <a:xfrm>
            <a:off x="5518898" y="1810795"/>
            <a:ext cx="2406046" cy="3963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100" dirty="0"/>
              <a:t>51% de los clientes con fibra óptica desertaron</a:t>
            </a:r>
            <a:endParaRPr lang="es-ES_tradnl" dirty="0"/>
          </a:p>
        </p:txBody>
      </p:sp>
      <p:sp>
        <p:nvSpPr>
          <p:cNvPr id="13" name="Google Shape;2470;p42">
            <a:extLst>
              <a:ext uri="{FF2B5EF4-FFF2-40B4-BE49-F238E27FC236}">
                <a16:creationId xmlns:a16="http://schemas.microsoft.com/office/drawing/2014/main" id="{301B8F76-E165-9046-8775-E0A5FFE446ED}"/>
              </a:ext>
            </a:extLst>
          </p:cNvPr>
          <p:cNvSpPr/>
          <p:nvPr/>
        </p:nvSpPr>
        <p:spPr>
          <a:xfrm>
            <a:off x="5461417" y="1769987"/>
            <a:ext cx="2406046" cy="3963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69;p42">
            <a:extLst>
              <a:ext uri="{FF2B5EF4-FFF2-40B4-BE49-F238E27FC236}">
                <a16:creationId xmlns:a16="http://schemas.microsoft.com/office/drawing/2014/main" id="{340BBB49-2EF2-374E-97B9-F17F9933660D}"/>
              </a:ext>
            </a:extLst>
          </p:cNvPr>
          <p:cNvSpPr/>
          <p:nvPr/>
        </p:nvSpPr>
        <p:spPr>
          <a:xfrm>
            <a:off x="5518898" y="2910634"/>
            <a:ext cx="2406046" cy="3963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_tradnl" sz="1100" dirty="0"/>
              <a:t>39% de los clientes con internet DSL desertaron</a:t>
            </a:r>
          </a:p>
        </p:txBody>
      </p:sp>
      <p:sp>
        <p:nvSpPr>
          <p:cNvPr id="15" name="Google Shape;2470;p42">
            <a:extLst>
              <a:ext uri="{FF2B5EF4-FFF2-40B4-BE49-F238E27FC236}">
                <a16:creationId xmlns:a16="http://schemas.microsoft.com/office/drawing/2014/main" id="{1BE686C5-7EF1-E44A-AB32-9F60A75E8F8E}"/>
              </a:ext>
            </a:extLst>
          </p:cNvPr>
          <p:cNvSpPr/>
          <p:nvPr/>
        </p:nvSpPr>
        <p:spPr>
          <a:xfrm>
            <a:off x="5461417" y="2869826"/>
            <a:ext cx="2406046" cy="3963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 txBox="1"/>
          <p:nvPr/>
        </p:nvSpPr>
        <p:spPr>
          <a:xfrm>
            <a:off x="635182" y="12235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Random forest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METodologíA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59CC7B-A248-904D-998C-29CADF5B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2" y="1795281"/>
            <a:ext cx="3291203" cy="3142504"/>
          </a:xfrm>
          <a:prstGeom prst="rect">
            <a:avLst/>
          </a:prstGeom>
        </p:spPr>
      </p:pic>
      <p:grpSp>
        <p:nvGrpSpPr>
          <p:cNvPr id="70" name="Google Shape;2462;p42">
            <a:extLst>
              <a:ext uri="{FF2B5EF4-FFF2-40B4-BE49-F238E27FC236}">
                <a16:creationId xmlns:a16="http://schemas.microsoft.com/office/drawing/2014/main" id="{3B1E9AF9-C1A6-E049-81FB-537800BC1924}"/>
              </a:ext>
            </a:extLst>
          </p:cNvPr>
          <p:cNvGrpSpPr/>
          <p:nvPr/>
        </p:nvGrpSpPr>
        <p:grpSpPr>
          <a:xfrm>
            <a:off x="5506083" y="1185219"/>
            <a:ext cx="1811677" cy="640292"/>
            <a:chOff x="6974992" y="1394136"/>
            <a:chExt cx="596881" cy="630607"/>
          </a:xfrm>
        </p:grpSpPr>
        <p:sp>
          <p:nvSpPr>
            <p:cNvPr id="71" name="Google Shape;2463;p42">
              <a:extLst>
                <a:ext uri="{FF2B5EF4-FFF2-40B4-BE49-F238E27FC236}">
                  <a16:creationId xmlns:a16="http://schemas.microsoft.com/office/drawing/2014/main" id="{A4F36640-F0CD-3B43-96D7-A82DFC520A1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110 </a:t>
              </a:r>
              <a:r>
                <a:rPr lang="es-ES_tradnl" dirty="0"/>
                <a:t>estimadores</a:t>
              </a:r>
            </a:p>
          </p:txBody>
        </p:sp>
        <p:sp>
          <p:nvSpPr>
            <p:cNvPr id="72" name="Google Shape;2464;p42">
              <a:extLst>
                <a:ext uri="{FF2B5EF4-FFF2-40B4-BE49-F238E27FC236}">
                  <a16:creationId xmlns:a16="http://schemas.microsoft.com/office/drawing/2014/main" id="{AC0C9BCE-BC92-0045-A75A-F4E2B25559D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217;p38">
            <a:extLst>
              <a:ext uri="{FF2B5EF4-FFF2-40B4-BE49-F238E27FC236}">
                <a16:creationId xmlns:a16="http://schemas.microsoft.com/office/drawing/2014/main" id="{FEDFE836-9EEF-0741-A8AC-F3827B5F7C8F}"/>
              </a:ext>
            </a:extLst>
          </p:cNvPr>
          <p:cNvSpPr txBox="1"/>
          <p:nvPr/>
        </p:nvSpPr>
        <p:spPr>
          <a:xfrm flipH="1">
            <a:off x="4019500" y="1905625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 Accuracy (Train)</a:t>
            </a:r>
            <a:endParaRPr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5" name="Google Shape;1223;p38">
            <a:extLst>
              <a:ext uri="{FF2B5EF4-FFF2-40B4-BE49-F238E27FC236}">
                <a16:creationId xmlns:a16="http://schemas.microsoft.com/office/drawing/2014/main" id="{BCFF70F6-1965-0142-A002-B8F9B0D7C294}"/>
              </a:ext>
            </a:extLst>
          </p:cNvPr>
          <p:cNvSpPr txBox="1"/>
          <p:nvPr/>
        </p:nvSpPr>
        <p:spPr>
          <a:xfrm flipH="1">
            <a:off x="4019500" y="2648500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Accuracy (Test)</a:t>
            </a:r>
            <a:endParaRPr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6" name="Google Shape;1224;p38">
            <a:extLst>
              <a:ext uri="{FF2B5EF4-FFF2-40B4-BE49-F238E27FC236}">
                <a16:creationId xmlns:a16="http://schemas.microsoft.com/office/drawing/2014/main" id="{386BA23D-EC2B-AE4F-9F95-2B1792E84E1B}"/>
              </a:ext>
            </a:extLst>
          </p:cNvPr>
          <p:cNvSpPr txBox="1"/>
          <p:nvPr/>
        </p:nvSpPr>
        <p:spPr>
          <a:xfrm flipH="1">
            <a:off x="4019500" y="3426750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050" dirty="0"/>
              <a:t>RMSE (Train)</a:t>
            </a:r>
            <a:endParaRPr sz="9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7" name="Google Shape;1225;p38">
            <a:extLst>
              <a:ext uri="{FF2B5EF4-FFF2-40B4-BE49-F238E27FC236}">
                <a16:creationId xmlns:a16="http://schemas.microsoft.com/office/drawing/2014/main" id="{724ED22E-175A-7A48-846B-9349232BD186}"/>
              </a:ext>
            </a:extLst>
          </p:cNvPr>
          <p:cNvSpPr txBox="1"/>
          <p:nvPr/>
        </p:nvSpPr>
        <p:spPr>
          <a:xfrm flipH="1">
            <a:off x="4019500" y="4205000"/>
            <a:ext cx="232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12400" rIns="91425" bIns="0" anchor="ctr" anchorCtr="0">
            <a:noAutofit/>
          </a:bodyPr>
          <a:lstStyle/>
          <a:p>
            <a:pPr lvl="0" algn="r">
              <a:spcAft>
                <a:spcPts val="1600"/>
              </a:spcAft>
            </a:pPr>
            <a:r>
              <a:rPr lang="es-EC" sz="1100" dirty="0"/>
              <a:t>RMSE (Test)</a:t>
            </a:r>
            <a:endParaRPr lang="es-EC" sz="1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38" name="Google Shape;1287;p38">
            <a:extLst>
              <a:ext uri="{FF2B5EF4-FFF2-40B4-BE49-F238E27FC236}">
                <a16:creationId xmlns:a16="http://schemas.microsoft.com/office/drawing/2014/main" id="{90054E78-A423-3441-98E8-D60B6C8A3C38}"/>
              </a:ext>
            </a:extLst>
          </p:cNvPr>
          <p:cNvCxnSpPr>
            <a:endCxn id="134" idx="1"/>
          </p:cNvCxnSpPr>
          <p:nvPr/>
        </p:nvCxnSpPr>
        <p:spPr>
          <a:xfrm flipH="1">
            <a:off x="6341936" y="2142687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288;p38">
            <a:extLst>
              <a:ext uri="{FF2B5EF4-FFF2-40B4-BE49-F238E27FC236}">
                <a16:creationId xmlns:a16="http://schemas.microsoft.com/office/drawing/2014/main" id="{EDF6DB73-0169-6149-A3F8-464DF38F5A56}"/>
              </a:ext>
            </a:extLst>
          </p:cNvPr>
          <p:cNvCxnSpPr>
            <a:endCxn id="135" idx="1"/>
          </p:cNvCxnSpPr>
          <p:nvPr/>
        </p:nvCxnSpPr>
        <p:spPr>
          <a:xfrm flipH="1">
            <a:off x="6341936" y="2885562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289;p38">
            <a:extLst>
              <a:ext uri="{FF2B5EF4-FFF2-40B4-BE49-F238E27FC236}">
                <a16:creationId xmlns:a16="http://schemas.microsoft.com/office/drawing/2014/main" id="{B69BB802-A5D2-6A4B-9453-2EA36095BB4D}"/>
              </a:ext>
            </a:extLst>
          </p:cNvPr>
          <p:cNvCxnSpPr>
            <a:endCxn id="136" idx="1"/>
          </p:cNvCxnSpPr>
          <p:nvPr/>
        </p:nvCxnSpPr>
        <p:spPr>
          <a:xfrm flipH="1">
            <a:off x="6341936" y="3663812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290;p38">
            <a:extLst>
              <a:ext uri="{FF2B5EF4-FFF2-40B4-BE49-F238E27FC236}">
                <a16:creationId xmlns:a16="http://schemas.microsoft.com/office/drawing/2014/main" id="{467A1B0A-B8DE-FA42-8824-8D475EC02122}"/>
              </a:ext>
            </a:extLst>
          </p:cNvPr>
          <p:cNvCxnSpPr>
            <a:endCxn id="137" idx="1"/>
          </p:cNvCxnSpPr>
          <p:nvPr/>
        </p:nvCxnSpPr>
        <p:spPr>
          <a:xfrm flipH="1">
            <a:off x="6341936" y="4442062"/>
            <a:ext cx="632700" cy="3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228;p38">
            <a:extLst>
              <a:ext uri="{FF2B5EF4-FFF2-40B4-BE49-F238E27FC236}">
                <a16:creationId xmlns:a16="http://schemas.microsoft.com/office/drawing/2014/main" id="{9CB1C8E6-AC20-3B48-87C6-6C7D539A9E9F}"/>
              </a:ext>
            </a:extLst>
          </p:cNvPr>
          <p:cNvSpPr/>
          <p:nvPr/>
        </p:nvSpPr>
        <p:spPr>
          <a:xfrm>
            <a:off x="6974636" y="1909189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0.9970</a:t>
            </a:r>
            <a:endParaRPr sz="1050" dirty="0"/>
          </a:p>
        </p:txBody>
      </p:sp>
      <p:sp>
        <p:nvSpPr>
          <p:cNvPr id="143" name="Google Shape;1229;p38">
            <a:extLst>
              <a:ext uri="{FF2B5EF4-FFF2-40B4-BE49-F238E27FC236}">
                <a16:creationId xmlns:a16="http://schemas.microsoft.com/office/drawing/2014/main" id="{B692BAEA-8035-894F-A659-595224B59665}"/>
              </a:ext>
            </a:extLst>
          </p:cNvPr>
          <p:cNvSpPr/>
          <p:nvPr/>
        </p:nvSpPr>
        <p:spPr>
          <a:xfrm>
            <a:off x="7010011" y="1873814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228;p38">
            <a:extLst>
              <a:ext uri="{FF2B5EF4-FFF2-40B4-BE49-F238E27FC236}">
                <a16:creationId xmlns:a16="http://schemas.microsoft.com/office/drawing/2014/main" id="{A48F1385-3FB9-3E46-9156-71AFC63B5091}"/>
              </a:ext>
            </a:extLst>
          </p:cNvPr>
          <p:cNvSpPr/>
          <p:nvPr/>
        </p:nvSpPr>
        <p:spPr>
          <a:xfrm>
            <a:off x="7005336" y="2683875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0.7973</a:t>
            </a:r>
            <a:endParaRPr sz="1050" dirty="0"/>
          </a:p>
        </p:txBody>
      </p:sp>
      <p:sp>
        <p:nvSpPr>
          <p:cNvPr id="145" name="Google Shape;1229;p38">
            <a:extLst>
              <a:ext uri="{FF2B5EF4-FFF2-40B4-BE49-F238E27FC236}">
                <a16:creationId xmlns:a16="http://schemas.microsoft.com/office/drawing/2014/main" id="{758B4019-CC36-0A46-BACE-992BBF060E5C}"/>
              </a:ext>
            </a:extLst>
          </p:cNvPr>
          <p:cNvSpPr/>
          <p:nvPr/>
        </p:nvSpPr>
        <p:spPr>
          <a:xfrm>
            <a:off x="7040711" y="2648500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228;p38">
            <a:extLst>
              <a:ext uri="{FF2B5EF4-FFF2-40B4-BE49-F238E27FC236}">
                <a16:creationId xmlns:a16="http://schemas.microsoft.com/office/drawing/2014/main" id="{E8A99BEB-5A6D-1147-A036-CF7C087C80D9}"/>
              </a:ext>
            </a:extLst>
          </p:cNvPr>
          <p:cNvSpPr/>
          <p:nvPr/>
        </p:nvSpPr>
        <p:spPr>
          <a:xfrm>
            <a:off x="7040711" y="3392421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0.0550</a:t>
            </a:r>
            <a:endParaRPr sz="1050" dirty="0"/>
          </a:p>
        </p:txBody>
      </p:sp>
      <p:sp>
        <p:nvSpPr>
          <p:cNvPr id="147" name="Google Shape;1229;p38">
            <a:extLst>
              <a:ext uri="{FF2B5EF4-FFF2-40B4-BE49-F238E27FC236}">
                <a16:creationId xmlns:a16="http://schemas.microsoft.com/office/drawing/2014/main" id="{12ABF33A-C830-FA47-97B3-08F2E09871B8}"/>
              </a:ext>
            </a:extLst>
          </p:cNvPr>
          <p:cNvSpPr/>
          <p:nvPr/>
        </p:nvSpPr>
        <p:spPr>
          <a:xfrm>
            <a:off x="7076086" y="3357046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228;p38">
            <a:extLst>
              <a:ext uri="{FF2B5EF4-FFF2-40B4-BE49-F238E27FC236}">
                <a16:creationId xmlns:a16="http://schemas.microsoft.com/office/drawing/2014/main" id="{2961D90B-5860-3644-98DC-5E02D7B482D5}"/>
              </a:ext>
            </a:extLst>
          </p:cNvPr>
          <p:cNvSpPr/>
          <p:nvPr/>
        </p:nvSpPr>
        <p:spPr>
          <a:xfrm>
            <a:off x="7074799" y="4193315"/>
            <a:ext cx="639300" cy="559800"/>
          </a:xfrm>
          <a:prstGeom prst="roundRect">
            <a:avLst>
              <a:gd name="adj" fmla="val 1189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1050" dirty="0"/>
              <a:t>0.4503</a:t>
            </a:r>
            <a:endParaRPr sz="1050" dirty="0"/>
          </a:p>
        </p:txBody>
      </p:sp>
      <p:sp>
        <p:nvSpPr>
          <p:cNvPr id="149" name="Google Shape;1229;p38">
            <a:extLst>
              <a:ext uri="{FF2B5EF4-FFF2-40B4-BE49-F238E27FC236}">
                <a16:creationId xmlns:a16="http://schemas.microsoft.com/office/drawing/2014/main" id="{C57D7AEA-641B-764E-9D83-D566E8A08794}"/>
              </a:ext>
            </a:extLst>
          </p:cNvPr>
          <p:cNvSpPr/>
          <p:nvPr/>
        </p:nvSpPr>
        <p:spPr>
          <a:xfrm>
            <a:off x="7110174" y="4157940"/>
            <a:ext cx="639300" cy="5598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083797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239</Words>
  <Application>Microsoft Macintosh PowerPoint</Application>
  <PresentationFormat>Presentación en pantalla (16:9)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Anaheim</vt:lpstr>
      <vt:lpstr>Staatliches</vt:lpstr>
      <vt:lpstr>Abel</vt:lpstr>
      <vt:lpstr>Anton</vt:lpstr>
      <vt:lpstr>Josefin Sans</vt:lpstr>
      <vt:lpstr>Arial</vt:lpstr>
      <vt:lpstr>Josefin Slab</vt:lpstr>
      <vt:lpstr>Economy Thesis by Slidesgo</vt:lpstr>
      <vt:lpstr>DESERCIÓN DE CLIENTES</vt:lpstr>
      <vt:lpstr>INTRODUCTION</vt:lpstr>
      <vt:lpstr>Incrementar ingresos </vt:lpstr>
      <vt:lpstr>Steps</vt:lpstr>
      <vt:lpstr>5.174</vt:lpstr>
      <vt:lpstr>74$</vt:lpstr>
      <vt:lpstr>17 meses</vt:lpstr>
      <vt:lpstr>17 meses</vt:lpstr>
      <vt:lpstr>METodologíA</vt:lpstr>
      <vt:lpstr>METHODOLOGY</vt:lpstr>
      <vt:lpstr>Aporte de las Variables al modelo</vt:lpstr>
      <vt:lpstr>Variables de interés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DESERCIÓN DE CLIENTES</dc:title>
  <cp:lastModifiedBy>(Estudiante) Martin Elias Ordoñez Oviedo</cp:lastModifiedBy>
  <cp:revision>10</cp:revision>
  <dcterms:modified xsi:type="dcterms:W3CDTF">2022-03-25T16:41:49Z</dcterms:modified>
</cp:coreProperties>
</file>