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Slab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B78882-05ED-4FDC-9BB9-10C0896700DA}">
  <a:tblStyle styleId="{26B78882-05ED-4FDC-9BB9-10C0896700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c58969c1d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c58969c1d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c58969c1d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c58969c1d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c58969c1d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c58969c1d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c58969c1d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c58969c1d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d0f2ab6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d0f2ab6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42500b7ef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42500b7ef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349454f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349454f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22b144b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22b144b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42500b7e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42500b7e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22b144bc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22b144bc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c58969c1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c58969c1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22b144bc1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022b144bc1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22b144bc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022b144bc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c58969c1d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c58969c1d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042500b7e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042500b7e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c58969c1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c58969c1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022b144bc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022b144bc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022b144bc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022b144bc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42500b7ef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042500b7ef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42500b7e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42500b7e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042500b7ef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042500b7ef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c58969c1d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c58969c1d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c58969c1d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c58969c1d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c58969c1d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c58969c1d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c58969c1d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c58969c1d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c58969c1d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c58969c1d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c58969c1d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c58969c1d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c58969c1d_4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c58969c1d_4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Rooster Rats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maak je het beste lesrooster?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291000" y="4598525"/>
            <a:ext cx="6378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Kiki van Gerwen, Melanie Messih en Martijn Kievit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Steepest-Descent Hillclimbing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Kiest verplaatsing of verwisseling ➡ laagste aantal minpunten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500"/>
              <a:t>Verplaatsen van activiteiten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Verplaatsen van studenten</a:t>
            </a: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Aantal minpunten kan niet oplopen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" y="3251800"/>
            <a:ext cx="2032899" cy="189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Methode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Resultaten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Simulated Annealing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Variatie op Hillclimber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500"/>
              <a:t>Verplaatsen van activiteiten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Globale optimalisatie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Start temperatuur </a:t>
            </a:r>
            <a:r>
              <a:rPr lang="nl" b="1"/>
              <a:t>⬇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Reheating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475" y="1625348"/>
            <a:ext cx="4551598" cy="2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Methode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Resultaten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Tabu Search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Variatie op Hillclimber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500"/>
              <a:t>Verplaatsen van activiteiten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De </a:t>
            </a:r>
            <a:r>
              <a:rPr lang="nl" b="1" i="1"/>
              <a:t>n </a:t>
            </a:r>
            <a:r>
              <a:rPr lang="nl"/>
              <a:t>laatst voorgekomen staten worden gearchiveerd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Aantal minpunten kan oplopen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4"/>
          <p:cNvGrpSpPr/>
          <p:nvPr/>
        </p:nvGrpSpPr>
        <p:grpSpPr>
          <a:xfrm>
            <a:off x="4441600" y="2915325"/>
            <a:ext cx="4035911" cy="1783925"/>
            <a:chOff x="4441600" y="2915325"/>
            <a:chExt cx="4035911" cy="1783925"/>
          </a:xfrm>
        </p:grpSpPr>
        <p:pic>
          <p:nvPicPr>
            <p:cNvPr id="172" name="Google Shape;172;p24"/>
            <p:cNvPicPr preferRelativeResize="0"/>
            <p:nvPr/>
          </p:nvPicPr>
          <p:blipFill rotWithShape="1">
            <a:blip r:embed="rId3">
              <a:alphaModFix/>
            </a:blip>
            <a:srcRect t="13058"/>
            <a:stretch/>
          </p:blipFill>
          <p:spPr>
            <a:xfrm>
              <a:off x="4441600" y="2915325"/>
              <a:ext cx="4035900" cy="178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1100" y="4421199"/>
              <a:ext cx="846411" cy="269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24"/>
          <p:cNvSpPr/>
          <p:nvPr/>
        </p:nvSpPr>
        <p:spPr>
          <a:xfrm>
            <a:off x="4843875" y="2915325"/>
            <a:ext cx="2373300" cy="3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7659875" y="4243225"/>
            <a:ext cx="771900" cy="3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Methode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Resultaten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l="7808"/>
          <a:stretch/>
        </p:blipFill>
        <p:spPr>
          <a:xfrm>
            <a:off x="3819247" y="2015666"/>
            <a:ext cx="4714824" cy="29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 b="-5274"/>
          <a:stretch/>
        </p:blipFill>
        <p:spPr>
          <a:xfrm>
            <a:off x="3727000" y="1970875"/>
            <a:ext cx="5317027" cy="2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5216975" y="4519774"/>
            <a:ext cx="2133000" cy="26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Minpunten</a:t>
            </a:r>
            <a:endParaRPr sz="1200"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Random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5000 experimenten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Gemiddelde = 1631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Beste = 1203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7000" y="4568725"/>
            <a:ext cx="5317025" cy="2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3300" y="1672525"/>
            <a:ext cx="5500725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2075" y="1672525"/>
            <a:ext cx="336825" cy="31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5110163" y="4519774"/>
            <a:ext cx="2133000" cy="26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Minpunten</a:t>
            </a:r>
            <a:endParaRPr sz="1200"/>
          </a:p>
        </p:txBody>
      </p:sp>
      <p:sp>
        <p:nvSpPr>
          <p:cNvPr id="192" name="Google Shape;192;p25"/>
          <p:cNvSpPr txBox="1"/>
          <p:nvPr/>
        </p:nvSpPr>
        <p:spPr>
          <a:xfrm rot="-5400000">
            <a:off x="2683438" y="3172425"/>
            <a:ext cx="191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Roboto"/>
                <a:ea typeface="Roboto"/>
                <a:cs typeface="Roboto"/>
                <a:sym typeface="Roboto"/>
              </a:rPr>
              <a:t>Aantal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4099450" y="1672525"/>
            <a:ext cx="4388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Verdeling minpunten van 5000 Random roosters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 + Random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1000 experimenten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Gemiddelde = 233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Beste = 177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040" y="1220325"/>
            <a:ext cx="4511710" cy="338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650" y="1394050"/>
            <a:ext cx="3490225" cy="2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7400" y="2454482"/>
            <a:ext cx="212896" cy="91545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3761841" y="1257413"/>
            <a:ext cx="4388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Verdeling minpunten van 1000 Greedy roosters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5400000">
            <a:off x="2886800" y="2727550"/>
            <a:ext cx="191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Roboto"/>
                <a:ea typeface="Roboto"/>
                <a:cs typeface="Roboto"/>
                <a:sym typeface="Roboto"/>
              </a:rPr>
              <a:t>Aantal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3660050" y="4417725"/>
            <a:ext cx="4511700" cy="3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4997900" y="4417724"/>
            <a:ext cx="2133000" cy="26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Minpunten</a:t>
            </a:r>
            <a:endParaRPr sz="1200"/>
          </a:p>
        </p:txBody>
      </p:sp>
      <p:sp>
        <p:nvSpPr>
          <p:cNvPr id="210" name="Google Shape;210;p26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925" y="2046852"/>
            <a:ext cx="5704799" cy="28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 + Steepest-Descent Hillclimbing - activiteiten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Convergeert bij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vijfde keer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850" y="1889325"/>
            <a:ext cx="5704800" cy="3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675" y="1889325"/>
            <a:ext cx="227825" cy="31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3333925" y="1860168"/>
            <a:ext cx="570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Verloop van een Hillclimber met Greedy startrooster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 rot="-5400000">
            <a:off x="2414341" y="3293293"/>
            <a:ext cx="191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Roboto"/>
                <a:ea typeface="Roboto"/>
                <a:cs typeface="Roboto"/>
                <a:sym typeface="Roboto"/>
              </a:rPr>
              <a:t>Aantal minpunten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3431050" y="4802850"/>
            <a:ext cx="5607600" cy="1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5160850" y="4734606"/>
            <a:ext cx="2133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Iteraties</a:t>
            </a:r>
            <a:endParaRPr sz="1200"/>
          </a:p>
        </p:txBody>
      </p:sp>
      <p:sp>
        <p:nvSpPr>
          <p:cNvPr id="226" name="Google Shape;226;p27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450" y="1465800"/>
            <a:ext cx="4814350" cy="32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393275" y="1483691"/>
            <a:ext cx="3466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 + Simulated Annealing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</a:t>
            </a:r>
            <a:r>
              <a:rPr lang="nl" sz="1200"/>
              <a:t>start</a:t>
            </a:r>
            <a:r>
              <a:rPr lang="nl"/>
              <a:t> = 50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Koeling: T = T * 0.998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20 reheats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732" y="1465775"/>
            <a:ext cx="326575" cy="33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625" y="4546750"/>
            <a:ext cx="4855175" cy="2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 rot="-5400000">
            <a:off x="3304813" y="2799013"/>
            <a:ext cx="191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Roboto"/>
                <a:ea typeface="Roboto"/>
                <a:cs typeface="Roboto"/>
                <a:sym typeface="Roboto"/>
              </a:rPr>
              <a:t>Aantal minpunten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5547330" y="4526345"/>
            <a:ext cx="2133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Iteraties</a:t>
            </a:r>
            <a:endParaRPr sz="1200"/>
          </a:p>
        </p:txBody>
      </p:sp>
      <p:sp>
        <p:nvSpPr>
          <p:cNvPr id="239" name="Google Shape;239;p28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425" y="1272925"/>
            <a:ext cx="4931375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4079425" y="1272925"/>
            <a:ext cx="493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Verloop van een S. Annealing algoritme met Greedy startrooster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418516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 + Tabu 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Archief met 100 staten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 rotWithShape="1">
          <a:blip r:embed="rId3">
            <a:alphaModFix/>
          </a:blip>
          <a:srcRect l="9288" t="11183" r="9018" b="6158"/>
          <a:stretch/>
        </p:blipFill>
        <p:spPr>
          <a:xfrm>
            <a:off x="3649935" y="1788000"/>
            <a:ext cx="5372813" cy="29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 l="8916" t="8401" r="8677" b="7578"/>
          <a:stretch/>
        </p:blipFill>
        <p:spPr>
          <a:xfrm>
            <a:off x="3604525" y="1685925"/>
            <a:ext cx="5418226" cy="29908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7700" y="1571550"/>
            <a:ext cx="275525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7700" y="1522800"/>
            <a:ext cx="5575175" cy="2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/>
        </p:nvSpPr>
        <p:spPr>
          <a:xfrm>
            <a:off x="3559959" y="1462950"/>
            <a:ext cx="5575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Verloop van een Tabu Search algoritme met Greedy startrooster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 rot="-5400000">
            <a:off x="2630359" y="3008563"/>
            <a:ext cx="191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Roboto"/>
                <a:ea typeface="Roboto"/>
                <a:cs typeface="Roboto"/>
                <a:sym typeface="Roboto"/>
              </a:rPr>
              <a:t>Aantal minpunten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3447550" y="4635482"/>
            <a:ext cx="5575200" cy="1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5160850" y="4582206"/>
            <a:ext cx="2133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Iteraties</a:t>
            </a:r>
            <a:endParaRPr sz="1200"/>
          </a:p>
        </p:txBody>
      </p:sp>
      <p:sp>
        <p:nvSpPr>
          <p:cNvPr id="259" name="Google Shape;259;p29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9" name="Google Shape;269;p30"/>
          <p:cNvGraphicFramePr/>
          <p:nvPr/>
        </p:nvGraphicFramePr>
        <p:xfrm>
          <a:off x="1681346" y="1161850"/>
          <a:ext cx="5850375" cy="3868330"/>
        </p:xfrm>
        <a:graphic>
          <a:graphicData uri="http://schemas.openxmlformats.org/drawingml/2006/table">
            <a:tbl>
              <a:tblPr>
                <a:noFill/>
                <a:tableStyleId>{26B78882-05ED-4FDC-9BB9-10C0896700DA}</a:tableStyleId>
              </a:tblPr>
              <a:tblGrid>
                <a:gridCol w="201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Hillclimber activiteiten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Simulated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Annealing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Tabu Search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Verloop 1 experiment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Startrooster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Greedy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Greedy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Greedy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Aantal experimenten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200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Aantal iteraties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Tot geen verbetering meer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500.000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10.000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Gemiddelde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Beste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145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0" name="Google Shape;270;p30"/>
          <p:cNvPicPr preferRelativeResize="0"/>
          <p:nvPr/>
        </p:nvPicPr>
        <p:blipFill rotWithShape="1">
          <a:blip r:embed="rId3">
            <a:alphaModFix/>
          </a:blip>
          <a:srcRect l="8916" t="8401" r="8677" b="7578"/>
          <a:stretch/>
        </p:blipFill>
        <p:spPr>
          <a:xfrm>
            <a:off x="6201950" y="1771425"/>
            <a:ext cx="1329773" cy="68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578" y="1771425"/>
            <a:ext cx="1131626" cy="6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7974" y="1771425"/>
            <a:ext cx="1365050" cy="684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l="8687" t="7253" r="9041" b="5348"/>
          <a:stretch/>
        </p:blipFill>
        <p:spPr>
          <a:xfrm>
            <a:off x="3571875" y="2067600"/>
            <a:ext cx="5451701" cy="286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Random + Hillclimber - activiteiten &amp; studenten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10 experimenten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3 keer alle activiteiten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 studenten langs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050" y="1884568"/>
            <a:ext cx="5592525" cy="3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1050" y="1955325"/>
            <a:ext cx="255125" cy="30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 txBox="1"/>
          <p:nvPr/>
        </p:nvSpPr>
        <p:spPr>
          <a:xfrm>
            <a:off x="3335338" y="1860005"/>
            <a:ext cx="5781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Gemiddeld aantal minpunten Hillclimber (n=10) met Random startrooster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 rot="-5400000">
            <a:off x="2606863" y="3348863"/>
            <a:ext cx="191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Roboto"/>
                <a:ea typeface="Roboto"/>
                <a:cs typeface="Roboto"/>
                <a:sym typeface="Roboto"/>
              </a:rPr>
              <a:t>Aantal minpunten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4257675" y="1240975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6275" y="2242675"/>
            <a:ext cx="1286550" cy="6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/>
        </p:nvSpPr>
        <p:spPr>
          <a:xfrm>
            <a:off x="7415850" y="2149034"/>
            <a:ext cx="45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79</a:t>
            </a:r>
            <a:endParaRPr sz="1100" b="1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7492050" y="2287925"/>
            <a:ext cx="38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100"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7493871" y="2434832"/>
            <a:ext cx="38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100" b="1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7497493" y="2572914"/>
            <a:ext cx="38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1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3431125" y="4842275"/>
            <a:ext cx="5592600" cy="26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5160850" y="4832781"/>
            <a:ext cx="2133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Iteraties</a:t>
            </a:r>
            <a:endParaRPr sz="1200"/>
          </a:p>
        </p:txBody>
      </p:sp>
      <p:sp>
        <p:nvSpPr>
          <p:cNvPr id="293" name="Google Shape;293;p31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Case: Lectures &amp; Lesroosters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9300" y="1479624"/>
            <a:ext cx="83682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131 Activiteiten: hoorcolleges, werkcolleges en practica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Een activiteit duurt 2 uur (= tijdslot)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Methode            -            Resultaten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0" y="4743300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9300" y="2247900"/>
            <a:ext cx="6623400" cy="1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 Zalen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Alle zalen zijn voor alle soorten activiteiten geschikt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Capaciteit verschilt per zaal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Tijdsloten per dag (9-11u, 11-13u, 13-15u, 15-17u)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Grootste zaal heeft ook een avondslot (17-19u)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59300" y="3762300"/>
            <a:ext cx="3480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n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609 Studenten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Maximaal 5 vakken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3" name="Google Shape;303;p32"/>
          <p:cNvGraphicFramePr/>
          <p:nvPr/>
        </p:nvGraphicFramePr>
        <p:xfrm>
          <a:off x="1249646" y="1413125"/>
          <a:ext cx="6644725" cy="2377260"/>
        </p:xfrm>
        <a:graphic>
          <a:graphicData uri="http://schemas.openxmlformats.org/drawingml/2006/table">
            <a:tbl>
              <a:tblPr>
                <a:noFill/>
                <a:tableStyleId>{26B78882-05ED-4FDC-9BB9-10C0896700DA}</a:tableStyleId>
              </a:tblPr>
              <a:tblGrid>
                <a:gridCol w="19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Hillclimber activiteiten &amp; studenten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Startrooster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Random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Greedy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Aantal experimenten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200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200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Aantal iteraties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Tot geen verbetering meer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Tot geen verbetering meer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Gemiddelde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Beste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Verfijnen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Nog vaker Hillclimber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activiteiten &amp; studenten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Van 56 naar 44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minpunten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150" y="1005338"/>
            <a:ext cx="5597074" cy="404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150" y="630655"/>
            <a:ext cx="5597075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/>
        </p:nvSpPr>
        <p:spPr>
          <a:xfrm>
            <a:off x="5155727" y="694650"/>
            <a:ext cx="243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Zaal A1.08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Conclusie</a:t>
            </a:r>
            <a:endParaRPr/>
          </a:p>
        </p:txBody>
      </p:sp>
      <p:sp>
        <p:nvSpPr>
          <p:cNvPr id="321" name="Google Shape;321;p3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15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nl" sz="1650"/>
              <a:t>Beste rooster (44 pt) m.b.v. Hillclimbers voor activiteiten en studenten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nl" sz="1650"/>
              <a:t>Snelle convergentie Hillclimber: hoge mate van convexiteit?</a:t>
            </a:r>
            <a:endParaRPr/>
          </a:p>
        </p:txBody>
      </p:sp>
      <p:sp>
        <p:nvSpPr>
          <p:cNvPr id="322" name="Google Shape;322;p34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Resultaten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Conclusie 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387900" y="3078025"/>
            <a:ext cx="71664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Vervolgonderzoek:</a:t>
            </a:r>
            <a:endParaRPr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nl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Simulated Annealing en Tabu Search: studenten verplaatsen </a:t>
            </a:r>
            <a:endParaRPr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nl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Minpunten door overlap verminderen</a:t>
            </a:r>
            <a:endParaRPr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nl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Population based algoritmes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EXTRA SLIDES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Constraints</a:t>
            </a:r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Soft (minpunten):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Studenten met twee activiteiten in hetzelfde tijdslot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Studenten met tussenuren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Gebruik van avondslot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Studenten die niet in het lokaal passen</a:t>
            </a: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675100" y="136575"/>
            <a:ext cx="78024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 txBox="1"/>
          <p:nvPr/>
        </p:nvSpPr>
        <p:spPr>
          <a:xfrm>
            <a:off x="777575" y="60375"/>
            <a:ext cx="897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-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Constraints</a:t>
            </a:r>
            <a:r>
              <a:rPr lang="nl" sz="1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-       State space       -       Methode       -       Resultaten       -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344" name="Google Shape;344;p3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 + Hillclimber - activiteiten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Tot er geen verbetering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meer 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200 experimenten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Gemiddelde = 180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Beste = 145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σ = 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37"/>
          <p:cNvPicPr preferRelativeResize="0"/>
          <p:nvPr/>
        </p:nvPicPr>
        <p:blipFill rotWithShape="1">
          <a:blip r:embed="rId3">
            <a:alphaModFix/>
          </a:blip>
          <a:srcRect l="8481" t="9125" r="7293" b="5905"/>
          <a:stretch/>
        </p:blipFill>
        <p:spPr>
          <a:xfrm>
            <a:off x="3567875" y="2078500"/>
            <a:ext cx="5495851" cy="27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875" y="1874550"/>
            <a:ext cx="5408850" cy="2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6725" y="1874550"/>
            <a:ext cx="299600" cy="29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 txBox="1"/>
          <p:nvPr/>
        </p:nvSpPr>
        <p:spPr>
          <a:xfrm>
            <a:off x="3469337" y="1843927"/>
            <a:ext cx="555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Verdeling minpunten van 200 Greedy roosters met Hillclimber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 rot="-5400000">
            <a:off x="2609475" y="3266863"/>
            <a:ext cx="191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Roboto"/>
                <a:ea typeface="Roboto"/>
                <a:cs typeface="Roboto"/>
                <a:sym typeface="Roboto"/>
              </a:rPr>
              <a:t>Aantal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3426725" y="4739170"/>
            <a:ext cx="5637000" cy="3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098259" y="4830345"/>
            <a:ext cx="26649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Minpunten</a:t>
            </a:r>
            <a:endParaRPr sz="1200"/>
          </a:p>
        </p:txBody>
      </p:sp>
      <p:sp>
        <p:nvSpPr>
          <p:cNvPr id="352" name="Google Shape;352;p37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 + Hillclimber - activiteiten &amp; studenten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Tot er geen verbetering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meer 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200 experimenten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Gemiddelde = 80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Beste = 56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σ =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0" name="Google Shape;360;p38"/>
          <p:cNvPicPr preferRelativeResize="0"/>
          <p:nvPr/>
        </p:nvPicPr>
        <p:blipFill rotWithShape="1">
          <a:blip r:embed="rId3">
            <a:alphaModFix/>
          </a:blip>
          <a:srcRect l="8483" t="8226" r="8349" b="5907"/>
          <a:stretch/>
        </p:blipFill>
        <p:spPr>
          <a:xfrm>
            <a:off x="3502475" y="2128569"/>
            <a:ext cx="5408851" cy="2766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475" y="1950748"/>
            <a:ext cx="5408850" cy="2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625" y="1950750"/>
            <a:ext cx="295925" cy="29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8"/>
          <p:cNvSpPr txBox="1"/>
          <p:nvPr/>
        </p:nvSpPr>
        <p:spPr>
          <a:xfrm rot="-5400000">
            <a:off x="2535425" y="3425063"/>
            <a:ext cx="191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Roboto"/>
                <a:ea typeface="Roboto"/>
                <a:cs typeface="Roboto"/>
                <a:sym typeface="Roboto"/>
              </a:rPr>
              <a:t>Aantal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3247345" y="1911311"/>
            <a:ext cx="5766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Verdeling minpunten van 200 Greedy roosters met Hillclimbers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3359625" y="4825850"/>
            <a:ext cx="5551800" cy="23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4965589" y="4887722"/>
            <a:ext cx="26649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Minpunten</a:t>
            </a:r>
            <a:endParaRPr sz="1200"/>
          </a:p>
        </p:txBody>
      </p:sp>
      <p:sp>
        <p:nvSpPr>
          <p:cNvPr id="367" name="Google Shape;367;p38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 l="9285" t="8226" r="8686" b="5907"/>
          <a:stretch/>
        </p:blipFill>
        <p:spPr>
          <a:xfrm>
            <a:off x="3502480" y="2096391"/>
            <a:ext cx="5408851" cy="28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475" y="1930339"/>
            <a:ext cx="5408850" cy="2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Random + Hillclimber - activiteiten &amp; studenten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Tot er geen verbetering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meer 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200 experimenten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Gemiddelde = 94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Beste = 60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σ =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7" name="Google Shape;37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625" y="1930339"/>
            <a:ext cx="255100" cy="29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9"/>
          <p:cNvSpPr txBox="1"/>
          <p:nvPr/>
        </p:nvSpPr>
        <p:spPr>
          <a:xfrm rot="-5400000">
            <a:off x="2535425" y="3348863"/>
            <a:ext cx="191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Roboto"/>
                <a:ea typeface="Roboto"/>
                <a:cs typeface="Roboto"/>
                <a:sym typeface="Roboto"/>
              </a:rPr>
              <a:t>Aantal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3248025" y="1890900"/>
            <a:ext cx="5766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Verdeling minpunten van 200 Random roosters met Hillclimbers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3359625" y="4828225"/>
            <a:ext cx="5551800" cy="22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4965589" y="4887722"/>
            <a:ext cx="26649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Minpunten</a:t>
            </a:r>
            <a:endParaRPr sz="1200"/>
          </a:p>
        </p:txBody>
      </p:sp>
      <p:sp>
        <p:nvSpPr>
          <p:cNvPr id="382" name="Google Shape;382;p39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9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0"/>
          <p:cNvPicPr preferRelativeResize="0"/>
          <p:nvPr/>
        </p:nvPicPr>
        <p:blipFill rotWithShape="1">
          <a:blip r:embed="rId3">
            <a:alphaModFix/>
          </a:blip>
          <a:srcRect l="7161" t="8226" r="8485" b="5907"/>
          <a:stretch/>
        </p:blipFill>
        <p:spPr>
          <a:xfrm>
            <a:off x="3369400" y="2098702"/>
            <a:ext cx="5654251" cy="285097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Random + Steepest-Descent Hillclimbing - activiteiten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1 keer alle activiteiten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20 experimenten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Gemiddeld van 1549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naar 284</a:t>
            </a:r>
            <a:endParaRPr/>
          </a:p>
        </p:txBody>
      </p:sp>
      <p:sp>
        <p:nvSpPr>
          <p:cNvPr id="391" name="Google Shape;391;p40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2" name="Google Shape;3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050" y="1889330"/>
            <a:ext cx="5592525" cy="3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875" y="1889325"/>
            <a:ext cx="227825" cy="31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0"/>
          <p:cNvSpPr txBox="1"/>
          <p:nvPr/>
        </p:nvSpPr>
        <p:spPr>
          <a:xfrm>
            <a:off x="3333925" y="1860168"/>
            <a:ext cx="570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Gemiddeld aantal minpunten Hillclimbers (n=20) met Random startrooster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 rot="-5400000">
            <a:off x="2490541" y="3293293"/>
            <a:ext cx="191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Roboto"/>
                <a:ea typeface="Roboto"/>
                <a:cs typeface="Roboto"/>
                <a:sym typeface="Roboto"/>
              </a:rPr>
              <a:t>Aantal minpunten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3431050" y="4879046"/>
            <a:ext cx="5592600" cy="1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5160850" y="4810806"/>
            <a:ext cx="2133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Iteraties</a:t>
            </a:r>
            <a:endParaRPr sz="1200"/>
          </a:p>
        </p:txBody>
      </p:sp>
      <p:sp>
        <p:nvSpPr>
          <p:cNvPr id="398" name="Google Shape;398;p40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0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387900" y="441763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body" idx="1"/>
          </p:nvPr>
        </p:nvSpPr>
        <p:spPr>
          <a:xfrm>
            <a:off x="423900" y="143267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 + Simulated Annealing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6 experimenten per aantal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Allemaal hetzelfde Greedy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startrooster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 txBox="1"/>
          <p:nvPr/>
        </p:nvSpPr>
        <p:spPr>
          <a:xfrm>
            <a:off x="0" y="4743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Methode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Resultaten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09" name="Google Shape;409;p41"/>
          <p:cNvGraphicFramePr/>
          <p:nvPr/>
        </p:nvGraphicFramePr>
        <p:xfrm>
          <a:off x="4572000" y="1572453"/>
          <a:ext cx="3441675" cy="2671653"/>
        </p:xfrm>
        <a:graphic>
          <a:graphicData uri="http://schemas.openxmlformats.org/drawingml/2006/table">
            <a:tbl>
              <a:tblPr>
                <a:noFill/>
                <a:tableStyleId>{26B78882-05ED-4FDC-9BB9-10C0896700DA}</a:tableStyleId>
              </a:tblPr>
              <a:tblGrid>
                <a:gridCol w="133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 b="1">
                          <a:solidFill>
                            <a:schemeClr val="dk1"/>
                          </a:solidFill>
                        </a:rPr>
                        <a:t>Aantal reheats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 b="1">
                          <a:solidFill>
                            <a:schemeClr val="dk1"/>
                          </a:solidFill>
                        </a:rPr>
                        <a:t>Gemiddelde beste score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203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172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163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173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Constraints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Hard: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Alle activiteiten moeten worden ingeroosterd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Maximaal één activiteit per tijdslot per zaal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Student mag maximaal twee tussenuren op een dag hebben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Maximumgrootte van werkcolleges en practica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Zo min mogelijk werkcolleges en practica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0" y="4743300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Methode            -            Resultaten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Rooster voor een week: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n! / (n - r)!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# tijdsloten = # zalen (7) * # dagsloten (20) + # avondsloten (5) = 145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# activiteiten = 131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145! / 14! = 9,23 </a:t>
            </a:r>
            <a:r>
              <a:rPr lang="nl" sz="1750"/>
              <a:t>* 10</a:t>
            </a:r>
            <a:r>
              <a:rPr lang="nl" sz="1750" baseline="30000"/>
              <a:t>240</a:t>
            </a:r>
            <a:r>
              <a:rPr lang="nl" sz="1750"/>
              <a:t> </a:t>
            </a:r>
            <a:r>
              <a:rPr lang="nl"/>
              <a:t>optie</a:t>
            </a:r>
            <a:r>
              <a:rPr lang="nl" sz="1750"/>
              <a:t>s </a:t>
            </a:r>
            <a:endParaRPr sz="175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nl"/>
              <a:t>92 werkcollege- en practicumgroepen waarin studenten kunnen worden verwisseld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0" y="4743300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Methode            -            Resultaten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Beste rooster maken: </a:t>
            </a:r>
            <a:r>
              <a:rPr lang="nl" i="1"/>
              <a:t>ArgMin </a:t>
            </a:r>
            <a:r>
              <a:rPr lang="nl" i="1">
                <a:latin typeface="Arial"/>
                <a:ea typeface="Arial"/>
                <a:cs typeface="Arial"/>
                <a:sym typeface="Arial"/>
              </a:rPr>
              <a:t>f(</a:t>
            </a:r>
            <a:r>
              <a:rPr lang="nl" i="1"/>
              <a:t>α, β, γ, δ, ε</a:t>
            </a:r>
            <a:r>
              <a:rPr lang="nl" i="1">
                <a:latin typeface="Arial"/>
                <a:ea typeface="Arial"/>
                <a:cs typeface="Arial"/>
                <a:sym typeface="Arial"/>
              </a:rPr>
              <a:t>)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Voldoen aan soft constraints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α = een tussenuur per dag per student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β = twee tussenuren per dag per student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γ = # lessen die overlappen per student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δ = # gebruikte avondsloten per lokaal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ε = # studenten die niet in lokaal passen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Methode: doel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4743300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936150" y="2124975"/>
            <a:ext cx="3699000" cy="461700"/>
          </a:xfrm>
          <a:prstGeom prst="roundRect">
            <a:avLst>
              <a:gd name="adj" fmla="val 1562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932100" y="2124975"/>
            <a:ext cx="369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nl" sz="1800"/>
              <a:t>(</a:t>
            </a:r>
            <a:r>
              <a:rPr lang="nl" sz="1800">
                <a:latin typeface="Roboto"/>
                <a:ea typeface="Roboto"/>
                <a:cs typeface="Roboto"/>
                <a:sym typeface="Roboto"/>
              </a:rPr>
              <a:t>α, β, γ, δ, ε</a:t>
            </a:r>
            <a:r>
              <a:rPr lang="nl" sz="1800"/>
              <a:t>)</a:t>
            </a:r>
            <a:r>
              <a:rPr lang="nl" sz="1800">
                <a:latin typeface="Roboto"/>
                <a:ea typeface="Roboto"/>
                <a:cs typeface="Roboto"/>
                <a:sym typeface="Roboto"/>
              </a:rPr>
              <a:t> = α + 3</a:t>
            </a:r>
            <a:r>
              <a:rPr lang="nl" sz="1800"/>
              <a:t>⋅</a:t>
            </a:r>
            <a:r>
              <a:rPr lang="nl" sz="1800">
                <a:latin typeface="Roboto"/>
                <a:ea typeface="Roboto"/>
                <a:cs typeface="Roboto"/>
                <a:sym typeface="Roboto"/>
              </a:rPr>
              <a:t>β + γ + 5</a:t>
            </a:r>
            <a:r>
              <a:rPr lang="nl" sz="1800"/>
              <a:t>⋅</a:t>
            </a:r>
            <a:r>
              <a:rPr lang="nl" sz="1800">
                <a:latin typeface="Roboto"/>
                <a:ea typeface="Roboto"/>
                <a:cs typeface="Roboto"/>
                <a:sym typeface="Roboto"/>
              </a:rPr>
              <a:t>δ + 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Methode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Resultaten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Methode: algoritmes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Constructief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Random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Greedy + Random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0" y="4743300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Methode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Resultaten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Random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Willekeurige indeling van activiteiten over de beschikbare tijdsloten</a:t>
            </a:r>
            <a:endParaRPr sz="1600"/>
          </a:p>
        </p:txBody>
      </p:sp>
      <p:sp>
        <p:nvSpPr>
          <p:cNvPr id="121" name="Google Shape;121;p19"/>
          <p:cNvSpPr txBox="1"/>
          <p:nvPr/>
        </p:nvSpPr>
        <p:spPr>
          <a:xfrm>
            <a:off x="0" y="4743300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50" y="2571750"/>
            <a:ext cx="2620726" cy="13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Methode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Resultaten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 + Random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Roostert activiteiten in op basis van meest optimale mogelijkheid per activiteit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Heuristiek: </a:t>
            </a:r>
            <a:endParaRPr sz="1600"/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Eerst tien grootste hoorcolleges in grootste lokaal, midden op de dag, indelen</a:t>
            </a:r>
            <a:endParaRPr sz="1400"/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Overige hoorcolleges van groot naar klein indelen</a:t>
            </a:r>
            <a:endParaRPr sz="1400"/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Werkcolleges en practica van groot naar klein indelen</a:t>
            </a:r>
            <a:endParaRPr sz="1400"/>
          </a:p>
        </p:txBody>
      </p:sp>
      <p:sp>
        <p:nvSpPr>
          <p:cNvPr id="131" name="Google Shape;131;p20"/>
          <p:cNvSpPr txBox="1"/>
          <p:nvPr/>
        </p:nvSpPr>
        <p:spPr>
          <a:xfrm>
            <a:off x="0" y="4743300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450" y="3444450"/>
            <a:ext cx="3036450" cy="13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Methode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Resultaten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Methode: algoritmes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Constructief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Random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Greedy + Random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Iteratief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Steepest-Descent Hillclimbing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Simulated Annealing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Tabu Search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0" y="4743300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1589550" y="116625"/>
            <a:ext cx="5964900" cy="26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1589550" y="55393"/>
            <a:ext cx="596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latin typeface="Roboto"/>
                <a:ea typeface="Roboto"/>
                <a:cs typeface="Roboto"/>
                <a:sym typeface="Roboto"/>
              </a:rPr>
              <a:t>Case            -            </a:t>
            </a:r>
            <a:r>
              <a:rPr lang="nl" sz="13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Methode</a:t>
            </a:r>
            <a:r>
              <a:rPr lang="nl" sz="1300">
                <a:latin typeface="Roboto"/>
                <a:ea typeface="Roboto"/>
                <a:cs typeface="Roboto"/>
                <a:sym typeface="Roboto"/>
              </a:rPr>
              <a:t>            -            Resultaten            -            Conclusie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Microsoft Office PowerPoint</Application>
  <PresentationFormat>Diavoorstelling (16:9)</PresentationFormat>
  <Paragraphs>310</Paragraphs>
  <Slides>29</Slides>
  <Notes>29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Roboto Slab</vt:lpstr>
      <vt:lpstr>Arial</vt:lpstr>
      <vt:lpstr>Roboto</vt:lpstr>
      <vt:lpstr>Marina</vt:lpstr>
      <vt:lpstr>Rooster Rats</vt:lpstr>
      <vt:lpstr>Case: Lectures &amp; Lesroosters</vt:lpstr>
      <vt:lpstr>Constraints</vt:lpstr>
      <vt:lpstr>State space</vt:lpstr>
      <vt:lpstr>Methode: doel</vt:lpstr>
      <vt:lpstr>Methode: algoritmes</vt:lpstr>
      <vt:lpstr>Random</vt:lpstr>
      <vt:lpstr>Greedy + Random</vt:lpstr>
      <vt:lpstr>Methode: algoritmes</vt:lpstr>
      <vt:lpstr>Steepest-Descent Hillclimbing</vt:lpstr>
      <vt:lpstr>Simulated Annealing</vt:lpstr>
      <vt:lpstr>Tabu Search</vt:lpstr>
      <vt:lpstr>Resultaten</vt:lpstr>
      <vt:lpstr>Resultaten</vt:lpstr>
      <vt:lpstr>Resultaten</vt:lpstr>
      <vt:lpstr>Resultaten</vt:lpstr>
      <vt:lpstr>Resultaten</vt:lpstr>
      <vt:lpstr>Resultaten</vt:lpstr>
      <vt:lpstr>Resultaten</vt:lpstr>
      <vt:lpstr>Resultaten</vt:lpstr>
      <vt:lpstr>Resultaten</vt:lpstr>
      <vt:lpstr>Conclusie</vt:lpstr>
      <vt:lpstr>EXTRA SLIDES</vt:lpstr>
      <vt:lpstr>Constraints</vt:lpstr>
      <vt:lpstr>Resultaten</vt:lpstr>
      <vt:lpstr>Resultaten</vt:lpstr>
      <vt:lpstr>Resultaten</vt:lpstr>
      <vt:lpstr>Resultaten</vt:lpstr>
      <vt:lpstr>Resultaten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Rooster Rats</dc:title>
  <dc:creator>Melanie Messih</dc:creator>
  <cp:lastModifiedBy>Melanie Messih</cp:lastModifiedBy>
  <cp:revision>1</cp:revision>
  <dcterms:modified xsi:type="dcterms:W3CDTF">2023-02-01T22:12:07Z</dcterms:modified>
</cp:coreProperties>
</file>