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64" r:id="rId5"/>
    <p:sldId id="260" r:id="rId6"/>
    <p:sldId id="261" r:id="rId7"/>
    <p:sldId id="265" r:id="rId8"/>
    <p:sldId id="262" r:id="rId9"/>
    <p:sldId id="266" r:id="rId10"/>
    <p:sldId id="267" r:id="rId11"/>
    <p:sldId id="268" r:id="rId12"/>
    <p:sldId id="269" r:id="rId13"/>
    <p:sldId id="270" r:id="rId14"/>
    <p:sldId id="271" r:id="rId15"/>
    <p:sldId id="272" r:id="rId16"/>
    <p:sldId id="280" r:id="rId17"/>
    <p:sldId id="273"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94" r:id="rId32"/>
    <p:sldId id="289" r:id="rId33"/>
    <p:sldId id="295" r:id="rId34"/>
    <p:sldId id="290" r:id="rId35"/>
    <p:sldId id="291" r:id="rId36"/>
    <p:sldId id="292" r:id="rId37"/>
    <p:sldId id="293" r:id="rId38"/>
    <p:sldId id="25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1" d="100"/>
          <a:sy n="91" d="100"/>
        </p:scale>
        <p:origin x="77" y="8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3E913-07A7-4EED-BF4C-EC0151F52598}" type="datetimeFigureOut">
              <a:rPr lang="it-IT" smtClean="0"/>
              <a:t>28/01/2021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87C36-3A92-41EF-8834-F75FCA96A1FA}" type="slidenum">
              <a:rPr lang="it-IT" smtClean="0"/>
              <a:t>‹N›</a:t>
            </a:fld>
            <a:endParaRPr lang="it-IT"/>
          </a:p>
        </p:txBody>
      </p:sp>
    </p:spTree>
    <p:extLst>
      <p:ext uri="{BB962C8B-B14F-4D97-AF65-F5344CB8AC3E}">
        <p14:creationId xmlns:p14="http://schemas.microsoft.com/office/powerpoint/2010/main" val="394932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lat-icons.com/" TargetMode="External"/><Relationship Id="rId2" Type="http://schemas.openxmlformats.org/officeDocument/2006/relationships/hyperlink" Target="https://www.flaticon.com/authors/flat-icons" TargetMode="External"/><Relationship Id="rId1" Type="http://schemas.openxmlformats.org/officeDocument/2006/relationships/slideLayout" Target="../slideLayouts/slideLayout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8465B9-028A-4612-B8F4-15B8C8289D4C}"/>
              </a:ext>
            </a:extLst>
          </p:cNvPr>
          <p:cNvSpPr>
            <a:spLocks noGrp="1"/>
          </p:cNvSpPr>
          <p:nvPr>
            <p:ph type="ctrTitle"/>
          </p:nvPr>
        </p:nvSpPr>
        <p:spPr>
          <a:xfrm>
            <a:off x="1915126" y="1998191"/>
            <a:ext cx="8361229" cy="887690"/>
          </a:xfrm>
        </p:spPr>
        <p:txBody>
          <a:bodyPr anchor="t"/>
          <a:lstStyle/>
          <a:p>
            <a:r>
              <a:rPr lang="it-IT" sz="6000" dirty="0"/>
              <a:t>Semantic Smart Room</a:t>
            </a:r>
          </a:p>
        </p:txBody>
      </p:sp>
      <p:sp>
        <p:nvSpPr>
          <p:cNvPr id="3" name="Sottotitolo 2">
            <a:extLst>
              <a:ext uri="{FF2B5EF4-FFF2-40B4-BE49-F238E27FC236}">
                <a16:creationId xmlns:a16="http://schemas.microsoft.com/office/drawing/2014/main" id="{583BAB1B-A190-43A0-92C5-D8E1D47BCE55}"/>
              </a:ext>
            </a:extLst>
          </p:cNvPr>
          <p:cNvSpPr>
            <a:spLocks noGrp="1"/>
          </p:cNvSpPr>
          <p:nvPr>
            <p:ph type="subTitle" idx="1"/>
          </p:nvPr>
        </p:nvSpPr>
        <p:spPr>
          <a:xfrm>
            <a:off x="3771513" y="5331371"/>
            <a:ext cx="6831673" cy="1086237"/>
          </a:xfrm>
        </p:spPr>
        <p:txBody>
          <a:bodyPr>
            <a:normAutofit/>
          </a:bodyPr>
          <a:lstStyle/>
          <a:p>
            <a:pPr algn="r"/>
            <a:r>
              <a:rPr lang="it-IT" sz="2000" dirty="0"/>
              <a:t>Author: Marcin Pabich</a:t>
            </a:r>
          </a:p>
        </p:txBody>
      </p:sp>
      <p:sp>
        <p:nvSpPr>
          <p:cNvPr id="4" name="Sottotitolo 2">
            <a:extLst>
              <a:ext uri="{FF2B5EF4-FFF2-40B4-BE49-F238E27FC236}">
                <a16:creationId xmlns:a16="http://schemas.microsoft.com/office/drawing/2014/main" id="{EB114B64-AEC1-4D7E-A25C-8E58457A423A}"/>
              </a:ext>
            </a:extLst>
          </p:cNvPr>
          <p:cNvSpPr txBox="1">
            <a:spLocks/>
          </p:cNvSpPr>
          <p:nvPr/>
        </p:nvSpPr>
        <p:spPr>
          <a:xfrm>
            <a:off x="2832305" y="3038281"/>
            <a:ext cx="6831673" cy="10862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it-IT" dirty="0"/>
              <a:t>Progettazione, creazione e l'uso delle Web </a:t>
            </a:r>
            <a:r>
              <a:rPr lang="it-IT" dirty="0" err="1"/>
              <a:t>Things</a:t>
            </a:r>
            <a:endParaRPr lang="it-IT" dirty="0"/>
          </a:p>
          <a:p>
            <a:r>
              <a:rPr lang="it-IT" dirty="0"/>
              <a:t>all'interno di una stanza, utilizzando Agenti e</a:t>
            </a:r>
          </a:p>
          <a:p>
            <a:r>
              <a:rPr lang="it-IT" dirty="0"/>
              <a:t>metodologie di descrizione semantica</a:t>
            </a:r>
          </a:p>
        </p:txBody>
      </p:sp>
    </p:spTree>
    <p:extLst>
      <p:ext uri="{BB962C8B-B14F-4D97-AF65-F5344CB8AC3E}">
        <p14:creationId xmlns:p14="http://schemas.microsoft.com/office/powerpoint/2010/main" val="13219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Thing </a:t>
            </a:r>
            <a:r>
              <a:rPr lang="it-IT" dirty="0" err="1"/>
              <a:t>Description</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1" y="1365503"/>
            <a:ext cx="4235301" cy="5396803"/>
          </a:xfrm>
        </p:spPr>
        <p:txBody>
          <a:bodyPr>
            <a:normAutofit/>
          </a:bodyPr>
          <a:lstStyle/>
          <a:p>
            <a:r>
              <a:rPr lang="it-IT" dirty="0"/>
              <a:t>È il blocco che sta alla base di Web of </a:t>
            </a:r>
            <a:r>
              <a:rPr lang="it-IT" dirty="0" err="1"/>
              <a:t>Things</a:t>
            </a:r>
            <a:r>
              <a:rPr lang="it-IT" dirty="0"/>
              <a:t>.</a:t>
            </a:r>
          </a:p>
          <a:p>
            <a:r>
              <a:rPr lang="it-IT" dirty="0"/>
              <a:t>Descrive azioni, proprietà ed eventi che una Thing può avere.</a:t>
            </a:r>
          </a:p>
          <a:p>
            <a:r>
              <a:rPr lang="it-IT" dirty="0"/>
              <a:t>Utilizza il formato JSON-LD:</a:t>
            </a:r>
          </a:p>
          <a:p>
            <a:pPr lvl="1"/>
            <a:r>
              <a:rPr lang="it-IT" sz="1700" dirty="0"/>
              <a:t>compatibile con tradizionali lettori JSON;</a:t>
            </a:r>
          </a:p>
          <a:p>
            <a:pPr lvl="1"/>
            <a:r>
              <a:rPr lang="it-IT" sz="1700" dirty="0"/>
              <a:t>compatibile con il mondo del Web Semantico;</a:t>
            </a:r>
          </a:p>
          <a:p>
            <a:pPr lvl="1"/>
            <a:r>
              <a:rPr lang="it-IT" sz="1700" dirty="0"/>
              <a:t>facilmente convertibile in formati come RDF.</a:t>
            </a:r>
          </a:p>
          <a:p>
            <a:r>
              <a:rPr lang="it-IT" dirty="0"/>
              <a:t>Da questo momento, se non diversamente specificato, viene inteso che una Thing è una </a:t>
            </a:r>
            <a:r>
              <a:rPr lang="it-IT" b="1" dirty="0"/>
              <a:t>Web Thing</a:t>
            </a:r>
            <a:r>
              <a:rPr lang="it-IT" dirty="0"/>
              <a:t>.</a:t>
            </a:r>
          </a:p>
        </p:txBody>
      </p:sp>
      <p:pic>
        <p:nvPicPr>
          <p:cNvPr id="6" name="Immagine 5">
            <a:extLst>
              <a:ext uri="{FF2B5EF4-FFF2-40B4-BE49-F238E27FC236}">
                <a16:creationId xmlns:a16="http://schemas.microsoft.com/office/drawing/2014/main" id="{77F86342-9232-4796-9D0D-2B3C29944F05}"/>
              </a:ext>
            </a:extLst>
          </p:cNvPr>
          <p:cNvPicPr>
            <a:picLocks noChangeAspect="1"/>
          </p:cNvPicPr>
          <p:nvPr/>
        </p:nvPicPr>
        <p:blipFill>
          <a:blip r:embed="rId2"/>
          <a:stretch>
            <a:fillRect/>
          </a:stretch>
        </p:blipFill>
        <p:spPr>
          <a:xfrm>
            <a:off x="6268619" y="0"/>
            <a:ext cx="5923381" cy="6858000"/>
          </a:xfrm>
          <a:prstGeom prst="rect">
            <a:avLst/>
          </a:prstGeom>
        </p:spPr>
      </p:pic>
    </p:spTree>
    <p:extLst>
      <p:ext uri="{BB962C8B-B14F-4D97-AF65-F5344CB8AC3E}">
        <p14:creationId xmlns:p14="http://schemas.microsoft.com/office/powerpoint/2010/main" val="1662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a:t>Importanza della semantica</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4466199" cy="5396803"/>
          </a:xfrm>
        </p:spPr>
        <p:txBody>
          <a:bodyPr>
            <a:normAutofit lnSpcReduction="10000"/>
          </a:bodyPr>
          <a:lstStyle/>
          <a:p>
            <a:r>
              <a:rPr lang="it-IT" dirty="0"/>
              <a:t>Una Thing </a:t>
            </a:r>
            <a:r>
              <a:rPr lang="it-IT" dirty="0" err="1"/>
              <a:t>Description</a:t>
            </a:r>
            <a:r>
              <a:rPr lang="it-IT" dirty="0"/>
              <a:t> è sufficiente per scoprire la Thing stessa;</a:t>
            </a:r>
          </a:p>
          <a:p>
            <a:pPr lvl="1"/>
            <a:r>
              <a:rPr lang="it-IT" sz="1800" dirty="0"/>
              <a:t>ma non per astrarre da cosa la Thing effettivamente è.</a:t>
            </a:r>
          </a:p>
          <a:p>
            <a:r>
              <a:rPr lang="it-IT" dirty="0"/>
              <a:t>E se si aggiungesse il mondo della semantica a quello delle Thing?</a:t>
            </a:r>
          </a:p>
          <a:p>
            <a:r>
              <a:rPr lang="it-IT" dirty="0"/>
              <a:t>Si potrà definire meglio quello che la Thing:</a:t>
            </a:r>
          </a:p>
          <a:p>
            <a:pPr lvl="1"/>
            <a:r>
              <a:rPr lang="it-IT" dirty="0"/>
              <a:t>fa (tipologie di azioni);</a:t>
            </a:r>
          </a:p>
          <a:p>
            <a:pPr lvl="1"/>
            <a:r>
              <a:rPr lang="it-IT" dirty="0"/>
              <a:t>ha (tipologie di proprietà);</a:t>
            </a:r>
          </a:p>
          <a:p>
            <a:pPr lvl="1"/>
            <a:r>
              <a:rPr lang="it-IT" dirty="0"/>
              <a:t>è (tipologia di dispositivo);</a:t>
            </a:r>
          </a:p>
          <a:p>
            <a:pPr lvl="1"/>
            <a:r>
              <a:rPr lang="it-IT" dirty="0"/>
              <a:t>misura (tipologia di unità di misura, quantità e range).</a:t>
            </a:r>
          </a:p>
          <a:p>
            <a:r>
              <a:rPr lang="it-IT" dirty="0"/>
              <a:t>La Thing </a:t>
            </a:r>
            <a:r>
              <a:rPr lang="it-IT" dirty="0" err="1"/>
              <a:t>Description</a:t>
            </a:r>
            <a:r>
              <a:rPr lang="it-IT" dirty="0"/>
              <a:t> abilita l’aggiunta di semantica grazie all’attributo </a:t>
            </a:r>
            <a:r>
              <a:rPr lang="it-IT" sz="1800" dirty="0">
                <a:latin typeface="Consolas" panose="020B0609020204030204" pitchFamily="49" charset="0"/>
              </a:rPr>
              <a:t>@context.</a:t>
            </a:r>
          </a:p>
        </p:txBody>
      </p:sp>
      <p:pic>
        <p:nvPicPr>
          <p:cNvPr id="7" name="Immagine 6">
            <a:extLst>
              <a:ext uri="{FF2B5EF4-FFF2-40B4-BE49-F238E27FC236}">
                <a16:creationId xmlns:a16="http://schemas.microsoft.com/office/drawing/2014/main" id="{8709E9BA-AF01-41EC-B336-F20182F69D41}"/>
              </a:ext>
            </a:extLst>
          </p:cNvPr>
          <p:cNvPicPr>
            <a:picLocks noChangeAspect="1"/>
          </p:cNvPicPr>
          <p:nvPr/>
        </p:nvPicPr>
        <p:blipFill>
          <a:blip r:embed="rId2"/>
          <a:stretch>
            <a:fillRect/>
          </a:stretch>
        </p:blipFill>
        <p:spPr>
          <a:xfrm>
            <a:off x="6354203" y="1654023"/>
            <a:ext cx="5837798" cy="3996685"/>
          </a:xfrm>
          <a:prstGeom prst="rect">
            <a:avLst/>
          </a:prstGeom>
        </p:spPr>
      </p:pic>
    </p:spTree>
    <p:extLst>
      <p:ext uri="{BB962C8B-B14F-4D97-AF65-F5344CB8AC3E}">
        <p14:creationId xmlns:p14="http://schemas.microsoft.com/office/powerpoint/2010/main" val="1355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down)">
                                      <p:cBhvr>
                                        <p:cTn id="59" dur="500"/>
                                        <p:tgtEl>
                                          <p:spTgt spid="3">
                                            <p:txEl>
                                              <p:pRg st="8" end="8"/>
                                            </p:txEl>
                                          </p:spTgt>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Sfruttare la semantica</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664995" cy="5396803"/>
          </a:xfrm>
        </p:spPr>
        <p:txBody>
          <a:bodyPr>
            <a:normAutofit/>
          </a:bodyPr>
          <a:lstStyle/>
          <a:p>
            <a:r>
              <a:rPr lang="it-IT" dirty="0"/>
              <a:t>Lo scopo della semantica non è creare ogni volta dei dati nuovi…</a:t>
            </a:r>
          </a:p>
          <a:p>
            <a:r>
              <a:rPr lang="it-IT" dirty="0"/>
              <a:t>…ma riutilizzare in maniera estensiva quelli già definiti ed esistenti!</a:t>
            </a:r>
          </a:p>
          <a:p>
            <a:r>
              <a:rPr lang="it-IT" dirty="0"/>
              <a:t>Esistono diverse ontologie che trattano di Smart Device:</a:t>
            </a:r>
          </a:p>
          <a:p>
            <a:pPr lvl="1"/>
            <a:r>
              <a:rPr lang="it-IT" sz="1700" dirty="0"/>
              <a:t>SAREF;</a:t>
            </a:r>
          </a:p>
          <a:p>
            <a:pPr lvl="1"/>
            <a:r>
              <a:rPr lang="it-IT" sz="1700" dirty="0"/>
              <a:t>IoT-Lite;</a:t>
            </a:r>
          </a:p>
          <a:p>
            <a:pPr lvl="1"/>
            <a:r>
              <a:rPr lang="it-IT" sz="1700" dirty="0"/>
              <a:t>IoT-O.</a:t>
            </a:r>
          </a:p>
          <a:p>
            <a:r>
              <a:rPr lang="it-IT" dirty="0"/>
              <a:t>Siccome SAREF risulta essere quella meglio definita e supportata, verrà utilizzata come riferimento principale.</a:t>
            </a:r>
          </a:p>
        </p:txBody>
      </p:sp>
    </p:spTree>
    <p:extLst>
      <p:ext uri="{BB962C8B-B14F-4D97-AF65-F5344CB8AC3E}">
        <p14:creationId xmlns:p14="http://schemas.microsoft.com/office/powerpoint/2010/main" val="18560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Modellazione delle Thing</a:t>
            </a:r>
          </a:p>
        </p:txBody>
      </p:sp>
    </p:spTree>
    <p:extLst>
      <p:ext uri="{BB962C8B-B14F-4D97-AF65-F5344CB8AC3E}">
        <p14:creationId xmlns:p14="http://schemas.microsoft.com/office/powerpoint/2010/main" val="7955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Per rappresentare al meglio il contesto che si vuole analizzare, si definiscono 4 Thing:</a:t>
            </a:r>
          </a:p>
          <a:p>
            <a:pPr lvl="1"/>
            <a:r>
              <a:rPr lang="it-IT" sz="1700" b="1" dirty="0"/>
              <a:t>Lampadina</a:t>
            </a:r>
            <a:r>
              <a:rPr lang="it-IT" sz="1700" dirty="0"/>
              <a:t> – può accendersi, spegnersi e impostare la propria luminosità;</a:t>
            </a:r>
          </a:p>
          <a:p>
            <a:pPr lvl="1"/>
            <a:r>
              <a:rPr lang="it-IT" sz="1700" b="1" dirty="0"/>
              <a:t>Ventilatore</a:t>
            </a:r>
            <a:r>
              <a:rPr lang="it-IT" sz="1700" dirty="0"/>
              <a:t> – può accendersi, spegnersi, impostare la velocità e una modalità turbo;</a:t>
            </a:r>
          </a:p>
          <a:p>
            <a:pPr lvl="1"/>
            <a:r>
              <a:rPr lang="it-IT" sz="1700" b="1" dirty="0"/>
              <a:t>TV</a:t>
            </a:r>
            <a:r>
              <a:rPr lang="it-IT" sz="1700" dirty="0"/>
              <a:t> – può accendersi, spegnersi, cambiare volume, luminosità e canale;</a:t>
            </a:r>
          </a:p>
          <a:p>
            <a:pPr lvl="1"/>
            <a:r>
              <a:rPr lang="it-IT" sz="1700" b="1" dirty="0"/>
              <a:t>Tapparella</a:t>
            </a:r>
            <a:r>
              <a:rPr lang="it-IT" sz="1700" dirty="0"/>
              <a:t> – può aprirsi, chiudersi, impostare un valore di soglia per ritenersi «chiusa».</a:t>
            </a:r>
          </a:p>
          <a:p>
            <a:r>
              <a:rPr lang="it-IT" dirty="0"/>
              <a:t>A prescindere dal Framework scelto successivamente, si possono definire già le Thing </a:t>
            </a:r>
            <a:r>
              <a:rPr lang="it-IT" dirty="0" err="1"/>
              <a:t>Description</a:t>
            </a:r>
            <a:r>
              <a:rPr lang="it-IT" dirty="0"/>
              <a:t> per i Device scelti:</a:t>
            </a:r>
          </a:p>
          <a:p>
            <a:pPr lvl="1"/>
            <a:r>
              <a:rPr lang="it-IT" sz="1700" dirty="0"/>
              <a:t>non è il framework a dover guidare la descrizione, ma è uno standard ben definito come la Thing </a:t>
            </a:r>
            <a:r>
              <a:rPr lang="it-IT" sz="1700" dirty="0" err="1"/>
              <a:t>Description</a:t>
            </a:r>
            <a:r>
              <a:rPr lang="it-IT" sz="1700" dirty="0"/>
              <a:t> a guidare la successiva scelta!</a:t>
            </a:r>
          </a:p>
          <a:p>
            <a:r>
              <a:rPr lang="it-IT" dirty="0"/>
              <a:t>Insieme alla descrizione «di base» viene immediatamente aggiunta semantica alle Thing.</a:t>
            </a:r>
            <a:endParaRPr lang="it-IT" sz="1700" b="1" dirty="0"/>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p:txBody>
          <a:bodyPr/>
          <a:lstStyle/>
          <a:p>
            <a:r>
              <a:rPr lang="it-IT" dirty="0"/>
              <a:t>Le Thing</a:t>
            </a:r>
          </a:p>
        </p:txBody>
      </p:sp>
    </p:spTree>
    <p:extLst>
      <p:ext uri="{BB962C8B-B14F-4D97-AF65-F5344CB8AC3E}">
        <p14:creationId xmlns:p14="http://schemas.microsoft.com/office/powerpoint/2010/main" val="153001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down)">
                                      <p:cBhvr>
                                        <p:cTn id="5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mmagine 6">
            <a:extLst>
              <a:ext uri="{FF2B5EF4-FFF2-40B4-BE49-F238E27FC236}">
                <a16:creationId xmlns:a16="http://schemas.microsoft.com/office/drawing/2014/main" id="{48B2802A-5981-4EF7-A7EA-8F75983CF2AF}"/>
              </a:ext>
            </a:extLst>
          </p:cNvPr>
          <p:cNvPicPr>
            <a:picLocks noChangeAspect="1"/>
          </p:cNvPicPr>
          <p:nvPr/>
        </p:nvPicPr>
        <p:blipFill rotWithShape="1">
          <a:blip r:embed="rId2"/>
          <a:srcRect r="57793"/>
          <a:stretch/>
        </p:blipFill>
        <p:spPr>
          <a:xfrm>
            <a:off x="191086" y="363100"/>
            <a:ext cx="5813197" cy="6129087"/>
          </a:xfrm>
          <a:prstGeom prst="rect">
            <a:avLst/>
          </a:prstGeom>
        </p:spPr>
      </p:pic>
      <p:pic>
        <p:nvPicPr>
          <p:cNvPr id="3" name="Immagine 2">
            <a:extLst>
              <a:ext uri="{FF2B5EF4-FFF2-40B4-BE49-F238E27FC236}">
                <a16:creationId xmlns:a16="http://schemas.microsoft.com/office/drawing/2014/main" id="{98ECD3DC-1943-4796-A64B-55D1B435469C}"/>
              </a:ext>
            </a:extLst>
          </p:cNvPr>
          <p:cNvPicPr>
            <a:picLocks noChangeAspect="1"/>
          </p:cNvPicPr>
          <p:nvPr/>
        </p:nvPicPr>
        <p:blipFill rotWithShape="1">
          <a:blip r:embed="rId3"/>
          <a:srcRect t="8164"/>
          <a:stretch/>
        </p:blipFill>
        <p:spPr>
          <a:xfrm>
            <a:off x="6196929" y="363101"/>
            <a:ext cx="5803986" cy="3171422"/>
          </a:xfrm>
          <a:prstGeom prst="rect">
            <a:avLst/>
          </a:prstGeom>
        </p:spPr>
      </p:pic>
      <p:pic>
        <p:nvPicPr>
          <p:cNvPr id="5" name="Immagine 4">
            <a:extLst>
              <a:ext uri="{FF2B5EF4-FFF2-40B4-BE49-F238E27FC236}">
                <a16:creationId xmlns:a16="http://schemas.microsoft.com/office/drawing/2014/main" id="{6DD6CFFB-A374-4862-BD49-6EBE956564C1}"/>
              </a:ext>
            </a:extLst>
          </p:cNvPr>
          <p:cNvPicPr>
            <a:picLocks noChangeAspect="1"/>
          </p:cNvPicPr>
          <p:nvPr/>
        </p:nvPicPr>
        <p:blipFill rotWithShape="1">
          <a:blip r:embed="rId4"/>
          <a:srcRect b="4186"/>
          <a:stretch/>
        </p:blipFill>
        <p:spPr>
          <a:xfrm>
            <a:off x="6196929" y="3706241"/>
            <a:ext cx="5786386" cy="2785950"/>
          </a:xfrm>
          <a:prstGeom prst="rect">
            <a:avLst/>
          </a:prstGeom>
        </p:spPr>
      </p:pic>
    </p:spTree>
    <p:extLst>
      <p:ext uri="{BB962C8B-B14F-4D97-AF65-F5344CB8AC3E}">
        <p14:creationId xmlns:p14="http://schemas.microsoft.com/office/powerpoint/2010/main" val="127173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Framework</a:t>
            </a:r>
          </a:p>
        </p:txBody>
      </p:sp>
    </p:spTree>
    <p:extLst>
      <p:ext uri="{BB962C8B-B14F-4D97-AF65-F5344CB8AC3E}">
        <p14:creationId xmlns:p14="http://schemas.microsoft.com/office/powerpoint/2010/main" val="347459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La Thing </a:t>
            </a:r>
            <a:r>
              <a:rPr lang="it-IT" dirty="0" err="1"/>
              <a:t>Description</a:t>
            </a:r>
            <a:r>
              <a:rPr lang="it-IT" dirty="0"/>
              <a:t> è soltanto un blocco iniziale per costruirle</a:t>
            </a:r>
          </a:p>
          <a:p>
            <a:pPr lvl="1"/>
            <a:r>
              <a:rPr lang="it-IT" sz="1700" dirty="0"/>
              <a:t>Serve un modo per poterle simulare e/o creare, partendo dalla descrizione.</a:t>
            </a:r>
          </a:p>
          <a:p>
            <a:r>
              <a:rPr lang="it-IT" dirty="0"/>
              <a:t>Un </a:t>
            </a:r>
            <a:r>
              <a:rPr lang="it-IT" dirty="0" err="1"/>
              <a:t>Frameowrk</a:t>
            </a:r>
            <a:r>
              <a:rPr lang="it-IT" dirty="0"/>
              <a:t> dev’essere capace di offrire le seguenti caratteristiche:</a:t>
            </a:r>
          </a:p>
          <a:p>
            <a:pPr lvl="1"/>
            <a:r>
              <a:rPr lang="it-IT" sz="1700" b="1" dirty="0"/>
              <a:t>Aperto</a:t>
            </a:r>
            <a:r>
              <a:rPr lang="it-IT" sz="1700" dirty="0"/>
              <a:t> – non per forza nel senso di «open source», ma più legato al concetto di interoperabilità; ad esempio, un Framework che espone il protocollo REST è aperto, in quanto potenzialmente consultabile da tutti.</a:t>
            </a:r>
          </a:p>
          <a:p>
            <a:pPr lvl="1"/>
            <a:r>
              <a:rPr lang="it-IT" sz="1700" b="1" dirty="0"/>
              <a:t>Funzionante</a:t>
            </a:r>
            <a:r>
              <a:rPr lang="it-IT" sz="1700" dirty="0"/>
              <a:t> – utilizzare piattaforme in sviluppo o non più mantenute porta a numerosi rischi, per cui ci dev’essere la certezza che quest’ultimo aderisca almeno ai requisiti essenziali.</a:t>
            </a:r>
          </a:p>
          <a:p>
            <a:pPr lvl="1"/>
            <a:r>
              <a:rPr lang="it-IT" sz="1700" b="1" dirty="0"/>
              <a:t>Standard</a:t>
            </a:r>
            <a:r>
              <a:rPr lang="it-IT" sz="1700" dirty="0"/>
              <a:t> – deve garantire l’interoperabilità tra le diverse piattaforme utilizzanti, ad esempio, lo stesso protocollo di comunicazione</a:t>
            </a:r>
          </a:p>
          <a:p>
            <a:pPr lvl="1"/>
            <a:r>
              <a:rPr lang="it-IT" sz="1700" b="1" dirty="0"/>
              <a:t>Supporto alla Thing </a:t>
            </a:r>
            <a:r>
              <a:rPr lang="it-IT" sz="1700" b="1" dirty="0" err="1"/>
              <a:t>Description</a:t>
            </a:r>
            <a:r>
              <a:rPr lang="it-IT" sz="1700" b="1" dirty="0"/>
              <a:t> </a:t>
            </a:r>
            <a:r>
              <a:rPr lang="it-IT" sz="1700" dirty="0"/>
              <a:t>– la definizione delle </a:t>
            </a:r>
            <a:r>
              <a:rPr lang="it-IT" sz="1700" dirty="0" err="1"/>
              <a:t>Things</a:t>
            </a:r>
            <a:r>
              <a:rPr lang="it-IT" sz="1700" dirty="0"/>
              <a:t> deve partire dalle descrizioni create</a:t>
            </a:r>
          </a:p>
          <a:p>
            <a:pPr lvl="1"/>
            <a:r>
              <a:rPr lang="it-IT" sz="1700" b="1" dirty="0"/>
              <a:t>Support alla Prototipazione </a:t>
            </a:r>
            <a:r>
              <a:rPr lang="it-IT" sz="1700" dirty="0"/>
              <a:t>– le Thing non devono essere per forza definite fisicamente ma anche virtualmente</a:t>
            </a:r>
          </a:p>
          <a:p>
            <a:pPr lvl="1"/>
            <a:r>
              <a:rPr lang="it-IT" sz="1700" b="1" dirty="0"/>
              <a:t>Supporto agli Standard in maniera nativa </a:t>
            </a:r>
            <a:r>
              <a:rPr lang="it-IT" sz="1700" dirty="0"/>
              <a:t>– per facilitare il lavoro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caratteristiche</a:t>
            </a:r>
          </a:p>
        </p:txBody>
      </p:sp>
    </p:spTree>
    <p:extLst>
      <p:ext uri="{BB962C8B-B14F-4D97-AF65-F5344CB8AC3E}">
        <p14:creationId xmlns:p14="http://schemas.microsoft.com/office/powerpoint/2010/main" val="142946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5"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1"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I Framework - analisi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9741" y="1209988"/>
            <a:ext cx="995107" cy="995107"/>
          </a:xfrm>
          <a:prstGeom prst="rect">
            <a:avLst/>
          </a:prstGeom>
        </p:spPr>
      </p:pic>
      <p:sp>
        <p:nvSpPr>
          <p:cNvPr id="12" name="CasellaDiTesto 11">
            <a:extLst>
              <a:ext uri="{FF2B5EF4-FFF2-40B4-BE49-F238E27FC236}">
                <a16:creationId xmlns:a16="http://schemas.microsoft.com/office/drawing/2014/main" id="{B97BCB7E-E9CF-4FEC-A3CB-C45DD7649718}"/>
              </a:ext>
            </a:extLst>
          </p:cNvPr>
          <p:cNvSpPr txBox="1"/>
          <p:nvPr/>
        </p:nvSpPr>
        <p:spPr>
          <a:xfrm>
            <a:off x="2066038" y="1045823"/>
            <a:ext cx="3475781" cy="1323439"/>
          </a:xfrm>
          <a:prstGeom prst="rect">
            <a:avLst/>
          </a:prstGeom>
          <a:noFill/>
        </p:spPr>
        <p:txBody>
          <a:bodyPr wrap="square" rtlCol="0">
            <a:spAutoFit/>
          </a:bodyPr>
          <a:lstStyle/>
          <a:p>
            <a:pPr algn="just"/>
            <a:r>
              <a:rPr lang="it-IT" sz="2000" b="1" dirty="0" err="1"/>
              <a:t>WebThings.io</a:t>
            </a:r>
            <a:endParaRPr lang="it-IT" sz="2000" b="1" dirty="0"/>
          </a:p>
          <a:p>
            <a:pPr algn="just"/>
            <a:r>
              <a:rPr lang="it-IT" sz="1500" dirty="0"/>
              <a:t>In origine facente parte del </a:t>
            </a:r>
            <a:r>
              <a:rPr lang="it-IT" sz="1500" dirty="0" err="1"/>
              <a:t>grupo</a:t>
            </a:r>
            <a:r>
              <a:rPr lang="it-IT" sz="1500" dirty="0"/>
              <a:t> Mozilla, permette la creazione delle </a:t>
            </a:r>
            <a:r>
              <a:rPr lang="it-IT" sz="1500" dirty="0" err="1"/>
              <a:t>WebThings</a:t>
            </a:r>
            <a:r>
              <a:rPr lang="it-IT" sz="1500" dirty="0"/>
              <a:t> in diversi linguaggi (Java, Node.js, Python…)</a:t>
            </a:r>
            <a:endParaRPr lang="it-IT" dirty="0"/>
          </a:p>
        </p:txBody>
      </p:sp>
      <p:pic>
        <p:nvPicPr>
          <p:cNvPr id="21" name="Immagine 5">
            <a:extLst>
              <a:ext uri="{FF2B5EF4-FFF2-40B4-BE49-F238E27FC236}">
                <a16:creationId xmlns:a16="http://schemas.microsoft.com/office/drawing/2014/main" id="{F8FAE3DE-B425-4D46-AE69-56535F7764BA}"/>
              </a:ext>
            </a:extLst>
          </p:cNvPr>
          <p:cNvPicPr>
            <a:picLocks noChangeAspect="1"/>
          </p:cNvPicPr>
          <p:nvPr/>
        </p:nvPicPr>
        <p:blipFill>
          <a:blip r:embed="rId4"/>
          <a:srcRect/>
          <a:stretch/>
        </p:blipFill>
        <p:spPr>
          <a:xfrm>
            <a:off x="939741" y="2791007"/>
            <a:ext cx="995107" cy="995107"/>
          </a:xfrm>
          <a:prstGeom prst="rect">
            <a:avLst/>
          </a:prstGeom>
        </p:spPr>
      </p:pic>
      <p:sp>
        <p:nvSpPr>
          <p:cNvPr id="23" name="CasellaDiTesto 22">
            <a:extLst>
              <a:ext uri="{FF2B5EF4-FFF2-40B4-BE49-F238E27FC236}">
                <a16:creationId xmlns:a16="http://schemas.microsoft.com/office/drawing/2014/main" id="{AA53D947-0D44-4631-B8AD-FECB3DA43F9E}"/>
              </a:ext>
            </a:extLst>
          </p:cNvPr>
          <p:cNvSpPr txBox="1"/>
          <p:nvPr/>
        </p:nvSpPr>
        <p:spPr>
          <a:xfrm>
            <a:off x="2066038" y="2626842"/>
            <a:ext cx="3475781" cy="1092607"/>
          </a:xfrm>
          <a:prstGeom prst="rect">
            <a:avLst/>
          </a:prstGeom>
          <a:noFill/>
        </p:spPr>
        <p:txBody>
          <a:bodyPr wrap="square" rtlCol="0">
            <a:spAutoFit/>
          </a:bodyPr>
          <a:lstStyle/>
          <a:p>
            <a:pPr algn="just"/>
            <a:r>
              <a:rPr lang="it-IT" sz="2000" b="1" dirty="0"/>
              <a:t>Arena Web Hub</a:t>
            </a:r>
          </a:p>
          <a:p>
            <a:pPr algn="just"/>
            <a:r>
              <a:rPr lang="it-IT" sz="1500" dirty="0"/>
              <a:t>Framework proposto dalla commissione europea, facente parte del progetto </a:t>
            </a:r>
          </a:p>
          <a:p>
            <a:pPr algn="just"/>
            <a:r>
              <a:rPr lang="it-IT" sz="1500" dirty="0"/>
              <a:t>F-</a:t>
            </a:r>
            <a:r>
              <a:rPr lang="it-IT" sz="1500" dirty="0" err="1"/>
              <a:t>Interop</a:t>
            </a:r>
            <a:r>
              <a:rPr lang="it-IT" sz="1500" dirty="0"/>
              <a:t>.</a:t>
            </a:r>
            <a:endParaRPr lang="it-IT" dirty="0"/>
          </a:p>
        </p:txBody>
      </p:sp>
      <p:pic>
        <p:nvPicPr>
          <p:cNvPr id="24" name="Immagine 5">
            <a:extLst>
              <a:ext uri="{FF2B5EF4-FFF2-40B4-BE49-F238E27FC236}">
                <a16:creationId xmlns:a16="http://schemas.microsoft.com/office/drawing/2014/main" id="{D7B47707-C6AA-40E6-A6F7-B02198B22292}"/>
              </a:ext>
            </a:extLst>
          </p:cNvPr>
          <p:cNvPicPr>
            <a:picLocks noChangeAspect="1"/>
          </p:cNvPicPr>
          <p:nvPr/>
        </p:nvPicPr>
        <p:blipFill>
          <a:blip r:embed="rId5"/>
          <a:srcRect/>
          <a:stretch/>
        </p:blipFill>
        <p:spPr>
          <a:xfrm>
            <a:off x="939741" y="4454191"/>
            <a:ext cx="995107" cy="830777"/>
          </a:xfrm>
          <a:prstGeom prst="rect">
            <a:avLst/>
          </a:prstGeom>
        </p:spPr>
      </p:pic>
      <p:sp>
        <p:nvSpPr>
          <p:cNvPr id="25" name="CasellaDiTesto 24">
            <a:extLst>
              <a:ext uri="{FF2B5EF4-FFF2-40B4-BE49-F238E27FC236}">
                <a16:creationId xmlns:a16="http://schemas.microsoft.com/office/drawing/2014/main" id="{2ACEA599-A67D-41D3-91F8-3B2D635A6F70}"/>
              </a:ext>
            </a:extLst>
          </p:cNvPr>
          <p:cNvSpPr txBox="1"/>
          <p:nvPr/>
        </p:nvSpPr>
        <p:spPr>
          <a:xfrm>
            <a:off x="2066038" y="4207861"/>
            <a:ext cx="3475781" cy="1323439"/>
          </a:xfrm>
          <a:prstGeom prst="rect">
            <a:avLst/>
          </a:prstGeom>
          <a:noFill/>
        </p:spPr>
        <p:txBody>
          <a:bodyPr wrap="square" rtlCol="0">
            <a:spAutoFit/>
          </a:bodyPr>
          <a:lstStyle/>
          <a:p>
            <a:pPr algn="just"/>
            <a:r>
              <a:rPr lang="it-IT" sz="2000" b="1" dirty="0" err="1"/>
              <a:t>ThingWeb.io</a:t>
            </a:r>
            <a:endParaRPr lang="it-IT" sz="2000" b="1" dirty="0"/>
          </a:p>
          <a:p>
            <a:pPr algn="just"/>
            <a:r>
              <a:rPr lang="it-IT" sz="1500" dirty="0"/>
              <a:t>Framework proposto dal gruppo di sviluppo Eclipse che abbraccia le definizioni del WoT specificate dal documento ufficiale del W3C,</a:t>
            </a:r>
            <a:endParaRPr lang="it-IT" dirty="0"/>
          </a:p>
        </p:txBody>
      </p:sp>
      <p:sp>
        <p:nvSpPr>
          <p:cNvPr id="27" name="CasellaDiTesto 26">
            <a:extLst>
              <a:ext uri="{FF2B5EF4-FFF2-40B4-BE49-F238E27FC236}">
                <a16:creationId xmlns:a16="http://schemas.microsoft.com/office/drawing/2014/main" id="{1FEAEC4E-76C2-4B87-86C4-E95D03396980}"/>
              </a:ext>
            </a:extLst>
          </p:cNvPr>
          <p:cNvSpPr txBox="1"/>
          <p:nvPr/>
        </p:nvSpPr>
        <p:spPr>
          <a:xfrm>
            <a:off x="7776478" y="1055574"/>
            <a:ext cx="3475781" cy="1092607"/>
          </a:xfrm>
          <a:prstGeom prst="rect">
            <a:avLst/>
          </a:prstGeom>
          <a:noFill/>
        </p:spPr>
        <p:txBody>
          <a:bodyPr wrap="square" rtlCol="0">
            <a:spAutoFit/>
          </a:bodyPr>
          <a:lstStyle/>
          <a:p>
            <a:pPr algn="just"/>
            <a:r>
              <a:rPr lang="it-IT" sz="2000" b="1" dirty="0" err="1"/>
              <a:t>SmartThings</a:t>
            </a:r>
            <a:endParaRPr lang="it-IT" sz="2000" b="1" dirty="0"/>
          </a:p>
          <a:p>
            <a:pPr algn="just"/>
            <a:r>
              <a:rPr lang="it-IT" sz="1500" dirty="0"/>
              <a:t>Piattaforma mantenuta da Samsung per la gestione delle Smart Thing grazie ad un hub. </a:t>
            </a:r>
            <a:endParaRPr lang="it-IT" dirty="0"/>
          </a:p>
        </p:txBody>
      </p:sp>
      <p:sp>
        <p:nvSpPr>
          <p:cNvPr id="29" name="CasellaDiTesto 28">
            <a:extLst>
              <a:ext uri="{FF2B5EF4-FFF2-40B4-BE49-F238E27FC236}">
                <a16:creationId xmlns:a16="http://schemas.microsoft.com/office/drawing/2014/main" id="{32A52E44-B4F6-4F37-89B0-F8C045126C44}"/>
              </a:ext>
            </a:extLst>
          </p:cNvPr>
          <p:cNvSpPr txBox="1"/>
          <p:nvPr/>
        </p:nvSpPr>
        <p:spPr>
          <a:xfrm>
            <a:off x="7776478" y="2626842"/>
            <a:ext cx="3475781" cy="1323439"/>
          </a:xfrm>
          <a:prstGeom prst="rect">
            <a:avLst/>
          </a:prstGeom>
          <a:noFill/>
        </p:spPr>
        <p:txBody>
          <a:bodyPr wrap="square" rtlCol="0">
            <a:spAutoFit/>
          </a:bodyPr>
          <a:lstStyle/>
          <a:p>
            <a:pPr algn="just"/>
            <a:r>
              <a:rPr lang="it-IT" sz="2000" b="1" dirty="0"/>
              <a:t>Soluzioni Arduino</a:t>
            </a:r>
          </a:p>
          <a:p>
            <a:pPr algn="just"/>
            <a:r>
              <a:rPr lang="it-IT" sz="1500" dirty="0"/>
              <a:t>Piattaforme sviluppate appositamente per Arduino per creare in modo semplice le Thing. Necessitano di un modulo WiFi per essere utilizzato dalla board.</a:t>
            </a:r>
            <a:endParaRPr lang="it-IT" dirty="0"/>
          </a:p>
        </p:txBody>
      </p:sp>
      <p:pic>
        <p:nvPicPr>
          <p:cNvPr id="30" name="Immagine 5">
            <a:extLst>
              <a:ext uri="{FF2B5EF4-FFF2-40B4-BE49-F238E27FC236}">
                <a16:creationId xmlns:a16="http://schemas.microsoft.com/office/drawing/2014/main" id="{66825BB6-0E28-42DF-9C7F-3BA16E5A7EB1}"/>
              </a:ext>
            </a:extLst>
          </p:cNvPr>
          <p:cNvPicPr>
            <a:picLocks noChangeAspect="1"/>
          </p:cNvPicPr>
          <p:nvPr/>
        </p:nvPicPr>
        <p:blipFill>
          <a:blip r:embed="rId6"/>
          <a:srcRect/>
          <a:stretch/>
        </p:blipFill>
        <p:spPr>
          <a:xfrm>
            <a:off x="6659020" y="4372026"/>
            <a:ext cx="995107" cy="995107"/>
          </a:xfrm>
          <a:prstGeom prst="rect">
            <a:avLst/>
          </a:prstGeom>
        </p:spPr>
      </p:pic>
      <p:sp>
        <p:nvSpPr>
          <p:cNvPr id="31" name="CasellaDiTesto 30">
            <a:extLst>
              <a:ext uri="{FF2B5EF4-FFF2-40B4-BE49-F238E27FC236}">
                <a16:creationId xmlns:a16="http://schemas.microsoft.com/office/drawing/2014/main" id="{FBD60907-5539-4515-B926-B8BE0C1A265E}"/>
              </a:ext>
            </a:extLst>
          </p:cNvPr>
          <p:cNvSpPr txBox="1"/>
          <p:nvPr/>
        </p:nvSpPr>
        <p:spPr>
          <a:xfrm>
            <a:off x="7785317" y="4207861"/>
            <a:ext cx="3475781" cy="1323439"/>
          </a:xfrm>
          <a:prstGeom prst="rect">
            <a:avLst/>
          </a:prstGeom>
          <a:noFill/>
        </p:spPr>
        <p:txBody>
          <a:bodyPr wrap="square" rtlCol="0">
            <a:spAutoFit/>
          </a:bodyPr>
          <a:lstStyle/>
          <a:p>
            <a:pPr algn="just"/>
            <a:r>
              <a:rPr lang="it-IT" sz="2000" b="1" dirty="0" err="1"/>
              <a:t>Node</a:t>
            </a:r>
            <a:r>
              <a:rPr lang="it-IT" sz="2000" b="1" dirty="0"/>
              <a:t> Red </a:t>
            </a:r>
            <a:r>
              <a:rPr lang="it-IT" sz="2000" b="1" dirty="0" err="1"/>
              <a:t>Nodegen</a:t>
            </a:r>
            <a:endParaRPr lang="it-IT" sz="2000" b="1" dirty="0"/>
          </a:p>
          <a:p>
            <a:pPr algn="just"/>
            <a:r>
              <a:rPr lang="it-IT" sz="1500" dirty="0"/>
              <a:t>Tool a linea di comando che può generare dei nodi </a:t>
            </a:r>
            <a:r>
              <a:rPr lang="it-IT" sz="1500" dirty="0" err="1"/>
              <a:t>Node</a:t>
            </a:r>
            <a:r>
              <a:rPr lang="it-IT" sz="1500" dirty="0"/>
              <a:t>-RED, basato su diverse descrizioni, tra le quali la Thing</a:t>
            </a:r>
          </a:p>
          <a:p>
            <a:pPr algn="just"/>
            <a:r>
              <a:rPr lang="it-IT" sz="1500" dirty="0" err="1"/>
              <a:t>Description</a:t>
            </a:r>
            <a:r>
              <a:rPr lang="it-IT" sz="1500" dirty="0"/>
              <a:t>.</a:t>
            </a:r>
            <a:endParaRPr lang="it-IT" dirty="0"/>
          </a:p>
        </p:txBody>
      </p:sp>
      <p:pic>
        <p:nvPicPr>
          <p:cNvPr id="1030" name="Picture 6" descr="Why I'm Leaving SmartThings">
            <a:extLst>
              <a:ext uri="{FF2B5EF4-FFF2-40B4-BE49-F238E27FC236}">
                <a16:creationId xmlns:a16="http://schemas.microsoft.com/office/drawing/2014/main" id="{A8F72B18-74D6-4388-9F8C-D305FA004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215" y="1125425"/>
            <a:ext cx="995108" cy="9951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Logo PNG Transparent (1) – Brands Logos">
            <a:extLst>
              <a:ext uri="{FF2B5EF4-FFF2-40B4-BE49-F238E27FC236}">
                <a16:creationId xmlns:a16="http://schemas.microsoft.com/office/drawing/2014/main" id="{A06F042F-F78D-4545-9858-91A662ECA3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7824" y="2743681"/>
            <a:ext cx="1004499" cy="100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4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heel(1)">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heel(1)">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wheel(1)">
                                      <p:cBhvr>
                                        <p:cTn id="38" dur="500"/>
                                        <p:tgtEl>
                                          <p:spTgt spid="10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1032"/>
                                        </p:tgtEl>
                                        <p:attrNameLst>
                                          <p:attrName>style.visibility</p:attrName>
                                        </p:attrNameLst>
                                      </p:cBhvr>
                                      <p:to>
                                        <p:strVal val="visible"/>
                                      </p:to>
                                    </p:set>
                                    <p:animEffect transition="in" filter="wheel(1)">
                                      <p:cBhvr>
                                        <p:cTn id="46" dur="500"/>
                                        <p:tgtEl>
                                          <p:spTgt spid="10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500"/>
                                        <p:tgtEl>
                                          <p:spTgt spid="3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3" grpId="0"/>
      <p:bldP spid="25" grpId="0"/>
      <p:bldP spid="27"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I Framework - analisi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9741" y="1209988"/>
            <a:ext cx="995107" cy="995107"/>
          </a:xfrm>
          <a:prstGeom prst="rect">
            <a:avLst/>
          </a:prstGeom>
        </p:spPr>
      </p:pic>
      <p:sp>
        <p:nvSpPr>
          <p:cNvPr id="12" name="CasellaDiTesto 11">
            <a:extLst>
              <a:ext uri="{FF2B5EF4-FFF2-40B4-BE49-F238E27FC236}">
                <a16:creationId xmlns:a16="http://schemas.microsoft.com/office/drawing/2014/main" id="{B97BCB7E-E9CF-4FEC-A3CB-C45DD7649718}"/>
              </a:ext>
            </a:extLst>
          </p:cNvPr>
          <p:cNvSpPr txBox="1"/>
          <p:nvPr/>
        </p:nvSpPr>
        <p:spPr>
          <a:xfrm>
            <a:off x="2066038" y="1045823"/>
            <a:ext cx="3475781" cy="1323439"/>
          </a:xfrm>
          <a:prstGeom prst="rect">
            <a:avLst/>
          </a:prstGeom>
          <a:noFill/>
        </p:spPr>
        <p:txBody>
          <a:bodyPr wrap="square" rtlCol="0">
            <a:spAutoFit/>
          </a:bodyPr>
          <a:lstStyle/>
          <a:p>
            <a:pPr algn="just"/>
            <a:r>
              <a:rPr lang="it-IT" sz="2000" b="1" dirty="0" err="1"/>
              <a:t>WebThings.io</a:t>
            </a:r>
            <a:endParaRPr lang="it-IT" sz="2000" b="1" dirty="0"/>
          </a:p>
          <a:p>
            <a:pPr algn="just"/>
            <a:r>
              <a:rPr lang="it-IT" sz="1500" dirty="0"/>
              <a:t>In origine facente parte del </a:t>
            </a:r>
            <a:r>
              <a:rPr lang="it-IT" sz="1500" dirty="0" err="1"/>
              <a:t>grupo</a:t>
            </a:r>
            <a:r>
              <a:rPr lang="it-IT" sz="1500" dirty="0"/>
              <a:t> Mozilla, permette la creazione delle </a:t>
            </a:r>
            <a:r>
              <a:rPr lang="it-IT" sz="1500" dirty="0" err="1"/>
              <a:t>WebThings</a:t>
            </a:r>
            <a:r>
              <a:rPr lang="it-IT" sz="1500" dirty="0"/>
              <a:t> in diversi linguaggi (Java, Node.js, Python…)</a:t>
            </a:r>
            <a:endParaRPr lang="it-IT" dirty="0"/>
          </a:p>
        </p:txBody>
      </p:sp>
      <p:pic>
        <p:nvPicPr>
          <p:cNvPr id="21" name="Immagine 5">
            <a:extLst>
              <a:ext uri="{FF2B5EF4-FFF2-40B4-BE49-F238E27FC236}">
                <a16:creationId xmlns:a16="http://schemas.microsoft.com/office/drawing/2014/main" id="{F8FAE3DE-B425-4D46-AE69-56535F7764BA}"/>
              </a:ext>
            </a:extLst>
          </p:cNvPr>
          <p:cNvPicPr>
            <a:picLocks noChangeAspect="1"/>
          </p:cNvPicPr>
          <p:nvPr/>
        </p:nvPicPr>
        <p:blipFill>
          <a:blip r:embed="rId4"/>
          <a:srcRect/>
          <a:stretch/>
        </p:blipFill>
        <p:spPr>
          <a:xfrm>
            <a:off x="939741" y="2791007"/>
            <a:ext cx="995107" cy="995107"/>
          </a:xfrm>
          <a:prstGeom prst="rect">
            <a:avLst/>
          </a:prstGeom>
        </p:spPr>
      </p:pic>
      <p:sp>
        <p:nvSpPr>
          <p:cNvPr id="23" name="CasellaDiTesto 22">
            <a:extLst>
              <a:ext uri="{FF2B5EF4-FFF2-40B4-BE49-F238E27FC236}">
                <a16:creationId xmlns:a16="http://schemas.microsoft.com/office/drawing/2014/main" id="{AA53D947-0D44-4631-B8AD-FECB3DA43F9E}"/>
              </a:ext>
            </a:extLst>
          </p:cNvPr>
          <p:cNvSpPr txBox="1"/>
          <p:nvPr/>
        </p:nvSpPr>
        <p:spPr>
          <a:xfrm>
            <a:off x="2066038" y="2626842"/>
            <a:ext cx="3475781" cy="1092607"/>
          </a:xfrm>
          <a:prstGeom prst="rect">
            <a:avLst/>
          </a:prstGeom>
          <a:noFill/>
        </p:spPr>
        <p:txBody>
          <a:bodyPr wrap="square" rtlCol="0">
            <a:spAutoFit/>
          </a:bodyPr>
          <a:lstStyle/>
          <a:p>
            <a:pPr algn="just"/>
            <a:r>
              <a:rPr lang="it-IT" sz="2000" b="1" dirty="0"/>
              <a:t>Arena Web Hub</a:t>
            </a:r>
          </a:p>
          <a:p>
            <a:pPr algn="just"/>
            <a:r>
              <a:rPr lang="it-IT" sz="1500" dirty="0"/>
              <a:t>Framework proposto dalla commissione europea, facente parte del progetto </a:t>
            </a:r>
          </a:p>
          <a:p>
            <a:pPr algn="just"/>
            <a:r>
              <a:rPr lang="it-IT" sz="1500" dirty="0"/>
              <a:t>F-</a:t>
            </a:r>
            <a:r>
              <a:rPr lang="it-IT" sz="1500" dirty="0" err="1"/>
              <a:t>Interop</a:t>
            </a:r>
            <a:r>
              <a:rPr lang="it-IT" sz="1500" dirty="0"/>
              <a:t>.</a:t>
            </a:r>
            <a:endParaRPr lang="it-IT" dirty="0"/>
          </a:p>
        </p:txBody>
      </p:sp>
      <p:pic>
        <p:nvPicPr>
          <p:cNvPr id="24" name="Immagine 5">
            <a:extLst>
              <a:ext uri="{FF2B5EF4-FFF2-40B4-BE49-F238E27FC236}">
                <a16:creationId xmlns:a16="http://schemas.microsoft.com/office/drawing/2014/main" id="{D7B47707-C6AA-40E6-A6F7-B02198B22292}"/>
              </a:ext>
            </a:extLst>
          </p:cNvPr>
          <p:cNvPicPr>
            <a:picLocks noChangeAspect="1"/>
          </p:cNvPicPr>
          <p:nvPr/>
        </p:nvPicPr>
        <p:blipFill>
          <a:blip r:embed="rId5"/>
          <a:srcRect/>
          <a:stretch/>
        </p:blipFill>
        <p:spPr>
          <a:xfrm>
            <a:off x="939741" y="4454191"/>
            <a:ext cx="995107" cy="830777"/>
          </a:xfrm>
          <a:prstGeom prst="rect">
            <a:avLst/>
          </a:prstGeom>
        </p:spPr>
      </p:pic>
      <p:sp>
        <p:nvSpPr>
          <p:cNvPr id="25" name="CasellaDiTesto 24">
            <a:extLst>
              <a:ext uri="{FF2B5EF4-FFF2-40B4-BE49-F238E27FC236}">
                <a16:creationId xmlns:a16="http://schemas.microsoft.com/office/drawing/2014/main" id="{2ACEA599-A67D-41D3-91F8-3B2D635A6F70}"/>
              </a:ext>
            </a:extLst>
          </p:cNvPr>
          <p:cNvSpPr txBox="1"/>
          <p:nvPr/>
        </p:nvSpPr>
        <p:spPr>
          <a:xfrm>
            <a:off x="2066038" y="4207861"/>
            <a:ext cx="3475781" cy="1323439"/>
          </a:xfrm>
          <a:prstGeom prst="rect">
            <a:avLst/>
          </a:prstGeom>
          <a:noFill/>
        </p:spPr>
        <p:txBody>
          <a:bodyPr wrap="square" rtlCol="0">
            <a:spAutoFit/>
          </a:bodyPr>
          <a:lstStyle/>
          <a:p>
            <a:pPr algn="just"/>
            <a:r>
              <a:rPr lang="it-IT" sz="2000" b="1" dirty="0" err="1"/>
              <a:t>ThingWeb.io</a:t>
            </a:r>
            <a:endParaRPr lang="it-IT" sz="2000" b="1" dirty="0"/>
          </a:p>
          <a:p>
            <a:pPr algn="just"/>
            <a:r>
              <a:rPr lang="it-IT" sz="1500" dirty="0"/>
              <a:t>Framework proposto dal gruppo di sviluppo Eclipse che abbraccia le </a:t>
            </a:r>
            <a:r>
              <a:rPr lang="it-IT" sz="1500" dirty="0" err="1"/>
              <a:t>defnizioni</a:t>
            </a:r>
            <a:r>
              <a:rPr lang="it-IT" sz="1500" dirty="0"/>
              <a:t> del WoT </a:t>
            </a:r>
            <a:r>
              <a:rPr lang="it-IT" sz="1500" dirty="0" err="1"/>
              <a:t>specifcate</a:t>
            </a:r>
            <a:r>
              <a:rPr lang="it-IT" sz="1500" dirty="0"/>
              <a:t> dal documento </a:t>
            </a:r>
            <a:r>
              <a:rPr lang="it-IT" sz="1500" dirty="0" err="1"/>
              <a:t>uffciale</a:t>
            </a:r>
            <a:r>
              <a:rPr lang="it-IT" sz="1500" dirty="0"/>
              <a:t> del W3C,</a:t>
            </a:r>
            <a:endParaRPr lang="it-IT" dirty="0"/>
          </a:p>
        </p:txBody>
      </p:sp>
      <p:sp>
        <p:nvSpPr>
          <p:cNvPr id="27" name="CasellaDiTesto 26">
            <a:extLst>
              <a:ext uri="{FF2B5EF4-FFF2-40B4-BE49-F238E27FC236}">
                <a16:creationId xmlns:a16="http://schemas.microsoft.com/office/drawing/2014/main" id="{1FEAEC4E-76C2-4B87-86C4-E95D03396980}"/>
              </a:ext>
            </a:extLst>
          </p:cNvPr>
          <p:cNvSpPr txBox="1"/>
          <p:nvPr/>
        </p:nvSpPr>
        <p:spPr>
          <a:xfrm>
            <a:off x="7776478" y="1055574"/>
            <a:ext cx="3475781" cy="1092607"/>
          </a:xfrm>
          <a:prstGeom prst="rect">
            <a:avLst/>
          </a:prstGeom>
          <a:noFill/>
        </p:spPr>
        <p:txBody>
          <a:bodyPr wrap="square" rtlCol="0">
            <a:spAutoFit/>
          </a:bodyPr>
          <a:lstStyle/>
          <a:p>
            <a:pPr algn="just"/>
            <a:r>
              <a:rPr lang="it-IT" sz="2000" b="1" dirty="0" err="1"/>
              <a:t>SmartThings</a:t>
            </a:r>
            <a:endParaRPr lang="it-IT" sz="2000" b="1" dirty="0"/>
          </a:p>
          <a:p>
            <a:pPr algn="just"/>
            <a:r>
              <a:rPr lang="it-IT" sz="1500" dirty="0"/>
              <a:t>Piattaforma mantenuta da Samsung per la gestione delle Smart </a:t>
            </a:r>
            <a:r>
              <a:rPr lang="it-IT" sz="1500" dirty="0" err="1"/>
              <a:t>Things</a:t>
            </a:r>
            <a:r>
              <a:rPr lang="it-IT" sz="1500" dirty="0"/>
              <a:t> grazie ad un hub. </a:t>
            </a:r>
            <a:endParaRPr lang="it-IT" dirty="0"/>
          </a:p>
        </p:txBody>
      </p:sp>
      <p:sp>
        <p:nvSpPr>
          <p:cNvPr id="29" name="CasellaDiTesto 28">
            <a:extLst>
              <a:ext uri="{FF2B5EF4-FFF2-40B4-BE49-F238E27FC236}">
                <a16:creationId xmlns:a16="http://schemas.microsoft.com/office/drawing/2014/main" id="{32A52E44-B4F6-4F37-89B0-F8C045126C44}"/>
              </a:ext>
            </a:extLst>
          </p:cNvPr>
          <p:cNvSpPr txBox="1"/>
          <p:nvPr/>
        </p:nvSpPr>
        <p:spPr>
          <a:xfrm>
            <a:off x="7776478" y="2626842"/>
            <a:ext cx="3475781" cy="1323439"/>
          </a:xfrm>
          <a:prstGeom prst="rect">
            <a:avLst/>
          </a:prstGeom>
          <a:noFill/>
        </p:spPr>
        <p:txBody>
          <a:bodyPr wrap="square" rtlCol="0">
            <a:spAutoFit/>
          </a:bodyPr>
          <a:lstStyle/>
          <a:p>
            <a:pPr algn="just"/>
            <a:r>
              <a:rPr lang="it-IT" sz="2000" b="1" dirty="0"/>
              <a:t>Soluzioni Arduino</a:t>
            </a:r>
          </a:p>
          <a:p>
            <a:pPr algn="just"/>
            <a:r>
              <a:rPr lang="it-IT" sz="1500" dirty="0"/>
              <a:t>Piattaforme sviluppate appositamente per Arduino per creare in modo semplice le </a:t>
            </a:r>
            <a:r>
              <a:rPr lang="it-IT" sz="1500" dirty="0" err="1"/>
              <a:t>Things</a:t>
            </a:r>
            <a:r>
              <a:rPr lang="it-IT" sz="1500" dirty="0"/>
              <a:t>. Necessitano di un modulo WiFi per essere utilizzato dalla board.</a:t>
            </a:r>
            <a:endParaRPr lang="it-IT" dirty="0"/>
          </a:p>
        </p:txBody>
      </p:sp>
      <p:pic>
        <p:nvPicPr>
          <p:cNvPr id="30" name="Immagine 5">
            <a:extLst>
              <a:ext uri="{FF2B5EF4-FFF2-40B4-BE49-F238E27FC236}">
                <a16:creationId xmlns:a16="http://schemas.microsoft.com/office/drawing/2014/main" id="{66825BB6-0E28-42DF-9C7F-3BA16E5A7EB1}"/>
              </a:ext>
            </a:extLst>
          </p:cNvPr>
          <p:cNvPicPr>
            <a:picLocks noChangeAspect="1"/>
          </p:cNvPicPr>
          <p:nvPr/>
        </p:nvPicPr>
        <p:blipFill>
          <a:blip r:embed="rId6"/>
          <a:srcRect/>
          <a:stretch/>
        </p:blipFill>
        <p:spPr>
          <a:xfrm>
            <a:off x="6659020" y="4372026"/>
            <a:ext cx="995107" cy="995107"/>
          </a:xfrm>
          <a:prstGeom prst="rect">
            <a:avLst/>
          </a:prstGeom>
        </p:spPr>
      </p:pic>
      <p:sp>
        <p:nvSpPr>
          <p:cNvPr id="31" name="CasellaDiTesto 30">
            <a:extLst>
              <a:ext uri="{FF2B5EF4-FFF2-40B4-BE49-F238E27FC236}">
                <a16:creationId xmlns:a16="http://schemas.microsoft.com/office/drawing/2014/main" id="{FBD60907-5539-4515-B926-B8BE0C1A265E}"/>
              </a:ext>
            </a:extLst>
          </p:cNvPr>
          <p:cNvSpPr txBox="1"/>
          <p:nvPr/>
        </p:nvSpPr>
        <p:spPr>
          <a:xfrm>
            <a:off x="7785317" y="4207861"/>
            <a:ext cx="3475781" cy="1323439"/>
          </a:xfrm>
          <a:prstGeom prst="rect">
            <a:avLst/>
          </a:prstGeom>
          <a:noFill/>
        </p:spPr>
        <p:txBody>
          <a:bodyPr wrap="square" rtlCol="0">
            <a:spAutoFit/>
          </a:bodyPr>
          <a:lstStyle/>
          <a:p>
            <a:pPr algn="just"/>
            <a:r>
              <a:rPr lang="it-IT" sz="2000" b="1" dirty="0" err="1"/>
              <a:t>Node</a:t>
            </a:r>
            <a:r>
              <a:rPr lang="it-IT" sz="2000" b="1" dirty="0"/>
              <a:t> Red </a:t>
            </a:r>
            <a:r>
              <a:rPr lang="it-IT" sz="2000" b="1" dirty="0" err="1"/>
              <a:t>Nodegen</a:t>
            </a:r>
            <a:endParaRPr lang="it-IT" sz="2000" b="1" dirty="0"/>
          </a:p>
          <a:p>
            <a:pPr algn="just"/>
            <a:r>
              <a:rPr lang="it-IT" sz="1500" dirty="0"/>
              <a:t>Tool a linea di comando che può generare dei nodi </a:t>
            </a:r>
            <a:r>
              <a:rPr lang="it-IT" sz="1500" dirty="0" err="1"/>
              <a:t>Node</a:t>
            </a:r>
            <a:r>
              <a:rPr lang="it-IT" sz="1500" dirty="0"/>
              <a:t>-RED, basato su diverse descrizioni, tra le quali la Thing</a:t>
            </a:r>
          </a:p>
          <a:p>
            <a:pPr algn="just"/>
            <a:r>
              <a:rPr lang="it-IT" sz="1500" dirty="0" err="1"/>
              <a:t>Description</a:t>
            </a:r>
            <a:r>
              <a:rPr lang="it-IT" sz="1500" dirty="0"/>
              <a:t>.</a:t>
            </a:r>
            <a:endParaRPr lang="it-IT" dirty="0"/>
          </a:p>
        </p:txBody>
      </p:sp>
      <p:pic>
        <p:nvPicPr>
          <p:cNvPr id="1030" name="Picture 6" descr="Why I'm Leaving SmartThings">
            <a:extLst>
              <a:ext uri="{FF2B5EF4-FFF2-40B4-BE49-F238E27FC236}">
                <a16:creationId xmlns:a16="http://schemas.microsoft.com/office/drawing/2014/main" id="{A8F72B18-74D6-4388-9F8C-D305FA0047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215" y="1125425"/>
            <a:ext cx="995108" cy="9951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Logo PNG Transparent (1) – Brands Logos">
            <a:extLst>
              <a:ext uri="{FF2B5EF4-FFF2-40B4-BE49-F238E27FC236}">
                <a16:creationId xmlns:a16="http://schemas.microsoft.com/office/drawing/2014/main" id="{A06F042F-F78D-4545-9858-91A662ECA3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7824" y="2743681"/>
            <a:ext cx="1004499" cy="1005197"/>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D253DC3B-BA4C-4264-892B-E801E5975246}"/>
              </a:ext>
            </a:extLst>
          </p:cNvPr>
          <p:cNvSpPr txBox="1"/>
          <p:nvPr/>
        </p:nvSpPr>
        <p:spPr>
          <a:xfrm>
            <a:off x="2119086" y="1417210"/>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Nonostante sia la più ricca, manca completamente la parte della semantica.</a:t>
            </a:r>
          </a:p>
        </p:txBody>
      </p:sp>
      <p:sp>
        <p:nvSpPr>
          <p:cNvPr id="5" name="Croce 4">
            <a:extLst>
              <a:ext uri="{FF2B5EF4-FFF2-40B4-BE49-F238E27FC236}">
                <a16:creationId xmlns:a16="http://schemas.microsoft.com/office/drawing/2014/main" id="{E9A55282-1903-4B54-AB3F-75D1708173D3}"/>
              </a:ext>
            </a:extLst>
          </p:cNvPr>
          <p:cNvSpPr/>
          <p:nvPr/>
        </p:nvSpPr>
        <p:spPr>
          <a:xfrm rot="2700000">
            <a:off x="1007152" y="1288636"/>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F918EBED-27D0-4D04-B2DC-76B44CCAFF3D}"/>
              </a:ext>
            </a:extLst>
          </p:cNvPr>
          <p:cNvSpPr txBox="1"/>
          <p:nvPr/>
        </p:nvSpPr>
        <p:spPr>
          <a:xfrm>
            <a:off x="2119086" y="2979182"/>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Similmente a </a:t>
            </a:r>
            <a:r>
              <a:rPr lang="it-IT" sz="1700" dirty="0" err="1">
                <a:solidFill>
                  <a:schemeClr val="tx1"/>
                </a:solidFill>
              </a:rPr>
              <a:t>WebThings.io</a:t>
            </a:r>
            <a:r>
              <a:rPr lang="it-IT" sz="1700" dirty="0">
                <a:solidFill>
                  <a:schemeClr val="tx1"/>
                </a:solidFill>
              </a:rPr>
              <a:t>, manca il supporto all’aggiunta di più contesti all’interno della TD.</a:t>
            </a:r>
          </a:p>
        </p:txBody>
      </p:sp>
      <p:sp>
        <p:nvSpPr>
          <p:cNvPr id="19" name="Croce 18">
            <a:extLst>
              <a:ext uri="{FF2B5EF4-FFF2-40B4-BE49-F238E27FC236}">
                <a16:creationId xmlns:a16="http://schemas.microsoft.com/office/drawing/2014/main" id="{1C553CC6-C689-4F0C-A554-CF5A1D9CA3BB}"/>
              </a:ext>
            </a:extLst>
          </p:cNvPr>
          <p:cNvSpPr/>
          <p:nvPr/>
        </p:nvSpPr>
        <p:spPr>
          <a:xfrm rot="2700000">
            <a:off x="1007152" y="2850608"/>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0104A3C-32F4-4CB2-9011-3075545CB689}"/>
              </a:ext>
            </a:extLst>
          </p:cNvPr>
          <p:cNvSpPr txBox="1"/>
          <p:nvPr/>
        </p:nvSpPr>
        <p:spPr>
          <a:xfrm>
            <a:off x="7837715" y="2993696"/>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Prototipazione non disponibile (necessaria spesa). </a:t>
            </a:r>
            <a:r>
              <a:rPr lang="it-IT" sz="1700" dirty="0" err="1">
                <a:solidFill>
                  <a:schemeClr val="tx1"/>
                </a:solidFill>
              </a:rPr>
              <a:t>Lockin</a:t>
            </a:r>
            <a:r>
              <a:rPr lang="it-IT" sz="1700" dirty="0">
                <a:solidFill>
                  <a:schemeClr val="tx1"/>
                </a:solidFill>
              </a:rPr>
              <a:t> verso piattaforma di Arduino.</a:t>
            </a:r>
          </a:p>
        </p:txBody>
      </p:sp>
      <p:sp>
        <p:nvSpPr>
          <p:cNvPr id="22" name="Croce 21">
            <a:extLst>
              <a:ext uri="{FF2B5EF4-FFF2-40B4-BE49-F238E27FC236}">
                <a16:creationId xmlns:a16="http://schemas.microsoft.com/office/drawing/2014/main" id="{1E02FE7B-AF21-4CF4-BBC3-1D50E2A44DEE}"/>
              </a:ext>
            </a:extLst>
          </p:cNvPr>
          <p:cNvSpPr/>
          <p:nvPr/>
        </p:nvSpPr>
        <p:spPr>
          <a:xfrm rot="2700000">
            <a:off x="6725781" y="2836094"/>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FC7405DE-EB69-4CAD-A171-E0FD9C63F62F}"/>
              </a:ext>
            </a:extLst>
          </p:cNvPr>
          <p:cNvSpPr txBox="1"/>
          <p:nvPr/>
        </p:nvSpPr>
        <p:spPr>
          <a:xfrm>
            <a:off x="7841202" y="1430733"/>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err="1">
                <a:solidFill>
                  <a:schemeClr val="tx1"/>
                </a:solidFill>
              </a:rPr>
              <a:t>Lockin</a:t>
            </a:r>
            <a:r>
              <a:rPr lang="it-IT" sz="1700" dirty="0">
                <a:solidFill>
                  <a:schemeClr val="tx1"/>
                </a:solidFill>
              </a:rPr>
              <a:t> verso l’universo Samsung: nessun modo di interagire al di fuori di </a:t>
            </a:r>
            <a:r>
              <a:rPr lang="it-IT" sz="1700" dirty="0" err="1">
                <a:solidFill>
                  <a:schemeClr val="tx1"/>
                </a:solidFill>
              </a:rPr>
              <a:t>SmartThings</a:t>
            </a:r>
            <a:r>
              <a:rPr lang="it-IT" sz="1700" dirty="0">
                <a:solidFill>
                  <a:schemeClr val="tx1"/>
                </a:solidFill>
              </a:rPr>
              <a:t>. No prototipazione.</a:t>
            </a:r>
          </a:p>
        </p:txBody>
      </p:sp>
      <p:sp>
        <p:nvSpPr>
          <p:cNvPr id="33" name="Croce 32">
            <a:extLst>
              <a:ext uri="{FF2B5EF4-FFF2-40B4-BE49-F238E27FC236}">
                <a16:creationId xmlns:a16="http://schemas.microsoft.com/office/drawing/2014/main" id="{C074F3C2-A283-42E9-AF37-ECF1C6E5C6EA}"/>
              </a:ext>
            </a:extLst>
          </p:cNvPr>
          <p:cNvSpPr/>
          <p:nvPr/>
        </p:nvSpPr>
        <p:spPr>
          <a:xfrm rot="2700000">
            <a:off x="6720606" y="1215437"/>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4F3638AC-3C65-43FB-9560-72273F7AA36C}"/>
              </a:ext>
            </a:extLst>
          </p:cNvPr>
          <p:cNvSpPr txBox="1"/>
          <p:nvPr/>
        </p:nvSpPr>
        <p:spPr>
          <a:xfrm>
            <a:off x="7841201" y="4590567"/>
            <a:ext cx="3475781" cy="877163"/>
          </a:xfrm>
          <a:prstGeom prst="rect">
            <a:avLst/>
          </a:prstGeom>
          <a:solidFill>
            <a:schemeClr val="accent2">
              <a:lumMod val="60000"/>
              <a:lumOff val="40000"/>
            </a:schemeClr>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Legato ad un’ulteriore piattaforma per la creazione dei nodi </a:t>
            </a:r>
            <a:r>
              <a:rPr lang="it-IT" sz="1700" dirty="0" err="1">
                <a:solidFill>
                  <a:schemeClr val="tx1"/>
                </a:solidFill>
              </a:rPr>
              <a:t>NodeRED</a:t>
            </a:r>
            <a:r>
              <a:rPr lang="it-IT" sz="1700" dirty="0">
                <a:solidFill>
                  <a:schemeClr val="tx1"/>
                </a:solidFill>
              </a:rPr>
              <a:t>. Troppo complesso per il progetto.</a:t>
            </a:r>
          </a:p>
        </p:txBody>
      </p:sp>
      <p:sp>
        <p:nvSpPr>
          <p:cNvPr id="35" name="Croce 34">
            <a:extLst>
              <a:ext uri="{FF2B5EF4-FFF2-40B4-BE49-F238E27FC236}">
                <a16:creationId xmlns:a16="http://schemas.microsoft.com/office/drawing/2014/main" id="{73ECF247-C07D-4CCC-AE71-1DD1EA6E1A04}"/>
              </a:ext>
            </a:extLst>
          </p:cNvPr>
          <p:cNvSpPr/>
          <p:nvPr/>
        </p:nvSpPr>
        <p:spPr>
          <a:xfrm rot="2700000">
            <a:off x="6720605" y="4433327"/>
            <a:ext cx="858935" cy="866837"/>
          </a:xfrm>
          <a:prstGeom prst="plus">
            <a:avLst>
              <a:gd name="adj" fmla="val 41214"/>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AE030E1A-5962-4066-B0A4-711C702473CA}"/>
              </a:ext>
            </a:extLst>
          </p:cNvPr>
          <p:cNvSpPr txBox="1"/>
          <p:nvPr/>
        </p:nvSpPr>
        <p:spPr>
          <a:xfrm>
            <a:off x="2119086" y="4590567"/>
            <a:ext cx="3475781" cy="877163"/>
          </a:xfrm>
          <a:prstGeom prst="rect">
            <a:avLst/>
          </a:prstGeom>
          <a:solidFill>
            <a:schemeClr val="tx2">
              <a:lumMod val="25000"/>
              <a:lumOff val="75000"/>
            </a:schemeClr>
          </a:solidFill>
          <a:ln w="12700">
            <a:solidFill>
              <a:schemeClr val="accent4">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1700" dirty="0">
                <a:solidFill>
                  <a:schemeClr val="tx1"/>
                </a:solidFill>
              </a:rPr>
              <a:t>L’unica piattaforma a supportare contesti multipli e prototipazione, (utilizzando Node.js)</a:t>
            </a:r>
          </a:p>
        </p:txBody>
      </p:sp>
      <p:pic>
        <p:nvPicPr>
          <p:cNvPr id="13" name="Elemento grafico 12" descr="Segno di spunta con riempimento a tinta unita">
            <a:extLst>
              <a:ext uri="{FF2B5EF4-FFF2-40B4-BE49-F238E27FC236}">
                <a16:creationId xmlns:a16="http://schemas.microsoft.com/office/drawing/2014/main" id="{613F91DB-034B-4CF5-8C35-ABE516827C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1230" y="4454191"/>
            <a:ext cx="830777" cy="830777"/>
          </a:xfrm>
          <a:prstGeom prst="rect">
            <a:avLst/>
          </a:prstGeom>
        </p:spPr>
      </p:pic>
    </p:spTree>
    <p:extLst>
      <p:ext uri="{BB962C8B-B14F-4D97-AF65-F5344CB8AC3E}">
        <p14:creationId xmlns:p14="http://schemas.microsoft.com/office/powerpoint/2010/main" val="32068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heel(1)">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heel(1)">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heel(1)">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heel(1)">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par>
                                <p:cTn id="60" presetID="21" presetClass="entr" presetSubtype="1"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heel(1)">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P spid="20" grpId="0" animBg="1"/>
      <p:bldP spid="22"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Introduzione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01200" cy="4501896"/>
          </a:xfrm>
        </p:spPr>
        <p:txBody>
          <a:bodyPr/>
          <a:lstStyle/>
          <a:p>
            <a:r>
              <a:rPr lang="it-IT" dirty="0"/>
              <a:t>La crescente evoluzione dell’ambito IoT porta a dover considerare soluzioni che permettano l’interoperabilità e la configurazione dinamica degli Smart Device.</a:t>
            </a:r>
          </a:p>
          <a:p>
            <a:r>
              <a:rPr lang="it-IT" dirty="0"/>
              <a:t>Diversi enti lavorano insieme per definire gli standard per la creazione, configurazione e gestione delle Thing.</a:t>
            </a:r>
          </a:p>
          <a:p>
            <a:r>
              <a:rPr lang="it-IT" dirty="0"/>
              <a:t>In pratica ogni </a:t>
            </a:r>
            <a:r>
              <a:rPr lang="it-IT" dirty="0" err="1"/>
              <a:t>manucafturer</a:t>
            </a:r>
            <a:r>
              <a:rPr lang="it-IT" dirty="0"/>
              <a:t> si riduce a rendere compatibili i suoi dispositivi, senza considerare minimamente l’interoperabilità tra diversi competitor presenti.</a:t>
            </a:r>
          </a:p>
          <a:p>
            <a:r>
              <a:rPr lang="it-IT" dirty="0"/>
              <a:t>Le Smart Thing prodotte necessitano di soluzioni proprietarie per essere gestite.</a:t>
            </a:r>
          </a:p>
        </p:txBody>
      </p:sp>
      <p:sp>
        <p:nvSpPr>
          <p:cNvPr id="4" name="Titolo 1">
            <a:extLst>
              <a:ext uri="{FF2B5EF4-FFF2-40B4-BE49-F238E27FC236}">
                <a16:creationId xmlns:a16="http://schemas.microsoft.com/office/drawing/2014/main" id="{137C2D11-C1DB-4F17-9BF6-77359E5A2AE6}"/>
              </a:ext>
            </a:extLst>
          </p:cNvPr>
          <p:cNvSpPr txBox="1">
            <a:spLocks/>
          </p:cNvSpPr>
          <p:nvPr/>
        </p:nvSpPr>
        <p:spPr>
          <a:xfrm>
            <a:off x="1371600" y="4617720"/>
            <a:ext cx="9601200" cy="679704"/>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dirty="0"/>
              <a:t>Soluzioni?</a:t>
            </a:r>
          </a:p>
        </p:txBody>
      </p:sp>
    </p:spTree>
    <p:extLst>
      <p:ext uri="{BB962C8B-B14F-4D97-AF65-F5344CB8AC3E}">
        <p14:creationId xmlns:p14="http://schemas.microsoft.com/office/powerpoint/2010/main" val="9152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219200" y="1364219"/>
            <a:ext cx="10544476" cy="5396803"/>
          </a:xfrm>
        </p:spPr>
        <p:txBody>
          <a:bodyPr>
            <a:normAutofit/>
          </a:bodyPr>
          <a:lstStyle/>
          <a:p>
            <a:r>
              <a:rPr lang="it-IT" dirty="0"/>
              <a:t>…purtroppo non è tutto oro quel che luccica.</a:t>
            </a:r>
          </a:p>
          <a:p>
            <a:r>
              <a:rPr lang="it-IT" dirty="0"/>
              <a:t>Una più profonda analisi del Framework, emersa anche durante lo stesso sviluppo, ha fatto emergere diverse criticità del framework stesso:</a:t>
            </a:r>
          </a:p>
          <a:p>
            <a:pPr lvl="1"/>
            <a:r>
              <a:rPr lang="it-IT" sz="1700" dirty="0"/>
              <a:t>La creazione delle Thing non avviene «direttamente» dalla TD, ma da un passaggio intermedio </a:t>
            </a:r>
            <a:r>
              <a:rPr lang="it-IT" sz="1400" dirty="0">
                <a:latin typeface="Consolas" panose="020B0609020204030204" pitchFamily="49" charset="0"/>
              </a:rPr>
              <a:t>(</a:t>
            </a:r>
            <a:r>
              <a:rPr lang="it-IT" sz="1400" dirty="0" err="1">
                <a:latin typeface="Consolas" panose="020B0609020204030204" pitchFamily="49" charset="0"/>
              </a:rPr>
              <a:t>parsing</a:t>
            </a:r>
            <a:r>
              <a:rPr lang="it-IT" sz="1400" dirty="0">
                <a:latin typeface="Consolas" panose="020B0609020204030204" pitchFamily="49" charset="0"/>
              </a:rPr>
              <a:t> &gt; conversione oggetto </a:t>
            </a:r>
            <a:r>
              <a:rPr lang="it-IT" sz="1400" dirty="0" err="1">
                <a:latin typeface="Consolas" panose="020B0609020204030204" pitchFamily="49" charset="0"/>
              </a:rPr>
              <a:t>NodeJS</a:t>
            </a:r>
            <a:r>
              <a:rPr lang="it-IT" sz="1400" dirty="0">
                <a:latin typeface="Consolas" panose="020B0609020204030204" pitchFamily="49" charset="0"/>
              </a:rPr>
              <a:t> &gt; </a:t>
            </a:r>
            <a:r>
              <a:rPr lang="it-IT" sz="1400" dirty="0" err="1">
                <a:latin typeface="Consolas" panose="020B0609020204030204" pitchFamily="49" charset="0"/>
              </a:rPr>
              <a:t>parsing</a:t>
            </a:r>
            <a:r>
              <a:rPr lang="it-IT" sz="1400" dirty="0">
                <a:latin typeface="Consolas" panose="020B0609020204030204" pitchFamily="49" charset="0"/>
              </a:rPr>
              <a:t> &gt; Thing);</a:t>
            </a:r>
          </a:p>
          <a:p>
            <a:pPr lvl="1"/>
            <a:r>
              <a:rPr lang="it-IT" sz="1700" dirty="0"/>
              <a:t>Assenza di specifica documentazione per alcune parti cruciali:</a:t>
            </a:r>
          </a:p>
          <a:p>
            <a:pPr lvl="2">
              <a:lnSpc>
                <a:spcPct val="60000"/>
              </a:lnSpc>
            </a:pPr>
            <a:r>
              <a:rPr lang="it-IT" sz="1600" dirty="0"/>
              <a:t>Nessun riferimento al protocollo REST utilizzato (analisi manuale necessaria);</a:t>
            </a:r>
          </a:p>
          <a:p>
            <a:pPr lvl="2">
              <a:lnSpc>
                <a:spcPct val="60000"/>
              </a:lnSpc>
            </a:pPr>
            <a:r>
              <a:rPr lang="it-IT" sz="1600" dirty="0"/>
              <a:t>Confusione tra variabili «locali» e «remote» (esempi di codice utilizzano entrambi modi, senza indicazioni);</a:t>
            </a:r>
          </a:p>
          <a:p>
            <a:pPr lvl="2">
              <a:lnSpc>
                <a:spcPct val="60000"/>
              </a:lnSpc>
            </a:pPr>
            <a:r>
              <a:rPr lang="it-IT" sz="1600" dirty="0"/>
              <a:t>Assenza di documentazione per la validazione dei dati (è stato confermato dopo il supporto di </a:t>
            </a:r>
            <a:r>
              <a:rPr lang="it-IT" sz="1600" dirty="0" err="1">
                <a:latin typeface="Consolas" panose="020B0609020204030204" pitchFamily="49" charset="0"/>
              </a:rPr>
              <a:t>ajv</a:t>
            </a:r>
            <a:r>
              <a:rPr lang="it-IT" sz="1600" dirty="0"/>
              <a:t>);</a:t>
            </a:r>
          </a:p>
          <a:p>
            <a:pPr lvl="2">
              <a:lnSpc>
                <a:spcPct val="60000"/>
              </a:lnSpc>
            </a:pPr>
            <a:r>
              <a:rPr lang="it-IT" sz="1600" dirty="0"/>
              <a:t>Assenza standard per la formattazione dei dati in ingresso (non essendoci il controllo automatico);</a:t>
            </a:r>
          </a:p>
          <a:p>
            <a:pPr lvl="2">
              <a:lnSpc>
                <a:spcPct val="60000"/>
              </a:lnSpc>
            </a:pPr>
            <a:r>
              <a:rPr lang="it-IT" sz="1600" dirty="0"/>
              <a:t>Assenza di linee guida per la definizione di oggetti più complessi o con proprietà dipendenti tra loro;</a:t>
            </a:r>
          </a:p>
          <a:p>
            <a:pPr lvl="1"/>
            <a:r>
              <a:rPr lang="it-IT" sz="1700" dirty="0"/>
              <a:t>Esempi di codice non sufficientemente ricchi.</a:t>
            </a:r>
          </a:p>
          <a:p>
            <a:r>
              <a:rPr lang="it-IT" dirty="0"/>
              <a:t>Sia sul framework preso in considerazione, che quello di </a:t>
            </a:r>
            <a:r>
              <a:rPr lang="it-IT" dirty="0" err="1"/>
              <a:t>WebThings.io</a:t>
            </a:r>
            <a:r>
              <a:rPr lang="it-IT" dirty="0"/>
              <a:t>, sono state aperte diverse </a:t>
            </a:r>
            <a:r>
              <a:rPr lang="it-IT" dirty="0" err="1"/>
              <a:t>issue</a:t>
            </a:r>
            <a:r>
              <a:rPr lang="it-IT" dirty="0"/>
              <a:t> segnalanti problemi riguardanti sia lo standard stesso che i malfunzionamenti della libreria.</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spTree>
    <p:extLst>
      <p:ext uri="{BB962C8B-B14F-4D97-AF65-F5344CB8AC3E}">
        <p14:creationId xmlns:p14="http://schemas.microsoft.com/office/powerpoint/2010/main" val="311390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5"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1"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7"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wipe(down)">
                                      <p:cBhvr>
                                        <p:cTn id="7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431051"/>
            <a:ext cx="5883215" cy="5426949"/>
          </a:xfrm>
        </p:spPr>
        <p:txBody>
          <a:bodyPr>
            <a:normAutofit lnSpcReduction="10000"/>
          </a:bodyPr>
          <a:lstStyle/>
          <a:p>
            <a:r>
              <a:rPr lang="it-IT" dirty="0"/>
              <a:t>Attraverso il download del modulo </a:t>
            </a:r>
            <a:r>
              <a:rPr lang="it-IT" dirty="0" err="1"/>
              <a:t>NodeJS</a:t>
            </a:r>
            <a:r>
              <a:rPr lang="it-IT" dirty="0"/>
              <a:t> abilitante una CLI è possibile lanciare le Thing direttamente da file .</a:t>
            </a:r>
            <a:r>
              <a:rPr lang="it-IT" dirty="0" err="1"/>
              <a:t>js</a:t>
            </a:r>
            <a:r>
              <a:rPr lang="it-IT" dirty="0"/>
              <a:t> che le definiscono.</a:t>
            </a:r>
          </a:p>
          <a:p>
            <a:pPr lvl="1"/>
            <a:r>
              <a:rPr lang="it-IT" sz="1700" dirty="0"/>
              <a:t>È sufficiente creare per ogni Thing voluta un file che rispecchi le funzionalità desiderate.</a:t>
            </a:r>
          </a:p>
          <a:p>
            <a:r>
              <a:rPr lang="it-IT" dirty="0"/>
              <a:t>Grazie a </a:t>
            </a:r>
            <a:r>
              <a:rPr lang="it-IT" dirty="0" err="1"/>
              <a:t>NodeJS</a:t>
            </a:r>
            <a:r>
              <a:rPr lang="it-IT" dirty="0"/>
              <a:t> la programmazione risulta estremamente facile e perfettamente adatta allo stile «prototipale».</a:t>
            </a:r>
          </a:p>
          <a:p>
            <a:r>
              <a:rPr lang="it-IT" dirty="0"/>
              <a:t>Le variabili e azioni sono direttamente prese dalla Thing </a:t>
            </a:r>
            <a:r>
              <a:rPr lang="it-IT" dirty="0" err="1"/>
              <a:t>Description</a:t>
            </a:r>
            <a:r>
              <a:rPr lang="it-IT" dirty="0"/>
              <a:t> e poi referenziate con stringhe identificative:</a:t>
            </a:r>
          </a:p>
          <a:p>
            <a:pPr lvl="1"/>
            <a:r>
              <a:rPr lang="it-IT" sz="1700" dirty="0"/>
              <a:t>Purtroppo è la configurazione manuale delle azioni a permettere la vera interazione tra la Thing e mondo esterno;</a:t>
            </a:r>
          </a:p>
          <a:p>
            <a:pPr lvl="1"/>
            <a:r>
              <a:rPr lang="it-IT" sz="1700" dirty="0"/>
              <a:t>Il controllo dell’input è manuale;</a:t>
            </a:r>
          </a:p>
          <a:p>
            <a:pPr lvl="1"/>
            <a:r>
              <a:rPr lang="it-IT" sz="1700" dirty="0"/>
              <a:t>Non c’è modo di distinguere un’azione «interna» da una «esterna», causando spesso «</a:t>
            </a:r>
            <a:r>
              <a:rPr lang="it-IT" sz="1700" u="sng" dirty="0"/>
              <a:t>dipendenze circolari</a:t>
            </a:r>
            <a:r>
              <a:rPr lang="it-IT" sz="1700" dirty="0"/>
              <a:t>» tra variabili;</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pic>
        <p:nvPicPr>
          <p:cNvPr id="4" name="Immagine 3">
            <a:extLst>
              <a:ext uri="{FF2B5EF4-FFF2-40B4-BE49-F238E27FC236}">
                <a16:creationId xmlns:a16="http://schemas.microsoft.com/office/drawing/2014/main" id="{FF86BECE-3464-4318-8D1B-175C7E9207A6}"/>
              </a:ext>
            </a:extLst>
          </p:cNvPr>
          <p:cNvPicPr>
            <a:picLocks noChangeAspect="1"/>
          </p:cNvPicPr>
          <p:nvPr/>
        </p:nvPicPr>
        <p:blipFill>
          <a:blip r:embed="rId2"/>
          <a:stretch>
            <a:fillRect/>
          </a:stretch>
        </p:blipFill>
        <p:spPr>
          <a:xfrm>
            <a:off x="8072818" y="0"/>
            <a:ext cx="4119182" cy="6858000"/>
          </a:xfrm>
          <a:prstGeom prst="rect">
            <a:avLst/>
          </a:prstGeom>
        </p:spPr>
      </p:pic>
    </p:spTree>
    <p:extLst>
      <p:ext uri="{BB962C8B-B14F-4D97-AF65-F5344CB8AC3E}">
        <p14:creationId xmlns:p14="http://schemas.microsoft.com/office/powerpoint/2010/main" val="175843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5"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1"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200"/>
                            </p:stCondLst>
                            <p:childTnLst>
                              <p:par>
                                <p:cTn id="43" presetID="42"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anim calcmode="lin" valueType="num">
                                      <p:cBhvr>
                                        <p:cTn id="46" dur="500" fill="hold"/>
                                        <p:tgtEl>
                                          <p:spTgt spid="4"/>
                                        </p:tgtEl>
                                        <p:attrNameLst>
                                          <p:attrName>ppt_x</p:attrName>
                                        </p:attrNameLst>
                                      </p:cBhvr>
                                      <p:tavLst>
                                        <p:tav tm="0">
                                          <p:val>
                                            <p:strVal val="#ppt_x"/>
                                          </p:val>
                                        </p:tav>
                                        <p:tav tm="100000">
                                          <p:val>
                                            <p:strVal val="#ppt_x"/>
                                          </p:val>
                                        </p:tav>
                                      </p:tavLst>
                                    </p:anim>
                                    <p:anim calcmode="lin" valueType="num">
                                      <p:cBhvr>
                                        <p:cTn id="47"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431051"/>
            <a:ext cx="9820940" cy="5426949"/>
          </a:xfrm>
        </p:spPr>
        <p:txBody>
          <a:bodyPr>
            <a:normAutofit/>
          </a:bodyPr>
          <a:lstStyle/>
          <a:p>
            <a:r>
              <a:rPr lang="it-IT" dirty="0"/>
              <a:t>Una volta creati i file che definiscono le 4 Thing è possibile effettuare una serie di test direttamente da </a:t>
            </a:r>
            <a:r>
              <a:rPr lang="it-IT" dirty="0" err="1"/>
              <a:t>Postman</a:t>
            </a:r>
            <a:endParaRPr lang="it-IT" dirty="0"/>
          </a:p>
          <a:p>
            <a:pPr lvl="1"/>
            <a:r>
              <a:rPr lang="it-IT" sz="1700" dirty="0"/>
              <a:t>GET, PUT e POST sono azioni attualmente supportate dal Framework per, rispettivamente, ottenere informazioni, inserire informazioni e invocare azioni.</a:t>
            </a:r>
          </a:p>
          <a:p>
            <a:r>
              <a:rPr lang="it-IT" dirty="0"/>
              <a:t>Le Thing sono visibili grazie ad un endpoint che accumula i loro indirizzi. Ognuno di questi indirizzi corrisponde ad una Thing </a:t>
            </a:r>
            <a:r>
              <a:rPr lang="it-IT" dirty="0" err="1"/>
              <a:t>Description</a:t>
            </a:r>
            <a:r>
              <a:rPr lang="it-IT" dirty="0"/>
              <a:t> di quel determinato oggetto.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I Framework – </a:t>
            </a:r>
            <a:r>
              <a:rPr lang="it-IT" dirty="0" err="1"/>
              <a:t>ThingWeb.io</a:t>
            </a:r>
            <a:endParaRPr lang="it-IT" dirty="0"/>
          </a:p>
        </p:txBody>
      </p:sp>
      <p:pic>
        <p:nvPicPr>
          <p:cNvPr id="8" name="Immagine 7">
            <a:extLst>
              <a:ext uri="{FF2B5EF4-FFF2-40B4-BE49-F238E27FC236}">
                <a16:creationId xmlns:a16="http://schemas.microsoft.com/office/drawing/2014/main" id="{500341B7-4B53-4FC2-806A-DE0DF29E4386}"/>
              </a:ext>
            </a:extLst>
          </p:cNvPr>
          <p:cNvPicPr>
            <a:picLocks noChangeAspect="1"/>
          </p:cNvPicPr>
          <p:nvPr/>
        </p:nvPicPr>
        <p:blipFill>
          <a:blip r:embed="rId2"/>
          <a:stretch>
            <a:fillRect/>
          </a:stretch>
        </p:blipFill>
        <p:spPr>
          <a:xfrm>
            <a:off x="2257438" y="3454878"/>
            <a:ext cx="8049264" cy="3209863"/>
          </a:xfrm>
          <a:prstGeom prst="rect">
            <a:avLst/>
          </a:prstGeom>
        </p:spPr>
      </p:pic>
    </p:spTree>
    <p:extLst>
      <p:ext uri="{BB962C8B-B14F-4D97-AF65-F5344CB8AC3E}">
        <p14:creationId xmlns:p14="http://schemas.microsoft.com/office/powerpoint/2010/main" val="20954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Utilizzo conoscenza</a:t>
            </a:r>
          </a:p>
        </p:txBody>
      </p:sp>
    </p:spTree>
    <p:extLst>
      <p:ext uri="{BB962C8B-B14F-4D97-AF65-F5344CB8AC3E}">
        <p14:creationId xmlns:p14="http://schemas.microsoft.com/office/powerpoint/2010/main" val="420530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In tutto ciò la semantica ancora non è stata utilizzata.</a:t>
            </a:r>
          </a:p>
          <a:p>
            <a:r>
              <a:rPr lang="it-IT" dirty="0"/>
              <a:t>Questo solo ora è permesso, in quanto è possibile creare delle Web Thing che al loro interno possiedono riferimenti alle ontologie.</a:t>
            </a:r>
          </a:p>
          <a:p>
            <a:r>
              <a:rPr lang="it-IT" dirty="0"/>
              <a:t>Vi è necessità di un unico endpoint dal quale prendere informazioni sulla stanza.</a:t>
            </a:r>
          </a:p>
          <a:p>
            <a:pPr lvl="1"/>
            <a:r>
              <a:rPr lang="it-IT" sz="1700" dirty="0"/>
              <a:t>Come se ci fosse una Thing </a:t>
            </a:r>
            <a:r>
              <a:rPr lang="it-IT" sz="1700" dirty="0" err="1"/>
              <a:t>Description</a:t>
            </a:r>
            <a:r>
              <a:rPr lang="it-IT" sz="1700" dirty="0"/>
              <a:t> associata alla stanza.</a:t>
            </a:r>
          </a:p>
          <a:p>
            <a:r>
              <a:rPr lang="it-IT" dirty="0"/>
              <a:t>Prima di tutto la conoscenza dev’essere vista in formato standard, come RDF.</a:t>
            </a:r>
          </a:p>
          <a:p>
            <a:pPr lvl="1"/>
            <a:r>
              <a:rPr lang="it-IT" sz="1700" dirty="0"/>
              <a:t>Si utilizza un tool online per la conversione dal formato JSON-LD a RDF.</a:t>
            </a:r>
          </a:p>
          <a:p>
            <a:r>
              <a:rPr lang="it-IT" dirty="0"/>
              <a:t>La conoscenza così ottenuta viene unificata e resa disponibile in un unico punto.</a:t>
            </a:r>
          </a:p>
          <a:p>
            <a:pPr lvl="1"/>
            <a:r>
              <a:rPr lang="it-IT" sz="1700" dirty="0"/>
              <a:t>Essendo un prototipo, anche lo stesso repository può essere usato per lo storage.</a:t>
            </a:r>
          </a:p>
          <a:p>
            <a:r>
              <a:rPr lang="it-IT" dirty="0"/>
              <a:t>Prima di passare alla programmazione vera e propria, si sperimentano alcune query d’esempio direttamente con </a:t>
            </a:r>
            <a:r>
              <a:rPr lang="it-IT" dirty="0" err="1"/>
              <a:t>Protégé</a:t>
            </a:r>
            <a:r>
              <a:rPr lang="it-IT" dirty="0"/>
              <a:t>.</a:t>
            </a:r>
          </a:p>
          <a:p>
            <a:pPr lvl="1"/>
            <a:r>
              <a:rPr lang="it-IT" sz="1700" dirty="0"/>
              <a:t>Si verifica l’effettiva correttezza della Thing </a:t>
            </a:r>
            <a:r>
              <a:rPr lang="it-IT" sz="1700" dirty="0" err="1"/>
              <a:t>Description</a:t>
            </a:r>
            <a:r>
              <a:rPr lang="it-IT" sz="1700" dirty="0"/>
              <a:t> e della sua semantica.</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Dov’è finita la semantica?</a:t>
            </a:r>
          </a:p>
        </p:txBody>
      </p:sp>
    </p:spTree>
    <p:extLst>
      <p:ext uri="{BB962C8B-B14F-4D97-AF65-F5344CB8AC3E}">
        <p14:creationId xmlns:p14="http://schemas.microsoft.com/office/powerpoint/2010/main" val="61306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1"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down)">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2"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down)">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3"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599" y="1365503"/>
            <a:ext cx="10360857" cy="392413"/>
          </a:xfrm>
        </p:spPr>
        <p:txBody>
          <a:bodyPr>
            <a:normAutofit fontScale="92500"/>
          </a:bodyPr>
          <a:lstStyle/>
          <a:p>
            <a:r>
              <a:rPr lang="it-IT" dirty="0"/>
              <a:t>L’interrogazione avviene tramite l’uso di SPARQL, dopo che lo schema viene caricato in </a:t>
            </a:r>
            <a:r>
              <a:rPr lang="it-IT" dirty="0" err="1"/>
              <a:t>Protégé</a:t>
            </a:r>
            <a:endParaRPr lang="it-IT" dirty="0"/>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Query con SPARQL</a:t>
            </a:r>
          </a:p>
        </p:txBody>
      </p:sp>
      <p:sp>
        <p:nvSpPr>
          <p:cNvPr id="2" name="CasellaDiTesto 1">
            <a:extLst>
              <a:ext uri="{FF2B5EF4-FFF2-40B4-BE49-F238E27FC236}">
                <a16:creationId xmlns:a16="http://schemas.microsoft.com/office/drawing/2014/main" id="{B91EEE0F-036E-49C6-9BCC-983C95A5F289}"/>
              </a:ext>
            </a:extLst>
          </p:cNvPr>
          <p:cNvSpPr txBox="1"/>
          <p:nvPr/>
        </p:nvSpPr>
        <p:spPr>
          <a:xfrm>
            <a:off x="1090246" y="1968637"/>
            <a:ext cx="5005754" cy="937143"/>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?p ?o WHERE {</a:t>
            </a:r>
          </a:p>
          <a:p>
            <a:r>
              <a:rPr lang="en-US" sz="1400" dirty="0">
                <a:latin typeface="Consolas" panose="020B0609020204030204" pitchFamily="49" charset="0"/>
              </a:rPr>
              <a:t>    ?s </a:t>
            </a:r>
            <a:r>
              <a:rPr lang="en-US" sz="1400" dirty="0" err="1">
                <a:latin typeface="Consolas" panose="020B0609020204030204" pitchFamily="49" charset="0"/>
              </a:rPr>
              <a:t>saref:hasFunction</a:t>
            </a:r>
            <a:r>
              <a:rPr lang="en-US" sz="1400" dirty="0">
                <a:latin typeface="Consolas" panose="020B0609020204030204" pitchFamily="49" charset="0"/>
              </a:rPr>
              <a:t> ?o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4" name="CasellaDiTesto 3">
            <a:extLst>
              <a:ext uri="{FF2B5EF4-FFF2-40B4-BE49-F238E27FC236}">
                <a16:creationId xmlns:a16="http://schemas.microsoft.com/office/drawing/2014/main" id="{914B0550-9CC8-4DF4-82B4-6EF2D92FA861}"/>
              </a:ext>
            </a:extLst>
          </p:cNvPr>
          <p:cNvSpPr txBox="1"/>
          <p:nvPr/>
        </p:nvSpPr>
        <p:spPr>
          <a:xfrm>
            <a:off x="1090246" y="2905780"/>
            <a:ext cx="5005754" cy="307777"/>
          </a:xfrm>
          <a:prstGeom prst="rect">
            <a:avLst/>
          </a:prstGeom>
          <a:noFill/>
        </p:spPr>
        <p:txBody>
          <a:bodyPr wrap="square" rtlCol="0">
            <a:spAutoFit/>
          </a:bodyPr>
          <a:lstStyle/>
          <a:p>
            <a:pPr algn="ctr"/>
            <a:r>
              <a:rPr lang="it-IT" sz="1400" i="1" dirty="0"/>
              <a:t>Seleziona tutti i device che hanno almeno una funzione.</a:t>
            </a:r>
          </a:p>
        </p:txBody>
      </p:sp>
      <p:sp>
        <p:nvSpPr>
          <p:cNvPr id="6" name="CasellaDiTesto 5">
            <a:extLst>
              <a:ext uri="{FF2B5EF4-FFF2-40B4-BE49-F238E27FC236}">
                <a16:creationId xmlns:a16="http://schemas.microsoft.com/office/drawing/2014/main" id="{8E5AA783-BA4F-4646-BDD7-29D932F847D6}"/>
              </a:ext>
            </a:extLst>
          </p:cNvPr>
          <p:cNvSpPr txBox="1"/>
          <p:nvPr/>
        </p:nvSpPr>
        <p:spPr>
          <a:xfrm>
            <a:off x="6726703" y="1969047"/>
            <a:ext cx="5005754" cy="937143"/>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WHERE {</a:t>
            </a:r>
          </a:p>
          <a:p>
            <a:r>
              <a:rPr lang="en-US" sz="1400" dirty="0">
                <a:latin typeface="Consolas" panose="020B0609020204030204" pitchFamily="49" charset="0"/>
              </a:rPr>
              <a:t>    ?s </a:t>
            </a:r>
            <a:r>
              <a:rPr lang="en-US" sz="1400" dirty="0" err="1">
                <a:latin typeface="Consolas" panose="020B0609020204030204" pitchFamily="49" charset="0"/>
              </a:rPr>
              <a:t>saref:accomplishes</a:t>
            </a:r>
            <a:r>
              <a:rPr lang="en-US" sz="1400" dirty="0">
                <a:latin typeface="Consolas" panose="020B0609020204030204" pitchFamily="49" charset="0"/>
              </a:rPr>
              <a:t> </a:t>
            </a:r>
            <a:r>
              <a:rPr lang="en-US" sz="1400" dirty="0" err="1">
                <a:latin typeface="Consolas" panose="020B0609020204030204" pitchFamily="49" charset="0"/>
              </a:rPr>
              <a:t>saref:Lighting</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7" name="CasellaDiTesto 6">
            <a:extLst>
              <a:ext uri="{FF2B5EF4-FFF2-40B4-BE49-F238E27FC236}">
                <a16:creationId xmlns:a16="http://schemas.microsoft.com/office/drawing/2014/main" id="{9474EE19-2B3D-42FE-91C1-27C8462D398B}"/>
              </a:ext>
            </a:extLst>
          </p:cNvPr>
          <p:cNvSpPr txBox="1"/>
          <p:nvPr/>
        </p:nvSpPr>
        <p:spPr>
          <a:xfrm>
            <a:off x="6726703" y="2906190"/>
            <a:ext cx="5005754" cy="307777"/>
          </a:xfrm>
          <a:prstGeom prst="rect">
            <a:avLst/>
          </a:prstGeom>
          <a:noFill/>
        </p:spPr>
        <p:txBody>
          <a:bodyPr wrap="square" rtlCol="0">
            <a:spAutoFit/>
          </a:bodyPr>
          <a:lstStyle/>
          <a:p>
            <a:pPr algn="ctr"/>
            <a:r>
              <a:rPr lang="it-IT" sz="1400" i="1" dirty="0"/>
              <a:t>Seleziona tutti i device che possono illuminare.</a:t>
            </a:r>
          </a:p>
        </p:txBody>
      </p:sp>
      <p:sp>
        <p:nvSpPr>
          <p:cNvPr id="10" name="CasellaDiTesto 9">
            <a:extLst>
              <a:ext uri="{FF2B5EF4-FFF2-40B4-BE49-F238E27FC236}">
                <a16:creationId xmlns:a16="http://schemas.microsoft.com/office/drawing/2014/main" id="{AD503665-C5BA-4C52-A127-CD11005824DC}"/>
              </a:ext>
            </a:extLst>
          </p:cNvPr>
          <p:cNvSpPr txBox="1"/>
          <p:nvPr/>
        </p:nvSpPr>
        <p:spPr>
          <a:xfrm>
            <a:off x="1090245" y="3429000"/>
            <a:ext cx="5005755" cy="2445248"/>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?thing ?</a:t>
            </a:r>
            <a:r>
              <a:rPr lang="en-US" sz="1400" dirty="0" err="1">
                <a:latin typeface="Consolas" panose="020B0609020204030204" pitchFamily="49" charset="0"/>
              </a:rPr>
              <a:t>actionName</a:t>
            </a:r>
            <a:r>
              <a:rPr lang="en-US" sz="1400" dirty="0">
                <a:latin typeface="Consolas" panose="020B0609020204030204" pitchFamily="49" charset="0"/>
              </a:rPr>
              <a:t> ?command ?</a:t>
            </a:r>
            <a:r>
              <a:rPr lang="en-US" sz="1400" dirty="0" err="1">
                <a:latin typeface="Consolas" panose="020B0609020204030204" pitchFamily="49" charset="0"/>
              </a:rPr>
              <a:t>actionType</a:t>
            </a:r>
            <a:endParaRPr lang="en-US" sz="1400" dirty="0">
              <a:latin typeface="Consolas" panose="020B0609020204030204" pitchFamily="49" charset="0"/>
            </a:endParaRPr>
          </a:p>
          <a:p>
            <a:r>
              <a:rPr lang="en-US" sz="1400" dirty="0">
                <a:latin typeface="Consolas" panose="020B0609020204030204" pitchFamily="49" charset="0"/>
              </a:rPr>
              <a:t>WHERE {</a:t>
            </a:r>
          </a:p>
          <a:p>
            <a:r>
              <a:rPr lang="en-US" sz="1400" dirty="0">
                <a:latin typeface="Consolas" panose="020B0609020204030204" pitchFamily="49" charset="0"/>
              </a:rPr>
              <a:t>  ?thing </a:t>
            </a:r>
            <a:r>
              <a:rPr lang="en-US" sz="1400" dirty="0" err="1">
                <a:latin typeface="Consolas" panose="020B0609020204030204" pitchFamily="49" charset="0"/>
              </a:rPr>
              <a:t>saref:hasFunction</a:t>
            </a:r>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r>
              <a:rPr lang="en-US" sz="1400" dirty="0" err="1">
                <a:latin typeface="Consolas" panose="020B0609020204030204" pitchFamily="49" charset="0"/>
              </a:rPr>
              <a:t>saref:hasCommand</a:t>
            </a:r>
            <a:r>
              <a:rPr lang="en-US" sz="1400" dirty="0">
                <a:latin typeface="Consolas" panose="020B0609020204030204" pitchFamily="49" charset="0"/>
              </a:rPr>
              <a:t> ?command .</a:t>
            </a:r>
          </a:p>
          <a:p>
            <a:r>
              <a:rPr lang="en-US" sz="1400" dirty="0">
                <a:latin typeface="Consolas" panose="020B0609020204030204" pitchFamily="49" charset="0"/>
              </a:rPr>
              <a:t>  ?</a:t>
            </a:r>
            <a:r>
              <a:rPr lang="en-US" sz="1400" dirty="0" err="1">
                <a:latin typeface="Consolas" panose="020B0609020204030204" pitchFamily="49" charset="0"/>
              </a:rPr>
              <a:t>actionName</a:t>
            </a:r>
            <a:r>
              <a:rPr lang="en-US" sz="1400" dirty="0">
                <a:latin typeface="Consolas" panose="020B0609020204030204" pitchFamily="49" charset="0"/>
              </a:rPr>
              <a:t> </a:t>
            </a:r>
            <a:r>
              <a:rPr lang="en-US" sz="1400" dirty="0" err="1">
                <a:latin typeface="Consolas" panose="020B0609020204030204" pitchFamily="49" charset="0"/>
              </a:rPr>
              <a:t>rdf:type</a:t>
            </a:r>
            <a:r>
              <a:rPr lang="en-US" sz="1400" dirty="0">
                <a:latin typeface="Consolas" panose="020B0609020204030204" pitchFamily="49" charset="0"/>
              </a:rPr>
              <a:t> ?</a:t>
            </a:r>
            <a:r>
              <a:rPr lang="en-US" sz="1400" dirty="0" err="1">
                <a:latin typeface="Consolas" panose="020B0609020204030204" pitchFamily="49" charset="0"/>
              </a:rPr>
              <a:t>actionType</a:t>
            </a:r>
            <a:r>
              <a:rPr lang="en-US" sz="1400" dirty="0">
                <a:latin typeface="Consolas" panose="020B0609020204030204" pitchFamily="49" charset="0"/>
              </a:rPr>
              <a:t> .</a:t>
            </a:r>
          </a:p>
          <a:p>
            <a:r>
              <a:rPr lang="en-US" sz="1400" dirty="0">
                <a:latin typeface="Consolas" panose="020B0609020204030204" pitchFamily="49" charset="0"/>
              </a:rPr>
              <a:t>  FILTER REGEX(str(?</a:t>
            </a:r>
            <a:r>
              <a:rPr lang="en-US" sz="1400" dirty="0" err="1">
                <a:latin typeface="Consolas" panose="020B0609020204030204" pitchFamily="49" charset="0"/>
              </a:rPr>
              <a:t>actionType</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OpenCloseFunction</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REGEX(str(?command), "open",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REGEX(str(?thing), “shutter",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11" name="CasellaDiTesto 10">
            <a:extLst>
              <a:ext uri="{FF2B5EF4-FFF2-40B4-BE49-F238E27FC236}">
                <a16:creationId xmlns:a16="http://schemas.microsoft.com/office/drawing/2014/main" id="{03609734-A1ED-4411-94A6-202F50F2F854}"/>
              </a:ext>
            </a:extLst>
          </p:cNvPr>
          <p:cNvSpPr txBox="1"/>
          <p:nvPr/>
        </p:nvSpPr>
        <p:spPr>
          <a:xfrm>
            <a:off x="1090245" y="5874248"/>
            <a:ext cx="5005755" cy="738664"/>
          </a:xfrm>
          <a:prstGeom prst="rect">
            <a:avLst/>
          </a:prstGeom>
          <a:noFill/>
        </p:spPr>
        <p:txBody>
          <a:bodyPr wrap="square" rtlCol="0">
            <a:spAutoFit/>
          </a:bodyPr>
          <a:lstStyle/>
          <a:p>
            <a:pPr algn="ctr"/>
            <a:r>
              <a:rPr lang="it-IT" sz="1400" i="1" dirty="0"/>
              <a:t> Ottenimento di azioni di una tapparella (</a:t>
            </a:r>
            <a:r>
              <a:rPr lang="it-IT" sz="1400" i="1" dirty="0" err="1"/>
              <a:t>shutter</a:t>
            </a:r>
            <a:r>
              <a:rPr lang="it-IT" sz="1400" i="1" dirty="0"/>
              <a:t>) che sono di tipo </a:t>
            </a:r>
            <a:r>
              <a:rPr lang="it-IT" sz="1400" i="1" dirty="0" err="1"/>
              <a:t>OpenCloseFunction</a:t>
            </a:r>
            <a:r>
              <a:rPr lang="it-IT" sz="1400" i="1" dirty="0"/>
              <a:t> e che permettono l'azionamento del comando open.</a:t>
            </a:r>
          </a:p>
        </p:txBody>
      </p:sp>
      <p:sp>
        <p:nvSpPr>
          <p:cNvPr id="15" name="CasellaDiTesto 14">
            <a:extLst>
              <a:ext uri="{FF2B5EF4-FFF2-40B4-BE49-F238E27FC236}">
                <a16:creationId xmlns:a16="http://schemas.microsoft.com/office/drawing/2014/main" id="{791163DE-61A4-4B43-B3FB-F3BE0435B025}"/>
              </a:ext>
            </a:extLst>
          </p:cNvPr>
          <p:cNvSpPr txBox="1"/>
          <p:nvPr/>
        </p:nvSpPr>
        <p:spPr>
          <a:xfrm>
            <a:off x="6726703" y="3429000"/>
            <a:ext cx="5005755" cy="2014361"/>
          </a:xfrm>
          <a:prstGeom prst="rect">
            <a:avLst/>
          </a:prstGeom>
          <a:solidFill>
            <a:schemeClr val="accent2">
              <a:lumMod val="40000"/>
              <a:lumOff val="60000"/>
            </a:schemeClr>
          </a:solidFill>
          <a:ln>
            <a:solidFill>
              <a:schemeClr val="tx1"/>
            </a:solidFill>
          </a:ln>
        </p:spPr>
        <p:txBody>
          <a:bodyPr wrap="square" lIns="144000" tIns="144000" rIns="144000" bIns="144000" rtlCol="0">
            <a:spAutoFit/>
          </a:bodyPr>
          <a:lstStyle/>
          <a:p>
            <a:r>
              <a:rPr lang="en-US" sz="1400" dirty="0">
                <a:latin typeface="Consolas" panose="020B0609020204030204" pitchFamily="49" charset="0"/>
              </a:rPr>
              <a:t>SELECT ?s ?o ?c</a:t>
            </a:r>
          </a:p>
          <a:p>
            <a:r>
              <a:rPr lang="en-US" sz="1400" dirty="0">
                <a:latin typeface="Consolas" panose="020B0609020204030204" pitchFamily="49" charset="0"/>
              </a:rPr>
              <a:t>WHERE {</a:t>
            </a:r>
          </a:p>
          <a:p>
            <a:r>
              <a:rPr lang="en-US" sz="1400" dirty="0">
                <a:latin typeface="Consolas" panose="020B0609020204030204" pitchFamily="49" charset="0"/>
              </a:rPr>
              <a:t>  ?s </a:t>
            </a:r>
            <a:r>
              <a:rPr lang="en-US" sz="1400" dirty="0" err="1">
                <a:latin typeface="Consolas" panose="020B0609020204030204" pitchFamily="49" charset="0"/>
              </a:rPr>
              <a:t>saref:hasState</a:t>
            </a:r>
            <a:r>
              <a:rPr lang="en-US" sz="1400" dirty="0">
                <a:latin typeface="Consolas" panose="020B0609020204030204" pitchFamily="49" charset="0"/>
              </a:rPr>
              <a:t> ?o .</a:t>
            </a:r>
          </a:p>
          <a:p>
            <a:r>
              <a:rPr lang="en-US" sz="1400" dirty="0">
                <a:latin typeface="Consolas" panose="020B0609020204030204" pitchFamily="49" charset="0"/>
              </a:rPr>
              <a:t>  ?o </a:t>
            </a:r>
            <a:r>
              <a:rPr lang="en-US" sz="1400" dirty="0" err="1">
                <a:latin typeface="Consolas" panose="020B0609020204030204" pitchFamily="49" charset="0"/>
              </a:rPr>
              <a:t>rdf:type</a:t>
            </a:r>
            <a:r>
              <a:rPr lang="en-US" sz="1400" dirty="0">
                <a:latin typeface="Consolas" panose="020B0609020204030204" pitchFamily="49" charset="0"/>
              </a:rPr>
              <a:t> ?c .</a:t>
            </a:r>
          </a:p>
          <a:p>
            <a:r>
              <a:rPr lang="en-US" sz="1400" dirty="0">
                <a:latin typeface="Consolas" panose="020B0609020204030204" pitchFamily="49" charset="0"/>
              </a:rPr>
              <a:t>  FILTER REGEX(str(?c), </a:t>
            </a:r>
          </a:p>
          <a:p>
            <a:r>
              <a:rPr lang="en-US" sz="1400" dirty="0">
                <a:latin typeface="Consolas" panose="020B0609020204030204" pitchFamily="49" charset="0"/>
              </a:rPr>
              <a:t>               "</a:t>
            </a:r>
            <a:r>
              <a:rPr lang="en-US" sz="1400" dirty="0" err="1">
                <a:latin typeface="Consolas" panose="020B0609020204030204" pitchFamily="49" charset="0"/>
              </a:rPr>
              <a:t>MultiLevelState</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  FILTER REGEX(str(?s), "fan", "</a:t>
            </a:r>
            <a:r>
              <a:rPr lang="en-US" sz="1400" dirty="0" err="1">
                <a:latin typeface="Consolas" panose="020B0609020204030204" pitchFamily="49" charset="0"/>
              </a:rPr>
              <a:t>i</a:t>
            </a:r>
            <a:r>
              <a:rPr lang="en-US" sz="1400" dirty="0">
                <a:latin typeface="Consolas" panose="020B0609020204030204" pitchFamily="49" charset="0"/>
              </a:rPr>
              <a:t>") .</a:t>
            </a:r>
          </a:p>
          <a:p>
            <a:r>
              <a:rPr lang="en-US" sz="1400" dirty="0">
                <a:latin typeface="Consolas" panose="020B0609020204030204" pitchFamily="49" charset="0"/>
              </a:rPr>
              <a:t>}</a:t>
            </a:r>
            <a:endParaRPr lang="it-IT" sz="1400" dirty="0">
              <a:latin typeface="Consolas" panose="020B0609020204030204" pitchFamily="49" charset="0"/>
            </a:endParaRPr>
          </a:p>
        </p:txBody>
      </p:sp>
      <p:sp>
        <p:nvSpPr>
          <p:cNvPr id="16" name="CasellaDiTesto 15">
            <a:extLst>
              <a:ext uri="{FF2B5EF4-FFF2-40B4-BE49-F238E27FC236}">
                <a16:creationId xmlns:a16="http://schemas.microsoft.com/office/drawing/2014/main" id="{08293EA1-E493-4BBE-94CE-974A7E227E11}"/>
              </a:ext>
            </a:extLst>
          </p:cNvPr>
          <p:cNvSpPr txBox="1"/>
          <p:nvPr/>
        </p:nvSpPr>
        <p:spPr>
          <a:xfrm>
            <a:off x="6726703" y="5504916"/>
            <a:ext cx="5005755" cy="523220"/>
          </a:xfrm>
          <a:prstGeom prst="rect">
            <a:avLst/>
          </a:prstGeom>
          <a:noFill/>
        </p:spPr>
        <p:txBody>
          <a:bodyPr wrap="square" rtlCol="0">
            <a:spAutoFit/>
          </a:bodyPr>
          <a:lstStyle/>
          <a:p>
            <a:pPr algn="ctr"/>
            <a:r>
              <a:rPr lang="it-IT" sz="1400" i="1" dirty="0"/>
              <a:t>Ottenimento di tutte le proprietà del ventilatore (fan) che possono impostare lo stato.</a:t>
            </a:r>
          </a:p>
        </p:txBody>
      </p:sp>
    </p:spTree>
    <p:extLst>
      <p:ext uri="{BB962C8B-B14F-4D97-AF65-F5344CB8AC3E}">
        <p14:creationId xmlns:p14="http://schemas.microsoft.com/office/powerpoint/2010/main" val="11312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2" grpId="0" animBg="1"/>
      <p:bldP spid="4" grpId="0"/>
      <p:bldP spid="6" grpId="0" animBg="1"/>
      <p:bldP spid="7" grpId="0"/>
      <p:bldP spid="10" grpId="0" animBg="1"/>
      <p:bldP spid="11" grpId="0"/>
      <p:bldP spid="15"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Una completa astrazione dalla Thing esistenti nell’ambiente</a:t>
            </a:r>
          </a:p>
          <a:p>
            <a:pPr lvl="1"/>
            <a:r>
              <a:rPr lang="it-IT" sz="1700" dirty="0"/>
              <a:t>È possibile eseguire istruzioni ad alto livello, come «illumina la stanza», al posto del classico «accendi la lampadina X».</a:t>
            </a:r>
          </a:p>
          <a:p>
            <a:r>
              <a:rPr lang="it-IT" dirty="0"/>
              <a:t>Una completa astrazione dalle funzionalità della Thing</a:t>
            </a:r>
          </a:p>
          <a:p>
            <a:pPr lvl="1"/>
            <a:r>
              <a:rPr lang="it-IT" sz="1700" dirty="0"/>
              <a:t>È possibile chiedere alla Thing «accenditi» senza effettivamente sapere quale sia il metodo corretto per accenderla (vi possono essere infatti più modi per farlo).</a:t>
            </a:r>
          </a:p>
          <a:p>
            <a:r>
              <a:rPr lang="it-IT" dirty="0"/>
              <a:t>Una completa indipendenza dalle </a:t>
            </a:r>
            <a:r>
              <a:rPr lang="it-IT" dirty="0" err="1"/>
              <a:t>Things</a:t>
            </a:r>
            <a:r>
              <a:rPr lang="it-IT" dirty="0"/>
              <a:t> rispetto all’ambiente</a:t>
            </a:r>
          </a:p>
          <a:p>
            <a:pPr lvl="1"/>
            <a:r>
              <a:rPr lang="it-IT" sz="1700" dirty="0"/>
              <a:t>È di poca rilevanza quali Thing siano effettivamente funzionanti; ciò che importa sono le funzionalità che hanno quelle attualmente presenti.</a:t>
            </a:r>
          </a:p>
          <a:p>
            <a:pPr lvl="1"/>
            <a:r>
              <a:rPr lang="it-IT" sz="1700" dirty="0"/>
              <a:t>Il come riescono ad arrivarci a determinati obiettivi diventa irrilevante.</a:t>
            </a:r>
          </a:p>
          <a:p>
            <a:r>
              <a:rPr lang="it-IT" dirty="0"/>
              <a:t>Dinamicità del sistema</a:t>
            </a:r>
          </a:p>
          <a:p>
            <a:pPr lvl="1"/>
            <a:r>
              <a:rPr lang="it-IT" sz="1700" dirty="0"/>
              <a:t>È possibile immaginarsi sistemi nei quali le </a:t>
            </a:r>
            <a:r>
              <a:rPr lang="it-IT" sz="1700" dirty="0" err="1"/>
              <a:t>Things</a:t>
            </a:r>
            <a:r>
              <a:rPr lang="it-IT" sz="1700" dirty="0"/>
              <a:t> vengono semplicemente accese.</a:t>
            </a:r>
          </a:p>
          <a:p>
            <a:pPr lvl="1"/>
            <a:r>
              <a:rPr lang="it-IT" sz="1700" dirty="0"/>
              <a:t>Non vi è nessun tipo di configurazione: semplicemente diventano «disponibili».</a:t>
            </a:r>
          </a:p>
          <a:p>
            <a:pPr lvl="1"/>
            <a:r>
              <a:rPr lang="it-IT" sz="1700" dirty="0"/>
              <a:t>Ciò riduce la necessità di manutenzione, facilita la prototipazione ed espande ulteriormente le possibilità sia nel campo della semantica che del WoT.</a:t>
            </a:r>
          </a:p>
          <a:p>
            <a:pPr lvl="1"/>
            <a:r>
              <a:rPr lang="it-IT" sz="1700" dirty="0"/>
              <a:t>Offre una visione molto più Pervasive dell’insieme.</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Cosa permette quindi?</a:t>
            </a:r>
          </a:p>
        </p:txBody>
      </p:sp>
    </p:spTree>
    <p:extLst>
      <p:ext uri="{BB962C8B-B14F-4D97-AF65-F5344CB8AC3E}">
        <p14:creationId xmlns:p14="http://schemas.microsoft.com/office/powerpoint/2010/main" val="418667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wipe(down)">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additive="base">
                                        <p:cTn id="64"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5"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additive="base">
                                        <p:cTn id="70" dur="2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1" dur="2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anim calcmode="lin" valueType="num">
                                      <p:cBhvr additive="base">
                                        <p:cTn id="76" dur="2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7" dur="2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Messa in pratica</a:t>
            </a:r>
          </a:p>
        </p:txBody>
      </p:sp>
    </p:spTree>
    <p:extLst>
      <p:ext uri="{BB962C8B-B14F-4D97-AF65-F5344CB8AC3E}">
        <p14:creationId xmlns:p14="http://schemas.microsoft.com/office/powerpoint/2010/main" val="393873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Si sta parlando di entità immerse all’interno di un ambiente capace di avere conoscenza</a:t>
            </a:r>
          </a:p>
          <a:p>
            <a:r>
              <a:rPr lang="it-IT" dirty="0"/>
              <a:t>Il mondo degli Agenti rispecchia perfettamente questo principio!</a:t>
            </a:r>
          </a:p>
          <a:p>
            <a:pPr lvl="1"/>
            <a:r>
              <a:rPr lang="it-IT" sz="1700" dirty="0"/>
              <a:t>In particolare, il modello BDI definisce </a:t>
            </a:r>
            <a:r>
              <a:rPr lang="it-IT" sz="1700" dirty="0" err="1"/>
              <a:t>Beliefs</a:t>
            </a:r>
            <a:r>
              <a:rPr lang="it-IT" sz="1700" dirty="0"/>
              <a:t>, </a:t>
            </a:r>
            <a:r>
              <a:rPr lang="it-IT" sz="1700" dirty="0" err="1"/>
              <a:t>Desires</a:t>
            </a:r>
            <a:r>
              <a:rPr lang="it-IT" sz="1700" dirty="0"/>
              <a:t> e </a:t>
            </a:r>
            <a:r>
              <a:rPr lang="it-IT" sz="1700" dirty="0" err="1"/>
              <a:t>Intentions</a:t>
            </a:r>
            <a:r>
              <a:rPr lang="it-IT" sz="1700" dirty="0"/>
              <a:t>.</a:t>
            </a:r>
          </a:p>
          <a:p>
            <a:pPr lvl="1"/>
            <a:r>
              <a:rPr lang="it-IT" sz="1700" dirty="0"/>
              <a:t>È possibile sfruttare il modello intrinseco per inquadrare meglio la situazione.</a:t>
            </a:r>
          </a:p>
          <a:p>
            <a:r>
              <a:rPr lang="it-IT" dirty="0" err="1"/>
              <a:t>JaCaMo</a:t>
            </a:r>
            <a:r>
              <a:rPr lang="it-IT" dirty="0"/>
              <a:t> ha una visione più ampia estendendo questa configurazione:</a:t>
            </a:r>
          </a:p>
          <a:p>
            <a:pPr lvl="1"/>
            <a:r>
              <a:rPr lang="it-IT" sz="1700" dirty="0"/>
              <a:t>Parti del codice possono essere sviluppate direttamente in Java;</a:t>
            </a:r>
          </a:p>
          <a:p>
            <a:pPr lvl="1"/>
            <a:r>
              <a:rPr lang="it-IT" sz="1700" dirty="0"/>
              <a:t>Vengono definiti </a:t>
            </a:r>
            <a:r>
              <a:rPr lang="it-IT" sz="1700" b="1" dirty="0"/>
              <a:t>Artefatti</a:t>
            </a:r>
            <a:r>
              <a:rPr lang="it-IT" sz="1700" dirty="0"/>
              <a:t> coloro che rappresentano questa parte del Framework.</a:t>
            </a:r>
          </a:p>
          <a:p>
            <a:r>
              <a:rPr lang="it-IT" dirty="0"/>
              <a:t>Essendo Java un linguaggio «troppo» standard, si vuole andare oltre:</a:t>
            </a:r>
          </a:p>
          <a:p>
            <a:pPr lvl="1"/>
            <a:r>
              <a:rPr lang="it-IT" sz="1700" dirty="0"/>
              <a:t>Abilitare </a:t>
            </a:r>
            <a:r>
              <a:rPr lang="it-IT" sz="1700" dirty="0" err="1"/>
              <a:t>JaCaMo</a:t>
            </a:r>
            <a:r>
              <a:rPr lang="it-IT" sz="1700" dirty="0"/>
              <a:t> all’utilizzo di </a:t>
            </a:r>
            <a:r>
              <a:rPr lang="it-IT" sz="1700" dirty="0" err="1"/>
              <a:t>Kotlin</a:t>
            </a:r>
            <a:r>
              <a:rPr lang="it-IT" sz="1700" dirty="0"/>
              <a:t> e </a:t>
            </a:r>
            <a:r>
              <a:rPr lang="it-IT" sz="1700" dirty="0" err="1"/>
              <a:t>JavaFX</a:t>
            </a:r>
            <a:r>
              <a:rPr lang="it-IT" sz="1700" dirty="0"/>
              <a:t> (con l’uso di </a:t>
            </a:r>
            <a:r>
              <a:rPr lang="it-IT" sz="1700" dirty="0" err="1"/>
              <a:t>TornadoFX</a:t>
            </a:r>
            <a:r>
              <a:rPr lang="it-IT" sz="1700" dirty="0"/>
              <a:t>).</a:t>
            </a:r>
          </a:p>
          <a:p>
            <a:r>
              <a:rPr lang="it-IT" dirty="0"/>
              <a:t>Il «</a:t>
            </a:r>
            <a:r>
              <a:rPr lang="it-IT" dirty="0" err="1"/>
              <a:t>Proof</a:t>
            </a:r>
            <a:r>
              <a:rPr lang="it-IT" dirty="0"/>
              <a:t> Of Work» dev’essere quindi capace di:</a:t>
            </a:r>
          </a:p>
          <a:p>
            <a:pPr lvl="1"/>
            <a:r>
              <a:rPr lang="it-IT" sz="1700" dirty="0"/>
              <a:t>Interagire in modo classico con le </a:t>
            </a:r>
            <a:r>
              <a:rPr lang="it-IT" sz="1700" dirty="0" err="1"/>
              <a:t>Things</a:t>
            </a:r>
            <a:r>
              <a:rPr lang="it-IT" sz="1700" dirty="0"/>
              <a:t>.</a:t>
            </a:r>
          </a:p>
          <a:p>
            <a:pPr lvl="1"/>
            <a:r>
              <a:rPr lang="it-IT" sz="1700" dirty="0"/>
              <a:t>Eseguire intenzioni ad alto livello (es. «Illumina la stanza» o «Non mi sento sicuro»).</a:t>
            </a:r>
          </a:p>
          <a:p>
            <a:pPr lvl="1"/>
            <a:r>
              <a:rPr lang="it-IT" sz="1700" dirty="0"/>
              <a:t>Non essere una banale centralina per le </a:t>
            </a:r>
            <a:r>
              <a:rPr lang="it-IT" sz="1700" dirty="0" err="1"/>
              <a:t>Things</a:t>
            </a:r>
            <a:r>
              <a:rPr lang="it-IT" sz="1700" dirty="0"/>
              <a:t>.</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Agenti</a:t>
            </a:r>
          </a:p>
        </p:txBody>
      </p:sp>
    </p:spTree>
    <p:extLst>
      <p:ext uri="{BB962C8B-B14F-4D97-AF65-F5344CB8AC3E}">
        <p14:creationId xmlns:p14="http://schemas.microsoft.com/office/powerpoint/2010/main" val="405603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wipe(down)">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wipe(down)">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2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0" dur="2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2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6" dur="2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 calcmode="lin" valueType="num">
                                      <p:cBhvr additive="base">
                                        <p:cTn id="81" dur="2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2" dur="2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Anche il mondo di Agenti ha presentato alcuni limiti</a:t>
            </a:r>
          </a:p>
          <a:p>
            <a:pPr lvl="1"/>
            <a:r>
              <a:rPr lang="it-IT" sz="1700" dirty="0"/>
              <a:t>Al momento in </a:t>
            </a:r>
            <a:r>
              <a:rPr lang="it-IT" sz="1700" dirty="0" err="1"/>
              <a:t>JaCaMo</a:t>
            </a:r>
            <a:r>
              <a:rPr lang="it-IT" sz="1700" dirty="0"/>
              <a:t> non è possibile aggiungere operazioni a </a:t>
            </a:r>
            <a:r>
              <a:rPr lang="it-IT" sz="1700" dirty="0" err="1"/>
              <a:t>run</a:t>
            </a:r>
            <a:r>
              <a:rPr lang="it-IT" sz="1700" dirty="0"/>
              <a:t>-time, creando </a:t>
            </a:r>
            <a:r>
              <a:rPr lang="it-IT" sz="1700" dirty="0" err="1"/>
              <a:t>Things</a:t>
            </a:r>
            <a:r>
              <a:rPr lang="it-IT" sz="1700" dirty="0"/>
              <a:t> associate direttamente ad un Artefatto;</a:t>
            </a:r>
          </a:p>
          <a:p>
            <a:pPr lvl="1"/>
            <a:r>
              <a:rPr lang="it-IT" sz="1700" dirty="0"/>
              <a:t>Non vi sono presenti dettagli come unirvi il mondo della semantica</a:t>
            </a:r>
          </a:p>
          <a:p>
            <a:r>
              <a:rPr lang="it-IT" dirty="0"/>
              <a:t>Ma proprio grazie alla semantica è possibile non associare Thing all’Artefatto</a:t>
            </a:r>
          </a:p>
          <a:p>
            <a:pPr lvl="1"/>
            <a:r>
              <a:rPr lang="it-IT" sz="1700" dirty="0"/>
              <a:t>È sufficiente infatti un unico Artefatto con una generica azione «</a:t>
            </a:r>
            <a:r>
              <a:rPr lang="it-IT" sz="1600" dirty="0" err="1">
                <a:latin typeface="Consolas" panose="020B0609020204030204" pitchFamily="49" charset="0"/>
              </a:rPr>
              <a:t>doAction</a:t>
            </a:r>
            <a:r>
              <a:rPr lang="it-IT" sz="1700" dirty="0"/>
              <a:t>»</a:t>
            </a:r>
          </a:p>
          <a:p>
            <a:pPr lvl="1"/>
            <a:r>
              <a:rPr lang="it-IT" sz="1700" dirty="0"/>
              <a:t>L’ottenimento di Thing e delle loro funzionalità è automatico, sapendo l’obiettivo</a:t>
            </a:r>
          </a:p>
          <a:p>
            <a:r>
              <a:rPr lang="it-IT" dirty="0"/>
              <a:t>La progettazione segue alcuni principi:</a:t>
            </a:r>
          </a:p>
          <a:p>
            <a:pPr lvl="1"/>
            <a:r>
              <a:rPr lang="it-IT" sz="1700" b="1" dirty="0"/>
              <a:t>Single </a:t>
            </a:r>
            <a:r>
              <a:rPr lang="it-IT" sz="1700" b="1" dirty="0" err="1"/>
              <a:t>Responsibility</a:t>
            </a:r>
            <a:r>
              <a:rPr lang="it-IT" sz="1700" b="1" dirty="0"/>
              <a:t> </a:t>
            </a:r>
            <a:r>
              <a:rPr lang="it-IT" sz="1700" b="1" dirty="0" err="1"/>
              <a:t>Principle</a:t>
            </a:r>
            <a:r>
              <a:rPr lang="it-IT" sz="1700" dirty="0"/>
              <a:t>: gli Agenti/</a:t>
            </a:r>
            <a:r>
              <a:rPr lang="it-IT" sz="1700" dirty="0" err="1"/>
              <a:t>Arteffatti</a:t>
            </a:r>
            <a:r>
              <a:rPr lang="it-IT" sz="1700" dirty="0"/>
              <a:t> sono responsabili di un certo sottoinsieme di funzionalità correlate tra di loro</a:t>
            </a:r>
          </a:p>
          <a:p>
            <a:pPr lvl="1"/>
            <a:r>
              <a:rPr lang="it-IT" sz="1700" b="1" dirty="0" err="1"/>
              <a:t>Blackboxing</a:t>
            </a:r>
            <a:r>
              <a:rPr lang="it-IT" sz="1700" dirty="0"/>
              <a:t> – gli Agenti possono parlare soltanto con altri Agenti e/o Artefatti. Elementi come GUI o dispositivi fisici devono essere «nascosti» al fine di non violare l’incapsulamento Agent-</a:t>
            </a:r>
            <a:r>
              <a:rPr lang="it-IT" sz="1700" dirty="0" err="1"/>
              <a:t>Oriented</a:t>
            </a:r>
            <a:r>
              <a:rPr lang="it-IT" sz="1700" dirty="0"/>
              <a:t>.</a:t>
            </a:r>
          </a:p>
          <a:p>
            <a:pPr lvl="1"/>
            <a:r>
              <a:rPr lang="it-IT" sz="1700" b="1" dirty="0"/>
              <a:t>«</a:t>
            </a:r>
            <a:r>
              <a:rPr lang="it-IT" sz="1700" b="1" dirty="0" err="1"/>
              <a:t>Demonstration</a:t>
            </a:r>
            <a:r>
              <a:rPr lang="it-IT" sz="1700" b="1" dirty="0"/>
              <a:t>-First» - </a:t>
            </a:r>
            <a:r>
              <a:rPr lang="it-IT" sz="1700" dirty="0"/>
              <a:t>il progetto mira a dimostrare prima di tutto le funzionalità derivanti dall’uso dei tre mondi uniti, piuttosto che il raggiungimento della perfezione nel creare, ad esempio, una GUI senza alcun difetto.</a:t>
            </a:r>
            <a:endParaRPr lang="it-IT" sz="1700" b="1" dirty="0"/>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err="1"/>
              <a:t>JaCaMo</a:t>
            </a:r>
            <a:endParaRPr lang="it-IT" dirty="0"/>
          </a:p>
        </p:txBody>
      </p:sp>
    </p:spTree>
    <p:extLst>
      <p:ext uri="{BB962C8B-B14F-4D97-AF65-F5344CB8AC3E}">
        <p14:creationId xmlns:p14="http://schemas.microsoft.com/office/powerpoint/2010/main" val="3132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down)">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down)">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0"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6"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274677"/>
            <a:ext cx="9601200" cy="679704"/>
          </a:xfrm>
        </p:spPr>
        <p:txBody>
          <a:bodyPr>
            <a:normAutofit fontScale="90000"/>
          </a:bodyPr>
          <a:lstStyle/>
          <a:p>
            <a:pPr algn="ctr"/>
            <a:r>
              <a:rPr lang="it-IT" dirty="0"/>
              <a:t>Obiettivi</a:t>
            </a:r>
          </a:p>
        </p:txBody>
      </p:sp>
      <p:pic>
        <p:nvPicPr>
          <p:cNvPr id="6" name="Immagine 5">
            <a:extLst>
              <a:ext uri="{FF2B5EF4-FFF2-40B4-BE49-F238E27FC236}">
                <a16:creationId xmlns:a16="http://schemas.microsoft.com/office/drawing/2014/main" id="{8FF29CD5-DF53-45F1-96D4-48028056D131}"/>
              </a:ext>
            </a:extLst>
          </p:cNvPr>
          <p:cNvPicPr>
            <a:picLocks noChangeAspect="1"/>
          </p:cNvPicPr>
          <p:nvPr/>
        </p:nvPicPr>
        <p:blipFill>
          <a:blip r:embed="rId2"/>
          <a:stretch>
            <a:fillRect/>
          </a:stretch>
        </p:blipFill>
        <p:spPr>
          <a:xfrm>
            <a:off x="2199681" y="1138638"/>
            <a:ext cx="909671" cy="995107"/>
          </a:xfrm>
          <a:prstGeom prst="rect">
            <a:avLst/>
          </a:prstGeom>
        </p:spPr>
      </p:pic>
      <p:sp>
        <p:nvSpPr>
          <p:cNvPr id="10" name="CasellaDiTesto 9">
            <a:extLst>
              <a:ext uri="{FF2B5EF4-FFF2-40B4-BE49-F238E27FC236}">
                <a16:creationId xmlns:a16="http://schemas.microsoft.com/office/drawing/2014/main" id="{E5BFD083-4C9B-4205-971F-DC037C7591F2}"/>
              </a:ext>
            </a:extLst>
          </p:cNvPr>
          <p:cNvSpPr txBox="1"/>
          <p:nvPr/>
        </p:nvSpPr>
        <p:spPr>
          <a:xfrm>
            <a:off x="4626060" y="2263608"/>
            <a:ext cx="3428596" cy="1292662"/>
          </a:xfrm>
          <a:prstGeom prst="rect">
            <a:avLst/>
          </a:prstGeom>
          <a:noFill/>
        </p:spPr>
        <p:txBody>
          <a:bodyPr wrap="square" rtlCol="0">
            <a:spAutoFit/>
          </a:bodyPr>
          <a:lstStyle/>
          <a:p>
            <a:pPr algn="just"/>
            <a:r>
              <a:rPr lang="it-IT" sz="1500" dirty="0"/>
              <a:t>Analisi nel campo dello sviluppo per scoprire Framework disponibili per la creazione e/o prototipazione delle </a:t>
            </a:r>
            <a:r>
              <a:rPr lang="it-IT" sz="1500" dirty="0" err="1"/>
              <a:t>Things</a:t>
            </a:r>
            <a:r>
              <a:rPr lang="it-IT" sz="1500" dirty="0"/>
              <a:t>.</a:t>
            </a:r>
          </a:p>
          <a:p>
            <a:pPr algn="just"/>
            <a:endParaRPr lang="it-IT" dirty="0"/>
          </a:p>
        </p:txBody>
      </p:sp>
      <p:sp>
        <p:nvSpPr>
          <p:cNvPr id="12" name="CasellaDiTesto 11">
            <a:extLst>
              <a:ext uri="{FF2B5EF4-FFF2-40B4-BE49-F238E27FC236}">
                <a16:creationId xmlns:a16="http://schemas.microsoft.com/office/drawing/2014/main" id="{B97BCB7E-E9CF-4FEC-A3CB-C45DD7649718}"/>
              </a:ext>
            </a:extLst>
          </p:cNvPr>
          <p:cNvSpPr txBox="1"/>
          <p:nvPr/>
        </p:nvSpPr>
        <p:spPr>
          <a:xfrm>
            <a:off x="1108552" y="2263608"/>
            <a:ext cx="3177364" cy="1292662"/>
          </a:xfrm>
          <a:prstGeom prst="rect">
            <a:avLst/>
          </a:prstGeom>
          <a:noFill/>
        </p:spPr>
        <p:txBody>
          <a:bodyPr wrap="square" rtlCol="0">
            <a:spAutoFit/>
          </a:bodyPr>
          <a:lstStyle/>
          <a:p>
            <a:pPr algn="just"/>
            <a:r>
              <a:rPr lang="it-IT" sz="1500" dirty="0"/>
              <a:t>Analisi nel campo del Semantic Web per descrivere la conoscenza relativa agli oggetti e all'ambiente in cui si trovano.</a:t>
            </a:r>
          </a:p>
          <a:p>
            <a:pPr algn="just"/>
            <a:endParaRPr lang="it-IT" dirty="0"/>
          </a:p>
        </p:txBody>
      </p:sp>
      <p:sp>
        <p:nvSpPr>
          <p:cNvPr id="13" name="CasellaDiTesto 12">
            <a:extLst>
              <a:ext uri="{FF2B5EF4-FFF2-40B4-BE49-F238E27FC236}">
                <a16:creationId xmlns:a16="http://schemas.microsoft.com/office/drawing/2014/main" id="{74A6A55A-F076-4E5D-A2F6-78C024D3B4EF}"/>
              </a:ext>
            </a:extLst>
          </p:cNvPr>
          <p:cNvSpPr txBox="1"/>
          <p:nvPr/>
        </p:nvSpPr>
        <p:spPr>
          <a:xfrm>
            <a:off x="1108552" y="4953311"/>
            <a:ext cx="3177364" cy="1292662"/>
          </a:xfrm>
          <a:prstGeom prst="rect">
            <a:avLst/>
          </a:prstGeom>
          <a:noFill/>
        </p:spPr>
        <p:txBody>
          <a:bodyPr wrap="square" rtlCol="0">
            <a:spAutoFit/>
          </a:bodyPr>
          <a:lstStyle/>
          <a:p>
            <a:pPr algn="just"/>
            <a:r>
              <a:rPr lang="it-IT" sz="1500" dirty="0"/>
              <a:t>Creazione degli oggetti aventi caratteristiche rilevate nei precedenti punti, utilizzando il framework scoperto.</a:t>
            </a:r>
          </a:p>
          <a:p>
            <a:pPr algn="just"/>
            <a:endParaRPr lang="it-IT" dirty="0"/>
          </a:p>
        </p:txBody>
      </p:sp>
      <p:pic>
        <p:nvPicPr>
          <p:cNvPr id="15" name="Immagine 14">
            <a:extLst>
              <a:ext uri="{FF2B5EF4-FFF2-40B4-BE49-F238E27FC236}">
                <a16:creationId xmlns:a16="http://schemas.microsoft.com/office/drawing/2014/main" id="{9484C564-1096-4AAA-BFA5-8B74C7DCBD39}"/>
              </a:ext>
            </a:extLst>
          </p:cNvPr>
          <p:cNvPicPr>
            <a:picLocks noChangeAspect="1"/>
          </p:cNvPicPr>
          <p:nvPr/>
        </p:nvPicPr>
        <p:blipFill>
          <a:blip r:embed="rId3"/>
          <a:stretch>
            <a:fillRect/>
          </a:stretch>
        </p:blipFill>
        <p:spPr>
          <a:xfrm>
            <a:off x="5717188" y="1111440"/>
            <a:ext cx="995108" cy="995108"/>
          </a:xfrm>
          <a:prstGeom prst="rect">
            <a:avLst/>
          </a:prstGeom>
        </p:spPr>
      </p:pic>
      <p:pic>
        <p:nvPicPr>
          <p:cNvPr id="17" name="Immagine 16">
            <a:extLst>
              <a:ext uri="{FF2B5EF4-FFF2-40B4-BE49-F238E27FC236}">
                <a16:creationId xmlns:a16="http://schemas.microsoft.com/office/drawing/2014/main" id="{51A90433-AC13-4C1F-95F9-ED67A3D31AE1}"/>
              </a:ext>
            </a:extLst>
          </p:cNvPr>
          <p:cNvPicPr>
            <a:picLocks noChangeAspect="1"/>
          </p:cNvPicPr>
          <p:nvPr/>
        </p:nvPicPr>
        <p:blipFill>
          <a:blip r:embed="rId4"/>
          <a:stretch>
            <a:fillRect/>
          </a:stretch>
        </p:blipFill>
        <p:spPr>
          <a:xfrm>
            <a:off x="2314278" y="3942938"/>
            <a:ext cx="765912" cy="765912"/>
          </a:xfrm>
          <a:prstGeom prst="rect">
            <a:avLst/>
          </a:prstGeom>
        </p:spPr>
      </p:pic>
      <p:pic>
        <p:nvPicPr>
          <p:cNvPr id="18" name="Immagine 17">
            <a:extLst>
              <a:ext uri="{FF2B5EF4-FFF2-40B4-BE49-F238E27FC236}">
                <a16:creationId xmlns:a16="http://schemas.microsoft.com/office/drawing/2014/main" id="{8426E127-440A-47B3-9946-052EF491A75B}"/>
              </a:ext>
            </a:extLst>
          </p:cNvPr>
          <p:cNvPicPr>
            <a:picLocks noChangeAspect="1"/>
          </p:cNvPicPr>
          <p:nvPr/>
        </p:nvPicPr>
        <p:blipFill>
          <a:blip r:embed="rId5"/>
          <a:srcRect/>
          <a:stretch/>
        </p:blipFill>
        <p:spPr>
          <a:xfrm>
            <a:off x="9494765" y="1111441"/>
            <a:ext cx="995107" cy="995107"/>
          </a:xfrm>
          <a:prstGeom prst="rect">
            <a:avLst/>
          </a:prstGeom>
        </p:spPr>
      </p:pic>
      <p:sp>
        <p:nvSpPr>
          <p:cNvPr id="19" name="CasellaDiTesto 18">
            <a:extLst>
              <a:ext uri="{FF2B5EF4-FFF2-40B4-BE49-F238E27FC236}">
                <a16:creationId xmlns:a16="http://schemas.microsoft.com/office/drawing/2014/main" id="{AEF756CA-AE5A-452C-A615-0BB4A4454D02}"/>
              </a:ext>
            </a:extLst>
          </p:cNvPr>
          <p:cNvSpPr txBox="1"/>
          <p:nvPr/>
        </p:nvSpPr>
        <p:spPr>
          <a:xfrm>
            <a:off x="4626060" y="4953311"/>
            <a:ext cx="3428597" cy="1015663"/>
          </a:xfrm>
          <a:prstGeom prst="rect">
            <a:avLst/>
          </a:prstGeom>
          <a:noFill/>
        </p:spPr>
        <p:txBody>
          <a:bodyPr wrap="square" rtlCol="0">
            <a:spAutoFit/>
          </a:bodyPr>
          <a:lstStyle/>
          <a:p>
            <a:pPr algn="just"/>
            <a:r>
              <a:rPr lang="it-IT" sz="1500" dirty="0"/>
              <a:t>Creazione di un progetto </a:t>
            </a:r>
            <a:r>
              <a:rPr lang="it-IT" sz="1500" i="1" dirty="0"/>
              <a:t>dimostrante le capacità di un sistema per scoprire di</a:t>
            </a:r>
            <a:r>
              <a:rPr lang="it-IT" sz="1500" dirty="0"/>
              <a:t>namicamente oggetti e capirne le potenzialità,</a:t>
            </a:r>
          </a:p>
        </p:txBody>
      </p:sp>
      <p:sp>
        <p:nvSpPr>
          <p:cNvPr id="20" name="CasellaDiTesto 19">
            <a:extLst>
              <a:ext uri="{FF2B5EF4-FFF2-40B4-BE49-F238E27FC236}">
                <a16:creationId xmlns:a16="http://schemas.microsoft.com/office/drawing/2014/main" id="{5390B6D3-9E24-4CF5-8575-81F402C0FB6E}"/>
              </a:ext>
            </a:extLst>
          </p:cNvPr>
          <p:cNvSpPr txBox="1"/>
          <p:nvPr/>
        </p:nvSpPr>
        <p:spPr>
          <a:xfrm>
            <a:off x="8412912" y="2263608"/>
            <a:ext cx="3177364" cy="1292662"/>
          </a:xfrm>
          <a:prstGeom prst="rect">
            <a:avLst/>
          </a:prstGeom>
          <a:noFill/>
        </p:spPr>
        <p:txBody>
          <a:bodyPr wrap="square" rtlCol="0">
            <a:spAutoFit/>
          </a:bodyPr>
          <a:lstStyle/>
          <a:p>
            <a:pPr algn="just"/>
            <a:r>
              <a:rPr lang="it-IT" sz="1500" dirty="0"/>
              <a:t>Focus sulle metodologie a disposizione per usufruire della conoscenza lato sperimentale e lato codice.</a:t>
            </a:r>
          </a:p>
          <a:p>
            <a:pPr algn="just"/>
            <a:endParaRPr lang="it-IT" dirty="0"/>
          </a:p>
        </p:txBody>
      </p:sp>
      <p:pic>
        <p:nvPicPr>
          <p:cNvPr id="22" name="Immagine 21">
            <a:extLst>
              <a:ext uri="{FF2B5EF4-FFF2-40B4-BE49-F238E27FC236}">
                <a16:creationId xmlns:a16="http://schemas.microsoft.com/office/drawing/2014/main" id="{E6A4FAB2-D1E3-487C-98AC-0E65FD4DC40F}"/>
              </a:ext>
            </a:extLst>
          </p:cNvPr>
          <p:cNvPicPr>
            <a:picLocks noChangeAspect="1"/>
          </p:cNvPicPr>
          <p:nvPr/>
        </p:nvPicPr>
        <p:blipFill>
          <a:blip r:embed="rId6"/>
          <a:srcRect/>
          <a:stretch/>
        </p:blipFill>
        <p:spPr>
          <a:xfrm>
            <a:off x="5842804" y="3757236"/>
            <a:ext cx="995108" cy="995108"/>
          </a:xfrm>
          <a:prstGeom prst="rect">
            <a:avLst/>
          </a:prstGeom>
        </p:spPr>
      </p:pic>
      <p:sp>
        <p:nvSpPr>
          <p:cNvPr id="24" name="CasellaDiTesto 23">
            <a:extLst>
              <a:ext uri="{FF2B5EF4-FFF2-40B4-BE49-F238E27FC236}">
                <a16:creationId xmlns:a16="http://schemas.microsoft.com/office/drawing/2014/main" id="{F2583C8C-4D24-4478-8254-BF5C7F3F6204}"/>
              </a:ext>
            </a:extLst>
          </p:cNvPr>
          <p:cNvSpPr txBox="1"/>
          <p:nvPr/>
        </p:nvSpPr>
        <p:spPr>
          <a:xfrm>
            <a:off x="8412912" y="4953310"/>
            <a:ext cx="3428597" cy="784830"/>
          </a:xfrm>
          <a:prstGeom prst="rect">
            <a:avLst/>
          </a:prstGeom>
          <a:noFill/>
        </p:spPr>
        <p:txBody>
          <a:bodyPr wrap="square" rtlCol="0">
            <a:spAutoFit/>
          </a:bodyPr>
          <a:lstStyle/>
          <a:p>
            <a:pPr algn="just"/>
            <a:r>
              <a:rPr lang="it-IT" sz="1500" dirty="0"/>
              <a:t>Unire il mondo di Web Semantico, WoT e Pervasive Computing sia nell’ambito universitario che come sfida personale.</a:t>
            </a:r>
          </a:p>
        </p:txBody>
      </p:sp>
      <p:pic>
        <p:nvPicPr>
          <p:cNvPr id="25" name="Immagine 24">
            <a:extLst>
              <a:ext uri="{FF2B5EF4-FFF2-40B4-BE49-F238E27FC236}">
                <a16:creationId xmlns:a16="http://schemas.microsoft.com/office/drawing/2014/main" id="{CEDEE0D9-4D94-4C26-9F49-87B59C3CD53D}"/>
              </a:ext>
            </a:extLst>
          </p:cNvPr>
          <p:cNvPicPr>
            <a:picLocks noChangeAspect="1"/>
          </p:cNvPicPr>
          <p:nvPr/>
        </p:nvPicPr>
        <p:blipFill>
          <a:blip r:embed="rId7"/>
          <a:srcRect/>
          <a:stretch/>
        </p:blipFill>
        <p:spPr>
          <a:xfrm>
            <a:off x="9629656" y="3757236"/>
            <a:ext cx="995108" cy="995108"/>
          </a:xfrm>
          <a:prstGeom prst="rect">
            <a:avLst/>
          </a:prstGeom>
        </p:spPr>
      </p:pic>
    </p:spTree>
    <p:extLst>
      <p:ext uri="{BB962C8B-B14F-4D97-AF65-F5344CB8AC3E}">
        <p14:creationId xmlns:p14="http://schemas.microsoft.com/office/powerpoint/2010/main" val="40199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 calcmode="lin" valueType="num">
                                      <p:cBhvr>
                                        <p:cTn id="19" dur="500" fill="hold"/>
                                        <p:tgtEl>
                                          <p:spTgt spid="12"/>
                                        </p:tgtEl>
                                        <p:attrNameLst>
                                          <p:attrName>style.rotation</p:attrName>
                                        </p:attrNameLst>
                                      </p:cBhvr>
                                      <p:tavLst>
                                        <p:tav tm="0">
                                          <p:val>
                                            <p:fltVal val="90"/>
                                          </p:val>
                                        </p:tav>
                                        <p:tav tm="100000">
                                          <p:val>
                                            <p:fltVal val="0"/>
                                          </p:val>
                                        </p:tav>
                                      </p:tavLst>
                                    </p:anim>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500"/>
                                        <p:tgtEl>
                                          <p:spTgt spid="15"/>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heel(1)">
                                      <p:cBhvr>
                                        <p:cTn id="36" dur="500"/>
                                        <p:tgtEl>
                                          <p:spTgt spid="18"/>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 calcmode="lin" valueType="num">
                                      <p:cBhvr>
                                        <p:cTn id="41" dur="500" fill="hold"/>
                                        <p:tgtEl>
                                          <p:spTgt spid="20"/>
                                        </p:tgtEl>
                                        <p:attrNameLst>
                                          <p:attrName>style.rotation</p:attrName>
                                        </p:attrNameLst>
                                      </p:cBhvr>
                                      <p:tavLst>
                                        <p:tav tm="0">
                                          <p:val>
                                            <p:fltVal val="90"/>
                                          </p:val>
                                        </p:tav>
                                        <p:tav tm="100000">
                                          <p:val>
                                            <p:fltVal val="0"/>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500"/>
                                        <p:tgtEl>
                                          <p:spTgt spid="17"/>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 calcmode="lin" valueType="num">
                                      <p:cBhvr>
                                        <p:cTn id="52" dur="500" fill="hold"/>
                                        <p:tgtEl>
                                          <p:spTgt spid="13"/>
                                        </p:tgtEl>
                                        <p:attrNameLst>
                                          <p:attrName>style.rotation</p:attrName>
                                        </p:attrNameLst>
                                      </p:cBhvr>
                                      <p:tavLst>
                                        <p:tav tm="0">
                                          <p:val>
                                            <p:fltVal val="90"/>
                                          </p:val>
                                        </p:tav>
                                        <p:tav tm="100000">
                                          <p:val>
                                            <p:fltVal val="0"/>
                                          </p:val>
                                        </p:tav>
                                      </p:tavLst>
                                    </p:anim>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heel(1)">
                                      <p:cBhvr>
                                        <p:cTn id="58" dur="500"/>
                                        <p:tgtEl>
                                          <p:spTgt spid="22"/>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 calcmode="lin" valueType="num">
                                      <p:cBhvr>
                                        <p:cTn id="63" dur="500" fill="hold"/>
                                        <p:tgtEl>
                                          <p:spTgt spid="19"/>
                                        </p:tgtEl>
                                        <p:attrNameLst>
                                          <p:attrName>style.rotation</p:attrName>
                                        </p:attrNameLst>
                                      </p:cBhvr>
                                      <p:tavLst>
                                        <p:tav tm="0">
                                          <p:val>
                                            <p:fltVal val="90"/>
                                          </p:val>
                                        </p:tav>
                                        <p:tav tm="100000">
                                          <p:val>
                                            <p:fltVal val="0"/>
                                          </p:val>
                                        </p:tav>
                                      </p:tavLst>
                                    </p:anim>
                                    <p:animEffect transition="in" filter="fad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heel(1)">
                                      <p:cBhvr>
                                        <p:cTn id="69" dur="500"/>
                                        <p:tgtEl>
                                          <p:spTgt spid="25"/>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 calcmode="lin" valueType="num">
                                      <p:cBhvr>
                                        <p:cTn id="74" dur="500" fill="hold"/>
                                        <p:tgtEl>
                                          <p:spTgt spid="24"/>
                                        </p:tgtEl>
                                        <p:attrNameLst>
                                          <p:attrName>style.rotation</p:attrName>
                                        </p:attrNameLst>
                                      </p:cBhvr>
                                      <p:tavLst>
                                        <p:tav tm="0">
                                          <p:val>
                                            <p:fltVal val="90"/>
                                          </p:val>
                                        </p:tav>
                                        <p:tav tm="100000">
                                          <p:val>
                                            <p:fltVal val="0"/>
                                          </p:val>
                                        </p:tav>
                                      </p:tavLst>
                                    </p:anim>
                                    <p:animEffect transition="in" filter="fade">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19" grpId="0"/>
      <p:bldP spid="20"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Il progetto si compone di 1 Agente e 2 Artefatti.</a:t>
            </a:r>
          </a:p>
          <a:p>
            <a:r>
              <a:rPr lang="it-IT" dirty="0"/>
              <a:t>L’agente è l’entità che contiene i piani per raggiungere determinati obiettivi.</a:t>
            </a:r>
          </a:p>
          <a:p>
            <a:pPr lvl="1"/>
            <a:r>
              <a:rPr lang="it-IT" sz="1700" dirty="0"/>
              <a:t>La sua conoscenza è basata sul riferimento diretto all’ontologia SAREF.</a:t>
            </a:r>
          </a:p>
          <a:p>
            <a:pPr lvl="1"/>
            <a:r>
              <a:rPr lang="it-IT" sz="1700" dirty="0"/>
              <a:t>In base a questa l’Agente sa che, per esempio, tutti i dispositivi di tipo </a:t>
            </a:r>
            <a:r>
              <a:rPr lang="it-IT" sz="1700" dirty="0" err="1">
                <a:latin typeface="Consolas" panose="020B0609020204030204" pitchFamily="49" charset="0"/>
              </a:rPr>
              <a:t>saref:LightingDevice</a:t>
            </a:r>
            <a:r>
              <a:rPr lang="it-IT" sz="1700" dirty="0">
                <a:latin typeface="Consolas" panose="020B0609020204030204" pitchFamily="49" charset="0"/>
              </a:rPr>
              <a:t> </a:t>
            </a:r>
            <a:r>
              <a:rPr lang="it-IT" sz="1700" dirty="0"/>
              <a:t>hanno una funzionalità </a:t>
            </a:r>
            <a:r>
              <a:rPr lang="it-IT" sz="1700" dirty="0" err="1">
                <a:latin typeface="Consolas" panose="020B0609020204030204" pitchFamily="49" charset="0"/>
              </a:rPr>
              <a:t>OnOffFunction</a:t>
            </a:r>
            <a:r>
              <a:rPr lang="it-IT" sz="1700" dirty="0"/>
              <a:t>.</a:t>
            </a:r>
          </a:p>
          <a:p>
            <a:r>
              <a:rPr lang="it-IT" dirty="0"/>
              <a:t>Al primo lancio, l’Agente crea gli Artefatti.</a:t>
            </a:r>
          </a:p>
          <a:p>
            <a:pPr lvl="1"/>
            <a:r>
              <a:rPr lang="it-IT" sz="1700" dirty="0" err="1">
                <a:latin typeface="Consolas" panose="020B0609020204030204" pitchFamily="49" charset="0"/>
              </a:rPr>
              <a:t>MainViewArtifact</a:t>
            </a:r>
            <a:r>
              <a:rPr lang="it-IT" sz="1700" dirty="0"/>
              <a:t> si occupa di fare da «</a:t>
            </a:r>
            <a:r>
              <a:rPr lang="it-IT" sz="1700" dirty="0" err="1"/>
              <a:t>blackboxer</a:t>
            </a:r>
            <a:r>
              <a:rPr lang="it-IT" sz="1700" dirty="0"/>
              <a:t>» alla </a:t>
            </a:r>
            <a:r>
              <a:rPr lang="it-IT" sz="1700" dirty="0" err="1"/>
              <a:t>view</a:t>
            </a:r>
            <a:r>
              <a:rPr lang="it-IT" sz="1700" dirty="0"/>
              <a:t> costruita in </a:t>
            </a:r>
            <a:r>
              <a:rPr lang="it-IT" sz="1700" dirty="0" err="1"/>
              <a:t>TornadoFX</a:t>
            </a:r>
            <a:r>
              <a:rPr lang="it-IT" sz="1700" dirty="0"/>
              <a:t>.</a:t>
            </a:r>
          </a:p>
          <a:p>
            <a:pPr lvl="1"/>
            <a:r>
              <a:rPr lang="it-IT" sz="1700" dirty="0"/>
              <a:t>Osserva gli eventi della </a:t>
            </a:r>
            <a:r>
              <a:rPr lang="it-IT" sz="1700" dirty="0" err="1"/>
              <a:t>View</a:t>
            </a:r>
            <a:r>
              <a:rPr lang="it-IT" sz="1700" dirty="0"/>
              <a:t> e li inoltra all’Agente che decide il piano da eseguire.</a:t>
            </a:r>
          </a:p>
          <a:p>
            <a:pPr lvl="1"/>
            <a:r>
              <a:rPr lang="it-IT" sz="1700" dirty="0" err="1">
                <a:latin typeface="Consolas" panose="020B0609020204030204" pitchFamily="49" charset="0"/>
              </a:rPr>
              <a:t>ThingsArtifact</a:t>
            </a:r>
            <a:r>
              <a:rPr lang="it-IT" sz="1700" dirty="0"/>
              <a:t> si occupa di ottenere informazioni sulle Thing, fare query di ricerca ed eseguire operazioni e/o settaggi di proprietà all’interno delle Thing.</a:t>
            </a:r>
          </a:p>
          <a:p>
            <a:pPr lvl="1"/>
            <a:r>
              <a:rPr lang="it-IT" sz="1700" dirty="0"/>
              <a:t>L’agente si interfaccia direttamente con questo Artefatto per ricercare Thing per i suoi piani.</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Realizzazione</a:t>
            </a:r>
          </a:p>
        </p:txBody>
      </p:sp>
    </p:spTree>
    <p:extLst>
      <p:ext uri="{BB962C8B-B14F-4D97-AF65-F5344CB8AC3E}">
        <p14:creationId xmlns:p14="http://schemas.microsoft.com/office/powerpoint/2010/main" val="22304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0"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sz="1800" dirty="0" err="1">
                <a:latin typeface="Consolas" panose="020B0609020204030204" pitchFamily="49" charset="0"/>
              </a:rPr>
              <a:t>ThingArtifact</a:t>
            </a:r>
            <a:r>
              <a:rPr lang="it-IT" dirty="0"/>
              <a:t> permette quindi:</a:t>
            </a:r>
          </a:p>
          <a:p>
            <a:pPr lvl="1"/>
            <a:r>
              <a:rPr lang="it-IT" sz="1700" dirty="0"/>
              <a:t>L’ottenimento di tutte le Thing attualmente connesse.</a:t>
            </a:r>
          </a:p>
          <a:p>
            <a:pPr lvl="1"/>
            <a:r>
              <a:rPr lang="it-IT" sz="1700" dirty="0"/>
              <a:t>La ricerca delle Thing per tipologia di dispositivo.</a:t>
            </a:r>
          </a:p>
          <a:p>
            <a:pPr lvl="1"/>
            <a:r>
              <a:rPr lang="it-IT" sz="1700" dirty="0"/>
              <a:t>La ricerca delle Thing che hanno una certa funzionalità.</a:t>
            </a:r>
          </a:p>
          <a:p>
            <a:pPr lvl="1"/>
            <a:r>
              <a:rPr lang="it-IT" sz="1700" dirty="0"/>
              <a:t>L’applicazione di un filtro per ottenere Thing corrispondenti.</a:t>
            </a:r>
          </a:p>
          <a:p>
            <a:r>
              <a:rPr lang="it-IT" sz="1800" dirty="0" err="1">
                <a:latin typeface="Consolas" panose="020B0609020204030204" pitchFamily="49" charset="0"/>
              </a:rPr>
              <a:t>ViewArtifact</a:t>
            </a:r>
            <a:r>
              <a:rPr lang="it-IT" dirty="0"/>
              <a:t> permette quindi:</a:t>
            </a:r>
          </a:p>
          <a:p>
            <a:pPr lvl="1"/>
            <a:r>
              <a:rPr lang="it-IT" sz="1700" dirty="0"/>
              <a:t>La visualizzazione delle Thing attualmente connesse</a:t>
            </a:r>
          </a:p>
          <a:p>
            <a:pPr lvl="1"/>
            <a:r>
              <a:rPr lang="it-IT" sz="1700" dirty="0"/>
              <a:t>L’interazione diretta con le </a:t>
            </a:r>
            <a:r>
              <a:rPr lang="it-IT" sz="1700" dirty="0" err="1"/>
              <a:t>Things</a:t>
            </a:r>
            <a:r>
              <a:rPr lang="it-IT" sz="1700" dirty="0"/>
              <a:t> </a:t>
            </a:r>
          </a:p>
          <a:p>
            <a:pPr lvl="1"/>
            <a:r>
              <a:rPr lang="it-IT" sz="1700" dirty="0"/>
              <a:t>L’espressione di alcune intenzioni ad alto livello</a:t>
            </a:r>
          </a:p>
          <a:p>
            <a:r>
              <a:rPr lang="it-IT" dirty="0"/>
              <a:t>L’Agente si occupa di:</a:t>
            </a:r>
          </a:p>
          <a:p>
            <a:pPr lvl="1"/>
            <a:r>
              <a:rPr lang="it-IT" sz="1700" dirty="0"/>
              <a:t>Reagire correttamente alla richieste pervenute dal </a:t>
            </a:r>
            <a:r>
              <a:rPr lang="it-IT" sz="1700" dirty="0" err="1"/>
              <a:t>ViewArtifact</a:t>
            </a:r>
            <a:endParaRPr lang="it-IT" sz="1700" dirty="0"/>
          </a:p>
          <a:p>
            <a:pPr lvl="1"/>
            <a:r>
              <a:rPr lang="it-IT" sz="1700" dirty="0"/>
              <a:t>Selezionare il piano corrispondente alla realizzazione dell’obiettivo</a:t>
            </a:r>
          </a:p>
          <a:p>
            <a:pPr lvl="1"/>
            <a:r>
              <a:rPr lang="it-IT" sz="1700" dirty="0"/>
              <a:t>Chiamare il </a:t>
            </a:r>
            <a:r>
              <a:rPr lang="it-IT" sz="1700" dirty="0" err="1"/>
              <a:t>ThingArtifact</a:t>
            </a:r>
            <a:r>
              <a:rPr lang="it-IT" sz="1700" dirty="0"/>
              <a:t> quando è necessario cercare e interagire con le Thing</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Esecuzione</a:t>
            </a:r>
          </a:p>
        </p:txBody>
      </p:sp>
    </p:spTree>
    <p:extLst>
      <p:ext uri="{BB962C8B-B14F-4D97-AF65-F5344CB8AC3E}">
        <p14:creationId xmlns:p14="http://schemas.microsoft.com/office/powerpoint/2010/main" val="9499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5"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1"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wipe(down)">
                                      <p:cBhvr>
                                        <p:cTn id="66" dur="500"/>
                                        <p:tgtEl>
                                          <p:spTgt spid="3">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2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2" dur="2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additive="base">
                                        <p:cTn id="77" dur="2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8" dur="2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 calcmode="lin" valueType="num">
                                      <p:cBhvr additive="base">
                                        <p:cTn id="83" dur="2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4" dur="2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Esempio di esecuzione</a:t>
            </a:r>
          </a:p>
        </p:txBody>
      </p:sp>
      <p:sp>
        <p:nvSpPr>
          <p:cNvPr id="8" name="Figura a mano libera: forma 7">
            <a:extLst>
              <a:ext uri="{FF2B5EF4-FFF2-40B4-BE49-F238E27FC236}">
                <a16:creationId xmlns:a16="http://schemas.microsoft.com/office/drawing/2014/main" id="{63E51732-1D33-4B66-90DF-D9DF673D124F}"/>
              </a:ext>
            </a:extLst>
          </p:cNvPr>
          <p:cNvSpPr/>
          <p:nvPr/>
        </p:nvSpPr>
        <p:spPr>
          <a:xfrm>
            <a:off x="3411964" y="2075395"/>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2" tIns="43198" rIns="236933" bIns="43200"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9" name="Figura a mano libera: forma 8">
            <a:extLst>
              <a:ext uri="{FF2B5EF4-FFF2-40B4-BE49-F238E27FC236}">
                <a16:creationId xmlns:a16="http://schemas.microsoft.com/office/drawing/2014/main" id="{8E97EDD8-D2DC-4A00-83AD-A02FCAC70419}"/>
              </a:ext>
            </a:extLst>
          </p:cNvPr>
          <p:cNvSpPr/>
          <p:nvPr/>
        </p:nvSpPr>
        <p:spPr>
          <a:xfrm>
            <a:off x="1221246" y="146335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L’utente esprime il proprio desiderio di voler illuminare la stanza</a:t>
            </a:r>
          </a:p>
        </p:txBody>
      </p:sp>
      <p:sp>
        <p:nvSpPr>
          <p:cNvPr id="10" name="Figura a mano libera: forma 9">
            <a:extLst>
              <a:ext uri="{FF2B5EF4-FFF2-40B4-BE49-F238E27FC236}">
                <a16:creationId xmlns:a16="http://schemas.microsoft.com/office/drawing/2014/main" id="{84B29E74-4C90-40A9-88E7-86CD2B1F6D75}"/>
              </a:ext>
            </a:extLst>
          </p:cNvPr>
          <p:cNvSpPr/>
          <p:nvPr/>
        </p:nvSpPr>
        <p:spPr>
          <a:xfrm>
            <a:off x="6108760" y="2075395"/>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3" tIns="43198" rIns="236932" bIns="43200"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11" name="Figura a mano libera: forma 10">
            <a:extLst>
              <a:ext uri="{FF2B5EF4-FFF2-40B4-BE49-F238E27FC236}">
                <a16:creationId xmlns:a16="http://schemas.microsoft.com/office/drawing/2014/main" id="{E6AC084A-248B-4EEB-8293-1B42CDA616FB}"/>
              </a:ext>
            </a:extLst>
          </p:cNvPr>
          <p:cNvSpPr/>
          <p:nvPr/>
        </p:nvSpPr>
        <p:spPr>
          <a:xfrm>
            <a:off x="3918043" y="146335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L’evento viene catturato dal controller implementato all’interno dell’Artefatto</a:t>
            </a:r>
          </a:p>
        </p:txBody>
      </p:sp>
      <p:sp>
        <p:nvSpPr>
          <p:cNvPr id="12" name="Figura a mano libera: forma 11">
            <a:extLst>
              <a:ext uri="{FF2B5EF4-FFF2-40B4-BE49-F238E27FC236}">
                <a16:creationId xmlns:a16="http://schemas.microsoft.com/office/drawing/2014/main" id="{4B18BF37-0D9D-41DD-8D1A-6B3554F83B49}"/>
              </a:ext>
            </a:extLst>
          </p:cNvPr>
          <p:cNvSpPr/>
          <p:nvPr/>
        </p:nvSpPr>
        <p:spPr>
          <a:xfrm>
            <a:off x="8805556" y="2075395"/>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3" tIns="43198" rIns="236932" bIns="43200"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13" name="Figura a mano libera: forma 12">
            <a:extLst>
              <a:ext uri="{FF2B5EF4-FFF2-40B4-BE49-F238E27FC236}">
                <a16:creationId xmlns:a16="http://schemas.microsoft.com/office/drawing/2014/main" id="{F60A0213-717D-4D5C-96E9-8F36EB24C5AA}"/>
              </a:ext>
            </a:extLst>
          </p:cNvPr>
          <p:cNvSpPr/>
          <p:nvPr/>
        </p:nvSpPr>
        <p:spPr>
          <a:xfrm>
            <a:off x="6614839" y="146335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L’Artefatto segnala all’Agente che qualcosa è successo, passando come parametro quel «qualcosa»</a:t>
            </a:r>
          </a:p>
        </p:txBody>
      </p:sp>
      <p:sp>
        <p:nvSpPr>
          <p:cNvPr id="14" name="Figura a mano libera: forma 13">
            <a:extLst>
              <a:ext uri="{FF2B5EF4-FFF2-40B4-BE49-F238E27FC236}">
                <a16:creationId xmlns:a16="http://schemas.microsoft.com/office/drawing/2014/main" id="{DFF7CCB5-884B-47D8-97D0-7415A9EB7BCD}"/>
              </a:ext>
            </a:extLst>
          </p:cNvPr>
          <p:cNvSpPr/>
          <p:nvPr/>
        </p:nvSpPr>
        <p:spPr>
          <a:xfrm>
            <a:off x="2317505" y="2777070"/>
            <a:ext cx="8090388" cy="473678"/>
          </a:xfrm>
          <a:custGeom>
            <a:avLst/>
            <a:gdLst>
              <a:gd name="connsiteX0" fmla="*/ 8090388 w 8090388"/>
              <a:gd name="connsiteY0" fmla="*/ 0 h 473678"/>
              <a:gd name="connsiteX1" fmla="*/ 8090388 w 8090388"/>
              <a:gd name="connsiteY1" fmla="*/ 253939 h 473678"/>
              <a:gd name="connsiteX2" fmla="*/ 0 w 8090388"/>
              <a:gd name="connsiteY2" fmla="*/ 253939 h 473678"/>
              <a:gd name="connsiteX3" fmla="*/ 0 w 8090388"/>
              <a:gd name="connsiteY3" fmla="*/ 473678 h 473678"/>
            </a:gdLst>
            <a:ahLst/>
            <a:cxnLst>
              <a:cxn ang="0">
                <a:pos x="connsiteX0" y="connsiteY0"/>
              </a:cxn>
              <a:cxn ang="0">
                <a:pos x="connsiteX1" y="connsiteY1"/>
              </a:cxn>
              <a:cxn ang="0">
                <a:pos x="connsiteX2" y="connsiteY2"/>
              </a:cxn>
              <a:cxn ang="0">
                <a:pos x="connsiteX3" y="connsiteY3"/>
              </a:cxn>
            </a:cxnLst>
            <a:rect l="l" t="t" r="r" b="b"/>
            <a:pathLst>
              <a:path w="8090388" h="473678">
                <a:moveTo>
                  <a:pt x="8090388" y="0"/>
                </a:moveTo>
                <a:lnTo>
                  <a:pt x="8090388" y="253939"/>
                </a:lnTo>
                <a:lnTo>
                  <a:pt x="0" y="253939"/>
                </a:lnTo>
                <a:lnTo>
                  <a:pt x="0" y="473678"/>
                </a:lnTo>
              </a:path>
            </a:pathLst>
          </a:custGeom>
          <a:noFill/>
          <a:ln>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3855242" tIns="234318" rIns="3855242" bIns="234318"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15" name="Figura a mano libera: forma 14">
            <a:extLst>
              <a:ext uri="{FF2B5EF4-FFF2-40B4-BE49-F238E27FC236}">
                <a16:creationId xmlns:a16="http://schemas.microsoft.com/office/drawing/2014/main" id="{0725654D-E52D-4409-ACD3-0C9687D42143}"/>
              </a:ext>
            </a:extLst>
          </p:cNvPr>
          <p:cNvSpPr/>
          <p:nvPr/>
        </p:nvSpPr>
        <p:spPr>
          <a:xfrm>
            <a:off x="9311635" y="146335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In base alla conoscenza attuale, l’Agente decide il piano da eseguire con la procedura per arrivare all’obiettivo finale.</a:t>
            </a:r>
          </a:p>
        </p:txBody>
      </p:sp>
      <p:sp>
        <p:nvSpPr>
          <p:cNvPr id="16" name="Figura a mano libera: forma 15">
            <a:extLst>
              <a:ext uri="{FF2B5EF4-FFF2-40B4-BE49-F238E27FC236}">
                <a16:creationId xmlns:a16="http://schemas.microsoft.com/office/drawing/2014/main" id="{3FD5BCDE-EEE6-49BF-8DCA-9FC914233C03}"/>
              </a:ext>
            </a:extLst>
          </p:cNvPr>
          <p:cNvSpPr/>
          <p:nvPr/>
        </p:nvSpPr>
        <p:spPr>
          <a:xfrm>
            <a:off x="3411964" y="3895184"/>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2" tIns="43199" rIns="236933" bIns="43199"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17" name="Figura a mano libera: forma 16">
            <a:extLst>
              <a:ext uri="{FF2B5EF4-FFF2-40B4-BE49-F238E27FC236}">
                <a16:creationId xmlns:a16="http://schemas.microsoft.com/office/drawing/2014/main" id="{00CEF38D-BBCC-48F9-B325-7094E137F966}"/>
              </a:ext>
            </a:extLst>
          </p:cNvPr>
          <p:cNvSpPr/>
          <p:nvPr/>
        </p:nvSpPr>
        <p:spPr>
          <a:xfrm>
            <a:off x="1221246" y="328314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Nel caso di «Illumina la Stanza» viene selezionato un piano che trova UN dispositivo che possa illuminare</a:t>
            </a:r>
          </a:p>
        </p:txBody>
      </p:sp>
      <p:sp>
        <p:nvSpPr>
          <p:cNvPr id="18" name="Figura a mano libera: forma 17">
            <a:extLst>
              <a:ext uri="{FF2B5EF4-FFF2-40B4-BE49-F238E27FC236}">
                <a16:creationId xmlns:a16="http://schemas.microsoft.com/office/drawing/2014/main" id="{C04E7D41-F639-4C2E-B562-716D93995948}"/>
              </a:ext>
            </a:extLst>
          </p:cNvPr>
          <p:cNvSpPr/>
          <p:nvPr/>
        </p:nvSpPr>
        <p:spPr>
          <a:xfrm>
            <a:off x="6108760" y="3895184"/>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3" tIns="43199" rIns="236932" bIns="43199"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19" name="Figura a mano libera: forma 18">
            <a:extLst>
              <a:ext uri="{FF2B5EF4-FFF2-40B4-BE49-F238E27FC236}">
                <a16:creationId xmlns:a16="http://schemas.microsoft.com/office/drawing/2014/main" id="{3335ABBC-11F3-4A72-8548-ED5E062433F2}"/>
              </a:ext>
            </a:extLst>
          </p:cNvPr>
          <p:cNvSpPr/>
          <p:nvPr/>
        </p:nvSpPr>
        <p:spPr>
          <a:xfrm>
            <a:off x="3918043" y="328314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L’agente chiede al </a:t>
            </a:r>
            <a:r>
              <a:rPr lang="it-IT" sz="1400" kern="1200" dirty="0" err="1">
                <a:solidFill>
                  <a:schemeClr val="tx1">
                    <a:lumMod val="85000"/>
                    <a:lumOff val="15000"/>
                  </a:schemeClr>
                </a:solidFill>
              </a:rPr>
              <a:t>ThingArtifact</a:t>
            </a:r>
            <a:r>
              <a:rPr lang="it-IT" sz="1400" kern="1200" dirty="0">
                <a:solidFill>
                  <a:schemeClr val="tx1">
                    <a:lumMod val="85000"/>
                    <a:lumOff val="15000"/>
                  </a:schemeClr>
                </a:solidFill>
              </a:rPr>
              <a:t> di dargli tutte le Thing corrispondenti a «Dispositivi che Illuminano»</a:t>
            </a:r>
          </a:p>
        </p:txBody>
      </p:sp>
      <p:sp>
        <p:nvSpPr>
          <p:cNvPr id="20" name="Figura a mano libera: forma 19">
            <a:extLst>
              <a:ext uri="{FF2B5EF4-FFF2-40B4-BE49-F238E27FC236}">
                <a16:creationId xmlns:a16="http://schemas.microsoft.com/office/drawing/2014/main" id="{51C800ED-06CA-4408-8D22-36454D62D637}"/>
              </a:ext>
            </a:extLst>
          </p:cNvPr>
          <p:cNvSpPr/>
          <p:nvPr/>
        </p:nvSpPr>
        <p:spPr>
          <a:xfrm>
            <a:off x="8805556" y="3895184"/>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3" tIns="43199" rIns="236932" bIns="43199"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21" name="Figura a mano libera: forma 20">
            <a:extLst>
              <a:ext uri="{FF2B5EF4-FFF2-40B4-BE49-F238E27FC236}">
                <a16:creationId xmlns:a16="http://schemas.microsoft.com/office/drawing/2014/main" id="{88763E72-6C74-4988-8776-2898C522615B}"/>
              </a:ext>
            </a:extLst>
          </p:cNvPr>
          <p:cNvSpPr/>
          <p:nvPr/>
        </p:nvSpPr>
        <p:spPr>
          <a:xfrm>
            <a:off x="6614839" y="328314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L’Agente seleziona le Thing in base al filtro (in questo caso, colui che serve solo per illuminare)</a:t>
            </a:r>
          </a:p>
        </p:txBody>
      </p:sp>
      <p:sp>
        <p:nvSpPr>
          <p:cNvPr id="22" name="Figura a mano libera: forma 21">
            <a:extLst>
              <a:ext uri="{FF2B5EF4-FFF2-40B4-BE49-F238E27FC236}">
                <a16:creationId xmlns:a16="http://schemas.microsoft.com/office/drawing/2014/main" id="{C399139A-206F-4B42-8AC3-F822E9E99994}"/>
              </a:ext>
            </a:extLst>
          </p:cNvPr>
          <p:cNvSpPr/>
          <p:nvPr/>
        </p:nvSpPr>
        <p:spPr>
          <a:xfrm>
            <a:off x="2317505" y="4596859"/>
            <a:ext cx="8090388" cy="473678"/>
          </a:xfrm>
          <a:custGeom>
            <a:avLst/>
            <a:gdLst>
              <a:gd name="connsiteX0" fmla="*/ 8090388 w 8090388"/>
              <a:gd name="connsiteY0" fmla="*/ 0 h 473678"/>
              <a:gd name="connsiteX1" fmla="*/ 8090388 w 8090388"/>
              <a:gd name="connsiteY1" fmla="*/ 253939 h 473678"/>
              <a:gd name="connsiteX2" fmla="*/ 0 w 8090388"/>
              <a:gd name="connsiteY2" fmla="*/ 253939 h 473678"/>
              <a:gd name="connsiteX3" fmla="*/ 0 w 8090388"/>
              <a:gd name="connsiteY3" fmla="*/ 473678 h 473678"/>
            </a:gdLst>
            <a:ahLst/>
            <a:cxnLst>
              <a:cxn ang="0">
                <a:pos x="connsiteX0" y="connsiteY0"/>
              </a:cxn>
              <a:cxn ang="0">
                <a:pos x="connsiteX1" y="connsiteY1"/>
              </a:cxn>
              <a:cxn ang="0">
                <a:pos x="connsiteX2" y="connsiteY2"/>
              </a:cxn>
              <a:cxn ang="0">
                <a:pos x="connsiteX3" y="connsiteY3"/>
              </a:cxn>
            </a:cxnLst>
            <a:rect l="l" t="t" r="r" b="b"/>
            <a:pathLst>
              <a:path w="8090388" h="473678">
                <a:moveTo>
                  <a:pt x="8090388" y="0"/>
                </a:moveTo>
                <a:lnTo>
                  <a:pt x="8090388" y="253939"/>
                </a:lnTo>
                <a:lnTo>
                  <a:pt x="0" y="253939"/>
                </a:lnTo>
                <a:lnTo>
                  <a:pt x="0" y="473678"/>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3855242" tIns="234318" rIns="3855242" bIns="234318"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23" name="Figura a mano libera: forma 22">
            <a:extLst>
              <a:ext uri="{FF2B5EF4-FFF2-40B4-BE49-F238E27FC236}">
                <a16:creationId xmlns:a16="http://schemas.microsoft.com/office/drawing/2014/main" id="{CEC7B7B6-AAD8-4510-BBAC-F2A2E94650EB}"/>
              </a:ext>
            </a:extLst>
          </p:cNvPr>
          <p:cNvSpPr/>
          <p:nvPr/>
        </p:nvSpPr>
        <p:spPr>
          <a:xfrm>
            <a:off x="9311635" y="3283149"/>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Trovate le </a:t>
            </a:r>
            <a:r>
              <a:rPr lang="it-IT" sz="1400" kern="1200" dirty="0" err="1">
                <a:solidFill>
                  <a:schemeClr val="tx1">
                    <a:lumMod val="85000"/>
                    <a:lumOff val="15000"/>
                  </a:schemeClr>
                </a:solidFill>
              </a:rPr>
              <a:t>Things</a:t>
            </a:r>
            <a:r>
              <a:rPr lang="it-IT" sz="1400" kern="1200" dirty="0">
                <a:solidFill>
                  <a:schemeClr val="tx1">
                    <a:lumMod val="85000"/>
                    <a:lumOff val="15000"/>
                  </a:schemeClr>
                </a:solidFill>
              </a:rPr>
              <a:t> di riferimento, se è necessario, seleziona soltanto la prima (come in questo caso)</a:t>
            </a:r>
          </a:p>
        </p:txBody>
      </p:sp>
      <p:sp>
        <p:nvSpPr>
          <p:cNvPr id="24" name="Figura a mano libera: forma 23">
            <a:extLst>
              <a:ext uri="{FF2B5EF4-FFF2-40B4-BE49-F238E27FC236}">
                <a16:creationId xmlns:a16="http://schemas.microsoft.com/office/drawing/2014/main" id="{6ED057AD-2599-4080-BC75-41CC8A1342E0}"/>
              </a:ext>
            </a:extLst>
          </p:cNvPr>
          <p:cNvSpPr/>
          <p:nvPr/>
        </p:nvSpPr>
        <p:spPr>
          <a:xfrm>
            <a:off x="3411964" y="5714973"/>
            <a:ext cx="473678" cy="91440"/>
          </a:xfrm>
          <a:custGeom>
            <a:avLst/>
            <a:gdLst>
              <a:gd name="connsiteX0" fmla="*/ 0 w 473678"/>
              <a:gd name="connsiteY0" fmla="*/ 45720 h 91440"/>
              <a:gd name="connsiteX1" fmla="*/ 473678 w 473678"/>
              <a:gd name="connsiteY1" fmla="*/ 45720 h 91440"/>
            </a:gdLst>
            <a:ahLst/>
            <a:cxnLst>
              <a:cxn ang="0">
                <a:pos x="connsiteX0" y="connsiteY0"/>
              </a:cxn>
              <a:cxn ang="0">
                <a:pos x="connsiteX1" y="connsiteY1"/>
              </a:cxn>
            </a:cxnLst>
            <a:rect l="l" t="t" r="r" b="b"/>
            <a:pathLst>
              <a:path w="473678" h="91440">
                <a:moveTo>
                  <a:pt x="0" y="45720"/>
                </a:moveTo>
                <a:lnTo>
                  <a:pt x="473678" y="45720"/>
                </a:lnTo>
              </a:path>
            </a:pathLst>
          </a:custGeom>
          <a:noFill/>
          <a:ln w="9525">
            <a:solidFill>
              <a:schemeClr val="tx1"/>
            </a:solidFill>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236932" tIns="43199" rIns="236933" bIns="43199" numCol="1" spcCol="1270" anchor="ctr" anchorCtr="0">
            <a:noAutofit/>
          </a:bodyPr>
          <a:lstStyle/>
          <a:p>
            <a:pPr marL="0" lvl="0" indent="0" algn="ctr" defTabSz="222250">
              <a:lnSpc>
                <a:spcPct val="90000"/>
              </a:lnSpc>
              <a:spcBef>
                <a:spcPct val="0"/>
              </a:spcBef>
              <a:spcAft>
                <a:spcPct val="35000"/>
              </a:spcAft>
              <a:buNone/>
            </a:pPr>
            <a:endParaRPr lang="it-IT" sz="500" kern="1200"/>
          </a:p>
        </p:txBody>
      </p:sp>
      <p:sp>
        <p:nvSpPr>
          <p:cNvPr id="25" name="Figura a mano libera: forma 24">
            <a:extLst>
              <a:ext uri="{FF2B5EF4-FFF2-40B4-BE49-F238E27FC236}">
                <a16:creationId xmlns:a16="http://schemas.microsoft.com/office/drawing/2014/main" id="{BB23A45E-26ED-46EF-AB82-7F366A6F52CE}"/>
              </a:ext>
            </a:extLst>
          </p:cNvPr>
          <p:cNvSpPr/>
          <p:nvPr/>
        </p:nvSpPr>
        <p:spPr>
          <a:xfrm>
            <a:off x="1221246" y="5102938"/>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Vengono richieste le operazioni della Thing che possono portare al raggiungimento del piano.</a:t>
            </a:r>
          </a:p>
        </p:txBody>
      </p:sp>
      <p:sp>
        <p:nvSpPr>
          <p:cNvPr id="26" name="Figura a mano libera: forma 25">
            <a:extLst>
              <a:ext uri="{FF2B5EF4-FFF2-40B4-BE49-F238E27FC236}">
                <a16:creationId xmlns:a16="http://schemas.microsoft.com/office/drawing/2014/main" id="{200A884F-F630-4188-A686-D3E329BBD07D}"/>
              </a:ext>
            </a:extLst>
          </p:cNvPr>
          <p:cNvSpPr/>
          <p:nvPr/>
        </p:nvSpPr>
        <p:spPr>
          <a:xfrm>
            <a:off x="3918043" y="5102938"/>
            <a:ext cx="2192517" cy="1315510"/>
          </a:xfrm>
          <a:custGeom>
            <a:avLst/>
            <a:gdLst>
              <a:gd name="connsiteX0" fmla="*/ 0 w 2192517"/>
              <a:gd name="connsiteY0" fmla="*/ 0 h 1315510"/>
              <a:gd name="connsiteX1" fmla="*/ 2192517 w 2192517"/>
              <a:gd name="connsiteY1" fmla="*/ 0 h 1315510"/>
              <a:gd name="connsiteX2" fmla="*/ 2192517 w 2192517"/>
              <a:gd name="connsiteY2" fmla="*/ 1315510 h 1315510"/>
              <a:gd name="connsiteX3" fmla="*/ 0 w 2192517"/>
              <a:gd name="connsiteY3" fmla="*/ 1315510 h 1315510"/>
              <a:gd name="connsiteX4" fmla="*/ 0 w 2192517"/>
              <a:gd name="connsiteY4" fmla="*/ 0 h 1315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2517" h="1315510">
                <a:moveTo>
                  <a:pt x="0" y="0"/>
                </a:moveTo>
                <a:lnTo>
                  <a:pt x="2192517" y="0"/>
                </a:lnTo>
                <a:lnTo>
                  <a:pt x="2192517" y="1315510"/>
                </a:lnTo>
                <a:lnTo>
                  <a:pt x="0" y="1315510"/>
                </a:lnTo>
                <a:lnTo>
                  <a:pt x="0" y="0"/>
                </a:lnTo>
                <a:close/>
              </a:path>
            </a:pathLst>
          </a:custGeom>
          <a:ln w="12700">
            <a:solidFill>
              <a:schemeClr val="tx2">
                <a:lumMod val="50000"/>
                <a:lumOff val="50000"/>
              </a:schemeClr>
            </a:solidFill>
          </a:ln>
        </p:spPr>
        <p:style>
          <a:lnRef idx="2">
            <a:schemeClr val="lt1">
              <a:hueOff val="0"/>
              <a:satOff val="0"/>
              <a:lumOff val="0"/>
              <a:alphaOff val="0"/>
            </a:schemeClr>
          </a:lnRef>
          <a:fillRef idx="1002">
            <a:schemeClr val="lt2"/>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lumMod val="85000"/>
                    <a:lumOff val="15000"/>
                  </a:schemeClr>
                </a:solidFill>
              </a:rPr>
              <a:t>Viene scelta la prima operazione viene eseguita.</a:t>
            </a:r>
          </a:p>
        </p:txBody>
      </p:sp>
      <p:pic>
        <p:nvPicPr>
          <p:cNvPr id="27" name="Immagine 26">
            <a:extLst>
              <a:ext uri="{FF2B5EF4-FFF2-40B4-BE49-F238E27FC236}">
                <a16:creationId xmlns:a16="http://schemas.microsoft.com/office/drawing/2014/main" id="{7997EB7D-78F6-4AD6-8F59-21567506BECF}"/>
              </a:ext>
            </a:extLst>
          </p:cNvPr>
          <p:cNvPicPr>
            <a:picLocks noChangeAspect="1"/>
          </p:cNvPicPr>
          <p:nvPr/>
        </p:nvPicPr>
        <p:blipFill>
          <a:blip r:embed="rId2"/>
          <a:stretch>
            <a:fillRect/>
          </a:stretch>
        </p:blipFill>
        <p:spPr>
          <a:xfrm rot="20278197">
            <a:off x="5805675" y="3064381"/>
            <a:ext cx="570622" cy="624215"/>
          </a:xfrm>
          <a:prstGeom prst="rect">
            <a:avLst/>
          </a:prstGeom>
        </p:spPr>
      </p:pic>
      <p:pic>
        <p:nvPicPr>
          <p:cNvPr id="28" name="Immagine 27">
            <a:extLst>
              <a:ext uri="{FF2B5EF4-FFF2-40B4-BE49-F238E27FC236}">
                <a16:creationId xmlns:a16="http://schemas.microsoft.com/office/drawing/2014/main" id="{72F2AD8C-0DD8-479F-A2C9-2A027458C940}"/>
              </a:ext>
            </a:extLst>
          </p:cNvPr>
          <p:cNvPicPr>
            <a:picLocks noChangeAspect="1"/>
          </p:cNvPicPr>
          <p:nvPr/>
        </p:nvPicPr>
        <p:blipFill>
          <a:blip r:embed="rId2"/>
          <a:stretch>
            <a:fillRect/>
          </a:stretch>
        </p:blipFill>
        <p:spPr>
          <a:xfrm rot="20278197">
            <a:off x="8470577" y="3031875"/>
            <a:ext cx="570622" cy="624215"/>
          </a:xfrm>
          <a:prstGeom prst="rect">
            <a:avLst/>
          </a:prstGeom>
        </p:spPr>
      </p:pic>
      <p:pic>
        <p:nvPicPr>
          <p:cNvPr id="29" name="Immagine 28">
            <a:extLst>
              <a:ext uri="{FF2B5EF4-FFF2-40B4-BE49-F238E27FC236}">
                <a16:creationId xmlns:a16="http://schemas.microsoft.com/office/drawing/2014/main" id="{59238AC1-1045-4A82-83F3-B9393533AEBA}"/>
              </a:ext>
            </a:extLst>
          </p:cNvPr>
          <p:cNvPicPr>
            <a:picLocks noChangeAspect="1"/>
          </p:cNvPicPr>
          <p:nvPr/>
        </p:nvPicPr>
        <p:blipFill>
          <a:blip r:embed="rId2"/>
          <a:stretch>
            <a:fillRect/>
          </a:stretch>
        </p:blipFill>
        <p:spPr>
          <a:xfrm rot="20278197">
            <a:off x="3018628" y="4867831"/>
            <a:ext cx="570622" cy="624215"/>
          </a:xfrm>
          <a:prstGeom prst="rect">
            <a:avLst/>
          </a:prstGeom>
        </p:spPr>
      </p:pic>
    </p:spTree>
    <p:extLst>
      <p:ext uri="{BB962C8B-B14F-4D97-AF65-F5344CB8AC3E}">
        <p14:creationId xmlns:p14="http://schemas.microsoft.com/office/powerpoint/2010/main" val="33864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9"/>
                                        </p:tgtEl>
                                        <p:attrNameLst>
                                          <p:attrName>r</p:attrName>
                                        </p:attrNameLst>
                                      </p:cBhvr>
                                    </p:animRot>
                                    <p:animRot by="-240000">
                                      <p:cBhvr>
                                        <p:cTn id="14" dur="200" fill="hold">
                                          <p:stCondLst>
                                            <p:cond delay="200"/>
                                          </p:stCondLst>
                                        </p:cTn>
                                        <p:tgtEl>
                                          <p:spTgt spid="9"/>
                                        </p:tgtEl>
                                        <p:attrNameLst>
                                          <p:attrName>r</p:attrName>
                                        </p:attrNameLst>
                                      </p:cBhvr>
                                    </p:animRot>
                                    <p:animRot by="240000">
                                      <p:cBhvr>
                                        <p:cTn id="15" dur="200" fill="hold">
                                          <p:stCondLst>
                                            <p:cond delay="400"/>
                                          </p:stCondLst>
                                        </p:cTn>
                                        <p:tgtEl>
                                          <p:spTgt spid="9"/>
                                        </p:tgtEl>
                                        <p:attrNameLst>
                                          <p:attrName>r</p:attrName>
                                        </p:attrNameLst>
                                      </p:cBhvr>
                                    </p:animRot>
                                    <p:animRot by="-240000">
                                      <p:cBhvr>
                                        <p:cTn id="16" dur="200" fill="hold">
                                          <p:stCondLst>
                                            <p:cond delay="600"/>
                                          </p:stCondLst>
                                        </p:cTn>
                                        <p:tgtEl>
                                          <p:spTgt spid="9"/>
                                        </p:tgtEl>
                                        <p:attrNameLst>
                                          <p:attrName>r</p:attrName>
                                        </p:attrNameLst>
                                      </p:cBhvr>
                                    </p:animRot>
                                    <p:animRot by="120000">
                                      <p:cBhvr>
                                        <p:cTn id="17" dur="200" fill="hold">
                                          <p:stCondLst>
                                            <p:cond delay="800"/>
                                          </p:stCondLst>
                                        </p:cTn>
                                        <p:tgtEl>
                                          <p:spTgt spid="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grpId="0" nodeType="clickEffect">
                                  <p:stCondLst>
                                    <p:cond delay="0"/>
                                  </p:stCondLst>
                                  <p:childTnLst>
                                    <p:animRot by="120000">
                                      <p:cBhvr>
                                        <p:cTn id="21" dur="100" fill="hold">
                                          <p:stCondLst>
                                            <p:cond delay="0"/>
                                          </p:stCondLst>
                                        </p:cTn>
                                        <p:tgtEl>
                                          <p:spTgt spid="11"/>
                                        </p:tgtEl>
                                        <p:attrNameLst>
                                          <p:attrName>r</p:attrName>
                                        </p:attrNameLst>
                                      </p:cBhvr>
                                    </p:animRot>
                                    <p:animRot by="-240000">
                                      <p:cBhvr>
                                        <p:cTn id="22" dur="200" fill="hold">
                                          <p:stCondLst>
                                            <p:cond delay="200"/>
                                          </p:stCondLst>
                                        </p:cTn>
                                        <p:tgtEl>
                                          <p:spTgt spid="11"/>
                                        </p:tgtEl>
                                        <p:attrNameLst>
                                          <p:attrName>r</p:attrName>
                                        </p:attrNameLst>
                                      </p:cBhvr>
                                    </p:animRot>
                                    <p:animRot by="240000">
                                      <p:cBhvr>
                                        <p:cTn id="23" dur="200" fill="hold">
                                          <p:stCondLst>
                                            <p:cond delay="400"/>
                                          </p:stCondLst>
                                        </p:cTn>
                                        <p:tgtEl>
                                          <p:spTgt spid="11"/>
                                        </p:tgtEl>
                                        <p:attrNameLst>
                                          <p:attrName>r</p:attrName>
                                        </p:attrNameLst>
                                      </p:cBhvr>
                                    </p:animRot>
                                    <p:animRot by="-240000">
                                      <p:cBhvr>
                                        <p:cTn id="24" dur="200" fill="hold">
                                          <p:stCondLst>
                                            <p:cond delay="600"/>
                                          </p:stCondLst>
                                        </p:cTn>
                                        <p:tgtEl>
                                          <p:spTgt spid="11"/>
                                        </p:tgtEl>
                                        <p:attrNameLst>
                                          <p:attrName>r</p:attrName>
                                        </p:attrNameLst>
                                      </p:cBhvr>
                                    </p:animRot>
                                    <p:animRot by="120000">
                                      <p:cBhvr>
                                        <p:cTn id="25" dur="200" fill="hold">
                                          <p:stCondLst>
                                            <p:cond delay="800"/>
                                          </p:stCondLst>
                                        </p:cTn>
                                        <p:tgtEl>
                                          <p:spTgt spid="11"/>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13"/>
                                        </p:tgtEl>
                                        <p:attrNameLst>
                                          <p:attrName>r</p:attrName>
                                        </p:attrNameLst>
                                      </p:cBhvr>
                                    </p:animRot>
                                    <p:animRot by="-240000">
                                      <p:cBhvr>
                                        <p:cTn id="30" dur="200" fill="hold">
                                          <p:stCondLst>
                                            <p:cond delay="200"/>
                                          </p:stCondLst>
                                        </p:cTn>
                                        <p:tgtEl>
                                          <p:spTgt spid="13"/>
                                        </p:tgtEl>
                                        <p:attrNameLst>
                                          <p:attrName>r</p:attrName>
                                        </p:attrNameLst>
                                      </p:cBhvr>
                                    </p:animRot>
                                    <p:animRot by="240000">
                                      <p:cBhvr>
                                        <p:cTn id="31" dur="200" fill="hold">
                                          <p:stCondLst>
                                            <p:cond delay="400"/>
                                          </p:stCondLst>
                                        </p:cTn>
                                        <p:tgtEl>
                                          <p:spTgt spid="13"/>
                                        </p:tgtEl>
                                        <p:attrNameLst>
                                          <p:attrName>r</p:attrName>
                                        </p:attrNameLst>
                                      </p:cBhvr>
                                    </p:animRot>
                                    <p:animRot by="-240000">
                                      <p:cBhvr>
                                        <p:cTn id="32" dur="200" fill="hold">
                                          <p:stCondLst>
                                            <p:cond delay="600"/>
                                          </p:stCondLst>
                                        </p:cTn>
                                        <p:tgtEl>
                                          <p:spTgt spid="13"/>
                                        </p:tgtEl>
                                        <p:attrNameLst>
                                          <p:attrName>r</p:attrName>
                                        </p:attrNameLst>
                                      </p:cBhvr>
                                    </p:animRot>
                                    <p:animRot by="120000">
                                      <p:cBhvr>
                                        <p:cTn id="33" dur="200" fill="hold">
                                          <p:stCondLst>
                                            <p:cond delay="800"/>
                                          </p:stCondLst>
                                        </p:cTn>
                                        <p:tgtEl>
                                          <p:spTgt spid="13"/>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grpId="0" nodeType="clickEffect">
                                  <p:stCondLst>
                                    <p:cond delay="0"/>
                                  </p:stCondLst>
                                  <p:childTnLst>
                                    <p:animRot by="120000">
                                      <p:cBhvr>
                                        <p:cTn id="37" dur="100" fill="hold">
                                          <p:stCondLst>
                                            <p:cond delay="0"/>
                                          </p:stCondLst>
                                        </p:cTn>
                                        <p:tgtEl>
                                          <p:spTgt spid="15"/>
                                        </p:tgtEl>
                                        <p:attrNameLst>
                                          <p:attrName>r</p:attrName>
                                        </p:attrNameLst>
                                      </p:cBhvr>
                                    </p:animRot>
                                    <p:animRot by="-240000">
                                      <p:cBhvr>
                                        <p:cTn id="38" dur="200" fill="hold">
                                          <p:stCondLst>
                                            <p:cond delay="200"/>
                                          </p:stCondLst>
                                        </p:cTn>
                                        <p:tgtEl>
                                          <p:spTgt spid="15"/>
                                        </p:tgtEl>
                                        <p:attrNameLst>
                                          <p:attrName>r</p:attrName>
                                        </p:attrNameLst>
                                      </p:cBhvr>
                                    </p:animRot>
                                    <p:animRot by="240000">
                                      <p:cBhvr>
                                        <p:cTn id="39" dur="200" fill="hold">
                                          <p:stCondLst>
                                            <p:cond delay="400"/>
                                          </p:stCondLst>
                                        </p:cTn>
                                        <p:tgtEl>
                                          <p:spTgt spid="15"/>
                                        </p:tgtEl>
                                        <p:attrNameLst>
                                          <p:attrName>r</p:attrName>
                                        </p:attrNameLst>
                                      </p:cBhvr>
                                    </p:animRot>
                                    <p:animRot by="-240000">
                                      <p:cBhvr>
                                        <p:cTn id="40" dur="200" fill="hold">
                                          <p:stCondLst>
                                            <p:cond delay="600"/>
                                          </p:stCondLst>
                                        </p:cTn>
                                        <p:tgtEl>
                                          <p:spTgt spid="15"/>
                                        </p:tgtEl>
                                        <p:attrNameLst>
                                          <p:attrName>r</p:attrName>
                                        </p:attrNameLst>
                                      </p:cBhvr>
                                    </p:animRot>
                                    <p:animRot by="120000">
                                      <p:cBhvr>
                                        <p:cTn id="41" dur="200" fill="hold">
                                          <p:stCondLst>
                                            <p:cond delay="800"/>
                                          </p:stCondLst>
                                        </p:cTn>
                                        <p:tgtEl>
                                          <p:spTgt spid="1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0" nodeType="clickEffect">
                                  <p:stCondLst>
                                    <p:cond delay="0"/>
                                  </p:stCondLst>
                                  <p:childTnLst>
                                    <p:animRot by="120000">
                                      <p:cBhvr>
                                        <p:cTn id="45" dur="100" fill="hold">
                                          <p:stCondLst>
                                            <p:cond delay="0"/>
                                          </p:stCondLst>
                                        </p:cTn>
                                        <p:tgtEl>
                                          <p:spTgt spid="17"/>
                                        </p:tgtEl>
                                        <p:attrNameLst>
                                          <p:attrName>r</p:attrName>
                                        </p:attrNameLst>
                                      </p:cBhvr>
                                    </p:animRot>
                                    <p:animRot by="-240000">
                                      <p:cBhvr>
                                        <p:cTn id="46" dur="200" fill="hold">
                                          <p:stCondLst>
                                            <p:cond delay="200"/>
                                          </p:stCondLst>
                                        </p:cTn>
                                        <p:tgtEl>
                                          <p:spTgt spid="17"/>
                                        </p:tgtEl>
                                        <p:attrNameLst>
                                          <p:attrName>r</p:attrName>
                                        </p:attrNameLst>
                                      </p:cBhvr>
                                    </p:animRot>
                                    <p:animRot by="240000">
                                      <p:cBhvr>
                                        <p:cTn id="47" dur="200" fill="hold">
                                          <p:stCondLst>
                                            <p:cond delay="400"/>
                                          </p:stCondLst>
                                        </p:cTn>
                                        <p:tgtEl>
                                          <p:spTgt spid="17"/>
                                        </p:tgtEl>
                                        <p:attrNameLst>
                                          <p:attrName>r</p:attrName>
                                        </p:attrNameLst>
                                      </p:cBhvr>
                                    </p:animRot>
                                    <p:animRot by="-240000">
                                      <p:cBhvr>
                                        <p:cTn id="48" dur="200" fill="hold">
                                          <p:stCondLst>
                                            <p:cond delay="600"/>
                                          </p:stCondLst>
                                        </p:cTn>
                                        <p:tgtEl>
                                          <p:spTgt spid="17"/>
                                        </p:tgtEl>
                                        <p:attrNameLst>
                                          <p:attrName>r</p:attrName>
                                        </p:attrNameLst>
                                      </p:cBhvr>
                                    </p:animRot>
                                    <p:animRot by="120000">
                                      <p:cBhvr>
                                        <p:cTn id="49" dur="200" fill="hold">
                                          <p:stCondLst>
                                            <p:cond delay="800"/>
                                          </p:stCondLst>
                                        </p:cTn>
                                        <p:tgtEl>
                                          <p:spTgt spid="17"/>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9"/>
                                        </p:tgtEl>
                                        <p:attrNameLst>
                                          <p:attrName>r</p:attrName>
                                        </p:attrNameLst>
                                      </p:cBhvr>
                                    </p:animRot>
                                    <p:animRot by="-240000">
                                      <p:cBhvr>
                                        <p:cTn id="54" dur="200" fill="hold">
                                          <p:stCondLst>
                                            <p:cond delay="200"/>
                                          </p:stCondLst>
                                        </p:cTn>
                                        <p:tgtEl>
                                          <p:spTgt spid="19"/>
                                        </p:tgtEl>
                                        <p:attrNameLst>
                                          <p:attrName>r</p:attrName>
                                        </p:attrNameLst>
                                      </p:cBhvr>
                                    </p:animRot>
                                    <p:animRot by="240000">
                                      <p:cBhvr>
                                        <p:cTn id="55" dur="200" fill="hold">
                                          <p:stCondLst>
                                            <p:cond delay="400"/>
                                          </p:stCondLst>
                                        </p:cTn>
                                        <p:tgtEl>
                                          <p:spTgt spid="19"/>
                                        </p:tgtEl>
                                        <p:attrNameLst>
                                          <p:attrName>r</p:attrName>
                                        </p:attrNameLst>
                                      </p:cBhvr>
                                    </p:animRot>
                                    <p:animRot by="-240000">
                                      <p:cBhvr>
                                        <p:cTn id="56" dur="200" fill="hold">
                                          <p:stCondLst>
                                            <p:cond delay="600"/>
                                          </p:stCondLst>
                                        </p:cTn>
                                        <p:tgtEl>
                                          <p:spTgt spid="19"/>
                                        </p:tgtEl>
                                        <p:attrNameLst>
                                          <p:attrName>r</p:attrName>
                                        </p:attrNameLst>
                                      </p:cBhvr>
                                    </p:animRot>
                                    <p:animRot by="120000">
                                      <p:cBhvr>
                                        <p:cTn id="57" dur="200" fill="hold">
                                          <p:stCondLst>
                                            <p:cond delay="800"/>
                                          </p:stCondLst>
                                        </p:cTn>
                                        <p:tgtEl>
                                          <p:spTgt spid="19"/>
                                        </p:tgtEl>
                                        <p:attrNameLst>
                                          <p:attrName>r</p:attrName>
                                        </p:attrNameLst>
                                      </p:cBhvr>
                                    </p:animRot>
                                  </p:childTnLst>
                                </p:cTn>
                              </p:par>
                            </p:childTnLst>
                          </p:cTn>
                        </p:par>
                        <p:par>
                          <p:cTn id="58" fill="hold">
                            <p:stCondLst>
                              <p:cond delay="1000"/>
                            </p:stCondLst>
                            <p:childTnLst>
                              <p:par>
                                <p:cTn id="59" presetID="21" presetClass="entr" presetSubtype="1"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heel(1)">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0" nodeType="clickEffect">
                                  <p:stCondLst>
                                    <p:cond delay="0"/>
                                  </p:stCondLst>
                                  <p:childTnLst>
                                    <p:animRot by="120000">
                                      <p:cBhvr>
                                        <p:cTn id="65" dur="100" fill="hold">
                                          <p:stCondLst>
                                            <p:cond delay="0"/>
                                          </p:stCondLst>
                                        </p:cTn>
                                        <p:tgtEl>
                                          <p:spTgt spid="21"/>
                                        </p:tgtEl>
                                        <p:attrNameLst>
                                          <p:attrName>r</p:attrName>
                                        </p:attrNameLst>
                                      </p:cBhvr>
                                    </p:animRot>
                                    <p:animRot by="-240000">
                                      <p:cBhvr>
                                        <p:cTn id="66" dur="200" fill="hold">
                                          <p:stCondLst>
                                            <p:cond delay="200"/>
                                          </p:stCondLst>
                                        </p:cTn>
                                        <p:tgtEl>
                                          <p:spTgt spid="21"/>
                                        </p:tgtEl>
                                        <p:attrNameLst>
                                          <p:attrName>r</p:attrName>
                                        </p:attrNameLst>
                                      </p:cBhvr>
                                    </p:animRot>
                                    <p:animRot by="240000">
                                      <p:cBhvr>
                                        <p:cTn id="67" dur="200" fill="hold">
                                          <p:stCondLst>
                                            <p:cond delay="400"/>
                                          </p:stCondLst>
                                        </p:cTn>
                                        <p:tgtEl>
                                          <p:spTgt spid="21"/>
                                        </p:tgtEl>
                                        <p:attrNameLst>
                                          <p:attrName>r</p:attrName>
                                        </p:attrNameLst>
                                      </p:cBhvr>
                                    </p:animRot>
                                    <p:animRot by="-240000">
                                      <p:cBhvr>
                                        <p:cTn id="68" dur="200" fill="hold">
                                          <p:stCondLst>
                                            <p:cond delay="600"/>
                                          </p:stCondLst>
                                        </p:cTn>
                                        <p:tgtEl>
                                          <p:spTgt spid="21"/>
                                        </p:tgtEl>
                                        <p:attrNameLst>
                                          <p:attrName>r</p:attrName>
                                        </p:attrNameLst>
                                      </p:cBhvr>
                                    </p:animRot>
                                    <p:animRot by="120000">
                                      <p:cBhvr>
                                        <p:cTn id="69" dur="200" fill="hold">
                                          <p:stCondLst>
                                            <p:cond delay="800"/>
                                          </p:stCondLst>
                                        </p:cTn>
                                        <p:tgtEl>
                                          <p:spTgt spid="21"/>
                                        </p:tgtEl>
                                        <p:attrNameLst>
                                          <p:attrName>r</p:attrName>
                                        </p:attrNameLst>
                                      </p:cBhvr>
                                    </p:animRot>
                                  </p:childTnLst>
                                </p:cTn>
                              </p:par>
                            </p:childTnLst>
                          </p:cTn>
                        </p:par>
                        <p:par>
                          <p:cTn id="70" fill="hold">
                            <p:stCondLst>
                              <p:cond delay="1000"/>
                            </p:stCondLst>
                            <p:childTnLst>
                              <p:par>
                                <p:cTn id="71" presetID="21" presetClass="entr" presetSubtype="1"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heel(1)">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32" presetClass="emph" presetSubtype="0" fill="hold" grpId="0" nodeType="click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32" presetClass="emph" presetSubtype="0" fill="hold" grpId="0" nodeType="clickEffect">
                                  <p:stCondLst>
                                    <p:cond delay="0"/>
                                  </p:stCondLst>
                                  <p:childTnLst>
                                    <p:animRot by="120000">
                                      <p:cBhvr>
                                        <p:cTn id="85" dur="100" fill="hold">
                                          <p:stCondLst>
                                            <p:cond delay="0"/>
                                          </p:stCondLst>
                                        </p:cTn>
                                        <p:tgtEl>
                                          <p:spTgt spid="25"/>
                                        </p:tgtEl>
                                        <p:attrNameLst>
                                          <p:attrName>r</p:attrName>
                                        </p:attrNameLst>
                                      </p:cBhvr>
                                    </p:animRot>
                                    <p:animRot by="-240000">
                                      <p:cBhvr>
                                        <p:cTn id="86" dur="200" fill="hold">
                                          <p:stCondLst>
                                            <p:cond delay="200"/>
                                          </p:stCondLst>
                                        </p:cTn>
                                        <p:tgtEl>
                                          <p:spTgt spid="25"/>
                                        </p:tgtEl>
                                        <p:attrNameLst>
                                          <p:attrName>r</p:attrName>
                                        </p:attrNameLst>
                                      </p:cBhvr>
                                    </p:animRot>
                                    <p:animRot by="240000">
                                      <p:cBhvr>
                                        <p:cTn id="87" dur="200" fill="hold">
                                          <p:stCondLst>
                                            <p:cond delay="400"/>
                                          </p:stCondLst>
                                        </p:cTn>
                                        <p:tgtEl>
                                          <p:spTgt spid="25"/>
                                        </p:tgtEl>
                                        <p:attrNameLst>
                                          <p:attrName>r</p:attrName>
                                        </p:attrNameLst>
                                      </p:cBhvr>
                                    </p:animRot>
                                    <p:animRot by="-240000">
                                      <p:cBhvr>
                                        <p:cTn id="88" dur="200" fill="hold">
                                          <p:stCondLst>
                                            <p:cond delay="600"/>
                                          </p:stCondLst>
                                        </p:cTn>
                                        <p:tgtEl>
                                          <p:spTgt spid="25"/>
                                        </p:tgtEl>
                                        <p:attrNameLst>
                                          <p:attrName>r</p:attrName>
                                        </p:attrNameLst>
                                      </p:cBhvr>
                                    </p:animRot>
                                    <p:animRot by="120000">
                                      <p:cBhvr>
                                        <p:cTn id="89" dur="200" fill="hold">
                                          <p:stCondLst>
                                            <p:cond delay="800"/>
                                          </p:stCondLst>
                                        </p:cTn>
                                        <p:tgtEl>
                                          <p:spTgt spid="25"/>
                                        </p:tgtEl>
                                        <p:attrNameLst>
                                          <p:attrName>r</p:attrName>
                                        </p:attrNameLst>
                                      </p:cBhvr>
                                    </p:animRot>
                                  </p:childTnLst>
                                </p:cTn>
                              </p:par>
                            </p:childTnLst>
                          </p:cTn>
                        </p:par>
                        <p:par>
                          <p:cTn id="90" fill="hold">
                            <p:stCondLst>
                              <p:cond delay="1000"/>
                            </p:stCondLst>
                            <p:childTnLst>
                              <p:par>
                                <p:cTn id="91" presetID="21" presetClass="entr" presetSubtype="1"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heel(1)">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32" presetClass="emph" presetSubtype="0" fill="hold" grpId="0" nodeType="clickEffect">
                                  <p:stCondLst>
                                    <p:cond delay="0"/>
                                  </p:stCondLst>
                                  <p:childTnLst>
                                    <p:animRot by="120000">
                                      <p:cBhvr>
                                        <p:cTn id="97" dur="100" fill="hold">
                                          <p:stCondLst>
                                            <p:cond delay="0"/>
                                          </p:stCondLst>
                                        </p:cTn>
                                        <p:tgtEl>
                                          <p:spTgt spid="26"/>
                                        </p:tgtEl>
                                        <p:attrNameLst>
                                          <p:attrName>r</p:attrName>
                                        </p:attrNameLst>
                                      </p:cBhvr>
                                    </p:animRot>
                                    <p:animRot by="-240000">
                                      <p:cBhvr>
                                        <p:cTn id="98" dur="200" fill="hold">
                                          <p:stCondLst>
                                            <p:cond delay="200"/>
                                          </p:stCondLst>
                                        </p:cTn>
                                        <p:tgtEl>
                                          <p:spTgt spid="26"/>
                                        </p:tgtEl>
                                        <p:attrNameLst>
                                          <p:attrName>r</p:attrName>
                                        </p:attrNameLst>
                                      </p:cBhvr>
                                    </p:animRot>
                                    <p:animRot by="240000">
                                      <p:cBhvr>
                                        <p:cTn id="99" dur="200" fill="hold">
                                          <p:stCondLst>
                                            <p:cond delay="400"/>
                                          </p:stCondLst>
                                        </p:cTn>
                                        <p:tgtEl>
                                          <p:spTgt spid="26"/>
                                        </p:tgtEl>
                                        <p:attrNameLst>
                                          <p:attrName>r</p:attrName>
                                        </p:attrNameLst>
                                      </p:cBhvr>
                                    </p:animRot>
                                    <p:animRot by="-240000">
                                      <p:cBhvr>
                                        <p:cTn id="100" dur="200" fill="hold">
                                          <p:stCondLst>
                                            <p:cond delay="600"/>
                                          </p:stCondLst>
                                        </p:cTn>
                                        <p:tgtEl>
                                          <p:spTgt spid="26"/>
                                        </p:tgtEl>
                                        <p:attrNameLst>
                                          <p:attrName>r</p:attrName>
                                        </p:attrNameLst>
                                      </p:cBhvr>
                                    </p:animRot>
                                    <p:animRot by="120000">
                                      <p:cBhvr>
                                        <p:cTn id="101"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1" grpId="0" animBg="1"/>
      <p:bldP spid="13" grpId="0" animBg="1"/>
      <p:bldP spid="15" grpId="0" animBg="1"/>
      <p:bldP spid="17" grpId="0" animBg="1"/>
      <p:bldP spid="19" grpId="0" animBg="1"/>
      <p:bldP spid="21" grpId="0" animBg="1"/>
      <p:bldP spid="23" grpId="0"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2369889" y="1314974"/>
            <a:ext cx="1816217" cy="664828"/>
          </a:xfrm>
        </p:spPr>
        <p:txBody>
          <a:bodyPr>
            <a:normAutofit fontScale="90000"/>
          </a:bodyPr>
          <a:lstStyle/>
          <a:p>
            <a:r>
              <a:rPr lang="it-IT" dirty="0"/>
              <a:t>Codice</a:t>
            </a:r>
          </a:p>
        </p:txBody>
      </p:sp>
      <p:pic>
        <p:nvPicPr>
          <p:cNvPr id="6" name="Immagine 5">
            <a:extLst>
              <a:ext uri="{FF2B5EF4-FFF2-40B4-BE49-F238E27FC236}">
                <a16:creationId xmlns:a16="http://schemas.microsoft.com/office/drawing/2014/main" id="{513732A5-1AC3-4005-AB7A-69C8F05A67BF}"/>
              </a:ext>
            </a:extLst>
          </p:cNvPr>
          <p:cNvPicPr>
            <a:picLocks noChangeAspect="1"/>
          </p:cNvPicPr>
          <p:nvPr/>
        </p:nvPicPr>
        <p:blipFill>
          <a:blip r:embed="rId2"/>
          <a:stretch>
            <a:fillRect/>
          </a:stretch>
        </p:blipFill>
        <p:spPr>
          <a:xfrm>
            <a:off x="5749539" y="2118292"/>
            <a:ext cx="6222120" cy="4564323"/>
          </a:xfrm>
          <a:prstGeom prst="rect">
            <a:avLst/>
          </a:prstGeom>
        </p:spPr>
      </p:pic>
      <p:pic>
        <p:nvPicPr>
          <p:cNvPr id="31" name="Immagine 30">
            <a:extLst>
              <a:ext uri="{FF2B5EF4-FFF2-40B4-BE49-F238E27FC236}">
                <a16:creationId xmlns:a16="http://schemas.microsoft.com/office/drawing/2014/main" id="{67EDEA6D-A82B-4223-AED6-677156070E52}"/>
              </a:ext>
            </a:extLst>
          </p:cNvPr>
          <p:cNvPicPr>
            <a:picLocks noChangeAspect="1"/>
          </p:cNvPicPr>
          <p:nvPr/>
        </p:nvPicPr>
        <p:blipFill>
          <a:blip r:embed="rId3"/>
          <a:stretch>
            <a:fillRect/>
          </a:stretch>
        </p:blipFill>
        <p:spPr>
          <a:xfrm>
            <a:off x="5749539" y="175385"/>
            <a:ext cx="6219040" cy="1804417"/>
          </a:xfrm>
          <a:prstGeom prst="rect">
            <a:avLst/>
          </a:prstGeom>
          <a:ln>
            <a:solidFill>
              <a:srgbClr val="EFEDE3"/>
            </a:solidFill>
          </a:ln>
        </p:spPr>
      </p:pic>
      <p:pic>
        <p:nvPicPr>
          <p:cNvPr id="33" name="Immagine 32">
            <a:extLst>
              <a:ext uri="{FF2B5EF4-FFF2-40B4-BE49-F238E27FC236}">
                <a16:creationId xmlns:a16="http://schemas.microsoft.com/office/drawing/2014/main" id="{24C15414-576C-41F3-9A8E-3D9EA00AD8A7}"/>
              </a:ext>
            </a:extLst>
          </p:cNvPr>
          <p:cNvPicPr>
            <a:picLocks noChangeAspect="1"/>
          </p:cNvPicPr>
          <p:nvPr/>
        </p:nvPicPr>
        <p:blipFill>
          <a:blip r:embed="rId4"/>
          <a:stretch>
            <a:fillRect/>
          </a:stretch>
        </p:blipFill>
        <p:spPr>
          <a:xfrm>
            <a:off x="953939" y="3318630"/>
            <a:ext cx="4648116" cy="3363985"/>
          </a:xfrm>
          <a:prstGeom prst="rect">
            <a:avLst/>
          </a:prstGeom>
        </p:spPr>
      </p:pic>
    </p:spTree>
    <p:extLst>
      <p:ext uri="{BB962C8B-B14F-4D97-AF65-F5344CB8AC3E}">
        <p14:creationId xmlns:p14="http://schemas.microsoft.com/office/powerpoint/2010/main" val="52663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Conclusioni</a:t>
            </a:r>
          </a:p>
        </p:txBody>
      </p:sp>
    </p:spTree>
    <p:extLst>
      <p:ext uri="{BB962C8B-B14F-4D97-AF65-F5344CB8AC3E}">
        <p14:creationId xmlns:p14="http://schemas.microsoft.com/office/powerpoint/2010/main" val="25568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Interoperabilità, funzionalità, dinamicità e conoscenza sono state le chiavi di tutta l'esplorazione eseguita.</a:t>
            </a:r>
          </a:p>
          <a:p>
            <a:r>
              <a:rPr lang="it-IT" dirty="0"/>
              <a:t>È stato possibile apprezzare da molto vicino la realtà dei fatti.</a:t>
            </a:r>
          </a:p>
          <a:p>
            <a:pPr lvl="1"/>
            <a:r>
              <a:rPr lang="it-IT" sz="1700" dirty="0"/>
              <a:t>Qualcosa che con progetti puramente accademici e d’esempio non è possibile toccare.</a:t>
            </a:r>
          </a:p>
          <a:p>
            <a:pPr lvl="1"/>
            <a:r>
              <a:rPr lang="it-IT" sz="1700" dirty="0"/>
              <a:t>Questo vuole sottolineare sia le difficoltà affrontate sia il pieno coinvolgimento dello studente.</a:t>
            </a:r>
          </a:p>
          <a:p>
            <a:r>
              <a:rPr lang="it-IT" dirty="0"/>
              <a:t>Agire nel campo sperimentale e della ricerca è anche questo: trovarsi di fronte a difficoltà che non sono state comunemente affrontate, per le quali è necessario inventare nuove soluzioni e provvedere, in qualche modo, al raggiungimento dell'obiettivo posto.</a:t>
            </a:r>
          </a:p>
          <a:p>
            <a:r>
              <a:rPr lang="it-IT" dirty="0"/>
              <a:t>Numerosi contributi ai Framework analizzati e utilizzati:</a:t>
            </a:r>
          </a:p>
          <a:p>
            <a:pPr lvl="1"/>
            <a:r>
              <a:rPr lang="it-IT" sz="1700" dirty="0"/>
              <a:t>Diverse </a:t>
            </a:r>
            <a:r>
              <a:rPr lang="it-IT" sz="1700" dirty="0" err="1"/>
              <a:t>issue</a:t>
            </a:r>
            <a:r>
              <a:rPr lang="it-IT" sz="1700" dirty="0"/>
              <a:t> aperte (alcune risolte) per quanto riguarda bug incontrati.</a:t>
            </a:r>
          </a:p>
          <a:p>
            <a:pPr lvl="1"/>
            <a:r>
              <a:rPr lang="it-IT" sz="1700" dirty="0"/>
              <a:t>Uno degli obiettivi inattesi ma possibili grazie al confronto con la realtà.</a:t>
            </a:r>
          </a:p>
          <a:p>
            <a:pPr lvl="1"/>
            <a:r>
              <a:rPr lang="it-IT" sz="1700" dirty="0"/>
              <a:t>Causa principale di rallentamenti nel corso dello sviluppo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Un progetto «inatteso»</a:t>
            </a:r>
          </a:p>
        </p:txBody>
      </p:sp>
    </p:spTree>
    <p:extLst>
      <p:ext uri="{BB962C8B-B14F-4D97-AF65-F5344CB8AC3E}">
        <p14:creationId xmlns:p14="http://schemas.microsoft.com/office/powerpoint/2010/main" val="171274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7"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additive="base">
                                        <p:cTn id="52"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3"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792586" cy="5396803"/>
          </a:xfrm>
        </p:spPr>
        <p:txBody>
          <a:bodyPr>
            <a:normAutofit/>
          </a:bodyPr>
          <a:lstStyle/>
          <a:p>
            <a:r>
              <a:rPr lang="it-IT" dirty="0"/>
              <a:t>L’intera analisi e il codice sorgente sono disponibili su GitHub</a:t>
            </a:r>
          </a:p>
          <a:p>
            <a:pPr lvl="1"/>
            <a:r>
              <a:rPr lang="it-IT" sz="1700" dirty="0"/>
              <a:t>Peccato che sia solo in Italiano…</a:t>
            </a:r>
          </a:p>
          <a:p>
            <a:r>
              <a:rPr lang="it-IT" dirty="0"/>
              <a:t>Il progetto ha permesso di capire meglio l’importanza di</a:t>
            </a:r>
          </a:p>
          <a:p>
            <a:pPr lvl="1"/>
            <a:r>
              <a:rPr lang="it-IT" sz="1700" b="1" dirty="0"/>
              <a:t>Definire le Thing </a:t>
            </a:r>
            <a:r>
              <a:rPr lang="it-IT" sz="1700" b="1" dirty="0" err="1"/>
              <a:t>Descriptions</a:t>
            </a:r>
            <a:r>
              <a:rPr lang="it-IT" sz="1700" b="1" dirty="0"/>
              <a:t> </a:t>
            </a:r>
            <a:r>
              <a:rPr lang="it-IT" sz="1700" dirty="0"/>
              <a:t>– causa l’eterogeneità delle cose e le minuscole differenze che vi possono essere, un modo standard per definirle facilita il modo con cui si lavora con esse.</a:t>
            </a:r>
          </a:p>
          <a:p>
            <a:pPr lvl="1"/>
            <a:r>
              <a:rPr lang="it-IT" sz="1700" b="1" dirty="0"/>
              <a:t>Utilizzo di Agenti </a:t>
            </a:r>
            <a:r>
              <a:rPr lang="it-IT" sz="1700" dirty="0"/>
              <a:t>– causa diverse potenzialità che essi hanno nel campo della Semantica e WoT, pensando, ad esempio, all’inclusione delle Ontologie direttamente nei </a:t>
            </a:r>
            <a:r>
              <a:rPr lang="it-IT" sz="1700" dirty="0" err="1"/>
              <a:t>Belief</a:t>
            </a:r>
            <a:r>
              <a:rPr lang="it-IT" sz="1700" dirty="0"/>
              <a:t> dell’Agente</a:t>
            </a:r>
          </a:p>
          <a:p>
            <a:pPr lvl="1"/>
            <a:r>
              <a:rPr lang="it-IT" sz="1700" b="1" dirty="0"/>
              <a:t>Guardare l’insieme </a:t>
            </a:r>
            <a:r>
              <a:rPr lang="it-IT" sz="1700" dirty="0"/>
              <a:t>– l’unione dei mondi di SW, WoT e PC permette di capirne le potenzialità, soltanto leggermente toccate durante questo progetto</a:t>
            </a:r>
          </a:p>
          <a:p>
            <a:pPr lvl="1"/>
            <a:r>
              <a:rPr lang="it-IT" sz="1700" b="1" dirty="0"/>
              <a:t>Non puntare sul banale </a:t>
            </a:r>
            <a:r>
              <a:rPr lang="it-IT" sz="1700" dirty="0"/>
              <a:t>– progetti semplici possono coprire interi ambiti durante la loro realizzazione; è soltanto coi progetti ampi, complessi, che si può riscontrare con le vere difficoltà del mondo della programmazione</a:t>
            </a:r>
          </a:p>
          <a:p>
            <a:r>
              <a:rPr lang="it-IT" dirty="0"/>
              <a:t>Tutto ciò risulta essere poi abilitante verso future esplorazioni</a:t>
            </a:r>
          </a:p>
          <a:p>
            <a:pPr lvl="1"/>
            <a:r>
              <a:rPr lang="it-IT" sz="1700" dirty="0"/>
              <a:t>È impensabile che uno singolo studente possa svolgere il lavoro attualmente affrontato da diverse enti, aziende e gruppi di lavoro.</a:t>
            </a:r>
          </a:p>
        </p:txBody>
      </p:sp>
      <p:sp>
        <p:nvSpPr>
          <p:cNvPr id="5" name="Titolo 4">
            <a:extLst>
              <a:ext uri="{FF2B5EF4-FFF2-40B4-BE49-F238E27FC236}">
                <a16:creationId xmlns:a16="http://schemas.microsoft.com/office/drawing/2014/main" id="{CDFF68A3-E64F-4035-A61E-060DE4329C19}"/>
              </a:ext>
            </a:extLst>
          </p:cNvPr>
          <p:cNvSpPr>
            <a:spLocks noGrp="1"/>
          </p:cNvSpPr>
          <p:nvPr>
            <p:ph type="title"/>
          </p:nvPr>
        </p:nvSpPr>
        <p:spPr>
          <a:xfrm>
            <a:off x="1371600" y="685800"/>
            <a:ext cx="9601200" cy="679703"/>
          </a:xfrm>
        </p:spPr>
        <p:txBody>
          <a:bodyPr>
            <a:normAutofit fontScale="90000"/>
          </a:bodyPr>
          <a:lstStyle/>
          <a:p>
            <a:r>
              <a:rPr lang="it-IT" dirty="0"/>
              <a:t>Un progetto «aperto»</a:t>
            </a:r>
          </a:p>
        </p:txBody>
      </p:sp>
    </p:spTree>
    <p:extLst>
      <p:ext uri="{BB962C8B-B14F-4D97-AF65-F5344CB8AC3E}">
        <p14:creationId xmlns:p14="http://schemas.microsoft.com/office/powerpoint/2010/main" val="312931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5"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1"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down)">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2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2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882963" cy="1485900"/>
          </a:xfrm>
        </p:spPr>
        <p:txBody>
          <a:bodyPr anchor="ctr">
            <a:normAutofit/>
          </a:bodyPr>
          <a:lstStyle/>
          <a:p>
            <a:r>
              <a:rPr lang="it-IT" sz="7200" dirty="0"/>
              <a:t>Fine</a:t>
            </a:r>
          </a:p>
        </p:txBody>
      </p:sp>
      <p:sp>
        <p:nvSpPr>
          <p:cNvPr id="3" name="Titolo 1">
            <a:extLst>
              <a:ext uri="{FF2B5EF4-FFF2-40B4-BE49-F238E27FC236}">
                <a16:creationId xmlns:a16="http://schemas.microsoft.com/office/drawing/2014/main" id="{6DB94F36-570F-4506-9EE1-F6223B18C8E7}"/>
              </a:ext>
            </a:extLst>
          </p:cNvPr>
          <p:cNvSpPr txBox="1">
            <a:spLocks/>
          </p:cNvSpPr>
          <p:nvPr/>
        </p:nvSpPr>
        <p:spPr>
          <a:xfrm>
            <a:off x="3074469" y="2686050"/>
            <a:ext cx="9882963" cy="1485900"/>
          </a:xfrm>
          <a:prstGeom prst="rect">
            <a:avLst/>
          </a:prstGeom>
        </p:spPr>
        <p:txBody>
          <a:bodyPr vert="horz" lIns="91440" tIns="45720" rIns="91440" bIns="45720" rtlCol="0" anchor="ct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it-IT" sz="7200" dirty="0"/>
              <a:t>?</a:t>
            </a:r>
          </a:p>
        </p:txBody>
      </p:sp>
    </p:spTree>
    <p:extLst>
      <p:ext uri="{BB962C8B-B14F-4D97-AF65-F5344CB8AC3E}">
        <p14:creationId xmlns:p14="http://schemas.microsoft.com/office/powerpoint/2010/main" val="255120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2F4D23-BD0A-4F74-880F-0A3C68F167A0}"/>
              </a:ext>
            </a:extLst>
          </p:cNvPr>
          <p:cNvSpPr>
            <a:spLocks noGrp="1"/>
          </p:cNvSpPr>
          <p:nvPr>
            <p:ph type="title"/>
          </p:nvPr>
        </p:nvSpPr>
        <p:spPr/>
        <p:txBody>
          <a:bodyPr/>
          <a:lstStyle/>
          <a:p>
            <a:r>
              <a:rPr lang="it-IT" dirty="0"/>
              <a:t>Fonti</a:t>
            </a:r>
          </a:p>
        </p:txBody>
      </p:sp>
      <p:sp>
        <p:nvSpPr>
          <p:cNvPr id="3" name="Segnaposto contenuto 2">
            <a:extLst>
              <a:ext uri="{FF2B5EF4-FFF2-40B4-BE49-F238E27FC236}">
                <a16:creationId xmlns:a16="http://schemas.microsoft.com/office/drawing/2014/main" id="{58C52865-EF52-4860-9D01-44EF3B5C3111}"/>
              </a:ext>
            </a:extLst>
          </p:cNvPr>
          <p:cNvSpPr>
            <a:spLocks noGrp="1"/>
          </p:cNvSpPr>
          <p:nvPr>
            <p:ph idx="1"/>
          </p:nvPr>
        </p:nvSpPr>
        <p:spPr>
          <a:xfrm>
            <a:off x="1371600" y="1506280"/>
            <a:ext cx="9601200" cy="2045442"/>
          </a:xfrm>
        </p:spPr>
        <p:txBody>
          <a:bodyPr>
            <a:normAutofit/>
          </a:bodyPr>
          <a:lstStyle/>
          <a:p>
            <a:r>
              <a:rPr lang="en-US" sz="1800" dirty="0" err="1"/>
              <a:t>Immagini</a:t>
            </a:r>
            <a:endParaRPr lang="en-US" sz="1800" dirty="0"/>
          </a:p>
          <a:p>
            <a:pPr lvl="1">
              <a:lnSpc>
                <a:spcPct val="80000"/>
              </a:lnSpc>
            </a:pPr>
            <a:r>
              <a:rPr lang="en-US" sz="1400" i="0" dirty="0">
                <a:hlinkClick r:id="rId2"/>
              </a:rPr>
              <a:t>https://www.flaticon.com/authors/flat-icons</a:t>
            </a:r>
            <a:r>
              <a:rPr lang="en-US" sz="1400" i="0" dirty="0"/>
              <a:t> &amp; </a:t>
            </a:r>
            <a:r>
              <a:rPr lang="en-US" sz="1400" i="0" dirty="0">
                <a:hlinkClick r:id="rId3"/>
              </a:rPr>
              <a:t>https://flat-icons.com/</a:t>
            </a:r>
            <a:endParaRPr lang="en-US" sz="1400" i="0" dirty="0"/>
          </a:p>
          <a:p>
            <a:pPr lvl="1">
              <a:lnSpc>
                <a:spcPct val="80000"/>
              </a:lnSpc>
            </a:pPr>
            <a:r>
              <a:rPr lang="en-US" sz="1400" i="0" dirty="0" err="1"/>
              <a:t>Xnimrodx</a:t>
            </a:r>
            <a:r>
              <a:rPr lang="en-US" sz="1400" i="0" dirty="0"/>
              <a:t> from </a:t>
            </a:r>
            <a:r>
              <a:rPr lang="en-US" sz="1400" i="0" dirty="0">
                <a:hlinkClick r:id="rId4"/>
              </a:rPr>
              <a:t>https://www.flaticon.com/</a:t>
            </a:r>
            <a:endParaRPr lang="en-US" sz="1400" i="0" dirty="0"/>
          </a:p>
          <a:p>
            <a:pPr lvl="1">
              <a:lnSpc>
                <a:spcPct val="80000"/>
              </a:lnSpc>
            </a:pPr>
            <a:r>
              <a:rPr lang="en-US" sz="1400" i="0" dirty="0">
                <a:hlinkClick r:id="rId5"/>
              </a:rPr>
              <a:t>https://www.freepik.com</a:t>
            </a:r>
            <a:endParaRPr lang="en-US" sz="1400" i="0" dirty="0"/>
          </a:p>
          <a:p>
            <a:pPr lvl="1">
              <a:lnSpc>
                <a:spcPct val="80000"/>
              </a:lnSpc>
            </a:pPr>
            <a:r>
              <a:rPr lang="it-IT" sz="1400" i="0" dirty="0"/>
              <a:t>Le rispettive icone dei Framework appartengono ai Framework stessi e sono utilizzate soltanto per scopo dimostrativo, associandole direttamente all’origine. L’icona di Arena Web Hub è puramente rappresentativa.</a:t>
            </a:r>
          </a:p>
          <a:p>
            <a:pPr lvl="1">
              <a:lnSpc>
                <a:spcPct val="80000"/>
              </a:lnSpc>
            </a:pPr>
            <a:r>
              <a:rPr lang="it-IT" sz="1400" i="0" dirty="0"/>
              <a:t>Eventuali immagini d’insieme, derivate dall’unione di più immagini, rimangono comunque della proprietà dei rispettivi autori citati sopra.</a:t>
            </a:r>
          </a:p>
          <a:p>
            <a:endParaRPr lang="it-IT" sz="1400" dirty="0"/>
          </a:p>
        </p:txBody>
      </p:sp>
    </p:spTree>
    <p:extLst>
      <p:ext uri="{BB962C8B-B14F-4D97-AF65-F5344CB8AC3E}">
        <p14:creationId xmlns:p14="http://schemas.microsoft.com/office/powerpoint/2010/main" val="220814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601200" cy="1485900"/>
          </a:xfrm>
        </p:spPr>
        <p:txBody>
          <a:bodyPr anchor="ctr">
            <a:normAutofit/>
          </a:bodyPr>
          <a:lstStyle/>
          <a:p>
            <a:r>
              <a:rPr lang="it-IT" sz="7200" dirty="0"/>
              <a:t>IoT e WoT</a:t>
            </a:r>
          </a:p>
        </p:txBody>
      </p:sp>
    </p:spTree>
    <p:extLst>
      <p:ext uri="{BB962C8B-B14F-4D97-AF65-F5344CB8AC3E}">
        <p14:creationId xmlns:p14="http://schemas.microsoft.com/office/powerpoint/2010/main" val="20889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IoT e problematiche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IoT  può essere considerato come una visione più ampia del mondo dove diverse entità eterogenee possono essere interconnesse tra loro per interagire nell’ambiente in cui si trovano, capace di creare un estratto virtuale del mondo reale.</a:t>
            </a:r>
          </a:p>
          <a:p>
            <a:r>
              <a:rPr lang="it-IT" dirty="0"/>
              <a:t>Già nel 2010 le Smart Thing erano più del doppio della popolazione mondiale.</a:t>
            </a:r>
          </a:p>
          <a:p>
            <a:r>
              <a:rPr lang="it-IT" dirty="0"/>
              <a:t>Le tipologie degli oggetti sono tante quante categorie degli oggetti stessi</a:t>
            </a:r>
          </a:p>
          <a:p>
            <a:pPr lvl="1"/>
            <a:r>
              <a:rPr lang="it-IT" sz="1700" dirty="0"/>
              <a:t>Partendo da oggetti semplici come lampadine finendo sugli elettrodomestici come frigoriferi o automobili</a:t>
            </a:r>
          </a:p>
          <a:p>
            <a:r>
              <a:rPr lang="it-IT" dirty="0"/>
              <a:t>Non vi è alcuna integrazione di un sistema nell’altro</a:t>
            </a:r>
          </a:p>
          <a:p>
            <a:pPr lvl="1"/>
            <a:r>
              <a:rPr lang="it-IT" sz="1700" dirty="0"/>
              <a:t>Ogni </a:t>
            </a:r>
            <a:r>
              <a:rPr lang="it-IT" sz="1700" dirty="0" err="1"/>
              <a:t>manufacturer</a:t>
            </a:r>
            <a:r>
              <a:rPr lang="it-IT" sz="1700" dirty="0"/>
              <a:t> lega il cliente alle proprie soluzioni senza la possibilità  di interagire con quelle degli altri in modo agevole</a:t>
            </a:r>
          </a:p>
          <a:p>
            <a:r>
              <a:rPr lang="it-IT" dirty="0"/>
              <a:t>Le Smart Thing prodotte necessitano di soluzioni proprietarie per essere gestite.</a:t>
            </a:r>
          </a:p>
          <a:p>
            <a:r>
              <a:rPr lang="it-IT" dirty="0"/>
              <a:t>Esistono diversi protocolli di comunicazione implementati da diverse </a:t>
            </a:r>
            <a:r>
              <a:rPr lang="it-IT" dirty="0" err="1"/>
              <a:t>Things</a:t>
            </a:r>
            <a:r>
              <a:rPr lang="it-IT" dirty="0"/>
              <a:t>.</a:t>
            </a:r>
          </a:p>
          <a:p>
            <a:r>
              <a:rPr lang="it-IT" dirty="0"/>
              <a:t>Vi sono inevitabili problemi per quanto riguarda la sicurezza e privacy</a:t>
            </a:r>
          </a:p>
          <a:p>
            <a:pPr lvl="1"/>
            <a:r>
              <a:rPr lang="it-IT" sz="1700" dirty="0"/>
              <a:t>Ad esempio, di chi sono i dati di un dispositivo: dell’utente o del </a:t>
            </a:r>
            <a:r>
              <a:rPr lang="it-IT" sz="1700" dirty="0" err="1"/>
              <a:t>manufacturer</a:t>
            </a:r>
            <a:r>
              <a:rPr lang="it-IT" sz="1700" dirty="0"/>
              <a:t>?</a:t>
            </a:r>
          </a:p>
        </p:txBody>
      </p:sp>
    </p:spTree>
    <p:extLst>
      <p:ext uri="{BB962C8B-B14F-4D97-AF65-F5344CB8AC3E}">
        <p14:creationId xmlns:p14="http://schemas.microsoft.com/office/powerpoint/2010/main" val="14636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1"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down)">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wipe(down)">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ipe(down)">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Web of </a:t>
            </a:r>
            <a:r>
              <a:rPr lang="it-IT" dirty="0" err="1"/>
              <a:t>Things</a:t>
            </a:r>
            <a:endParaRPr lang="it-IT" dirty="0"/>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Per risolvere il problema dell’eterogeneità W3C propone standard per definire quello che risulta essere a tutti gli effetti una «Rete di Dispositivi Connessi».</a:t>
            </a:r>
          </a:p>
          <a:p>
            <a:r>
              <a:rPr lang="it-IT" dirty="0"/>
              <a:t>Piuttosto che utilizzare i vari protocolli di comunicazione (incompatibili tra loro) viene usato REST con semplici chiamate HTTP.</a:t>
            </a:r>
          </a:p>
          <a:p>
            <a:r>
              <a:rPr lang="it-IT" dirty="0"/>
              <a:t>Grazie a REST ogni Thing, Proprietà o Azione è:</a:t>
            </a:r>
          </a:p>
          <a:p>
            <a:pPr lvl="1"/>
            <a:r>
              <a:rPr lang="it-IT" sz="1700" dirty="0"/>
              <a:t>identificata univocamente nel sistema;</a:t>
            </a:r>
          </a:p>
          <a:p>
            <a:pPr lvl="1"/>
            <a:r>
              <a:rPr lang="it-IT" sz="1700" dirty="0"/>
              <a:t>richiamabile da tutti i Device aventi le capacità di usare il protocollo HTTP.</a:t>
            </a:r>
          </a:p>
          <a:p>
            <a:r>
              <a:rPr lang="it-IT" dirty="0"/>
              <a:t>Le Thing vengono rinominate in </a:t>
            </a:r>
            <a:r>
              <a:rPr lang="it-IT" b="1" dirty="0"/>
              <a:t>Web Thing.</a:t>
            </a:r>
          </a:p>
          <a:p>
            <a:r>
              <a:rPr lang="it-IT" dirty="0"/>
              <a:t>La soluzione al problema dell’interoperabilità viene fornita dalla descrizione (eventualmente semantica) dei device connessi;</a:t>
            </a:r>
          </a:p>
          <a:p>
            <a:pPr lvl="1"/>
            <a:r>
              <a:rPr lang="it-IT" sz="1700" dirty="0"/>
              <a:t>Thing </a:t>
            </a:r>
            <a:r>
              <a:rPr lang="it-IT" sz="1700" dirty="0" err="1"/>
              <a:t>Description</a:t>
            </a:r>
            <a:r>
              <a:rPr lang="it-IT" sz="1700" dirty="0"/>
              <a:t> ne è il risultato.</a:t>
            </a:r>
          </a:p>
        </p:txBody>
      </p:sp>
    </p:spTree>
    <p:extLst>
      <p:ext uri="{BB962C8B-B14F-4D97-AF65-F5344CB8AC3E}">
        <p14:creationId xmlns:p14="http://schemas.microsoft.com/office/powerpoint/2010/main" val="45051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down)">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2"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99C56-7852-4A56-80E4-F723C2BC5E4C}"/>
              </a:ext>
            </a:extLst>
          </p:cNvPr>
          <p:cNvSpPr>
            <a:spLocks noGrp="1"/>
          </p:cNvSpPr>
          <p:nvPr>
            <p:ph type="title"/>
          </p:nvPr>
        </p:nvSpPr>
        <p:spPr>
          <a:xfrm>
            <a:off x="1295400" y="2686050"/>
            <a:ext cx="9601200" cy="1485900"/>
          </a:xfrm>
        </p:spPr>
        <p:txBody>
          <a:bodyPr anchor="ctr">
            <a:normAutofit/>
          </a:bodyPr>
          <a:lstStyle/>
          <a:p>
            <a:r>
              <a:rPr lang="it-IT" sz="7200" dirty="0"/>
              <a:t>Web Semantico</a:t>
            </a:r>
          </a:p>
        </p:txBody>
      </p:sp>
    </p:spTree>
    <p:extLst>
      <p:ext uri="{BB962C8B-B14F-4D97-AF65-F5344CB8AC3E}">
        <p14:creationId xmlns:p14="http://schemas.microsoft.com/office/powerpoint/2010/main" val="20056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Il mondo della semantica</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4"/>
            <a:ext cx="9664995" cy="5191240"/>
          </a:xfrm>
        </p:spPr>
        <p:txBody>
          <a:bodyPr>
            <a:normAutofit/>
          </a:bodyPr>
          <a:lstStyle/>
          <a:p>
            <a:r>
              <a:rPr lang="it-IT" dirty="0"/>
              <a:t>Esprimere conoscenza non è un concetto nuovo nel mondo di informatica</a:t>
            </a:r>
          </a:p>
          <a:p>
            <a:r>
              <a:rPr lang="it-IT" dirty="0"/>
              <a:t>Per un umano è semplice rappresentare della conoscenza:</a:t>
            </a:r>
          </a:p>
          <a:p>
            <a:pPr lvl="1"/>
            <a:r>
              <a:rPr lang="it-IT" sz="1700" dirty="0"/>
              <a:t>anche una semplice presentazione come questa è fonte di conoscenza</a:t>
            </a:r>
          </a:p>
          <a:p>
            <a:pPr lvl="1"/>
            <a:r>
              <a:rPr lang="it-IT" sz="1700" dirty="0"/>
              <a:t>ovviamente, per chi capisce la lingua italiana e si intende di informatica</a:t>
            </a:r>
          </a:p>
          <a:p>
            <a:r>
              <a:rPr lang="it-IT" dirty="0"/>
              <a:t>Una macchina fatica a ricavare questa conoscenza intrinsecamente umana:</a:t>
            </a:r>
          </a:p>
          <a:p>
            <a:pPr lvl="1"/>
            <a:r>
              <a:rPr lang="it-IT" sz="1700" dirty="0"/>
              <a:t>tutt’oggi vengono sviluppate intelligenze artificiali per l’analisi del testo naturale con lenti progressi nell’ambito;</a:t>
            </a:r>
          </a:p>
          <a:p>
            <a:pPr lvl="1"/>
            <a:r>
              <a:rPr lang="it-IT" sz="1700" dirty="0"/>
              <a:t>di conseguenza, è impensabile sfruttare un testo scritto in linguaggio naturale;</a:t>
            </a:r>
          </a:p>
          <a:p>
            <a:pPr lvl="1"/>
            <a:r>
              <a:rPr lang="it-IT" sz="1700" dirty="0"/>
              <a:t>molte volte vengono sottointesi concetti o collegamenti, grazie al fatto intrinseco di sapere di cosa si sta attualmente parlando.</a:t>
            </a:r>
          </a:p>
          <a:p>
            <a:r>
              <a:rPr lang="it-IT" dirty="0"/>
              <a:t>Vi è necessità di codifica della conoscenza in un formato tale da poterlo consegnare ad un elaboratore e aspettarsi risultati attesi</a:t>
            </a:r>
          </a:p>
          <a:p>
            <a:pPr lvl="1"/>
            <a:r>
              <a:rPr lang="it-IT" sz="1700" dirty="0"/>
              <a:t>Nasce il concetto di </a:t>
            </a:r>
            <a:r>
              <a:rPr lang="it-IT" sz="1700" dirty="0" err="1"/>
              <a:t>Linked</a:t>
            </a:r>
            <a:r>
              <a:rPr lang="it-IT" sz="1700" dirty="0"/>
              <a:t> Data e Ontologie</a:t>
            </a:r>
          </a:p>
        </p:txBody>
      </p:sp>
    </p:spTree>
    <p:extLst>
      <p:ext uri="{BB962C8B-B14F-4D97-AF65-F5344CB8AC3E}">
        <p14:creationId xmlns:p14="http://schemas.microsoft.com/office/powerpoint/2010/main" val="825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down)">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additive="base">
                                        <p:cTn id="64"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5"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C00E-1D38-4EA3-8883-9BDAFC37BBBD}"/>
              </a:ext>
            </a:extLst>
          </p:cNvPr>
          <p:cNvSpPr>
            <a:spLocks noGrp="1"/>
          </p:cNvSpPr>
          <p:nvPr>
            <p:ph type="title"/>
          </p:nvPr>
        </p:nvSpPr>
        <p:spPr>
          <a:xfrm>
            <a:off x="1371600" y="685800"/>
            <a:ext cx="9601200" cy="679704"/>
          </a:xfrm>
        </p:spPr>
        <p:txBody>
          <a:bodyPr>
            <a:normAutofit fontScale="90000"/>
          </a:bodyPr>
          <a:lstStyle/>
          <a:p>
            <a:r>
              <a:rPr lang="it-IT" dirty="0"/>
              <a:t>Conoscenza utilizzabile</a:t>
            </a:r>
          </a:p>
        </p:txBody>
      </p:sp>
      <p:sp>
        <p:nvSpPr>
          <p:cNvPr id="3" name="Segnaposto contenuto 2">
            <a:extLst>
              <a:ext uri="{FF2B5EF4-FFF2-40B4-BE49-F238E27FC236}">
                <a16:creationId xmlns:a16="http://schemas.microsoft.com/office/drawing/2014/main" id="{2321382C-9C33-4375-92DA-F1265C4AA0FD}"/>
              </a:ext>
            </a:extLst>
          </p:cNvPr>
          <p:cNvSpPr>
            <a:spLocks noGrp="1"/>
          </p:cNvSpPr>
          <p:nvPr>
            <p:ph idx="1"/>
          </p:nvPr>
        </p:nvSpPr>
        <p:spPr>
          <a:xfrm>
            <a:off x="1371600" y="1365503"/>
            <a:ext cx="9664995" cy="5396803"/>
          </a:xfrm>
        </p:spPr>
        <p:txBody>
          <a:bodyPr>
            <a:normAutofit/>
          </a:bodyPr>
          <a:lstStyle/>
          <a:p>
            <a:r>
              <a:rPr lang="it-IT" dirty="0"/>
              <a:t>Per essere sfruttabile, una descrizione ha bisogno di essere:</a:t>
            </a:r>
          </a:p>
          <a:p>
            <a:pPr lvl="1"/>
            <a:r>
              <a:rPr lang="it-IT" sz="1800" b="1" dirty="0"/>
              <a:t>Efficiente</a:t>
            </a:r>
            <a:r>
              <a:rPr lang="it-IT" sz="1800" dirty="0"/>
              <a:t> – ben definito e non complesso nell’utilizzo;</a:t>
            </a:r>
          </a:p>
          <a:p>
            <a:pPr lvl="1"/>
            <a:r>
              <a:rPr lang="it-IT" sz="1800" b="1" dirty="0"/>
              <a:t>Completa</a:t>
            </a:r>
            <a:r>
              <a:rPr lang="it-IT" sz="1800" dirty="0"/>
              <a:t> – deve poter descrivere l’oggetto in tutti i suoi aspetti;</a:t>
            </a:r>
          </a:p>
          <a:p>
            <a:pPr lvl="1"/>
            <a:r>
              <a:rPr lang="it-IT" sz="1800" b="1" dirty="0"/>
              <a:t>Leggibile</a:t>
            </a:r>
            <a:r>
              <a:rPr lang="it-IT" sz="1800" dirty="0"/>
              <a:t> – la descrizione deve poter essere letta da una macchina;</a:t>
            </a:r>
          </a:p>
          <a:p>
            <a:pPr lvl="1"/>
            <a:r>
              <a:rPr lang="it-IT" sz="1800" b="1" dirty="0"/>
              <a:t>Compatibile</a:t>
            </a:r>
            <a:r>
              <a:rPr lang="it-IT" sz="1800" dirty="0"/>
              <a:t> – la descrizione deve poter essere letta da soggetti diversi;</a:t>
            </a:r>
          </a:p>
          <a:p>
            <a:pPr lvl="1"/>
            <a:r>
              <a:rPr lang="it-IT" sz="1800" b="1" dirty="0"/>
              <a:t>Univoca</a:t>
            </a:r>
            <a:r>
              <a:rPr lang="it-IT" sz="1800" dirty="0"/>
              <a:t> – il risultato ottenuto dalla sua lettura dev’essere consistente;</a:t>
            </a:r>
          </a:p>
          <a:p>
            <a:pPr lvl="1"/>
            <a:r>
              <a:rPr lang="it-IT" sz="1800" b="1" dirty="0"/>
              <a:t>Mantenibile</a:t>
            </a:r>
            <a:r>
              <a:rPr lang="it-IT" sz="1800" dirty="0"/>
              <a:t> – modifiche e/o aggiunte non devono provocare la sua distruzione;</a:t>
            </a:r>
          </a:p>
          <a:p>
            <a:pPr lvl="1"/>
            <a:r>
              <a:rPr lang="it-IT" sz="1800" b="1" dirty="0"/>
              <a:t>Reperibile</a:t>
            </a:r>
            <a:r>
              <a:rPr lang="it-IT" sz="1800" dirty="0"/>
              <a:t> – la conoscenza dev’essere a disposizione di tutti.</a:t>
            </a:r>
          </a:p>
          <a:p>
            <a:r>
              <a:rPr lang="it-IT" dirty="0"/>
              <a:t>I modelli più famosi che è possibile scegliere al giorno di oggi sono:</a:t>
            </a:r>
          </a:p>
          <a:p>
            <a:pPr lvl="1"/>
            <a:r>
              <a:rPr lang="it-IT" sz="1700" dirty="0"/>
              <a:t>RDF/RDFS;</a:t>
            </a:r>
          </a:p>
          <a:p>
            <a:pPr lvl="1"/>
            <a:r>
              <a:rPr lang="it-IT" sz="1700" dirty="0"/>
              <a:t>OWL;</a:t>
            </a:r>
          </a:p>
          <a:p>
            <a:pPr lvl="1"/>
            <a:r>
              <a:rPr lang="it-IT" sz="1700" dirty="0"/>
              <a:t>Descrizione in formati JSON / XML non standardizzati.</a:t>
            </a:r>
          </a:p>
          <a:p>
            <a:r>
              <a:rPr lang="it-IT" dirty="0"/>
              <a:t>L’attenzione ricade però su un mix tra le proposte note: </a:t>
            </a:r>
            <a:r>
              <a:rPr lang="it-IT" b="1" dirty="0"/>
              <a:t>Thing </a:t>
            </a:r>
            <a:r>
              <a:rPr lang="it-IT" b="1" dirty="0" err="1"/>
              <a:t>Description</a:t>
            </a:r>
            <a:r>
              <a:rPr lang="it-IT" dirty="0"/>
              <a:t>.</a:t>
            </a:r>
            <a:endParaRPr lang="it-IT" sz="1700" b="1" dirty="0"/>
          </a:p>
        </p:txBody>
      </p:sp>
    </p:spTree>
    <p:extLst>
      <p:ext uri="{BB962C8B-B14F-4D97-AF65-F5344CB8AC3E}">
        <p14:creationId xmlns:p14="http://schemas.microsoft.com/office/powerpoint/2010/main" val="8315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2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2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2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2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2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2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2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2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2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2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2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wipe(down)">
                                      <p:cBhvr>
                                        <p:cTn id="61" dur="500"/>
                                        <p:tgtEl>
                                          <p:spTgt spid="3">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2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7" dur="2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2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3" dur="2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2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9" dur="2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wipe(down)">
                                      <p:cBhvr>
                                        <p:cTn id="8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Ritaglio">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3774</Words>
  <Application>Microsoft Office PowerPoint</Application>
  <PresentationFormat>Widescreen</PresentationFormat>
  <Paragraphs>318</Paragraphs>
  <Slides>38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38</vt:i4>
      </vt:variant>
    </vt:vector>
  </HeadingPairs>
  <TitlesOfParts>
    <vt:vector size="42" baseType="lpstr">
      <vt:lpstr>Calibri</vt:lpstr>
      <vt:lpstr>Consolas</vt:lpstr>
      <vt:lpstr>Franklin Gothic Book</vt:lpstr>
      <vt:lpstr>Ritaglio</vt:lpstr>
      <vt:lpstr>Semantic Smart Room</vt:lpstr>
      <vt:lpstr>Introduzione</vt:lpstr>
      <vt:lpstr>Obiettivi</vt:lpstr>
      <vt:lpstr>IoT e WoT</vt:lpstr>
      <vt:lpstr>IoT e problematiche</vt:lpstr>
      <vt:lpstr>Web of Things</vt:lpstr>
      <vt:lpstr>Web Semantico</vt:lpstr>
      <vt:lpstr>Il mondo della semantica</vt:lpstr>
      <vt:lpstr>Conoscenza utilizzabile</vt:lpstr>
      <vt:lpstr>Thing Description</vt:lpstr>
      <vt:lpstr>Importanza della semantica</vt:lpstr>
      <vt:lpstr>Sfruttare la semantica</vt:lpstr>
      <vt:lpstr>Modellazione delle Thing</vt:lpstr>
      <vt:lpstr>Le Thing</vt:lpstr>
      <vt:lpstr>Presentazione standard di PowerPoint</vt:lpstr>
      <vt:lpstr>Framework</vt:lpstr>
      <vt:lpstr>I Framework - caratteristiche</vt:lpstr>
      <vt:lpstr>I Framework - analisi</vt:lpstr>
      <vt:lpstr>I Framework - analisi</vt:lpstr>
      <vt:lpstr>I Framework – ThingWeb.io</vt:lpstr>
      <vt:lpstr>I Framework – ThingWeb.io</vt:lpstr>
      <vt:lpstr>I Framework – ThingWeb.io</vt:lpstr>
      <vt:lpstr>Utilizzo conoscenza</vt:lpstr>
      <vt:lpstr>Dov’è finita la semantica?</vt:lpstr>
      <vt:lpstr>Query con SPARQL</vt:lpstr>
      <vt:lpstr>Cosa permette quindi?</vt:lpstr>
      <vt:lpstr>Messa in pratica</vt:lpstr>
      <vt:lpstr>Agenti</vt:lpstr>
      <vt:lpstr>JaCaMo</vt:lpstr>
      <vt:lpstr>Realizzazione</vt:lpstr>
      <vt:lpstr>Esecuzione</vt:lpstr>
      <vt:lpstr>Esempio di esecuzione</vt:lpstr>
      <vt:lpstr>Codice</vt:lpstr>
      <vt:lpstr>Conclusioni</vt:lpstr>
      <vt:lpstr>Un progetto «inatteso»</vt:lpstr>
      <vt:lpstr>Un progetto «aperto»</vt:lpstr>
      <vt:lpstr>Fine</vt:lpstr>
      <vt:lpstr>Fonti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Smart Room</dc:title>
  <dc:creator>Marcin Pabich</dc:creator>
  <cp:lastModifiedBy>Marcin Pabich</cp:lastModifiedBy>
  <cp:revision>35</cp:revision>
  <dcterms:created xsi:type="dcterms:W3CDTF">2021-01-27T15:16:13Z</dcterms:created>
  <dcterms:modified xsi:type="dcterms:W3CDTF">2021-01-28T14:30:56Z</dcterms:modified>
</cp:coreProperties>
</file>