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57" r:id="rId3"/>
    <p:sldId id="258" r:id="rId4"/>
    <p:sldId id="264" r:id="rId5"/>
    <p:sldId id="260" r:id="rId6"/>
    <p:sldId id="261" r:id="rId7"/>
    <p:sldId id="265" r:id="rId8"/>
    <p:sldId id="262" r:id="rId9"/>
    <p:sldId id="266" r:id="rId10"/>
    <p:sldId id="267" r:id="rId11"/>
    <p:sldId id="268" r:id="rId12"/>
    <p:sldId id="269" r:id="rId13"/>
    <p:sldId id="270" r:id="rId14"/>
    <p:sldId id="271" r:id="rId15"/>
    <p:sldId id="272" r:id="rId16"/>
    <p:sldId id="280" r:id="rId17"/>
    <p:sldId id="273" r:id="rId18"/>
    <p:sldId id="275" r:id="rId19"/>
    <p:sldId id="276" r:id="rId20"/>
    <p:sldId id="277" r:id="rId21"/>
    <p:sldId id="278" r:id="rId22"/>
    <p:sldId id="279" r:id="rId23"/>
    <p:sldId id="281" r:id="rId24"/>
    <p:sldId id="282" r:id="rId25"/>
    <p:sldId id="283" r:id="rId26"/>
    <p:sldId id="284" r:id="rId27"/>
    <p:sldId id="285" r:id="rId28"/>
    <p:sldId id="286" r:id="rId29"/>
    <p:sldId id="287" r:id="rId30"/>
    <p:sldId id="25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08" d="100"/>
          <a:sy n="108" d="100"/>
        </p:scale>
        <p:origin x="86" y="4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3E913-07A7-4EED-BF4C-EC0151F52598}" type="datetimeFigureOut">
              <a:rPr lang="it-IT" smtClean="0"/>
              <a:t>27/01/2021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F87C36-3A92-41EF-8834-F75FCA96A1FA}" type="slidenum">
              <a:rPr lang="it-IT" smtClean="0"/>
              <a:t>‹N›</a:t>
            </a:fld>
            <a:endParaRPr lang="it-IT"/>
          </a:p>
        </p:txBody>
      </p:sp>
    </p:spTree>
    <p:extLst>
      <p:ext uri="{BB962C8B-B14F-4D97-AF65-F5344CB8AC3E}">
        <p14:creationId xmlns:p14="http://schemas.microsoft.com/office/powerpoint/2010/main" val="3949321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1/27/2021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1/27/2021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1/27/2021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1/27/2021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1/27/2021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png"/><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hyperlink" Target="https://flat-icons.com/" TargetMode="External"/><Relationship Id="rId2" Type="http://schemas.openxmlformats.org/officeDocument/2006/relationships/hyperlink" Target="https://www.flaticon.com/authors/flat-icons" TargetMode="External"/><Relationship Id="rId1" Type="http://schemas.openxmlformats.org/officeDocument/2006/relationships/slideLayout" Target="../slideLayouts/slideLayout2.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8465B9-028A-4612-B8F4-15B8C8289D4C}"/>
              </a:ext>
            </a:extLst>
          </p:cNvPr>
          <p:cNvSpPr>
            <a:spLocks noGrp="1"/>
          </p:cNvSpPr>
          <p:nvPr>
            <p:ph type="ctrTitle"/>
          </p:nvPr>
        </p:nvSpPr>
        <p:spPr>
          <a:xfrm>
            <a:off x="1915126" y="1998191"/>
            <a:ext cx="8361229" cy="887690"/>
          </a:xfrm>
        </p:spPr>
        <p:txBody>
          <a:bodyPr anchor="t"/>
          <a:lstStyle/>
          <a:p>
            <a:r>
              <a:rPr lang="it-IT" sz="6000" dirty="0"/>
              <a:t>Semantic Smart Room</a:t>
            </a:r>
          </a:p>
        </p:txBody>
      </p:sp>
      <p:sp>
        <p:nvSpPr>
          <p:cNvPr id="3" name="Sottotitolo 2">
            <a:extLst>
              <a:ext uri="{FF2B5EF4-FFF2-40B4-BE49-F238E27FC236}">
                <a16:creationId xmlns:a16="http://schemas.microsoft.com/office/drawing/2014/main" id="{583BAB1B-A190-43A0-92C5-D8E1D47BCE55}"/>
              </a:ext>
            </a:extLst>
          </p:cNvPr>
          <p:cNvSpPr>
            <a:spLocks noGrp="1"/>
          </p:cNvSpPr>
          <p:nvPr>
            <p:ph type="subTitle" idx="1"/>
          </p:nvPr>
        </p:nvSpPr>
        <p:spPr>
          <a:xfrm>
            <a:off x="3771513" y="5331371"/>
            <a:ext cx="6831673" cy="1086237"/>
          </a:xfrm>
        </p:spPr>
        <p:txBody>
          <a:bodyPr>
            <a:normAutofit/>
          </a:bodyPr>
          <a:lstStyle/>
          <a:p>
            <a:pPr algn="r"/>
            <a:r>
              <a:rPr lang="it-IT" sz="2000" dirty="0"/>
              <a:t>Author: Marcin Pabich</a:t>
            </a:r>
          </a:p>
        </p:txBody>
      </p:sp>
      <p:sp>
        <p:nvSpPr>
          <p:cNvPr id="4" name="Sottotitolo 2">
            <a:extLst>
              <a:ext uri="{FF2B5EF4-FFF2-40B4-BE49-F238E27FC236}">
                <a16:creationId xmlns:a16="http://schemas.microsoft.com/office/drawing/2014/main" id="{EB114B64-AEC1-4D7E-A25C-8E58457A423A}"/>
              </a:ext>
            </a:extLst>
          </p:cNvPr>
          <p:cNvSpPr txBox="1">
            <a:spLocks/>
          </p:cNvSpPr>
          <p:nvPr/>
        </p:nvSpPr>
        <p:spPr>
          <a:xfrm>
            <a:off x="2832305" y="3038281"/>
            <a:ext cx="6831673" cy="1086237"/>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it-IT"/>
              <a:t>Progettazione, creazione e l'uso delle Web Things</a:t>
            </a:r>
          </a:p>
          <a:p>
            <a:r>
              <a:rPr lang="it-IT"/>
              <a:t>all'interno di una stanza, utilizzando Agenti e</a:t>
            </a:r>
          </a:p>
          <a:p>
            <a:r>
              <a:rPr lang="it-IT"/>
              <a:t>metodologie di descrizione semantica</a:t>
            </a:r>
            <a:endParaRPr lang="it-IT" dirty="0"/>
          </a:p>
        </p:txBody>
      </p:sp>
    </p:spTree>
    <p:extLst>
      <p:ext uri="{BB962C8B-B14F-4D97-AF65-F5344CB8AC3E}">
        <p14:creationId xmlns:p14="http://schemas.microsoft.com/office/powerpoint/2010/main" val="132199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30C00E-1D38-4EA3-8883-9BDAFC37BBBD}"/>
              </a:ext>
            </a:extLst>
          </p:cNvPr>
          <p:cNvSpPr>
            <a:spLocks noGrp="1"/>
          </p:cNvSpPr>
          <p:nvPr>
            <p:ph type="title"/>
          </p:nvPr>
        </p:nvSpPr>
        <p:spPr>
          <a:xfrm>
            <a:off x="1371600" y="685800"/>
            <a:ext cx="9601200" cy="679704"/>
          </a:xfrm>
        </p:spPr>
        <p:txBody>
          <a:bodyPr>
            <a:normAutofit fontScale="90000"/>
          </a:bodyPr>
          <a:lstStyle/>
          <a:p>
            <a:r>
              <a:rPr lang="it-IT" dirty="0" err="1"/>
              <a:t>Thing</a:t>
            </a:r>
            <a:r>
              <a:rPr lang="it-IT" dirty="0"/>
              <a:t> </a:t>
            </a:r>
            <a:r>
              <a:rPr lang="it-IT" dirty="0" err="1"/>
              <a:t>Description</a:t>
            </a:r>
            <a:endParaRPr lang="it-IT" dirty="0"/>
          </a:p>
        </p:txBody>
      </p:sp>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1" y="1365503"/>
            <a:ext cx="4235301" cy="5396803"/>
          </a:xfrm>
        </p:spPr>
        <p:txBody>
          <a:bodyPr>
            <a:normAutofit/>
          </a:bodyPr>
          <a:lstStyle/>
          <a:p>
            <a:r>
              <a:rPr lang="it-IT" dirty="0"/>
              <a:t>È il blocco che sta alla base di Web of </a:t>
            </a:r>
            <a:r>
              <a:rPr lang="it-IT" dirty="0" err="1"/>
              <a:t>Things</a:t>
            </a:r>
            <a:r>
              <a:rPr lang="it-IT" dirty="0"/>
              <a:t>.</a:t>
            </a:r>
          </a:p>
          <a:p>
            <a:r>
              <a:rPr lang="it-IT" dirty="0"/>
              <a:t>Descrive azioni, proprietà ed eventi che una </a:t>
            </a:r>
            <a:r>
              <a:rPr lang="it-IT" dirty="0" err="1"/>
              <a:t>Thing</a:t>
            </a:r>
            <a:r>
              <a:rPr lang="it-IT" dirty="0"/>
              <a:t> può avere.</a:t>
            </a:r>
          </a:p>
          <a:p>
            <a:r>
              <a:rPr lang="it-IT" dirty="0"/>
              <a:t>Utilizza il formato JSON-LD:</a:t>
            </a:r>
          </a:p>
          <a:p>
            <a:pPr lvl="1"/>
            <a:r>
              <a:rPr lang="it-IT" sz="1700" dirty="0"/>
              <a:t>compatibile con tradizionali lettori JSON;</a:t>
            </a:r>
          </a:p>
          <a:p>
            <a:pPr lvl="1"/>
            <a:r>
              <a:rPr lang="it-IT" sz="1700" dirty="0"/>
              <a:t>compatibile con il mondo del Web Semantico;</a:t>
            </a:r>
          </a:p>
          <a:p>
            <a:pPr lvl="1"/>
            <a:r>
              <a:rPr lang="it-IT" sz="1700" dirty="0"/>
              <a:t>facilmente convertibile in formati come RDF.</a:t>
            </a:r>
          </a:p>
          <a:p>
            <a:r>
              <a:rPr lang="it-IT" dirty="0"/>
              <a:t>Da questo momento, se non diversamente specificato, viene inteso che una </a:t>
            </a:r>
            <a:r>
              <a:rPr lang="it-IT" dirty="0" err="1"/>
              <a:t>Thing</a:t>
            </a:r>
            <a:r>
              <a:rPr lang="it-IT" dirty="0"/>
              <a:t> è una </a:t>
            </a:r>
            <a:r>
              <a:rPr lang="it-IT" b="1" dirty="0"/>
              <a:t>Web </a:t>
            </a:r>
            <a:r>
              <a:rPr lang="it-IT" b="1" dirty="0" err="1"/>
              <a:t>Thing</a:t>
            </a:r>
            <a:r>
              <a:rPr lang="it-IT" dirty="0"/>
              <a:t>.</a:t>
            </a:r>
          </a:p>
        </p:txBody>
      </p:sp>
      <p:pic>
        <p:nvPicPr>
          <p:cNvPr id="6" name="Immagine 5">
            <a:extLst>
              <a:ext uri="{FF2B5EF4-FFF2-40B4-BE49-F238E27FC236}">
                <a16:creationId xmlns:a16="http://schemas.microsoft.com/office/drawing/2014/main" id="{77F86342-9232-4796-9D0D-2B3C29944F05}"/>
              </a:ext>
            </a:extLst>
          </p:cNvPr>
          <p:cNvPicPr>
            <a:picLocks noChangeAspect="1"/>
          </p:cNvPicPr>
          <p:nvPr/>
        </p:nvPicPr>
        <p:blipFill>
          <a:blip r:embed="rId2"/>
          <a:stretch>
            <a:fillRect/>
          </a:stretch>
        </p:blipFill>
        <p:spPr>
          <a:xfrm>
            <a:off x="6268619" y="0"/>
            <a:ext cx="5923381" cy="6858000"/>
          </a:xfrm>
          <a:prstGeom prst="rect">
            <a:avLst/>
          </a:prstGeom>
        </p:spPr>
      </p:pic>
    </p:spTree>
    <p:extLst>
      <p:ext uri="{BB962C8B-B14F-4D97-AF65-F5344CB8AC3E}">
        <p14:creationId xmlns:p14="http://schemas.microsoft.com/office/powerpoint/2010/main" val="16626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down)">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down)">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wipe(down)">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down)">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30C00E-1D38-4EA3-8883-9BDAFC37BBBD}"/>
              </a:ext>
            </a:extLst>
          </p:cNvPr>
          <p:cNvSpPr>
            <a:spLocks noGrp="1"/>
          </p:cNvSpPr>
          <p:nvPr>
            <p:ph type="title"/>
          </p:nvPr>
        </p:nvSpPr>
        <p:spPr>
          <a:xfrm>
            <a:off x="1371600" y="685800"/>
            <a:ext cx="9601200" cy="679704"/>
          </a:xfrm>
        </p:spPr>
        <p:txBody>
          <a:bodyPr>
            <a:normAutofit fontScale="90000"/>
          </a:bodyPr>
          <a:lstStyle/>
          <a:p>
            <a:r>
              <a:rPr lang="it-IT"/>
              <a:t>Importanza della semantica</a:t>
            </a:r>
            <a:endParaRPr lang="it-IT" dirty="0"/>
          </a:p>
        </p:txBody>
      </p:sp>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365503"/>
            <a:ext cx="4466199" cy="5396803"/>
          </a:xfrm>
        </p:spPr>
        <p:txBody>
          <a:bodyPr>
            <a:normAutofit lnSpcReduction="10000"/>
          </a:bodyPr>
          <a:lstStyle/>
          <a:p>
            <a:r>
              <a:rPr lang="it-IT" dirty="0"/>
              <a:t>Una </a:t>
            </a:r>
            <a:r>
              <a:rPr lang="it-IT" dirty="0" err="1"/>
              <a:t>Thing</a:t>
            </a:r>
            <a:r>
              <a:rPr lang="it-IT" dirty="0"/>
              <a:t> </a:t>
            </a:r>
            <a:r>
              <a:rPr lang="it-IT" dirty="0" err="1"/>
              <a:t>Description</a:t>
            </a:r>
            <a:r>
              <a:rPr lang="it-IT" dirty="0"/>
              <a:t> è sufficiente per scoprire la </a:t>
            </a:r>
            <a:r>
              <a:rPr lang="it-IT" dirty="0" err="1"/>
              <a:t>Thing</a:t>
            </a:r>
            <a:r>
              <a:rPr lang="it-IT" dirty="0"/>
              <a:t> stessa;</a:t>
            </a:r>
          </a:p>
          <a:p>
            <a:pPr lvl="1"/>
            <a:r>
              <a:rPr lang="it-IT" sz="1800" dirty="0"/>
              <a:t>ma non per astrarre da cosa la </a:t>
            </a:r>
            <a:r>
              <a:rPr lang="it-IT" sz="1800" dirty="0" err="1"/>
              <a:t>Thing</a:t>
            </a:r>
            <a:r>
              <a:rPr lang="it-IT" sz="1800" dirty="0"/>
              <a:t> effettivamente è.</a:t>
            </a:r>
          </a:p>
          <a:p>
            <a:r>
              <a:rPr lang="it-IT" dirty="0"/>
              <a:t>E se si aggiungesse il mondo della semantica a quello delle </a:t>
            </a:r>
            <a:r>
              <a:rPr lang="it-IT" dirty="0" err="1"/>
              <a:t>Things</a:t>
            </a:r>
            <a:r>
              <a:rPr lang="it-IT" dirty="0"/>
              <a:t>?</a:t>
            </a:r>
          </a:p>
          <a:p>
            <a:r>
              <a:rPr lang="it-IT" dirty="0"/>
              <a:t>Si potrà definire meglio quello che la </a:t>
            </a:r>
            <a:r>
              <a:rPr lang="it-IT" dirty="0" err="1"/>
              <a:t>Thing</a:t>
            </a:r>
            <a:r>
              <a:rPr lang="it-IT" dirty="0"/>
              <a:t>:</a:t>
            </a:r>
          </a:p>
          <a:p>
            <a:pPr lvl="1"/>
            <a:r>
              <a:rPr lang="it-IT" dirty="0"/>
              <a:t>fa (tipologie di azioni);</a:t>
            </a:r>
          </a:p>
          <a:p>
            <a:pPr lvl="1"/>
            <a:r>
              <a:rPr lang="it-IT" dirty="0"/>
              <a:t>ha (tipologie di proprietà);</a:t>
            </a:r>
          </a:p>
          <a:p>
            <a:pPr lvl="1"/>
            <a:r>
              <a:rPr lang="it-IT" dirty="0"/>
              <a:t>è (tipologia di dispositivo);</a:t>
            </a:r>
          </a:p>
          <a:p>
            <a:pPr lvl="1"/>
            <a:r>
              <a:rPr lang="it-IT" dirty="0"/>
              <a:t>misura (tipologia di unità di misura, quantità e range).</a:t>
            </a:r>
          </a:p>
          <a:p>
            <a:r>
              <a:rPr lang="it-IT" dirty="0"/>
              <a:t>La </a:t>
            </a:r>
            <a:r>
              <a:rPr lang="it-IT" dirty="0" err="1"/>
              <a:t>Thing</a:t>
            </a:r>
            <a:r>
              <a:rPr lang="it-IT" dirty="0"/>
              <a:t> </a:t>
            </a:r>
            <a:r>
              <a:rPr lang="it-IT" dirty="0" err="1"/>
              <a:t>Description</a:t>
            </a:r>
            <a:r>
              <a:rPr lang="it-IT" dirty="0"/>
              <a:t> abilita l’aggiunta di semantica grazie all’attributo </a:t>
            </a:r>
            <a:r>
              <a:rPr lang="it-IT" sz="1800" dirty="0">
                <a:latin typeface="Consolas" panose="020B0609020204030204" pitchFamily="49" charset="0"/>
              </a:rPr>
              <a:t>@context.</a:t>
            </a:r>
          </a:p>
        </p:txBody>
      </p:sp>
      <p:pic>
        <p:nvPicPr>
          <p:cNvPr id="7" name="Immagine 6">
            <a:extLst>
              <a:ext uri="{FF2B5EF4-FFF2-40B4-BE49-F238E27FC236}">
                <a16:creationId xmlns:a16="http://schemas.microsoft.com/office/drawing/2014/main" id="{8709E9BA-AF01-41EC-B336-F20182F69D41}"/>
              </a:ext>
            </a:extLst>
          </p:cNvPr>
          <p:cNvPicPr>
            <a:picLocks noChangeAspect="1"/>
          </p:cNvPicPr>
          <p:nvPr/>
        </p:nvPicPr>
        <p:blipFill>
          <a:blip r:embed="rId2"/>
          <a:stretch>
            <a:fillRect/>
          </a:stretch>
        </p:blipFill>
        <p:spPr>
          <a:xfrm>
            <a:off x="6354203" y="1654023"/>
            <a:ext cx="5837798" cy="3996685"/>
          </a:xfrm>
          <a:prstGeom prst="rect">
            <a:avLst/>
          </a:prstGeom>
        </p:spPr>
      </p:pic>
    </p:spTree>
    <p:extLst>
      <p:ext uri="{BB962C8B-B14F-4D97-AF65-F5344CB8AC3E}">
        <p14:creationId xmlns:p14="http://schemas.microsoft.com/office/powerpoint/2010/main" val="135502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down)">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down)">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wipe(down)">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wipe(down)">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wipe(down)">
                                      <p:cBhvr>
                                        <p:cTn id="54" dur="500"/>
                                        <p:tgtEl>
                                          <p:spTgt spid="3">
                                            <p:txEl>
                                              <p:pRg st="8" end="8"/>
                                            </p:txEl>
                                          </p:spTgt>
                                        </p:tgtEl>
                                      </p:cBhvr>
                                    </p:animEffect>
                                  </p:childTnLst>
                                </p:cTn>
                              </p:par>
                            </p:childTnLst>
                          </p:cTn>
                        </p:par>
                        <p:par>
                          <p:cTn id="55" fill="hold">
                            <p:stCondLst>
                              <p:cond delay="500"/>
                            </p:stCondLst>
                            <p:childTnLst>
                              <p:par>
                                <p:cTn id="56" presetID="22" presetClass="entr" presetSubtype="4" fill="hold"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wipe(down)">
                                      <p:cBhvr>
                                        <p:cTn id="5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30C00E-1D38-4EA3-8883-9BDAFC37BBBD}"/>
              </a:ext>
            </a:extLst>
          </p:cNvPr>
          <p:cNvSpPr>
            <a:spLocks noGrp="1"/>
          </p:cNvSpPr>
          <p:nvPr>
            <p:ph type="title"/>
          </p:nvPr>
        </p:nvSpPr>
        <p:spPr>
          <a:xfrm>
            <a:off x="1371600" y="685800"/>
            <a:ext cx="9601200" cy="679704"/>
          </a:xfrm>
        </p:spPr>
        <p:txBody>
          <a:bodyPr>
            <a:normAutofit fontScale="90000"/>
          </a:bodyPr>
          <a:lstStyle/>
          <a:p>
            <a:r>
              <a:rPr lang="it-IT" dirty="0"/>
              <a:t>Sfruttare la semantica</a:t>
            </a:r>
          </a:p>
        </p:txBody>
      </p:sp>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365503"/>
            <a:ext cx="9664995" cy="5396803"/>
          </a:xfrm>
        </p:spPr>
        <p:txBody>
          <a:bodyPr>
            <a:normAutofit/>
          </a:bodyPr>
          <a:lstStyle/>
          <a:p>
            <a:r>
              <a:rPr lang="it-IT" dirty="0"/>
              <a:t>Lo scopo della semantica non è creare ogni volta dei dati nuovi…</a:t>
            </a:r>
          </a:p>
          <a:p>
            <a:r>
              <a:rPr lang="it-IT" dirty="0"/>
              <a:t>…ma riutilizzare in maniera estensiva quelli già definiti ed esistenti!</a:t>
            </a:r>
          </a:p>
          <a:p>
            <a:r>
              <a:rPr lang="it-IT" dirty="0"/>
              <a:t>Esistono diverse ontologie che trattano di Smart Device:</a:t>
            </a:r>
          </a:p>
          <a:p>
            <a:pPr lvl="1"/>
            <a:r>
              <a:rPr lang="it-IT" sz="1700" dirty="0"/>
              <a:t>SAREF;</a:t>
            </a:r>
          </a:p>
          <a:p>
            <a:pPr lvl="1"/>
            <a:r>
              <a:rPr lang="it-IT" sz="1700" dirty="0"/>
              <a:t>IoT-Lite;</a:t>
            </a:r>
          </a:p>
          <a:p>
            <a:pPr lvl="1"/>
            <a:r>
              <a:rPr lang="it-IT" sz="1700" dirty="0"/>
              <a:t>IoT-O.</a:t>
            </a:r>
          </a:p>
          <a:p>
            <a:r>
              <a:rPr lang="it-IT" dirty="0"/>
              <a:t>Siccome SAREF risulta essere quella meglio definita e supportata, verrà utilizzata come riferimento principale.</a:t>
            </a:r>
          </a:p>
        </p:txBody>
      </p:sp>
    </p:spTree>
    <p:extLst>
      <p:ext uri="{BB962C8B-B14F-4D97-AF65-F5344CB8AC3E}">
        <p14:creationId xmlns:p14="http://schemas.microsoft.com/office/powerpoint/2010/main" val="185607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down)">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down)">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wipe(down)">
                                      <p:cBhvr>
                                        <p:cTn id="4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899C56-7852-4A56-80E4-F723C2BC5E4C}"/>
              </a:ext>
            </a:extLst>
          </p:cNvPr>
          <p:cNvSpPr>
            <a:spLocks noGrp="1"/>
          </p:cNvSpPr>
          <p:nvPr>
            <p:ph type="title"/>
          </p:nvPr>
        </p:nvSpPr>
        <p:spPr>
          <a:xfrm>
            <a:off x="1295400" y="2686050"/>
            <a:ext cx="9882963" cy="1485900"/>
          </a:xfrm>
        </p:spPr>
        <p:txBody>
          <a:bodyPr anchor="ctr">
            <a:normAutofit fontScale="90000"/>
          </a:bodyPr>
          <a:lstStyle/>
          <a:p>
            <a:r>
              <a:rPr lang="it-IT" sz="7200" dirty="0"/>
              <a:t>Modellazione delle </a:t>
            </a:r>
            <a:r>
              <a:rPr lang="it-IT" sz="7200" dirty="0" err="1"/>
              <a:t>Things</a:t>
            </a:r>
            <a:endParaRPr lang="it-IT" sz="7200" dirty="0"/>
          </a:p>
        </p:txBody>
      </p:sp>
    </p:spTree>
    <p:extLst>
      <p:ext uri="{BB962C8B-B14F-4D97-AF65-F5344CB8AC3E}">
        <p14:creationId xmlns:p14="http://schemas.microsoft.com/office/powerpoint/2010/main" val="79559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DE3"/>
        </a:solidFill>
        <a:effectLst/>
      </p:bgPr>
    </p:bg>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365503"/>
            <a:ext cx="9792586" cy="5396803"/>
          </a:xfrm>
        </p:spPr>
        <p:txBody>
          <a:bodyPr>
            <a:normAutofit/>
          </a:bodyPr>
          <a:lstStyle/>
          <a:p>
            <a:r>
              <a:rPr lang="it-IT" dirty="0"/>
              <a:t>Per rappresentare al meglio il contesto che si vuole analizzare, si definiscono 4 </a:t>
            </a:r>
            <a:r>
              <a:rPr lang="it-IT" dirty="0" err="1"/>
              <a:t>Thing</a:t>
            </a:r>
            <a:r>
              <a:rPr lang="it-IT" dirty="0"/>
              <a:t>:</a:t>
            </a:r>
          </a:p>
          <a:p>
            <a:pPr lvl="1"/>
            <a:r>
              <a:rPr lang="it-IT" sz="1700" b="1" dirty="0"/>
              <a:t>Lampadina</a:t>
            </a:r>
            <a:r>
              <a:rPr lang="it-IT" sz="1700" dirty="0"/>
              <a:t> – può accendersi, spegnersi e impostare la propria luminosità;</a:t>
            </a:r>
          </a:p>
          <a:p>
            <a:pPr lvl="1"/>
            <a:r>
              <a:rPr lang="it-IT" sz="1700" b="1" dirty="0"/>
              <a:t>Ventilatore</a:t>
            </a:r>
            <a:r>
              <a:rPr lang="it-IT" sz="1700" dirty="0"/>
              <a:t> – può accendersi, spegnersi, impostare la velocità e una modalità turbo;</a:t>
            </a:r>
          </a:p>
          <a:p>
            <a:pPr lvl="1"/>
            <a:r>
              <a:rPr lang="it-IT" sz="1700" b="1" dirty="0"/>
              <a:t>TV</a:t>
            </a:r>
            <a:r>
              <a:rPr lang="it-IT" sz="1700" dirty="0"/>
              <a:t> – può accendersi, spegnersi, cambiare volume, luminosità e canale;</a:t>
            </a:r>
          </a:p>
          <a:p>
            <a:pPr lvl="1"/>
            <a:r>
              <a:rPr lang="it-IT" sz="1700" b="1" dirty="0"/>
              <a:t>Tapparella</a:t>
            </a:r>
            <a:r>
              <a:rPr lang="it-IT" sz="1700" dirty="0"/>
              <a:t> – può aprirsi, chiudersi, impostare un valore di soglia per ritenersi «chiusa».</a:t>
            </a:r>
          </a:p>
          <a:p>
            <a:r>
              <a:rPr lang="it-IT" dirty="0"/>
              <a:t>A prescindere dal Framework scelto successivamente, si possono definire già le </a:t>
            </a:r>
            <a:r>
              <a:rPr lang="it-IT" dirty="0" err="1"/>
              <a:t>Thing</a:t>
            </a:r>
            <a:r>
              <a:rPr lang="it-IT" dirty="0"/>
              <a:t> </a:t>
            </a:r>
            <a:r>
              <a:rPr lang="it-IT" dirty="0" err="1"/>
              <a:t>Description</a:t>
            </a:r>
            <a:r>
              <a:rPr lang="it-IT" dirty="0"/>
              <a:t> per i Device scelti:</a:t>
            </a:r>
          </a:p>
          <a:p>
            <a:pPr lvl="1"/>
            <a:r>
              <a:rPr lang="it-IT" sz="1700" dirty="0"/>
              <a:t>non è il framework a dover guidare la descrizione, ma è uno standard ben definito come la </a:t>
            </a:r>
            <a:r>
              <a:rPr lang="it-IT" sz="1700" dirty="0" err="1"/>
              <a:t>Thing</a:t>
            </a:r>
            <a:r>
              <a:rPr lang="it-IT" sz="1700" dirty="0"/>
              <a:t> </a:t>
            </a:r>
            <a:r>
              <a:rPr lang="it-IT" sz="1700" dirty="0" err="1"/>
              <a:t>Description</a:t>
            </a:r>
            <a:r>
              <a:rPr lang="it-IT" sz="1700" dirty="0"/>
              <a:t> a guidare la successiva scelta!</a:t>
            </a:r>
          </a:p>
          <a:p>
            <a:r>
              <a:rPr lang="it-IT" dirty="0"/>
              <a:t>Insieme alla descrizione «di base» viene immediatamente aggiunta semantica alle </a:t>
            </a:r>
            <a:r>
              <a:rPr lang="it-IT" dirty="0" err="1"/>
              <a:t>Things</a:t>
            </a:r>
            <a:r>
              <a:rPr lang="it-IT" dirty="0"/>
              <a:t>.</a:t>
            </a:r>
            <a:endParaRPr lang="it-IT" sz="1700" b="1" dirty="0"/>
          </a:p>
        </p:txBody>
      </p:sp>
      <p:sp>
        <p:nvSpPr>
          <p:cNvPr id="5" name="Titolo 4">
            <a:extLst>
              <a:ext uri="{FF2B5EF4-FFF2-40B4-BE49-F238E27FC236}">
                <a16:creationId xmlns:a16="http://schemas.microsoft.com/office/drawing/2014/main" id="{CDFF68A3-E64F-4035-A61E-060DE4329C19}"/>
              </a:ext>
            </a:extLst>
          </p:cNvPr>
          <p:cNvSpPr>
            <a:spLocks noGrp="1"/>
          </p:cNvSpPr>
          <p:nvPr>
            <p:ph type="title"/>
          </p:nvPr>
        </p:nvSpPr>
        <p:spPr/>
        <p:txBody>
          <a:bodyPr/>
          <a:lstStyle/>
          <a:p>
            <a:r>
              <a:rPr lang="it-IT" dirty="0"/>
              <a:t>Le </a:t>
            </a:r>
            <a:r>
              <a:rPr lang="it-IT" dirty="0" err="1"/>
              <a:t>Things</a:t>
            </a:r>
            <a:endParaRPr lang="it-IT" dirty="0"/>
          </a:p>
        </p:txBody>
      </p:sp>
    </p:spTree>
    <p:extLst>
      <p:ext uri="{BB962C8B-B14F-4D97-AF65-F5344CB8AC3E}">
        <p14:creationId xmlns:p14="http://schemas.microsoft.com/office/powerpoint/2010/main" val="153001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down)">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down)">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wipe(down)">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wipe(down)">
                                      <p:cBhvr>
                                        <p:cTn id="4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DE3"/>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Immagine 6">
            <a:extLst>
              <a:ext uri="{FF2B5EF4-FFF2-40B4-BE49-F238E27FC236}">
                <a16:creationId xmlns:a16="http://schemas.microsoft.com/office/drawing/2014/main" id="{48B2802A-5981-4EF7-A7EA-8F75983CF2AF}"/>
              </a:ext>
            </a:extLst>
          </p:cNvPr>
          <p:cNvPicPr>
            <a:picLocks noChangeAspect="1"/>
          </p:cNvPicPr>
          <p:nvPr/>
        </p:nvPicPr>
        <p:blipFill rotWithShape="1">
          <a:blip r:embed="rId2"/>
          <a:srcRect r="57793"/>
          <a:stretch/>
        </p:blipFill>
        <p:spPr>
          <a:xfrm>
            <a:off x="191086" y="363100"/>
            <a:ext cx="5813197" cy="6129087"/>
          </a:xfrm>
          <a:prstGeom prst="rect">
            <a:avLst/>
          </a:prstGeom>
        </p:spPr>
      </p:pic>
      <p:pic>
        <p:nvPicPr>
          <p:cNvPr id="3" name="Immagine 2">
            <a:extLst>
              <a:ext uri="{FF2B5EF4-FFF2-40B4-BE49-F238E27FC236}">
                <a16:creationId xmlns:a16="http://schemas.microsoft.com/office/drawing/2014/main" id="{98ECD3DC-1943-4796-A64B-55D1B435469C}"/>
              </a:ext>
            </a:extLst>
          </p:cNvPr>
          <p:cNvPicPr>
            <a:picLocks noChangeAspect="1"/>
          </p:cNvPicPr>
          <p:nvPr/>
        </p:nvPicPr>
        <p:blipFill rotWithShape="1">
          <a:blip r:embed="rId3"/>
          <a:srcRect t="8164"/>
          <a:stretch/>
        </p:blipFill>
        <p:spPr>
          <a:xfrm>
            <a:off x="6196929" y="363101"/>
            <a:ext cx="5803986" cy="3171422"/>
          </a:xfrm>
          <a:prstGeom prst="rect">
            <a:avLst/>
          </a:prstGeom>
        </p:spPr>
      </p:pic>
      <p:pic>
        <p:nvPicPr>
          <p:cNvPr id="5" name="Immagine 4">
            <a:extLst>
              <a:ext uri="{FF2B5EF4-FFF2-40B4-BE49-F238E27FC236}">
                <a16:creationId xmlns:a16="http://schemas.microsoft.com/office/drawing/2014/main" id="{6DD6CFFB-A374-4862-BD49-6EBE956564C1}"/>
              </a:ext>
            </a:extLst>
          </p:cNvPr>
          <p:cNvPicPr>
            <a:picLocks noChangeAspect="1"/>
          </p:cNvPicPr>
          <p:nvPr/>
        </p:nvPicPr>
        <p:blipFill rotWithShape="1">
          <a:blip r:embed="rId4"/>
          <a:srcRect b="4186"/>
          <a:stretch/>
        </p:blipFill>
        <p:spPr>
          <a:xfrm>
            <a:off x="6196929" y="3706241"/>
            <a:ext cx="5786386" cy="2785950"/>
          </a:xfrm>
          <a:prstGeom prst="rect">
            <a:avLst/>
          </a:prstGeom>
        </p:spPr>
      </p:pic>
    </p:spTree>
    <p:extLst>
      <p:ext uri="{BB962C8B-B14F-4D97-AF65-F5344CB8AC3E}">
        <p14:creationId xmlns:p14="http://schemas.microsoft.com/office/powerpoint/2010/main" val="1271736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899C56-7852-4A56-80E4-F723C2BC5E4C}"/>
              </a:ext>
            </a:extLst>
          </p:cNvPr>
          <p:cNvSpPr>
            <a:spLocks noGrp="1"/>
          </p:cNvSpPr>
          <p:nvPr>
            <p:ph type="title"/>
          </p:nvPr>
        </p:nvSpPr>
        <p:spPr>
          <a:xfrm>
            <a:off x="1295400" y="2686050"/>
            <a:ext cx="9882963" cy="1485900"/>
          </a:xfrm>
        </p:spPr>
        <p:txBody>
          <a:bodyPr anchor="ctr">
            <a:normAutofit/>
          </a:bodyPr>
          <a:lstStyle/>
          <a:p>
            <a:r>
              <a:rPr lang="it-IT" sz="7200" dirty="0"/>
              <a:t>Framework</a:t>
            </a:r>
          </a:p>
        </p:txBody>
      </p:sp>
    </p:spTree>
    <p:extLst>
      <p:ext uri="{BB962C8B-B14F-4D97-AF65-F5344CB8AC3E}">
        <p14:creationId xmlns:p14="http://schemas.microsoft.com/office/powerpoint/2010/main" val="347459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365503"/>
            <a:ext cx="9792586" cy="5396803"/>
          </a:xfrm>
        </p:spPr>
        <p:txBody>
          <a:bodyPr>
            <a:normAutofit/>
          </a:bodyPr>
          <a:lstStyle/>
          <a:p>
            <a:r>
              <a:rPr lang="it-IT" dirty="0"/>
              <a:t>La </a:t>
            </a:r>
            <a:r>
              <a:rPr lang="it-IT" dirty="0" err="1"/>
              <a:t>Thing</a:t>
            </a:r>
            <a:r>
              <a:rPr lang="it-IT" dirty="0"/>
              <a:t> </a:t>
            </a:r>
            <a:r>
              <a:rPr lang="it-IT" dirty="0" err="1"/>
              <a:t>Description</a:t>
            </a:r>
            <a:r>
              <a:rPr lang="it-IT" dirty="0"/>
              <a:t> è soltanto un blocco iniziale per costruirle</a:t>
            </a:r>
          </a:p>
          <a:p>
            <a:pPr lvl="1"/>
            <a:r>
              <a:rPr lang="it-IT" sz="1700" dirty="0"/>
              <a:t>Serve un modo per poterle simulare e/o creare, partendo dalla descrizione.</a:t>
            </a:r>
          </a:p>
          <a:p>
            <a:r>
              <a:rPr lang="it-IT" dirty="0"/>
              <a:t>Un </a:t>
            </a:r>
            <a:r>
              <a:rPr lang="it-IT" dirty="0" err="1"/>
              <a:t>Frameowrk</a:t>
            </a:r>
            <a:r>
              <a:rPr lang="it-IT" dirty="0"/>
              <a:t> dev’essere capace di offrire le seguenti caratteristiche:</a:t>
            </a:r>
          </a:p>
          <a:p>
            <a:pPr lvl="1"/>
            <a:r>
              <a:rPr lang="it-IT" sz="1700" b="1" dirty="0"/>
              <a:t>Aperto</a:t>
            </a:r>
            <a:r>
              <a:rPr lang="it-IT" sz="1700" dirty="0"/>
              <a:t> – non per forza nel senso di «open source», ma più legato al concetto di interoperabilità; ad esempio, un Framework che espone il protocollo REST è aperto, in quanto potenzialmente consultabile da tutti.</a:t>
            </a:r>
          </a:p>
          <a:p>
            <a:pPr lvl="1"/>
            <a:r>
              <a:rPr lang="it-IT" sz="1700" b="1" dirty="0"/>
              <a:t>Funzionante</a:t>
            </a:r>
            <a:r>
              <a:rPr lang="it-IT" sz="1700" dirty="0"/>
              <a:t> – utilizzare piattaforme in sviluppo o non più mantenute porta a numerosi rischi, per cui ci dev’essere la certezza che quest’ultimo aderisca almeno ai requisiti </a:t>
            </a:r>
            <a:r>
              <a:rPr lang="it-IT" sz="1700" dirty="0" err="1"/>
              <a:t>essenzali</a:t>
            </a:r>
            <a:r>
              <a:rPr lang="it-IT" sz="1700" dirty="0"/>
              <a:t>.</a:t>
            </a:r>
          </a:p>
          <a:p>
            <a:pPr lvl="1"/>
            <a:r>
              <a:rPr lang="it-IT" sz="1700" b="1" dirty="0"/>
              <a:t>Standard</a:t>
            </a:r>
            <a:r>
              <a:rPr lang="it-IT" sz="1700" dirty="0"/>
              <a:t> – deve garantire l’interoperabilità tra le diverse piattaforme utilizzanti, ad esempio, lo stesso protocollo di comunicazione</a:t>
            </a:r>
          </a:p>
          <a:p>
            <a:pPr lvl="1"/>
            <a:r>
              <a:rPr lang="it-IT" sz="1700" b="1" dirty="0"/>
              <a:t>Supporto alla </a:t>
            </a:r>
            <a:r>
              <a:rPr lang="it-IT" sz="1700" b="1" dirty="0" err="1"/>
              <a:t>Thing</a:t>
            </a:r>
            <a:r>
              <a:rPr lang="it-IT" sz="1700" b="1" dirty="0"/>
              <a:t> </a:t>
            </a:r>
            <a:r>
              <a:rPr lang="it-IT" sz="1700" b="1" dirty="0" err="1"/>
              <a:t>Description</a:t>
            </a:r>
            <a:r>
              <a:rPr lang="it-IT" sz="1700" b="1" dirty="0"/>
              <a:t> </a:t>
            </a:r>
            <a:r>
              <a:rPr lang="it-IT" sz="1700" dirty="0"/>
              <a:t>– la definizione delle </a:t>
            </a:r>
            <a:r>
              <a:rPr lang="it-IT" sz="1700" dirty="0" err="1"/>
              <a:t>Things</a:t>
            </a:r>
            <a:r>
              <a:rPr lang="it-IT" sz="1700" dirty="0"/>
              <a:t> deve partire dalle descrizioni create</a:t>
            </a:r>
          </a:p>
          <a:p>
            <a:pPr lvl="1"/>
            <a:r>
              <a:rPr lang="it-IT" sz="1700" b="1" dirty="0"/>
              <a:t>Support alla Prototipazione </a:t>
            </a:r>
            <a:r>
              <a:rPr lang="it-IT" sz="1700" dirty="0"/>
              <a:t>– le </a:t>
            </a:r>
            <a:r>
              <a:rPr lang="it-IT" sz="1700" dirty="0" err="1"/>
              <a:t>Things</a:t>
            </a:r>
            <a:r>
              <a:rPr lang="it-IT" sz="1700" dirty="0"/>
              <a:t> non devono essere per forza definite fisicamente ma anche virtualmente</a:t>
            </a:r>
          </a:p>
          <a:p>
            <a:pPr lvl="1"/>
            <a:r>
              <a:rPr lang="it-IT" sz="1700" b="1" dirty="0"/>
              <a:t>Supporto agli Standard in maniera nativa </a:t>
            </a:r>
            <a:r>
              <a:rPr lang="it-IT" sz="1700" dirty="0"/>
              <a:t>– per facilitare il lavoro</a:t>
            </a:r>
          </a:p>
        </p:txBody>
      </p:sp>
      <p:sp>
        <p:nvSpPr>
          <p:cNvPr id="5" name="Titolo 4">
            <a:extLst>
              <a:ext uri="{FF2B5EF4-FFF2-40B4-BE49-F238E27FC236}">
                <a16:creationId xmlns:a16="http://schemas.microsoft.com/office/drawing/2014/main" id="{CDFF68A3-E64F-4035-A61E-060DE4329C19}"/>
              </a:ext>
            </a:extLst>
          </p:cNvPr>
          <p:cNvSpPr>
            <a:spLocks noGrp="1"/>
          </p:cNvSpPr>
          <p:nvPr>
            <p:ph type="title"/>
          </p:nvPr>
        </p:nvSpPr>
        <p:spPr>
          <a:xfrm>
            <a:off x="1371600" y="685800"/>
            <a:ext cx="9601200" cy="679703"/>
          </a:xfrm>
        </p:spPr>
        <p:txBody>
          <a:bodyPr>
            <a:normAutofit fontScale="90000"/>
          </a:bodyPr>
          <a:lstStyle/>
          <a:p>
            <a:r>
              <a:rPr lang="it-IT" dirty="0"/>
              <a:t>I Framework - caratteristiche</a:t>
            </a:r>
          </a:p>
        </p:txBody>
      </p:sp>
    </p:spTree>
    <p:extLst>
      <p:ext uri="{BB962C8B-B14F-4D97-AF65-F5344CB8AC3E}">
        <p14:creationId xmlns:p14="http://schemas.microsoft.com/office/powerpoint/2010/main" val="142946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down)">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down)">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wipe(down)">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wipe(down)">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wipe(down)">
                                      <p:cBhvr>
                                        <p:cTn id="5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30C00E-1D38-4EA3-8883-9BDAFC37BBBD}"/>
              </a:ext>
            </a:extLst>
          </p:cNvPr>
          <p:cNvSpPr>
            <a:spLocks noGrp="1"/>
          </p:cNvSpPr>
          <p:nvPr>
            <p:ph type="title"/>
          </p:nvPr>
        </p:nvSpPr>
        <p:spPr>
          <a:xfrm>
            <a:off x="1371600" y="274677"/>
            <a:ext cx="9601200" cy="679704"/>
          </a:xfrm>
        </p:spPr>
        <p:txBody>
          <a:bodyPr>
            <a:normAutofit fontScale="90000"/>
          </a:bodyPr>
          <a:lstStyle/>
          <a:p>
            <a:pPr algn="ctr"/>
            <a:r>
              <a:rPr lang="it-IT" dirty="0"/>
              <a:t>I Framework - analisi</a:t>
            </a:r>
          </a:p>
        </p:txBody>
      </p:sp>
      <p:pic>
        <p:nvPicPr>
          <p:cNvPr id="6" name="Immagine 5">
            <a:extLst>
              <a:ext uri="{FF2B5EF4-FFF2-40B4-BE49-F238E27FC236}">
                <a16:creationId xmlns:a16="http://schemas.microsoft.com/office/drawing/2014/main" id="{8FF29CD5-DF53-45F1-96D4-48028056D131}"/>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39741" y="1209988"/>
            <a:ext cx="995107" cy="995107"/>
          </a:xfrm>
          <a:prstGeom prst="rect">
            <a:avLst/>
          </a:prstGeom>
        </p:spPr>
      </p:pic>
      <p:sp>
        <p:nvSpPr>
          <p:cNvPr id="12" name="CasellaDiTesto 11">
            <a:extLst>
              <a:ext uri="{FF2B5EF4-FFF2-40B4-BE49-F238E27FC236}">
                <a16:creationId xmlns:a16="http://schemas.microsoft.com/office/drawing/2014/main" id="{B97BCB7E-E9CF-4FEC-A3CB-C45DD7649718}"/>
              </a:ext>
            </a:extLst>
          </p:cNvPr>
          <p:cNvSpPr txBox="1"/>
          <p:nvPr/>
        </p:nvSpPr>
        <p:spPr>
          <a:xfrm>
            <a:off x="2066038" y="1045823"/>
            <a:ext cx="3475781" cy="1323439"/>
          </a:xfrm>
          <a:prstGeom prst="rect">
            <a:avLst/>
          </a:prstGeom>
          <a:noFill/>
        </p:spPr>
        <p:txBody>
          <a:bodyPr wrap="square" rtlCol="0">
            <a:spAutoFit/>
          </a:bodyPr>
          <a:lstStyle/>
          <a:p>
            <a:pPr algn="just"/>
            <a:r>
              <a:rPr lang="it-IT" sz="2000" b="1" dirty="0" err="1"/>
              <a:t>WebThings.io</a:t>
            </a:r>
            <a:endParaRPr lang="it-IT" sz="2000" b="1" dirty="0"/>
          </a:p>
          <a:p>
            <a:pPr algn="just"/>
            <a:r>
              <a:rPr lang="it-IT" sz="1500" dirty="0"/>
              <a:t>In origine facente parte del </a:t>
            </a:r>
            <a:r>
              <a:rPr lang="it-IT" sz="1500" dirty="0" err="1"/>
              <a:t>grupo</a:t>
            </a:r>
            <a:r>
              <a:rPr lang="it-IT" sz="1500" dirty="0"/>
              <a:t> Mozilla, permette la creazione delle </a:t>
            </a:r>
            <a:r>
              <a:rPr lang="it-IT" sz="1500" dirty="0" err="1"/>
              <a:t>WebThings</a:t>
            </a:r>
            <a:r>
              <a:rPr lang="it-IT" sz="1500" dirty="0"/>
              <a:t> in diversi linguaggi (Java, Node.js, Python…)</a:t>
            </a:r>
            <a:endParaRPr lang="it-IT" dirty="0"/>
          </a:p>
        </p:txBody>
      </p:sp>
      <p:pic>
        <p:nvPicPr>
          <p:cNvPr id="21" name="Immagine 5">
            <a:extLst>
              <a:ext uri="{FF2B5EF4-FFF2-40B4-BE49-F238E27FC236}">
                <a16:creationId xmlns:a16="http://schemas.microsoft.com/office/drawing/2014/main" id="{F8FAE3DE-B425-4D46-AE69-56535F7764BA}"/>
              </a:ext>
            </a:extLst>
          </p:cNvPr>
          <p:cNvPicPr>
            <a:picLocks noChangeAspect="1"/>
          </p:cNvPicPr>
          <p:nvPr/>
        </p:nvPicPr>
        <p:blipFill>
          <a:blip r:embed="rId4"/>
          <a:srcRect/>
          <a:stretch/>
        </p:blipFill>
        <p:spPr>
          <a:xfrm>
            <a:off x="939741" y="2791007"/>
            <a:ext cx="995107" cy="995107"/>
          </a:xfrm>
          <a:prstGeom prst="rect">
            <a:avLst/>
          </a:prstGeom>
        </p:spPr>
      </p:pic>
      <p:sp>
        <p:nvSpPr>
          <p:cNvPr id="23" name="CasellaDiTesto 22">
            <a:extLst>
              <a:ext uri="{FF2B5EF4-FFF2-40B4-BE49-F238E27FC236}">
                <a16:creationId xmlns:a16="http://schemas.microsoft.com/office/drawing/2014/main" id="{AA53D947-0D44-4631-B8AD-FECB3DA43F9E}"/>
              </a:ext>
            </a:extLst>
          </p:cNvPr>
          <p:cNvSpPr txBox="1"/>
          <p:nvPr/>
        </p:nvSpPr>
        <p:spPr>
          <a:xfrm>
            <a:off x="2066038" y="2626842"/>
            <a:ext cx="3475781" cy="1092607"/>
          </a:xfrm>
          <a:prstGeom prst="rect">
            <a:avLst/>
          </a:prstGeom>
          <a:noFill/>
        </p:spPr>
        <p:txBody>
          <a:bodyPr wrap="square" rtlCol="0">
            <a:spAutoFit/>
          </a:bodyPr>
          <a:lstStyle/>
          <a:p>
            <a:pPr algn="just"/>
            <a:r>
              <a:rPr lang="it-IT" sz="2000" b="1" dirty="0"/>
              <a:t>Arena Web Hub</a:t>
            </a:r>
          </a:p>
          <a:p>
            <a:pPr algn="just"/>
            <a:r>
              <a:rPr lang="it-IT" sz="1500" dirty="0"/>
              <a:t>Framework proposto dalla commissione europea, facente parte del progetto </a:t>
            </a:r>
          </a:p>
          <a:p>
            <a:pPr algn="just"/>
            <a:r>
              <a:rPr lang="it-IT" sz="1500" dirty="0"/>
              <a:t>F-</a:t>
            </a:r>
            <a:r>
              <a:rPr lang="it-IT" sz="1500" dirty="0" err="1"/>
              <a:t>Interop</a:t>
            </a:r>
            <a:r>
              <a:rPr lang="it-IT" sz="1500" dirty="0"/>
              <a:t>.</a:t>
            </a:r>
            <a:endParaRPr lang="it-IT" dirty="0"/>
          </a:p>
        </p:txBody>
      </p:sp>
      <p:pic>
        <p:nvPicPr>
          <p:cNvPr id="24" name="Immagine 5">
            <a:extLst>
              <a:ext uri="{FF2B5EF4-FFF2-40B4-BE49-F238E27FC236}">
                <a16:creationId xmlns:a16="http://schemas.microsoft.com/office/drawing/2014/main" id="{D7B47707-C6AA-40E6-A6F7-B02198B22292}"/>
              </a:ext>
            </a:extLst>
          </p:cNvPr>
          <p:cNvPicPr>
            <a:picLocks noChangeAspect="1"/>
          </p:cNvPicPr>
          <p:nvPr/>
        </p:nvPicPr>
        <p:blipFill>
          <a:blip r:embed="rId5"/>
          <a:srcRect/>
          <a:stretch/>
        </p:blipFill>
        <p:spPr>
          <a:xfrm>
            <a:off x="939741" y="4454191"/>
            <a:ext cx="995107" cy="830777"/>
          </a:xfrm>
          <a:prstGeom prst="rect">
            <a:avLst/>
          </a:prstGeom>
        </p:spPr>
      </p:pic>
      <p:sp>
        <p:nvSpPr>
          <p:cNvPr id="25" name="CasellaDiTesto 24">
            <a:extLst>
              <a:ext uri="{FF2B5EF4-FFF2-40B4-BE49-F238E27FC236}">
                <a16:creationId xmlns:a16="http://schemas.microsoft.com/office/drawing/2014/main" id="{2ACEA599-A67D-41D3-91F8-3B2D635A6F70}"/>
              </a:ext>
            </a:extLst>
          </p:cNvPr>
          <p:cNvSpPr txBox="1"/>
          <p:nvPr/>
        </p:nvSpPr>
        <p:spPr>
          <a:xfrm>
            <a:off x="2066038" y="4207861"/>
            <a:ext cx="3475781" cy="1323439"/>
          </a:xfrm>
          <a:prstGeom prst="rect">
            <a:avLst/>
          </a:prstGeom>
          <a:noFill/>
        </p:spPr>
        <p:txBody>
          <a:bodyPr wrap="square" rtlCol="0">
            <a:spAutoFit/>
          </a:bodyPr>
          <a:lstStyle/>
          <a:p>
            <a:pPr algn="just"/>
            <a:r>
              <a:rPr lang="it-IT" sz="2000" b="1" dirty="0" err="1"/>
              <a:t>ThingWeb.io</a:t>
            </a:r>
            <a:endParaRPr lang="it-IT" sz="2000" b="1" dirty="0"/>
          </a:p>
          <a:p>
            <a:pPr algn="just"/>
            <a:r>
              <a:rPr lang="it-IT" sz="1500" dirty="0"/>
              <a:t>Framework proposto dal gruppo di sviluppo Eclipse che abbraccia le </a:t>
            </a:r>
            <a:r>
              <a:rPr lang="it-IT" sz="1500" dirty="0" err="1"/>
              <a:t>defnizioni</a:t>
            </a:r>
            <a:r>
              <a:rPr lang="it-IT" sz="1500" dirty="0"/>
              <a:t> del </a:t>
            </a:r>
            <a:r>
              <a:rPr lang="it-IT" sz="1500" dirty="0" err="1"/>
              <a:t>WoT</a:t>
            </a:r>
            <a:r>
              <a:rPr lang="it-IT" sz="1500" dirty="0"/>
              <a:t> </a:t>
            </a:r>
            <a:r>
              <a:rPr lang="it-IT" sz="1500" dirty="0" err="1"/>
              <a:t>specifcate</a:t>
            </a:r>
            <a:r>
              <a:rPr lang="it-IT" sz="1500" dirty="0"/>
              <a:t> dal documento </a:t>
            </a:r>
            <a:r>
              <a:rPr lang="it-IT" sz="1500" dirty="0" err="1"/>
              <a:t>uffciale</a:t>
            </a:r>
            <a:r>
              <a:rPr lang="it-IT" sz="1500" dirty="0"/>
              <a:t> del W3C,</a:t>
            </a:r>
            <a:endParaRPr lang="it-IT" dirty="0"/>
          </a:p>
        </p:txBody>
      </p:sp>
      <p:sp>
        <p:nvSpPr>
          <p:cNvPr id="27" name="CasellaDiTesto 26">
            <a:extLst>
              <a:ext uri="{FF2B5EF4-FFF2-40B4-BE49-F238E27FC236}">
                <a16:creationId xmlns:a16="http://schemas.microsoft.com/office/drawing/2014/main" id="{1FEAEC4E-76C2-4B87-86C4-E95D03396980}"/>
              </a:ext>
            </a:extLst>
          </p:cNvPr>
          <p:cNvSpPr txBox="1"/>
          <p:nvPr/>
        </p:nvSpPr>
        <p:spPr>
          <a:xfrm>
            <a:off x="7776478" y="1055574"/>
            <a:ext cx="3475781" cy="1092607"/>
          </a:xfrm>
          <a:prstGeom prst="rect">
            <a:avLst/>
          </a:prstGeom>
          <a:noFill/>
        </p:spPr>
        <p:txBody>
          <a:bodyPr wrap="square" rtlCol="0">
            <a:spAutoFit/>
          </a:bodyPr>
          <a:lstStyle/>
          <a:p>
            <a:pPr algn="just"/>
            <a:r>
              <a:rPr lang="it-IT" sz="2000" b="1" dirty="0" err="1"/>
              <a:t>SmartThings</a:t>
            </a:r>
            <a:endParaRPr lang="it-IT" sz="2000" b="1" dirty="0"/>
          </a:p>
          <a:p>
            <a:pPr algn="just"/>
            <a:r>
              <a:rPr lang="it-IT" sz="1500" dirty="0"/>
              <a:t>Piattaforma mantenuta da Samsung per la gestione delle Smart </a:t>
            </a:r>
            <a:r>
              <a:rPr lang="it-IT" sz="1500" dirty="0" err="1"/>
              <a:t>Things</a:t>
            </a:r>
            <a:r>
              <a:rPr lang="it-IT" sz="1500" dirty="0"/>
              <a:t> grazie ad un hub. </a:t>
            </a:r>
            <a:endParaRPr lang="it-IT" dirty="0"/>
          </a:p>
        </p:txBody>
      </p:sp>
      <p:sp>
        <p:nvSpPr>
          <p:cNvPr id="29" name="CasellaDiTesto 28">
            <a:extLst>
              <a:ext uri="{FF2B5EF4-FFF2-40B4-BE49-F238E27FC236}">
                <a16:creationId xmlns:a16="http://schemas.microsoft.com/office/drawing/2014/main" id="{32A52E44-B4F6-4F37-89B0-F8C045126C44}"/>
              </a:ext>
            </a:extLst>
          </p:cNvPr>
          <p:cNvSpPr txBox="1"/>
          <p:nvPr/>
        </p:nvSpPr>
        <p:spPr>
          <a:xfrm>
            <a:off x="7776478" y="2626842"/>
            <a:ext cx="3475781" cy="1323439"/>
          </a:xfrm>
          <a:prstGeom prst="rect">
            <a:avLst/>
          </a:prstGeom>
          <a:noFill/>
        </p:spPr>
        <p:txBody>
          <a:bodyPr wrap="square" rtlCol="0">
            <a:spAutoFit/>
          </a:bodyPr>
          <a:lstStyle/>
          <a:p>
            <a:pPr algn="just"/>
            <a:r>
              <a:rPr lang="it-IT" sz="2000" b="1" dirty="0"/>
              <a:t>Soluzioni Arduino</a:t>
            </a:r>
          </a:p>
          <a:p>
            <a:pPr algn="just"/>
            <a:r>
              <a:rPr lang="it-IT" sz="1500" dirty="0"/>
              <a:t>Piattaforme sviluppate appositamente per Arduino per creare in modo semplice le </a:t>
            </a:r>
            <a:r>
              <a:rPr lang="it-IT" sz="1500" dirty="0" err="1"/>
              <a:t>Things</a:t>
            </a:r>
            <a:r>
              <a:rPr lang="it-IT" sz="1500" dirty="0"/>
              <a:t>. Necessitano di un modulo WiFi per essere utilizzato dalla board.</a:t>
            </a:r>
            <a:endParaRPr lang="it-IT" dirty="0"/>
          </a:p>
        </p:txBody>
      </p:sp>
      <p:pic>
        <p:nvPicPr>
          <p:cNvPr id="30" name="Immagine 5">
            <a:extLst>
              <a:ext uri="{FF2B5EF4-FFF2-40B4-BE49-F238E27FC236}">
                <a16:creationId xmlns:a16="http://schemas.microsoft.com/office/drawing/2014/main" id="{66825BB6-0E28-42DF-9C7F-3BA16E5A7EB1}"/>
              </a:ext>
            </a:extLst>
          </p:cNvPr>
          <p:cNvPicPr>
            <a:picLocks noChangeAspect="1"/>
          </p:cNvPicPr>
          <p:nvPr/>
        </p:nvPicPr>
        <p:blipFill>
          <a:blip r:embed="rId6"/>
          <a:srcRect/>
          <a:stretch/>
        </p:blipFill>
        <p:spPr>
          <a:xfrm>
            <a:off x="6659020" y="4372026"/>
            <a:ext cx="995107" cy="995107"/>
          </a:xfrm>
          <a:prstGeom prst="rect">
            <a:avLst/>
          </a:prstGeom>
        </p:spPr>
      </p:pic>
      <p:sp>
        <p:nvSpPr>
          <p:cNvPr id="31" name="CasellaDiTesto 30">
            <a:extLst>
              <a:ext uri="{FF2B5EF4-FFF2-40B4-BE49-F238E27FC236}">
                <a16:creationId xmlns:a16="http://schemas.microsoft.com/office/drawing/2014/main" id="{FBD60907-5539-4515-B926-B8BE0C1A265E}"/>
              </a:ext>
            </a:extLst>
          </p:cNvPr>
          <p:cNvSpPr txBox="1"/>
          <p:nvPr/>
        </p:nvSpPr>
        <p:spPr>
          <a:xfrm>
            <a:off x="7785317" y="4207861"/>
            <a:ext cx="3475781" cy="1323439"/>
          </a:xfrm>
          <a:prstGeom prst="rect">
            <a:avLst/>
          </a:prstGeom>
          <a:noFill/>
        </p:spPr>
        <p:txBody>
          <a:bodyPr wrap="square" rtlCol="0">
            <a:spAutoFit/>
          </a:bodyPr>
          <a:lstStyle/>
          <a:p>
            <a:pPr algn="just"/>
            <a:r>
              <a:rPr lang="it-IT" sz="2000" b="1" dirty="0" err="1"/>
              <a:t>Node</a:t>
            </a:r>
            <a:r>
              <a:rPr lang="it-IT" sz="2000" b="1" dirty="0"/>
              <a:t> Red </a:t>
            </a:r>
            <a:r>
              <a:rPr lang="it-IT" sz="2000" b="1" dirty="0" err="1"/>
              <a:t>Nodegen</a:t>
            </a:r>
            <a:endParaRPr lang="it-IT" sz="2000" b="1" dirty="0"/>
          </a:p>
          <a:p>
            <a:pPr algn="just"/>
            <a:r>
              <a:rPr lang="it-IT" sz="1500" dirty="0"/>
              <a:t>Tool a linea di comando che può generare dei nodi </a:t>
            </a:r>
            <a:r>
              <a:rPr lang="it-IT" sz="1500" dirty="0" err="1"/>
              <a:t>Node</a:t>
            </a:r>
            <a:r>
              <a:rPr lang="it-IT" sz="1500" dirty="0"/>
              <a:t>-RED, basato su diverse descrizioni, tra le quali la </a:t>
            </a:r>
            <a:r>
              <a:rPr lang="it-IT" sz="1500" dirty="0" err="1"/>
              <a:t>Thing</a:t>
            </a:r>
            <a:endParaRPr lang="it-IT" sz="1500" dirty="0"/>
          </a:p>
          <a:p>
            <a:pPr algn="just"/>
            <a:r>
              <a:rPr lang="it-IT" sz="1500" dirty="0" err="1"/>
              <a:t>Description</a:t>
            </a:r>
            <a:r>
              <a:rPr lang="it-IT" sz="1500" dirty="0"/>
              <a:t>.</a:t>
            </a:r>
            <a:endParaRPr lang="it-IT" dirty="0"/>
          </a:p>
        </p:txBody>
      </p:sp>
      <p:pic>
        <p:nvPicPr>
          <p:cNvPr id="1030" name="Picture 6" descr="Why I'm Leaving SmartThings">
            <a:extLst>
              <a:ext uri="{FF2B5EF4-FFF2-40B4-BE49-F238E27FC236}">
                <a16:creationId xmlns:a16="http://schemas.microsoft.com/office/drawing/2014/main" id="{A8F72B18-74D6-4388-9F8C-D305FA0047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7215" y="1125425"/>
            <a:ext cx="995108" cy="9951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rduino Logo PNG Transparent (1) – Brands Logos">
            <a:extLst>
              <a:ext uri="{FF2B5EF4-FFF2-40B4-BE49-F238E27FC236}">
                <a16:creationId xmlns:a16="http://schemas.microsoft.com/office/drawing/2014/main" id="{A06F042F-F78D-4545-9858-91A662ECA3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7824" y="2743681"/>
            <a:ext cx="1004499" cy="1005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24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heel(1)">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heel(1)">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nodeType="clickEffect">
                                  <p:stCondLst>
                                    <p:cond delay="0"/>
                                  </p:stCondLst>
                                  <p:childTnLst>
                                    <p:set>
                                      <p:cBhvr>
                                        <p:cTn id="37" dur="1" fill="hold">
                                          <p:stCondLst>
                                            <p:cond delay="0"/>
                                          </p:stCondLst>
                                        </p:cTn>
                                        <p:tgtEl>
                                          <p:spTgt spid="1030"/>
                                        </p:tgtEl>
                                        <p:attrNameLst>
                                          <p:attrName>style.visibility</p:attrName>
                                        </p:attrNameLst>
                                      </p:cBhvr>
                                      <p:to>
                                        <p:strVal val="visible"/>
                                      </p:to>
                                    </p:set>
                                    <p:animEffect transition="in" filter="wheel(1)">
                                      <p:cBhvr>
                                        <p:cTn id="38" dur="500"/>
                                        <p:tgtEl>
                                          <p:spTgt spid="103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nodeType="clickEffect">
                                  <p:stCondLst>
                                    <p:cond delay="0"/>
                                  </p:stCondLst>
                                  <p:childTnLst>
                                    <p:set>
                                      <p:cBhvr>
                                        <p:cTn id="45" dur="1" fill="hold">
                                          <p:stCondLst>
                                            <p:cond delay="0"/>
                                          </p:stCondLst>
                                        </p:cTn>
                                        <p:tgtEl>
                                          <p:spTgt spid="1032"/>
                                        </p:tgtEl>
                                        <p:attrNameLst>
                                          <p:attrName>style.visibility</p:attrName>
                                        </p:attrNameLst>
                                      </p:cBhvr>
                                      <p:to>
                                        <p:strVal val="visible"/>
                                      </p:to>
                                    </p:set>
                                    <p:animEffect transition="in" filter="wheel(1)">
                                      <p:cBhvr>
                                        <p:cTn id="46" dur="500"/>
                                        <p:tgtEl>
                                          <p:spTgt spid="10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wheel(1)">
                                      <p:cBhvr>
                                        <p:cTn id="54" dur="500"/>
                                        <p:tgtEl>
                                          <p:spTgt spid="3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23" grpId="0"/>
      <p:bldP spid="25" grpId="0"/>
      <p:bldP spid="27" grpId="0"/>
      <p:bldP spid="29" grpId="0"/>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30C00E-1D38-4EA3-8883-9BDAFC37BBBD}"/>
              </a:ext>
            </a:extLst>
          </p:cNvPr>
          <p:cNvSpPr>
            <a:spLocks noGrp="1"/>
          </p:cNvSpPr>
          <p:nvPr>
            <p:ph type="title"/>
          </p:nvPr>
        </p:nvSpPr>
        <p:spPr>
          <a:xfrm>
            <a:off x="1371600" y="274677"/>
            <a:ext cx="9601200" cy="679704"/>
          </a:xfrm>
        </p:spPr>
        <p:txBody>
          <a:bodyPr>
            <a:normAutofit fontScale="90000"/>
          </a:bodyPr>
          <a:lstStyle/>
          <a:p>
            <a:pPr algn="ctr"/>
            <a:r>
              <a:rPr lang="it-IT" dirty="0"/>
              <a:t>I Framework - analisi</a:t>
            </a:r>
          </a:p>
        </p:txBody>
      </p:sp>
      <p:pic>
        <p:nvPicPr>
          <p:cNvPr id="6" name="Immagine 5">
            <a:extLst>
              <a:ext uri="{FF2B5EF4-FFF2-40B4-BE49-F238E27FC236}">
                <a16:creationId xmlns:a16="http://schemas.microsoft.com/office/drawing/2014/main" id="{8FF29CD5-DF53-45F1-96D4-48028056D131}"/>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39741" y="1209988"/>
            <a:ext cx="995107" cy="995107"/>
          </a:xfrm>
          <a:prstGeom prst="rect">
            <a:avLst/>
          </a:prstGeom>
        </p:spPr>
      </p:pic>
      <p:sp>
        <p:nvSpPr>
          <p:cNvPr id="12" name="CasellaDiTesto 11">
            <a:extLst>
              <a:ext uri="{FF2B5EF4-FFF2-40B4-BE49-F238E27FC236}">
                <a16:creationId xmlns:a16="http://schemas.microsoft.com/office/drawing/2014/main" id="{B97BCB7E-E9CF-4FEC-A3CB-C45DD7649718}"/>
              </a:ext>
            </a:extLst>
          </p:cNvPr>
          <p:cNvSpPr txBox="1"/>
          <p:nvPr/>
        </p:nvSpPr>
        <p:spPr>
          <a:xfrm>
            <a:off x="2066038" y="1045823"/>
            <a:ext cx="3475781" cy="1323439"/>
          </a:xfrm>
          <a:prstGeom prst="rect">
            <a:avLst/>
          </a:prstGeom>
          <a:noFill/>
        </p:spPr>
        <p:txBody>
          <a:bodyPr wrap="square" rtlCol="0">
            <a:spAutoFit/>
          </a:bodyPr>
          <a:lstStyle/>
          <a:p>
            <a:pPr algn="just"/>
            <a:r>
              <a:rPr lang="it-IT" sz="2000" b="1" dirty="0" err="1"/>
              <a:t>WebThings.io</a:t>
            </a:r>
            <a:endParaRPr lang="it-IT" sz="2000" b="1" dirty="0"/>
          </a:p>
          <a:p>
            <a:pPr algn="just"/>
            <a:r>
              <a:rPr lang="it-IT" sz="1500" dirty="0"/>
              <a:t>In origine facente parte del </a:t>
            </a:r>
            <a:r>
              <a:rPr lang="it-IT" sz="1500" dirty="0" err="1"/>
              <a:t>grupo</a:t>
            </a:r>
            <a:r>
              <a:rPr lang="it-IT" sz="1500" dirty="0"/>
              <a:t> Mozilla, permette la creazione delle </a:t>
            </a:r>
            <a:r>
              <a:rPr lang="it-IT" sz="1500" dirty="0" err="1"/>
              <a:t>WebThings</a:t>
            </a:r>
            <a:r>
              <a:rPr lang="it-IT" sz="1500" dirty="0"/>
              <a:t> in diversi linguaggi (Java, Node.js, Python…)</a:t>
            </a:r>
            <a:endParaRPr lang="it-IT" dirty="0"/>
          </a:p>
        </p:txBody>
      </p:sp>
      <p:pic>
        <p:nvPicPr>
          <p:cNvPr id="21" name="Immagine 5">
            <a:extLst>
              <a:ext uri="{FF2B5EF4-FFF2-40B4-BE49-F238E27FC236}">
                <a16:creationId xmlns:a16="http://schemas.microsoft.com/office/drawing/2014/main" id="{F8FAE3DE-B425-4D46-AE69-56535F7764BA}"/>
              </a:ext>
            </a:extLst>
          </p:cNvPr>
          <p:cNvPicPr>
            <a:picLocks noChangeAspect="1"/>
          </p:cNvPicPr>
          <p:nvPr/>
        </p:nvPicPr>
        <p:blipFill>
          <a:blip r:embed="rId4"/>
          <a:srcRect/>
          <a:stretch/>
        </p:blipFill>
        <p:spPr>
          <a:xfrm>
            <a:off x="939741" y="2791007"/>
            <a:ext cx="995107" cy="995107"/>
          </a:xfrm>
          <a:prstGeom prst="rect">
            <a:avLst/>
          </a:prstGeom>
        </p:spPr>
      </p:pic>
      <p:sp>
        <p:nvSpPr>
          <p:cNvPr id="23" name="CasellaDiTesto 22">
            <a:extLst>
              <a:ext uri="{FF2B5EF4-FFF2-40B4-BE49-F238E27FC236}">
                <a16:creationId xmlns:a16="http://schemas.microsoft.com/office/drawing/2014/main" id="{AA53D947-0D44-4631-B8AD-FECB3DA43F9E}"/>
              </a:ext>
            </a:extLst>
          </p:cNvPr>
          <p:cNvSpPr txBox="1"/>
          <p:nvPr/>
        </p:nvSpPr>
        <p:spPr>
          <a:xfrm>
            <a:off x="2066038" y="2626842"/>
            <a:ext cx="3475781" cy="1092607"/>
          </a:xfrm>
          <a:prstGeom prst="rect">
            <a:avLst/>
          </a:prstGeom>
          <a:noFill/>
        </p:spPr>
        <p:txBody>
          <a:bodyPr wrap="square" rtlCol="0">
            <a:spAutoFit/>
          </a:bodyPr>
          <a:lstStyle/>
          <a:p>
            <a:pPr algn="just"/>
            <a:r>
              <a:rPr lang="it-IT" sz="2000" b="1" dirty="0"/>
              <a:t>Arena Web Hub</a:t>
            </a:r>
          </a:p>
          <a:p>
            <a:pPr algn="just"/>
            <a:r>
              <a:rPr lang="it-IT" sz="1500" dirty="0"/>
              <a:t>Framework proposto dalla commissione europea, facente parte del progetto </a:t>
            </a:r>
          </a:p>
          <a:p>
            <a:pPr algn="just"/>
            <a:r>
              <a:rPr lang="it-IT" sz="1500" dirty="0"/>
              <a:t>F-</a:t>
            </a:r>
            <a:r>
              <a:rPr lang="it-IT" sz="1500" dirty="0" err="1"/>
              <a:t>Interop</a:t>
            </a:r>
            <a:r>
              <a:rPr lang="it-IT" sz="1500" dirty="0"/>
              <a:t>.</a:t>
            </a:r>
            <a:endParaRPr lang="it-IT" dirty="0"/>
          </a:p>
        </p:txBody>
      </p:sp>
      <p:pic>
        <p:nvPicPr>
          <p:cNvPr id="24" name="Immagine 5">
            <a:extLst>
              <a:ext uri="{FF2B5EF4-FFF2-40B4-BE49-F238E27FC236}">
                <a16:creationId xmlns:a16="http://schemas.microsoft.com/office/drawing/2014/main" id="{D7B47707-C6AA-40E6-A6F7-B02198B22292}"/>
              </a:ext>
            </a:extLst>
          </p:cNvPr>
          <p:cNvPicPr>
            <a:picLocks noChangeAspect="1"/>
          </p:cNvPicPr>
          <p:nvPr/>
        </p:nvPicPr>
        <p:blipFill>
          <a:blip r:embed="rId5"/>
          <a:srcRect/>
          <a:stretch/>
        </p:blipFill>
        <p:spPr>
          <a:xfrm>
            <a:off x="939741" y="4454191"/>
            <a:ext cx="995107" cy="830777"/>
          </a:xfrm>
          <a:prstGeom prst="rect">
            <a:avLst/>
          </a:prstGeom>
        </p:spPr>
      </p:pic>
      <p:sp>
        <p:nvSpPr>
          <p:cNvPr id="25" name="CasellaDiTesto 24">
            <a:extLst>
              <a:ext uri="{FF2B5EF4-FFF2-40B4-BE49-F238E27FC236}">
                <a16:creationId xmlns:a16="http://schemas.microsoft.com/office/drawing/2014/main" id="{2ACEA599-A67D-41D3-91F8-3B2D635A6F70}"/>
              </a:ext>
            </a:extLst>
          </p:cNvPr>
          <p:cNvSpPr txBox="1"/>
          <p:nvPr/>
        </p:nvSpPr>
        <p:spPr>
          <a:xfrm>
            <a:off x="2066038" y="4207861"/>
            <a:ext cx="3475781" cy="1323439"/>
          </a:xfrm>
          <a:prstGeom prst="rect">
            <a:avLst/>
          </a:prstGeom>
          <a:noFill/>
        </p:spPr>
        <p:txBody>
          <a:bodyPr wrap="square" rtlCol="0">
            <a:spAutoFit/>
          </a:bodyPr>
          <a:lstStyle/>
          <a:p>
            <a:pPr algn="just"/>
            <a:r>
              <a:rPr lang="it-IT" sz="2000" b="1" dirty="0" err="1"/>
              <a:t>ThingWeb.io</a:t>
            </a:r>
            <a:endParaRPr lang="it-IT" sz="2000" b="1" dirty="0"/>
          </a:p>
          <a:p>
            <a:pPr algn="just"/>
            <a:r>
              <a:rPr lang="it-IT" sz="1500" dirty="0"/>
              <a:t>Framework proposto dal gruppo di sviluppo Eclipse che abbraccia le </a:t>
            </a:r>
            <a:r>
              <a:rPr lang="it-IT" sz="1500" dirty="0" err="1"/>
              <a:t>defnizioni</a:t>
            </a:r>
            <a:r>
              <a:rPr lang="it-IT" sz="1500" dirty="0"/>
              <a:t> del </a:t>
            </a:r>
            <a:r>
              <a:rPr lang="it-IT" sz="1500" dirty="0" err="1"/>
              <a:t>WoT</a:t>
            </a:r>
            <a:r>
              <a:rPr lang="it-IT" sz="1500" dirty="0"/>
              <a:t> </a:t>
            </a:r>
            <a:r>
              <a:rPr lang="it-IT" sz="1500" dirty="0" err="1"/>
              <a:t>specifcate</a:t>
            </a:r>
            <a:r>
              <a:rPr lang="it-IT" sz="1500" dirty="0"/>
              <a:t> dal documento </a:t>
            </a:r>
            <a:r>
              <a:rPr lang="it-IT" sz="1500" dirty="0" err="1"/>
              <a:t>uffciale</a:t>
            </a:r>
            <a:r>
              <a:rPr lang="it-IT" sz="1500" dirty="0"/>
              <a:t> del W3C,</a:t>
            </a:r>
            <a:endParaRPr lang="it-IT" dirty="0"/>
          </a:p>
        </p:txBody>
      </p:sp>
      <p:sp>
        <p:nvSpPr>
          <p:cNvPr id="27" name="CasellaDiTesto 26">
            <a:extLst>
              <a:ext uri="{FF2B5EF4-FFF2-40B4-BE49-F238E27FC236}">
                <a16:creationId xmlns:a16="http://schemas.microsoft.com/office/drawing/2014/main" id="{1FEAEC4E-76C2-4B87-86C4-E95D03396980}"/>
              </a:ext>
            </a:extLst>
          </p:cNvPr>
          <p:cNvSpPr txBox="1"/>
          <p:nvPr/>
        </p:nvSpPr>
        <p:spPr>
          <a:xfrm>
            <a:off x="7776478" y="1055574"/>
            <a:ext cx="3475781" cy="1092607"/>
          </a:xfrm>
          <a:prstGeom prst="rect">
            <a:avLst/>
          </a:prstGeom>
          <a:noFill/>
        </p:spPr>
        <p:txBody>
          <a:bodyPr wrap="square" rtlCol="0">
            <a:spAutoFit/>
          </a:bodyPr>
          <a:lstStyle/>
          <a:p>
            <a:pPr algn="just"/>
            <a:r>
              <a:rPr lang="it-IT" sz="2000" b="1" dirty="0" err="1"/>
              <a:t>SmartThings</a:t>
            </a:r>
            <a:endParaRPr lang="it-IT" sz="2000" b="1" dirty="0"/>
          </a:p>
          <a:p>
            <a:pPr algn="just"/>
            <a:r>
              <a:rPr lang="it-IT" sz="1500" dirty="0"/>
              <a:t>Piattaforma mantenuta da Samsung per la gestione delle Smart </a:t>
            </a:r>
            <a:r>
              <a:rPr lang="it-IT" sz="1500" dirty="0" err="1"/>
              <a:t>Things</a:t>
            </a:r>
            <a:r>
              <a:rPr lang="it-IT" sz="1500" dirty="0"/>
              <a:t> grazie ad un hub. </a:t>
            </a:r>
            <a:endParaRPr lang="it-IT" dirty="0"/>
          </a:p>
        </p:txBody>
      </p:sp>
      <p:sp>
        <p:nvSpPr>
          <p:cNvPr id="29" name="CasellaDiTesto 28">
            <a:extLst>
              <a:ext uri="{FF2B5EF4-FFF2-40B4-BE49-F238E27FC236}">
                <a16:creationId xmlns:a16="http://schemas.microsoft.com/office/drawing/2014/main" id="{32A52E44-B4F6-4F37-89B0-F8C045126C44}"/>
              </a:ext>
            </a:extLst>
          </p:cNvPr>
          <p:cNvSpPr txBox="1"/>
          <p:nvPr/>
        </p:nvSpPr>
        <p:spPr>
          <a:xfrm>
            <a:off x="7776478" y="2626842"/>
            <a:ext cx="3475781" cy="1323439"/>
          </a:xfrm>
          <a:prstGeom prst="rect">
            <a:avLst/>
          </a:prstGeom>
          <a:noFill/>
        </p:spPr>
        <p:txBody>
          <a:bodyPr wrap="square" rtlCol="0">
            <a:spAutoFit/>
          </a:bodyPr>
          <a:lstStyle/>
          <a:p>
            <a:pPr algn="just"/>
            <a:r>
              <a:rPr lang="it-IT" sz="2000" b="1" dirty="0"/>
              <a:t>Soluzioni Arduino</a:t>
            </a:r>
          </a:p>
          <a:p>
            <a:pPr algn="just"/>
            <a:r>
              <a:rPr lang="it-IT" sz="1500" dirty="0"/>
              <a:t>Piattaforme sviluppate appositamente per Arduino per creare in modo semplice le </a:t>
            </a:r>
            <a:r>
              <a:rPr lang="it-IT" sz="1500" dirty="0" err="1"/>
              <a:t>Things</a:t>
            </a:r>
            <a:r>
              <a:rPr lang="it-IT" sz="1500" dirty="0"/>
              <a:t>. Necessitano di un modulo WiFi per essere utilizzato dalla board.</a:t>
            </a:r>
            <a:endParaRPr lang="it-IT" dirty="0"/>
          </a:p>
        </p:txBody>
      </p:sp>
      <p:pic>
        <p:nvPicPr>
          <p:cNvPr id="30" name="Immagine 5">
            <a:extLst>
              <a:ext uri="{FF2B5EF4-FFF2-40B4-BE49-F238E27FC236}">
                <a16:creationId xmlns:a16="http://schemas.microsoft.com/office/drawing/2014/main" id="{66825BB6-0E28-42DF-9C7F-3BA16E5A7EB1}"/>
              </a:ext>
            </a:extLst>
          </p:cNvPr>
          <p:cNvPicPr>
            <a:picLocks noChangeAspect="1"/>
          </p:cNvPicPr>
          <p:nvPr/>
        </p:nvPicPr>
        <p:blipFill>
          <a:blip r:embed="rId6"/>
          <a:srcRect/>
          <a:stretch/>
        </p:blipFill>
        <p:spPr>
          <a:xfrm>
            <a:off x="6659020" y="4372026"/>
            <a:ext cx="995107" cy="995107"/>
          </a:xfrm>
          <a:prstGeom prst="rect">
            <a:avLst/>
          </a:prstGeom>
        </p:spPr>
      </p:pic>
      <p:sp>
        <p:nvSpPr>
          <p:cNvPr id="31" name="CasellaDiTesto 30">
            <a:extLst>
              <a:ext uri="{FF2B5EF4-FFF2-40B4-BE49-F238E27FC236}">
                <a16:creationId xmlns:a16="http://schemas.microsoft.com/office/drawing/2014/main" id="{FBD60907-5539-4515-B926-B8BE0C1A265E}"/>
              </a:ext>
            </a:extLst>
          </p:cNvPr>
          <p:cNvSpPr txBox="1"/>
          <p:nvPr/>
        </p:nvSpPr>
        <p:spPr>
          <a:xfrm>
            <a:off x="7785317" y="4207861"/>
            <a:ext cx="3475781" cy="1323439"/>
          </a:xfrm>
          <a:prstGeom prst="rect">
            <a:avLst/>
          </a:prstGeom>
          <a:noFill/>
        </p:spPr>
        <p:txBody>
          <a:bodyPr wrap="square" rtlCol="0">
            <a:spAutoFit/>
          </a:bodyPr>
          <a:lstStyle/>
          <a:p>
            <a:pPr algn="just"/>
            <a:r>
              <a:rPr lang="it-IT" sz="2000" b="1" dirty="0" err="1"/>
              <a:t>Node</a:t>
            </a:r>
            <a:r>
              <a:rPr lang="it-IT" sz="2000" b="1" dirty="0"/>
              <a:t> Red </a:t>
            </a:r>
            <a:r>
              <a:rPr lang="it-IT" sz="2000" b="1" dirty="0" err="1"/>
              <a:t>Nodegen</a:t>
            </a:r>
            <a:endParaRPr lang="it-IT" sz="2000" b="1" dirty="0"/>
          </a:p>
          <a:p>
            <a:pPr algn="just"/>
            <a:r>
              <a:rPr lang="it-IT" sz="1500" dirty="0"/>
              <a:t>Tool a linea di comando che può generare dei nodi </a:t>
            </a:r>
            <a:r>
              <a:rPr lang="it-IT" sz="1500" dirty="0" err="1"/>
              <a:t>Node</a:t>
            </a:r>
            <a:r>
              <a:rPr lang="it-IT" sz="1500" dirty="0"/>
              <a:t>-RED, basato su diverse descrizioni, tra le quali la </a:t>
            </a:r>
            <a:r>
              <a:rPr lang="it-IT" sz="1500" dirty="0" err="1"/>
              <a:t>Thing</a:t>
            </a:r>
            <a:endParaRPr lang="it-IT" sz="1500" dirty="0"/>
          </a:p>
          <a:p>
            <a:pPr algn="just"/>
            <a:r>
              <a:rPr lang="it-IT" sz="1500" dirty="0" err="1"/>
              <a:t>Description</a:t>
            </a:r>
            <a:r>
              <a:rPr lang="it-IT" sz="1500" dirty="0"/>
              <a:t>.</a:t>
            </a:r>
            <a:endParaRPr lang="it-IT" dirty="0"/>
          </a:p>
        </p:txBody>
      </p:sp>
      <p:pic>
        <p:nvPicPr>
          <p:cNvPr id="1030" name="Picture 6" descr="Why I'm Leaving SmartThings">
            <a:extLst>
              <a:ext uri="{FF2B5EF4-FFF2-40B4-BE49-F238E27FC236}">
                <a16:creationId xmlns:a16="http://schemas.microsoft.com/office/drawing/2014/main" id="{A8F72B18-74D6-4388-9F8C-D305FA0047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7215" y="1125425"/>
            <a:ext cx="995108" cy="9951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rduino Logo PNG Transparent (1) – Brands Logos">
            <a:extLst>
              <a:ext uri="{FF2B5EF4-FFF2-40B4-BE49-F238E27FC236}">
                <a16:creationId xmlns:a16="http://schemas.microsoft.com/office/drawing/2014/main" id="{A06F042F-F78D-4545-9858-91A662ECA3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7824" y="2743681"/>
            <a:ext cx="1004499" cy="1005197"/>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D253DC3B-BA4C-4264-892B-E801E5975246}"/>
              </a:ext>
            </a:extLst>
          </p:cNvPr>
          <p:cNvSpPr txBox="1"/>
          <p:nvPr/>
        </p:nvSpPr>
        <p:spPr>
          <a:xfrm>
            <a:off x="2119086" y="1417210"/>
            <a:ext cx="3475781" cy="877163"/>
          </a:xfrm>
          <a:prstGeom prst="rect">
            <a:avLst/>
          </a:prstGeom>
          <a:solidFill>
            <a:schemeClr val="accent2">
              <a:lumMod val="60000"/>
              <a:lumOff val="40000"/>
            </a:schemeClr>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it-IT" sz="1700" dirty="0">
                <a:solidFill>
                  <a:schemeClr val="tx1"/>
                </a:solidFill>
              </a:rPr>
              <a:t>Nonostante sia la più ricca, manca completamente la parte della semantica.</a:t>
            </a:r>
          </a:p>
        </p:txBody>
      </p:sp>
      <p:sp>
        <p:nvSpPr>
          <p:cNvPr id="5" name="Croce 4">
            <a:extLst>
              <a:ext uri="{FF2B5EF4-FFF2-40B4-BE49-F238E27FC236}">
                <a16:creationId xmlns:a16="http://schemas.microsoft.com/office/drawing/2014/main" id="{E9A55282-1903-4B54-AB3F-75D1708173D3}"/>
              </a:ext>
            </a:extLst>
          </p:cNvPr>
          <p:cNvSpPr/>
          <p:nvPr/>
        </p:nvSpPr>
        <p:spPr>
          <a:xfrm rot="2700000">
            <a:off x="1007152" y="1288636"/>
            <a:ext cx="858935" cy="866837"/>
          </a:xfrm>
          <a:prstGeom prst="plus">
            <a:avLst>
              <a:gd name="adj" fmla="val 41214"/>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a:extLst>
              <a:ext uri="{FF2B5EF4-FFF2-40B4-BE49-F238E27FC236}">
                <a16:creationId xmlns:a16="http://schemas.microsoft.com/office/drawing/2014/main" id="{F918EBED-27D0-4D04-B2DC-76B44CCAFF3D}"/>
              </a:ext>
            </a:extLst>
          </p:cNvPr>
          <p:cNvSpPr txBox="1"/>
          <p:nvPr/>
        </p:nvSpPr>
        <p:spPr>
          <a:xfrm>
            <a:off x="2119086" y="2979182"/>
            <a:ext cx="3475781" cy="877163"/>
          </a:xfrm>
          <a:prstGeom prst="rect">
            <a:avLst/>
          </a:prstGeom>
          <a:solidFill>
            <a:schemeClr val="accent2">
              <a:lumMod val="60000"/>
              <a:lumOff val="40000"/>
            </a:schemeClr>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it-IT" sz="1700" dirty="0">
                <a:solidFill>
                  <a:schemeClr val="tx1"/>
                </a:solidFill>
              </a:rPr>
              <a:t>Similmente a </a:t>
            </a:r>
            <a:r>
              <a:rPr lang="it-IT" sz="1700" dirty="0" err="1">
                <a:solidFill>
                  <a:schemeClr val="tx1"/>
                </a:solidFill>
              </a:rPr>
              <a:t>WebThings.io</a:t>
            </a:r>
            <a:r>
              <a:rPr lang="it-IT" sz="1700" dirty="0">
                <a:solidFill>
                  <a:schemeClr val="tx1"/>
                </a:solidFill>
              </a:rPr>
              <a:t>, manca il supporto all’aggiunta di più contesti all’interno della TD.</a:t>
            </a:r>
          </a:p>
        </p:txBody>
      </p:sp>
      <p:sp>
        <p:nvSpPr>
          <p:cNvPr id="19" name="Croce 18">
            <a:extLst>
              <a:ext uri="{FF2B5EF4-FFF2-40B4-BE49-F238E27FC236}">
                <a16:creationId xmlns:a16="http://schemas.microsoft.com/office/drawing/2014/main" id="{1C553CC6-C689-4F0C-A554-CF5A1D9CA3BB}"/>
              </a:ext>
            </a:extLst>
          </p:cNvPr>
          <p:cNvSpPr/>
          <p:nvPr/>
        </p:nvSpPr>
        <p:spPr>
          <a:xfrm rot="2700000">
            <a:off x="1007152" y="2850608"/>
            <a:ext cx="858935" cy="866837"/>
          </a:xfrm>
          <a:prstGeom prst="plus">
            <a:avLst>
              <a:gd name="adj" fmla="val 41214"/>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asellaDiTesto 19">
            <a:extLst>
              <a:ext uri="{FF2B5EF4-FFF2-40B4-BE49-F238E27FC236}">
                <a16:creationId xmlns:a16="http://schemas.microsoft.com/office/drawing/2014/main" id="{90104A3C-32F4-4CB2-9011-3075545CB689}"/>
              </a:ext>
            </a:extLst>
          </p:cNvPr>
          <p:cNvSpPr txBox="1"/>
          <p:nvPr/>
        </p:nvSpPr>
        <p:spPr>
          <a:xfrm>
            <a:off x="7837715" y="2993696"/>
            <a:ext cx="3475781" cy="877163"/>
          </a:xfrm>
          <a:prstGeom prst="rect">
            <a:avLst/>
          </a:prstGeom>
          <a:solidFill>
            <a:schemeClr val="accent2">
              <a:lumMod val="60000"/>
              <a:lumOff val="40000"/>
            </a:schemeClr>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it-IT" sz="1700" dirty="0">
                <a:solidFill>
                  <a:schemeClr val="tx1"/>
                </a:solidFill>
              </a:rPr>
              <a:t>Prototipazione non disponibile (necessaria spesa). </a:t>
            </a:r>
            <a:r>
              <a:rPr lang="it-IT" sz="1700" dirty="0" err="1">
                <a:solidFill>
                  <a:schemeClr val="tx1"/>
                </a:solidFill>
              </a:rPr>
              <a:t>Lockin</a:t>
            </a:r>
            <a:r>
              <a:rPr lang="it-IT" sz="1700" dirty="0">
                <a:solidFill>
                  <a:schemeClr val="tx1"/>
                </a:solidFill>
              </a:rPr>
              <a:t> verso piattaforma di Arduino.</a:t>
            </a:r>
          </a:p>
        </p:txBody>
      </p:sp>
      <p:sp>
        <p:nvSpPr>
          <p:cNvPr id="22" name="Croce 21">
            <a:extLst>
              <a:ext uri="{FF2B5EF4-FFF2-40B4-BE49-F238E27FC236}">
                <a16:creationId xmlns:a16="http://schemas.microsoft.com/office/drawing/2014/main" id="{1E02FE7B-AF21-4CF4-BBC3-1D50E2A44DEE}"/>
              </a:ext>
            </a:extLst>
          </p:cNvPr>
          <p:cNvSpPr/>
          <p:nvPr/>
        </p:nvSpPr>
        <p:spPr>
          <a:xfrm rot="2700000">
            <a:off x="6725781" y="2836094"/>
            <a:ext cx="858935" cy="866837"/>
          </a:xfrm>
          <a:prstGeom prst="plus">
            <a:avLst>
              <a:gd name="adj" fmla="val 41214"/>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CasellaDiTesto 31">
            <a:extLst>
              <a:ext uri="{FF2B5EF4-FFF2-40B4-BE49-F238E27FC236}">
                <a16:creationId xmlns:a16="http://schemas.microsoft.com/office/drawing/2014/main" id="{FC7405DE-EB69-4CAD-A171-E0FD9C63F62F}"/>
              </a:ext>
            </a:extLst>
          </p:cNvPr>
          <p:cNvSpPr txBox="1"/>
          <p:nvPr/>
        </p:nvSpPr>
        <p:spPr>
          <a:xfrm>
            <a:off x="7841202" y="1430733"/>
            <a:ext cx="3475781" cy="877163"/>
          </a:xfrm>
          <a:prstGeom prst="rect">
            <a:avLst/>
          </a:prstGeom>
          <a:solidFill>
            <a:schemeClr val="accent2">
              <a:lumMod val="60000"/>
              <a:lumOff val="40000"/>
            </a:schemeClr>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it-IT" sz="1700" dirty="0" err="1">
                <a:solidFill>
                  <a:schemeClr val="tx1"/>
                </a:solidFill>
              </a:rPr>
              <a:t>Lockin</a:t>
            </a:r>
            <a:r>
              <a:rPr lang="it-IT" sz="1700" dirty="0">
                <a:solidFill>
                  <a:schemeClr val="tx1"/>
                </a:solidFill>
              </a:rPr>
              <a:t> verso l’universo Samsung: nessun modo di interagire al di fuori di </a:t>
            </a:r>
            <a:r>
              <a:rPr lang="it-IT" sz="1700" dirty="0" err="1">
                <a:solidFill>
                  <a:schemeClr val="tx1"/>
                </a:solidFill>
              </a:rPr>
              <a:t>SmartThings</a:t>
            </a:r>
            <a:r>
              <a:rPr lang="it-IT" sz="1700" dirty="0">
                <a:solidFill>
                  <a:schemeClr val="tx1"/>
                </a:solidFill>
              </a:rPr>
              <a:t>. No prototipazione.</a:t>
            </a:r>
          </a:p>
        </p:txBody>
      </p:sp>
      <p:sp>
        <p:nvSpPr>
          <p:cNvPr id="33" name="Croce 32">
            <a:extLst>
              <a:ext uri="{FF2B5EF4-FFF2-40B4-BE49-F238E27FC236}">
                <a16:creationId xmlns:a16="http://schemas.microsoft.com/office/drawing/2014/main" id="{C074F3C2-A283-42E9-AF37-ECF1C6E5C6EA}"/>
              </a:ext>
            </a:extLst>
          </p:cNvPr>
          <p:cNvSpPr/>
          <p:nvPr/>
        </p:nvSpPr>
        <p:spPr>
          <a:xfrm rot="2700000">
            <a:off x="6720606" y="1215437"/>
            <a:ext cx="858935" cy="866837"/>
          </a:xfrm>
          <a:prstGeom prst="plus">
            <a:avLst>
              <a:gd name="adj" fmla="val 41214"/>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CasellaDiTesto 33">
            <a:extLst>
              <a:ext uri="{FF2B5EF4-FFF2-40B4-BE49-F238E27FC236}">
                <a16:creationId xmlns:a16="http://schemas.microsoft.com/office/drawing/2014/main" id="{4F3638AC-3C65-43FB-9560-72273F7AA36C}"/>
              </a:ext>
            </a:extLst>
          </p:cNvPr>
          <p:cNvSpPr txBox="1"/>
          <p:nvPr/>
        </p:nvSpPr>
        <p:spPr>
          <a:xfrm>
            <a:off x="7841201" y="4590567"/>
            <a:ext cx="3475781" cy="877163"/>
          </a:xfrm>
          <a:prstGeom prst="rect">
            <a:avLst/>
          </a:prstGeom>
          <a:solidFill>
            <a:schemeClr val="accent2">
              <a:lumMod val="60000"/>
              <a:lumOff val="40000"/>
            </a:schemeClr>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it-IT" sz="1700" dirty="0">
                <a:solidFill>
                  <a:schemeClr val="tx1"/>
                </a:solidFill>
              </a:rPr>
              <a:t>Legato ad un’ulteriore piattaforma per la creazione dei nodi </a:t>
            </a:r>
            <a:r>
              <a:rPr lang="it-IT" sz="1700" dirty="0" err="1">
                <a:solidFill>
                  <a:schemeClr val="tx1"/>
                </a:solidFill>
              </a:rPr>
              <a:t>NodeRED</a:t>
            </a:r>
            <a:r>
              <a:rPr lang="it-IT" sz="1700" dirty="0">
                <a:solidFill>
                  <a:schemeClr val="tx1"/>
                </a:solidFill>
              </a:rPr>
              <a:t>. Troppo complesso per il progetto.</a:t>
            </a:r>
          </a:p>
        </p:txBody>
      </p:sp>
      <p:sp>
        <p:nvSpPr>
          <p:cNvPr id="35" name="Croce 34">
            <a:extLst>
              <a:ext uri="{FF2B5EF4-FFF2-40B4-BE49-F238E27FC236}">
                <a16:creationId xmlns:a16="http://schemas.microsoft.com/office/drawing/2014/main" id="{73ECF247-C07D-4CCC-AE71-1DD1EA6E1A04}"/>
              </a:ext>
            </a:extLst>
          </p:cNvPr>
          <p:cNvSpPr/>
          <p:nvPr/>
        </p:nvSpPr>
        <p:spPr>
          <a:xfrm rot="2700000">
            <a:off x="6720605" y="4433327"/>
            <a:ext cx="858935" cy="866837"/>
          </a:xfrm>
          <a:prstGeom prst="plus">
            <a:avLst>
              <a:gd name="adj" fmla="val 41214"/>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CasellaDiTesto 35">
            <a:extLst>
              <a:ext uri="{FF2B5EF4-FFF2-40B4-BE49-F238E27FC236}">
                <a16:creationId xmlns:a16="http://schemas.microsoft.com/office/drawing/2014/main" id="{AE030E1A-5962-4066-B0A4-711C702473CA}"/>
              </a:ext>
            </a:extLst>
          </p:cNvPr>
          <p:cNvSpPr txBox="1"/>
          <p:nvPr/>
        </p:nvSpPr>
        <p:spPr>
          <a:xfrm>
            <a:off x="2119086" y="4590567"/>
            <a:ext cx="3475781" cy="877163"/>
          </a:xfrm>
          <a:prstGeom prst="rect">
            <a:avLst/>
          </a:prstGeom>
          <a:solidFill>
            <a:schemeClr val="tx2">
              <a:lumMod val="25000"/>
              <a:lumOff val="75000"/>
            </a:schemeClr>
          </a:solidFill>
          <a:ln w="12700">
            <a:solidFill>
              <a:schemeClr val="accent4">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it-IT" sz="1700" dirty="0">
                <a:solidFill>
                  <a:schemeClr val="tx1"/>
                </a:solidFill>
              </a:rPr>
              <a:t>L’unica piattaforma a supportare contesti multipli e prototipazione, (utilizzando Node.js)</a:t>
            </a:r>
          </a:p>
        </p:txBody>
      </p:sp>
      <p:pic>
        <p:nvPicPr>
          <p:cNvPr id="13" name="Elemento grafico 12" descr="Segno di spunta con riempimento a tinta unita">
            <a:extLst>
              <a:ext uri="{FF2B5EF4-FFF2-40B4-BE49-F238E27FC236}">
                <a16:creationId xmlns:a16="http://schemas.microsoft.com/office/drawing/2014/main" id="{613F91DB-034B-4CF5-8C35-ABE516827CB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21230" y="4454191"/>
            <a:ext cx="830777" cy="830777"/>
          </a:xfrm>
          <a:prstGeom prst="rect">
            <a:avLst/>
          </a:prstGeom>
        </p:spPr>
      </p:pic>
    </p:spTree>
    <p:extLst>
      <p:ext uri="{BB962C8B-B14F-4D97-AF65-F5344CB8AC3E}">
        <p14:creationId xmlns:p14="http://schemas.microsoft.com/office/powerpoint/2010/main" val="320688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21" presetClass="entr" presetSubtype="1"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heel(1)">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heel(1)">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p:cTn id="27" dur="500" fill="hold"/>
                                        <p:tgtEl>
                                          <p:spTgt spid="34"/>
                                        </p:tgtEl>
                                        <p:attrNameLst>
                                          <p:attrName>ppt_w</p:attrName>
                                        </p:attrNameLst>
                                      </p:cBhvr>
                                      <p:tavLst>
                                        <p:tav tm="0">
                                          <p:val>
                                            <p:fltVal val="0"/>
                                          </p:val>
                                        </p:tav>
                                        <p:tav tm="100000">
                                          <p:val>
                                            <p:strVal val="#ppt_w"/>
                                          </p:val>
                                        </p:tav>
                                      </p:tavLst>
                                    </p:anim>
                                    <p:anim calcmode="lin" valueType="num">
                                      <p:cBhvr>
                                        <p:cTn id="28" dur="500" fill="hold"/>
                                        <p:tgtEl>
                                          <p:spTgt spid="34"/>
                                        </p:tgtEl>
                                        <p:attrNameLst>
                                          <p:attrName>ppt_h</p:attrName>
                                        </p:attrNameLst>
                                      </p:cBhvr>
                                      <p:tavLst>
                                        <p:tav tm="0">
                                          <p:val>
                                            <p:fltVal val="0"/>
                                          </p:val>
                                        </p:tav>
                                        <p:tav tm="100000">
                                          <p:val>
                                            <p:strVal val="#ppt_h"/>
                                          </p:val>
                                        </p:tav>
                                      </p:tavLst>
                                    </p:anim>
                                    <p:animEffect transition="in" filter="fade">
                                      <p:cBhvr>
                                        <p:cTn id="29" dur="500"/>
                                        <p:tgtEl>
                                          <p:spTgt spid="34"/>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heel(1)">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ppt_w</p:attrName>
                                        </p:attrNameLst>
                                      </p:cBhvr>
                                      <p:tavLst>
                                        <p:tav tm="0">
                                          <p:val>
                                            <p:fltVal val="0"/>
                                          </p:val>
                                        </p:tav>
                                        <p:tav tm="100000">
                                          <p:val>
                                            <p:strVal val="#ppt_w"/>
                                          </p:val>
                                        </p:tav>
                                      </p:tavLst>
                                    </p:anim>
                                    <p:anim calcmode="lin" valueType="num">
                                      <p:cBhvr>
                                        <p:cTn id="38" dur="500" fill="hold"/>
                                        <p:tgtEl>
                                          <p:spTgt spid="4"/>
                                        </p:tgtEl>
                                        <p:attrNameLst>
                                          <p:attrName>ppt_h</p:attrName>
                                        </p:attrNameLst>
                                      </p:cBhvr>
                                      <p:tavLst>
                                        <p:tav tm="0">
                                          <p:val>
                                            <p:fltVal val="0"/>
                                          </p:val>
                                        </p:tav>
                                        <p:tav tm="100000">
                                          <p:val>
                                            <p:strVal val="#ppt_h"/>
                                          </p:val>
                                        </p:tav>
                                      </p:tavLst>
                                    </p:anim>
                                    <p:animEffect transition="in" filter="fade">
                                      <p:cBhvr>
                                        <p:cTn id="39" dur="500"/>
                                        <p:tgtEl>
                                          <p:spTgt spid="4"/>
                                        </p:tgtEl>
                                      </p:cBhvr>
                                    </p:animEffect>
                                  </p:childTnLst>
                                </p:cTn>
                              </p:par>
                              <p:par>
                                <p:cTn id="40" presetID="21" presetClass="entr" presetSubtype="1"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heel(1)">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heel(1)">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p:cTn id="57" dur="500" fill="hold"/>
                                        <p:tgtEl>
                                          <p:spTgt spid="36"/>
                                        </p:tgtEl>
                                        <p:attrNameLst>
                                          <p:attrName>ppt_w</p:attrName>
                                        </p:attrNameLst>
                                      </p:cBhvr>
                                      <p:tavLst>
                                        <p:tav tm="0">
                                          <p:val>
                                            <p:fltVal val="0"/>
                                          </p:val>
                                        </p:tav>
                                        <p:tav tm="100000">
                                          <p:val>
                                            <p:strVal val="#ppt_w"/>
                                          </p:val>
                                        </p:tav>
                                      </p:tavLst>
                                    </p:anim>
                                    <p:anim calcmode="lin" valueType="num">
                                      <p:cBhvr>
                                        <p:cTn id="58" dur="500" fill="hold"/>
                                        <p:tgtEl>
                                          <p:spTgt spid="36"/>
                                        </p:tgtEl>
                                        <p:attrNameLst>
                                          <p:attrName>ppt_h</p:attrName>
                                        </p:attrNameLst>
                                      </p:cBhvr>
                                      <p:tavLst>
                                        <p:tav tm="0">
                                          <p:val>
                                            <p:fltVal val="0"/>
                                          </p:val>
                                        </p:tav>
                                        <p:tav tm="100000">
                                          <p:val>
                                            <p:strVal val="#ppt_h"/>
                                          </p:val>
                                        </p:tav>
                                      </p:tavLst>
                                    </p:anim>
                                    <p:animEffect transition="in" filter="fade">
                                      <p:cBhvr>
                                        <p:cTn id="59" dur="500"/>
                                        <p:tgtEl>
                                          <p:spTgt spid="36"/>
                                        </p:tgtEl>
                                      </p:cBhvr>
                                    </p:animEffect>
                                  </p:childTnLst>
                                </p:cTn>
                              </p:par>
                              <p:par>
                                <p:cTn id="60" presetID="21" presetClass="entr" presetSubtype="1" fill="hold"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heel(1)">
                                      <p:cBhvr>
                                        <p:cTn id="6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8" grpId="0" animBg="1"/>
      <p:bldP spid="19" grpId="0" animBg="1"/>
      <p:bldP spid="20" grpId="0" animBg="1"/>
      <p:bldP spid="22" grpId="0" animBg="1"/>
      <p:bldP spid="32" grpId="0" animBg="1"/>
      <p:bldP spid="33" grpId="0" animBg="1"/>
      <p:bldP spid="34" grpId="0" animBg="1"/>
      <p:bldP spid="35" grpId="0" animBg="1"/>
      <p:bldP spid="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30C00E-1D38-4EA3-8883-9BDAFC37BBBD}"/>
              </a:ext>
            </a:extLst>
          </p:cNvPr>
          <p:cNvSpPr>
            <a:spLocks noGrp="1"/>
          </p:cNvSpPr>
          <p:nvPr>
            <p:ph type="title"/>
          </p:nvPr>
        </p:nvSpPr>
        <p:spPr>
          <a:xfrm>
            <a:off x="1371600" y="685800"/>
            <a:ext cx="9601200" cy="679704"/>
          </a:xfrm>
        </p:spPr>
        <p:txBody>
          <a:bodyPr>
            <a:normAutofit fontScale="90000"/>
          </a:bodyPr>
          <a:lstStyle/>
          <a:p>
            <a:r>
              <a:rPr lang="it-IT" dirty="0"/>
              <a:t>Introduzione</a:t>
            </a:r>
          </a:p>
        </p:txBody>
      </p:sp>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365504"/>
            <a:ext cx="9601200" cy="4501896"/>
          </a:xfrm>
        </p:spPr>
        <p:txBody>
          <a:bodyPr/>
          <a:lstStyle/>
          <a:p>
            <a:r>
              <a:rPr lang="it-IT" dirty="0"/>
              <a:t>La crescente evoluzione dell’ambito IoT porta a dover considerare soluzioni che permettano l’interoperabilità e la configurazione dinamica degli Smart Device.</a:t>
            </a:r>
          </a:p>
          <a:p>
            <a:r>
              <a:rPr lang="it-IT" dirty="0"/>
              <a:t>Diversi enti lavorano insieme per definire gli standard per la creazione, configurazione e gestione delle </a:t>
            </a:r>
            <a:r>
              <a:rPr lang="it-IT" dirty="0" err="1"/>
              <a:t>Things</a:t>
            </a:r>
            <a:r>
              <a:rPr lang="it-IT" dirty="0"/>
              <a:t>.</a:t>
            </a:r>
          </a:p>
          <a:p>
            <a:r>
              <a:rPr lang="it-IT" dirty="0"/>
              <a:t>In pratica ogni </a:t>
            </a:r>
            <a:r>
              <a:rPr lang="it-IT" dirty="0" err="1"/>
              <a:t>manucafturer</a:t>
            </a:r>
            <a:r>
              <a:rPr lang="it-IT" dirty="0"/>
              <a:t> si riduce a rendere compatibili i suoi dispositivi, senza considerare minimamente l’interoperabilità tra diversi competitor presenti.</a:t>
            </a:r>
          </a:p>
          <a:p>
            <a:r>
              <a:rPr lang="it-IT" dirty="0"/>
              <a:t>Le Smart </a:t>
            </a:r>
            <a:r>
              <a:rPr lang="it-IT" dirty="0" err="1"/>
              <a:t>Things</a:t>
            </a:r>
            <a:r>
              <a:rPr lang="it-IT" dirty="0"/>
              <a:t> prodotte necessitano di soluzioni proprietarie per essere gestite.</a:t>
            </a:r>
          </a:p>
        </p:txBody>
      </p:sp>
      <p:sp>
        <p:nvSpPr>
          <p:cNvPr id="4" name="Titolo 1">
            <a:extLst>
              <a:ext uri="{FF2B5EF4-FFF2-40B4-BE49-F238E27FC236}">
                <a16:creationId xmlns:a16="http://schemas.microsoft.com/office/drawing/2014/main" id="{137C2D11-C1DB-4F17-9BF6-77359E5A2AE6}"/>
              </a:ext>
            </a:extLst>
          </p:cNvPr>
          <p:cNvSpPr txBox="1">
            <a:spLocks/>
          </p:cNvSpPr>
          <p:nvPr/>
        </p:nvSpPr>
        <p:spPr>
          <a:xfrm>
            <a:off x="1371600" y="4617720"/>
            <a:ext cx="9601200" cy="679704"/>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it-IT" dirty="0"/>
              <a:t>Soluzioni?</a:t>
            </a:r>
          </a:p>
        </p:txBody>
      </p:sp>
    </p:spTree>
    <p:extLst>
      <p:ext uri="{BB962C8B-B14F-4D97-AF65-F5344CB8AC3E}">
        <p14:creationId xmlns:p14="http://schemas.microsoft.com/office/powerpoint/2010/main" val="91527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arn(inVertical)">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365503"/>
            <a:ext cx="9792586" cy="5396803"/>
          </a:xfrm>
        </p:spPr>
        <p:txBody>
          <a:bodyPr>
            <a:normAutofit/>
          </a:bodyPr>
          <a:lstStyle/>
          <a:p>
            <a:r>
              <a:rPr lang="it-IT" dirty="0"/>
              <a:t>…purtroppo non è tutto oro quel che luccica.</a:t>
            </a:r>
          </a:p>
          <a:p>
            <a:r>
              <a:rPr lang="it-IT" dirty="0"/>
              <a:t>Una più profonda analisi del Framework, emersa anche durante lo stesso sviluppo, ha fatto emergere diverse criticità del framework stesso:</a:t>
            </a:r>
          </a:p>
          <a:p>
            <a:pPr lvl="1"/>
            <a:r>
              <a:rPr lang="it-IT" sz="1700" dirty="0"/>
              <a:t>La creazione delle </a:t>
            </a:r>
            <a:r>
              <a:rPr lang="it-IT" sz="1700" dirty="0" err="1"/>
              <a:t>Things</a:t>
            </a:r>
            <a:r>
              <a:rPr lang="it-IT" sz="1700" dirty="0"/>
              <a:t> non avviene «direttamente» dalla TD, ma da un passaggio intermedio </a:t>
            </a:r>
            <a:r>
              <a:rPr lang="it-IT" sz="1400" dirty="0">
                <a:latin typeface="Consolas" panose="020B0609020204030204" pitchFamily="49" charset="0"/>
              </a:rPr>
              <a:t>(</a:t>
            </a:r>
            <a:r>
              <a:rPr lang="it-IT" sz="1400" dirty="0" err="1">
                <a:latin typeface="Consolas" panose="020B0609020204030204" pitchFamily="49" charset="0"/>
              </a:rPr>
              <a:t>parsing</a:t>
            </a:r>
            <a:r>
              <a:rPr lang="it-IT" sz="1400" dirty="0">
                <a:latin typeface="Consolas" panose="020B0609020204030204" pitchFamily="49" charset="0"/>
              </a:rPr>
              <a:t> &gt; conversione oggetto </a:t>
            </a:r>
            <a:r>
              <a:rPr lang="it-IT" sz="1400" dirty="0" err="1">
                <a:latin typeface="Consolas" panose="020B0609020204030204" pitchFamily="49" charset="0"/>
              </a:rPr>
              <a:t>NodeJS</a:t>
            </a:r>
            <a:r>
              <a:rPr lang="it-IT" sz="1400" dirty="0">
                <a:latin typeface="Consolas" panose="020B0609020204030204" pitchFamily="49" charset="0"/>
              </a:rPr>
              <a:t> &gt; </a:t>
            </a:r>
            <a:r>
              <a:rPr lang="it-IT" sz="1400" dirty="0" err="1">
                <a:latin typeface="Consolas" panose="020B0609020204030204" pitchFamily="49" charset="0"/>
              </a:rPr>
              <a:t>parsing</a:t>
            </a:r>
            <a:r>
              <a:rPr lang="it-IT" sz="1400" dirty="0">
                <a:latin typeface="Consolas" panose="020B0609020204030204" pitchFamily="49" charset="0"/>
              </a:rPr>
              <a:t> &gt; </a:t>
            </a:r>
            <a:r>
              <a:rPr lang="it-IT" sz="1400" dirty="0" err="1">
                <a:latin typeface="Consolas" panose="020B0609020204030204" pitchFamily="49" charset="0"/>
              </a:rPr>
              <a:t>Thing</a:t>
            </a:r>
            <a:r>
              <a:rPr lang="it-IT" sz="1400" dirty="0">
                <a:latin typeface="Consolas" panose="020B0609020204030204" pitchFamily="49" charset="0"/>
              </a:rPr>
              <a:t>);</a:t>
            </a:r>
          </a:p>
          <a:p>
            <a:pPr lvl="1"/>
            <a:r>
              <a:rPr lang="it-IT" sz="1700" dirty="0"/>
              <a:t>Assenza di specifica documentazione per alcune parti cruciali:</a:t>
            </a:r>
          </a:p>
          <a:p>
            <a:pPr lvl="2">
              <a:lnSpc>
                <a:spcPct val="60000"/>
              </a:lnSpc>
            </a:pPr>
            <a:r>
              <a:rPr lang="it-IT" sz="1400" dirty="0"/>
              <a:t>Nessun riferimento al protocollo REST utilizzato (analisi manuale necessaria);</a:t>
            </a:r>
          </a:p>
          <a:p>
            <a:pPr lvl="2">
              <a:lnSpc>
                <a:spcPct val="60000"/>
              </a:lnSpc>
            </a:pPr>
            <a:r>
              <a:rPr lang="it-IT" sz="1400" dirty="0"/>
              <a:t>Confusione tra variabili «locali» e «remote» (esempi di codice utilizzano entrambi modi, senza indicazioni);</a:t>
            </a:r>
          </a:p>
          <a:p>
            <a:pPr lvl="2">
              <a:lnSpc>
                <a:spcPct val="60000"/>
              </a:lnSpc>
            </a:pPr>
            <a:r>
              <a:rPr lang="it-IT" sz="1400" dirty="0"/>
              <a:t>Assenza di documentazione per la validazione dei dati (è stato confermato dopo il supporto di </a:t>
            </a:r>
            <a:r>
              <a:rPr lang="it-IT" sz="1400" dirty="0" err="1">
                <a:latin typeface="Consolas" panose="020B0609020204030204" pitchFamily="49" charset="0"/>
              </a:rPr>
              <a:t>ajv</a:t>
            </a:r>
            <a:r>
              <a:rPr lang="it-IT" sz="1400" dirty="0"/>
              <a:t>);</a:t>
            </a:r>
          </a:p>
          <a:p>
            <a:pPr lvl="2">
              <a:lnSpc>
                <a:spcPct val="60000"/>
              </a:lnSpc>
            </a:pPr>
            <a:r>
              <a:rPr lang="it-IT" sz="1400" dirty="0"/>
              <a:t>Assenza standard per la formattazione dei dati in ingresso (non essendoci il controllo automatico);</a:t>
            </a:r>
          </a:p>
          <a:p>
            <a:pPr lvl="2">
              <a:lnSpc>
                <a:spcPct val="60000"/>
              </a:lnSpc>
            </a:pPr>
            <a:r>
              <a:rPr lang="it-IT" sz="1400" dirty="0"/>
              <a:t>Assenza di linee guida per la definizione di oggetti più complessi o con proprietà dipendenti tra loro;</a:t>
            </a:r>
          </a:p>
          <a:p>
            <a:pPr lvl="1"/>
            <a:r>
              <a:rPr lang="it-IT" sz="1700" dirty="0"/>
              <a:t>Esempi di codice non sufficientemente ricchi.</a:t>
            </a:r>
          </a:p>
          <a:p>
            <a:r>
              <a:rPr lang="it-IT" dirty="0"/>
              <a:t>Sia sul framework preso in considerazione, che quello di </a:t>
            </a:r>
            <a:r>
              <a:rPr lang="it-IT" dirty="0" err="1"/>
              <a:t>WebThings.io</a:t>
            </a:r>
            <a:r>
              <a:rPr lang="it-IT" dirty="0"/>
              <a:t>, sono state aperte diverse </a:t>
            </a:r>
            <a:r>
              <a:rPr lang="it-IT" dirty="0" err="1"/>
              <a:t>issue</a:t>
            </a:r>
            <a:r>
              <a:rPr lang="it-IT" dirty="0"/>
              <a:t> segnalanti problemi riguardanti sia lo standard stesso che i malfunzionamenti della libreria.</a:t>
            </a:r>
          </a:p>
        </p:txBody>
      </p:sp>
      <p:sp>
        <p:nvSpPr>
          <p:cNvPr id="5" name="Titolo 4">
            <a:extLst>
              <a:ext uri="{FF2B5EF4-FFF2-40B4-BE49-F238E27FC236}">
                <a16:creationId xmlns:a16="http://schemas.microsoft.com/office/drawing/2014/main" id="{CDFF68A3-E64F-4035-A61E-060DE4329C19}"/>
              </a:ext>
            </a:extLst>
          </p:cNvPr>
          <p:cNvSpPr>
            <a:spLocks noGrp="1"/>
          </p:cNvSpPr>
          <p:nvPr>
            <p:ph type="title"/>
          </p:nvPr>
        </p:nvSpPr>
        <p:spPr>
          <a:xfrm>
            <a:off x="1371600" y="685800"/>
            <a:ext cx="9601200" cy="679703"/>
          </a:xfrm>
        </p:spPr>
        <p:txBody>
          <a:bodyPr>
            <a:normAutofit fontScale="90000"/>
          </a:bodyPr>
          <a:lstStyle/>
          <a:p>
            <a:r>
              <a:rPr lang="it-IT" dirty="0"/>
              <a:t>I Framework – </a:t>
            </a:r>
            <a:r>
              <a:rPr lang="it-IT" dirty="0" err="1"/>
              <a:t>ThingWeb.io</a:t>
            </a:r>
            <a:endParaRPr lang="it-IT" dirty="0"/>
          </a:p>
        </p:txBody>
      </p:sp>
    </p:spTree>
    <p:extLst>
      <p:ext uri="{BB962C8B-B14F-4D97-AF65-F5344CB8AC3E}">
        <p14:creationId xmlns:p14="http://schemas.microsoft.com/office/powerpoint/2010/main" val="311390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down)">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down)">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wipe(down)">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wipe(down)">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wipe(down)">
                                      <p:cBhvr>
                                        <p:cTn id="54" dur="500"/>
                                        <p:tgtEl>
                                          <p:spTgt spid="3">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wipe(down)">
                                      <p:cBhvr>
                                        <p:cTn id="59" dur="500"/>
                                        <p:tgtEl>
                                          <p:spTgt spid="3">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Effect transition="in" filter="wipe(down)">
                                      <p:cBhvr>
                                        <p:cTn id="6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431051"/>
            <a:ext cx="5883215" cy="5426949"/>
          </a:xfrm>
        </p:spPr>
        <p:txBody>
          <a:bodyPr>
            <a:normAutofit lnSpcReduction="10000"/>
          </a:bodyPr>
          <a:lstStyle/>
          <a:p>
            <a:r>
              <a:rPr lang="it-IT" dirty="0"/>
              <a:t>Attraverso il download del modulo </a:t>
            </a:r>
            <a:r>
              <a:rPr lang="it-IT" dirty="0" err="1"/>
              <a:t>NodeJS</a:t>
            </a:r>
            <a:r>
              <a:rPr lang="it-IT" dirty="0"/>
              <a:t> abilitante una CLI è possibile lanciare le </a:t>
            </a:r>
            <a:r>
              <a:rPr lang="it-IT" dirty="0" err="1"/>
              <a:t>Things</a:t>
            </a:r>
            <a:r>
              <a:rPr lang="it-IT" dirty="0"/>
              <a:t> direttamente da file .</a:t>
            </a:r>
            <a:r>
              <a:rPr lang="it-IT" dirty="0" err="1"/>
              <a:t>js</a:t>
            </a:r>
            <a:r>
              <a:rPr lang="it-IT" dirty="0"/>
              <a:t> che le definiscono.</a:t>
            </a:r>
          </a:p>
          <a:p>
            <a:pPr lvl="1"/>
            <a:r>
              <a:rPr lang="it-IT" sz="1700" dirty="0"/>
              <a:t>È sufficiente creare per ogni </a:t>
            </a:r>
            <a:r>
              <a:rPr lang="it-IT" sz="1700" dirty="0" err="1"/>
              <a:t>Thing</a:t>
            </a:r>
            <a:r>
              <a:rPr lang="it-IT" sz="1700" dirty="0"/>
              <a:t> voluta un file che rispecchi le funzionalità desiderate.</a:t>
            </a:r>
          </a:p>
          <a:p>
            <a:r>
              <a:rPr lang="it-IT" dirty="0"/>
              <a:t>Grazie a </a:t>
            </a:r>
            <a:r>
              <a:rPr lang="it-IT" dirty="0" err="1"/>
              <a:t>NodeJS</a:t>
            </a:r>
            <a:r>
              <a:rPr lang="it-IT" dirty="0"/>
              <a:t> la programmazione risulta estremamente facile e perfettamente adatta allo stile «prototipale».</a:t>
            </a:r>
          </a:p>
          <a:p>
            <a:r>
              <a:rPr lang="it-IT" dirty="0"/>
              <a:t>Le variabili e azioni sono direttamente prese dalla </a:t>
            </a:r>
            <a:r>
              <a:rPr lang="it-IT" dirty="0" err="1"/>
              <a:t>Thing</a:t>
            </a:r>
            <a:r>
              <a:rPr lang="it-IT" dirty="0"/>
              <a:t> </a:t>
            </a:r>
            <a:r>
              <a:rPr lang="it-IT" dirty="0" err="1"/>
              <a:t>Description</a:t>
            </a:r>
            <a:r>
              <a:rPr lang="it-IT" dirty="0"/>
              <a:t> e poi referenziate con stringhe identificative:</a:t>
            </a:r>
          </a:p>
          <a:p>
            <a:pPr lvl="1"/>
            <a:r>
              <a:rPr lang="it-IT" sz="1700" dirty="0"/>
              <a:t>Purtroppo è la configurazione manuale delle azioni a permettere la vera interazione tra la </a:t>
            </a:r>
            <a:r>
              <a:rPr lang="it-IT" sz="1700" dirty="0" err="1"/>
              <a:t>Thing</a:t>
            </a:r>
            <a:r>
              <a:rPr lang="it-IT" sz="1700" dirty="0"/>
              <a:t> e mondo esterno;</a:t>
            </a:r>
          </a:p>
          <a:p>
            <a:pPr lvl="1"/>
            <a:r>
              <a:rPr lang="it-IT" sz="1700" dirty="0"/>
              <a:t>Il controllo dell’input è manuale;</a:t>
            </a:r>
          </a:p>
          <a:p>
            <a:pPr lvl="1"/>
            <a:r>
              <a:rPr lang="it-IT" sz="1700" dirty="0"/>
              <a:t>Non c’è modo di distinguere un’azione «interna» da una «esterna», causando spesso «</a:t>
            </a:r>
            <a:r>
              <a:rPr lang="it-IT" sz="1700" u="sng" dirty="0"/>
              <a:t>dipendenze circolari</a:t>
            </a:r>
            <a:r>
              <a:rPr lang="it-IT" sz="1700" dirty="0"/>
              <a:t>» tra variabili;</a:t>
            </a:r>
          </a:p>
        </p:txBody>
      </p:sp>
      <p:sp>
        <p:nvSpPr>
          <p:cNvPr id="5" name="Titolo 4">
            <a:extLst>
              <a:ext uri="{FF2B5EF4-FFF2-40B4-BE49-F238E27FC236}">
                <a16:creationId xmlns:a16="http://schemas.microsoft.com/office/drawing/2014/main" id="{CDFF68A3-E64F-4035-A61E-060DE4329C19}"/>
              </a:ext>
            </a:extLst>
          </p:cNvPr>
          <p:cNvSpPr>
            <a:spLocks noGrp="1"/>
          </p:cNvSpPr>
          <p:nvPr>
            <p:ph type="title"/>
          </p:nvPr>
        </p:nvSpPr>
        <p:spPr>
          <a:xfrm>
            <a:off x="1371600" y="685800"/>
            <a:ext cx="9601200" cy="679703"/>
          </a:xfrm>
        </p:spPr>
        <p:txBody>
          <a:bodyPr>
            <a:normAutofit fontScale="90000"/>
          </a:bodyPr>
          <a:lstStyle/>
          <a:p>
            <a:r>
              <a:rPr lang="it-IT" dirty="0"/>
              <a:t>I Framework – </a:t>
            </a:r>
            <a:r>
              <a:rPr lang="it-IT" dirty="0" err="1"/>
              <a:t>ThingWeb.io</a:t>
            </a:r>
            <a:endParaRPr lang="it-IT" dirty="0"/>
          </a:p>
        </p:txBody>
      </p:sp>
      <p:pic>
        <p:nvPicPr>
          <p:cNvPr id="4" name="Immagine 3">
            <a:extLst>
              <a:ext uri="{FF2B5EF4-FFF2-40B4-BE49-F238E27FC236}">
                <a16:creationId xmlns:a16="http://schemas.microsoft.com/office/drawing/2014/main" id="{FF86BECE-3464-4318-8D1B-175C7E9207A6}"/>
              </a:ext>
            </a:extLst>
          </p:cNvPr>
          <p:cNvPicPr>
            <a:picLocks noChangeAspect="1"/>
          </p:cNvPicPr>
          <p:nvPr/>
        </p:nvPicPr>
        <p:blipFill>
          <a:blip r:embed="rId2"/>
          <a:stretch>
            <a:fillRect/>
          </a:stretch>
        </p:blipFill>
        <p:spPr>
          <a:xfrm>
            <a:off x="8072818" y="0"/>
            <a:ext cx="4119182" cy="6858000"/>
          </a:xfrm>
          <a:prstGeom prst="rect">
            <a:avLst/>
          </a:prstGeom>
        </p:spPr>
      </p:pic>
    </p:spTree>
    <p:extLst>
      <p:ext uri="{BB962C8B-B14F-4D97-AF65-F5344CB8AC3E}">
        <p14:creationId xmlns:p14="http://schemas.microsoft.com/office/powerpoint/2010/main" val="175843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down)">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down)">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wipe(down)">
                                      <p:cBhvr>
                                        <p:cTn id="44" dur="500"/>
                                        <p:tgtEl>
                                          <p:spTgt spid="3">
                                            <p:txEl>
                                              <p:pRg st="6" end="6"/>
                                            </p:txEl>
                                          </p:spTgt>
                                        </p:tgtEl>
                                      </p:cBhvr>
                                    </p:animEffect>
                                  </p:childTnLst>
                                </p:cTn>
                              </p:par>
                            </p:childTnLst>
                          </p:cTn>
                        </p:par>
                        <p:par>
                          <p:cTn id="45" fill="hold">
                            <p:stCondLst>
                              <p:cond delay="500"/>
                            </p:stCondLst>
                            <p:childTnLst>
                              <p:par>
                                <p:cTn id="46" presetID="42" presetClass="entr" presetSubtype="0" fill="hold" nodeType="after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anim calcmode="lin" valueType="num">
                                      <p:cBhvr>
                                        <p:cTn id="49" dur="500" fill="hold"/>
                                        <p:tgtEl>
                                          <p:spTgt spid="4"/>
                                        </p:tgtEl>
                                        <p:attrNameLst>
                                          <p:attrName>ppt_x</p:attrName>
                                        </p:attrNameLst>
                                      </p:cBhvr>
                                      <p:tavLst>
                                        <p:tav tm="0">
                                          <p:val>
                                            <p:strVal val="#ppt_x"/>
                                          </p:val>
                                        </p:tav>
                                        <p:tav tm="100000">
                                          <p:val>
                                            <p:strVal val="#ppt_x"/>
                                          </p:val>
                                        </p:tav>
                                      </p:tavLst>
                                    </p:anim>
                                    <p:anim calcmode="lin" valueType="num">
                                      <p:cBhvr>
                                        <p:cTn id="50"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431051"/>
            <a:ext cx="9820940" cy="5426949"/>
          </a:xfrm>
        </p:spPr>
        <p:txBody>
          <a:bodyPr>
            <a:normAutofit/>
          </a:bodyPr>
          <a:lstStyle/>
          <a:p>
            <a:r>
              <a:rPr lang="it-IT" dirty="0"/>
              <a:t>Una volta creati i file che definiscono le 4 </a:t>
            </a:r>
            <a:r>
              <a:rPr lang="it-IT" dirty="0" err="1"/>
              <a:t>Thing</a:t>
            </a:r>
            <a:r>
              <a:rPr lang="it-IT" dirty="0"/>
              <a:t> è possibile effettuare una serie di test direttamente da </a:t>
            </a:r>
            <a:r>
              <a:rPr lang="it-IT" dirty="0" err="1"/>
              <a:t>Postman</a:t>
            </a:r>
            <a:endParaRPr lang="it-IT" dirty="0"/>
          </a:p>
          <a:p>
            <a:pPr lvl="1"/>
            <a:r>
              <a:rPr lang="it-IT" sz="1700" dirty="0"/>
              <a:t>GET, PUT e POST sono azioni attualmente supportate dal Framework per, rispettivamente, ottenere informazioni, inserire informazioni e invocare azioni.</a:t>
            </a:r>
          </a:p>
          <a:p>
            <a:r>
              <a:rPr lang="it-IT" dirty="0"/>
              <a:t>Le </a:t>
            </a:r>
            <a:r>
              <a:rPr lang="it-IT" dirty="0" err="1"/>
              <a:t>Thing</a:t>
            </a:r>
            <a:r>
              <a:rPr lang="it-IT" dirty="0"/>
              <a:t> sono visibili grazie ad un endpoint che accumula i loro indirizzi. Ognuno di questi indirizzi corrisponde ad una </a:t>
            </a:r>
            <a:r>
              <a:rPr lang="it-IT" dirty="0" err="1"/>
              <a:t>Thing</a:t>
            </a:r>
            <a:r>
              <a:rPr lang="it-IT" dirty="0"/>
              <a:t> </a:t>
            </a:r>
            <a:r>
              <a:rPr lang="it-IT" dirty="0" err="1"/>
              <a:t>Description</a:t>
            </a:r>
            <a:r>
              <a:rPr lang="it-IT" dirty="0"/>
              <a:t> di quel determinato oggetto.</a:t>
            </a:r>
          </a:p>
        </p:txBody>
      </p:sp>
      <p:sp>
        <p:nvSpPr>
          <p:cNvPr id="5" name="Titolo 4">
            <a:extLst>
              <a:ext uri="{FF2B5EF4-FFF2-40B4-BE49-F238E27FC236}">
                <a16:creationId xmlns:a16="http://schemas.microsoft.com/office/drawing/2014/main" id="{CDFF68A3-E64F-4035-A61E-060DE4329C19}"/>
              </a:ext>
            </a:extLst>
          </p:cNvPr>
          <p:cNvSpPr>
            <a:spLocks noGrp="1"/>
          </p:cNvSpPr>
          <p:nvPr>
            <p:ph type="title"/>
          </p:nvPr>
        </p:nvSpPr>
        <p:spPr>
          <a:xfrm>
            <a:off x="1371600" y="685800"/>
            <a:ext cx="9601200" cy="679703"/>
          </a:xfrm>
        </p:spPr>
        <p:txBody>
          <a:bodyPr>
            <a:normAutofit fontScale="90000"/>
          </a:bodyPr>
          <a:lstStyle/>
          <a:p>
            <a:r>
              <a:rPr lang="it-IT" dirty="0"/>
              <a:t>I Framework – </a:t>
            </a:r>
            <a:r>
              <a:rPr lang="it-IT" dirty="0" err="1"/>
              <a:t>ThingWeb.io</a:t>
            </a:r>
            <a:endParaRPr lang="it-IT" dirty="0"/>
          </a:p>
        </p:txBody>
      </p:sp>
      <p:pic>
        <p:nvPicPr>
          <p:cNvPr id="8" name="Immagine 7">
            <a:extLst>
              <a:ext uri="{FF2B5EF4-FFF2-40B4-BE49-F238E27FC236}">
                <a16:creationId xmlns:a16="http://schemas.microsoft.com/office/drawing/2014/main" id="{500341B7-4B53-4FC2-806A-DE0DF29E4386}"/>
              </a:ext>
            </a:extLst>
          </p:cNvPr>
          <p:cNvPicPr>
            <a:picLocks noChangeAspect="1"/>
          </p:cNvPicPr>
          <p:nvPr/>
        </p:nvPicPr>
        <p:blipFill>
          <a:blip r:embed="rId2"/>
          <a:stretch>
            <a:fillRect/>
          </a:stretch>
        </p:blipFill>
        <p:spPr>
          <a:xfrm>
            <a:off x="2257438" y="3454878"/>
            <a:ext cx="8049264" cy="3209863"/>
          </a:xfrm>
          <a:prstGeom prst="rect">
            <a:avLst/>
          </a:prstGeom>
        </p:spPr>
      </p:pic>
    </p:spTree>
    <p:extLst>
      <p:ext uri="{BB962C8B-B14F-4D97-AF65-F5344CB8AC3E}">
        <p14:creationId xmlns:p14="http://schemas.microsoft.com/office/powerpoint/2010/main" val="209544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par>
                          <p:cTn id="23" fill="hold">
                            <p:stCondLst>
                              <p:cond delay="500"/>
                            </p:stCondLst>
                            <p:childTnLst>
                              <p:par>
                                <p:cTn id="24" presetID="42"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anim calcmode="lin" valueType="num">
                                      <p:cBhvr>
                                        <p:cTn id="27" dur="500" fill="hold"/>
                                        <p:tgtEl>
                                          <p:spTgt spid="8"/>
                                        </p:tgtEl>
                                        <p:attrNameLst>
                                          <p:attrName>ppt_x</p:attrName>
                                        </p:attrNameLst>
                                      </p:cBhvr>
                                      <p:tavLst>
                                        <p:tav tm="0">
                                          <p:val>
                                            <p:strVal val="#ppt_x"/>
                                          </p:val>
                                        </p:tav>
                                        <p:tav tm="100000">
                                          <p:val>
                                            <p:strVal val="#ppt_x"/>
                                          </p:val>
                                        </p:tav>
                                      </p:tavLst>
                                    </p:anim>
                                    <p:anim calcmode="lin" valueType="num">
                                      <p:cBhvr>
                                        <p:cTn id="28"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899C56-7852-4A56-80E4-F723C2BC5E4C}"/>
              </a:ext>
            </a:extLst>
          </p:cNvPr>
          <p:cNvSpPr>
            <a:spLocks noGrp="1"/>
          </p:cNvSpPr>
          <p:nvPr>
            <p:ph type="title"/>
          </p:nvPr>
        </p:nvSpPr>
        <p:spPr>
          <a:xfrm>
            <a:off x="1295400" y="2686050"/>
            <a:ext cx="9882963" cy="1485900"/>
          </a:xfrm>
        </p:spPr>
        <p:txBody>
          <a:bodyPr anchor="ctr">
            <a:normAutofit/>
          </a:bodyPr>
          <a:lstStyle/>
          <a:p>
            <a:r>
              <a:rPr lang="it-IT" sz="7200" dirty="0"/>
              <a:t>Utilizzo conoscenza</a:t>
            </a:r>
          </a:p>
        </p:txBody>
      </p:sp>
    </p:spTree>
    <p:extLst>
      <p:ext uri="{BB962C8B-B14F-4D97-AF65-F5344CB8AC3E}">
        <p14:creationId xmlns:p14="http://schemas.microsoft.com/office/powerpoint/2010/main" val="420530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365503"/>
            <a:ext cx="9792586" cy="5396803"/>
          </a:xfrm>
        </p:spPr>
        <p:txBody>
          <a:bodyPr>
            <a:normAutofit/>
          </a:bodyPr>
          <a:lstStyle/>
          <a:p>
            <a:r>
              <a:rPr lang="it-IT" dirty="0"/>
              <a:t>In tutto ciò la semantica ancora non è stata utilizzata.</a:t>
            </a:r>
          </a:p>
          <a:p>
            <a:r>
              <a:rPr lang="it-IT" dirty="0"/>
              <a:t>Questo solo ora è permesso, in quanto è possibile creare delle Web </a:t>
            </a:r>
            <a:r>
              <a:rPr lang="it-IT" dirty="0" err="1"/>
              <a:t>Things</a:t>
            </a:r>
            <a:r>
              <a:rPr lang="it-IT" dirty="0"/>
              <a:t> che al loro interno possiedono riferimenti alle ontologie.</a:t>
            </a:r>
          </a:p>
          <a:p>
            <a:r>
              <a:rPr lang="it-IT" dirty="0"/>
              <a:t>Vi è necessità di un unico endpoint dal quale prendere informazioni sulla stanza.</a:t>
            </a:r>
          </a:p>
          <a:p>
            <a:pPr lvl="1"/>
            <a:r>
              <a:rPr lang="it-IT" sz="1700" dirty="0"/>
              <a:t>Come se ci fosse una </a:t>
            </a:r>
            <a:r>
              <a:rPr lang="it-IT" sz="1700" dirty="0" err="1"/>
              <a:t>Thing</a:t>
            </a:r>
            <a:r>
              <a:rPr lang="it-IT" sz="1700" dirty="0"/>
              <a:t> </a:t>
            </a:r>
            <a:r>
              <a:rPr lang="it-IT" sz="1700" dirty="0" err="1"/>
              <a:t>Description</a:t>
            </a:r>
            <a:r>
              <a:rPr lang="it-IT" sz="1700" dirty="0"/>
              <a:t> associata alla stanza.</a:t>
            </a:r>
          </a:p>
          <a:p>
            <a:r>
              <a:rPr lang="it-IT" dirty="0"/>
              <a:t>Prima di tutto la conoscenza dev’essere vista in formato standard, come RDF.</a:t>
            </a:r>
          </a:p>
          <a:p>
            <a:pPr lvl="1"/>
            <a:r>
              <a:rPr lang="it-IT" sz="1700" dirty="0"/>
              <a:t>Si utilizza un tool online per la conversione dal formato JSON-LD a RDF.</a:t>
            </a:r>
          </a:p>
          <a:p>
            <a:r>
              <a:rPr lang="it-IT" dirty="0"/>
              <a:t>La conoscenza così ottenuta viene unificata e resa disponibile in un unico punto.</a:t>
            </a:r>
          </a:p>
          <a:p>
            <a:pPr lvl="1"/>
            <a:r>
              <a:rPr lang="it-IT" sz="1700" dirty="0"/>
              <a:t>Essendo un prototipo, anche lo stesso repository può essere usato per lo storage.</a:t>
            </a:r>
          </a:p>
          <a:p>
            <a:r>
              <a:rPr lang="it-IT" dirty="0"/>
              <a:t>Prima di passare alla programmazione vera e propria, si sperimentano alcune query d’esempio direttamente con </a:t>
            </a:r>
            <a:r>
              <a:rPr lang="it-IT" dirty="0" err="1"/>
              <a:t>Protégé</a:t>
            </a:r>
            <a:r>
              <a:rPr lang="it-IT" dirty="0"/>
              <a:t>.</a:t>
            </a:r>
          </a:p>
          <a:p>
            <a:pPr lvl="1"/>
            <a:r>
              <a:rPr lang="it-IT" sz="1700" dirty="0"/>
              <a:t>Si verifica l’effettiva correttezza della </a:t>
            </a:r>
            <a:r>
              <a:rPr lang="it-IT" sz="1700" dirty="0" err="1"/>
              <a:t>Thing</a:t>
            </a:r>
            <a:r>
              <a:rPr lang="it-IT" sz="1700" dirty="0"/>
              <a:t> </a:t>
            </a:r>
            <a:r>
              <a:rPr lang="it-IT" sz="1700" dirty="0" err="1"/>
              <a:t>Description</a:t>
            </a:r>
            <a:r>
              <a:rPr lang="it-IT" sz="1700" dirty="0"/>
              <a:t> e della sua semantica.</a:t>
            </a:r>
          </a:p>
        </p:txBody>
      </p:sp>
      <p:sp>
        <p:nvSpPr>
          <p:cNvPr id="5" name="Titolo 4">
            <a:extLst>
              <a:ext uri="{FF2B5EF4-FFF2-40B4-BE49-F238E27FC236}">
                <a16:creationId xmlns:a16="http://schemas.microsoft.com/office/drawing/2014/main" id="{CDFF68A3-E64F-4035-A61E-060DE4329C19}"/>
              </a:ext>
            </a:extLst>
          </p:cNvPr>
          <p:cNvSpPr>
            <a:spLocks noGrp="1"/>
          </p:cNvSpPr>
          <p:nvPr>
            <p:ph type="title"/>
          </p:nvPr>
        </p:nvSpPr>
        <p:spPr>
          <a:xfrm>
            <a:off x="1371600" y="685800"/>
            <a:ext cx="9601200" cy="679703"/>
          </a:xfrm>
        </p:spPr>
        <p:txBody>
          <a:bodyPr>
            <a:normAutofit fontScale="90000"/>
          </a:bodyPr>
          <a:lstStyle/>
          <a:p>
            <a:r>
              <a:rPr lang="it-IT" dirty="0"/>
              <a:t>Dov’è finita la semantica?</a:t>
            </a:r>
          </a:p>
        </p:txBody>
      </p:sp>
    </p:spTree>
    <p:extLst>
      <p:ext uri="{BB962C8B-B14F-4D97-AF65-F5344CB8AC3E}">
        <p14:creationId xmlns:p14="http://schemas.microsoft.com/office/powerpoint/2010/main" val="61306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down)">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down)">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wipe(down)">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wipe(down)">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wipe(down)">
                                      <p:cBhvr>
                                        <p:cTn id="54" dur="500"/>
                                        <p:tgtEl>
                                          <p:spTgt spid="3">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wipe(down)">
                                      <p:cBhvr>
                                        <p:cTn id="5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599" y="1365503"/>
            <a:ext cx="10360857" cy="392413"/>
          </a:xfrm>
        </p:spPr>
        <p:txBody>
          <a:bodyPr>
            <a:normAutofit fontScale="92500"/>
          </a:bodyPr>
          <a:lstStyle/>
          <a:p>
            <a:r>
              <a:rPr lang="it-IT" dirty="0"/>
              <a:t>L’interrogazione avviene tramite l’uso di SPARQL, dopo che lo schema viene caricato in </a:t>
            </a:r>
            <a:r>
              <a:rPr lang="it-IT" dirty="0" err="1"/>
              <a:t>Protégé</a:t>
            </a:r>
            <a:endParaRPr lang="it-IT" dirty="0"/>
          </a:p>
        </p:txBody>
      </p:sp>
      <p:sp>
        <p:nvSpPr>
          <p:cNvPr id="5" name="Titolo 4">
            <a:extLst>
              <a:ext uri="{FF2B5EF4-FFF2-40B4-BE49-F238E27FC236}">
                <a16:creationId xmlns:a16="http://schemas.microsoft.com/office/drawing/2014/main" id="{CDFF68A3-E64F-4035-A61E-060DE4329C19}"/>
              </a:ext>
            </a:extLst>
          </p:cNvPr>
          <p:cNvSpPr>
            <a:spLocks noGrp="1"/>
          </p:cNvSpPr>
          <p:nvPr>
            <p:ph type="title"/>
          </p:nvPr>
        </p:nvSpPr>
        <p:spPr>
          <a:xfrm>
            <a:off x="1371600" y="685800"/>
            <a:ext cx="9601200" cy="679703"/>
          </a:xfrm>
        </p:spPr>
        <p:txBody>
          <a:bodyPr>
            <a:normAutofit fontScale="90000"/>
          </a:bodyPr>
          <a:lstStyle/>
          <a:p>
            <a:r>
              <a:rPr lang="it-IT" dirty="0"/>
              <a:t>Query con SPARQL</a:t>
            </a:r>
          </a:p>
        </p:txBody>
      </p:sp>
      <p:sp>
        <p:nvSpPr>
          <p:cNvPr id="2" name="CasellaDiTesto 1">
            <a:extLst>
              <a:ext uri="{FF2B5EF4-FFF2-40B4-BE49-F238E27FC236}">
                <a16:creationId xmlns:a16="http://schemas.microsoft.com/office/drawing/2014/main" id="{B91EEE0F-036E-49C6-9BCC-983C95A5F289}"/>
              </a:ext>
            </a:extLst>
          </p:cNvPr>
          <p:cNvSpPr txBox="1"/>
          <p:nvPr/>
        </p:nvSpPr>
        <p:spPr>
          <a:xfrm>
            <a:off x="1090246" y="1968637"/>
            <a:ext cx="5005754" cy="937143"/>
          </a:xfrm>
          <a:prstGeom prst="rect">
            <a:avLst/>
          </a:prstGeom>
          <a:solidFill>
            <a:schemeClr val="accent2">
              <a:lumMod val="40000"/>
              <a:lumOff val="60000"/>
            </a:schemeClr>
          </a:solidFill>
          <a:ln>
            <a:solidFill>
              <a:schemeClr val="tx1"/>
            </a:solidFill>
          </a:ln>
        </p:spPr>
        <p:txBody>
          <a:bodyPr wrap="square" lIns="144000" tIns="144000" rIns="144000" bIns="144000" rtlCol="0">
            <a:spAutoFit/>
          </a:bodyPr>
          <a:lstStyle/>
          <a:p>
            <a:r>
              <a:rPr lang="en-US" sz="1400" dirty="0">
                <a:latin typeface="Consolas" panose="020B0609020204030204" pitchFamily="49" charset="0"/>
              </a:rPr>
              <a:t>SELECT ?s ?p ?o WHERE {</a:t>
            </a:r>
          </a:p>
          <a:p>
            <a:r>
              <a:rPr lang="en-US" sz="1400" dirty="0">
                <a:latin typeface="Consolas" panose="020B0609020204030204" pitchFamily="49" charset="0"/>
              </a:rPr>
              <a:t>    ?s </a:t>
            </a:r>
            <a:r>
              <a:rPr lang="en-US" sz="1400" dirty="0" err="1">
                <a:latin typeface="Consolas" panose="020B0609020204030204" pitchFamily="49" charset="0"/>
              </a:rPr>
              <a:t>saref:hasFunction</a:t>
            </a:r>
            <a:r>
              <a:rPr lang="en-US" sz="1400" dirty="0">
                <a:latin typeface="Consolas" panose="020B0609020204030204" pitchFamily="49" charset="0"/>
              </a:rPr>
              <a:t> ?o .</a:t>
            </a:r>
          </a:p>
          <a:p>
            <a:r>
              <a:rPr lang="en-US" sz="1400" dirty="0">
                <a:latin typeface="Consolas" panose="020B0609020204030204" pitchFamily="49" charset="0"/>
              </a:rPr>
              <a:t>}</a:t>
            </a:r>
            <a:endParaRPr lang="it-IT" sz="1400" dirty="0">
              <a:latin typeface="Consolas" panose="020B0609020204030204" pitchFamily="49" charset="0"/>
            </a:endParaRPr>
          </a:p>
        </p:txBody>
      </p:sp>
      <p:sp>
        <p:nvSpPr>
          <p:cNvPr id="4" name="CasellaDiTesto 3">
            <a:extLst>
              <a:ext uri="{FF2B5EF4-FFF2-40B4-BE49-F238E27FC236}">
                <a16:creationId xmlns:a16="http://schemas.microsoft.com/office/drawing/2014/main" id="{914B0550-9CC8-4DF4-82B4-6EF2D92FA861}"/>
              </a:ext>
            </a:extLst>
          </p:cNvPr>
          <p:cNvSpPr txBox="1"/>
          <p:nvPr/>
        </p:nvSpPr>
        <p:spPr>
          <a:xfrm>
            <a:off x="1090246" y="2905780"/>
            <a:ext cx="5005754" cy="307777"/>
          </a:xfrm>
          <a:prstGeom prst="rect">
            <a:avLst/>
          </a:prstGeom>
          <a:noFill/>
        </p:spPr>
        <p:txBody>
          <a:bodyPr wrap="square" rtlCol="0">
            <a:spAutoFit/>
          </a:bodyPr>
          <a:lstStyle/>
          <a:p>
            <a:pPr algn="ctr"/>
            <a:r>
              <a:rPr lang="it-IT" sz="1400" i="1" dirty="0"/>
              <a:t>Seleziona tutti i device che hanno almeno una funzione.</a:t>
            </a:r>
          </a:p>
        </p:txBody>
      </p:sp>
      <p:sp>
        <p:nvSpPr>
          <p:cNvPr id="6" name="CasellaDiTesto 5">
            <a:extLst>
              <a:ext uri="{FF2B5EF4-FFF2-40B4-BE49-F238E27FC236}">
                <a16:creationId xmlns:a16="http://schemas.microsoft.com/office/drawing/2014/main" id="{8E5AA783-BA4F-4646-BDD7-29D932F847D6}"/>
              </a:ext>
            </a:extLst>
          </p:cNvPr>
          <p:cNvSpPr txBox="1"/>
          <p:nvPr/>
        </p:nvSpPr>
        <p:spPr>
          <a:xfrm>
            <a:off x="6726703" y="1969047"/>
            <a:ext cx="5005754" cy="937143"/>
          </a:xfrm>
          <a:prstGeom prst="rect">
            <a:avLst/>
          </a:prstGeom>
          <a:solidFill>
            <a:schemeClr val="accent2">
              <a:lumMod val="40000"/>
              <a:lumOff val="60000"/>
            </a:schemeClr>
          </a:solidFill>
          <a:ln>
            <a:solidFill>
              <a:schemeClr val="tx1"/>
            </a:solidFill>
          </a:ln>
        </p:spPr>
        <p:txBody>
          <a:bodyPr wrap="square" lIns="144000" tIns="144000" rIns="144000" bIns="144000" rtlCol="0">
            <a:spAutoFit/>
          </a:bodyPr>
          <a:lstStyle/>
          <a:p>
            <a:r>
              <a:rPr lang="en-US" sz="1400" dirty="0">
                <a:latin typeface="Consolas" panose="020B0609020204030204" pitchFamily="49" charset="0"/>
              </a:rPr>
              <a:t>SELECT ?s WHERE {</a:t>
            </a:r>
          </a:p>
          <a:p>
            <a:r>
              <a:rPr lang="en-US" sz="1400" dirty="0">
                <a:latin typeface="Consolas" panose="020B0609020204030204" pitchFamily="49" charset="0"/>
              </a:rPr>
              <a:t>    ?s </a:t>
            </a:r>
            <a:r>
              <a:rPr lang="en-US" sz="1400" dirty="0" err="1">
                <a:latin typeface="Consolas" panose="020B0609020204030204" pitchFamily="49" charset="0"/>
              </a:rPr>
              <a:t>saref:accomplishes</a:t>
            </a:r>
            <a:r>
              <a:rPr lang="en-US" sz="1400" dirty="0">
                <a:latin typeface="Consolas" panose="020B0609020204030204" pitchFamily="49" charset="0"/>
              </a:rPr>
              <a:t> </a:t>
            </a:r>
            <a:r>
              <a:rPr lang="en-US" sz="1400" dirty="0" err="1">
                <a:latin typeface="Consolas" panose="020B0609020204030204" pitchFamily="49" charset="0"/>
              </a:rPr>
              <a:t>saref:Lighting</a:t>
            </a:r>
            <a:r>
              <a:rPr lang="en-US" sz="1400" dirty="0">
                <a:latin typeface="Consolas" panose="020B0609020204030204" pitchFamily="49" charset="0"/>
              </a:rPr>
              <a:t> .</a:t>
            </a:r>
          </a:p>
          <a:p>
            <a:r>
              <a:rPr lang="en-US" sz="1400" dirty="0">
                <a:latin typeface="Consolas" panose="020B0609020204030204" pitchFamily="49" charset="0"/>
              </a:rPr>
              <a:t>}</a:t>
            </a:r>
            <a:endParaRPr lang="it-IT" sz="1400" dirty="0">
              <a:latin typeface="Consolas" panose="020B0609020204030204" pitchFamily="49" charset="0"/>
            </a:endParaRPr>
          </a:p>
        </p:txBody>
      </p:sp>
      <p:sp>
        <p:nvSpPr>
          <p:cNvPr id="7" name="CasellaDiTesto 6">
            <a:extLst>
              <a:ext uri="{FF2B5EF4-FFF2-40B4-BE49-F238E27FC236}">
                <a16:creationId xmlns:a16="http://schemas.microsoft.com/office/drawing/2014/main" id="{9474EE19-2B3D-42FE-91C1-27C8462D398B}"/>
              </a:ext>
            </a:extLst>
          </p:cNvPr>
          <p:cNvSpPr txBox="1"/>
          <p:nvPr/>
        </p:nvSpPr>
        <p:spPr>
          <a:xfrm>
            <a:off x="6726703" y="2906190"/>
            <a:ext cx="5005754" cy="307777"/>
          </a:xfrm>
          <a:prstGeom prst="rect">
            <a:avLst/>
          </a:prstGeom>
          <a:noFill/>
        </p:spPr>
        <p:txBody>
          <a:bodyPr wrap="square" rtlCol="0">
            <a:spAutoFit/>
          </a:bodyPr>
          <a:lstStyle/>
          <a:p>
            <a:pPr algn="ctr"/>
            <a:r>
              <a:rPr lang="it-IT" sz="1400" i="1" dirty="0"/>
              <a:t>Seleziona tutti i device che possono illuminare.</a:t>
            </a:r>
          </a:p>
        </p:txBody>
      </p:sp>
      <p:sp>
        <p:nvSpPr>
          <p:cNvPr id="10" name="CasellaDiTesto 9">
            <a:extLst>
              <a:ext uri="{FF2B5EF4-FFF2-40B4-BE49-F238E27FC236}">
                <a16:creationId xmlns:a16="http://schemas.microsoft.com/office/drawing/2014/main" id="{AD503665-C5BA-4C52-A127-CD11005824DC}"/>
              </a:ext>
            </a:extLst>
          </p:cNvPr>
          <p:cNvSpPr txBox="1"/>
          <p:nvPr/>
        </p:nvSpPr>
        <p:spPr>
          <a:xfrm>
            <a:off x="1090245" y="3429000"/>
            <a:ext cx="5005755" cy="2445248"/>
          </a:xfrm>
          <a:prstGeom prst="rect">
            <a:avLst/>
          </a:prstGeom>
          <a:solidFill>
            <a:schemeClr val="accent2">
              <a:lumMod val="40000"/>
              <a:lumOff val="60000"/>
            </a:schemeClr>
          </a:solidFill>
          <a:ln>
            <a:solidFill>
              <a:schemeClr val="tx1"/>
            </a:solidFill>
          </a:ln>
        </p:spPr>
        <p:txBody>
          <a:bodyPr wrap="square" lIns="144000" tIns="144000" rIns="144000" bIns="144000" rtlCol="0">
            <a:spAutoFit/>
          </a:bodyPr>
          <a:lstStyle/>
          <a:p>
            <a:r>
              <a:rPr lang="en-US" sz="1400" dirty="0">
                <a:latin typeface="Consolas" panose="020B0609020204030204" pitchFamily="49" charset="0"/>
              </a:rPr>
              <a:t>SELECT ?thing ?</a:t>
            </a:r>
            <a:r>
              <a:rPr lang="en-US" sz="1400" dirty="0" err="1">
                <a:latin typeface="Consolas" panose="020B0609020204030204" pitchFamily="49" charset="0"/>
              </a:rPr>
              <a:t>actionName</a:t>
            </a:r>
            <a:r>
              <a:rPr lang="en-US" sz="1400" dirty="0">
                <a:latin typeface="Consolas" panose="020B0609020204030204" pitchFamily="49" charset="0"/>
              </a:rPr>
              <a:t> ?command ?</a:t>
            </a:r>
            <a:r>
              <a:rPr lang="en-US" sz="1400" dirty="0" err="1">
                <a:latin typeface="Consolas" panose="020B0609020204030204" pitchFamily="49" charset="0"/>
              </a:rPr>
              <a:t>actionType</a:t>
            </a:r>
            <a:endParaRPr lang="en-US" sz="1400" dirty="0">
              <a:latin typeface="Consolas" panose="020B0609020204030204" pitchFamily="49" charset="0"/>
            </a:endParaRPr>
          </a:p>
          <a:p>
            <a:r>
              <a:rPr lang="en-US" sz="1400" dirty="0">
                <a:latin typeface="Consolas" panose="020B0609020204030204" pitchFamily="49" charset="0"/>
              </a:rPr>
              <a:t>WHERE {</a:t>
            </a:r>
          </a:p>
          <a:p>
            <a:r>
              <a:rPr lang="en-US" sz="1400" dirty="0">
                <a:latin typeface="Consolas" panose="020B0609020204030204" pitchFamily="49" charset="0"/>
              </a:rPr>
              <a:t>  ?thing </a:t>
            </a:r>
            <a:r>
              <a:rPr lang="en-US" sz="1400" dirty="0" err="1">
                <a:latin typeface="Consolas" panose="020B0609020204030204" pitchFamily="49" charset="0"/>
              </a:rPr>
              <a:t>saref:hasFunction</a:t>
            </a:r>
            <a:r>
              <a:rPr lang="en-US" sz="1400" dirty="0">
                <a:latin typeface="Consolas" panose="020B0609020204030204" pitchFamily="49" charset="0"/>
              </a:rPr>
              <a:t> ?</a:t>
            </a:r>
            <a:r>
              <a:rPr lang="en-US" sz="1400" dirty="0" err="1">
                <a:latin typeface="Consolas" panose="020B0609020204030204" pitchFamily="49" charset="0"/>
              </a:rPr>
              <a:t>actionName</a:t>
            </a:r>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latin typeface="Consolas" panose="020B0609020204030204" pitchFamily="49" charset="0"/>
              </a:rPr>
              <a:t>actionName</a:t>
            </a:r>
            <a:r>
              <a:rPr lang="en-US" sz="1400" dirty="0">
                <a:latin typeface="Consolas" panose="020B0609020204030204" pitchFamily="49" charset="0"/>
              </a:rPr>
              <a:t> </a:t>
            </a:r>
            <a:r>
              <a:rPr lang="en-US" sz="1400" dirty="0" err="1">
                <a:latin typeface="Consolas" panose="020B0609020204030204" pitchFamily="49" charset="0"/>
              </a:rPr>
              <a:t>saref:hasCommand</a:t>
            </a:r>
            <a:r>
              <a:rPr lang="en-US" sz="1400" dirty="0">
                <a:latin typeface="Consolas" panose="020B0609020204030204" pitchFamily="49" charset="0"/>
              </a:rPr>
              <a:t> ?command .</a:t>
            </a:r>
          </a:p>
          <a:p>
            <a:r>
              <a:rPr lang="en-US" sz="1400" dirty="0">
                <a:latin typeface="Consolas" panose="020B0609020204030204" pitchFamily="49" charset="0"/>
              </a:rPr>
              <a:t>  ?</a:t>
            </a:r>
            <a:r>
              <a:rPr lang="en-US" sz="1400" dirty="0" err="1">
                <a:latin typeface="Consolas" panose="020B0609020204030204" pitchFamily="49" charset="0"/>
              </a:rPr>
              <a:t>actionName</a:t>
            </a:r>
            <a:r>
              <a:rPr lang="en-US" sz="1400" dirty="0">
                <a:latin typeface="Consolas" panose="020B0609020204030204" pitchFamily="49" charset="0"/>
              </a:rPr>
              <a:t> </a:t>
            </a:r>
            <a:r>
              <a:rPr lang="en-US" sz="1400" dirty="0" err="1">
                <a:latin typeface="Consolas" panose="020B0609020204030204" pitchFamily="49" charset="0"/>
              </a:rPr>
              <a:t>rdf:type</a:t>
            </a:r>
            <a:r>
              <a:rPr lang="en-US" sz="1400" dirty="0">
                <a:latin typeface="Consolas" panose="020B0609020204030204" pitchFamily="49" charset="0"/>
              </a:rPr>
              <a:t> ?</a:t>
            </a:r>
            <a:r>
              <a:rPr lang="en-US" sz="1400" dirty="0" err="1">
                <a:latin typeface="Consolas" panose="020B0609020204030204" pitchFamily="49" charset="0"/>
              </a:rPr>
              <a:t>actionType</a:t>
            </a:r>
            <a:r>
              <a:rPr lang="en-US" sz="1400" dirty="0">
                <a:latin typeface="Consolas" panose="020B0609020204030204" pitchFamily="49" charset="0"/>
              </a:rPr>
              <a:t> .</a:t>
            </a:r>
          </a:p>
          <a:p>
            <a:r>
              <a:rPr lang="en-US" sz="1400" dirty="0">
                <a:latin typeface="Consolas" panose="020B0609020204030204" pitchFamily="49" charset="0"/>
              </a:rPr>
              <a:t>  FILTER REGEX(str(?</a:t>
            </a:r>
            <a:r>
              <a:rPr lang="en-US" sz="1400" dirty="0" err="1">
                <a:latin typeface="Consolas" panose="020B0609020204030204" pitchFamily="49" charset="0"/>
              </a:rPr>
              <a:t>actionType</a:t>
            </a: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OpenCloseFunction</a:t>
            </a:r>
            <a:r>
              <a:rPr lang="en-US" sz="1400" dirty="0">
                <a:latin typeface="Consolas" panose="020B0609020204030204" pitchFamily="49" charset="0"/>
              </a:rPr>
              <a:t>", "</a:t>
            </a:r>
            <a:r>
              <a:rPr lang="en-US" sz="1400" dirty="0" err="1">
                <a:latin typeface="Consolas" panose="020B0609020204030204" pitchFamily="49" charset="0"/>
              </a:rPr>
              <a:t>i</a:t>
            </a:r>
            <a:r>
              <a:rPr lang="en-US" sz="1400" dirty="0">
                <a:latin typeface="Consolas" panose="020B0609020204030204" pitchFamily="49" charset="0"/>
              </a:rPr>
              <a:t>") .</a:t>
            </a:r>
          </a:p>
          <a:p>
            <a:r>
              <a:rPr lang="en-US" sz="1400" dirty="0">
                <a:latin typeface="Consolas" panose="020B0609020204030204" pitchFamily="49" charset="0"/>
              </a:rPr>
              <a:t>  FILTER REGEX(str(?command), "open", "</a:t>
            </a:r>
            <a:r>
              <a:rPr lang="en-US" sz="1400" dirty="0" err="1">
                <a:latin typeface="Consolas" panose="020B0609020204030204" pitchFamily="49" charset="0"/>
              </a:rPr>
              <a:t>i</a:t>
            </a:r>
            <a:r>
              <a:rPr lang="en-US" sz="1400" dirty="0">
                <a:latin typeface="Consolas" panose="020B0609020204030204" pitchFamily="49" charset="0"/>
              </a:rPr>
              <a:t>") .</a:t>
            </a:r>
          </a:p>
          <a:p>
            <a:r>
              <a:rPr lang="en-US" sz="1400" dirty="0">
                <a:latin typeface="Consolas" panose="020B0609020204030204" pitchFamily="49" charset="0"/>
              </a:rPr>
              <a:t>  FILTER REGEX(str(?thing), "bulb", "</a:t>
            </a:r>
            <a:r>
              <a:rPr lang="en-US" sz="1400" dirty="0" err="1">
                <a:latin typeface="Consolas" panose="020B0609020204030204" pitchFamily="49" charset="0"/>
              </a:rPr>
              <a:t>i</a:t>
            </a:r>
            <a:r>
              <a:rPr lang="en-US" sz="1400" dirty="0">
                <a:latin typeface="Consolas" panose="020B0609020204030204" pitchFamily="49" charset="0"/>
              </a:rPr>
              <a:t>") .</a:t>
            </a:r>
          </a:p>
          <a:p>
            <a:r>
              <a:rPr lang="en-US" sz="1400" dirty="0">
                <a:latin typeface="Consolas" panose="020B0609020204030204" pitchFamily="49" charset="0"/>
              </a:rPr>
              <a:t>}</a:t>
            </a:r>
            <a:endParaRPr lang="it-IT" sz="1400" dirty="0">
              <a:latin typeface="Consolas" panose="020B0609020204030204" pitchFamily="49" charset="0"/>
            </a:endParaRPr>
          </a:p>
        </p:txBody>
      </p:sp>
      <p:sp>
        <p:nvSpPr>
          <p:cNvPr id="11" name="CasellaDiTesto 10">
            <a:extLst>
              <a:ext uri="{FF2B5EF4-FFF2-40B4-BE49-F238E27FC236}">
                <a16:creationId xmlns:a16="http://schemas.microsoft.com/office/drawing/2014/main" id="{03609734-A1ED-4411-94A6-202F50F2F854}"/>
              </a:ext>
            </a:extLst>
          </p:cNvPr>
          <p:cNvSpPr txBox="1"/>
          <p:nvPr/>
        </p:nvSpPr>
        <p:spPr>
          <a:xfrm>
            <a:off x="1090245" y="5874248"/>
            <a:ext cx="5005755" cy="738664"/>
          </a:xfrm>
          <a:prstGeom prst="rect">
            <a:avLst/>
          </a:prstGeom>
          <a:noFill/>
        </p:spPr>
        <p:txBody>
          <a:bodyPr wrap="square" rtlCol="0">
            <a:spAutoFit/>
          </a:bodyPr>
          <a:lstStyle/>
          <a:p>
            <a:pPr algn="ctr"/>
            <a:r>
              <a:rPr lang="it-IT" sz="1400" i="1" dirty="0"/>
              <a:t> Ottenimento di azioni di una lampadina (</a:t>
            </a:r>
            <a:r>
              <a:rPr lang="it-IT" sz="1400" i="1" dirty="0" err="1"/>
              <a:t>bulb</a:t>
            </a:r>
            <a:r>
              <a:rPr lang="it-IT" sz="1400" i="1" dirty="0"/>
              <a:t>) che sono di tipo </a:t>
            </a:r>
            <a:r>
              <a:rPr lang="it-IT" sz="1400" i="1" dirty="0" err="1"/>
              <a:t>OpenCloseFunction</a:t>
            </a:r>
            <a:r>
              <a:rPr lang="it-IT" sz="1400" i="1" dirty="0"/>
              <a:t> e che permettono l'azionamento del comando open.</a:t>
            </a:r>
          </a:p>
        </p:txBody>
      </p:sp>
      <p:sp>
        <p:nvSpPr>
          <p:cNvPr id="15" name="CasellaDiTesto 14">
            <a:extLst>
              <a:ext uri="{FF2B5EF4-FFF2-40B4-BE49-F238E27FC236}">
                <a16:creationId xmlns:a16="http://schemas.microsoft.com/office/drawing/2014/main" id="{791163DE-61A4-4B43-B3FB-F3BE0435B025}"/>
              </a:ext>
            </a:extLst>
          </p:cNvPr>
          <p:cNvSpPr txBox="1"/>
          <p:nvPr/>
        </p:nvSpPr>
        <p:spPr>
          <a:xfrm>
            <a:off x="6726703" y="3429000"/>
            <a:ext cx="5005755" cy="2014361"/>
          </a:xfrm>
          <a:prstGeom prst="rect">
            <a:avLst/>
          </a:prstGeom>
          <a:solidFill>
            <a:schemeClr val="accent2">
              <a:lumMod val="40000"/>
              <a:lumOff val="60000"/>
            </a:schemeClr>
          </a:solidFill>
          <a:ln>
            <a:solidFill>
              <a:schemeClr val="tx1"/>
            </a:solidFill>
          </a:ln>
        </p:spPr>
        <p:txBody>
          <a:bodyPr wrap="square" lIns="144000" tIns="144000" rIns="144000" bIns="144000" rtlCol="0">
            <a:spAutoFit/>
          </a:bodyPr>
          <a:lstStyle/>
          <a:p>
            <a:r>
              <a:rPr lang="en-US" sz="1400" dirty="0">
                <a:latin typeface="Consolas" panose="020B0609020204030204" pitchFamily="49" charset="0"/>
              </a:rPr>
              <a:t>SELECT ?s ?o ?c</a:t>
            </a:r>
          </a:p>
          <a:p>
            <a:r>
              <a:rPr lang="en-US" sz="1400" dirty="0">
                <a:latin typeface="Consolas" panose="020B0609020204030204" pitchFamily="49" charset="0"/>
              </a:rPr>
              <a:t>WHERE {</a:t>
            </a:r>
          </a:p>
          <a:p>
            <a:r>
              <a:rPr lang="en-US" sz="1400" dirty="0">
                <a:latin typeface="Consolas" panose="020B0609020204030204" pitchFamily="49" charset="0"/>
              </a:rPr>
              <a:t>  ?s </a:t>
            </a:r>
            <a:r>
              <a:rPr lang="en-US" sz="1400" dirty="0" err="1">
                <a:latin typeface="Consolas" panose="020B0609020204030204" pitchFamily="49" charset="0"/>
              </a:rPr>
              <a:t>saref:hasState</a:t>
            </a:r>
            <a:r>
              <a:rPr lang="en-US" sz="1400" dirty="0">
                <a:latin typeface="Consolas" panose="020B0609020204030204" pitchFamily="49" charset="0"/>
              </a:rPr>
              <a:t> ?o .</a:t>
            </a:r>
          </a:p>
          <a:p>
            <a:r>
              <a:rPr lang="en-US" sz="1400" dirty="0">
                <a:latin typeface="Consolas" panose="020B0609020204030204" pitchFamily="49" charset="0"/>
              </a:rPr>
              <a:t>  ?o </a:t>
            </a:r>
            <a:r>
              <a:rPr lang="en-US" sz="1400" dirty="0" err="1">
                <a:latin typeface="Consolas" panose="020B0609020204030204" pitchFamily="49" charset="0"/>
              </a:rPr>
              <a:t>rdf:type</a:t>
            </a:r>
            <a:r>
              <a:rPr lang="en-US" sz="1400" dirty="0">
                <a:latin typeface="Consolas" panose="020B0609020204030204" pitchFamily="49" charset="0"/>
              </a:rPr>
              <a:t> ?c .</a:t>
            </a:r>
          </a:p>
          <a:p>
            <a:r>
              <a:rPr lang="en-US" sz="1400" dirty="0">
                <a:latin typeface="Consolas" panose="020B0609020204030204" pitchFamily="49" charset="0"/>
              </a:rPr>
              <a:t>  FILTER REGEX(str(?c), </a:t>
            </a:r>
          </a:p>
          <a:p>
            <a:r>
              <a:rPr lang="en-US" sz="1400" dirty="0">
                <a:latin typeface="Consolas" panose="020B0609020204030204" pitchFamily="49" charset="0"/>
              </a:rPr>
              <a:t>               "</a:t>
            </a:r>
            <a:r>
              <a:rPr lang="en-US" sz="1400" dirty="0" err="1">
                <a:latin typeface="Consolas" panose="020B0609020204030204" pitchFamily="49" charset="0"/>
              </a:rPr>
              <a:t>MultiLevelState</a:t>
            </a:r>
            <a:r>
              <a:rPr lang="en-US" sz="1400" dirty="0">
                <a:latin typeface="Consolas" panose="020B0609020204030204" pitchFamily="49" charset="0"/>
              </a:rPr>
              <a:t>", "</a:t>
            </a:r>
            <a:r>
              <a:rPr lang="en-US" sz="1400" dirty="0" err="1">
                <a:latin typeface="Consolas" panose="020B0609020204030204" pitchFamily="49" charset="0"/>
              </a:rPr>
              <a:t>i</a:t>
            </a:r>
            <a:r>
              <a:rPr lang="en-US" sz="1400" dirty="0">
                <a:latin typeface="Consolas" panose="020B0609020204030204" pitchFamily="49" charset="0"/>
              </a:rPr>
              <a:t>") .</a:t>
            </a:r>
          </a:p>
          <a:p>
            <a:r>
              <a:rPr lang="en-US" sz="1400" dirty="0">
                <a:latin typeface="Consolas" panose="020B0609020204030204" pitchFamily="49" charset="0"/>
              </a:rPr>
              <a:t>  FILTER REGEX(str(?s), "fan", "</a:t>
            </a:r>
            <a:r>
              <a:rPr lang="en-US" sz="1400" dirty="0" err="1">
                <a:latin typeface="Consolas" panose="020B0609020204030204" pitchFamily="49" charset="0"/>
              </a:rPr>
              <a:t>i</a:t>
            </a:r>
            <a:r>
              <a:rPr lang="en-US" sz="1400" dirty="0">
                <a:latin typeface="Consolas" panose="020B0609020204030204" pitchFamily="49" charset="0"/>
              </a:rPr>
              <a:t>") .</a:t>
            </a:r>
          </a:p>
          <a:p>
            <a:r>
              <a:rPr lang="en-US" sz="1400" dirty="0">
                <a:latin typeface="Consolas" panose="020B0609020204030204" pitchFamily="49" charset="0"/>
              </a:rPr>
              <a:t>}</a:t>
            </a:r>
            <a:endParaRPr lang="it-IT" sz="1400" dirty="0">
              <a:latin typeface="Consolas" panose="020B0609020204030204" pitchFamily="49" charset="0"/>
            </a:endParaRPr>
          </a:p>
        </p:txBody>
      </p:sp>
      <p:sp>
        <p:nvSpPr>
          <p:cNvPr id="16" name="CasellaDiTesto 15">
            <a:extLst>
              <a:ext uri="{FF2B5EF4-FFF2-40B4-BE49-F238E27FC236}">
                <a16:creationId xmlns:a16="http://schemas.microsoft.com/office/drawing/2014/main" id="{08293EA1-E493-4BBE-94CE-974A7E227E11}"/>
              </a:ext>
            </a:extLst>
          </p:cNvPr>
          <p:cNvSpPr txBox="1"/>
          <p:nvPr/>
        </p:nvSpPr>
        <p:spPr>
          <a:xfrm>
            <a:off x="6726703" y="5504916"/>
            <a:ext cx="5005755" cy="523220"/>
          </a:xfrm>
          <a:prstGeom prst="rect">
            <a:avLst/>
          </a:prstGeom>
          <a:noFill/>
        </p:spPr>
        <p:txBody>
          <a:bodyPr wrap="square" rtlCol="0">
            <a:spAutoFit/>
          </a:bodyPr>
          <a:lstStyle/>
          <a:p>
            <a:pPr algn="ctr"/>
            <a:r>
              <a:rPr lang="it-IT" sz="1400" i="1" dirty="0"/>
              <a:t>Ottenimento di tutte le proprietà del ventilatore (fan) che possono impostare lo stato.</a:t>
            </a:r>
          </a:p>
        </p:txBody>
      </p:sp>
    </p:spTree>
    <p:extLst>
      <p:ext uri="{BB962C8B-B14F-4D97-AF65-F5344CB8AC3E}">
        <p14:creationId xmlns:p14="http://schemas.microsoft.com/office/powerpoint/2010/main" val="113124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animEffect transition="in" filter="fad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500" fill="hold"/>
                                        <p:tgtEl>
                                          <p:spTgt spid="11"/>
                                        </p:tgtEl>
                                        <p:attrNameLst>
                                          <p:attrName>ppt_w</p:attrName>
                                        </p:attrNameLst>
                                      </p:cBhvr>
                                      <p:tavLst>
                                        <p:tav tm="0">
                                          <p:val>
                                            <p:fltVal val="0"/>
                                          </p:val>
                                        </p:tav>
                                        <p:tav tm="100000">
                                          <p:val>
                                            <p:strVal val="#ppt_w"/>
                                          </p:val>
                                        </p:tav>
                                      </p:tavLst>
                                    </p:anim>
                                    <p:anim calcmode="lin" valueType="num">
                                      <p:cBhvr>
                                        <p:cTn id="49" dur="500" fill="hold"/>
                                        <p:tgtEl>
                                          <p:spTgt spid="11"/>
                                        </p:tgtEl>
                                        <p:attrNameLst>
                                          <p:attrName>ppt_h</p:attrName>
                                        </p:attrNameLst>
                                      </p:cBhvr>
                                      <p:tavLst>
                                        <p:tav tm="0">
                                          <p:val>
                                            <p:fltVal val="0"/>
                                          </p:val>
                                        </p:tav>
                                        <p:tav tm="100000">
                                          <p:val>
                                            <p:strVal val="#ppt_h"/>
                                          </p:val>
                                        </p:tav>
                                      </p:tavLst>
                                    </p:anim>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p:cTn id="55" dur="500" fill="hold"/>
                                        <p:tgtEl>
                                          <p:spTgt spid="15"/>
                                        </p:tgtEl>
                                        <p:attrNameLst>
                                          <p:attrName>ppt_w</p:attrName>
                                        </p:attrNameLst>
                                      </p:cBhvr>
                                      <p:tavLst>
                                        <p:tav tm="0">
                                          <p:val>
                                            <p:fltVal val="0"/>
                                          </p:val>
                                        </p:tav>
                                        <p:tav tm="100000">
                                          <p:val>
                                            <p:strVal val="#ppt_w"/>
                                          </p:val>
                                        </p:tav>
                                      </p:tavLst>
                                    </p:anim>
                                    <p:anim calcmode="lin" valueType="num">
                                      <p:cBhvr>
                                        <p:cTn id="56" dur="500" fill="hold"/>
                                        <p:tgtEl>
                                          <p:spTgt spid="15"/>
                                        </p:tgtEl>
                                        <p:attrNameLst>
                                          <p:attrName>ppt_h</p:attrName>
                                        </p:attrNameLst>
                                      </p:cBhvr>
                                      <p:tavLst>
                                        <p:tav tm="0">
                                          <p:val>
                                            <p:fltVal val="0"/>
                                          </p:val>
                                        </p:tav>
                                        <p:tav tm="100000">
                                          <p:val>
                                            <p:strVal val="#ppt_h"/>
                                          </p:val>
                                        </p:tav>
                                      </p:tavLst>
                                    </p:anim>
                                    <p:animEffect transition="in" filter="fade">
                                      <p:cBhvr>
                                        <p:cTn id="57" dur="500"/>
                                        <p:tgtEl>
                                          <p:spTgt spid="1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 calcmode="lin" valueType="num">
                                      <p:cBhvr>
                                        <p:cTn id="60" dur="500" fill="hold"/>
                                        <p:tgtEl>
                                          <p:spTgt spid="16"/>
                                        </p:tgtEl>
                                        <p:attrNameLst>
                                          <p:attrName>ppt_w</p:attrName>
                                        </p:attrNameLst>
                                      </p:cBhvr>
                                      <p:tavLst>
                                        <p:tav tm="0">
                                          <p:val>
                                            <p:fltVal val="0"/>
                                          </p:val>
                                        </p:tav>
                                        <p:tav tm="100000">
                                          <p:val>
                                            <p:strVal val="#ppt_w"/>
                                          </p:val>
                                        </p:tav>
                                      </p:tavLst>
                                    </p:anim>
                                    <p:anim calcmode="lin" valueType="num">
                                      <p:cBhvr>
                                        <p:cTn id="61" dur="500" fill="hold"/>
                                        <p:tgtEl>
                                          <p:spTgt spid="16"/>
                                        </p:tgtEl>
                                        <p:attrNameLst>
                                          <p:attrName>ppt_h</p:attrName>
                                        </p:attrNameLst>
                                      </p:cBhvr>
                                      <p:tavLst>
                                        <p:tav tm="0">
                                          <p:val>
                                            <p:fltVal val="0"/>
                                          </p:val>
                                        </p:tav>
                                        <p:tav tm="100000">
                                          <p:val>
                                            <p:strVal val="#ppt_h"/>
                                          </p:val>
                                        </p:tav>
                                      </p:tavLst>
                                    </p:anim>
                                    <p:animEffect transition="in" filter="fade">
                                      <p:cBhvr>
                                        <p:cTn id="6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2" grpId="0" animBg="1"/>
      <p:bldP spid="4" grpId="0"/>
      <p:bldP spid="6" grpId="0" animBg="1"/>
      <p:bldP spid="7" grpId="0"/>
      <p:bldP spid="10" grpId="0" animBg="1"/>
      <p:bldP spid="11" grpId="0"/>
      <p:bldP spid="15" grpId="0" animBg="1"/>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365503"/>
            <a:ext cx="9792586" cy="5396803"/>
          </a:xfrm>
        </p:spPr>
        <p:txBody>
          <a:bodyPr>
            <a:normAutofit/>
          </a:bodyPr>
          <a:lstStyle/>
          <a:p>
            <a:r>
              <a:rPr lang="it-IT" dirty="0"/>
              <a:t>Una completa astrazione dalla </a:t>
            </a:r>
            <a:r>
              <a:rPr lang="it-IT" dirty="0" err="1"/>
              <a:t>Thing</a:t>
            </a:r>
            <a:r>
              <a:rPr lang="it-IT" dirty="0"/>
              <a:t> esistenti nell’ambiente</a:t>
            </a:r>
          </a:p>
          <a:p>
            <a:pPr lvl="1"/>
            <a:r>
              <a:rPr lang="it-IT" sz="1700" dirty="0"/>
              <a:t>È possibile eseguire istruzioni ad alto livello, come «illumina la stanza», al posto del classico «accendi la lampadina X».</a:t>
            </a:r>
          </a:p>
          <a:p>
            <a:r>
              <a:rPr lang="it-IT" dirty="0"/>
              <a:t>Una completa astrazione dalle funzionalità della </a:t>
            </a:r>
            <a:r>
              <a:rPr lang="it-IT" dirty="0" err="1"/>
              <a:t>Thing</a:t>
            </a:r>
            <a:endParaRPr lang="it-IT" dirty="0"/>
          </a:p>
          <a:p>
            <a:pPr lvl="1"/>
            <a:r>
              <a:rPr lang="it-IT" sz="1700" dirty="0"/>
              <a:t>È possibile chiedere alla </a:t>
            </a:r>
            <a:r>
              <a:rPr lang="it-IT" sz="1700" dirty="0" err="1"/>
              <a:t>Thing</a:t>
            </a:r>
            <a:r>
              <a:rPr lang="it-IT" sz="1700" dirty="0"/>
              <a:t> «accenditi» senza effettivamente sapere quale sia il metodo corretto per accenderla (vi possono essere infatti più modi per farlo).</a:t>
            </a:r>
          </a:p>
          <a:p>
            <a:r>
              <a:rPr lang="it-IT" dirty="0"/>
              <a:t>Una completa indipendenza dalle </a:t>
            </a:r>
            <a:r>
              <a:rPr lang="it-IT" dirty="0" err="1"/>
              <a:t>Things</a:t>
            </a:r>
            <a:r>
              <a:rPr lang="it-IT" dirty="0"/>
              <a:t> rispetto all’ambiente</a:t>
            </a:r>
          </a:p>
          <a:p>
            <a:pPr lvl="1"/>
            <a:r>
              <a:rPr lang="it-IT" sz="1700" dirty="0"/>
              <a:t>È di poca rilevanza quali </a:t>
            </a:r>
            <a:r>
              <a:rPr lang="it-IT" sz="1700" dirty="0" err="1"/>
              <a:t>Thing</a:t>
            </a:r>
            <a:r>
              <a:rPr lang="it-IT" sz="1700" dirty="0"/>
              <a:t> siano effettivamente funzionanti; ciò che importa sono le funzionalità che hanno quelle attualmente presenti.</a:t>
            </a:r>
          </a:p>
          <a:p>
            <a:pPr lvl="1"/>
            <a:r>
              <a:rPr lang="it-IT" sz="1700" dirty="0"/>
              <a:t>Il come riescono ad arrivarci a determinati obiettivi diventa irrilevante.</a:t>
            </a:r>
          </a:p>
          <a:p>
            <a:r>
              <a:rPr lang="it-IT" dirty="0"/>
              <a:t>Dinamicità del sistema</a:t>
            </a:r>
          </a:p>
          <a:p>
            <a:pPr lvl="1"/>
            <a:r>
              <a:rPr lang="it-IT" sz="1700" dirty="0"/>
              <a:t>È possibile immaginarsi sistemi nei quali le </a:t>
            </a:r>
            <a:r>
              <a:rPr lang="it-IT" sz="1700" dirty="0" err="1"/>
              <a:t>Things</a:t>
            </a:r>
            <a:r>
              <a:rPr lang="it-IT" sz="1700" dirty="0"/>
              <a:t> vengono semplicemente accese.</a:t>
            </a:r>
          </a:p>
          <a:p>
            <a:pPr lvl="1"/>
            <a:r>
              <a:rPr lang="it-IT" sz="1700" dirty="0"/>
              <a:t>Non vi è nessun tipo di configurazione: semplicemente diventano «disponibili».</a:t>
            </a:r>
          </a:p>
          <a:p>
            <a:pPr lvl="1"/>
            <a:r>
              <a:rPr lang="it-IT" sz="1700" dirty="0"/>
              <a:t>Ciò riduce la necessità di manutenzione, facilita la prototipazione ed espande ulteriormente le possibilità sia nel campo della semantica che del </a:t>
            </a:r>
            <a:r>
              <a:rPr lang="it-IT" sz="1700" dirty="0" err="1"/>
              <a:t>WoT</a:t>
            </a:r>
            <a:r>
              <a:rPr lang="it-IT" sz="1700" dirty="0"/>
              <a:t>.</a:t>
            </a:r>
          </a:p>
          <a:p>
            <a:pPr lvl="1"/>
            <a:r>
              <a:rPr lang="it-IT" sz="1700" dirty="0"/>
              <a:t>Offre una visione molto più Pervasive dell’insieme.</a:t>
            </a:r>
          </a:p>
        </p:txBody>
      </p:sp>
      <p:sp>
        <p:nvSpPr>
          <p:cNvPr id="5" name="Titolo 4">
            <a:extLst>
              <a:ext uri="{FF2B5EF4-FFF2-40B4-BE49-F238E27FC236}">
                <a16:creationId xmlns:a16="http://schemas.microsoft.com/office/drawing/2014/main" id="{CDFF68A3-E64F-4035-A61E-060DE4329C19}"/>
              </a:ext>
            </a:extLst>
          </p:cNvPr>
          <p:cNvSpPr>
            <a:spLocks noGrp="1"/>
          </p:cNvSpPr>
          <p:nvPr>
            <p:ph type="title"/>
          </p:nvPr>
        </p:nvSpPr>
        <p:spPr>
          <a:xfrm>
            <a:off x="1371600" y="685800"/>
            <a:ext cx="9601200" cy="679703"/>
          </a:xfrm>
        </p:spPr>
        <p:txBody>
          <a:bodyPr>
            <a:normAutofit fontScale="90000"/>
          </a:bodyPr>
          <a:lstStyle/>
          <a:p>
            <a:r>
              <a:rPr lang="it-IT" dirty="0"/>
              <a:t>Cosa permette quindi?</a:t>
            </a:r>
          </a:p>
        </p:txBody>
      </p:sp>
    </p:spTree>
    <p:extLst>
      <p:ext uri="{BB962C8B-B14F-4D97-AF65-F5344CB8AC3E}">
        <p14:creationId xmlns:p14="http://schemas.microsoft.com/office/powerpoint/2010/main" val="4186675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down)">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down)">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wipe(down)">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wipe(down)">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wipe(down)">
                                      <p:cBhvr>
                                        <p:cTn id="54" dur="500"/>
                                        <p:tgtEl>
                                          <p:spTgt spid="3">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wipe(down)">
                                      <p:cBhvr>
                                        <p:cTn id="59" dur="500"/>
                                        <p:tgtEl>
                                          <p:spTgt spid="3">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Effect transition="in" filter="wipe(down)">
                                      <p:cBhvr>
                                        <p:cTn id="64" dur="500"/>
                                        <p:tgtEl>
                                          <p:spTgt spid="3">
                                            <p:txEl>
                                              <p:pRg st="10" end="1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3">
                                            <p:txEl>
                                              <p:pRg st="11" end="11"/>
                                            </p:txEl>
                                          </p:spTgt>
                                        </p:tgtEl>
                                        <p:attrNameLst>
                                          <p:attrName>style.visibility</p:attrName>
                                        </p:attrNameLst>
                                      </p:cBhvr>
                                      <p:to>
                                        <p:strVal val="visible"/>
                                      </p:to>
                                    </p:set>
                                    <p:animEffect transition="in" filter="wipe(down)">
                                      <p:cBhvr>
                                        <p:cTn id="6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899C56-7852-4A56-80E4-F723C2BC5E4C}"/>
              </a:ext>
            </a:extLst>
          </p:cNvPr>
          <p:cNvSpPr>
            <a:spLocks noGrp="1"/>
          </p:cNvSpPr>
          <p:nvPr>
            <p:ph type="title"/>
          </p:nvPr>
        </p:nvSpPr>
        <p:spPr>
          <a:xfrm>
            <a:off x="1295400" y="2686050"/>
            <a:ext cx="9882963" cy="1485900"/>
          </a:xfrm>
        </p:spPr>
        <p:txBody>
          <a:bodyPr anchor="ctr">
            <a:normAutofit/>
          </a:bodyPr>
          <a:lstStyle/>
          <a:p>
            <a:r>
              <a:rPr lang="it-IT" sz="7200" dirty="0"/>
              <a:t>Messa in pratica</a:t>
            </a:r>
          </a:p>
        </p:txBody>
      </p:sp>
    </p:spTree>
    <p:extLst>
      <p:ext uri="{BB962C8B-B14F-4D97-AF65-F5344CB8AC3E}">
        <p14:creationId xmlns:p14="http://schemas.microsoft.com/office/powerpoint/2010/main" val="393873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365503"/>
            <a:ext cx="9792586" cy="5396803"/>
          </a:xfrm>
        </p:spPr>
        <p:txBody>
          <a:bodyPr>
            <a:normAutofit/>
          </a:bodyPr>
          <a:lstStyle/>
          <a:p>
            <a:r>
              <a:rPr lang="it-IT" dirty="0"/>
              <a:t>Si sta parlando di entità immerse all’interno di un ambiente capace di avere conoscenza</a:t>
            </a:r>
          </a:p>
          <a:p>
            <a:r>
              <a:rPr lang="it-IT" dirty="0"/>
              <a:t>Il mondo degli Agenti rispecchia perfettamente questo principio!</a:t>
            </a:r>
          </a:p>
          <a:p>
            <a:pPr lvl="1"/>
            <a:r>
              <a:rPr lang="it-IT" sz="1700" dirty="0"/>
              <a:t>In particolare, il modello BDI definisce </a:t>
            </a:r>
            <a:r>
              <a:rPr lang="it-IT" sz="1700" dirty="0" err="1"/>
              <a:t>Belfief</a:t>
            </a:r>
            <a:r>
              <a:rPr lang="it-IT" sz="1700" dirty="0"/>
              <a:t>, </a:t>
            </a:r>
            <a:r>
              <a:rPr lang="it-IT" sz="1700" dirty="0" err="1"/>
              <a:t>Desires</a:t>
            </a:r>
            <a:r>
              <a:rPr lang="it-IT" sz="1700" dirty="0"/>
              <a:t> e </a:t>
            </a:r>
            <a:r>
              <a:rPr lang="it-IT" sz="1700" dirty="0" err="1"/>
              <a:t>Intentions</a:t>
            </a:r>
            <a:r>
              <a:rPr lang="it-IT" sz="1700" dirty="0"/>
              <a:t>.</a:t>
            </a:r>
          </a:p>
          <a:p>
            <a:pPr lvl="1"/>
            <a:r>
              <a:rPr lang="it-IT" sz="1700" dirty="0"/>
              <a:t>È possibile sfruttare il modello intrinseco per inquadrare meglio la situazione.</a:t>
            </a:r>
          </a:p>
          <a:p>
            <a:r>
              <a:rPr lang="it-IT" dirty="0" err="1"/>
              <a:t>JaCaMo</a:t>
            </a:r>
            <a:r>
              <a:rPr lang="it-IT" dirty="0"/>
              <a:t> ha una visione più ampia estendendo questa configurazione:</a:t>
            </a:r>
          </a:p>
          <a:p>
            <a:pPr lvl="1"/>
            <a:r>
              <a:rPr lang="it-IT" sz="1700" dirty="0"/>
              <a:t>Parti del codice possono essere sviluppate direttamente in Java;</a:t>
            </a:r>
          </a:p>
          <a:p>
            <a:pPr lvl="1"/>
            <a:r>
              <a:rPr lang="it-IT" sz="1700" dirty="0"/>
              <a:t>Vengono definiti </a:t>
            </a:r>
            <a:r>
              <a:rPr lang="it-IT" sz="1700" b="1" dirty="0"/>
              <a:t>Artefatti</a:t>
            </a:r>
            <a:r>
              <a:rPr lang="it-IT" sz="1700" dirty="0"/>
              <a:t> coloro che rappresentano questa parte del Framework.</a:t>
            </a:r>
          </a:p>
          <a:p>
            <a:r>
              <a:rPr lang="it-IT" dirty="0"/>
              <a:t>Essendo Java un linguaggio «troppo» standard, si vuole andare oltre:</a:t>
            </a:r>
          </a:p>
          <a:p>
            <a:pPr lvl="1"/>
            <a:r>
              <a:rPr lang="it-IT" sz="1700" dirty="0"/>
              <a:t>Abilitare </a:t>
            </a:r>
            <a:r>
              <a:rPr lang="it-IT" sz="1700" dirty="0" err="1"/>
              <a:t>JaCaMo</a:t>
            </a:r>
            <a:r>
              <a:rPr lang="it-IT" sz="1700" dirty="0"/>
              <a:t> all’utilizzo di </a:t>
            </a:r>
            <a:r>
              <a:rPr lang="it-IT" sz="1700" dirty="0" err="1"/>
              <a:t>Kotlin</a:t>
            </a:r>
            <a:r>
              <a:rPr lang="it-IT" sz="1700" dirty="0"/>
              <a:t> e </a:t>
            </a:r>
            <a:r>
              <a:rPr lang="it-IT" sz="1700" dirty="0" err="1"/>
              <a:t>JavaFX</a:t>
            </a:r>
            <a:r>
              <a:rPr lang="it-IT" sz="1700" dirty="0"/>
              <a:t> (con l’uso di </a:t>
            </a:r>
            <a:r>
              <a:rPr lang="it-IT" sz="1700" dirty="0" err="1"/>
              <a:t>TornadoFX</a:t>
            </a:r>
            <a:r>
              <a:rPr lang="it-IT" sz="1700" dirty="0"/>
              <a:t>).</a:t>
            </a:r>
          </a:p>
          <a:p>
            <a:r>
              <a:rPr lang="it-IT" dirty="0"/>
              <a:t>Il «</a:t>
            </a:r>
            <a:r>
              <a:rPr lang="it-IT" dirty="0" err="1"/>
              <a:t>Proof</a:t>
            </a:r>
            <a:r>
              <a:rPr lang="it-IT" dirty="0"/>
              <a:t> Of Work» dev’essere quindi capace di:</a:t>
            </a:r>
          </a:p>
          <a:p>
            <a:pPr lvl="1"/>
            <a:r>
              <a:rPr lang="it-IT" sz="1700" dirty="0"/>
              <a:t>Interagire in modo classico con le </a:t>
            </a:r>
            <a:r>
              <a:rPr lang="it-IT" sz="1700" dirty="0" err="1"/>
              <a:t>Things</a:t>
            </a:r>
            <a:r>
              <a:rPr lang="it-IT" sz="1700" dirty="0"/>
              <a:t>.</a:t>
            </a:r>
          </a:p>
          <a:p>
            <a:pPr lvl="1"/>
            <a:r>
              <a:rPr lang="it-IT" sz="1700" dirty="0"/>
              <a:t>Eseguire intenzioni ad alto livello (es. «Illumina la stanza» o «Non mi sento sicuro»).</a:t>
            </a:r>
          </a:p>
          <a:p>
            <a:pPr lvl="1"/>
            <a:r>
              <a:rPr lang="it-IT" sz="1700" dirty="0"/>
              <a:t>Non essere una banale centralina per le </a:t>
            </a:r>
            <a:r>
              <a:rPr lang="it-IT" sz="1700" dirty="0" err="1"/>
              <a:t>Things</a:t>
            </a:r>
            <a:r>
              <a:rPr lang="it-IT" sz="1700" dirty="0"/>
              <a:t>.</a:t>
            </a:r>
          </a:p>
        </p:txBody>
      </p:sp>
      <p:sp>
        <p:nvSpPr>
          <p:cNvPr id="5" name="Titolo 4">
            <a:extLst>
              <a:ext uri="{FF2B5EF4-FFF2-40B4-BE49-F238E27FC236}">
                <a16:creationId xmlns:a16="http://schemas.microsoft.com/office/drawing/2014/main" id="{CDFF68A3-E64F-4035-A61E-060DE4329C19}"/>
              </a:ext>
            </a:extLst>
          </p:cNvPr>
          <p:cNvSpPr>
            <a:spLocks noGrp="1"/>
          </p:cNvSpPr>
          <p:nvPr>
            <p:ph type="title"/>
          </p:nvPr>
        </p:nvSpPr>
        <p:spPr>
          <a:xfrm>
            <a:off x="1371600" y="685800"/>
            <a:ext cx="9601200" cy="679703"/>
          </a:xfrm>
        </p:spPr>
        <p:txBody>
          <a:bodyPr>
            <a:normAutofit fontScale="90000"/>
          </a:bodyPr>
          <a:lstStyle/>
          <a:p>
            <a:r>
              <a:rPr lang="it-IT" dirty="0"/>
              <a:t>Agenti</a:t>
            </a:r>
          </a:p>
        </p:txBody>
      </p:sp>
    </p:spTree>
    <p:extLst>
      <p:ext uri="{BB962C8B-B14F-4D97-AF65-F5344CB8AC3E}">
        <p14:creationId xmlns:p14="http://schemas.microsoft.com/office/powerpoint/2010/main" val="405603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down)">
                                      <p:cBhvr>
                                        <p:cTn id="30" dur="500"/>
                                        <p:tgtEl>
                                          <p:spTgt spid="3">
                                            <p:txEl>
                                              <p:pRg st="4" end="4"/>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wipe(down)">
                                      <p:cBhvr>
                                        <p:cTn id="33" dur="500"/>
                                        <p:tgtEl>
                                          <p:spTgt spid="3">
                                            <p:txEl>
                                              <p:pRg st="5" end="5"/>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down)">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wipe(down)">
                                      <p:cBhvr>
                                        <p:cTn id="41" dur="500"/>
                                        <p:tgtEl>
                                          <p:spTgt spid="3">
                                            <p:txEl>
                                              <p:pRg st="7" end="7"/>
                                            </p:txEl>
                                          </p:spTgt>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wipe(down)">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wipe(down)">
                                      <p:cBhvr>
                                        <p:cTn id="49" dur="500"/>
                                        <p:tgtEl>
                                          <p:spTgt spid="3">
                                            <p:txEl>
                                              <p:pRg st="9" end="9"/>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ipe(down)">
                                      <p:cBhvr>
                                        <p:cTn id="52" dur="500"/>
                                        <p:tgtEl>
                                          <p:spTgt spid="3">
                                            <p:txEl>
                                              <p:pRg st="10" end="10"/>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Effect transition="in" filter="wipe(down)">
                                      <p:cBhvr>
                                        <p:cTn id="55" dur="500"/>
                                        <p:tgtEl>
                                          <p:spTgt spid="3">
                                            <p:txEl>
                                              <p:pRg st="11" end="11"/>
                                            </p:txEl>
                                          </p:spTgt>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Effect transition="in" filter="wipe(down)">
                                      <p:cBhvr>
                                        <p:cTn id="5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365503"/>
            <a:ext cx="9792586" cy="5396803"/>
          </a:xfrm>
        </p:spPr>
        <p:txBody>
          <a:bodyPr>
            <a:normAutofit/>
          </a:bodyPr>
          <a:lstStyle/>
          <a:p>
            <a:r>
              <a:rPr lang="it-IT" dirty="0"/>
              <a:t>Anche il mondo di Agenti ha presentato alcuni limiti</a:t>
            </a:r>
          </a:p>
          <a:p>
            <a:pPr lvl="1"/>
            <a:r>
              <a:rPr lang="it-IT" dirty="0"/>
              <a:t>Al momento in </a:t>
            </a:r>
            <a:r>
              <a:rPr lang="it-IT" dirty="0" err="1"/>
              <a:t>JaCaMo</a:t>
            </a:r>
            <a:r>
              <a:rPr lang="it-IT" dirty="0"/>
              <a:t> non è possibile aggiungere operazioni a </a:t>
            </a:r>
            <a:r>
              <a:rPr lang="it-IT" dirty="0" err="1"/>
              <a:t>run</a:t>
            </a:r>
            <a:r>
              <a:rPr lang="it-IT" dirty="0"/>
              <a:t>-time, creando </a:t>
            </a:r>
            <a:r>
              <a:rPr lang="it-IT" dirty="0" err="1"/>
              <a:t>Things</a:t>
            </a:r>
            <a:r>
              <a:rPr lang="it-IT" dirty="0"/>
              <a:t> associate direttamente ad un Artefatto;</a:t>
            </a:r>
          </a:p>
          <a:p>
            <a:pPr lvl="1"/>
            <a:r>
              <a:rPr lang="it-IT" dirty="0"/>
              <a:t>Non vi sono presenti dettagli come unire i</a:t>
            </a:r>
          </a:p>
          <a:p>
            <a:r>
              <a:rPr lang="it-IT" dirty="0" err="1"/>
              <a:t>JaCaMo</a:t>
            </a:r>
            <a:r>
              <a:rPr lang="it-IT" dirty="0"/>
              <a:t> ha una visione più ampia estendendo questa configurazione:</a:t>
            </a:r>
          </a:p>
          <a:p>
            <a:pPr lvl="1"/>
            <a:r>
              <a:rPr lang="it-IT" sz="1700" dirty="0"/>
              <a:t>Parti del codice possono essere sviluppate direttamente in Java;</a:t>
            </a:r>
          </a:p>
          <a:p>
            <a:pPr lvl="1"/>
            <a:r>
              <a:rPr lang="it-IT" sz="1700" dirty="0"/>
              <a:t>Vengono definiti </a:t>
            </a:r>
            <a:r>
              <a:rPr lang="it-IT" sz="1700" b="1" dirty="0"/>
              <a:t>Artefatti</a:t>
            </a:r>
            <a:r>
              <a:rPr lang="it-IT" sz="1700" dirty="0"/>
              <a:t> coloro che rappresentano questa parte del Framework.</a:t>
            </a:r>
          </a:p>
          <a:p>
            <a:r>
              <a:rPr lang="it-IT" dirty="0"/>
              <a:t>Essendo Java un linguaggio «troppo» standard, si vuole andare oltre:</a:t>
            </a:r>
          </a:p>
          <a:p>
            <a:pPr lvl="1"/>
            <a:r>
              <a:rPr lang="it-IT" sz="1700" dirty="0"/>
              <a:t>Abilitare </a:t>
            </a:r>
            <a:r>
              <a:rPr lang="it-IT" sz="1700" dirty="0" err="1"/>
              <a:t>JaCaMo</a:t>
            </a:r>
            <a:r>
              <a:rPr lang="it-IT" sz="1700" dirty="0"/>
              <a:t> all’utilizzo di </a:t>
            </a:r>
            <a:r>
              <a:rPr lang="it-IT" sz="1700" dirty="0" err="1"/>
              <a:t>Kotlin</a:t>
            </a:r>
            <a:r>
              <a:rPr lang="it-IT" sz="1700" dirty="0"/>
              <a:t> e </a:t>
            </a:r>
            <a:r>
              <a:rPr lang="it-IT" sz="1700" dirty="0" err="1"/>
              <a:t>JavaFX</a:t>
            </a:r>
            <a:r>
              <a:rPr lang="it-IT" sz="1700" dirty="0"/>
              <a:t> (con l’uso di </a:t>
            </a:r>
            <a:r>
              <a:rPr lang="it-IT" sz="1700" dirty="0" err="1"/>
              <a:t>TornadoFX</a:t>
            </a:r>
            <a:r>
              <a:rPr lang="it-IT" sz="1700" dirty="0"/>
              <a:t>).</a:t>
            </a:r>
          </a:p>
          <a:p>
            <a:r>
              <a:rPr lang="it-IT" dirty="0"/>
              <a:t>Il «</a:t>
            </a:r>
            <a:r>
              <a:rPr lang="it-IT" dirty="0" err="1"/>
              <a:t>Proof</a:t>
            </a:r>
            <a:r>
              <a:rPr lang="it-IT" dirty="0"/>
              <a:t> Of Work» dev’essere quindi capace di:</a:t>
            </a:r>
          </a:p>
          <a:p>
            <a:pPr lvl="1"/>
            <a:r>
              <a:rPr lang="it-IT" sz="1700" dirty="0"/>
              <a:t>Interagire in modo classico con le </a:t>
            </a:r>
            <a:r>
              <a:rPr lang="it-IT" sz="1700" dirty="0" err="1"/>
              <a:t>Things</a:t>
            </a:r>
            <a:r>
              <a:rPr lang="it-IT" sz="1700" dirty="0"/>
              <a:t>.</a:t>
            </a:r>
          </a:p>
          <a:p>
            <a:pPr lvl="1"/>
            <a:r>
              <a:rPr lang="it-IT" sz="1700" dirty="0"/>
              <a:t>Eseguire intenzioni ad alto livello (es. «Illumina la stanza» o «Non mi sento sicuro»).</a:t>
            </a:r>
          </a:p>
          <a:p>
            <a:pPr lvl="1"/>
            <a:r>
              <a:rPr lang="it-IT" sz="1700" dirty="0"/>
              <a:t>Non essere una banale centralina per le </a:t>
            </a:r>
            <a:r>
              <a:rPr lang="it-IT" sz="1700" dirty="0" err="1"/>
              <a:t>Things</a:t>
            </a:r>
            <a:r>
              <a:rPr lang="it-IT" sz="1700" dirty="0"/>
              <a:t>.</a:t>
            </a:r>
          </a:p>
        </p:txBody>
      </p:sp>
      <p:sp>
        <p:nvSpPr>
          <p:cNvPr id="5" name="Titolo 4">
            <a:extLst>
              <a:ext uri="{FF2B5EF4-FFF2-40B4-BE49-F238E27FC236}">
                <a16:creationId xmlns:a16="http://schemas.microsoft.com/office/drawing/2014/main" id="{CDFF68A3-E64F-4035-A61E-060DE4329C19}"/>
              </a:ext>
            </a:extLst>
          </p:cNvPr>
          <p:cNvSpPr>
            <a:spLocks noGrp="1"/>
          </p:cNvSpPr>
          <p:nvPr>
            <p:ph type="title"/>
          </p:nvPr>
        </p:nvSpPr>
        <p:spPr>
          <a:xfrm>
            <a:off x="1371600" y="685800"/>
            <a:ext cx="9601200" cy="679703"/>
          </a:xfrm>
        </p:spPr>
        <p:txBody>
          <a:bodyPr>
            <a:normAutofit fontScale="90000"/>
          </a:bodyPr>
          <a:lstStyle/>
          <a:p>
            <a:r>
              <a:rPr lang="it-IT" dirty="0" err="1"/>
              <a:t>JaCaMo</a:t>
            </a:r>
            <a:endParaRPr lang="it-IT" dirty="0"/>
          </a:p>
        </p:txBody>
      </p:sp>
    </p:spTree>
    <p:extLst>
      <p:ext uri="{BB962C8B-B14F-4D97-AF65-F5344CB8AC3E}">
        <p14:creationId xmlns:p14="http://schemas.microsoft.com/office/powerpoint/2010/main" val="31321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down)">
                                      <p:cBhvr>
                                        <p:cTn id="28" dur="500"/>
                                        <p:tgtEl>
                                          <p:spTgt spid="3">
                                            <p:txEl>
                                              <p:pRg st="4" end="4"/>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down)">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down)">
                                      <p:cBhvr>
                                        <p:cTn id="36" dur="500"/>
                                        <p:tgtEl>
                                          <p:spTgt spid="3">
                                            <p:txEl>
                                              <p:pRg st="6" end="6"/>
                                            </p:tx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wipe(down)">
                                      <p:cBhvr>
                                        <p:cTn id="39" dur="50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wipe(down)">
                                      <p:cBhvr>
                                        <p:cTn id="44" dur="500"/>
                                        <p:tgtEl>
                                          <p:spTgt spid="3">
                                            <p:txEl>
                                              <p:pRg st="8" end="8"/>
                                            </p:txEl>
                                          </p:spTgt>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wipe(down)">
                                      <p:cBhvr>
                                        <p:cTn id="50" dur="500"/>
                                        <p:tgtEl>
                                          <p:spTgt spid="3">
                                            <p:txEl>
                                              <p:pRg st="10" end="10"/>
                                            </p:txEl>
                                          </p:spTgt>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wipe(down)">
                                      <p:cBhvr>
                                        <p:cTn id="5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30C00E-1D38-4EA3-8883-9BDAFC37BBBD}"/>
              </a:ext>
            </a:extLst>
          </p:cNvPr>
          <p:cNvSpPr>
            <a:spLocks noGrp="1"/>
          </p:cNvSpPr>
          <p:nvPr>
            <p:ph type="title"/>
          </p:nvPr>
        </p:nvSpPr>
        <p:spPr>
          <a:xfrm>
            <a:off x="1371600" y="274677"/>
            <a:ext cx="9601200" cy="679704"/>
          </a:xfrm>
        </p:spPr>
        <p:txBody>
          <a:bodyPr>
            <a:normAutofit fontScale="90000"/>
          </a:bodyPr>
          <a:lstStyle/>
          <a:p>
            <a:pPr algn="ctr"/>
            <a:r>
              <a:rPr lang="it-IT" dirty="0"/>
              <a:t>Obiettivi</a:t>
            </a:r>
          </a:p>
        </p:txBody>
      </p:sp>
      <p:pic>
        <p:nvPicPr>
          <p:cNvPr id="6" name="Immagine 5">
            <a:extLst>
              <a:ext uri="{FF2B5EF4-FFF2-40B4-BE49-F238E27FC236}">
                <a16:creationId xmlns:a16="http://schemas.microsoft.com/office/drawing/2014/main" id="{8FF29CD5-DF53-45F1-96D4-48028056D131}"/>
              </a:ext>
            </a:extLst>
          </p:cNvPr>
          <p:cNvPicPr>
            <a:picLocks noChangeAspect="1"/>
          </p:cNvPicPr>
          <p:nvPr/>
        </p:nvPicPr>
        <p:blipFill>
          <a:blip r:embed="rId2"/>
          <a:stretch>
            <a:fillRect/>
          </a:stretch>
        </p:blipFill>
        <p:spPr>
          <a:xfrm>
            <a:off x="2199681" y="1138638"/>
            <a:ext cx="909671" cy="995107"/>
          </a:xfrm>
          <a:prstGeom prst="rect">
            <a:avLst/>
          </a:prstGeom>
        </p:spPr>
      </p:pic>
      <p:sp>
        <p:nvSpPr>
          <p:cNvPr id="10" name="CasellaDiTesto 9">
            <a:extLst>
              <a:ext uri="{FF2B5EF4-FFF2-40B4-BE49-F238E27FC236}">
                <a16:creationId xmlns:a16="http://schemas.microsoft.com/office/drawing/2014/main" id="{E5BFD083-4C9B-4205-971F-DC037C7591F2}"/>
              </a:ext>
            </a:extLst>
          </p:cNvPr>
          <p:cNvSpPr txBox="1"/>
          <p:nvPr/>
        </p:nvSpPr>
        <p:spPr>
          <a:xfrm>
            <a:off x="4626060" y="2263608"/>
            <a:ext cx="3428596" cy="1292662"/>
          </a:xfrm>
          <a:prstGeom prst="rect">
            <a:avLst/>
          </a:prstGeom>
          <a:noFill/>
        </p:spPr>
        <p:txBody>
          <a:bodyPr wrap="square" rtlCol="0">
            <a:spAutoFit/>
          </a:bodyPr>
          <a:lstStyle/>
          <a:p>
            <a:pPr algn="just"/>
            <a:r>
              <a:rPr lang="it-IT" sz="1500" dirty="0"/>
              <a:t>Analisi nel campo dello sviluppo per scoprire Framework disponibili per la creazione e/o prototipazione delle </a:t>
            </a:r>
            <a:r>
              <a:rPr lang="it-IT" sz="1500" dirty="0" err="1"/>
              <a:t>Things</a:t>
            </a:r>
            <a:r>
              <a:rPr lang="it-IT" sz="1500" dirty="0"/>
              <a:t>.</a:t>
            </a:r>
          </a:p>
          <a:p>
            <a:pPr algn="just"/>
            <a:endParaRPr lang="it-IT" dirty="0"/>
          </a:p>
        </p:txBody>
      </p:sp>
      <p:sp>
        <p:nvSpPr>
          <p:cNvPr id="12" name="CasellaDiTesto 11">
            <a:extLst>
              <a:ext uri="{FF2B5EF4-FFF2-40B4-BE49-F238E27FC236}">
                <a16:creationId xmlns:a16="http://schemas.microsoft.com/office/drawing/2014/main" id="{B97BCB7E-E9CF-4FEC-A3CB-C45DD7649718}"/>
              </a:ext>
            </a:extLst>
          </p:cNvPr>
          <p:cNvSpPr txBox="1"/>
          <p:nvPr/>
        </p:nvSpPr>
        <p:spPr>
          <a:xfrm>
            <a:off x="1108552" y="2263608"/>
            <a:ext cx="3177364" cy="1292662"/>
          </a:xfrm>
          <a:prstGeom prst="rect">
            <a:avLst/>
          </a:prstGeom>
          <a:noFill/>
        </p:spPr>
        <p:txBody>
          <a:bodyPr wrap="square" rtlCol="0">
            <a:spAutoFit/>
          </a:bodyPr>
          <a:lstStyle/>
          <a:p>
            <a:pPr algn="just"/>
            <a:r>
              <a:rPr lang="it-IT" sz="1500" dirty="0"/>
              <a:t>Analisi nel campo del Semantic Web per descrivere la conoscenza relativa agli oggetti e all'ambiente in cui si trovano.</a:t>
            </a:r>
          </a:p>
          <a:p>
            <a:pPr algn="just"/>
            <a:endParaRPr lang="it-IT" dirty="0"/>
          </a:p>
        </p:txBody>
      </p:sp>
      <p:sp>
        <p:nvSpPr>
          <p:cNvPr id="13" name="CasellaDiTesto 12">
            <a:extLst>
              <a:ext uri="{FF2B5EF4-FFF2-40B4-BE49-F238E27FC236}">
                <a16:creationId xmlns:a16="http://schemas.microsoft.com/office/drawing/2014/main" id="{74A6A55A-F076-4E5D-A2F6-78C024D3B4EF}"/>
              </a:ext>
            </a:extLst>
          </p:cNvPr>
          <p:cNvSpPr txBox="1"/>
          <p:nvPr/>
        </p:nvSpPr>
        <p:spPr>
          <a:xfrm>
            <a:off x="1108552" y="4953311"/>
            <a:ext cx="3177364" cy="1292662"/>
          </a:xfrm>
          <a:prstGeom prst="rect">
            <a:avLst/>
          </a:prstGeom>
          <a:noFill/>
        </p:spPr>
        <p:txBody>
          <a:bodyPr wrap="square" rtlCol="0">
            <a:spAutoFit/>
          </a:bodyPr>
          <a:lstStyle/>
          <a:p>
            <a:pPr algn="just"/>
            <a:r>
              <a:rPr lang="it-IT" sz="1500" dirty="0"/>
              <a:t>Creazione degli oggetti aventi caratteristiche rilevate nei precedenti punti, utilizzando il framework scoperto.</a:t>
            </a:r>
          </a:p>
          <a:p>
            <a:pPr algn="just"/>
            <a:endParaRPr lang="it-IT" dirty="0"/>
          </a:p>
        </p:txBody>
      </p:sp>
      <p:pic>
        <p:nvPicPr>
          <p:cNvPr id="15" name="Immagine 14">
            <a:extLst>
              <a:ext uri="{FF2B5EF4-FFF2-40B4-BE49-F238E27FC236}">
                <a16:creationId xmlns:a16="http://schemas.microsoft.com/office/drawing/2014/main" id="{9484C564-1096-4AAA-BFA5-8B74C7DCBD39}"/>
              </a:ext>
            </a:extLst>
          </p:cNvPr>
          <p:cNvPicPr>
            <a:picLocks noChangeAspect="1"/>
          </p:cNvPicPr>
          <p:nvPr/>
        </p:nvPicPr>
        <p:blipFill>
          <a:blip r:embed="rId3"/>
          <a:stretch>
            <a:fillRect/>
          </a:stretch>
        </p:blipFill>
        <p:spPr>
          <a:xfrm>
            <a:off x="5717188" y="1111440"/>
            <a:ext cx="995108" cy="995108"/>
          </a:xfrm>
          <a:prstGeom prst="rect">
            <a:avLst/>
          </a:prstGeom>
        </p:spPr>
      </p:pic>
      <p:pic>
        <p:nvPicPr>
          <p:cNvPr id="17" name="Immagine 16">
            <a:extLst>
              <a:ext uri="{FF2B5EF4-FFF2-40B4-BE49-F238E27FC236}">
                <a16:creationId xmlns:a16="http://schemas.microsoft.com/office/drawing/2014/main" id="{51A90433-AC13-4C1F-95F9-ED67A3D31AE1}"/>
              </a:ext>
            </a:extLst>
          </p:cNvPr>
          <p:cNvPicPr>
            <a:picLocks noChangeAspect="1"/>
          </p:cNvPicPr>
          <p:nvPr/>
        </p:nvPicPr>
        <p:blipFill>
          <a:blip r:embed="rId4"/>
          <a:stretch>
            <a:fillRect/>
          </a:stretch>
        </p:blipFill>
        <p:spPr>
          <a:xfrm>
            <a:off x="2314278" y="3942938"/>
            <a:ext cx="765912" cy="765912"/>
          </a:xfrm>
          <a:prstGeom prst="rect">
            <a:avLst/>
          </a:prstGeom>
        </p:spPr>
      </p:pic>
      <p:pic>
        <p:nvPicPr>
          <p:cNvPr id="18" name="Immagine 17">
            <a:extLst>
              <a:ext uri="{FF2B5EF4-FFF2-40B4-BE49-F238E27FC236}">
                <a16:creationId xmlns:a16="http://schemas.microsoft.com/office/drawing/2014/main" id="{8426E127-440A-47B3-9946-052EF491A75B}"/>
              </a:ext>
            </a:extLst>
          </p:cNvPr>
          <p:cNvPicPr>
            <a:picLocks noChangeAspect="1"/>
          </p:cNvPicPr>
          <p:nvPr/>
        </p:nvPicPr>
        <p:blipFill>
          <a:blip r:embed="rId5"/>
          <a:srcRect/>
          <a:stretch/>
        </p:blipFill>
        <p:spPr>
          <a:xfrm>
            <a:off x="9494765" y="1111441"/>
            <a:ext cx="995107" cy="995107"/>
          </a:xfrm>
          <a:prstGeom prst="rect">
            <a:avLst/>
          </a:prstGeom>
        </p:spPr>
      </p:pic>
      <p:sp>
        <p:nvSpPr>
          <p:cNvPr id="19" name="CasellaDiTesto 18">
            <a:extLst>
              <a:ext uri="{FF2B5EF4-FFF2-40B4-BE49-F238E27FC236}">
                <a16:creationId xmlns:a16="http://schemas.microsoft.com/office/drawing/2014/main" id="{AEF756CA-AE5A-452C-A615-0BB4A4454D02}"/>
              </a:ext>
            </a:extLst>
          </p:cNvPr>
          <p:cNvSpPr txBox="1"/>
          <p:nvPr/>
        </p:nvSpPr>
        <p:spPr>
          <a:xfrm>
            <a:off x="4626060" y="4953311"/>
            <a:ext cx="3428597" cy="1015663"/>
          </a:xfrm>
          <a:prstGeom prst="rect">
            <a:avLst/>
          </a:prstGeom>
          <a:noFill/>
        </p:spPr>
        <p:txBody>
          <a:bodyPr wrap="square" rtlCol="0">
            <a:spAutoFit/>
          </a:bodyPr>
          <a:lstStyle/>
          <a:p>
            <a:pPr algn="just"/>
            <a:r>
              <a:rPr lang="it-IT" sz="1500" dirty="0"/>
              <a:t>Creazione di un progetto </a:t>
            </a:r>
            <a:r>
              <a:rPr lang="it-IT" sz="1500" i="1" dirty="0"/>
              <a:t>dimostrante le capacità di un sistema per scoprire di</a:t>
            </a:r>
            <a:r>
              <a:rPr lang="it-IT" sz="1500" dirty="0"/>
              <a:t>namicamente oggetti e capirne le potenzialità,</a:t>
            </a:r>
          </a:p>
        </p:txBody>
      </p:sp>
      <p:sp>
        <p:nvSpPr>
          <p:cNvPr id="20" name="CasellaDiTesto 19">
            <a:extLst>
              <a:ext uri="{FF2B5EF4-FFF2-40B4-BE49-F238E27FC236}">
                <a16:creationId xmlns:a16="http://schemas.microsoft.com/office/drawing/2014/main" id="{5390B6D3-9E24-4CF5-8575-81F402C0FB6E}"/>
              </a:ext>
            </a:extLst>
          </p:cNvPr>
          <p:cNvSpPr txBox="1"/>
          <p:nvPr/>
        </p:nvSpPr>
        <p:spPr>
          <a:xfrm>
            <a:off x="8412912" y="2263608"/>
            <a:ext cx="3177364" cy="1292662"/>
          </a:xfrm>
          <a:prstGeom prst="rect">
            <a:avLst/>
          </a:prstGeom>
          <a:noFill/>
        </p:spPr>
        <p:txBody>
          <a:bodyPr wrap="square" rtlCol="0">
            <a:spAutoFit/>
          </a:bodyPr>
          <a:lstStyle/>
          <a:p>
            <a:pPr algn="just"/>
            <a:r>
              <a:rPr lang="it-IT" sz="1500" dirty="0"/>
              <a:t>Focus sulle metodologie a disposizione per usufruire della conoscenza lato sperimentale e lato codice.</a:t>
            </a:r>
          </a:p>
          <a:p>
            <a:pPr algn="just"/>
            <a:endParaRPr lang="it-IT" dirty="0"/>
          </a:p>
        </p:txBody>
      </p:sp>
      <p:pic>
        <p:nvPicPr>
          <p:cNvPr id="22" name="Immagine 21">
            <a:extLst>
              <a:ext uri="{FF2B5EF4-FFF2-40B4-BE49-F238E27FC236}">
                <a16:creationId xmlns:a16="http://schemas.microsoft.com/office/drawing/2014/main" id="{E6A4FAB2-D1E3-487C-98AC-0E65FD4DC40F}"/>
              </a:ext>
            </a:extLst>
          </p:cNvPr>
          <p:cNvPicPr>
            <a:picLocks noChangeAspect="1"/>
          </p:cNvPicPr>
          <p:nvPr/>
        </p:nvPicPr>
        <p:blipFill>
          <a:blip r:embed="rId6"/>
          <a:srcRect/>
          <a:stretch/>
        </p:blipFill>
        <p:spPr>
          <a:xfrm>
            <a:off x="5842804" y="3757236"/>
            <a:ext cx="995108" cy="995108"/>
          </a:xfrm>
          <a:prstGeom prst="rect">
            <a:avLst/>
          </a:prstGeom>
        </p:spPr>
      </p:pic>
      <p:sp>
        <p:nvSpPr>
          <p:cNvPr id="24" name="CasellaDiTesto 23">
            <a:extLst>
              <a:ext uri="{FF2B5EF4-FFF2-40B4-BE49-F238E27FC236}">
                <a16:creationId xmlns:a16="http://schemas.microsoft.com/office/drawing/2014/main" id="{F2583C8C-4D24-4478-8254-BF5C7F3F6204}"/>
              </a:ext>
            </a:extLst>
          </p:cNvPr>
          <p:cNvSpPr txBox="1"/>
          <p:nvPr/>
        </p:nvSpPr>
        <p:spPr>
          <a:xfrm>
            <a:off x="8412912" y="4953310"/>
            <a:ext cx="3428597" cy="784830"/>
          </a:xfrm>
          <a:prstGeom prst="rect">
            <a:avLst/>
          </a:prstGeom>
          <a:noFill/>
        </p:spPr>
        <p:txBody>
          <a:bodyPr wrap="square" rtlCol="0">
            <a:spAutoFit/>
          </a:bodyPr>
          <a:lstStyle/>
          <a:p>
            <a:pPr algn="just"/>
            <a:r>
              <a:rPr lang="it-IT" sz="1500" dirty="0"/>
              <a:t>Unire il mondo di Web Semantico, </a:t>
            </a:r>
            <a:r>
              <a:rPr lang="it-IT" sz="1500" dirty="0" err="1"/>
              <a:t>WoT</a:t>
            </a:r>
            <a:r>
              <a:rPr lang="it-IT" sz="1500" dirty="0"/>
              <a:t> e Pervasive Computing sia nell’ambito universitario che come sfida personale.</a:t>
            </a:r>
          </a:p>
        </p:txBody>
      </p:sp>
      <p:pic>
        <p:nvPicPr>
          <p:cNvPr id="25" name="Immagine 24">
            <a:extLst>
              <a:ext uri="{FF2B5EF4-FFF2-40B4-BE49-F238E27FC236}">
                <a16:creationId xmlns:a16="http://schemas.microsoft.com/office/drawing/2014/main" id="{CEDEE0D9-4D94-4C26-9F49-87B59C3CD53D}"/>
              </a:ext>
            </a:extLst>
          </p:cNvPr>
          <p:cNvPicPr>
            <a:picLocks noChangeAspect="1"/>
          </p:cNvPicPr>
          <p:nvPr/>
        </p:nvPicPr>
        <p:blipFill>
          <a:blip r:embed="rId7"/>
          <a:srcRect/>
          <a:stretch/>
        </p:blipFill>
        <p:spPr>
          <a:xfrm>
            <a:off x="9629656" y="3757236"/>
            <a:ext cx="995108" cy="995108"/>
          </a:xfrm>
          <a:prstGeom prst="rect">
            <a:avLst/>
          </a:prstGeom>
        </p:spPr>
      </p:pic>
    </p:spTree>
    <p:extLst>
      <p:ext uri="{BB962C8B-B14F-4D97-AF65-F5344CB8AC3E}">
        <p14:creationId xmlns:p14="http://schemas.microsoft.com/office/powerpoint/2010/main" val="401991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 calcmode="lin" valueType="num">
                                      <p:cBhvr>
                                        <p:cTn id="16" dur="500" fill="hold"/>
                                        <p:tgtEl>
                                          <p:spTgt spid="6"/>
                                        </p:tgtEl>
                                        <p:attrNameLst>
                                          <p:attrName>style.rotation</p:attrName>
                                        </p:attrNameLst>
                                      </p:cBhvr>
                                      <p:tavLst>
                                        <p:tav tm="0">
                                          <p:val>
                                            <p:fltVal val="90"/>
                                          </p:val>
                                        </p:tav>
                                        <p:tav tm="100000">
                                          <p:val>
                                            <p:fltVal val="0"/>
                                          </p:val>
                                        </p:tav>
                                      </p:tavLst>
                                    </p:anim>
                                    <p:animEffect transition="in" filter="fade">
                                      <p:cBhvr>
                                        <p:cTn id="17" dur="500"/>
                                        <p:tgtEl>
                                          <p:spTgt spid="6"/>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 calcmode="lin" valueType="num">
                                      <p:cBhvr>
                                        <p:cTn id="22" dur="500" fill="hold"/>
                                        <p:tgtEl>
                                          <p:spTgt spid="12"/>
                                        </p:tgtEl>
                                        <p:attrNameLst>
                                          <p:attrName>style.rotation</p:attrName>
                                        </p:attrNameLst>
                                      </p:cBhvr>
                                      <p:tavLst>
                                        <p:tav tm="0">
                                          <p:val>
                                            <p:fltVal val="90"/>
                                          </p:val>
                                        </p:tav>
                                        <p:tav tm="100000">
                                          <p:val>
                                            <p:fltVal val="0"/>
                                          </p:val>
                                        </p:tav>
                                      </p:tavLst>
                                    </p:anim>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 calcmode="lin" valueType="num">
                                      <p:cBhvr>
                                        <p:cTn id="30" dur="500" fill="hold"/>
                                        <p:tgtEl>
                                          <p:spTgt spid="15"/>
                                        </p:tgtEl>
                                        <p:attrNameLst>
                                          <p:attrName>style.rotation</p:attrName>
                                        </p:attrNameLst>
                                      </p:cBhvr>
                                      <p:tavLst>
                                        <p:tav tm="0">
                                          <p:val>
                                            <p:fltVal val="90"/>
                                          </p:val>
                                        </p:tav>
                                        <p:tav tm="100000">
                                          <p:val>
                                            <p:fltVal val="0"/>
                                          </p:val>
                                        </p:tav>
                                      </p:tavLst>
                                    </p:anim>
                                    <p:animEffect transition="in" filter="fade">
                                      <p:cBhvr>
                                        <p:cTn id="31" dur="500"/>
                                        <p:tgtEl>
                                          <p:spTgt spid="15"/>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 calcmode="lin" valueType="num">
                                      <p:cBhvr>
                                        <p:cTn id="36" dur="500" fill="hold"/>
                                        <p:tgtEl>
                                          <p:spTgt spid="10"/>
                                        </p:tgtEl>
                                        <p:attrNameLst>
                                          <p:attrName>style.rotation</p:attrName>
                                        </p:attrNameLst>
                                      </p:cBhvr>
                                      <p:tavLst>
                                        <p:tav tm="0">
                                          <p:val>
                                            <p:fltVal val="90"/>
                                          </p:val>
                                        </p:tav>
                                        <p:tav tm="100000">
                                          <p:val>
                                            <p:fltVal val="0"/>
                                          </p:val>
                                        </p:tav>
                                      </p:tavLst>
                                    </p:anim>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1"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 calcmode="lin" valueType="num">
                                      <p:cBhvr>
                                        <p:cTn id="44" dur="500" fill="hold"/>
                                        <p:tgtEl>
                                          <p:spTgt spid="18"/>
                                        </p:tgtEl>
                                        <p:attrNameLst>
                                          <p:attrName>style.rotation</p:attrName>
                                        </p:attrNameLst>
                                      </p:cBhvr>
                                      <p:tavLst>
                                        <p:tav tm="0">
                                          <p:val>
                                            <p:fltVal val="90"/>
                                          </p:val>
                                        </p:tav>
                                        <p:tav tm="100000">
                                          <p:val>
                                            <p:fltVal val="0"/>
                                          </p:val>
                                        </p:tav>
                                      </p:tavLst>
                                    </p:anim>
                                    <p:animEffect transition="in" filter="fade">
                                      <p:cBhvr>
                                        <p:cTn id="45" dur="500"/>
                                        <p:tgtEl>
                                          <p:spTgt spid="18"/>
                                        </p:tgtEl>
                                      </p:cBhvr>
                                    </p:animEffect>
                                  </p:childTnLst>
                                </p:cTn>
                              </p:par>
                              <p:par>
                                <p:cTn id="46" presetID="31"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p:cTn id="48" dur="500" fill="hold"/>
                                        <p:tgtEl>
                                          <p:spTgt spid="20"/>
                                        </p:tgtEl>
                                        <p:attrNameLst>
                                          <p:attrName>ppt_w</p:attrName>
                                        </p:attrNameLst>
                                      </p:cBhvr>
                                      <p:tavLst>
                                        <p:tav tm="0">
                                          <p:val>
                                            <p:fltVal val="0"/>
                                          </p:val>
                                        </p:tav>
                                        <p:tav tm="100000">
                                          <p:val>
                                            <p:strVal val="#ppt_w"/>
                                          </p:val>
                                        </p:tav>
                                      </p:tavLst>
                                    </p:anim>
                                    <p:anim calcmode="lin" valueType="num">
                                      <p:cBhvr>
                                        <p:cTn id="49" dur="500" fill="hold"/>
                                        <p:tgtEl>
                                          <p:spTgt spid="20"/>
                                        </p:tgtEl>
                                        <p:attrNameLst>
                                          <p:attrName>ppt_h</p:attrName>
                                        </p:attrNameLst>
                                      </p:cBhvr>
                                      <p:tavLst>
                                        <p:tav tm="0">
                                          <p:val>
                                            <p:fltVal val="0"/>
                                          </p:val>
                                        </p:tav>
                                        <p:tav tm="100000">
                                          <p:val>
                                            <p:strVal val="#ppt_h"/>
                                          </p:val>
                                        </p:tav>
                                      </p:tavLst>
                                    </p:anim>
                                    <p:anim calcmode="lin" valueType="num">
                                      <p:cBhvr>
                                        <p:cTn id="50" dur="500" fill="hold"/>
                                        <p:tgtEl>
                                          <p:spTgt spid="20"/>
                                        </p:tgtEl>
                                        <p:attrNameLst>
                                          <p:attrName>style.rotation</p:attrName>
                                        </p:attrNameLst>
                                      </p:cBhvr>
                                      <p:tavLst>
                                        <p:tav tm="0">
                                          <p:val>
                                            <p:fltVal val="90"/>
                                          </p:val>
                                        </p:tav>
                                        <p:tav tm="100000">
                                          <p:val>
                                            <p:fltVal val="0"/>
                                          </p:val>
                                        </p:tav>
                                      </p:tavLst>
                                    </p:anim>
                                    <p:animEffect transition="in" filter="fade">
                                      <p:cBhvr>
                                        <p:cTn id="51" dur="5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31" presetClass="entr" presetSubtype="0" fill="hold" nodeType="click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p:cTn id="56" dur="500" fill="hold"/>
                                        <p:tgtEl>
                                          <p:spTgt spid="17"/>
                                        </p:tgtEl>
                                        <p:attrNameLst>
                                          <p:attrName>ppt_w</p:attrName>
                                        </p:attrNameLst>
                                      </p:cBhvr>
                                      <p:tavLst>
                                        <p:tav tm="0">
                                          <p:val>
                                            <p:fltVal val="0"/>
                                          </p:val>
                                        </p:tav>
                                        <p:tav tm="100000">
                                          <p:val>
                                            <p:strVal val="#ppt_w"/>
                                          </p:val>
                                        </p:tav>
                                      </p:tavLst>
                                    </p:anim>
                                    <p:anim calcmode="lin" valueType="num">
                                      <p:cBhvr>
                                        <p:cTn id="57" dur="500" fill="hold"/>
                                        <p:tgtEl>
                                          <p:spTgt spid="17"/>
                                        </p:tgtEl>
                                        <p:attrNameLst>
                                          <p:attrName>ppt_h</p:attrName>
                                        </p:attrNameLst>
                                      </p:cBhvr>
                                      <p:tavLst>
                                        <p:tav tm="0">
                                          <p:val>
                                            <p:fltVal val="0"/>
                                          </p:val>
                                        </p:tav>
                                        <p:tav tm="100000">
                                          <p:val>
                                            <p:strVal val="#ppt_h"/>
                                          </p:val>
                                        </p:tav>
                                      </p:tavLst>
                                    </p:anim>
                                    <p:anim calcmode="lin" valueType="num">
                                      <p:cBhvr>
                                        <p:cTn id="58" dur="500" fill="hold"/>
                                        <p:tgtEl>
                                          <p:spTgt spid="17"/>
                                        </p:tgtEl>
                                        <p:attrNameLst>
                                          <p:attrName>style.rotation</p:attrName>
                                        </p:attrNameLst>
                                      </p:cBhvr>
                                      <p:tavLst>
                                        <p:tav tm="0">
                                          <p:val>
                                            <p:fltVal val="90"/>
                                          </p:val>
                                        </p:tav>
                                        <p:tav tm="100000">
                                          <p:val>
                                            <p:fltVal val="0"/>
                                          </p:val>
                                        </p:tav>
                                      </p:tavLst>
                                    </p:anim>
                                    <p:animEffect transition="in" filter="fade">
                                      <p:cBhvr>
                                        <p:cTn id="59" dur="500"/>
                                        <p:tgtEl>
                                          <p:spTgt spid="17"/>
                                        </p:tgtEl>
                                      </p:cBhvr>
                                    </p:animEffect>
                                  </p:childTnLst>
                                </p:cTn>
                              </p:par>
                              <p:par>
                                <p:cTn id="60" presetID="31" presetClass="entr" presetSubtype="0"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anim calcmode="lin" valueType="num">
                                      <p:cBhvr>
                                        <p:cTn id="62" dur="500" fill="hold"/>
                                        <p:tgtEl>
                                          <p:spTgt spid="13"/>
                                        </p:tgtEl>
                                        <p:attrNameLst>
                                          <p:attrName>ppt_w</p:attrName>
                                        </p:attrNameLst>
                                      </p:cBhvr>
                                      <p:tavLst>
                                        <p:tav tm="0">
                                          <p:val>
                                            <p:fltVal val="0"/>
                                          </p:val>
                                        </p:tav>
                                        <p:tav tm="100000">
                                          <p:val>
                                            <p:strVal val="#ppt_w"/>
                                          </p:val>
                                        </p:tav>
                                      </p:tavLst>
                                    </p:anim>
                                    <p:anim calcmode="lin" valueType="num">
                                      <p:cBhvr>
                                        <p:cTn id="63" dur="500" fill="hold"/>
                                        <p:tgtEl>
                                          <p:spTgt spid="13"/>
                                        </p:tgtEl>
                                        <p:attrNameLst>
                                          <p:attrName>ppt_h</p:attrName>
                                        </p:attrNameLst>
                                      </p:cBhvr>
                                      <p:tavLst>
                                        <p:tav tm="0">
                                          <p:val>
                                            <p:fltVal val="0"/>
                                          </p:val>
                                        </p:tav>
                                        <p:tav tm="100000">
                                          <p:val>
                                            <p:strVal val="#ppt_h"/>
                                          </p:val>
                                        </p:tav>
                                      </p:tavLst>
                                    </p:anim>
                                    <p:anim calcmode="lin" valueType="num">
                                      <p:cBhvr>
                                        <p:cTn id="64" dur="500" fill="hold"/>
                                        <p:tgtEl>
                                          <p:spTgt spid="13"/>
                                        </p:tgtEl>
                                        <p:attrNameLst>
                                          <p:attrName>style.rotation</p:attrName>
                                        </p:attrNameLst>
                                      </p:cBhvr>
                                      <p:tavLst>
                                        <p:tav tm="0">
                                          <p:val>
                                            <p:fltVal val="90"/>
                                          </p:val>
                                        </p:tav>
                                        <p:tav tm="100000">
                                          <p:val>
                                            <p:fltVal val="0"/>
                                          </p:val>
                                        </p:tav>
                                      </p:tavLst>
                                    </p:anim>
                                    <p:animEffect transition="in" filter="fade">
                                      <p:cBhvr>
                                        <p:cTn id="65" dur="5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31" presetClass="entr" presetSubtype="0" fill="hold" nodeType="clickEffect">
                                  <p:stCondLst>
                                    <p:cond delay="0"/>
                                  </p:stCondLst>
                                  <p:childTnLst>
                                    <p:set>
                                      <p:cBhvr>
                                        <p:cTn id="69" dur="1" fill="hold">
                                          <p:stCondLst>
                                            <p:cond delay="0"/>
                                          </p:stCondLst>
                                        </p:cTn>
                                        <p:tgtEl>
                                          <p:spTgt spid="22"/>
                                        </p:tgtEl>
                                        <p:attrNameLst>
                                          <p:attrName>style.visibility</p:attrName>
                                        </p:attrNameLst>
                                      </p:cBhvr>
                                      <p:to>
                                        <p:strVal val="visible"/>
                                      </p:to>
                                    </p:set>
                                    <p:anim calcmode="lin" valueType="num">
                                      <p:cBhvr>
                                        <p:cTn id="70" dur="500" fill="hold"/>
                                        <p:tgtEl>
                                          <p:spTgt spid="22"/>
                                        </p:tgtEl>
                                        <p:attrNameLst>
                                          <p:attrName>ppt_w</p:attrName>
                                        </p:attrNameLst>
                                      </p:cBhvr>
                                      <p:tavLst>
                                        <p:tav tm="0">
                                          <p:val>
                                            <p:fltVal val="0"/>
                                          </p:val>
                                        </p:tav>
                                        <p:tav tm="100000">
                                          <p:val>
                                            <p:strVal val="#ppt_w"/>
                                          </p:val>
                                        </p:tav>
                                      </p:tavLst>
                                    </p:anim>
                                    <p:anim calcmode="lin" valueType="num">
                                      <p:cBhvr>
                                        <p:cTn id="71" dur="500" fill="hold"/>
                                        <p:tgtEl>
                                          <p:spTgt spid="22"/>
                                        </p:tgtEl>
                                        <p:attrNameLst>
                                          <p:attrName>ppt_h</p:attrName>
                                        </p:attrNameLst>
                                      </p:cBhvr>
                                      <p:tavLst>
                                        <p:tav tm="0">
                                          <p:val>
                                            <p:fltVal val="0"/>
                                          </p:val>
                                        </p:tav>
                                        <p:tav tm="100000">
                                          <p:val>
                                            <p:strVal val="#ppt_h"/>
                                          </p:val>
                                        </p:tav>
                                      </p:tavLst>
                                    </p:anim>
                                    <p:anim calcmode="lin" valueType="num">
                                      <p:cBhvr>
                                        <p:cTn id="72" dur="500" fill="hold"/>
                                        <p:tgtEl>
                                          <p:spTgt spid="22"/>
                                        </p:tgtEl>
                                        <p:attrNameLst>
                                          <p:attrName>style.rotation</p:attrName>
                                        </p:attrNameLst>
                                      </p:cBhvr>
                                      <p:tavLst>
                                        <p:tav tm="0">
                                          <p:val>
                                            <p:fltVal val="90"/>
                                          </p:val>
                                        </p:tav>
                                        <p:tav tm="100000">
                                          <p:val>
                                            <p:fltVal val="0"/>
                                          </p:val>
                                        </p:tav>
                                      </p:tavLst>
                                    </p:anim>
                                    <p:animEffect transition="in" filter="fade">
                                      <p:cBhvr>
                                        <p:cTn id="73" dur="500"/>
                                        <p:tgtEl>
                                          <p:spTgt spid="22"/>
                                        </p:tgtEl>
                                      </p:cBhvr>
                                    </p:animEffect>
                                  </p:childTnLst>
                                </p:cTn>
                              </p:par>
                              <p:par>
                                <p:cTn id="74" presetID="31" presetClass="entr" presetSubtype="0"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anim calcmode="lin" valueType="num">
                                      <p:cBhvr>
                                        <p:cTn id="76" dur="500" fill="hold"/>
                                        <p:tgtEl>
                                          <p:spTgt spid="19"/>
                                        </p:tgtEl>
                                        <p:attrNameLst>
                                          <p:attrName>ppt_w</p:attrName>
                                        </p:attrNameLst>
                                      </p:cBhvr>
                                      <p:tavLst>
                                        <p:tav tm="0">
                                          <p:val>
                                            <p:fltVal val="0"/>
                                          </p:val>
                                        </p:tav>
                                        <p:tav tm="100000">
                                          <p:val>
                                            <p:strVal val="#ppt_w"/>
                                          </p:val>
                                        </p:tav>
                                      </p:tavLst>
                                    </p:anim>
                                    <p:anim calcmode="lin" valueType="num">
                                      <p:cBhvr>
                                        <p:cTn id="77" dur="500" fill="hold"/>
                                        <p:tgtEl>
                                          <p:spTgt spid="19"/>
                                        </p:tgtEl>
                                        <p:attrNameLst>
                                          <p:attrName>ppt_h</p:attrName>
                                        </p:attrNameLst>
                                      </p:cBhvr>
                                      <p:tavLst>
                                        <p:tav tm="0">
                                          <p:val>
                                            <p:fltVal val="0"/>
                                          </p:val>
                                        </p:tav>
                                        <p:tav tm="100000">
                                          <p:val>
                                            <p:strVal val="#ppt_h"/>
                                          </p:val>
                                        </p:tav>
                                      </p:tavLst>
                                    </p:anim>
                                    <p:anim calcmode="lin" valueType="num">
                                      <p:cBhvr>
                                        <p:cTn id="78" dur="500" fill="hold"/>
                                        <p:tgtEl>
                                          <p:spTgt spid="19"/>
                                        </p:tgtEl>
                                        <p:attrNameLst>
                                          <p:attrName>style.rotation</p:attrName>
                                        </p:attrNameLst>
                                      </p:cBhvr>
                                      <p:tavLst>
                                        <p:tav tm="0">
                                          <p:val>
                                            <p:fltVal val="90"/>
                                          </p:val>
                                        </p:tav>
                                        <p:tav tm="100000">
                                          <p:val>
                                            <p:fltVal val="0"/>
                                          </p:val>
                                        </p:tav>
                                      </p:tavLst>
                                    </p:anim>
                                    <p:animEffect transition="in" filter="fade">
                                      <p:cBhvr>
                                        <p:cTn id="79" dur="500"/>
                                        <p:tgtEl>
                                          <p:spTgt spid="19"/>
                                        </p:tgtEl>
                                      </p:cBhvr>
                                    </p:animEffect>
                                  </p:childTnLst>
                                </p:cTn>
                              </p:par>
                            </p:childTnLst>
                          </p:cTn>
                        </p:par>
                      </p:childTnLst>
                    </p:cTn>
                  </p:par>
                  <p:par>
                    <p:cTn id="80" fill="hold">
                      <p:stCondLst>
                        <p:cond delay="indefinite"/>
                      </p:stCondLst>
                      <p:childTnLst>
                        <p:par>
                          <p:cTn id="81" fill="hold">
                            <p:stCondLst>
                              <p:cond delay="0"/>
                            </p:stCondLst>
                            <p:childTnLst>
                              <p:par>
                                <p:cTn id="82" presetID="31" presetClass="entr" presetSubtype="0" fill="hold" nodeType="clickEffect">
                                  <p:stCondLst>
                                    <p:cond delay="0"/>
                                  </p:stCondLst>
                                  <p:childTnLst>
                                    <p:set>
                                      <p:cBhvr>
                                        <p:cTn id="83" dur="1" fill="hold">
                                          <p:stCondLst>
                                            <p:cond delay="0"/>
                                          </p:stCondLst>
                                        </p:cTn>
                                        <p:tgtEl>
                                          <p:spTgt spid="25"/>
                                        </p:tgtEl>
                                        <p:attrNameLst>
                                          <p:attrName>style.visibility</p:attrName>
                                        </p:attrNameLst>
                                      </p:cBhvr>
                                      <p:to>
                                        <p:strVal val="visible"/>
                                      </p:to>
                                    </p:set>
                                    <p:anim calcmode="lin" valueType="num">
                                      <p:cBhvr>
                                        <p:cTn id="84" dur="500" fill="hold"/>
                                        <p:tgtEl>
                                          <p:spTgt spid="25"/>
                                        </p:tgtEl>
                                        <p:attrNameLst>
                                          <p:attrName>ppt_w</p:attrName>
                                        </p:attrNameLst>
                                      </p:cBhvr>
                                      <p:tavLst>
                                        <p:tav tm="0">
                                          <p:val>
                                            <p:fltVal val="0"/>
                                          </p:val>
                                        </p:tav>
                                        <p:tav tm="100000">
                                          <p:val>
                                            <p:strVal val="#ppt_w"/>
                                          </p:val>
                                        </p:tav>
                                      </p:tavLst>
                                    </p:anim>
                                    <p:anim calcmode="lin" valueType="num">
                                      <p:cBhvr>
                                        <p:cTn id="85" dur="500" fill="hold"/>
                                        <p:tgtEl>
                                          <p:spTgt spid="25"/>
                                        </p:tgtEl>
                                        <p:attrNameLst>
                                          <p:attrName>ppt_h</p:attrName>
                                        </p:attrNameLst>
                                      </p:cBhvr>
                                      <p:tavLst>
                                        <p:tav tm="0">
                                          <p:val>
                                            <p:fltVal val="0"/>
                                          </p:val>
                                        </p:tav>
                                        <p:tav tm="100000">
                                          <p:val>
                                            <p:strVal val="#ppt_h"/>
                                          </p:val>
                                        </p:tav>
                                      </p:tavLst>
                                    </p:anim>
                                    <p:anim calcmode="lin" valueType="num">
                                      <p:cBhvr>
                                        <p:cTn id="86" dur="500" fill="hold"/>
                                        <p:tgtEl>
                                          <p:spTgt spid="25"/>
                                        </p:tgtEl>
                                        <p:attrNameLst>
                                          <p:attrName>style.rotation</p:attrName>
                                        </p:attrNameLst>
                                      </p:cBhvr>
                                      <p:tavLst>
                                        <p:tav tm="0">
                                          <p:val>
                                            <p:fltVal val="90"/>
                                          </p:val>
                                        </p:tav>
                                        <p:tav tm="100000">
                                          <p:val>
                                            <p:fltVal val="0"/>
                                          </p:val>
                                        </p:tav>
                                      </p:tavLst>
                                    </p:anim>
                                    <p:animEffect transition="in" filter="fade">
                                      <p:cBhvr>
                                        <p:cTn id="87" dur="500"/>
                                        <p:tgtEl>
                                          <p:spTgt spid="25"/>
                                        </p:tgtEl>
                                      </p:cBhvr>
                                    </p:animEffect>
                                  </p:childTnLst>
                                </p:cTn>
                              </p:par>
                              <p:par>
                                <p:cTn id="88" presetID="31" presetClass="entr" presetSubtype="0" fill="hold" grpId="0" nodeType="withEffect">
                                  <p:stCondLst>
                                    <p:cond delay="0"/>
                                  </p:stCondLst>
                                  <p:childTnLst>
                                    <p:set>
                                      <p:cBhvr>
                                        <p:cTn id="89" dur="1" fill="hold">
                                          <p:stCondLst>
                                            <p:cond delay="0"/>
                                          </p:stCondLst>
                                        </p:cTn>
                                        <p:tgtEl>
                                          <p:spTgt spid="24"/>
                                        </p:tgtEl>
                                        <p:attrNameLst>
                                          <p:attrName>style.visibility</p:attrName>
                                        </p:attrNameLst>
                                      </p:cBhvr>
                                      <p:to>
                                        <p:strVal val="visible"/>
                                      </p:to>
                                    </p:set>
                                    <p:anim calcmode="lin" valueType="num">
                                      <p:cBhvr>
                                        <p:cTn id="90" dur="500" fill="hold"/>
                                        <p:tgtEl>
                                          <p:spTgt spid="24"/>
                                        </p:tgtEl>
                                        <p:attrNameLst>
                                          <p:attrName>ppt_w</p:attrName>
                                        </p:attrNameLst>
                                      </p:cBhvr>
                                      <p:tavLst>
                                        <p:tav tm="0">
                                          <p:val>
                                            <p:fltVal val="0"/>
                                          </p:val>
                                        </p:tav>
                                        <p:tav tm="100000">
                                          <p:val>
                                            <p:strVal val="#ppt_w"/>
                                          </p:val>
                                        </p:tav>
                                      </p:tavLst>
                                    </p:anim>
                                    <p:anim calcmode="lin" valueType="num">
                                      <p:cBhvr>
                                        <p:cTn id="91" dur="500" fill="hold"/>
                                        <p:tgtEl>
                                          <p:spTgt spid="24"/>
                                        </p:tgtEl>
                                        <p:attrNameLst>
                                          <p:attrName>ppt_h</p:attrName>
                                        </p:attrNameLst>
                                      </p:cBhvr>
                                      <p:tavLst>
                                        <p:tav tm="0">
                                          <p:val>
                                            <p:fltVal val="0"/>
                                          </p:val>
                                        </p:tav>
                                        <p:tav tm="100000">
                                          <p:val>
                                            <p:strVal val="#ppt_h"/>
                                          </p:val>
                                        </p:tav>
                                      </p:tavLst>
                                    </p:anim>
                                    <p:anim calcmode="lin" valueType="num">
                                      <p:cBhvr>
                                        <p:cTn id="92" dur="500" fill="hold"/>
                                        <p:tgtEl>
                                          <p:spTgt spid="24"/>
                                        </p:tgtEl>
                                        <p:attrNameLst>
                                          <p:attrName>style.rotation</p:attrName>
                                        </p:attrNameLst>
                                      </p:cBhvr>
                                      <p:tavLst>
                                        <p:tav tm="0">
                                          <p:val>
                                            <p:fltVal val="90"/>
                                          </p:val>
                                        </p:tav>
                                        <p:tav tm="100000">
                                          <p:val>
                                            <p:fltVal val="0"/>
                                          </p:val>
                                        </p:tav>
                                      </p:tavLst>
                                    </p:anim>
                                    <p:animEffect transition="in" filter="fade">
                                      <p:cBhvr>
                                        <p:cTn id="9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2" grpId="0"/>
      <p:bldP spid="13" grpId="0"/>
      <p:bldP spid="19" grpId="0"/>
      <p:bldP spid="20" grpId="0"/>
      <p:bldP spid="2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2F4D23-BD0A-4F74-880F-0A3C68F167A0}"/>
              </a:ext>
            </a:extLst>
          </p:cNvPr>
          <p:cNvSpPr>
            <a:spLocks noGrp="1"/>
          </p:cNvSpPr>
          <p:nvPr>
            <p:ph type="title"/>
          </p:nvPr>
        </p:nvSpPr>
        <p:spPr/>
        <p:txBody>
          <a:bodyPr/>
          <a:lstStyle/>
          <a:p>
            <a:r>
              <a:rPr lang="it-IT" dirty="0"/>
              <a:t>Fonti</a:t>
            </a:r>
          </a:p>
        </p:txBody>
      </p:sp>
      <p:sp>
        <p:nvSpPr>
          <p:cNvPr id="3" name="Segnaposto contenuto 2">
            <a:extLst>
              <a:ext uri="{FF2B5EF4-FFF2-40B4-BE49-F238E27FC236}">
                <a16:creationId xmlns:a16="http://schemas.microsoft.com/office/drawing/2014/main" id="{58C52865-EF52-4860-9D01-44EF3B5C3111}"/>
              </a:ext>
            </a:extLst>
          </p:cNvPr>
          <p:cNvSpPr>
            <a:spLocks noGrp="1"/>
          </p:cNvSpPr>
          <p:nvPr>
            <p:ph idx="1"/>
          </p:nvPr>
        </p:nvSpPr>
        <p:spPr>
          <a:xfrm>
            <a:off x="1371600" y="1506280"/>
            <a:ext cx="9601200" cy="1485900"/>
          </a:xfrm>
        </p:spPr>
        <p:txBody>
          <a:bodyPr>
            <a:normAutofit lnSpcReduction="10000"/>
          </a:bodyPr>
          <a:lstStyle/>
          <a:p>
            <a:r>
              <a:rPr lang="en-US" sz="1800" dirty="0" err="1"/>
              <a:t>Immagini</a:t>
            </a:r>
            <a:endParaRPr lang="en-US" sz="1800" dirty="0"/>
          </a:p>
          <a:p>
            <a:pPr lvl="1">
              <a:lnSpc>
                <a:spcPct val="80000"/>
              </a:lnSpc>
            </a:pPr>
            <a:r>
              <a:rPr lang="en-US" sz="1400" i="0" dirty="0">
                <a:hlinkClick r:id="rId2"/>
              </a:rPr>
              <a:t>https://www.flaticon.com/authors/flat-icons</a:t>
            </a:r>
            <a:r>
              <a:rPr lang="en-US" sz="1400" i="0" dirty="0"/>
              <a:t> &amp; </a:t>
            </a:r>
            <a:r>
              <a:rPr lang="en-US" sz="1400" i="0" dirty="0">
                <a:hlinkClick r:id="rId3"/>
              </a:rPr>
              <a:t>https://flat-icons.com/</a:t>
            </a:r>
            <a:endParaRPr lang="en-US" sz="1400" i="0" dirty="0"/>
          </a:p>
          <a:p>
            <a:pPr lvl="1">
              <a:lnSpc>
                <a:spcPct val="80000"/>
              </a:lnSpc>
            </a:pPr>
            <a:r>
              <a:rPr lang="en-US" sz="1400" i="0" dirty="0" err="1"/>
              <a:t>Xnimrodx</a:t>
            </a:r>
            <a:r>
              <a:rPr lang="en-US" sz="1400" i="0" dirty="0"/>
              <a:t> from </a:t>
            </a:r>
            <a:r>
              <a:rPr lang="en-US" sz="1400" i="0" dirty="0">
                <a:hlinkClick r:id="rId4"/>
              </a:rPr>
              <a:t>https://www.flaticon.com/</a:t>
            </a:r>
            <a:endParaRPr lang="en-US" sz="1400" i="0" dirty="0"/>
          </a:p>
          <a:p>
            <a:pPr lvl="1">
              <a:lnSpc>
                <a:spcPct val="80000"/>
              </a:lnSpc>
            </a:pPr>
            <a:r>
              <a:rPr lang="en-US" sz="1400" i="0" dirty="0">
                <a:hlinkClick r:id="rId5"/>
              </a:rPr>
              <a:t>https://www.freepik.com</a:t>
            </a:r>
            <a:endParaRPr lang="en-US" sz="1400" i="0" dirty="0"/>
          </a:p>
          <a:p>
            <a:pPr lvl="1">
              <a:lnSpc>
                <a:spcPct val="80000"/>
              </a:lnSpc>
            </a:pPr>
            <a:r>
              <a:rPr lang="it-IT" sz="1400" i="0" dirty="0"/>
              <a:t>Le rispettive icone dei Framework appartengono ai Framework stessi e sono utilizzate soltanto per scopo dimostrativo, associandole direttamente all’origine. L’icona di Arena Web Hub è puramente rappresentativa.</a:t>
            </a:r>
          </a:p>
          <a:p>
            <a:endParaRPr lang="it-IT" sz="1400" dirty="0"/>
          </a:p>
        </p:txBody>
      </p:sp>
    </p:spTree>
    <p:extLst>
      <p:ext uri="{BB962C8B-B14F-4D97-AF65-F5344CB8AC3E}">
        <p14:creationId xmlns:p14="http://schemas.microsoft.com/office/powerpoint/2010/main" val="2208140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899C56-7852-4A56-80E4-F723C2BC5E4C}"/>
              </a:ext>
            </a:extLst>
          </p:cNvPr>
          <p:cNvSpPr>
            <a:spLocks noGrp="1"/>
          </p:cNvSpPr>
          <p:nvPr>
            <p:ph type="title"/>
          </p:nvPr>
        </p:nvSpPr>
        <p:spPr>
          <a:xfrm>
            <a:off x="1295400" y="2686050"/>
            <a:ext cx="9601200" cy="1485900"/>
          </a:xfrm>
        </p:spPr>
        <p:txBody>
          <a:bodyPr anchor="ctr">
            <a:normAutofit/>
          </a:bodyPr>
          <a:lstStyle/>
          <a:p>
            <a:r>
              <a:rPr lang="it-IT" sz="7200" dirty="0"/>
              <a:t>IoT e </a:t>
            </a:r>
            <a:r>
              <a:rPr lang="it-IT" sz="7200" dirty="0" err="1"/>
              <a:t>WoT</a:t>
            </a:r>
            <a:endParaRPr lang="it-IT" sz="7200" dirty="0"/>
          </a:p>
        </p:txBody>
      </p:sp>
    </p:spTree>
    <p:extLst>
      <p:ext uri="{BB962C8B-B14F-4D97-AF65-F5344CB8AC3E}">
        <p14:creationId xmlns:p14="http://schemas.microsoft.com/office/powerpoint/2010/main" val="208893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30C00E-1D38-4EA3-8883-9BDAFC37BBBD}"/>
              </a:ext>
            </a:extLst>
          </p:cNvPr>
          <p:cNvSpPr>
            <a:spLocks noGrp="1"/>
          </p:cNvSpPr>
          <p:nvPr>
            <p:ph type="title"/>
          </p:nvPr>
        </p:nvSpPr>
        <p:spPr>
          <a:xfrm>
            <a:off x="1371600" y="685800"/>
            <a:ext cx="9601200" cy="679704"/>
          </a:xfrm>
        </p:spPr>
        <p:txBody>
          <a:bodyPr>
            <a:normAutofit fontScale="90000"/>
          </a:bodyPr>
          <a:lstStyle/>
          <a:p>
            <a:r>
              <a:rPr lang="it-IT" dirty="0"/>
              <a:t>IoT e problematiche</a:t>
            </a:r>
          </a:p>
        </p:txBody>
      </p:sp>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365504"/>
            <a:ext cx="9664995" cy="5191240"/>
          </a:xfrm>
        </p:spPr>
        <p:txBody>
          <a:bodyPr>
            <a:normAutofit/>
          </a:bodyPr>
          <a:lstStyle/>
          <a:p>
            <a:r>
              <a:rPr lang="it-IT" dirty="0"/>
              <a:t>IoT  può essere considerato come una visione più ampia del mondo dove diverse entità eterogenee possono essere interconnesse tra loro per interagire nell’ambiente in cui si trovano, capace di creare un estratto virtuale del mondo reale.</a:t>
            </a:r>
          </a:p>
          <a:p>
            <a:r>
              <a:rPr lang="it-IT" dirty="0"/>
              <a:t>Già nel 2010 le Smart </a:t>
            </a:r>
            <a:r>
              <a:rPr lang="it-IT" dirty="0" err="1"/>
              <a:t>Things</a:t>
            </a:r>
            <a:r>
              <a:rPr lang="it-IT" dirty="0"/>
              <a:t> erano più del doppio della popolazione mondiale.</a:t>
            </a:r>
          </a:p>
          <a:p>
            <a:r>
              <a:rPr lang="it-IT" dirty="0"/>
              <a:t>Le tipologie degli oggetti sono tante quante categorie degli oggetti stessi</a:t>
            </a:r>
          </a:p>
          <a:p>
            <a:pPr lvl="1"/>
            <a:r>
              <a:rPr lang="it-IT" sz="1700" dirty="0"/>
              <a:t>Partendo da oggetti semplici come lampadine finendo sugli elettrodomestici come frigoriferi o automobili</a:t>
            </a:r>
          </a:p>
          <a:p>
            <a:r>
              <a:rPr lang="it-IT" dirty="0"/>
              <a:t>Non vi è alcuna integrazione di un sistema nell’altro</a:t>
            </a:r>
          </a:p>
          <a:p>
            <a:pPr lvl="1"/>
            <a:r>
              <a:rPr lang="it-IT" sz="1700" dirty="0"/>
              <a:t>Ogni </a:t>
            </a:r>
            <a:r>
              <a:rPr lang="it-IT" sz="1700" dirty="0" err="1"/>
              <a:t>manufacturer</a:t>
            </a:r>
            <a:r>
              <a:rPr lang="it-IT" sz="1700" dirty="0"/>
              <a:t> lega il cliente alle proprie soluzioni senza la possibilità  di interagire con quelle degli altri in modo agevole</a:t>
            </a:r>
          </a:p>
          <a:p>
            <a:r>
              <a:rPr lang="it-IT" dirty="0"/>
              <a:t>Le Smart </a:t>
            </a:r>
            <a:r>
              <a:rPr lang="it-IT" dirty="0" err="1"/>
              <a:t>Things</a:t>
            </a:r>
            <a:r>
              <a:rPr lang="it-IT" dirty="0"/>
              <a:t> prodotte necessitano di soluzioni proprietarie per essere gestite.</a:t>
            </a:r>
          </a:p>
          <a:p>
            <a:r>
              <a:rPr lang="it-IT" dirty="0"/>
              <a:t>Esistono diversi protocolli di comunicazione implementati da diverse </a:t>
            </a:r>
            <a:r>
              <a:rPr lang="it-IT" dirty="0" err="1"/>
              <a:t>Things</a:t>
            </a:r>
            <a:r>
              <a:rPr lang="it-IT" dirty="0"/>
              <a:t>.</a:t>
            </a:r>
          </a:p>
          <a:p>
            <a:r>
              <a:rPr lang="it-IT" dirty="0"/>
              <a:t>Vi sono inevitabili problemi per quanto riguarda la sicurezza e privacy</a:t>
            </a:r>
          </a:p>
          <a:p>
            <a:pPr lvl="1"/>
            <a:r>
              <a:rPr lang="it-IT" sz="1700" dirty="0"/>
              <a:t>Ad esempio, di chi sono i dati di un dispositivo: dell’utente o del </a:t>
            </a:r>
            <a:r>
              <a:rPr lang="it-IT" sz="1700" dirty="0" err="1"/>
              <a:t>manufacturer</a:t>
            </a:r>
            <a:r>
              <a:rPr lang="it-IT" sz="1700" dirty="0"/>
              <a:t>?</a:t>
            </a:r>
          </a:p>
        </p:txBody>
      </p:sp>
    </p:spTree>
    <p:extLst>
      <p:ext uri="{BB962C8B-B14F-4D97-AF65-F5344CB8AC3E}">
        <p14:creationId xmlns:p14="http://schemas.microsoft.com/office/powerpoint/2010/main" val="146367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down)">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down)">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wipe(down)">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wipe(down)">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wipe(down)">
                                      <p:cBhvr>
                                        <p:cTn id="54" dur="500"/>
                                        <p:tgtEl>
                                          <p:spTgt spid="3">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wipe(down)">
                                      <p:cBhvr>
                                        <p:cTn id="5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30C00E-1D38-4EA3-8883-9BDAFC37BBBD}"/>
              </a:ext>
            </a:extLst>
          </p:cNvPr>
          <p:cNvSpPr>
            <a:spLocks noGrp="1"/>
          </p:cNvSpPr>
          <p:nvPr>
            <p:ph type="title"/>
          </p:nvPr>
        </p:nvSpPr>
        <p:spPr>
          <a:xfrm>
            <a:off x="1371600" y="685800"/>
            <a:ext cx="9601200" cy="679704"/>
          </a:xfrm>
        </p:spPr>
        <p:txBody>
          <a:bodyPr>
            <a:normAutofit fontScale="90000"/>
          </a:bodyPr>
          <a:lstStyle/>
          <a:p>
            <a:r>
              <a:rPr lang="it-IT" dirty="0"/>
              <a:t>Web of </a:t>
            </a:r>
            <a:r>
              <a:rPr lang="it-IT" dirty="0" err="1"/>
              <a:t>Things</a:t>
            </a:r>
            <a:endParaRPr lang="it-IT" dirty="0"/>
          </a:p>
        </p:txBody>
      </p:sp>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365504"/>
            <a:ext cx="9664995" cy="5191240"/>
          </a:xfrm>
        </p:spPr>
        <p:txBody>
          <a:bodyPr>
            <a:normAutofit/>
          </a:bodyPr>
          <a:lstStyle/>
          <a:p>
            <a:r>
              <a:rPr lang="it-IT" dirty="0"/>
              <a:t>Per risolvere il problema dell’eterogeneità W3C propone standard per definire quello che risulta essere a tutti gli effetti una «Rete di Dispositivi Connessi».</a:t>
            </a:r>
          </a:p>
          <a:p>
            <a:r>
              <a:rPr lang="it-IT" dirty="0"/>
              <a:t>Piuttosto che utilizzare i vari protocolli di comunicazione (incompatibili tra loro) viene usato REST con semplici chiamate HTTP.</a:t>
            </a:r>
          </a:p>
          <a:p>
            <a:r>
              <a:rPr lang="it-IT" dirty="0"/>
              <a:t>Grazie a REST ogni </a:t>
            </a:r>
            <a:r>
              <a:rPr lang="it-IT" dirty="0" err="1"/>
              <a:t>Thing</a:t>
            </a:r>
            <a:r>
              <a:rPr lang="it-IT" dirty="0"/>
              <a:t>, Proprietà o Azione è:</a:t>
            </a:r>
          </a:p>
          <a:p>
            <a:pPr lvl="1"/>
            <a:r>
              <a:rPr lang="it-IT" sz="1700" dirty="0"/>
              <a:t>identificata univocamente nel sistema;</a:t>
            </a:r>
          </a:p>
          <a:p>
            <a:pPr lvl="1"/>
            <a:r>
              <a:rPr lang="it-IT" sz="1700" dirty="0"/>
              <a:t>richiamabile da tutti i Device aventi le capacità di usare il protocollo HTTP.</a:t>
            </a:r>
          </a:p>
          <a:p>
            <a:r>
              <a:rPr lang="it-IT" dirty="0"/>
              <a:t>Le </a:t>
            </a:r>
            <a:r>
              <a:rPr lang="it-IT" dirty="0" err="1"/>
              <a:t>Things</a:t>
            </a:r>
            <a:r>
              <a:rPr lang="it-IT" dirty="0"/>
              <a:t> vengono rinominate in </a:t>
            </a:r>
            <a:r>
              <a:rPr lang="it-IT" b="1" dirty="0"/>
              <a:t>Web </a:t>
            </a:r>
            <a:r>
              <a:rPr lang="it-IT" b="1" dirty="0" err="1"/>
              <a:t>Things</a:t>
            </a:r>
            <a:r>
              <a:rPr lang="it-IT" b="1" dirty="0"/>
              <a:t>.</a:t>
            </a:r>
          </a:p>
          <a:p>
            <a:r>
              <a:rPr lang="it-IT" dirty="0"/>
              <a:t>La soluzione al problema dell’interoperabilità viene fornita dalla descrizione (eventualmente semantica) dei device connessi;</a:t>
            </a:r>
          </a:p>
          <a:p>
            <a:pPr lvl="1"/>
            <a:r>
              <a:rPr lang="it-IT" sz="1700" dirty="0" err="1"/>
              <a:t>Thing</a:t>
            </a:r>
            <a:r>
              <a:rPr lang="it-IT" sz="1700" dirty="0"/>
              <a:t> </a:t>
            </a:r>
            <a:r>
              <a:rPr lang="it-IT" sz="1700" dirty="0" err="1"/>
              <a:t>Description</a:t>
            </a:r>
            <a:r>
              <a:rPr lang="it-IT" sz="1700" dirty="0"/>
              <a:t> ne è il risultato.</a:t>
            </a:r>
          </a:p>
        </p:txBody>
      </p:sp>
    </p:spTree>
    <p:extLst>
      <p:ext uri="{BB962C8B-B14F-4D97-AF65-F5344CB8AC3E}">
        <p14:creationId xmlns:p14="http://schemas.microsoft.com/office/powerpoint/2010/main" val="45051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down)">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down)">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wipe(down)">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wipe(down)">
                                      <p:cBhvr>
                                        <p:cTn id="4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899C56-7852-4A56-80E4-F723C2BC5E4C}"/>
              </a:ext>
            </a:extLst>
          </p:cNvPr>
          <p:cNvSpPr>
            <a:spLocks noGrp="1"/>
          </p:cNvSpPr>
          <p:nvPr>
            <p:ph type="title"/>
          </p:nvPr>
        </p:nvSpPr>
        <p:spPr>
          <a:xfrm>
            <a:off x="1295400" y="2686050"/>
            <a:ext cx="9601200" cy="1485900"/>
          </a:xfrm>
        </p:spPr>
        <p:txBody>
          <a:bodyPr anchor="ctr">
            <a:normAutofit/>
          </a:bodyPr>
          <a:lstStyle/>
          <a:p>
            <a:r>
              <a:rPr lang="it-IT" sz="7200" dirty="0"/>
              <a:t>Web Semantico</a:t>
            </a:r>
          </a:p>
        </p:txBody>
      </p:sp>
    </p:spTree>
    <p:extLst>
      <p:ext uri="{BB962C8B-B14F-4D97-AF65-F5344CB8AC3E}">
        <p14:creationId xmlns:p14="http://schemas.microsoft.com/office/powerpoint/2010/main" val="200564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30C00E-1D38-4EA3-8883-9BDAFC37BBBD}"/>
              </a:ext>
            </a:extLst>
          </p:cNvPr>
          <p:cNvSpPr>
            <a:spLocks noGrp="1"/>
          </p:cNvSpPr>
          <p:nvPr>
            <p:ph type="title"/>
          </p:nvPr>
        </p:nvSpPr>
        <p:spPr>
          <a:xfrm>
            <a:off x="1371600" y="685800"/>
            <a:ext cx="9601200" cy="679704"/>
          </a:xfrm>
        </p:spPr>
        <p:txBody>
          <a:bodyPr>
            <a:normAutofit fontScale="90000"/>
          </a:bodyPr>
          <a:lstStyle/>
          <a:p>
            <a:r>
              <a:rPr lang="it-IT" dirty="0"/>
              <a:t>Il mondo della semantica</a:t>
            </a:r>
          </a:p>
        </p:txBody>
      </p:sp>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365504"/>
            <a:ext cx="9664995" cy="5191240"/>
          </a:xfrm>
        </p:spPr>
        <p:txBody>
          <a:bodyPr>
            <a:normAutofit/>
          </a:bodyPr>
          <a:lstStyle/>
          <a:p>
            <a:r>
              <a:rPr lang="it-IT" dirty="0"/>
              <a:t>Esprimere conoscenza non è un concetto nuovo nel mondo di informatica</a:t>
            </a:r>
          </a:p>
          <a:p>
            <a:r>
              <a:rPr lang="it-IT" dirty="0"/>
              <a:t>Per un umano è semplice rappresentare della conoscenza:</a:t>
            </a:r>
          </a:p>
          <a:p>
            <a:pPr lvl="1"/>
            <a:r>
              <a:rPr lang="it-IT" sz="1700" dirty="0"/>
              <a:t>anche una semplice presentazione come questa è fonte di conoscenza</a:t>
            </a:r>
          </a:p>
          <a:p>
            <a:pPr lvl="1"/>
            <a:r>
              <a:rPr lang="it-IT" sz="1700" dirty="0"/>
              <a:t>ovviamente, per chi capisce la lingua italiana e si intende di informatica</a:t>
            </a:r>
          </a:p>
          <a:p>
            <a:r>
              <a:rPr lang="it-IT" dirty="0"/>
              <a:t>Una macchina fatica a ricavare questa conoscenza intrinsecamente umana:</a:t>
            </a:r>
          </a:p>
          <a:p>
            <a:pPr lvl="1"/>
            <a:r>
              <a:rPr lang="it-IT" sz="1700" dirty="0"/>
              <a:t>tutt’oggi vengono sviluppate intelligenze artificiali per l’analisi del testo naturale con lenti progressi nell’ambito;</a:t>
            </a:r>
          </a:p>
          <a:p>
            <a:pPr lvl="1"/>
            <a:r>
              <a:rPr lang="it-IT" sz="1700" dirty="0"/>
              <a:t>di conseguenza, è impensabile sfruttare un testo scritto in linguaggio naturale;</a:t>
            </a:r>
          </a:p>
          <a:p>
            <a:pPr lvl="1"/>
            <a:r>
              <a:rPr lang="it-IT" sz="1700" dirty="0"/>
              <a:t>molte volte vengono sottointesi concetti o collegamenti, grazie al fatto intrinseco di sapere di cosa si sta attualmente parlando.</a:t>
            </a:r>
          </a:p>
          <a:p>
            <a:r>
              <a:rPr lang="it-IT" dirty="0"/>
              <a:t>Vi è necessità di codifica della conoscenza in un formato tale da poterlo consegnare ad un elaboratore e aspettarsi risultati attesi</a:t>
            </a:r>
          </a:p>
          <a:p>
            <a:pPr lvl="1"/>
            <a:r>
              <a:rPr lang="it-IT" sz="1700" dirty="0"/>
              <a:t>Nasce il concetto di </a:t>
            </a:r>
            <a:r>
              <a:rPr lang="it-IT" sz="1700" dirty="0" err="1"/>
              <a:t>Linked</a:t>
            </a:r>
            <a:r>
              <a:rPr lang="it-IT" sz="1700" dirty="0"/>
              <a:t> Data e Ontologie</a:t>
            </a:r>
          </a:p>
        </p:txBody>
      </p:sp>
    </p:spTree>
    <p:extLst>
      <p:ext uri="{BB962C8B-B14F-4D97-AF65-F5344CB8AC3E}">
        <p14:creationId xmlns:p14="http://schemas.microsoft.com/office/powerpoint/2010/main" val="8254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down)">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down)">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wipe(down)">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wipe(down)">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wipe(down)">
                                      <p:cBhvr>
                                        <p:cTn id="54" dur="500"/>
                                        <p:tgtEl>
                                          <p:spTgt spid="3">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wipe(down)">
                                      <p:cBhvr>
                                        <p:cTn id="5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30C00E-1D38-4EA3-8883-9BDAFC37BBBD}"/>
              </a:ext>
            </a:extLst>
          </p:cNvPr>
          <p:cNvSpPr>
            <a:spLocks noGrp="1"/>
          </p:cNvSpPr>
          <p:nvPr>
            <p:ph type="title"/>
          </p:nvPr>
        </p:nvSpPr>
        <p:spPr>
          <a:xfrm>
            <a:off x="1371600" y="685800"/>
            <a:ext cx="9601200" cy="679704"/>
          </a:xfrm>
        </p:spPr>
        <p:txBody>
          <a:bodyPr>
            <a:normAutofit fontScale="90000"/>
          </a:bodyPr>
          <a:lstStyle/>
          <a:p>
            <a:r>
              <a:rPr lang="it-IT" dirty="0"/>
              <a:t>Conoscenza utilizzabile</a:t>
            </a:r>
          </a:p>
        </p:txBody>
      </p:sp>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365503"/>
            <a:ext cx="9664995" cy="5396803"/>
          </a:xfrm>
        </p:spPr>
        <p:txBody>
          <a:bodyPr>
            <a:normAutofit/>
          </a:bodyPr>
          <a:lstStyle/>
          <a:p>
            <a:r>
              <a:rPr lang="it-IT" dirty="0"/>
              <a:t>Per essere sfruttabile, una descrizione ha bisogno di essere:</a:t>
            </a:r>
          </a:p>
          <a:p>
            <a:pPr lvl="1"/>
            <a:r>
              <a:rPr lang="it-IT" sz="1800" b="1" dirty="0"/>
              <a:t>Efficiente</a:t>
            </a:r>
            <a:r>
              <a:rPr lang="it-IT" sz="1800" dirty="0"/>
              <a:t> – ben definito e non complesso nell’utilizzo;</a:t>
            </a:r>
          </a:p>
          <a:p>
            <a:pPr lvl="1"/>
            <a:r>
              <a:rPr lang="it-IT" sz="1800" b="1" dirty="0"/>
              <a:t>Completa</a:t>
            </a:r>
            <a:r>
              <a:rPr lang="it-IT" sz="1800" dirty="0"/>
              <a:t> – deve poter descrivere l’oggetto in tutti i suoi aspetti;</a:t>
            </a:r>
          </a:p>
          <a:p>
            <a:pPr lvl="1"/>
            <a:r>
              <a:rPr lang="it-IT" sz="1800" b="1" dirty="0"/>
              <a:t>Leggibile</a:t>
            </a:r>
            <a:r>
              <a:rPr lang="it-IT" sz="1800" dirty="0"/>
              <a:t> – la descrizione deve poter essere letta da una macchina;</a:t>
            </a:r>
          </a:p>
          <a:p>
            <a:pPr lvl="1"/>
            <a:r>
              <a:rPr lang="it-IT" sz="1800" b="1" dirty="0"/>
              <a:t>Compatibile</a:t>
            </a:r>
            <a:r>
              <a:rPr lang="it-IT" sz="1800" dirty="0"/>
              <a:t> – la descrizione deve poter essere letta da soggetti diversi;</a:t>
            </a:r>
          </a:p>
          <a:p>
            <a:pPr lvl="1"/>
            <a:r>
              <a:rPr lang="it-IT" sz="1800" b="1" dirty="0"/>
              <a:t>Univoca</a:t>
            </a:r>
            <a:r>
              <a:rPr lang="it-IT" sz="1800" dirty="0"/>
              <a:t> – il risultato ottenuto dalla sua lettura dev’essere consistente;</a:t>
            </a:r>
          </a:p>
          <a:p>
            <a:pPr lvl="1"/>
            <a:r>
              <a:rPr lang="it-IT" sz="1800" b="1" dirty="0"/>
              <a:t>Mantenibile</a:t>
            </a:r>
            <a:r>
              <a:rPr lang="it-IT" sz="1800" dirty="0"/>
              <a:t> – modifiche e/o aggiunte non devono provocare la sua distruzione;</a:t>
            </a:r>
          </a:p>
          <a:p>
            <a:pPr lvl="1"/>
            <a:r>
              <a:rPr lang="it-IT" sz="1800" b="1" dirty="0"/>
              <a:t>Reperibile</a:t>
            </a:r>
            <a:r>
              <a:rPr lang="it-IT" sz="1800" dirty="0"/>
              <a:t> – la conoscenza dev’essere a disposizione di tutti.</a:t>
            </a:r>
          </a:p>
          <a:p>
            <a:r>
              <a:rPr lang="it-IT" dirty="0"/>
              <a:t>I modelli più famosi che è possibile scegliere al giorno di oggi sono:</a:t>
            </a:r>
          </a:p>
          <a:p>
            <a:pPr lvl="1"/>
            <a:r>
              <a:rPr lang="it-IT" sz="1700" dirty="0"/>
              <a:t>RDF/RDFS;</a:t>
            </a:r>
          </a:p>
          <a:p>
            <a:pPr lvl="1"/>
            <a:r>
              <a:rPr lang="it-IT" sz="1700" dirty="0"/>
              <a:t>OWL;</a:t>
            </a:r>
          </a:p>
          <a:p>
            <a:pPr lvl="1"/>
            <a:r>
              <a:rPr lang="it-IT" sz="1700" dirty="0"/>
              <a:t>Descrizione in formati JSON / XML non standardizzati.</a:t>
            </a:r>
          </a:p>
          <a:p>
            <a:r>
              <a:rPr lang="it-IT" dirty="0"/>
              <a:t>L’attenzione ricade però su un mix tra le proposte note: </a:t>
            </a:r>
            <a:r>
              <a:rPr lang="it-IT" b="1" dirty="0" err="1"/>
              <a:t>Thing</a:t>
            </a:r>
            <a:r>
              <a:rPr lang="it-IT" b="1" dirty="0"/>
              <a:t> </a:t>
            </a:r>
            <a:r>
              <a:rPr lang="it-IT" b="1" dirty="0" err="1"/>
              <a:t>Description</a:t>
            </a:r>
            <a:r>
              <a:rPr lang="it-IT" dirty="0"/>
              <a:t>.</a:t>
            </a:r>
            <a:endParaRPr lang="it-IT" sz="1700" b="1" dirty="0"/>
          </a:p>
        </p:txBody>
      </p:sp>
    </p:spTree>
    <p:extLst>
      <p:ext uri="{BB962C8B-B14F-4D97-AF65-F5344CB8AC3E}">
        <p14:creationId xmlns:p14="http://schemas.microsoft.com/office/powerpoint/2010/main" val="83155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down)">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down)">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wipe(down)">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wipe(down)">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wipe(down)">
                                      <p:cBhvr>
                                        <p:cTn id="54" dur="500"/>
                                        <p:tgtEl>
                                          <p:spTgt spid="3">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wipe(down)">
                                      <p:cBhvr>
                                        <p:cTn id="59" dur="500"/>
                                        <p:tgtEl>
                                          <p:spTgt spid="3">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Effect transition="in" filter="wipe(down)">
                                      <p:cBhvr>
                                        <p:cTn id="64" dur="500"/>
                                        <p:tgtEl>
                                          <p:spTgt spid="3">
                                            <p:txEl>
                                              <p:pRg st="10" end="1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3">
                                            <p:txEl>
                                              <p:pRg st="11" end="11"/>
                                            </p:txEl>
                                          </p:spTgt>
                                        </p:tgtEl>
                                        <p:attrNameLst>
                                          <p:attrName>style.visibility</p:attrName>
                                        </p:attrNameLst>
                                      </p:cBhvr>
                                      <p:to>
                                        <p:strVal val="visible"/>
                                      </p:to>
                                    </p:set>
                                    <p:animEffect transition="in" filter="wipe(down)">
                                      <p:cBhvr>
                                        <p:cTn id="69" dur="500"/>
                                        <p:tgtEl>
                                          <p:spTgt spid="3">
                                            <p:txEl>
                                              <p:pRg st="11" end="1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3">
                                            <p:txEl>
                                              <p:pRg st="12" end="12"/>
                                            </p:txEl>
                                          </p:spTgt>
                                        </p:tgtEl>
                                        <p:attrNameLst>
                                          <p:attrName>style.visibility</p:attrName>
                                        </p:attrNameLst>
                                      </p:cBhvr>
                                      <p:to>
                                        <p:strVal val="visible"/>
                                      </p:to>
                                    </p:set>
                                    <p:animEffect transition="in" filter="wipe(down)">
                                      <p:cBhvr>
                                        <p:cTn id="74"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theme/theme1.xml><?xml version="1.0" encoding="utf-8"?>
<a:theme xmlns:a="http://schemas.openxmlformats.org/drawingml/2006/main" name="Ritaglio">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3002</Words>
  <Application>Microsoft Office PowerPoint</Application>
  <PresentationFormat>Widescreen</PresentationFormat>
  <Paragraphs>260</Paragraphs>
  <Slides>30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30</vt:i4>
      </vt:variant>
    </vt:vector>
  </HeadingPairs>
  <TitlesOfParts>
    <vt:vector size="35" baseType="lpstr">
      <vt:lpstr>Arial</vt:lpstr>
      <vt:lpstr>Calibri</vt:lpstr>
      <vt:lpstr>Consolas</vt:lpstr>
      <vt:lpstr>Franklin Gothic Book</vt:lpstr>
      <vt:lpstr>Ritaglio</vt:lpstr>
      <vt:lpstr>Semantic Smart Room</vt:lpstr>
      <vt:lpstr>Introduzione</vt:lpstr>
      <vt:lpstr>Obiettivi</vt:lpstr>
      <vt:lpstr>IoT e WoT</vt:lpstr>
      <vt:lpstr>IoT e problematiche</vt:lpstr>
      <vt:lpstr>Web of Things</vt:lpstr>
      <vt:lpstr>Web Semantico</vt:lpstr>
      <vt:lpstr>Il mondo della semantica</vt:lpstr>
      <vt:lpstr>Conoscenza utilizzabile</vt:lpstr>
      <vt:lpstr>Thing Description</vt:lpstr>
      <vt:lpstr>Importanza della semantica</vt:lpstr>
      <vt:lpstr>Sfruttare la semantica</vt:lpstr>
      <vt:lpstr>Modellazione delle Things</vt:lpstr>
      <vt:lpstr>Le Things</vt:lpstr>
      <vt:lpstr>Presentazione standard di PowerPoint</vt:lpstr>
      <vt:lpstr>Framework</vt:lpstr>
      <vt:lpstr>I Framework - caratteristiche</vt:lpstr>
      <vt:lpstr>I Framework - analisi</vt:lpstr>
      <vt:lpstr>I Framework - analisi</vt:lpstr>
      <vt:lpstr>I Framework – ThingWeb.io</vt:lpstr>
      <vt:lpstr>I Framework – ThingWeb.io</vt:lpstr>
      <vt:lpstr>I Framework – ThingWeb.io</vt:lpstr>
      <vt:lpstr>Utilizzo conoscenza</vt:lpstr>
      <vt:lpstr>Dov’è finita la semantica?</vt:lpstr>
      <vt:lpstr>Query con SPARQL</vt:lpstr>
      <vt:lpstr>Cosa permette quindi?</vt:lpstr>
      <vt:lpstr>Messa in pratica</vt:lpstr>
      <vt:lpstr>Agenti</vt:lpstr>
      <vt:lpstr>JaCaMo</vt:lpstr>
      <vt:lpstr>Fonti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Smart Room</dc:title>
  <dc:creator>Marcin Pabich</dc:creator>
  <cp:lastModifiedBy>Marcin Pabich</cp:lastModifiedBy>
  <cp:revision>17</cp:revision>
  <dcterms:created xsi:type="dcterms:W3CDTF">2021-01-27T15:16:13Z</dcterms:created>
  <dcterms:modified xsi:type="dcterms:W3CDTF">2021-01-27T18:13:54Z</dcterms:modified>
</cp:coreProperties>
</file>