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51435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para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mover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o slide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par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tar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not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1418AA8-1820-49F6-AA51-659F6ED7A955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BAD9CD9-EA9A-4B86-AE14-153EED614B7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09A3356-7C01-4082-9696-0A4157D35E3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48B1F9-0354-452B-803D-310BA4AC6A5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9C2F27-88A0-48C8-A78E-17BF9A5B4F7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F86F83C-753F-4765-975F-E729147CF81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07CE92A-5521-405F-B7A4-7A2891322F6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0CD8EEA-67BD-40E4-BDC4-932E20CD445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para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editar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o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format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o do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texto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do </a:t>
            </a: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título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343120"/>
          </a:xfrm>
          <a:prstGeom prst="rect">
            <a:avLst/>
          </a:prstGeom>
          <a:ln w="0">
            <a:noFill/>
          </a:ln>
        </p:spPr>
      </p:pic>
      <p:sp>
        <p:nvSpPr>
          <p:cNvPr id="9" name="Text 0"/>
          <p:cNvSpPr/>
          <p:nvPr/>
        </p:nvSpPr>
        <p:spPr>
          <a:xfrm>
            <a:off x="2539800" y="251640"/>
            <a:ext cx="406404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ffffff"/>
                </a:solidFill>
                <a:latin typeface="Noto Sans"/>
                <a:ea typeface="Noto Sans"/>
              </a:rPr>
              <a:t>Resolução da Questão 1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 1"/>
          <p:cNvSpPr/>
          <p:nvPr/>
        </p:nvSpPr>
        <p:spPr>
          <a:xfrm>
            <a:off x="3746160" y="743040"/>
            <a:ext cx="165168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690" spc="-1" strike="noStrike">
                <a:solidFill>
                  <a:srgbClr val="ffffff"/>
                </a:solidFill>
                <a:latin typeface="Noto Sans"/>
                <a:ea typeface="Noto Sans"/>
              </a:rPr>
              <a:t>Classe Triangulo</a:t>
            </a:r>
            <a:endParaRPr b="0" lang="pt-BR" sz="16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 2"/>
          <p:cNvSpPr/>
          <p:nvPr/>
        </p:nvSpPr>
        <p:spPr>
          <a:xfrm>
            <a:off x="1903320" y="1239480"/>
            <a:ext cx="93672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Enunciado: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Shape 3"/>
          <p:cNvSpPr/>
          <p:nvPr/>
        </p:nvSpPr>
        <p:spPr>
          <a:xfrm>
            <a:off x="285840" y="1571760"/>
            <a:ext cx="4171680" cy="348588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 4"/>
          <p:cNvSpPr/>
          <p:nvPr/>
        </p:nvSpPr>
        <p:spPr>
          <a:xfrm>
            <a:off x="519120" y="1761840"/>
            <a:ext cx="161496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Crie uma classe chamada 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 5"/>
          <p:cNvSpPr/>
          <p:nvPr/>
        </p:nvSpPr>
        <p:spPr>
          <a:xfrm>
            <a:off x="2220120" y="1761840"/>
            <a:ext cx="63216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Triangulo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 6"/>
          <p:cNvSpPr/>
          <p:nvPr/>
        </p:nvSpPr>
        <p:spPr>
          <a:xfrm>
            <a:off x="2901240" y="1761840"/>
            <a:ext cx="111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contendo os três 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 7"/>
          <p:cNvSpPr/>
          <p:nvPr/>
        </p:nvSpPr>
        <p:spPr>
          <a:xfrm>
            <a:off x="588960" y="1961640"/>
            <a:ext cx="341316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lados como atributos (a, b e c) e os seguintes métodos: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Text 8"/>
          <p:cNvSpPr/>
          <p:nvPr/>
        </p:nvSpPr>
        <p:spPr>
          <a:xfrm>
            <a:off x="628560" y="2256480"/>
            <a:ext cx="365724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Método construtor para inicializar o triângulo, desde que seja válido.</a:t>
            </a:r>
            <a:endParaRPr b="0" lang="pt-BR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Text 9"/>
          <p:cNvSpPr/>
          <p:nvPr/>
        </p:nvSpPr>
        <p:spPr>
          <a:xfrm>
            <a:off x="647280" y="2685240"/>
            <a:ext cx="46584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Método </a:t>
            </a:r>
            <a:endParaRPr b="0" lang="pt-BR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ext 10"/>
          <p:cNvSpPr/>
          <p:nvPr/>
        </p:nvSpPr>
        <p:spPr>
          <a:xfrm>
            <a:off x="1153080" y="2685240"/>
            <a:ext cx="51624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ehValido</a:t>
            </a:r>
            <a:endParaRPr b="0" lang="pt-BR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Text 11"/>
          <p:cNvSpPr/>
          <p:nvPr/>
        </p:nvSpPr>
        <p:spPr>
          <a:xfrm>
            <a:off x="628560" y="2821680"/>
            <a:ext cx="347004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que retorna verdadeiro se o triângulo é válido, senão retorna falso.</a:t>
            </a:r>
            <a:endParaRPr b="0" lang="pt-BR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Text 12"/>
          <p:cNvSpPr/>
          <p:nvPr/>
        </p:nvSpPr>
        <p:spPr>
          <a:xfrm>
            <a:off x="647280" y="3142440"/>
            <a:ext cx="46584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Método </a:t>
            </a:r>
            <a:endParaRPr b="0" lang="pt-BR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Text 13"/>
          <p:cNvSpPr/>
          <p:nvPr/>
        </p:nvSpPr>
        <p:spPr>
          <a:xfrm>
            <a:off x="1164600" y="3142440"/>
            <a:ext cx="80280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tipoTriangulo</a:t>
            </a:r>
            <a:endParaRPr b="0" lang="pt-BR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 14"/>
          <p:cNvSpPr/>
          <p:nvPr/>
        </p:nvSpPr>
        <p:spPr>
          <a:xfrm>
            <a:off x="628560" y="3314880"/>
            <a:ext cx="328032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que retorna o tipo do triângulo (equilátero, isósceles ou escaleno).</a:t>
            </a:r>
            <a:endParaRPr b="0" lang="pt-BR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Text 15"/>
          <p:cNvSpPr/>
          <p:nvPr/>
        </p:nvSpPr>
        <p:spPr>
          <a:xfrm>
            <a:off x="647280" y="3599640"/>
            <a:ext cx="46584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Método </a:t>
            </a:r>
            <a:endParaRPr b="0" lang="pt-BR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Text 16"/>
          <p:cNvSpPr/>
          <p:nvPr/>
        </p:nvSpPr>
        <p:spPr>
          <a:xfrm>
            <a:off x="1173240" y="3599640"/>
            <a:ext cx="101592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calculaPerimetro</a:t>
            </a:r>
            <a:endParaRPr b="0" lang="pt-BR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Text 17"/>
          <p:cNvSpPr/>
          <p:nvPr/>
        </p:nvSpPr>
        <p:spPr>
          <a:xfrm>
            <a:off x="628560" y="3807720"/>
            <a:ext cx="329184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que retorna o perímetro do triângulo.</a:t>
            </a:r>
            <a:endParaRPr b="0" lang="pt-BR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Text 18"/>
          <p:cNvSpPr/>
          <p:nvPr/>
        </p:nvSpPr>
        <p:spPr>
          <a:xfrm>
            <a:off x="647280" y="4056840"/>
            <a:ext cx="46584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Método </a:t>
            </a:r>
            <a:endParaRPr b="0" lang="pt-BR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Text 19"/>
          <p:cNvSpPr/>
          <p:nvPr/>
        </p:nvSpPr>
        <p:spPr>
          <a:xfrm>
            <a:off x="1159920" y="4056840"/>
            <a:ext cx="69300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calculaArea</a:t>
            </a:r>
            <a:endParaRPr b="0" lang="pt-BR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Text 20"/>
          <p:cNvSpPr/>
          <p:nvPr/>
        </p:nvSpPr>
        <p:spPr>
          <a:xfrm>
            <a:off x="628560" y="4229280"/>
            <a:ext cx="318564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que retorna a área do triângulo usando a fórmula de Heron.</a:t>
            </a:r>
            <a:endParaRPr b="0" lang="pt-BR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Text 21"/>
          <p:cNvSpPr/>
          <p:nvPr/>
        </p:nvSpPr>
        <p:spPr>
          <a:xfrm>
            <a:off x="628560" y="4542480"/>
            <a:ext cx="365724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Crie uma classe de teste para testar a sua classe com os diferentes métodos e situações.</a:t>
            </a:r>
            <a:endParaRPr b="0" lang="pt-BR" sz="93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" name="Image 1" descr="preencoded.png"/>
          <p:cNvPicPr/>
          <p:nvPr/>
        </p:nvPicPr>
        <p:blipFill>
          <a:blip r:embed="rId2"/>
          <a:stretch/>
        </p:blipFill>
        <p:spPr>
          <a:xfrm>
            <a:off x="5522040" y="2153880"/>
            <a:ext cx="2499840" cy="19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371920"/>
          </a:xfrm>
          <a:prstGeom prst="rect">
            <a:avLst/>
          </a:prstGeom>
          <a:ln w="0">
            <a:noFill/>
          </a:ln>
        </p:spPr>
      </p:pic>
      <p:sp>
        <p:nvSpPr>
          <p:cNvPr id="33" name="Text 0"/>
          <p:cNvSpPr/>
          <p:nvPr/>
        </p:nvSpPr>
        <p:spPr>
          <a:xfrm>
            <a:off x="2686320" y="274680"/>
            <a:ext cx="377136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pc="-1" strike="noStrike">
                <a:solidFill>
                  <a:srgbClr val="ffffff"/>
                </a:solidFill>
                <a:latin typeface="Noto Sans"/>
                <a:ea typeface="Noto Sans"/>
              </a:rPr>
              <a:t>Estrutura da Classe Triangulo</a:t>
            </a:r>
            <a:endParaRPr b="0" lang="pt-BR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ext 1"/>
          <p:cNvSpPr/>
          <p:nvPr/>
        </p:nvSpPr>
        <p:spPr>
          <a:xfrm>
            <a:off x="3556440" y="648360"/>
            <a:ext cx="203112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Atributos, construtor e validação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Text 2"/>
          <p:cNvSpPr/>
          <p:nvPr/>
        </p:nvSpPr>
        <p:spPr>
          <a:xfrm>
            <a:off x="1382760" y="1068120"/>
            <a:ext cx="197784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Atributos e Construtor: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Shape 3"/>
          <p:cNvSpPr/>
          <p:nvPr/>
        </p:nvSpPr>
        <p:spPr>
          <a:xfrm>
            <a:off x="285840" y="1400040"/>
            <a:ext cx="4171680" cy="2457000"/>
          </a:xfrm>
          <a:prstGeom prst="rect">
            <a:avLst/>
          </a:prstGeom>
          <a:solidFill>
            <a:srgbClr val="11182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Text 4"/>
          <p:cNvSpPr/>
          <p:nvPr/>
        </p:nvSpPr>
        <p:spPr>
          <a:xfrm>
            <a:off x="399960" y="1736280"/>
            <a:ext cx="3943080" cy="17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public class Triangulo {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private double a, b, c;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public Triangulo(double a, double b, double c) {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if (ehValido(a, b, c)) {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this.a = a;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this.b = b;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this.c = c;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} else {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System.out.println("Triângulo inválido. Os lados fornecidos não formam um triângulo.");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}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}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}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Shape 5"/>
          <p:cNvSpPr/>
          <p:nvPr/>
        </p:nvSpPr>
        <p:spPr>
          <a:xfrm>
            <a:off x="285840" y="4029120"/>
            <a:ext cx="4171680" cy="105696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Text 6"/>
          <p:cNvSpPr/>
          <p:nvPr/>
        </p:nvSpPr>
        <p:spPr>
          <a:xfrm>
            <a:off x="1859400" y="4163040"/>
            <a:ext cx="10238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Características: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7"/>
          <p:cNvSpPr/>
          <p:nvPr/>
        </p:nvSpPr>
        <p:spPr>
          <a:xfrm>
            <a:off x="1086840" y="4421880"/>
            <a:ext cx="27414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Três atributos privados (a, b, c) representando os lados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Text 8"/>
          <p:cNvSpPr/>
          <p:nvPr/>
        </p:nvSpPr>
        <p:spPr>
          <a:xfrm>
            <a:off x="904680" y="4621680"/>
            <a:ext cx="31053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Construtor que valida se os lados formam um triângulo válido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Text 9"/>
          <p:cNvSpPr/>
          <p:nvPr/>
        </p:nvSpPr>
        <p:spPr>
          <a:xfrm>
            <a:off x="968760" y="4821840"/>
            <a:ext cx="29775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Mensagem de erro caso os lados não formem um triângulo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Image 1" descr="preencoded.png"/>
          <p:cNvPicPr/>
          <p:nvPr/>
        </p:nvPicPr>
        <p:blipFill>
          <a:blip r:embed="rId2"/>
          <a:stretch/>
        </p:blipFill>
        <p:spPr>
          <a:xfrm>
            <a:off x="5400720" y="1700280"/>
            <a:ext cx="2742840" cy="274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5" name="Text 0"/>
          <p:cNvSpPr/>
          <p:nvPr/>
        </p:nvSpPr>
        <p:spPr>
          <a:xfrm>
            <a:off x="3484800" y="274680"/>
            <a:ext cx="217440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pc="-1" strike="noStrike">
                <a:solidFill>
                  <a:srgbClr val="ffffff"/>
                </a:solidFill>
                <a:latin typeface="Noto Sans"/>
                <a:ea typeface="Noto Sans"/>
              </a:rPr>
              <a:t>Método ehValido</a:t>
            </a:r>
            <a:endParaRPr b="0" lang="pt-BR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 1"/>
          <p:cNvSpPr/>
          <p:nvPr/>
        </p:nvSpPr>
        <p:spPr>
          <a:xfrm>
            <a:off x="2901960" y="648360"/>
            <a:ext cx="334008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Verificação da condição de existência de um triângulo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 2"/>
          <p:cNvSpPr/>
          <p:nvPr/>
        </p:nvSpPr>
        <p:spPr>
          <a:xfrm>
            <a:off x="1672200" y="1182240"/>
            <a:ext cx="139860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Implementação: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Shape 3"/>
          <p:cNvSpPr/>
          <p:nvPr/>
        </p:nvSpPr>
        <p:spPr>
          <a:xfrm>
            <a:off x="285840" y="1514520"/>
            <a:ext cx="4171680" cy="742680"/>
          </a:xfrm>
          <a:prstGeom prst="rect">
            <a:avLst/>
          </a:prstGeom>
          <a:solidFill>
            <a:srgbClr val="11182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 4"/>
          <p:cNvSpPr/>
          <p:nvPr/>
        </p:nvSpPr>
        <p:spPr>
          <a:xfrm>
            <a:off x="399960" y="1694160"/>
            <a:ext cx="3943080" cy="38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public boolean ehValido(double a, double b, double c) {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return (a + b &gt; c) &amp;&amp; (a + c &gt; b) &amp;&amp; (b + c &gt; a);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}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Shape 5"/>
          <p:cNvSpPr/>
          <p:nvPr/>
        </p:nvSpPr>
        <p:spPr>
          <a:xfrm>
            <a:off x="285840" y="2428920"/>
            <a:ext cx="4171680" cy="108540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 6"/>
          <p:cNvSpPr/>
          <p:nvPr/>
        </p:nvSpPr>
        <p:spPr>
          <a:xfrm>
            <a:off x="1597320" y="2562840"/>
            <a:ext cx="154800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Condição de existência: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 7"/>
          <p:cNvSpPr/>
          <p:nvPr/>
        </p:nvSpPr>
        <p:spPr>
          <a:xfrm>
            <a:off x="535320" y="2821680"/>
            <a:ext cx="36723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Para que três segmentos de reta formem um triângulo, é necessário que: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 8"/>
          <p:cNvSpPr/>
          <p:nvPr/>
        </p:nvSpPr>
        <p:spPr>
          <a:xfrm>
            <a:off x="1168200" y="3050280"/>
            <a:ext cx="25783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A soma de dois lados seja maior que o terceiro lado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 9"/>
          <p:cNvSpPr/>
          <p:nvPr/>
        </p:nvSpPr>
        <p:spPr>
          <a:xfrm>
            <a:off x="712080" y="3250080"/>
            <a:ext cx="34909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Esta condição deve ser verificada para todas as combinações de lados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Shape 10"/>
          <p:cNvSpPr/>
          <p:nvPr/>
        </p:nvSpPr>
        <p:spPr>
          <a:xfrm>
            <a:off x="285840" y="3686040"/>
            <a:ext cx="4171680" cy="105696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11"/>
          <p:cNvSpPr/>
          <p:nvPr/>
        </p:nvSpPr>
        <p:spPr>
          <a:xfrm>
            <a:off x="1848240" y="3820320"/>
            <a:ext cx="104652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Casos inválidos: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12"/>
          <p:cNvSpPr/>
          <p:nvPr/>
        </p:nvSpPr>
        <p:spPr>
          <a:xfrm>
            <a:off x="1849680" y="4078800"/>
            <a:ext cx="12157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Lados negativos ou zero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13"/>
          <p:cNvSpPr/>
          <p:nvPr/>
        </p:nvSpPr>
        <p:spPr>
          <a:xfrm>
            <a:off x="1321560" y="4278960"/>
            <a:ext cx="22719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Um lado muito grande em relação aos outros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14"/>
          <p:cNvSpPr/>
          <p:nvPr/>
        </p:nvSpPr>
        <p:spPr>
          <a:xfrm>
            <a:off x="1187280" y="4479120"/>
            <a:ext cx="25401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Exemplo: Triângulo(1, 2, 5) é inválido pois 1 + 2 ≤ 5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Shape 15"/>
          <p:cNvSpPr/>
          <p:nvPr/>
        </p:nvSpPr>
        <p:spPr>
          <a:xfrm>
            <a:off x="4993560" y="2235960"/>
            <a:ext cx="3557160" cy="1442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Image 1" descr="preencoded.png"/>
          <p:cNvPicPr/>
          <p:nvPr/>
        </p:nvPicPr>
        <p:blipFill>
          <a:blip r:embed="rId2"/>
          <a:stretch/>
        </p:blipFill>
        <p:spPr>
          <a:xfrm>
            <a:off x="5164920" y="2407320"/>
            <a:ext cx="3214440" cy="10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486040"/>
          </a:xfrm>
          <a:prstGeom prst="rect">
            <a:avLst/>
          </a:prstGeom>
          <a:ln w="0">
            <a:noFill/>
          </a:ln>
        </p:spPr>
      </p:pic>
      <p:sp>
        <p:nvSpPr>
          <p:cNvPr id="63" name="Text 0"/>
          <p:cNvSpPr/>
          <p:nvPr/>
        </p:nvSpPr>
        <p:spPr>
          <a:xfrm>
            <a:off x="3173760" y="274680"/>
            <a:ext cx="279612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pc="-1" strike="noStrike">
                <a:solidFill>
                  <a:srgbClr val="ffffff"/>
                </a:solidFill>
                <a:latin typeface="Noto Sans"/>
                <a:ea typeface="Noto Sans"/>
              </a:rPr>
              <a:t>Método tipoTriangulo</a:t>
            </a:r>
            <a:endParaRPr b="0" lang="pt-BR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 1"/>
          <p:cNvSpPr/>
          <p:nvPr/>
        </p:nvSpPr>
        <p:spPr>
          <a:xfrm>
            <a:off x="3224160" y="648360"/>
            <a:ext cx="269568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Classificação do triângulo quanto aos lados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 2"/>
          <p:cNvSpPr/>
          <p:nvPr/>
        </p:nvSpPr>
        <p:spPr>
          <a:xfrm>
            <a:off x="1672200" y="1068120"/>
            <a:ext cx="139860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Implementação: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Shape 3"/>
          <p:cNvSpPr/>
          <p:nvPr/>
        </p:nvSpPr>
        <p:spPr>
          <a:xfrm>
            <a:off x="285840" y="1400040"/>
            <a:ext cx="4171680" cy="2285640"/>
          </a:xfrm>
          <a:prstGeom prst="rect">
            <a:avLst/>
          </a:prstGeom>
          <a:solidFill>
            <a:srgbClr val="11182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ext 4"/>
          <p:cNvSpPr/>
          <p:nvPr/>
        </p:nvSpPr>
        <p:spPr>
          <a:xfrm>
            <a:off x="399960" y="1778040"/>
            <a:ext cx="3943080" cy="15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public String tipoTriangulo() {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if (!ehValido(a, b, c)) {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return "Inválido";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}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if (a == b &amp;&amp; b == c) {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return "Equilátero";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} else if (a == b || a == c || b == c) {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return "Isósceles";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} else {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return "Escaleno";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}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}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Shape 5"/>
          <p:cNvSpPr/>
          <p:nvPr/>
        </p:nvSpPr>
        <p:spPr>
          <a:xfrm>
            <a:off x="285840" y="3857760"/>
            <a:ext cx="4171680" cy="134280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 6"/>
          <p:cNvSpPr/>
          <p:nvPr/>
        </p:nvSpPr>
        <p:spPr>
          <a:xfrm>
            <a:off x="1436040" y="3991680"/>
            <a:ext cx="187092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Classificação dos triângulos: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 7"/>
          <p:cNvSpPr/>
          <p:nvPr/>
        </p:nvSpPr>
        <p:spPr>
          <a:xfrm>
            <a:off x="592200" y="4249440"/>
            <a:ext cx="5785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Equilátero: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 8"/>
          <p:cNvSpPr/>
          <p:nvPr/>
        </p:nvSpPr>
        <p:spPr>
          <a:xfrm>
            <a:off x="1240560" y="4249440"/>
            <a:ext cx="13572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Três lados iguais (a = b = c)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9"/>
          <p:cNvSpPr/>
          <p:nvPr/>
        </p:nvSpPr>
        <p:spPr>
          <a:xfrm>
            <a:off x="589680" y="4478040"/>
            <a:ext cx="5101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Isósceles: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 10"/>
          <p:cNvSpPr/>
          <p:nvPr/>
        </p:nvSpPr>
        <p:spPr>
          <a:xfrm>
            <a:off x="1190880" y="4478040"/>
            <a:ext cx="203724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Dois lados iguais (a = b ou a = c ou b = c)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 11"/>
          <p:cNvSpPr/>
          <p:nvPr/>
        </p:nvSpPr>
        <p:spPr>
          <a:xfrm>
            <a:off x="588600" y="4706640"/>
            <a:ext cx="4950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Escaleno: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12"/>
          <p:cNvSpPr/>
          <p:nvPr/>
        </p:nvSpPr>
        <p:spPr>
          <a:xfrm>
            <a:off x="1156680" y="4706640"/>
            <a:ext cx="15678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Três lados diferentes (a ≠ b ≠ c)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 13"/>
          <p:cNvSpPr/>
          <p:nvPr/>
        </p:nvSpPr>
        <p:spPr>
          <a:xfrm>
            <a:off x="587880" y="4935240"/>
            <a:ext cx="46584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Inválido: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 14"/>
          <p:cNvSpPr/>
          <p:nvPr/>
        </p:nvSpPr>
        <p:spPr>
          <a:xfrm>
            <a:off x="1115280" y="4935240"/>
            <a:ext cx="12459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Não forma um triângulo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Shape 15"/>
          <p:cNvSpPr/>
          <p:nvPr/>
        </p:nvSpPr>
        <p:spPr>
          <a:xfrm>
            <a:off x="5076720" y="1814400"/>
            <a:ext cx="3390480" cy="2628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Image 1" descr="preencoded.png"/>
          <p:cNvPicPr/>
          <p:nvPr/>
        </p:nvPicPr>
        <p:blipFill>
          <a:blip r:embed="rId2"/>
          <a:stretch/>
        </p:blipFill>
        <p:spPr>
          <a:xfrm>
            <a:off x="5248440" y="1986120"/>
            <a:ext cx="3047760" cy="228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943240"/>
          </a:xfrm>
          <a:prstGeom prst="rect">
            <a:avLst/>
          </a:prstGeom>
          <a:ln w="0">
            <a:noFill/>
          </a:ln>
        </p:spPr>
      </p:pic>
      <p:sp>
        <p:nvSpPr>
          <p:cNvPr id="81" name="Text 0"/>
          <p:cNvSpPr/>
          <p:nvPr/>
        </p:nvSpPr>
        <p:spPr>
          <a:xfrm>
            <a:off x="1987560" y="274680"/>
            <a:ext cx="51688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pc="-1" strike="noStrike">
                <a:solidFill>
                  <a:srgbClr val="ffffff"/>
                </a:solidFill>
                <a:latin typeface="Noto Sans"/>
                <a:ea typeface="Noto Sans"/>
              </a:rPr>
              <a:t>Métodos calculaPerimetro e calculaArea</a:t>
            </a:r>
            <a:endParaRPr b="0" lang="pt-BR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 1"/>
          <p:cNvSpPr/>
          <p:nvPr/>
        </p:nvSpPr>
        <p:spPr>
          <a:xfrm>
            <a:off x="2738880" y="648360"/>
            <a:ext cx="36662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Cálculo do perímetro e da área usando a fórmula de Heron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 2"/>
          <p:cNvSpPr/>
          <p:nvPr/>
        </p:nvSpPr>
        <p:spPr>
          <a:xfrm>
            <a:off x="1672200" y="1068120"/>
            <a:ext cx="139860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Implementação: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Shape 3"/>
          <p:cNvSpPr/>
          <p:nvPr/>
        </p:nvSpPr>
        <p:spPr>
          <a:xfrm>
            <a:off x="285840" y="1400040"/>
            <a:ext cx="4171680" cy="2628720"/>
          </a:xfrm>
          <a:prstGeom prst="rect">
            <a:avLst/>
          </a:prstGeom>
          <a:solidFill>
            <a:srgbClr val="11182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Text 4"/>
          <p:cNvSpPr/>
          <p:nvPr/>
        </p:nvSpPr>
        <p:spPr>
          <a:xfrm>
            <a:off x="399960" y="1821960"/>
            <a:ext cx="3943080" cy="17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public double calculaPerimetro() {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if (!ehValido(a, b, c)) {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return 0;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}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return a + b + c;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}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public double calculaArea() {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if (!ehValido(a, b, c)) {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return 0;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}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double p = calculaPerimetro() / 2; // Semiperímetro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return Math.sqrt(p * (p - a) * (p - b) * (p - c));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93c5fd"/>
                </a:solidFill>
                <a:latin typeface="ui-monospace"/>
                <a:ea typeface="ui-monospace"/>
              </a:rPr>
              <a:t>}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Shape 5"/>
          <p:cNvSpPr/>
          <p:nvPr/>
        </p:nvSpPr>
        <p:spPr>
          <a:xfrm>
            <a:off x="285840" y="4200480"/>
            <a:ext cx="4171680" cy="145692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 6"/>
          <p:cNvSpPr/>
          <p:nvPr/>
        </p:nvSpPr>
        <p:spPr>
          <a:xfrm>
            <a:off x="1756800" y="4334760"/>
            <a:ext cx="122940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Fórmula de Heron: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 7"/>
          <p:cNvSpPr/>
          <p:nvPr/>
        </p:nvSpPr>
        <p:spPr>
          <a:xfrm>
            <a:off x="399960" y="4615560"/>
            <a:ext cx="394308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A fórmula de Heron permite calcular a área de um triângulo conhecendo apenas o comprimento dos seus três lados: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Shape 8"/>
          <p:cNvSpPr/>
          <p:nvPr/>
        </p:nvSpPr>
        <p:spPr>
          <a:xfrm>
            <a:off x="1131120" y="4971960"/>
            <a:ext cx="2481120" cy="514080"/>
          </a:xfrm>
          <a:prstGeom prst="rect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9"/>
          <p:cNvSpPr/>
          <p:nvPr/>
        </p:nvSpPr>
        <p:spPr>
          <a:xfrm>
            <a:off x="1297440" y="5049000"/>
            <a:ext cx="214848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Área = √(p × (p - a) × (p - b) × (p - c))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 10"/>
          <p:cNvSpPr/>
          <p:nvPr/>
        </p:nvSpPr>
        <p:spPr>
          <a:xfrm>
            <a:off x="1296720" y="5257080"/>
            <a:ext cx="214992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939" spc="-1" strike="noStrike">
                <a:solidFill>
                  <a:srgbClr val="ffffff"/>
                </a:solidFill>
                <a:latin typeface="Noto Sans"/>
                <a:ea typeface="Noto Sans"/>
              </a:rPr>
              <a:t>onde p = (a + b + c) / 2 (semiperímetro)</a:t>
            </a:r>
            <a:endParaRPr b="0" lang="pt-BR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hape 11"/>
          <p:cNvSpPr/>
          <p:nvPr/>
        </p:nvSpPr>
        <p:spPr>
          <a:xfrm>
            <a:off x="5133960" y="2100240"/>
            <a:ext cx="3276360" cy="2514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 1" descr="preencoded.png"/>
          <p:cNvPicPr/>
          <p:nvPr/>
        </p:nvPicPr>
        <p:blipFill>
          <a:blip r:embed="rId2"/>
          <a:stretch/>
        </p:blipFill>
        <p:spPr>
          <a:xfrm>
            <a:off x="5248440" y="2214720"/>
            <a:ext cx="3047760" cy="228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6543360"/>
          </a:xfrm>
          <a:prstGeom prst="rect">
            <a:avLst/>
          </a:prstGeom>
          <a:ln w="0">
            <a:noFill/>
          </a:ln>
        </p:spPr>
      </p:pic>
      <p:sp>
        <p:nvSpPr>
          <p:cNvPr id="95" name="Text 0"/>
          <p:cNvSpPr/>
          <p:nvPr/>
        </p:nvSpPr>
        <p:spPr>
          <a:xfrm>
            <a:off x="3606840" y="274680"/>
            <a:ext cx="193032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pc="-1" strike="noStrike">
                <a:solidFill>
                  <a:srgbClr val="ffffff"/>
                </a:solidFill>
                <a:latin typeface="Noto Sans"/>
                <a:ea typeface="Noto Sans"/>
              </a:rPr>
              <a:t>Classe de Teste</a:t>
            </a:r>
            <a:endParaRPr b="0" lang="pt-BR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 1"/>
          <p:cNvSpPr/>
          <p:nvPr/>
        </p:nvSpPr>
        <p:spPr>
          <a:xfrm>
            <a:off x="2983320" y="648360"/>
            <a:ext cx="317700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Verificação das funcionalidades da classe Triangulo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2"/>
          <p:cNvSpPr/>
          <p:nvPr/>
        </p:nvSpPr>
        <p:spPr>
          <a:xfrm>
            <a:off x="1730880" y="1010880"/>
            <a:ext cx="128124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Casos de Teste: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Shape 3"/>
          <p:cNvSpPr/>
          <p:nvPr/>
        </p:nvSpPr>
        <p:spPr>
          <a:xfrm>
            <a:off x="285840" y="1314360"/>
            <a:ext cx="4171680" cy="3571560"/>
          </a:xfrm>
          <a:prstGeom prst="rect">
            <a:avLst/>
          </a:prstGeom>
          <a:solidFill>
            <a:srgbClr val="11182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 4"/>
          <p:cNvSpPr/>
          <p:nvPr/>
        </p:nvSpPr>
        <p:spPr>
          <a:xfrm>
            <a:off x="399960" y="1881720"/>
            <a:ext cx="3943080" cy="264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public class TesteTriangulo {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public static void main(String[] args) {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// Teste 1: Triângulo Equilátero válido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Triangulo t1 = new Triangulo(5, 5, 5);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System.out.println("\n--- Teste 1 (Equilátero) ---");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System.out.println("É válido? " + t1.ehValido(5, 5, 5));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System.out.println("Tipo: " + t1.tipoTriangulo());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System.out.println("Perímetro: " + t1.calculaPerimetro());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System.out.println("Área: " + t1.calculaArea());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// Teste 2: Triângulo Isósceles válido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Triangulo t2 = new Triangulo(5, 5, 8);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// Teste 3: Triângulo Escaleno válido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Triangulo t3 = new Triangulo(3, 4, 5);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// Teste 4: Triângulo inválido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Triangulo t4 = new Triangulo(1, 2, 5);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// Teste 5: Triângulo inválido (lados negativos)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Triangulo t5 = new Triangulo(-1, 2, 2);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    </a:t>
            </a: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}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}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Shape 5"/>
          <p:cNvSpPr/>
          <p:nvPr/>
        </p:nvSpPr>
        <p:spPr>
          <a:xfrm>
            <a:off x="285840" y="5000760"/>
            <a:ext cx="4171680" cy="125712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6"/>
          <p:cNvSpPr/>
          <p:nvPr/>
        </p:nvSpPr>
        <p:spPr>
          <a:xfrm>
            <a:off x="1725480" y="5134680"/>
            <a:ext cx="129204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Estratégia de Teste: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 7"/>
          <p:cNvSpPr/>
          <p:nvPr/>
        </p:nvSpPr>
        <p:spPr>
          <a:xfrm>
            <a:off x="990720" y="5393520"/>
            <a:ext cx="293328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Teste de triângulos válidos (equilátero, isósceles, escaleno)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 8"/>
          <p:cNvSpPr/>
          <p:nvPr/>
        </p:nvSpPr>
        <p:spPr>
          <a:xfrm>
            <a:off x="1098360" y="5593320"/>
            <a:ext cx="27183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Teste de triângulos inválidos (desigualdade triangular)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9"/>
          <p:cNvSpPr/>
          <p:nvPr/>
        </p:nvSpPr>
        <p:spPr>
          <a:xfrm>
            <a:off x="1753560" y="5793480"/>
            <a:ext cx="14076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Teste com valores negativos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 10"/>
          <p:cNvSpPr/>
          <p:nvPr/>
        </p:nvSpPr>
        <p:spPr>
          <a:xfrm>
            <a:off x="1237680" y="5993280"/>
            <a:ext cx="24393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Verificação de todos os métodos implementados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 11"/>
          <p:cNvSpPr/>
          <p:nvPr/>
        </p:nvSpPr>
        <p:spPr>
          <a:xfrm>
            <a:off x="5818320" y="1010880"/>
            <a:ext cx="190764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Resultados dos Testes: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Shape 12"/>
          <p:cNvSpPr/>
          <p:nvPr/>
        </p:nvSpPr>
        <p:spPr>
          <a:xfrm>
            <a:off x="4686480" y="1314360"/>
            <a:ext cx="4171680" cy="3571560"/>
          </a:xfrm>
          <a:prstGeom prst="rect">
            <a:avLst/>
          </a:prstGeom>
          <a:solidFill>
            <a:srgbClr val="11182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ext 13"/>
          <p:cNvSpPr/>
          <p:nvPr/>
        </p:nvSpPr>
        <p:spPr>
          <a:xfrm>
            <a:off x="4800600" y="2039760"/>
            <a:ext cx="3943080" cy="35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--- Teste 1 (Equilátero) ---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É válido? true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Tipo: Equilátero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Perímetro: 15.0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Área: 10.825317547305483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--- Teste 2 (Isósceles) ---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É válido? true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Tipo: Isósceles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Perímetro: 18.0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Área: 12.0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--- Teste 3 (Escaleno) ---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É válido? true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Tipo: Escaleno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Perímetro: 12.0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Área: 6.0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--- Teste 4 (Inválido) ---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Triângulo inválido. Os lados fornecidos não formam um triângulo.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É válido? false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Tipo: Inválido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Perímetro: 0.0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Área: 0.0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--- Teste 5 (Inválido com lados negativos) ---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Triângulo inválido. Os lados fornecidos não formam um triângulo.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É válido? false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Tipo: Inválido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Perímetro: 0.0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750" spc="-1" strike="noStrike">
                <a:solidFill>
                  <a:srgbClr val="93c5fd"/>
                </a:solidFill>
                <a:latin typeface="ui-monospace"/>
                <a:ea typeface="ui-monospace"/>
              </a:rPr>
              <a:t>Área: 0.0</a:t>
            </a:r>
            <a:endParaRPr b="0" lang="pt-BR" sz="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Shape 14"/>
          <p:cNvSpPr/>
          <p:nvPr/>
        </p:nvSpPr>
        <p:spPr>
          <a:xfrm>
            <a:off x="4686480" y="5000760"/>
            <a:ext cx="4171680" cy="125712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 15"/>
          <p:cNvSpPr/>
          <p:nvPr/>
        </p:nvSpPr>
        <p:spPr>
          <a:xfrm>
            <a:off x="5996520" y="5134680"/>
            <a:ext cx="155088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Análise dos Resultados: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 16"/>
          <p:cNvSpPr/>
          <p:nvPr/>
        </p:nvSpPr>
        <p:spPr>
          <a:xfrm>
            <a:off x="5108400" y="5393520"/>
            <a:ext cx="349884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Todos os tipos de triângulos válidos foram corretamente identificados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 17"/>
          <p:cNvSpPr/>
          <p:nvPr/>
        </p:nvSpPr>
        <p:spPr>
          <a:xfrm>
            <a:off x="5206680" y="5593320"/>
            <a:ext cx="33019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Triângulos inválidos foram detectados e tratados adequadamente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 18"/>
          <p:cNvSpPr/>
          <p:nvPr/>
        </p:nvSpPr>
        <p:spPr>
          <a:xfrm>
            <a:off x="5766840" y="5793480"/>
            <a:ext cx="218196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Cálculos de perímetro e área estão corretos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 19"/>
          <p:cNvSpPr/>
          <p:nvPr/>
        </p:nvSpPr>
        <p:spPr>
          <a:xfrm>
            <a:off x="5256360" y="5993280"/>
            <a:ext cx="32029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Valores de retorno para triângulos inválidos são consistentes (0)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640" cy="5486040"/>
          </a:xfrm>
          <a:prstGeom prst="rect">
            <a:avLst/>
          </a:prstGeom>
          <a:ln w="0">
            <a:noFill/>
          </a:ln>
        </p:spPr>
      </p:pic>
      <p:sp>
        <p:nvSpPr>
          <p:cNvPr id="116" name="Text 0"/>
          <p:cNvSpPr/>
          <p:nvPr/>
        </p:nvSpPr>
        <p:spPr>
          <a:xfrm>
            <a:off x="3000960" y="274680"/>
            <a:ext cx="314208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020" spc="-1" strike="noStrike">
                <a:solidFill>
                  <a:srgbClr val="ffffff"/>
                </a:solidFill>
                <a:latin typeface="Noto Sans"/>
                <a:ea typeface="Noto Sans"/>
              </a:rPr>
              <a:t>Resultados e Conclusões</a:t>
            </a:r>
            <a:endParaRPr b="0" lang="pt-BR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 1"/>
          <p:cNvSpPr/>
          <p:nvPr/>
        </p:nvSpPr>
        <p:spPr>
          <a:xfrm>
            <a:off x="2854440" y="648360"/>
            <a:ext cx="343476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Análise dos testes e funcionamento da classe Triangulo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 2"/>
          <p:cNvSpPr/>
          <p:nvPr/>
        </p:nvSpPr>
        <p:spPr>
          <a:xfrm>
            <a:off x="1846440" y="1068120"/>
            <a:ext cx="1907640" cy="2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350" spc="-1" strike="noStrike">
                <a:solidFill>
                  <a:srgbClr val="ffffff"/>
                </a:solidFill>
                <a:latin typeface="Noto Sans"/>
                <a:ea typeface="Noto Sans"/>
              </a:rPr>
              <a:t>Resultados dos Testes:</a:t>
            </a:r>
            <a:endParaRPr b="0" lang="pt-BR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Shape 3"/>
          <p:cNvSpPr/>
          <p:nvPr/>
        </p:nvSpPr>
        <p:spPr>
          <a:xfrm>
            <a:off x="289440" y="1403640"/>
            <a:ext cx="1573560" cy="349560"/>
          </a:xfrm>
          <a:prstGeom prst="rect">
            <a:avLst/>
          </a:prstGeom>
          <a:solidFill>
            <a:srgbClr val="3b82f6">
              <a:alpha val="50000"/>
            </a:srgbClr>
          </a:solidFill>
          <a:ln w="99">
            <a:solidFill>
              <a:srgbClr val="93c5f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Text 4"/>
          <p:cNvSpPr/>
          <p:nvPr/>
        </p:nvSpPr>
        <p:spPr>
          <a:xfrm>
            <a:off x="289440" y="1450800"/>
            <a:ext cx="157356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Tipo de Triângulo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Shape 5"/>
          <p:cNvSpPr/>
          <p:nvPr/>
        </p:nvSpPr>
        <p:spPr>
          <a:xfrm>
            <a:off x="1860120" y="1403640"/>
            <a:ext cx="811080" cy="349560"/>
          </a:xfrm>
          <a:prstGeom prst="rect">
            <a:avLst/>
          </a:prstGeom>
          <a:solidFill>
            <a:srgbClr val="3b82f6">
              <a:alpha val="50000"/>
            </a:srgbClr>
          </a:solidFill>
          <a:ln w="99">
            <a:solidFill>
              <a:srgbClr val="93c5f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Text 6"/>
          <p:cNvSpPr/>
          <p:nvPr/>
        </p:nvSpPr>
        <p:spPr>
          <a:xfrm>
            <a:off x="1860120" y="1450800"/>
            <a:ext cx="81108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Lados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Shape 7"/>
          <p:cNvSpPr/>
          <p:nvPr/>
        </p:nvSpPr>
        <p:spPr>
          <a:xfrm>
            <a:off x="2669040" y="1403640"/>
            <a:ext cx="985680" cy="349560"/>
          </a:xfrm>
          <a:prstGeom prst="rect">
            <a:avLst/>
          </a:prstGeom>
          <a:solidFill>
            <a:srgbClr val="3b82f6">
              <a:alpha val="50000"/>
            </a:srgbClr>
          </a:solidFill>
          <a:ln w="99">
            <a:solidFill>
              <a:srgbClr val="93c5f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 8"/>
          <p:cNvSpPr/>
          <p:nvPr/>
        </p:nvSpPr>
        <p:spPr>
          <a:xfrm>
            <a:off x="2669040" y="1450800"/>
            <a:ext cx="98568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Validação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Shape 9"/>
          <p:cNvSpPr/>
          <p:nvPr/>
        </p:nvSpPr>
        <p:spPr>
          <a:xfrm>
            <a:off x="3653280" y="1403640"/>
            <a:ext cx="1020600" cy="349560"/>
          </a:xfrm>
          <a:prstGeom prst="rect">
            <a:avLst/>
          </a:prstGeom>
          <a:solidFill>
            <a:srgbClr val="3b82f6">
              <a:alpha val="50000"/>
            </a:srgbClr>
          </a:solidFill>
          <a:ln w="99">
            <a:solidFill>
              <a:srgbClr val="93c5f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 10"/>
          <p:cNvSpPr/>
          <p:nvPr/>
        </p:nvSpPr>
        <p:spPr>
          <a:xfrm>
            <a:off x="3653280" y="1450800"/>
            <a:ext cx="102060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Perímetro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Shape 11"/>
          <p:cNvSpPr/>
          <p:nvPr/>
        </p:nvSpPr>
        <p:spPr>
          <a:xfrm>
            <a:off x="4673160" y="1403640"/>
            <a:ext cx="637920" cy="349560"/>
          </a:xfrm>
          <a:prstGeom prst="rect">
            <a:avLst/>
          </a:prstGeom>
          <a:solidFill>
            <a:srgbClr val="3b82f6">
              <a:alpha val="50000"/>
            </a:srgbClr>
          </a:solidFill>
          <a:ln w="99">
            <a:solidFill>
              <a:srgbClr val="93c5f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Text 12"/>
          <p:cNvSpPr/>
          <p:nvPr/>
        </p:nvSpPr>
        <p:spPr>
          <a:xfrm>
            <a:off x="4673160" y="1450800"/>
            <a:ext cx="63792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Área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 13"/>
          <p:cNvSpPr/>
          <p:nvPr/>
        </p:nvSpPr>
        <p:spPr>
          <a:xfrm>
            <a:off x="289440" y="1793880"/>
            <a:ext cx="157320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Equilátero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 14"/>
          <p:cNvSpPr/>
          <p:nvPr/>
        </p:nvSpPr>
        <p:spPr>
          <a:xfrm>
            <a:off x="1862640" y="1793880"/>
            <a:ext cx="8150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(5, 5, 5)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 15"/>
          <p:cNvSpPr/>
          <p:nvPr/>
        </p:nvSpPr>
        <p:spPr>
          <a:xfrm>
            <a:off x="2678040" y="1793880"/>
            <a:ext cx="97956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Válido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 16"/>
          <p:cNvSpPr/>
          <p:nvPr/>
        </p:nvSpPr>
        <p:spPr>
          <a:xfrm>
            <a:off x="3658320" y="1793880"/>
            <a:ext cx="101376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15.0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17"/>
          <p:cNvSpPr/>
          <p:nvPr/>
        </p:nvSpPr>
        <p:spPr>
          <a:xfrm>
            <a:off x="4672440" y="1793880"/>
            <a:ext cx="6386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10.83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Shape 18"/>
          <p:cNvSpPr/>
          <p:nvPr/>
        </p:nvSpPr>
        <p:spPr>
          <a:xfrm>
            <a:off x="289440" y="2096640"/>
            <a:ext cx="5021640" cy="34956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 19"/>
          <p:cNvSpPr/>
          <p:nvPr/>
        </p:nvSpPr>
        <p:spPr>
          <a:xfrm>
            <a:off x="289440" y="2143800"/>
            <a:ext cx="157320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Isósceles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 20"/>
          <p:cNvSpPr/>
          <p:nvPr/>
        </p:nvSpPr>
        <p:spPr>
          <a:xfrm>
            <a:off x="1862640" y="2143800"/>
            <a:ext cx="8150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(5, 5, 8)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 21"/>
          <p:cNvSpPr/>
          <p:nvPr/>
        </p:nvSpPr>
        <p:spPr>
          <a:xfrm>
            <a:off x="2678040" y="2143800"/>
            <a:ext cx="97956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Válido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22"/>
          <p:cNvSpPr/>
          <p:nvPr/>
        </p:nvSpPr>
        <p:spPr>
          <a:xfrm>
            <a:off x="3658320" y="2143800"/>
            <a:ext cx="101376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18.0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 23"/>
          <p:cNvSpPr/>
          <p:nvPr/>
        </p:nvSpPr>
        <p:spPr>
          <a:xfrm>
            <a:off x="4672440" y="2143800"/>
            <a:ext cx="6386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12.0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 24"/>
          <p:cNvSpPr/>
          <p:nvPr/>
        </p:nvSpPr>
        <p:spPr>
          <a:xfrm>
            <a:off x="289440" y="2493720"/>
            <a:ext cx="157320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Escaleno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 25"/>
          <p:cNvSpPr/>
          <p:nvPr/>
        </p:nvSpPr>
        <p:spPr>
          <a:xfrm>
            <a:off x="1862640" y="2493720"/>
            <a:ext cx="8150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(3, 4, 5)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 26"/>
          <p:cNvSpPr/>
          <p:nvPr/>
        </p:nvSpPr>
        <p:spPr>
          <a:xfrm>
            <a:off x="2678040" y="2493720"/>
            <a:ext cx="97956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Válido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 27"/>
          <p:cNvSpPr/>
          <p:nvPr/>
        </p:nvSpPr>
        <p:spPr>
          <a:xfrm>
            <a:off x="3658320" y="2493720"/>
            <a:ext cx="101376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12.0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 28"/>
          <p:cNvSpPr/>
          <p:nvPr/>
        </p:nvSpPr>
        <p:spPr>
          <a:xfrm>
            <a:off x="4672440" y="2493720"/>
            <a:ext cx="6386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6.0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Shape 29"/>
          <p:cNvSpPr/>
          <p:nvPr/>
        </p:nvSpPr>
        <p:spPr>
          <a:xfrm>
            <a:off x="289440" y="2796840"/>
            <a:ext cx="5021640" cy="34956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 30"/>
          <p:cNvSpPr/>
          <p:nvPr/>
        </p:nvSpPr>
        <p:spPr>
          <a:xfrm>
            <a:off x="289440" y="2844000"/>
            <a:ext cx="157320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Inválido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 31"/>
          <p:cNvSpPr/>
          <p:nvPr/>
        </p:nvSpPr>
        <p:spPr>
          <a:xfrm>
            <a:off x="1862640" y="2844000"/>
            <a:ext cx="8150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(1, 2, 5)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 32"/>
          <p:cNvSpPr/>
          <p:nvPr/>
        </p:nvSpPr>
        <p:spPr>
          <a:xfrm>
            <a:off x="2678040" y="2844000"/>
            <a:ext cx="97956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Inválido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33"/>
          <p:cNvSpPr/>
          <p:nvPr/>
        </p:nvSpPr>
        <p:spPr>
          <a:xfrm>
            <a:off x="3658320" y="2844000"/>
            <a:ext cx="101376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0.0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 34"/>
          <p:cNvSpPr/>
          <p:nvPr/>
        </p:nvSpPr>
        <p:spPr>
          <a:xfrm>
            <a:off x="4672440" y="2844000"/>
            <a:ext cx="6386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0.0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 35"/>
          <p:cNvSpPr/>
          <p:nvPr/>
        </p:nvSpPr>
        <p:spPr>
          <a:xfrm>
            <a:off x="289440" y="3193920"/>
            <a:ext cx="157320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Inválido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 36"/>
          <p:cNvSpPr/>
          <p:nvPr/>
        </p:nvSpPr>
        <p:spPr>
          <a:xfrm>
            <a:off x="1862640" y="3193920"/>
            <a:ext cx="8150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(-1, 2, 2)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 37"/>
          <p:cNvSpPr/>
          <p:nvPr/>
        </p:nvSpPr>
        <p:spPr>
          <a:xfrm>
            <a:off x="2678040" y="3193920"/>
            <a:ext cx="97956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Inválido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 38"/>
          <p:cNvSpPr/>
          <p:nvPr/>
        </p:nvSpPr>
        <p:spPr>
          <a:xfrm>
            <a:off x="3658320" y="3193920"/>
            <a:ext cx="101376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0.0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 39"/>
          <p:cNvSpPr/>
          <p:nvPr/>
        </p:nvSpPr>
        <p:spPr>
          <a:xfrm>
            <a:off x="4672440" y="3193920"/>
            <a:ext cx="638640" cy="2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240" rIns="102240" tIns="64440" bIns="6444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0.0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Shape 40"/>
          <p:cNvSpPr/>
          <p:nvPr/>
        </p:nvSpPr>
        <p:spPr>
          <a:xfrm>
            <a:off x="285840" y="3672000"/>
            <a:ext cx="5028840" cy="145692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 41"/>
          <p:cNvSpPr/>
          <p:nvPr/>
        </p:nvSpPr>
        <p:spPr>
          <a:xfrm>
            <a:off x="2410200" y="3805920"/>
            <a:ext cx="77976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Conclusões: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 42"/>
          <p:cNvSpPr/>
          <p:nvPr/>
        </p:nvSpPr>
        <p:spPr>
          <a:xfrm>
            <a:off x="1375920" y="4064760"/>
            <a:ext cx="302004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A classe implementa corretamente a validação de triângulos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 43"/>
          <p:cNvSpPr/>
          <p:nvPr/>
        </p:nvSpPr>
        <p:spPr>
          <a:xfrm>
            <a:off x="1558800" y="4264560"/>
            <a:ext cx="265428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Identifica adequadamente os três tipos de triângulos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 44"/>
          <p:cNvSpPr/>
          <p:nvPr/>
        </p:nvSpPr>
        <p:spPr>
          <a:xfrm>
            <a:off x="1222920" y="4464720"/>
            <a:ext cx="332640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Calcula perímetro e área com precisão usando a fórmula de Heron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 45"/>
          <p:cNvSpPr/>
          <p:nvPr/>
        </p:nvSpPr>
        <p:spPr>
          <a:xfrm>
            <a:off x="1176480" y="4664520"/>
            <a:ext cx="341928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Trata casos inválidos retornando valores zero ou mensagens de erro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 46"/>
          <p:cNvSpPr/>
          <p:nvPr/>
        </p:nvSpPr>
        <p:spPr>
          <a:xfrm>
            <a:off x="1359360" y="4864680"/>
            <a:ext cx="3053520" cy="1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Implementação robusta para uso em aplicações geométricas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 1" descr="preencoded.png"/>
          <p:cNvPicPr/>
          <p:nvPr/>
        </p:nvPicPr>
        <p:blipFill>
          <a:blip r:embed="rId2"/>
          <a:stretch/>
        </p:blipFill>
        <p:spPr>
          <a:xfrm>
            <a:off x="5543640" y="1057320"/>
            <a:ext cx="3314520" cy="2857320"/>
          </a:xfrm>
          <a:prstGeom prst="rect">
            <a:avLst/>
          </a:prstGeom>
          <a:ln w="0">
            <a:noFill/>
          </a:ln>
        </p:spPr>
      </p:pic>
      <p:sp>
        <p:nvSpPr>
          <p:cNvPr id="164" name="Shape 47"/>
          <p:cNvSpPr/>
          <p:nvPr/>
        </p:nvSpPr>
        <p:spPr>
          <a:xfrm>
            <a:off x="5543640" y="4029120"/>
            <a:ext cx="3314520" cy="1171080"/>
          </a:xfrm>
          <a:prstGeom prst="rect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 48"/>
          <p:cNvSpPr/>
          <p:nvPr/>
        </p:nvSpPr>
        <p:spPr>
          <a:xfrm>
            <a:off x="6759720" y="4163040"/>
            <a:ext cx="882000" cy="1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050" spc="-1" strike="noStrike">
                <a:solidFill>
                  <a:srgbClr val="ffffff"/>
                </a:solidFill>
                <a:latin typeface="Noto Sans"/>
                <a:ea typeface="Noto Sans"/>
              </a:rPr>
              <a:t>Observações: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 49"/>
          <p:cNvSpPr/>
          <p:nvPr/>
        </p:nvSpPr>
        <p:spPr>
          <a:xfrm>
            <a:off x="5657760" y="4551840"/>
            <a:ext cx="3085920" cy="38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839" spc="-1" strike="noStrike">
                <a:solidFill>
                  <a:srgbClr val="ffffff"/>
                </a:solidFill>
                <a:latin typeface="Noto Sans"/>
                <a:ea typeface="Noto Sans"/>
              </a:rPr>
              <a:t>O gráfico mostra a relação entre perímetro e área para os diferentes tipos de triângulos testados. Note que triângulos inválidos têm valores zero para ambas as métricas.</a:t>
            </a:r>
            <a:endParaRPr b="0" lang="pt-BR" sz="83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LibreOffice/24.2.7.2$Linux_X86_64 LibreOffice_project/420$Build-2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2025-10-09T19:41:34Z</dcterms:created>
  <dc:creator>PptxGenJS</dc:creator>
  <dc:description/>
  <dc:language>pt-BR</dc:language>
  <cp:lastModifiedBy/>
  <dcterms:modified xsi:type="dcterms:W3CDTF">2025-10-09T16:46:47Z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On-screen Show (16:9)</vt:lpwstr>
  </property>
  <property fmtid="{D5CDD505-2E9C-101B-9397-08002B2CF9AE}" pid="4" name="Slides">
    <vt:i4>7</vt:i4>
  </property>
</Properties>
</file>