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Helvetica Neue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HelveticaNeue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lveticaNeue-italic.fntdata"/><Relationship Id="rId25" Type="http://schemas.openxmlformats.org/officeDocument/2006/relationships/font" Target="fonts/HelveticaNeue-bold.fntdata"/><Relationship Id="rId27" Type="http://schemas.openxmlformats.org/officeDocument/2006/relationships/font" Target="fonts/HelveticaNeue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46cd167d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46cd167d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d65b20302a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d65b20302a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d65b20302a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d65b20302a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d65b20302a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d65b20302a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d65b20302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d65b20302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d65b20302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d65b20302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d65b20302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d65b20302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d65b20302a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d65b20302a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fa13a2a3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fa13a2a3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9af1d4dc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9af1d4dc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9af1d4dc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9af1d4dc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9af1d4dc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9af1d4dc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65b20302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65b20302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d65b20302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d65b20302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d65b20302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d65b20302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65b20302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d65b20302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d65b20302a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d65b20302a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Árvores de Bode Expiatório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build_balanced(a, i, ns)</a:t>
            </a:r>
            <a:endParaRPr/>
          </a:p>
        </p:txBody>
      </p:sp>
      <p:sp>
        <p:nvSpPr>
          <p:cNvPr id="257" name="Google Shape;257;p22"/>
          <p:cNvSpPr txBox="1"/>
          <p:nvPr>
            <p:ph idx="1" type="body"/>
          </p:nvPr>
        </p:nvSpPr>
        <p:spPr>
          <a:xfrm>
            <a:off x="311700" y="1152475"/>
            <a:ext cx="5568600" cy="283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pt-BR" sz="1642">
                <a:solidFill>
                  <a:srgbClr val="F1C232"/>
                </a:solidFill>
              </a:rPr>
              <a:t>if </a:t>
            </a:r>
            <a:r>
              <a:rPr lang="pt-BR" sz="1642"/>
              <a:t>ns = 0 </a:t>
            </a:r>
            <a:r>
              <a:rPr lang="pt-BR" sz="1642">
                <a:solidFill>
                  <a:srgbClr val="FFD966"/>
                </a:solidFill>
              </a:rPr>
              <a:t>then</a:t>
            </a:r>
            <a:br>
              <a:rPr lang="pt-BR" sz="1642"/>
            </a:br>
            <a:r>
              <a:rPr lang="pt-BR" sz="1642"/>
              <a:t>    return </a:t>
            </a:r>
            <a:r>
              <a:rPr lang="pt-BR" sz="1642">
                <a:solidFill>
                  <a:srgbClr val="F1C232"/>
                </a:solidFill>
              </a:rPr>
              <a:t>nil</a:t>
            </a:r>
            <a:br>
              <a:rPr lang="pt-BR" sz="1642"/>
            </a:br>
            <a:r>
              <a:rPr lang="pt-BR" sz="1642"/>
              <a:t>m ← ns div 2</a:t>
            </a:r>
            <a:br>
              <a:rPr lang="pt-BR" sz="1642"/>
            </a:br>
            <a:r>
              <a:rPr lang="pt-BR" sz="1642"/>
              <a:t>a[i + m].left ← build_balanced(a, i, m)</a:t>
            </a:r>
            <a:br>
              <a:rPr lang="pt-BR" sz="1642"/>
            </a:br>
            <a:r>
              <a:rPr lang="pt-BR" sz="1642">
                <a:solidFill>
                  <a:srgbClr val="F1C232"/>
                </a:solidFill>
              </a:rPr>
              <a:t>if</a:t>
            </a:r>
            <a:r>
              <a:rPr lang="pt-BR" sz="1642"/>
              <a:t> a[i + m].left != nil </a:t>
            </a:r>
            <a:r>
              <a:rPr lang="pt-BR" sz="1642">
                <a:solidFill>
                  <a:srgbClr val="F1C232"/>
                </a:solidFill>
              </a:rPr>
              <a:t>then</a:t>
            </a:r>
            <a:br>
              <a:rPr lang="pt-BR" sz="1642"/>
            </a:br>
            <a:r>
              <a:rPr lang="pt-BR" sz="1642"/>
              <a:t>    a[i + m].left.parent ← a[i + m]</a:t>
            </a:r>
            <a:br>
              <a:rPr lang="pt-BR" sz="1642"/>
            </a:br>
            <a:r>
              <a:rPr lang="pt-BR" sz="1642"/>
              <a:t>a[i + m].right ← build_balanced(a, i + m + 1, ns − m − 1)</a:t>
            </a:r>
            <a:br>
              <a:rPr lang="pt-BR" sz="1642"/>
            </a:br>
            <a:r>
              <a:rPr lang="pt-BR" sz="1642">
                <a:solidFill>
                  <a:srgbClr val="F1C232"/>
                </a:solidFill>
              </a:rPr>
              <a:t>if</a:t>
            </a:r>
            <a:r>
              <a:rPr lang="pt-BR" sz="1642"/>
              <a:t> a[i + m].right !=nil </a:t>
            </a:r>
            <a:r>
              <a:rPr lang="pt-BR" sz="1642">
                <a:solidFill>
                  <a:srgbClr val="F1C232"/>
                </a:solidFill>
              </a:rPr>
              <a:t>then</a:t>
            </a:r>
            <a:br>
              <a:rPr lang="pt-BR" sz="1642"/>
            </a:br>
            <a:r>
              <a:rPr lang="pt-BR" sz="1642"/>
              <a:t>    a[i + m].right.parent ← a[i + m]</a:t>
            </a:r>
            <a:br>
              <a:rPr lang="pt-BR" sz="1642"/>
            </a:br>
            <a:r>
              <a:rPr lang="pt-BR" sz="1642">
                <a:solidFill>
                  <a:srgbClr val="F1C232"/>
                </a:solidFill>
              </a:rPr>
              <a:t>return</a:t>
            </a:r>
            <a:r>
              <a:rPr lang="pt-BR" sz="1642"/>
              <a:t> a[i + m]</a:t>
            </a:r>
            <a:endParaRPr sz="1642"/>
          </a:p>
        </p:txBody>
      </p:sp>
      <p:sp>
        <p:nvSpPr>
          <p:cNvPr id="258" name="Google Shape;258;p22"/>
          <p:cNvSpPr/>
          <p:nvPr/>
        </p:nvSpPr>
        <p:spPr>
          <a:xfrm>
            <a:off x="49005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59" name="Google Shape;259;p22"/>
          <p:cNvSpPr/>
          <p:nvPr/>
        </p:nvSpPr>
        <p:spPr>
          <a:xfrm>
            <a:off x="53904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60" name="Google Shape;260;p22"/>
          <p:cNvSpPr/>
          <p:nvPr/>
        </p:nvSpPr>
        <p:spPr>
          <a:xfrm>
            <a:off x="58803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61" name="Google Shape;261;p22"/>
          <p:cNvSpPr/>
          <p:nvPr/>
        </p:nvSpPr>
        <p:spPr>
          <a:xfrm>
            <a:off x="63702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62" name="Google Shape;262;p22"/>
          <p:cNvSpPr/>
          <p:nvPr/>
        </p:nvSpPr>
        <p:spPr>
          <a:xfrm>
            <a:off x="68601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3.5</a:t>
            </a:r>
            <a:endParaRPr/>
          </a:p>
        </p:txBody>
      </p:sp>
      <p:sp>
        <p:nvSpPr>
          <p:cNvPr id="263" name="Google Shape;263;p22"/>
          <p:cNvSpPr/>
          <p:nvPr/>
        </p:nvSpPr>
        <p:spPr>
          <a:xfrm>
            <a:off x="73500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64" name="Google Shape;264;p22"/>
          <p:cNvSpPr/>
          <p:nvPr/>
        </p:nvSpPr>
        <p:spPr>
          <a:xfrm>
            <a:off x="7839950" y="4450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65" name="Google Shape;265;p22"/>
          <p:cNvSpPr txBox="1"/>
          <p:nvPr/>
        </p:nvSpPr>
        <p:spPr>
          <a:xfrm>
            <a:off x="4497350" y="431825"/>
            <a:ext cx="40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2"/>
                </a:solidFill>
              </a:rPr>
              <a:t>a</a:t>
            </a:r>
            <a:endParaRPr sz="1800">
              <a:solidFill>
                <a:schemeClr val="accent2"/>
              </a:solidFill>
            </a:endParaRPr>
          </a:p>
        </p:txBody>
      </p:sp>
      <p:sp>
        <p:nvSpPr>
          <p:cNvPr id="266" name="Google Shape;266;p22"/>
          <p:cNvSpPr txBox="1"/>
          <p:nvPr/>
        </p:nvSpPr>
        <p:spPr>
          <a:xfrm>
            <a:off x="4847250" y="748825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</a:rPr>
              <a:t>i = 0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67" name="Google Shape;267;p22"/>
          <p:cNvSpPr txBox="1"/>
          <p:nvPr/>
        </p:nvSpPr>
        <p:spPr>
          <a:xfrm>
            <a:off x="4847250" y="1017725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</a:rPr>
              <a:t>ns</a:t>
            </a:r>
            <a:r>
              <a:rPr lang="pt-BR" sz="1800">
                <a:solidFill>
                  <a:schemeClr val="accent6"/>
                </a:solidFill>
              </a:rPr>
              <a:t> = 7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68" name="Google Shape;268;p22"/>
          <p:cNvSpPr/>
          <p:nvPr/>
        </p:nvSpPr>
        <p:spPr>
          <a:xfrm>
            <a:off x="296275" y="1275600"/>
            <a:ext cx="1407300" cy="23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2"/>
          <p:cNvSpPr/>
          <p:nvPr/>
        </p:nvSpPr>
        <p:spPr>
          <a:xfrm>
            <a:off x="325900" y="1813500"/>
            <a:ext cx="1407300" cy="23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2"/>
          <p:cNvSpPr txBox="1"/>
          <p:nvPr/>
        </p:nvSpPr>
        <p:spPr>
          <a:xfrm>
            <a:off x="4847250" y="1275600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</a:rPr>
              <a:t>m</a:t>
            </a:r>
            <a:r>
              <a:rPr lang="pt-BR" sz="1800">
                <a:solidFill>
                  <a:schemeClr val="accent6"/>
                </a:solidFill>
              </a:rPr>
              <a:t> = 3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71" name="Google Shape;271;p22"/>
          <p:cNvSpPr/>
          <p:nvPr/>
        </p:nvSpPr>
        <p:spPr>
          <a:xfrm>
            <a:off x="325900" y="2044900"/>
            <a:ext cx="3712800" cy="2388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2"/>
          <p:cNvSpPr/>
          <p:nvPr/>
        </p:nvSpPr>
        <p:spPr>
          <a:xfrm>
            <a:off x="7129550" y="1728075"/>
            <a:ext cx="489900" cy="4356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cxnSp>
        <p:nvCxnSpPr>
          <p:cNvPr id="273" name="Google Shape;273;p22"/>
          <p:cNvCxnSpPr>
            <a:stCxn id="272" idx="3"/>
          </p:cNvCxnSpPr>
          <p:nvPr/>
        </p:nvCxnSpPr>
        <p:spPr>
          <a:xfrm flipH="1">
            <a:off x="6941794" y="2099883"/>
            <a:ext cx="259500" cy="2799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22"/>
          <p:cNvSpPr txBox="1"/>
          <p:nvPr/>
        </p:nvSpPr>
        <p:spPr>
          <a:xfrm>
            <a:off x="6477825" y="2371650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FF"/>
                </a:solidFill>
              </a:rPr>
              <a:t>bb(a,0,3)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275" name="Google Shape;275;p22"/>
          <p:cNvSpPr txBox="1"/>
          <p:nvPr/>
        </p:nvSpPr>
        <p:spPr>
          <a:xfrm>
            <a:off x="3752450" y="162800"/>
            <a:ext cx="129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accent6"/>
                </a:solidFill>
              </a:rPr>
              <a:t>bb(a,0,7)</a:t>
            </a:r>
            <a:endParaRPr sz="1800">
              <a:solidFill>
                <a:schemeClr val="accent6"/>
              </a:solidFill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262326" y="1276451"/>
            <a:ext cx="14073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2"/>
          <p:cNvSpPr/>
          <p:nvPr/>
        </p:nvSpPr>
        <p:spPr>
          <a:xfrm>
            <a:off x="338526" y="1806726"/>
            <a:ext cx="14073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"/>
          <p:cNvSpPr txBox="1"/>
          <p:nvPr/>
        </p:nvSpPr>
        <p:spPr>
          <a:xfrm>
            <a:off x="5701550" y="748825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FF"/>
                </a:solidFill>
              </a:rPr>
              <a:t>i = 0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279" name="Google Shape;279;p22"/>
          <p:cNvSpPr txBox="1"/>
          <p:nvPr/>
        </p:nvSpPr>
        <p:spPr>
          <a:xfrm>
            <a:off x="5701550" y="1017725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FF"/>
                </a:solidFill>
              </a:rPr>
              <a:t>ns = 3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280" name="Google Shape;280;p22"/>
          <p:cNvSpPr txBox="1"/>
          <p:nvPr/>
        </p:nvSpPr>
        <p:spPr>
          <a:xfrm>
            <a:off x="5701550" y="1275600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FF"/>
                </a:solidFill>
              </a:rPr>
              <a:t>m = 1</a:t>
            </a:r>
            <a:endParaRPr sz="1800">
              <a:solidFill>
                <a:srgbClr val="00FFFF"/>
              </a:solidFill>
            </a:endParaRPr>
          </a:p>
        </p:txBody>
      </p:sp>
      <p:sp>
        <p:nvSpPr>
          <p:cNvPr id="281" name="Google Shape;281;p22"/>
          <p:cNvSpPr/>
          <p:nvPr/>
        </p:nvSpPr>
        <p:spPr>
          <a:xfrm>
            <a:off x="6788200" y="2771850"/>
            <a:ext cx="489900" cy="435600"/>
          </a:xfrm>
          <a:prstGeom prst="ellipse">
            <a:avLst/>
          </a:prstGeom>
          <a:solidFill>
            <a:srgbClr val="00FFFF"/>
          </a:solidFill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cxnSp>
        <p:nvCxnSpPr>
          <p:cNvPr id="282" name="Google Shape;282;p22"/>
          <p:cNvCxnSpPr>
            <a:stCxn id="281" idx="3"/>
          </p:cNvCxnSpPr>
          <p:nvPr/>
        </p:nvCxnSpPr>
        <p:spPr>
          <a:xfrm flipH="1">
            <a:off x="6600444" y="3143658"/>
            <a:ext cx="259500" cy="279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3" name="Google Shape;283;p22"/>
          <p:cNvSpPr txBox="1"/>
          <p:nvPr/>
        </p:nvSpPr>
        <p:spPr>
          <a:xfrm>
            <a:off x="6136475" y="3415425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bb(a,0,1)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84" name="Google Shape;284;p22"/>
          <p:cNvSpPr/>
          <p:nvPr/>
        </p:nvSpPr>
        <p:spPr>
          <a:xfrm>
            <a:off x="402099" y="2044900"/>
            <a:ext cx="37128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2"/>
          <p:cNvSpPr txBox="1"/>
          <p:nvPr/>
        </p:nvSpPr>
        <p:spPr>
          <a:xfrm>
            <a:off x="6436400" y="7500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i = 0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286" name="Google Shape;286;p22"/>
          <p:cNvSpPr txBox="1"/>
          <p:nvPr/>
        </p:nvSpPr>
        <p:spPr>
          <a:xfrm>
            <a:off x="6436400" y="10189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ns = 1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287" name="Google Shape;287;p22"/>
          <p:cNvSpPr/>
          <p:nvPr/>
        </p:nvSpPr>
        <p:spPr>
          <a:xfrm>
            <a:off x="212953" y="1276451"/>
            <a:ext cx="14073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2"/>
          <p:cNvSpPr/>
          <p:nvPr/>
        </p:nvSpPr>
        <p:spPr>
          <a:xfrm>
            <a:off x="342805" y="1806726"/>
            <a:ext cx="14073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2"/>
          <p:cNvSpPr txBox="1"/>
          <p:nvPr/>
        </p:nvSpPr>
        <p:spPr>
          <a:xfrm>
            <a:off x="6429498" y="1266375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m = 0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290" name="Google Shape;290;p22"/>
          <p:cNvSpPr/>
          <p:nvPr/>
        </p:nvSpPr>
        <p:spPr>
          <a:xfrm>
            <a:off x="249699" y="2071725"/>
            <a:ext cx="37128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2"/>
          <p:cNvSpPr/>
          <p:nvPr/>
        </p:nvSpPr>
        <p:spPr>
          <a:xfrm>
            <a:off x="6102400" y="3762450"/>
            <a:ext cx="489900" cy="435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cxnSp>
        <p:nvCxnSpPr>
          <p:cNvPr id="292" name="Google Shape;292;p22"/>
          <p:cNvCxnSpPr>
            <a:stCxn id="291" idx="3"/>
          </p:cNvCxnSpPr>
          <p:nvPr/>
        </p:nvCxnSpPr>
        <p:spPr>
          <a:xfrm flipH="1">
            <a:off x="5914644" y="4134258"/>
            <a:ext cx="259500" cy="27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3" name="Google Shape;293;p22"/>
          <p:cNvSpPr txBox="1"/>
          <p:nvPr/>
        </p:nvSpPr>
        <p:spPr>
          <a:xfrm>
            <a:off x="5450675" y="4366526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bb(a,0,0)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4" name="Google Shape;294;p22"/>
          <p:cNvSpPr txBox="1"/>
          <p:nvPr/>
        </p:nvSpPr>
        <p:spPr>
          <a:xfrm>
            <a:off x="7274600" y="7500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i = 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5" name="Google Shape;295;p22"/>
          <p:cNvSpPr txBox="1"/>
          <p:nvPr/>
        </p:nvSpPr>
        <p:spPr>
          <a:xfrm>
            <a:off x="7274600" y="10189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ns = 0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96" name="Google Shape;296;p22"/>
          <p:cNvSpPr/>
          <p:nvPr/>
        </p:nvSpPr>
        <p:spPr>
          <a:xfrm>
            <a:off x="365353" y="1276451"/>
            <a:ext cx="1407300" cy="238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2"/>
          <p:cNvSpPr/>
          <p:nvPr/>
        </p:nvSpPr>
        <p:spPr>
          <a:xfrm>
            <a:off x="517753" y="1505051"/>
            <a:ext cx="1407300" cy="2388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2"/>
          <p:cNvSpPr txBox="1"/>
          <p:nvPr/>
        </p:nvSpPr>
        <p:spPr>
          <a:xfrm>
            <a:off x="5745125" y="432982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nil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99" name="Google Shape;299;p22"/>
          <p:cNvSpPr txBox="1"/>
          <p:nvPr/>
        </p:nvSpPr>
        <p:spPr>
          <a:xfrm>
            <a:off x="6560000" y="4383000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nil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22"/>
          <p:cNvSpPr/>
          <p:nvPr/>
        </p:nvSpPr>
        <p:spPr>
          <a:xfrm>
            <a:off x="325900" y="2329951"/>
            <a:ext cx="23601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2"/>
          <p:cNvSpPr/>
          <p:nvPr/>
        </p:nvSpPr>
        <p:spPr>
          <a:xfrm>
            <a:off x="342800" y="2846400"/>
            <a:ext cx="53520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2" name="Google Shape;302;p22"/>
          <p:cNvCxnSpPr>
            <a:stCxn id="291" idx="5"/>
          </p:cNvCxnSpPr>
          <p:nvPr/>
        </p:nvCxnSpPr>
        <p:spPr>
          <a:xfrm>
            <a:off x="6520556" y="4134258"/>
            <a:ext cx="243600" cy="3192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3" name="Google Shape;303;p22"/>
          <p:cNvSpPr txBox="1"/>
          <p:nvPr/>
        </p:nvSpPr>
        <p:spPr>
          <a:xfrm>
            <a:off x="6341750" y="4383000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bb(a,1,0)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4" name="Google Shape;304;p22"/>
          <p:cNvSpPr txBox="1"/>
          <p:nvPr/>
        </p:nvSpPr>
        <p:spPr>
          <a:xfrm>
            <a:off x="7271052" y="7510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i = 1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05" name="Google Shape;305;p22"/>
          <p:cNvSpPr/>
          <p:nvPr/>
        </p:nvSpPr>
        <p:spPr>
          <a:xfrm>
            <a:off x="342800" y="3084875"/>
            <a:ext cx="23601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2"/>
          <p:cNvSpPr/>
          <p:nvPr/>
        </p:nvSpPr>
        <p:spPr>
          <a:xfrm>
            <a:off x="342800" y="3618275"/>
            <a:ext cx="1484100" cy="2388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" name="Google Shape;307;p22"/>
          <p:cNvCxnSpPr>
            <a:stCxn id="281" idx="3"/>
            <a:endCxn id="291" idx="0"/>
          </p:cNvCxnSpPr>
          <p:nvPr/>
        </p:nvCxnSpPr>
        <p:spPr>
          <a:xfrm flipH="1">
            <a:off x="6347244" y="3143658"/>
            <a:ext cx="512700" cy="61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22"/>
          <p:cNvSpPr/>
          <p:nvPr/>
        </p:nvSpPr>
        <p:spPr>
          <a:xfrm>
            <a:off x="345649" y="2329950"/>
            <a:ext cx="23769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2"/>
          <p:cNvSpPr/>
          <p:nvPr/>
        </p:nvSpPr>
        <p:spPr>
          <a:xfrm>
            <a:off x="554500" y="2558550"/>
            <a:ext cx="29016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0" name="Google Shape;310;p22"/>
          <p:cNvCxnSpPr>
            <a:stCxn id="281" idx="3"/>
            <a:endCxn id="291" idx="0"/>
          </p:cNvCxnSpPr>
          <p:nvPr/>
        </p:nvCxnSpPr>
        <p:spPr>
          <a:xfrm flipH="1">
            <a:off x="6347244" y="3143658"/>
            <a:ext cx="512700" cy="61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11" name="Google Shape;311;p22"/>
          <p:cNvSpPr/>
          <p:nvPr/>
        </p:nvSpPr>
        <p:spPr>
          <a:xfrm>
            <a:off x="190400" y="2846400"/>
            <a:ext cx="54024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2" name="Google Shape;312;p22"/>
          <p:cNvCxnSpPr>
            <a:stCxn id="281" idx="5"/>
          </p:cNvCxnSpPr>
          <p:nvPr/>
        </p:nvCxnSpPr>
        <p:spPr>
          <a:xfrm>
            <a:off x="7206356" y="3143658"/>
            <a:ext cx="189900" cy="3027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3" name="Google Shape;313;p22"/>
          <p:cNvSpPr txBox="1"/>
          <p:nvPr/>
        </p:nvSpPr>
        <p:spPr>
          <a:xfrm>
            <a:off x="7129550" y="3415425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00FF00"/>
                </a:solidFill>
              </a:rPr>
              <a:t>bb(a,2,1)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314" name="Google Shape;314;p22"/>
          <p:cNvSpPr txBox="1"/>
          <p:nvPr/>
        </p:nvSpPr>
        <p:spPr>
          <a:xfrm>
            <a:off x="6435301" y="752501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00FF00"/>
                </a:solidFill>
              </a:rPr>
              <a:t>i = 2</a:t>
            </a:r>
            <a:endParaRPr sz="1800">
              <a:solidFill>
                <a:srgbClr val="00FF00"/>
              </a:solidFill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7298300" y="3762450"/>
            <a:ext cx="489900" cy="4356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cxnSp>
        <p:nvCxnSpPr>
          <p:cNvPr id="316" name="Google Shape;316;p22"/>
          <p:cNvCxnSpPr>
            <a:stCxn id="315" idx="3"/>
          </p:cNvCxnSpPr>
          <p:nvPr/>
        </p:nvCxnSpPr>
        <p:spPr>
          <a:xfrm flipH="1">
            <a:off x="7110544" y="4134258"/>
            <a:ext cx="259500" cy="2799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2"/>
          <p:cNvSpPr txBox="1"/>
          <p:nvPr/>
        </p:nvSpPr>
        <p:spPr>
          <a:xfrm>
            <a:off x="6721900" y="4326549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bb(a,2,0)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18" name="Google Shape;318;p22"/>
          <p:cNvSpPr txBox="1"/>
          <p:nvPr/>
        </p:nvSpPr>
        <p:spPr>
          <a:xfrm>
            <a:off x="7274027" y="751226"/>
            <a:ext cx="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</a:rPr>
              <a:t>i = 2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6957350" y="4327425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nil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0" name="Google Shape;320;p22"/>
          <p:cNvCxnSpPr>
            <a:stCxn id="315" idx="5"/>
          </p:cNvCxnSpPr>
          <p:nvPr/>
        </p:nvCxnSpPr>
        <p:spPr>
          <a:xfrm>
            <a:off x="7716456" y="4134258"/>
            <a:ext cx="213000" cy="279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1" name="Google Shape;321;p22"/>
          <p:cNvSpPr txBox="1"/>
          <p:nvPr/>
        </p:nvSpPr>
        <p:spPr>
          <a:xfrm>
            <a:off x="7788200" y="4382999"/>
            <a:ext cx="1036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bb(a,2,0)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22" name="Google Shape;322;p22"/>
          <p:cNvSpPr txBox="1"/>
          <p:nvPr/>
        </p:nvSpPr>
        <p:spPr>
          <a:xfrm>
            <a:off x="7788200" y="4377250"/>
            <a:ext cx="447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FFFFF"/>
                </a:solidFill>
              </a:rPr>
              <a:t>nil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323" name="Google Shape;323;p22"/>
          <p:cNvCxnSpPr>
            <a:stCxn id="281" idx="5"/>
            <a:endCxn id="315" idx="0"/>
          </p:cNvCxnSpPr>
          <p:nvPr/>
        </p:nvCxnSpPr>
        <p:spPr>
          <a:xfrm>
            <a:off x="7206356" y="3143658"/>
            <a:ext cx="336900" cy="61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4" name="Google Shape;324;p22"/>
          <p:cNvCxnSpPr>
            <a:stCxn id="281" idx="5"/>
            <a:endCxn id="315" idx="0"/>
          </p:cNvCxnSpPr>
          <p:nvPr/>
        </p:nvCxnSpPr>
        <p:spPr>
          <a:xfrm>
            <a:off x="7206356" y="3143658"/>
            <a:ext cx="336900" cy="618900"/>
          </a:xfrm>
          <a:prstGeom prst="straightConnector1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25" name="Google Shape;325;p22"/>
          <p:cNvSpPr/>
          <p:nvPr/>
        </p:nvSpPr>
        <p:spPr>
          <a:xfrm>
            <a:off x="365350" y="3099000"/>
            <a:ext cx="2488500" cy="2388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2"/>
          <p:cNvSpPr/>
          <p:nvPr/>
        </p:nvSpPr>
        <p:spPr>
          <a:xfrm>
            <a:off x="596050" y="3383450"/>
            <a:ext cx="30201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2"/>
          <p:cNvSpPr/>
          <p:nvPr/>
        </p:nvSpPr>
        <p:spPr>
          <a:xfrm>
            <a:off x="287500" y="3667900"/>
            <a:ext cx="1484100" cy="23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28" name="Google Shape;328;p22"/>
          <p:cNvCxnSpPr>
            <a:stCxn id="272" idx="3"/>
            <a:endCxn id="281" idx="0"/>
          </p:cNvCxnSpPr>
          <p:nvPr/>
        </p:nvCxnSpPr>
        <p:spPr>
          <a:xfrm flipH="1">
            <a:off x="7033294" y="2099883"/>
            <a:ext cx="168000" cy="672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9" name="Google Shape;329;p22"/>
          <p:cNvSpPr/>
          <p:nvPr/>
        </p:nvSpPr>
        <p:spPr>
          <a:xfrm>
            <a:off x="269449" y="2329950"/>
            <a:ext cx="2376900" cy="238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2"/>
          <p:cNvSpPr/>
          <p:nvPr/>
        </p:nvSpPr>
        <p:spPr>
          <a:xfrm>
            <a:off x="579100" y="2568426"/>
            <a:ext cx="2901600" cy="238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1" name="Google Shape;331;p22"/>
          <p:cNvCxnSpPr>
            <a:stCxn id="272" idx="3"/>
            <a:endCxn id="281" idx="0"/>
          </p:cNvCxnSpPr>
          <p:nvPr/>
        </p:nvCxnSpPr>
        <p:spPr>
          <a:xfrm flipH="1">
            <a:off x="7033294" y="2099883"/>
            <a:ext cx="168000" cy="6720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332" name="Google Shape;332;p22"/>
          <p:cNvSpPr/>
          <p:nvPr/>
        </p:nvSpPr>
        <p:spPr>
          <a:xfrm>
            <a:off x="266600" y="2846400"/>
            <a:ext cx="5352000" cy="238800"/>
          </a:xfrm>
          <a:prstGeom prst="rect">
            <a:avLst/>
          </a:prstGeom>
          <a:noFill/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3" name="Google Shape;333;p22"/>
          <p:cNvCxnSpPr>
            <a:stCxn id="272" idx="5"/>
          </p:cNvCxnSpPr>
          <p:nvPr/>
        </p:nvCxnSpPr>
        <p:spPr>
          <a:xfrm>
            <a:off x="7547706" y="2099883"/>
            <a:ext cx="233700" cy="358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1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1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1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1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Árvore de Busca Binária com Reconstrução Parcial</a:t>
            </a:r>
            <a:endParaRPr/>
          </a:p>
        </p:txBody>
      </p:sp>
      <p:sp>
        <p:nvSpPr>
          <p:cNvPr id="339" name="Google Shape;339;p23"/>
          <p:cNvSpPr txBox="1"/>
          <p:nvPr>
            <p:ph idx="1" type="body"/>
          </p:nvPr>
        </p:nvSpPr>
        <p:spPr>
          <a:xfrm>
            <a:off x="311700" y="1152475"/>
            <a:ext cx="8520600" cy="134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Rastreamos:</a:t>
            </a:r>
            <a:endParaRPr sz="2100"/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n: número de nós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-"/>
            </a:pPr>
            <a:r>
              <a:rPr lang="pt-BR" sz="2100"/>
              <a:t>q: limite superior no número de nós.</a:t>
            </a:r>
            <a:endParaRPr sz="2100"/>
          </a:p>
        </p:txBody>
      </p:sp>
      <p:sp>
        <p:nvSpPr>
          <p:cNvPr id="340" name="Google Shape;340;p23"/>
          <p:cNvSpPr txBox="1"/>
          <p:nvPr/>
        </p:nvSpPr>
        <p:spPr>
          <a:xfrm>
            <a:off x="838100" y="3158900"/>
            <a:ext cx="73323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A todo momento: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			q/2 ≤ n ≤ q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Altura logarítmica</a:t>
            </a:r>
            <a:endParaRPr/>
          </a:p>
        </p:txBody>
      </p:sp>
      <p:sp>
        <p:nvSpPr>
          <p:cNvPr id="346" name="Google Shape;346;p24"/>
          <p:cNvSpPr txBox="1"/>
          <p:nvPr>
            <p:ph idx="1" type="body"/>
          </p:nvPr>
        </p:nvSpPr>
        <p:spPr>
          <a:xfrm>
            <a:off x="870500" y="3421525"/>
            <a:ext cx="8520600" cy="8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200"/>
              <a:t>log</a:t>
            </a:r>
            <a:r>
              <a:rPr baseline="-25000" lang="pt-BR" sz="3200"/>
              <a:t>3/2</a:t>
            </a:r>
            <a:r>
              <a:rPr lang="pt-BR" sz="3200"/>
              <a:t> q ≤ log</a:t>
            </a:r>
            <a:r>
              <a:rPr baseline="-25000" lang="pt-BR" sz="3200"/>
              <a:t>3/2</a:t>
            </a:r>
            <a:r>
              <a:rPr lang="pt-BR" sz="3200"/>
              <a:t> 2n &lt; log</a:t>
            </a:r>
            <a:r>
              <a:rPr baseline="-25000" lang="pt-BR" sz="3200"/>
              <a:t>3/2</a:t>
            </a:r>
            <a:r>
              <a:rPr lang="pt-BR" sz="3200"/>
              <a:t> n + 2</a:t>
            </a:r>
            <a:endParaRPr sz="3200"/>
          </a:p>
        </p:txBody>
      </p:sp>
      <p:sp>
        <p:nvSpPr>
          <p:cNvPr id="347" name="Google Shape;347;p24"/>
          <p:cNvSpPr txBox="1"/>
          <p:nvPr/>
        </p:nvSpPr>
        <p:spPr>
          <a:xfrm>
            <a:off x="1075175" y="2180025"/>
            <a:ext cx="25320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dk1"/>
                </a:solidFill>
              </a:rPr>
              <a:t>q/2 ≤ n ≤ q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348" name="Google Shape;348;p24"/>
          <p:cNvSpPr txBox="1"/>
          <p:nvPr/>
        </p:nvSpPr>
        <p:spPr>
          <a:xfrm>
            <a:off x="626775" y="1214825"/>
            <a:ext cx="734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Balanceada com altura α se: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Altura(árvore)</a:t>
            </a:r>
            <a:r>
              <a:rPr lang="pt-BR" sz="1700">
                <a:solidFill>
                  <a:schemeClr val="dk1"/>
                </a:solidFill>
              </a:rPr>
              <a:t> </a:t>
            </a:r>
            <a:r>
              <a:rPr lang="pt-BR" sz="2700">
                <a:solidFill>
                  <a:schemeClr val="lt2"/>
                </a:solidFill>
              </a:rPr>
              <a:t>≤</a:t>
            </a:r>
            <a:r>
              <a:rPr lang="pt-BR" sz="3700">
                <a:solidFill>
                  <a:schemeClr val="lt2"/>
                </a:solidFill>
              </a:rPr>
              <a:t> </a:t>
            </a:r>
            <a:r>
              <a:rPr lang="pt-BR" sz="2700">
                <a:solidFill>
                  <a:schemeClr val="dk1"/>
                </a:solidFill>
              </a:rPr>
              <a:t> ⌊log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baseline="-25000" lang="pt-BR" sz="2400">
                <a:solidFill>
                  <a:schemeClr val="dk1"/>
                </a:solidFill>
              </a:rPr>
              <a:t>1/</a:t>
            </a:r>
            <a:r>
              <a:rPr baseline="-25000" lang="pt-BR" sz="2800">
                <a:solidFill>
                  <a:schemeClr val="dk1"/>
                </a:solidFill>
              </a:rPr>
              <a:t>α</a:t>
            </a:r>
            <a:r>
              <a:rPr lang="pt-BR" sz="2800">
                <a:solidFill>
                  <a:schemeClr val="dk1"/>
                </a:solidFill>
              </a:rPr>
              <a:t> (tamanho(árvore))</a:t>
            </a:r>
            <a:r>
              <a:rPr lang="pt-BR" sz="2400">
                <a:solidFill>
                  <a:schemeClr val="dk1"/>
                </a:solidFill>
              </a:rPr>
              <a:t>⌋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5"/>
          <p:cNvSpPr txBox="1"/>
          <p:nvPr>
            <p:ph idx="1" type="body"/>
          </p:nvPr>
        </p:nvSpPr>
        <p:spPr>
          <a:xfrm>
            <a:off x="311700" y="1152475"/>
            <a:ext cx="375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q = n = 10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/>
              <a:t>altura 5 &lt; log</a:t>
            </a:r>
            <a:r>
              <a:rPr baseline="-25000" lang="pt-BR" sz="1500"/>
              <a:t>3/2</a:t>
            </a:r>
            <a:r>
              <a:rPr lang="pt-BR" sz="2200"/>
              <a:t> 10 ≈ 5.679</a:t>
            </a:r>
            <a:endParaRPr sz="2200"/>
          </a:p>
        </p:txBody>
      </p:sp>
      <p:sp>
        <p:nvSpPr>
          <p:cNvPr id="355" name="Google Shape;355;p25"/>
          <p:cNvSpPr/>
          <p:nvPr/>
        </p:nvSpPr>
        <p:spPr>
          <a:xfrm>
            <a:off x="7160050" y="6853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 sz="1600"/>
          </a:p>
        </p:txBody>
      </p:sp>
      <p:sp>
        <p:nvSpPr>
          <p:cNvPr id="356" name="Google Shape;356;p25"/>
          <p:cNvSpPr/>
          <p:nvPr/>
        </p:nvSpPr>
        <p:spPr>
          <a:xfrm>
            <a:off x="6667900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 sz="1600"/>
          </a:p>
        </p:txBody>
      </p:sp>
      <p:sp>
        <p:nvSpPr>
          <p:cNvPr id="357" name="Google Shape;357;p25"/>
          <p:cNvSpPr/>
          <p:nvPr/>
        </p:nvSpPr>
        <p:spPr>
          <a:xfrm>
            <a:off x="7652188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 sz="1600"/>
          </a:p>
        </p:txBody>
      </p:sp>
      <p:sp>
        <p:nvSpPr>
          <p:cNvPr id="358" name="Google Shape;358;p25"/>
          <p:cNvSpPr/>
          <p:nvPr/>
        </p:nvSpPr>
        <p:spPr>
          <a:xfrm>
            <a:off x="8158675" y="18307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 sz="1600"/>
          </a:p>
        </p:txBody>
      </p:sp>
      <p:sp>
        <p:nvSpPr>
          <p:cNvPr id="359" name="Google Shape;359;p25"/>
          <p:cNvSpPr/>
          <p:nvPr/>
        </p:nvSpPr>
        <p:spPr>
          <a:xfrm>
            <a:off x="6317650" y="1939450"/>
            <a:ext cx="45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360" name="Google Shape;360;p25"/>
          <p:cNvSpPr/>
          <p:nvPr/>
        </p:nvSpPr>
        <p:spPr>
          <a:xfrm>
            <a:off x="5473025" y="259597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sp>
        <p:nvSpPr>
          <p:cNvPr id="361" name="Google Shape;361;p25"/>
          <p:cNvSpPr/>
          <p:nvPr/>
        </p:nvSpPr>
        <p:spPr>
          <a:xfrm>
            <a:off x="6009675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362" name="Google Shape;362;p25"/>
          <p:cNvSpPr/>
          <p:nvPr/>
        </p:nvSpPr>
        <p:spPr>
          <a:xfrm>
            <a:off x="5066738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363" name="Google Shape;363;p25"/>
          <p:cNvSpPr/>
          <p:nvPr/>
        </p:nvSpPr>
        <p:spPr>
          <a:xfrm>
            <a:off x="556427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364" name="Google Shape;364;p25"/>
          <p:cNvSpPr/>
          <p:nvPr/>
        </p:nvSpPr>
        <p:spPr>
          <a:xfrm>
            <a:off x="463492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cxnSp>
        <p:nvCxnSpPr>
          <p:cNvPr id="365" name="Google Shape;365;p25"/>
          <p:cNvCxnSpPr>
            <a:stCxn id="355" idx="3"/>
            <a:endCxn id="356" idx="7"/>
          </p:cNvCxnSpPr>
          <p:nvPr/>
        </p:nvCxnSpPr>
        <p:spPr>
          <a:xfrm flipH="1">
            <a:off x="6975903" y="117413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5"/>
          <p:cNvCxnSpPr>
            <a:stCxn id="355" idx="5"/>
            <a:endCxn id="357" idx="1"/>
          </p:cNvCxnSpPr>
          <p:nvPr/>
        </p:nvCxnSpPr>
        <p:spPr>
          <a:xfrm>
            <a:off x="7468097" y="117413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5"/>
          <p:cNvCxnSpPr>
            <a:stCxn id="357" idx="5"/>
            <a:endCxn id="358" idx="1"/>
          </p:cNvCxnSpPr>
          <p:nvPr/>
        </p:nvCxnSpPr>
        <p:spPr>
          <a:xfrm>
            <a:off x="7960235" y="1746830"/>
            <a:ext cx="251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5"/>
          <p:cNvCxnSpPr>
            <a:stCxn id="356" idx="3"/>
            <a:endCxn id="359" idx="7"/>
          </p:cNvCxnSpPr>
          <p:nvPr/>
        </p:nvCxnSpPr>
        <p:spPr>
          <a:xfrm flipH="1">
            <a:off x="6706953" y="1746830"/>
            <a:ext cx="138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5"/>
          <p:cNvCxnSpPr>
            <a:stCxn id="359" idx="3"/>
            <a:endCxn id="360" idx="7"/>
          </p:cNvCxnSpPr>
          <p:nvPr/>
        </p:nvCxnSpPr>
        <p:spPr>
          <a:xfrm flipH="1">
            <a:off x="5895130" y="2428280"/>
            <a:ext cx="489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0" name="Google Shape;370;p25"/>
          <p:cNvCxnSpPr>
            <a:stCxn id="360" idx="3"/>
            <a:endCxn id="362" idx="7"/>
          </p:cNvCxnSpPr>
          <p:nvPr/>
        </p:nvCxnSpPr>
        <p:spPr>
          <a:xfrm flipH="1">
            <a:off x="5374728" y="3084805"/>
            <a:ext cx="170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25"/>
          <p:cNvCxnSpPr>
            <a:stCxn id="360" idx="5"/>
            <a:endCxn id="361" idx="1"/>
          </p:cNvCxnSpPr>
          <p:nvPr/>
        </p:nvCxnSpPr>
        <p:spPr>
          <a:xfrm>
            <a:off x="5895022" y="3084805"/>
            <a:ext cx="167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25"/>
          <p:cNvCxnSpPr>
            <a:stCxn id="361" idx="3"/>
            <a:endCxn id="363" idx="7"/>
          </p:cNvCxnSpPr>
          <p:nvPr/>
        </p:nvCxnSpPr>
        <p:spPr>
          <a:xfrm flipH="1">
            <a:off x="5872328" y="3657505"/>
            <a:ext cx="190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25"/>
          <p:cNvCxnSpPr>
            <a:stCxn id="362" idx="3"/>
            <a:endCxn id="364" idx="7"/>
          </p:cNvCxnSpPr>
          <p:nvPr/>
        </p:nvCxnSpPr>
        <p:spPr>
          <a:xfrm flipH="1">
            <a:off x="4942890" y="3657505"/>
            <a:ext cx="176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25"/>
          <p:cNvCxnSpPr>
            <a:endCxn id="375" idx="7"/>
          </p:cNvCxnSpPr>
          <p:nvPr/>
        </p:nvCxnSpPr>
        <p:spPr>
          <a:xfrm flipH="1">
            <a:off x="6675772" y="1780657"/>
            <a:ext cx="951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árvore desequilibra</a:t>
            </a:r>
            <a:endParaRPr/>
          </a:p>
        </p:txBody>
      </p:sp>
      <p:sp>
        <p:nvSpPr>
          <p:cNvPr id="381" name="Google Shape;381;p26"/>
          <p:cNvSpPr txBox="1"/>
          <p:nvPr>
            <p:ph idx="1" type="body"/>
          </p:nvPr>
        </p:nvSpPr>
        <p:spPr>
          <a:xfrm>
            <a:off x="311700" y="1152475"/>
            <a:ext cx="8520600" cy="8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/>
              <a:t>profundidade</a:t>
            </a:r>
            <a:r>
              <a:rPr lang="pt-BR" sz="2300"/>
              <a:t>(u) &gt; log</a:t>
            </a:r>
            <a:r>
              <a:rPr baseline="-25000" lang="pt-BR" sz="2300"/>
              <a:t>3/2 </a:t>
            </a:r>
            <a:r>
              <a:rPr lang="pt-BR" sz="2300"/>
              <a:t>q</a:t>
            </a:r>
            <a:endParaRPr sz="2300"/>
          </a:p>
        </p:txBody>
      </p:sp>
      <p:sp>
        <p:nvSpPr>
          <p:cNvPr id="382" name="Google Shape;382;p26"/>
          <p:cNvSpPr txBox="1"/>
          <p:nvPr/>
        </p:nvSpPr>
        <p:spPr>
          <a:xfrm>
            <a:off x="311700" y="2150625"/>
            <a:ext cx="73422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Solução: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Procuramos um bode expiatório tal que 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&lt;math xmlns=&quot;http://www.w3.org/1998/Math/MathML&quot;&gt;&lt;mfrac mathcolor=&quot;#FFFFFF&quot;&gt;&lt;mrow&gt;&lt;mi&gt;t&lt;/mi&gt;&lt;mi&gt;a&lt;/mi&gt;&lt;mi&gt;m&lt;/mi&gt;&lt;mfenced&gt;&lt;mrow&gt;&lt;mi&gt;w&lt;/mi&gt;&lt;mo&gt;.&lt;/mo&gt;&lt;mi&gt;c&lt;/mi&gt;&lt;mi&gt;h&lt;/mi&gt;&lt;mi&gt;i&lt;/mi&gt;&lt;mi&gt;l&lt;/mi&gt;&lt;mi&gt;d&lt;/mi&gt;&lt;/mrow&gt;&lt;/mfenced&gt;&lt;/mrow&gt;&lt;mrow&gt;&lt;mi&gt;t&lt;/mi&gt;&lt;mi&gt;a&lt;/mi&gt;&lt;mi&gt;m&lt;/mi&gt;&lt;mfenced&gt;&lt;mi&gt;w&lt;/mi&gt;&lt;/mfenced&gt;&lt;/mrow&gt;&lt;/mfrac&gt;&lt;mo mathcolor=&quot;#FFFFFF&quot;&gt;&amp;gt;&lt;/mo&gt;&lt;mfrac mathcolor=&quot;#FFFFFF&quot;&gt;&lt;mn&gt;2&lt;/mn&gt;&lt;mn&gt;3&lt;/mn&gt;&lt;/mfrac&gt;&lt;/math&gt;" id="383" name="Google Shape;383;p26" title="fraction numerator t a m open parentheses w. c h i l d close parentheses over denominator t a m open parentheses w close parentheses end fraction greater than 2 over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3194050"/>
            <a:ext cx="3836670" cy="1049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7"/>
          <p:cNvSpPr txBox="1"/>
          <p:nvPr>
            <p:ph type="title"/>
          </p:nvPr>
        </p:nvSpPr>
        <p:spPr>
          <a:xfrm>
            <a:off x="311700" y="445025"/>
            <a:ext cx="33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389" name="Google Shape;389;p27"/>
          <p:cNvSpPr txBox="1"/>
          <p:nvPr>
            <p:ph idx="1" type="body"/>
          </p:nvPr>
        </p:nvSpPr>
        <p:spPr>
          <a:xfrm>
            <a:off x="311700" y="1152475"/>
            <a:ext cx="300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7"/>
          <p:cNvSpPr/>
          <p:nvPr/>
        </p:nvSpPr>
        <p:spPr>
          <a:xfrm>
            <a:off x="7160050" y="6853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 sz="1600"/>
          </a:p>
        </p:txBody>
      </p:sp>
      <p:sp>
        <p:nvSpPr>
          <p:cNvPr id="391" name="Google Shape;391;p27"/>
          <p:cNvSpPr/>
          <p:nvPr/>
        </p:nvSpPr>
        <p:spPr>
          <a:xfrm>
            <a:off x="6734000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 sz="1600"/>
          </a:p>
        </p:txBody>
      </p:sp>
      <p:sp>
        <p:nvSpPr>
          <p:cNvPr id="392" name="Google Shape;392;p27"/>
          <p:cNvSpPr/>
          <p:nvPr/>
        </p:nvSpPr>
        <p:spPr>
          <a:xfrm>
            <a:off x="7652188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 sz="1600"/>
          </a:p>
        </p:txBody>
      </p:sp>
      <p:sp>
        <p:nvSpPr>
          <p:cNvPr id="393" name="Google Shape;393;p27"/>
          <p:cNvSpPr/>
          <p:nvPr/>
        </p:nvSpPr>
        <p:spPr>
          <a:xfrm>
            <a:off x="8158675" y="18307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 sz="1600"/>
          </a:p>
        </p:txBody>
      </p:sp>
      <p:sp>
        <p:nvSpPr>
          <p:cNvPr id="394" name="Google Shape;394;p27"/>
          <p:cNvSpPr/>
          <p:nvPr/>
        </p:nvSpPr>
        <p:spPr>
          <a:xfrm>
            <a:off x="6166650" y="1939450"/>
            <a:ext cx="45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395" name="Google Shape;395;p27"/>
          <p:cNvSpPr/>
          <p:nvPr/>
        </p:nvSpPr>
        <p:spPr>
          <a:xfrm>
            <a:off x="5473025" y="259597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sp>
        <p:nvSpPr>
          <p:cNvPr id="396" name="Google Shape;396;p27"/>
          <p:cNvSpPr/>
          <p:nvPr/>
        </p:nvSpPr>
        <p:spPr>
          <a:xfrm>
            <a:off x="6009675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397" name="Google Shape;397;p27"/>
          <p:cNvSpPr/>
          <p:nvPr/>
        </p:nvSpPr>
        <p:spPr>
          <a:xfrm>
            <a:off x="5066738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398" name="Google Shape;398;p27"/>
          <p:cNvSpPr/>
          <p:nvPr/>
        </p:nvSpPr>
        <p:spPr>
          <a:xfrm>
            <a:off x="556427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399" name="Google Shape;399;p27"/>
          <p:cNvSpPr/>
          <p:nvPr/>
        </p:nvSpPr>
        <p:spPr>
          <a:xfrm>
            <a:off x="463492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cxnSp>
        <p:nvCxnSpPr>
          <p:cNvPr id="400" name="Google Shape;400;p27"/>
          <p:cNvCxnSpPr>
            <a:stCxn id="390" idx="3"/>
            <a:endCxn id="391" idx="7"/>
          </p:cNvCxnSpPr>
          <p:nvPr/>
        </p:nvCxnSpPr>
        <p:spPr>
          <a:xfrm flipH="1">
            <a:off x="7041903" y="1174130"/>
            <a:ext cx="171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27"/>
          <p:cNvCxnSpPr>
            <a:stCxn id="390" idx="5"/>
            <a:endCxn id="392" idx="1"/>
          </p:cNvCxnSpPr>
          <p:nvPr/>
        </p:nvCxnSpPr>
        <p:spPr>
          <a:xfrm>
            <a:off x="7468097" y="117413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2" name="Google Shape;402;p27"/>
          <p:cNvCxnSpPr>
            <a:stCxn id="392" idx="5"/>
            <a:endCxn id="393" idx="1"/>
          </p:cNvCxnSpPr>
          <p:nvPr/>
        </p:nvCxnSpPr>
        <p:spPr>
          <a:xfrm>
            <a:off x="7960235" y="1746830"/>
            <a:ext cx="251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27"/>
          <p:cNvCxnSpPr>
            <a:stCxn id="391" idx="3"/>
            <a:endCxn id="394" idx="7"/>
          </p:cNvCxnSpPr>
          <p:nvPr/>
        </p:nvCxnSpPr>
        <p:spPr>
          <a:xfrm flipH="1">
            <a:off x="6555853" y="1746830"/>
            <a:ext cx="2310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7"/>
          <p:cNvCxnSpPr>
            <a:stCxn id="394" idx="3"/>
            <a:endCxn id="395" idx="7"/>
          </p:cNvCxnSpPr>
          <p:nvPr/>
        </p:nvCxnSpPr>
        <p:spPr>
          <a:xfrm flipH="1">
            <a:off x="5895030" y="2428280"/>
            <a:ext cx="3384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7"/>
          <p:cNvCxnSpPr>
            <a:stCxn id="395" idx="3"/>
            <a:endCxn id="397" idx="7"/>
          </p:cNvCxnSpPr>
          <p:nvPr/>
        </p:nvCxnSpPr>
        <p:spPr>
          <a:xfrm flipH="1">
            <a:off x="5374728" y="3084805"/>
            <a:ext cx="170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7"/>
          <p:cNvCxnSpPr>
            <a:stCxn id="395" idx="5"/>
            <a:endCxn id="396" idx="1"/>
          </p:cNvCxnSpPr>
          <p:nvPr/>
        </p:nvCxnSpPr>
        <p:spPr>
          <a:xfrm>
            <a:off x="5895022" y="3084805"/>
            <a:ext cx="167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7"/>
          <p:cNvCxnSpPr>
            <a:stCxn id="396" idx="3"/>
            <a:endCxn id="398" idx="7"/>
          </p:cNvCxnSpPr>
          <p:nvPr/>
        </p:nvCxnSpPr>
        <p:spPr>
          <a:xfrm flipH="1">
            <a:off x="5872328" y="3657505"/>
            <a:ext cx="190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7"/>
          <p:cNvCxnSpPr>
            <a:stCxn id="397" idx="3"/>
            <a:endCxn id="399" idx="7"/>
          </p:cNvCxnSpPr>
          <p:nvPr/>
        </p:nvCxnSpPr>
        <p:spPr>
          <a:xfrm flipH="1">
            <a:off x="4942890" y="3657505"/>
            <a:ext cx="176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7"/>
          <p:cNvSpPr/>
          <p:nvPr/>
        </p:nvSpPr>
        <p:spPr>
          <a:xfrm>
            <a:off x="6166650" y="4397900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410" name="Google Shape;410;p27"/>
          <p:cNvCxnSpPr>
            <a:endCxn id="409" idx="1"/>
          </p:cNvCxnSpPr>
          <p:nvPr/>
        </p:nvCxnSpPr>
        <p:spPr>
          <a:xfrm>
            <a:off x="5872427" y="4230070"/>
            <a:ext cx="381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1" name="Google Shape;411;p27"/>
          <p:cNvSpPr txBox="1"/>
          <p:nvPr/>
        </p:nvSpPr>
        <p:spPr>
          <a:xfrm>
            <a:off x="5942925" y="3827538"/>
            <a:ext cx="4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1/2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2" name="Google Shape;412;p27"/>
          <p:cNvSpPr txBox="1"/>
          <p:nvPr/>
        </p:nvSpPr>
        <p:spPr>
          <a:xfrm>
            <a:off x="6412025" y="3254913"/>
            <a:ext cx="4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2/3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&lt;math xmlns=&quot;http://www.w3.org/1998/Math/MathML&quot;&gt;&lt;mfrac mathcolor=&quot;#FFFFFF&quot;&gt;&lt;mrow&gt;&lt;mi&gt;t&lt;/mi&gt;&lt;mi&gt;a&lt;/mi&gt;&lt;mi&gt;m&lt;/mi&gt;&lt;mfenced&gt;&lt;mrow&gt;&lt;mi&gt;w&lt;/mi&gt;&lt;mo&gt;.&lt;/mo&gt;&lt;mi&gt;c&lt;/mi&gt;&lt;mi&gt;h&lt;/mi&gt;&lt;mi&gt;i&lt;/mi&gt;&lt;mi&gt;l&lt;/mi&gt;&lt;mi&gt;d&lt;/mi&gt;&lt;/mrow&gt;&lt;/mfenced&gt;&lt;/mrow&gt;&lt;mrow&gt;&lt;mi&gt;t&lt;/mi&gt;&lt;mi&gt;a&lt;/mi&gt;&lt;mi&gt;m&lt;/mi&gt;&lt;mfenced&gt;&lt;mi&gt;w&lt;/mi&gt;&lt;/mfenced&gt;&lt;/mrow&gt;&lt;/mfrac&gt;&lt;mo mathcolor=&quot;#FFFFFF&quot;&gt;&amp;gt;&lt;/mo&gt;&lt;mfrac mathcolor=&quot;#FFFFFF&quot;&gt;&lt;mn&gt;2&lt;/mn&gt;&lt;mn&gt;3&lt;/mn&gt;&lt;/mfrac&gt;&lt;/math&gt;" id="413" name="Google Shape;413;p27" title="fraction numerator t a m open parentheses w. c h i l d close parentheses over denominator t a m open parentheses w close parentheses end fraction greater than 2 over 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813" y="1780650"/>
            <a:ext cx="3836670" cy="1049655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27"/>
          <p:cNvSpPr txBox="1"/>
          <p:nvPr/>
        </p:nvSpPr>
        <p:spPr>
          <a:xfrm>
            <a:off x="5942925" y="2598363"/>
            <a:ext cx="49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3</a:t>
            </a:r>
            <a:r>
              <a:rPr lang="pt-BR">
                <a:solidFill>
                  <a:schemeClr val="dk1"/>
                </a:solidFill>
              </a:rPr>
              <a:t>/6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15" name="Google Shape;415;p27"/>
          <p:cNvSpPr txBox="1"/>
          <p:nvPr/>
        </p:nvSpPr>
        <p:spPr>
          <a:xfrm>
            <a:off x="6706950" y="2098275"/>
            <a:ext cx="94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6/7 &gt; </a:t>
            </a:r>
            <a:r>
              <a:rPr lang="pt-BR">
                <a:solidFill>
                  <a:schemeClr val="dk1"/>
                </a:solidFill>
              </a:rPr>
              <a:t>2/3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416" name="Google Shape;41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2227" y="1558374"/>
            <a:ext cx="648575" cy="760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add(x)</a:t>
            </a:r>
            <a:endParaRPr/>
          </a:p>
        </p:txBody>
      </p:sp>
      <p:sp>
        <p:nvSpPr>
          <p:cNvPr id="422" name="Google Shape;422;p28"/>
          <p:cNvSpPr txBox="1"/>
          <p:nvPr>
            <p:ph idx="1" type="body"/>
          </p:nvPr>
        </p:nvSpPr>
        <p:spPr>
          <a:xfrm>
            <a:off x="311700" y="1152475"/>
            <a:ext cx="8520600" cy="34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/>
              <a:t>(u, d) ← add_with_depth(x)</a:t>
            </a:r>
            <a:br>
              <a:rPr lang="pt-BR" sz="2200"/>
            </a:br>
            <a:r>
              <a:rPr lang="pt-BR" sz="2200">
                <a:solidFill>
                  <a:srgbClr val="F1C232"/>
                </a:solidFill>
              </a:rPr>
              <a:t>if</a:t>
            </a:r>
            <a:r>
              <a:rPr lang="pt-BR" sz="2200"/>
              <a:t> d &gt; log32(q) </a:t>
            </a:r>
            <a:r>
              <a:rPr lang="pt-BR" sz="2200">
                <a:solidFill>
                  <a:srgbClr val="F1C232"/>
                </a:solidFill>
              </a:rPr>
              <a:t>then</a:t>
            </a:r>
            <a:br>
              <a:rPr lang="pt-BR" sz="2200"/>
            </a:br>
            <a:r>
              <a:rPr lang="pt-BR" sz="2200"/>
              <a:t>      # profundidade ultrapassada, encontrar scapegoat</a:t>
            </a:r>
            <a:br>
              <a:rPr lang="pt-BR" sz="2200"/>
            </a:br>
            <a:r>
              <a:rPr lang="pt-BR" sz="2200"/>
              <a:t>      w ← u.parent</a:t>
            </a:r>
            <a:br>
              <a:rPr lang="pt-BR" sz="2200"/>
            </a:br>
            <a:r>
              <a:rPr lang="pt-BR" sz="2200"/>
              <a:t>      </a:t>
            </a:r>
            <a:r>
              <a:rPr lang="pt-BR" sz="2200">
                <a:solidFill>
                  <a:srgbClr val="F1C232"/>
                </a:solidFill>
              </a:rPr>
              <a:t>while</a:t>
            </a:r>
            <a:r>
              <a:rPr lang="pt-BR" sz="2200"/>
              <a:t> 3 · size(w) ≤ 2 · size(w.parent) </a:t>
            </a:r>
            <a:r>
              <a:rPr lang="pt-BR" sz="2200">
                <a:solidFill>
                  <a:srgbClr val="F1C232"/>
                </a:solidFill>
              </a:rPr>
              <a:t>do</a:t>
            </a:r>
            <a:br>
              <a:rPr lang="pt-BR" sz="2200"/>
            </a:br>
            <a:r>
              <a:rPr lang="pt-BR" sz="2200"/>
              <a:t>            w ← w.parent</a:t>
            </a:r>
            <a:br>
              <a:rPr lang="pt-BR" sz="2200"/>
            </a:br>
            <a:r>
              <a:rPr lang="pt-BR" sz="2200"/>
              <a:t>      rebuild(w.parent)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200">
                <a:solidFill>
                  <a:srgbClr val="F1C232"/>
                </a:solidFill>
              </a:rPr>
              <a:t>return</a:t>
            </a:r>
            <a:r>
              <a:rPr lang="pt-BR" sz="2200"/>
              <a:t> d ≥ 0</a:t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remove(x)</a:t>
            </a:r>
            <a:endParaRPr/>
          </a:p>
        </p:txBody>
      </p:sp>
      <p:sp>
        <p:nvSpPr>
          <p:cNvPr id="428" name="Google Shape;42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700">
                <a:solidFill>
                  <a:srgbClr val="F1C232"/>
                </a:solidFill>
              </a:rPr>
              <a:t>if</a:t>
            </a:r>
            <a:r>
              <a:rPr lang="pt-BR" sz="2700"/>
              <a:t> super.remove(x) </a:t>
            </a:r>
            <a:r>
              <a:rPr lang="pt-BR" sz="2700">
                <a:solidFill>
                  <a:srgbClr val="F1C232"/>
                </a:solidFill>
              </a:rPr>
              <a:t>then</a:t>
            </a:r>
            <a:br>
              <a:rPr lang="pt-BR" sz="2700"/>
            </a:br>
            <a:r>
              <a:rPr lang="pt-BR" sz="2700"/>
              <a:t>     if 2 · n &lt; q </a:t>
            </a:r>
            <a:r>
              <a:rPr lang="pt-BR" sz="2700">
                <a:solidFill>
                  <a:srgbClr val="F1C232"/>
                </a:solidFill>
              </a:rPr>
              <a:t>then</a:t>
            </a:r>
            <a:br>
              <a:rPr lang="pt-BR" sz="2700"/>
            </a:br>
            <a:r>
              <a:rPr lang="pt-BR" sz="2700"/>
              <a:t>          rebuild(r)</a:t>
            </a:r>
            <a:br>
              <a:rPr lang="pt-BR" sz="2700"/>
            </a:br>
            <a:r>
              <a:rPr lang="pt-BR" sz="2700"/>
              <a:t>          q ← n</a:t>
            </a:r>
            <a:br>
              <a:rPr lang="pt-BR" sz="2700"/>
            </a:br>
            <a:r>
              <a:rPr lang="pt-BR" sz="2700"/>
              <a:t>     </a:t>
            </a:r>
            <a:r>
              <a:rPr lang="pt-BR" sz="2700">
                <a:solidFill>
                  <a:srgbClr val="F1C232"/>
                </a:solidFill>
              </a:rPr>
              <a:t>return</a:t>
            </a:r>
            <a:r>
              <a:rPr lang="pt-BR" sz="2700"/>
              <a:t> </a:t>
            </a:r>
            <a:r>
              <a:rPr lang="pt-BR" sz="2700">
                <a:solidFill>
                  <a:srgbClr val="F1C232"/>
                </a:solidFill>
              </a:rPr>
              <a:t>true</a:t>
            </a:r>
            <a:br>
              <a:rPr lang="pt-BR" sz="2700"/>
            </a:br>
            <a:r>
              <a:rPr lang="pt-BR" sz="2700">
                <a:solidFill>
                  <a:srgbClr val="F1C232"/>
                </a:solidFill>
              </a:rPr>
              <a:t>return</a:t>
            </a:r>
            <a:r>
              <a:rPr lang="pt-BR" sz="2700"/>
              <a:t> </a:t>
            </a:r>
            <a:r>
              <a:rPr lang="pt-BR" sz="2700">
                <a:solidFill>
                  <a:srgbClr val="F1C232"/>
                </a:solidFill>
              </a:rPr>
              <a:t>false</a:t>
            </a:r>
            <a:endParaRPr sz="27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Fim</a:t>
            </a:r>
            <a:endParaRPr/>
          </a:p>
        </p:txBody>
      </p:sp>
      <p:sp>
        <p:nvSpPr>
          <p:cNvPr id="434" name="Google Shape;4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Filosofia Homer Simpson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3800">
                <a:solidFill>
                  <a:srgbClr val="F1C232"/>
                </a:solidFill>
              </a:rPr>
              <a:t>“A culpa é minha e ponho ela em quem eu quiser”</a:t>
            </a:r>
            <a:endParaRPr sz="3800">
              <a:solidFill>
                <a:srgbClr val="F1C23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manter o equilíbrio?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Encontrar um nó para ser o “culpado”, nosso “bode expiatório”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pt-BR" sz="2100"/>
              <a:t>Reconstruir a árvore abaixo desse nó.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511550" y="4570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73" name="Google Shape;73;p16"/>
          <p:cNvSpPr/>
          <p:nvPr/>
        </p:nvSpPr>
        <p:spPr>
          <a:xfrm>
            <a:off x="4383125" y="7091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 sz="1600"/>
          </a:p>
        </p:txBody>
      </p:sp>
      <p:sp>
        <p:nvSpPr>
          <p:cNvPr id="74" name="Google Shape;74;p16"/>
          <p:cNvSpPr/>
          <p:nvPr/>
        </p:nvSpPr>
        <p:spPr>
          <a:xfrm>
            <a:off x="3890975" y="12818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 sz="1600"/>
          </a:p>
        </p:txBody>
      </p:sp>
      <p:sp>
        <p:nvSpPr>
          <p:cNvPr id="75" name="Google Shape;75;p16"/>
          <p:cNvSpPr/>
          <p:nvPr/>
        </p:nvSpPr>
        <p:spPr>
          <a:xfrm>
            <a:off x="4875263" y="12818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 sz="1600"/>
          </a:p>
        </p:txBody>
      </p:sp>
      <p:sp>
        <p:nvSpPr>
          <p:cNvPr id="76" name="Google Shape;76;p16"/>
          <p:cNvSpPr/>
          <p:nvPr/>
        </p:nvSpPr>
        <p:spPr>
          <a:xfrm>
            <a:off x="5381750" y="18545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 sz="1600"/>
          </a:p>
        </p:txBody>
      </p:sp>
      <p:sp>
        <p:nvSpPr>
          <p:cNvPr id="77" name="Google Shape;77;p16"/>
          <p:cNvSpPr/>
          <p:nvPr/>
        </p:nvSpPr>
        <p:spPr>
          <a:xfrm>
            <a:off x="3540725" y="1963325"/>
            <a:ext cx="45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78" name="Google Shape;78;p16"/>
          <p:cNvSpPr/>
          <p:nvPr/>
        </p:nvSpPr>
        <p:spPr>
          <a:xfrm>
            <a:off x="2696100" y="2619850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sp>
        <p:nvSpPr>
          <p:cNvPr id="79" name="Google Shape;79;p16"/>
          <p:cNvSpPr/>
          <p:nvPr/>
        </p:nvSpPr>
        <p:spPr>
          <a:xfrm>
            <a:off x="3232750" y="31925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80" name="Google Shape;80;p16"/>
          <p:cNvSpPr/>
          <p:nvPr/>
        </p:nvSpPr>
        <p:spPr>
          <a:xfrm>
            <a:off x="2289813" y="31925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81" name="Google Shape;81;p16"/>
          <p:cNvSpPr/>
          <p:nvPr/>
        </p:nvSpPr>
        <p:spPr>
          <a:xfrm>
            <a:off x="2787350" y="37652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82" name="Google Shape;82;p16"/>
          <p:cNvSpPr/>
          <p:nvPr/>
        </p:nvSpPr>
        <p:spPr>
          <a:xfrm>
            <a:off x="1858000" y="37652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cxnSp>
        <p:nvCxnSpPr>
          <p:cNvPr id="83" name="Google Shape;83;p16"/>
          <p:cNvCxnSpPr>
            <a:stCxn id="73" idx="3"/>
            <a:endCxn id="74" idx="7"/>
          </p:cNvCxnSpPr>
          <p:nvPr/>
        </p:nvCxnSpPr>
        <p:spPr>
          <a:xfrm flipH="1">
            <a:off x="4198978" y="1198005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>
            <a:stCxn id="73" idx="5"/>
            <a:endCxn id="75" idx="1"/>
          </p:cNvCxnSpPr>
          <p:nvPr/>
        </p:nvCxnSpPr>
        <p:spPr>
          <a:xfrm>
            <a:off x="4691172" y="1198005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" name="Google Shape;85;p16"/>
          <p:cNvCxnSpPr>
            <a:stCxn id="75" idx="5"/>
            <a:endCxn id="76" idx="1"/>
          </p:cNvCxnSpPr>
          <p:nvPr/>
        </p:nvCxnSpPr>
        <p:spPr>
          <a:xfrm>
            <a:off x="5183310" y="1770705"/>
            <a:ext cx="251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" name="Google Shape;86;p16"/>
          <p:cNvCxnSpPr>
            <a:stCxn id="74" idx="3"/>
            <a:endCxn id="77" idx="7"/>
          </p:cNvCxnSpPr>
          <p:nvPr/>
        </p:nvCxnSpPr>
        <p:spPr>
          <a:xfrm flipH="1">
            <a:off x="3930028" y="1770705"/>
            <a:ext cx="138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7" name="Google Shape;87;p16"/>
          <p:cNvCxnSpPr>
            <a:stCxn id="77" idx="3"/>
            <a:endCxn id="78" idx="7"/>
          </p:cNvCxnSpPr>
          <p:nvPr/>
        </p:nvCxnSpPr>
        <p:spPr>
          <a:xfrm flipH="1">
            <a:off x="3118205" y="2452155"/>
            <a:ext cx="489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" name="Google Shape;88;p16"/>
          <p:cNvCxnSpPr>
            <a:stCxn id="78" idx="3"/>
            <a:endCxn id="80" idx="7"/>
          </p:cNvCxnSpPr>
          <p:nvPr/>
        </p:nvCxnSpPr>
        <p:spPr>
          <a:xfrm flipH="1">
            <a:off x="2597803" y="3108680"/>
            <a:ext cx="170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6"/>
          <p:cNvCxnSpPr>
            <a:stCxn id="78" idx="5"/>
            <a:endCxn id="79" idx="1"/>
          </p:cNvCxnSpPr>
          <p:nvPr/>
        </p:nvCxnSpPr>
        <p:spPr>
          <a:xfrm>
            <a:off x="3118097" y="3108680"/>
            <a:ext cx="167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6"/>
          <p:cNvCxnSpPr>
            <a:stCxn id="79" idx="3"/>
            <a:endCxn id="81" idx="7"/>
          </p:cNvCxnSpPr>
          <p:nvPr/>
        </p:nvCxnSpPr>
        <p:spPr>
          <a:xfrm flipH="1">
            <a:off x="3095403" y="3681380"/>
            <a:ext cx="190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6"/>
          <p:cNvCxnSpPr>
            <a:stCxn id="80" idx="3"/>
            <a:endCxn id="82" idx="7"/>
          </p:cNvCxnSpPr>
          <p:nvPr/>
        </p:nvCxnSpPr>
        <p:spPr>
          <a:xfrm flipH="1">
            <a:off x="2165965" y="3681380"/>
            <a:ext cx="176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p16"/>
          <p:cNvSpPr/>
          <p:nvPr/>
        </p:nvSpPr>
        <p:spPr>
          <a:xfrm>
            <a:off x="45720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50619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55518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17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65316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3.5</a:t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>
            <a:off x="70215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7511400" y="376525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99" name="Google Shape;99;p16"/>
          <p:cNvSpPr/>
          <p:nvPr/>
        </p:nvSpPr>
        <p:spPr>
          <a:xfrm>
            <a:off x="3389725" y="4421775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100" name="Google Shape;100;p16"/>
          <p:cNvCxnSpPr>
            <a:stCxn id="81" idx="5"/>
            <a:endCxn id="99" idx="1"/>
          </p:cNvCxnSpPr>
          <p:nvPr/>
        </p:nvCxnSpPr>
        <p:spPr>
          <a:xfrm>
            <a:off x="3095397" y="4254080"/>
            <a:ext cx="381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" name="Google Shape;101;p16"/>
          <p:cNvSpPr/>
          <p:nvPr/>
        </p:nvSpPr>
        <p:spPr>
          <a:xfrm>
            <a:off x="3590800" y="199726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102" name="Google Shape;102;p16"/>
          <p:cNvSpPr/>
          <p:nvPr/>
        </p:nvSpPr>
        <p:spPr>
          <a:xfrm>
            <a:off x="2879638" y="26411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103" name="Google Shape;103;p16"/>
          <p:cNvSpPr/>
          <p:nvPr/>
        </p:nvSpPr>
        <p:spPr>
          <a:xfrm>
            <a:off x="4340450" y="255741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104" name="Google Shape;104;p16"/>
          <p:cNvSpPr/>
          <p:nvPr/>
        </p:nvSpPr>
        <p:spPr>
          <a:xfrm>
            <a:off x="2339888" y="32264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sp>
        <p:nvSpPr>
          <p:cNvPr id="105" name="Google Shape;105;p16"/>
          <p:cNvSpPr/>
          <p:nvPr/>
        </p:nvSpPr>
        <p:spPr>
          <a:xfrm>
            <a:off x="4766350" y="324252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106" name="Google Shape;106;p16"/>
          <p:cNvSpPr/>
          <p:nvPr/>
        </p:nvSpPr>
        <p:spPr>
          <a:xfrm>
            <a:off x="3261063" y="32264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cxnSp>
        <p:nvCxnSpPr>
          <p:cNvPr id="107" name="Google Shape;107;p16"/>
          <p:cNvCxnSpPr>
            <a:endCxn id="101" idx="7"/>
          </p:cNvCxnSpPr>
          <p:nvPr/>
        </p:nvCxnSpPr>
        <p:spPr>
          <a:xfrm flipH="1">
            <a:off x="3898847" y="1804532"/>
            <a:ext cx="951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p16"/>
          <p:cNvCxnSpPr>
            <a:stCxn id="101" idx="3"/>
            <a:endCxn id="102" idx="7"/>
          </p:cNvCxnSpPr>
          <p:nvPr/>
        </p:nvCxnSpPr>
        <p:spPr>
          <a:xfrm flipH="1">
            <a:off x="3187653" y="2486093"/>
            <a:ext cx="4560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6"/>
          <p:cNvCxnSpPr>
            <a:stCxn id="102" idx="3"/>
            <a:endCxn id="104" idx="7"/>
          </p:cNvCxnSpPr>
          <p:nvPr/>
        </p:nvCxnSpPr>
        <p:spPr>
          <a:xfrm flipH="1">
            <a:off x="2647790" y="3130018"/>
            <a:ext cx="284700" cy="18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6"/>
          <p:cNvCxnSpPr>
            <a:stCxn id="101" idx="5"/>
            <a:endCxn id="103" idx="1"/>
          </p:cNvCxnSpPr>
          <p:nvPr/>
        </p:nvCxnSpPr>
        <p:spPr>
          <a:xfrm>
            <a:off x="3898847" y="2486093"/>
            <a:ext cx="494400" cy="1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16"/>
          <p:cNvCxnSpPr>
            <a:stCxn id="103" idx="3"/>
            <a:endCxn id="112" idx="7"/>
          </p:cNvCxnSpPr>
          <p:nvPr/>
        </p:nvCxnSpPr>
        <p:spPr>
          <a:xfrm flipH="1">
            <a:off x="4345303" y="3046243"/>
            <a:ext cx="480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6"/>
          <p:cNvCxnSpPr>
            <a:stCxn id="102" idx="5"/>
            <a:endCxn id="106" idx="0"/>
          </p:cNvCxnSpPr>
          <p:nvPr/>
        </p:nvCxnSpPr>
        <p:spPr>
          <a:xfrm>
            <a:off x="3187685" y="3130018"/>
            <a:ext cx="253800" cy="9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" name="Google Shape;112;p16"/>
          <p:cNvSpPr/>
          <p:nvPr/>
        </p:nvSpPr>
        <p:spPr>
          <a:xfrm>
            <a:off x="3837925" y="3242500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114" name="Google Shape;114;p16"/>
          <p:cNvCxnSpPr>
            <a:stCxn id="103" idx="5"/>
            <a:endCxn id="105" idx="1"/>
          </p:cNvCxnSpPr>
          <p:nvPr/>
        </p:nvCxnSpPr>
        <p:spPr>
          <a:xfrm>
            <a:off x="4648497" y="3046243"/>
            <a:ext cx="1902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árvore está balanceada com peso </a:t>
            </a:r>
            <a:r>
              <a:rPr b="1" lang="pt-BR">
                <a:latin typeface="Helvetica Neue"/>
                <a:ea typeface="Helvetica Neue"/>
                <a:cs typeface="Helvetica Neue"/>
                <a:sym typeface="Helvetica Neue"/>
              </a:rPr>
              <a:t>α</a:t>
            </a:r>
            <a:r>
              <a:rPr lang="pt-BR"/>
              <a:t>, se</a:t>
            </a:r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11700" y="1152475"/>
            <a:ext cx="8520600" cy="15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T</a:t>
            </a:r>
            <a:r>
              <a:rPr lang="pt-BR" sz="2400"/>
              <a:t>amanho da árvore à esquerda ≤</a:t>
            </a:r>
            <a:r>
              <a:rPr lang="pt-BR" sz="2000"/>
              <a:t> </a:t>
            </a:r>
            <a:r>
              <a:rPr lang="pt-BR" sz="2800">
                <a:solidFill>
                  <a:schemeClr val="dk1"/>
                </a:solidFill>
              </a:rPr>
              <a:t>α * </a:t>
            </a:r>
            <a:r>
              <a:rPr lang="pt-BR" sz="2400"/>
              <a:t>tamanho do nó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2400"/>
              <a:t>T</a:t>
            </a:r>
            <a:r>
              <a:rPr lang="pt-BR" sz="2400"/>
              <a:t>amanho da árvore à direita ≤ </a:t>
            </a:r>
            <a:r>
              <a:rPr lang="pt-BR" sz="2800">
                <a:solidFill>
                  <a:schemeClr val="dk1"/>
                </a:solidFill>
              </a:rPr>
              <a:t>α * </a:t>
            </a:r>
            <a:r>
              <a:rPr lang="pt-BR" sz="2400"/>
              <a:t>tamanho do nó</a:t>
            </a:r>
            <a:endParaRPr sz="2400"/>
          </a:p>
        </p:txBody>
      </p:sp>
      <p:sp>
        <p:nvSpPr>
          <p:cNvPr id="121" name="Google Shape;121;p17"/>
          <p:cNvSpPr txBox="1"/>
          <p:nvPr/>
        </p:nvSpPr>
        <p:spPr>
          <a:xfrm>
            <a:off x="389725" y="2861925"/>
            <a:ext cx="73422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Balanceada com altura α se: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Altura(árvore)</a:t>
            </a:r>
            <a:r>
              <a:rPr lang="pt-BR" sz="1700">
                <a:solidFill>
                  <a:schemeClr val="dk1"/>
                </a:solidFill>
              </a:rPr>
              <a:t> </a:t>
            </a:r>
            <a:r>
              <a:rPr lang="pt-BR" sz="2700">
                <a:solidFill>
                  <a:schemeClr val="lt2"/>
                </a:solidFill>
              </a:rPr>
              <a:t>≤</a:t>
            </a:r>
            <a:r>
              <a:rPr lang="pt-BR" sz="3700">
                <a:solidFill>
                  <a:schemeClr val="lt2"/>
                </a:solidFill>
              </a:rPr>
              <a:t> </a:t>
            </a:r>
            <a:r>
              <a:rPr lang="pt-BR" sz="2700">
                <a:solidFill>
                  <a:schemeClr val="dk1"/>
                </a:solidFill>
              </a:rPr>
              <a:t> ⌊log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baseline="-25000" lang="pt-BR" sz="2400">
                <a:solidFill>
                  <a:schemeClr val="dk1"/>
                </a:solidFill>
              </a:rPr>
              <a:t>1/</a:t>
            </a:r>
            <a:r>
              <a:rPr baseline="-25000" lang="pt-BR" sz="2800">
                <a:solidFill>
                  <a:schemeClr val="dk1"/>
                </a:solidFill>
              </a:rPr>
              <a:t>α</a:t>
            </a:r>
            <a:r>
              <a:rPr lang="pt-BR" sz="2800">
                <a:solidFill>
                  <a:schemeClr val="dk1"/>
                </a:solidFill>
              </a:rPr>
              <a:t> (tamanho(árvore))</a:t>
            </a:r>
            <a:r>
              <a:rPr lang="pt-BR" sz="2400">
                <a:solidFill>
                  <a:schemeClr val="dk1"/>
                </a:solidFill>
              </a:rPr>
              <a:t>⌋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α = 1</a:t>
            </a:r>
            <a:endParaRPr/>
          </a:p>
        </p:txBody>
      </p:sp>
      <p:sp>
        <p:nvSpPr>
          <p:cNvPr id="127" name="Google Shape;12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Até uma lista encadeada está balanceada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2642850" y="18822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 sz="1600"/>
          </a:p>
        </p:txBody>
      </p:sp>
      <p:sp>
        <p:nvSpPr>
          <p:cNvPr id="129" name="Google Shape;129;p18"/>
          <p:cNvSpPr/>
          <p:nvPr/>
        </p:nvSpPr>
        <p:spPr>
          <a:xfrm>
            <a:off x="3134988" y="24549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 sz="1600"/>
          </a:p>
        </p:txBody>
      </p:sp>
      <p:sp>
        <p:nvSpPr>
          <p:cNvPr id="130" name="Google Shape;130;p18"/>
          <p:cNvSpPr/>
          <p:nvPr/>
        </p:nvSpPr>
        <p:spPr>
          <a:xfrm>
            <a:off x="3641475" y="302765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 sz="1600"/>
          </a:p>
        </p:txBody>
      </p:sp>
      <p:cxnSp>
        <p:nvCxnSpPr>
          <p:cNvPr id="131" name="Google Shape;131;p18"/>
          <p:cNvCxnSpPr>
            <a:stCxn id="128" idx="5"/>
            <a:endCxn id="129" idx="1"/>
          </p:cNvCxnSpPr>
          <p:nvPr/>
        </p:nvCxnSpPr>
        <p:spPr>
          <a:xfrm>
            <a:off x="2950897" y="237108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18"/>
          <p:cNvCxnSpPr>
            <a:stCxn id="129" idx="5"/>
            <a:endCxn id="130" idx="1"/>
          </p:cNvCxnSpPr>
          <p:nvPr/>
        </p:nvCxnSpPr>
        <p:spPr>
          <a:xfrm>
            <a:off x="3443035" y="2943780"/>
            <a:ext cx="251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 α = 1/2</a:t>
            </a:r>
            <a:endParaRPr/>
          </a:p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Somente árvores binárias quase completas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9"/>
          <p:cNvSpPr/>
          <p:nvPr/>
        </p:nvSpPr>
        <p:spPr>
          <a:xfrm>
            <a:off x="3590800" y="199726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140" name="Google Shape;140;p19"/>
          <p:cNvSpPr/>
          <p:nvPr/>
        </p:nvSpPr>
        <p:spPr>
          <a:xfrm>
            <a:off x="2879638" y="26411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141" name="Google Shape;141;p19"/>
          <p:cNvSpPr/>
          <p:nvPr/>
        </p:nvSpPr>
        <p:spPr>
          <a:xfrm>
            <a:off x="4340450" y="255741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142" name="Google Shape;142;p19"/>
          <p:cNvSpPr/>
          <p:nvPr/>
        </p:nvSpPr>
        <p:spPr>
          <a:xfrm>
            <a:off x="2339888" y="32264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sp>
        <p:nvSpPr>
          <p:cNvPr id="143" name="Google Shape;143;p19"/>
          <p:cNvSpPr/>
          <p:nvPr/>
        </p:nvSpPr>
        <p:spPr>
          <a:xfrm>
            <a:off x="4766350" y="324252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144" name="Google Shape;144;p19"/>
          <p:cNvSpPr/>
          <p:nvPr/>
        </p:nvSpPr>
        <p:spPr>
          <a:xfrm>
            <a:off x="3261063" y="32264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cxnSp>
        <p:nvCxnSpPr>
          <p:cNvPr id="145" name="Google Shape;145;p19"/>
          <p:cNvCxnSpPr>
            <a:stCxn id="139" idx="3"/>
            <a:endCxn id="140" idx="7"/>
          </p:cNvCxnSpPr>
          <p:nvPr/>
        </p:nvCxnSpPr>
        <p:spPr>
          <a:xfrm flipH="1">
            <a:off x="3187653" y="2486093"/>
            <a:ext cx="4560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9"/>
          <p:cNvCxnSpPr>
            <a:stCxn id="140" idx="3"/>
            <a:endCxn id="142" idx="7"/>
          </p:cNvCxnSpPr>
          <p:nvPr/>
        </p:nvCxnSpPr>
        <p:spPr>
          <a:xfrm flipH="1">
            <a:off x="2647790" y="3130018"/>
            <a:ext cx="284700" cy="18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9"/>
          <p:cNvCxnSpPr>
            <a:stCxn id="139" idx="5"/>
            <a:endCxn id="141" idx="1"/>
          </p:cNvCxnSpPr>
          <p:nvPr/>
        </p:nvCxnSpPr>
        <p:spPr>
          <a:xfrm>
            <a:off x="3898847" y="2486093"/>
            <a:ext cx="494400" cy="1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9"/>
          <p:cNvCxnSpPr>
            <a:stCxn id="141" idx="3"/>
            <a:endCxn id="149" idx="7"/>
          </p:cNvCxnSpPr>
          <p:nvPr/>
        </p:nvCxnSpPr>
        <p:spPr>
          <a:xfrm flipH="1">
            <a:off x="4345303" y="3046243"/>
            <a:ext cx="480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0" idx="5"/>
            <a:endCxn id="144" idx="0"/>
          </p:cNvCxnSpPr>
          <p:nvPr/>
        </p:nvCxnSpPr>
        <p:spPr>
          <a:xfrm>
            <a:off x="3187685" y="3130018"/>
            <a:ext cx="253800" cy="9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9"/>
          <p:cNvSpPr/>
          <p:nvPr/>
        </p:nvSpPr>
        <p:spPr>
          <a:xfrm>
            <a:off x="3837925" y="3242500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151" name="Google Shape;151;p19"/>
          <p:cNvCxnSpPr>
            <a:stCxn id="141" idx="5"/>
            <a:endCxn id="143" idx="1"/>
          </p:cNvCxnSpPr>
          <p:nvPr/>
        </p:nvCxnSpPr>
        <p:spPr>
          <a:xfrm>
            <a:off x="4648497" y="3046243"/>
            <a:ext cx="1902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pack_into_array(u, a, i)</a:t>
            </a:r>
            <a:endParaRPr/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311700" y="1152475"/>
            <a:ext cx="4187400" cy="23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F1C232"/>
                </a:solidFill>
              </a:rPr>
              <a:t>if</a:t>
            </a:r>
            <a:r>
              <a:rPr lang="pt-BR"/>
              <a:t> u = nil </a:t>
            </a:r>
            <a:r>
              <a:rPr lang="pt-BR">
                <a:solidFill>
                  <a:srgbClr val="F1C232"/>
                </a:solidFill>
              </a:rPr>
              <a:t>then</a:t>
            </a:r>
            <a:br>
              <a:rPr lang="pt-BR"/>
            </a:br>
            <a:r>
              <a:rPr lang="pt-BR"/>
              <a:t>	</a:t>
            </a:r>
            <a:r>
              <a:rPr lang="pt-BR">
                <a:solidFill>
                  <a:srgbClr val="F1C232"/>
                </a:solidFill>
              </a:rPr>
              <a:t>return</a:t>
            </a:r>
            <a:r>
              <a:rPr lang="pt-BR"/>
              <a:t> i</a:t>
            </a:r>
            <a:br>
              <a:rPr lang="pt-BR"/>
            </a:br>
            <a:r>
              <a:rPr lang="pt-BR"/>
              <a:t>i ← </a:t>
            </a:r>
            <a:r>
              <a:rPr lang="pt-BR">
                <a:solidFill>
                  <a:srgbClr val="00FFFF"/>
                </a:solidFill>
              </a:rPr>
              <a:t>pack_into_array(u.left, a, i)</a:t>
            </a:r>
            <a:br>
              <a:rPr lang="pt-BR">
                <a:solidFill>
                  <a:srgbClr val="00FFFF"/>
                </a:solidFill>
              </a:rPr>
            </a:br>
            <a:r>
              <a:rPr lang="pt-BR"/>
              <a:t>a[i] ← u</a:t>
            </a:r>
            <a:br>
              <a:rPr lang="pt-BR"/>
            </a:br>
            <a:r>
              <a:rPr lang="pt-BR"/>
              <a:t>i ← i +1</a:t>
            </a:r>
            <a:br>
              <a:rPr lang="pt-BR"/>
            </a:br>
            <a:r>
              <a:rPr lang="pt-BR">
                <a:solidFill>
                  <a:srgbClr val="F1C232"/>
                </a:solidFill>
              </a:rPr>
              <a:t>return</a:t>
            </a:r>
            <a:r>
              <a:rPr lang="pt-BR"/>
              <a:t> </a:t>
            </a:r>
            <a:r>
              <a:rPr lang="pt-BR">
                <a:solidFill>
                  <a:srgbClr val="00FFFF"/>
                </a:solidFill>
              </a:rPr>
              <a:t>pack_into_array(u.right, a, i)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6570100" y="919150"/>
            <a:ext cx="45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159" name="Google Shape;159;p20"/>
          <p:cNvSpPr/>
          <p:nvPr/>
        </p:nvSpPr>
        <p:spPr>
          <a:xfrm>
            <a:off x="5725475" y="157567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sp>
        <p:nvSpPr>
          <p:cNvPr id="160" name="Google Shape;160;p20"/>
          <p:cNvSpPr/>
          <p:nvPr/>
        </p:nvSpPr>
        <p:spPr>
          <a:xfrm>
            <a:off x="6262125" y="2148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161" name="Google Shape;161;p20"/>
          <p:cNvSpPr/>
          <p:nvPr/>
        </p:nvSpPr>
        <p:spPr>
          <a:xfrm>
            <a:off x="5319188" y="2148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162" name="Google Shape;162;p20"/>
          <p:cNvSpPr/>
          <p:nvPr/>
        </p:nvSpPr>
        <p:spPr>
          <a:xfrm>
            <a:off x="5816725" y="27210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163" name="Google Shape;163;p20"/>
          <p:cNvSpPr/>
          <p:nvPr/>
        </p:nvSpPr>
        <p:spPr>
          <a:xfrm>
            <a:off x="4887375" y="27210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cxnSp>
        <p:nvCxnSpPr>
          <p:cNvPr id="164" name="Google Shape;164;p20"/>
          <p:cNvCxnSpPr>
            <a:stCxn id="158" idx="3"/>
            <a:endCxn id="159" idx="7"/>
          </p:cNvCxnSpPr>
          <p:nvPr/>
        </p:nvCxnSpPr>
        <p:spPr>
          <a:xfrm flipH="1">
            <a:off x="6147580" y="1407980"/>
            <a:ext cx="489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0"/>
          <p:cNvCxnSpPr>
            <a:stCxn id="159" idx="3"/>
            <a:endCxn id="161" idx="7"/>
          </p:cNvCxnSpPr>
          <p:nvPr/>
        </p:nvCxnSpPr>
        <p:spPr>
          <a:xfrm flipH="1">
            <a:off x="5627178" y="2064505"/>
            <a:ext cx="170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20"/>
          <p:cNvCxnSpPr>
            <a:stCxn id="159" idx="5"/>
            <a:endCxn id="160" idx="1"/>
          </p:cNvCxnSpPr>
          <p:nvPr/>
        </p:nvCxnSpPr>
        <p:spPr>
          <a:xfrm>
            <a:off x="6147472" y="2064505"/>
            <a:ext cx="167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20"/>
          <p:cNvCxnSpPr>
            <a:stCxn id="160" idx="3"/>
            <a:endCxn id="162" idx="7"/>
          </p:cNvCxnSpPr>
          <p:nvPr/>
        </p:nvCxnSpPr>
        <p:spPr>
          <a:xfrm flipH="1">
            <a:off x="6124778" y="2637205"/>
            <a:ext cx="190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20"/>
          <p:cNvCxnSpPr>
            <a:stCxn id="161" idx="3"/>
            <a:endCxn id="163" idx="7"/>
          </p:cNvCxnSpPr>
          <p:nvPr/>
        </p:nvCxnSpPr>
        <p:spPr>
          <a:xfrm flipH="1">
            <a:off x="5195340" y="2637205"/>
            <a:ext cx="176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/>
          <p:nvPr/>
        </p:nvSpPr>
        <p:spPr>
          <a:xfrm>
            <a:off x="6419100" y="3377600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170" name="Google Shape;170;p20"/>
          <p:cNvCxnSpPr>
            <a:stCxn id="162" idx="5"/>
            <a:endCxn id="169" idx="1"/>
          </p:cNvCxnSpPr>
          <p:nvPr/>
        </p:nvCxnSpPr>
        <p:spPr>
          <a:xfrm>
            <a:off x="6124772" y="3209905"/>
            <a:ext cx="381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20"/>
          <p:cNvCxnSpPr/>
          <p:nvPr/>
        </p:nvCxnSpPr>
        <p:spPr>
          <a:xfrm flipH="1">
            <a:off x="6930997" y="741132"/>
            <a:ext cx="951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0"/>
          <p:cNvSpPr txBox="1"/>
          <p:nvPr/>
        </p:nvSpPr>
        <p:spPr>
          <a:xfrm>
            <a:off x="258025" y="3950300"/>
            <a:ext cx="5946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100">
                <a:solidFill>
                  <a:schemeClr val="dk1"/>
                </a:solidFill>
              </a:rPr>
              <a:t>a</a:t>
            </a:r>
            <a:endParaRPr sz="3100">
              <a:solidFill>
                <a:schemeClr val="dk1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7433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12332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17231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22130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27029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3.5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31928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36827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743375" y="4094300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 txBox="1"/>
          <p:nvPr/>
        </p:nvSpPr>
        <p:spPr>
          <a:xfrm>
            <a:off x="6587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2" name="Google Shape;182;p20"/>
          <p:cNvSpPr txBox="1"/>
          <p:nvPr/>
        </p:nvSpPr>
        <p:spPr>
          <a:xfrm>
            <a:off x="6314975" y="645150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5372050" y="1152475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916050" y="1840550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4499100" y="2413250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4499100" y="3209900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11486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88" name="Google Shape;188;p20"/>
          <p:cNvSpPr txBox="1"/>
          <p:nvPr/>
        </p:nvSpPr>
        <p:spPr>
          <a:xfrm>
            <a:off x="5022588" y="3209900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89" name="Google Shape;189;p20"/>
          <p:cNvSpPr txBox="1"/>
          <p:nvPr/>
        </p:nvSpPr>
        <p:spPr>
          <a:xfrm>
            <a:off x="16385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5612288" y="2497100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21093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6665275" y="1889863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6164225" y="2637025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5276013" y="3101375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26183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196" name="Google Shape;196;p20"/>
          <p:cNvSpPr txBox="1"/>
          <p:nvPr/>
        </p:nvSpPr>
        <p:spPr>
          <a:xfrm>
            <a:off x="7121275" y="3209900"/>
            <a:ext cx="4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u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5810188" y="3657450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98" name="Google Shape;198;p20"/>
          <p:cNvSpPr txBox="1"/>
          <p:nvPr/>
        </p:nvSpPr>
        <p:spPr>
          <a:xfrm>
            <a:off x="31082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7002813" y="3657450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35599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201" name="Google Shape;201;p20"/>
          <p:cNvSpPr txBox="1"/>
          <p:nvPr/>
        </p:nvSpPr>
        <p:spPr>
          <a:xfrm>
            <a:off x="6707513" y="2549888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4107100" y="4468100"/>
            <a:ext cx="670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600">
                <a:solidFill>
                  <a:schemeClr val="dk1"/>
                </a:solidFill>
              </a:rPr>
              <a:t>i</a:t>
            </a:r>
            <a:endParaRPr/>
          </a:p>
        </p:txBody>
      </p:sp>
      <p:sp>
        <p:nvSpPr>
          <p:cNvPr id="203" name="Google Shape;203;p20"/>
          <p:cNvSpPr txBox="1"/>
          <p:nvPr/>
        </p:nvSpPr>
        <p:spPr>
          <a:xfrm>
            <a:off x="7121263" y="1442338"/>
            <a:ext cx="873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dk1"/>
                </a:solidFill>
              </a:rPr>
              <a:t>nil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311700" y="77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rebuild(u)</a:t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>
            <a:off x="7160050" y="6853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7</a:t>
            </a:r>
            <a:endParaRPr sz="1600"/>
          </a:p>
        </p:txBody>
      </p:sp>
      <p:sp>
        <p:nvSpPr>
          <p:cNvPr id="210" name="Google Shape;210;p21"/>
          <p:cNvSpPr/>
          <p:nvPr/>
        </p:nvSpPr>
        <p:spPr>
          <a:xfrm>
            <a:off x="6667900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6</a:t>
            </a:r>
            <a:endParaRPr sz="1600"/>
          </a:p>
        </p:txBody>
      </p:sp>
      <p:sp>
        <p:nvSpPr>
          <p:cNvPr id="211" name="Google Shape;211;p21"/>
          <p:cNvSpPr/>
          <p:nvPr/>
        </p:nvSpPr>
        <p:spPr>
          <a:xfrm>
            <a:off x="7652188" y="12580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8</a:t>
            </a:r>
            <a:endParaRPr sz="1600"/>
          </a:p>
        </p:txBody>
      </p:sp>
      <p:sp>
        <p:nvSpPr>
          <p:cNvPr id="212" name="Google Shape;212;p21"/>
          <p:cNvSpPr/>
          <p:nvPr/>
        </p:nvSpPr>
        <p:spPr>
          <a:xfrm>
            <a:off x="8158675" y="1830700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9</a:t>
            </a:r>
            <a:endParaRPr sz="1600"/>
          </a:p>
        </p:txBody>
      </p:sp>
      <p:sp>
        <p:nvSpPr>
          <p:cNvPr id="213" name="Google Shape;213;p21"/>
          <p:cNvSpPr/>
          <p:nvPr/>
        </p:nvSpPr>
        <p:spPr>
          <a:xfrm>
            <a:off x="6317650" y="1939450"/>
            <a:ext cx="4560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214" name="Google Shape;214;p21"/>
          <p:cNvSpPr/>
          <p:nvPr/>
        </p:nvSpPr>
        <p:spPr>
          <a:xfrm>
            <a:off x="5473025" y="2595975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sp>
        <p:nvSpPr>
          <p:cNvPr id="215" name="Google Shape;215;p21"/>
          <p:cNvSpPr/>
          <p:nvPr/>
        </p:nvSpPr>
        <p:spPr>
          <a:xfrm>
            <a:off x="6009675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216" name="Google Shape;216;p21"/>
          <p:cNvSpPr/>
          <p:nvPr/>
        </p:nvSpPr>
        <p:spPr>
          <a:xfrm>
            <a:off x="5066738" y="31686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217" name="Google Shape;217;p21"/>
          <p:cNvSpPr/>
          <p:nvPr/>
        </p:nvSpPr>
        <p:spPr>
          <a:xfrm>
            <a:off x="556427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218" name="Google Shape;218;p21"/>
          <p:cNvSpPr/>
          <p:nvPr/>
        </p:nvSpPr>
        <p:spPr>
          <a:xfrm>
            <a:off x="4634925" y="3741375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cxnSp>
        <p:nvCxnSpPr>
          <p:cNvPr id="219" name="Google Shape;219;p21"/>
          <p:cNvCxnSpPr>
            <a:stCxn id="209" idx="3"/>
            <a:endCxn id="210" idx="7"/>
          </p:cNvCxnSpPr>
          <p:nvPr/>
        </p:nvCxnSpPr>
        <p:spPr>
          <a:xfrm flipH="1">
            <a:off x="6975903" y="117413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0" name="Google Shape;220;p21"/>
          <p:cNvCxnSpPr>
            <a:stCxn id="209" idx="5"/>
            <a:endCxn id="211" idx="1"/>
          </p:cNvCxnSpPr>
          <p:nvPr/>
        </p:nvCxnSpPr>
        <p:spPr>
          <a:xfrm>
            <a:off x="7468097" y="1174130"/>
            <a:ext cx="2370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1" name="Google Shape;221;p21"/>
          <p:cNvCxnSpPr>
            <a:stCxn id="211" idx="5"/>
            <a:endCxn id="212" idx="1"/>
          </p:cNvCxnSpPr>
          <p:nvPr/>
        </p:nvCxnSpPr>
        <p:spPr>
          <a:xfrm>
            <a:off x="7960235" y="1746830"/>
            <a:ext cx="251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1"/>
          <p:cNvCxnSpPr>
            <a:stCxn id="210" idx="3"/>
            <a:endCxn id="213" idx="7"/>
          </p:cNvCxnSpPr>
          <p:nvPr/>
        </p:nvCxnSpPr>
        <p:spPr>
          <a:xfrm flipH="1">
            <a:off x="6706953" y="1746830"/>
            <a:ext cx="138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1"/>
          <p:cNvCxnSpPr>
            <a:stCxn id="213" idx="3"/>
            <a:endCxn id="214" idx="7"/>
          </p:cNvCxnSpPr>
          <p:nvPr/>
        </p:nvCxnSpPr>
        <p:spPr>
          <a:xfrm flipH="1">
            <a:off x="5895130" y="2428280"/>
            <a:ext cx="489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1"/>
          <p:cNvCxnSpPr>
            <a:stCxn id="214" idx="3"/>
            <a:endCxn id="216" idx="7"/>
          </p:cNvCxnSpPr>
          <p:nvPr/>
        </p:nvCxnSpPr>
        <p:spPr>
          <a:xfrm flipH="1">
            <a:off x="5374728" y="3084805"/>
            <a:ext cx="170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1"/>
          <p:cNvCxnSpPr>
            <a:stCxn id="214" idx="5"/>
            <a:endCxn id="215" idx="1"/>
          </p:cNvCxnSpPr>
          <p:nvPr/>
        </p:nvCxnSpPr>
        <p:spPr>
          <a:xfrm>
            <a:off x="5895022" y="3084805"/>
            <a:ext cx="1674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1"/>
          <p:cNvCxnSpPr>
            <a:stCxn id="215" idx="3"/>
            <a:endCxn id="217" idx="7"/>
          </p:cNvCxnSpPr>
          <p:nvPr/>
        </p:nvCxnSpPr>
        <p:spPr>
          <a:xfrm flipH="1">
            <a:off x="5872328" y="3657505"/>
            <a:ext cx="1902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1"/>
          <p:cNvCxnSpPr>
            <a:stCxn id="216" idx="3"/>
            <a:endCxn id="218" idx="7"/>
          </p:cNvCxnSpPr>
          <p:nvPr/>
        </p:nvCxnSpPr>
        <p:spPr>
          <a:xfrm flipH="1">
            <a:off x="4942890" y="3657505"/>
            <a:ext cx="176700" cy="16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8" name="Google Shape;228;p21"/>
          <p:cNvSpPr/>
          <p:nvPr/>
        </p:nvSpPr>
        <p:spPr>
          <a:xfrm>
            <a:off x="30982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/>
          </a:p>
        </p:txBody>
      </p:sp>
      <p:sp>
        <p:nvSpPr>
          <p:cNvPr id="229" name="Google Shape;229;p21"/>
          <p:cNvSpPr/>
          <p:nvPr/>
        </p:nvSpPr>
        <p:spPr>
          <a:xfrm>
            <a:off x="35881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/>
          </a:p>
        </p:txBody>
      </p:sp>
      <p:sp>
        <p:nvSpPr>
          <p:cNvPr id="230" name="Google Shape;230;p21"/>
          <p:cNvSpPr/>
          <p:nvPr/>
        </p:nvSpPr>
        <p:spPr>
          <a:xfrm>
            <a:off x="40780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/>
          </a:p>
        </p:txBody>
      </p:sp>
      <p:sp>
        <p:nvSpPr>
          <p:cNvPr id="231" name="Google Shape;231;p21"/>
          <p:cNvSpPr/>
          <p:nvPr/>
        </p:nvSpPr>
        <p:spPr>
          <a:xfrm>
            <a:off x="45679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/>
          </a:p>
        </p:txBody>
      </p:sp>
      <p:sp>
        <p:nvSpPr>
          <p:cNvPr id="232" name="Google Shape;232;p21"/>
          <p:cNvSpPr/>
          <p:nvPr/>
        </p:nvSpPr>
        <p:spPr>
          <a:xfrm>
            <a:off x="50578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3.5</a:t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55477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/>
          </a:p>
        </p:txBody>
      </p:sp>
      <p:sp>
        <p:nvSpPr>
          <p:cNvPr id="234" name="Google Shape;234;p21"/>
          <p:cNvSpPr/>
          <p:nvPr/>
        </p:nvSpPr>
        <p:spPr>
          <a:xfrm>
            <a:off x="6037650" y="217725"/>
            <a:ext cx="489900" cy="37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/>
          </a:p>
        </p:txBody>
      </p:sp>
      <p:sp>
        <p:nvSpPr>
          <p:cNvPr id="235" name="Google Shape;235;p21"/>
          <p:cNvSpPr/>
          <p:nvPr/>
        </p:nvSpPr>
        <p:spPr>
          <a:xfrm>
            <a:off x="6166650" y="4397900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236" name="Google Shape;236;p21"/>
          <p:cNvCxnSpPr>
            <a:stCxn id="217" idx="5"/>
            <a:endCxn id="235" idx="1"/>
          </p:cNvCxnSpPr>
          <p:nvPr/>
        </p:nvCxnSpPr>
        <p:spPr>
          <a:xfrm>
            <a:off x="5872322" y="4230205"/>
            <a:ext cx="381300" cy="251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21"/>
          <p:cNvSpPr/>
          <p:nvPr/>
        </p:nvSpPr>
        <p:spPr>
          <a:xfrm>
            <a:off x="6367725" y="197338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</a:t>
            </a:r>
            <a:endParaRPr sz="1600"/>
          </a:p>
        </p:txBody>
      </p:sp>
      <p:sp>
        <p:nvSpPr>
          <p:cNvPr id="238" name="Google Shape;238;p21"/>
          <p:cNvSpPr/>
          <p:nvPr/>
        </p:nvSpPr>
        <p:spPr>
          <a:xfrm>
            <a:off x="5656563" y="261731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1</a:t>
            </a:r>
            <a:endParaRPr sz="1600"/>
          </a:p>
        </p:txBody>
      </p:sp>
      <p:sp>
        <p:nvSpPr>
          <p:cNvPr id="239" name="Google Shape;239;p21"/>
          <p:cNvSpPr/>
          <p:nvPr/>
        </p:nvSpPr>
        <p:spPr>
          <a:xfrm>
            <a:off x="7117375" y="2533538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4</a:t>
            </a:r>
            <a:endParaRPr sz="1600"/>
          </a:p>
        </p:txBody>
      </p:sp>
      <p:sp>
        <p:nvSpPr>
          <p:cNvPr id="240" name="Google Shape;240;p21"/>
          <p:cNvSpPr/>
          <p:nvPr/>
        </p:nvSpPr>
        <p:spPr>
          <a:xfrm>
            <a:off x="5116813" y="320261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endParaRPr sz="1600"/>
          </a:p>
        </p:txBody>
      </p:sp>
      <p:sp>
        <p:nvSpPr>
          <p:cNvPr id="241" name="Google Shape;241;p21"/>
          <p:cNvSpPr/>
          <p:nvPr/>
        </p:nvSpPr>
        <p:spPr>
          <a:xfrm>
            <a:off x="7543275" y="3218650"/>
            <a:ext cx="4944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5</a:t>
            </a:r>
            <a:endParaRPr sz="1600"/>
          </a:p>
        </p:txBody>
      </p:sp>
      <p:sp>
        <p:nvSpPr>
          <p:cNvPr id="242" name="Google Shape;242;p21"/>
          <p:cNvSpPr/>
          <p:nvPr/>
        </p:nvSpPr>
        <p:spPr>
          <a:xfrm>
            <a:off x="6037988" y="3202613"/>
            <a:ext cx="360900" cy="572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</a:t>
            </a:r>
            <a:endParaRPr sz="1600"/>
          </a:p>
        </p:txBody>
      </p:sp>
      <p:cxnSp>
        <p:nvCxnSpPr>
          <p:cNvPr id="243" name="Google Shape;243;p21"/>
          <p:cNvCxnSpPr>
            <a:endCxn id="237" idx="7"/>
          </p:cNvCxnSpPr>
          <p:nvPr/>
        </p:nvCxnSpPr>
        <p:spPr>
          <a:xfrm flipH="1">
            <a:off x="6675772" y="1780657"/>
            <a:ext cx="95100" cy="27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" name="Google Shape;244;p21"/>
          <p:cNvCxnSpPr>
            <a:stCxn id="237" idx="3"/>
            <a:endCxn id="238" idx="7"/>
          </p:cNvCxnSpPr>
          <p:nvPr/>
        </p:nvCxnSpPr>
        <p:spPr>
          <a:xfrm flipH="1">
            <a:off x="5964578" y="2462218"/>
            <a:ext cx="4560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" name="Google Shape;245;p21"/>
          <p:cNvCxnSpPr>
            <a:stCxn id="238" idx="3"/>
            <a:endCxn id="240" idx="7"/>
          </p:cNvCxnSpPr>
          <p:nvPr/>
        </p:nvCxnSpPr>
        <p:spPr>
          <a:xfrm flipH="1">
            <a:off x="5424715" y="3106143"/>
            <a:ext cx="284700" cy="180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21"/>
          <p:cNvCxnSpPr>
            <a:stCxn id="237" idx="5"/>
            <a:endCxn id="239" idx="1"/>
          </p:cNvCxnSpPr>
          <p:nvPr/>
        </p:nvCxnSpPr>
        <p:spPr>
          <a:xfrm>
            <a:off x="6675772" y="2462218"/>
            <a:ext cx="494400" cy="15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1"/>
          <p:cNvCxnSpPr>
            <a:stCxn id="239" idx="3"/>
            <a:endCxn id="248" idx="7"/>
          </p:cNvCxnSpPr>
          <p:nvPr/>
        </p:nvCxnSpPr>
        <p:spPr>
          <a:xfrm flipH="1">
            <a:off x="7122228" y="3022368"/>
            <a:ext cx="480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1"/>
          <p:cNvCxnSpPr>
            <a:stCxn id="238" idx="5"/>
            <a:endCxn id="242" idx="0"/>
          </p:cNvCxnSpPr>
          <p:nvPr/>
        </p:nvCxnSpPr>
        <p:spPr>
          <a:xfrm>
            <a:off x="5964610" y="3106143"/>
            <a:ext cx="253800" cy="96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8" name="Google Shape;248;p21"/>
          <p:cNvSpPr/>
          <p:nvPr/>
        </p:nvSpPr>
        <p:spPr>
          <a:xfrm>
            <a:off x="6614850" y="3218625"/>
            <a:ext cx="594600" cy="572700"/>
          </a:xfrm>
          <a:prstGeom prst="ellipse">
            <a:avLst/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3.5</a:t>
            </a:r>
            <a:endParaRPr sz="1500"/>
          </a:p>
        </p:txBody>
      </p:sp>
      <p:cxnSp>
        <p:nvCxnSpPr>
          <p:cNvPr id="250" name="Google Shape;250;p21"/>
          <p:cNvCxnSpPr>
            <a:stCxn id="239" idx="5"/>
            <a:endCxn id="241" idx="1"/>
          </p:cNvCxnSpPr>
          <p:nvPr/>
        </p:nvCxnSpPr>
        <p:spPr>
          <a:xfrm>
            <a:off x="7425422" y="3022368"/>
            <a:ext cx="190200" cy="280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" name="Google Shape;251;p21"/>
          <p:cNvSpPr txBox="1"/>
          <p:nvPr/>
        </p:nvSpPr>
        <p:spPr>
          <a:xfrm>
            <a:off x="345825" y="685300"/>
            <a:ext cx="45972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</a:rPr>
              <a:t>ns ← size(u)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p ← u.parent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a ← new_array(ns)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pack_into_array(u, a, 0)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rgbClr val="F1C232"/>
                </a:solidFill>
              </a:rPr>
              <a:t>if </a:t>
            </a:r>
            <a:r>
              <a:rPr lang="pt-BR" sz="2000">
                <a:solidFill>
                  <a:schemeClr val="dk1"/>
                </a:solidFill>
              </a:rPr>
              <a:t>p = nil </a:t>
            </a:r>
            <a:r>
              <a:rPr lang="pt-BR" sz="2000">
                <a:solidFill>
                  <a:srgbClr val="F1C232"/>
                </a:solidFill>
              </a:rPr>
              <a:t>then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r ← build_balanced(a, 0, ns)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r.parent ← nil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rgbClr val="F1C232"/>
                </a:solidFill>
              </a:rPr>
              <a:t>else if</a:t>
            </a:r>
            <a:r>
              <a:rPr lang="pt-BR" sz="2000">
                <a:solidFill>
                  <a:schemeClr val="dk1"/>
                </a:solidFill>
              </a:rPr>
              <a:t> p.right = u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p.right ← build_balanced(a, 0, ns)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p.right.parent ← 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F1C232"/>
                </a:solidFill>
              </a:rPr>
              <a:t>else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p.lef t ← build_balanced(a, 0, ns)</a:t>
            </a:r>
            <a:br>
              <a:rPr lang="pt-BR" sz="2000">
                <a:solidFill>
                  <a:schemeClr val="dk1"/>
                </a:solidFill>
              </a:rPr>
            </a:br>
            <a:r>
              <a:rPr lang="pt-BR" sz="2000">
                <a:solidFill>
                  <a:schemeClr val="dk1"/>
                </a:solidFill>
              </a:rPr>
              <a:t>     p.left.parent ← p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