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70c0eabb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70c0eab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0c0eabb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70c0eabb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70c0eabb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70c0eabb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70c0eabb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70c0eabb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70c0eabb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70c0eabb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70c0eabb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70c0eabb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70c0eabb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70c0eabb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70c0eabb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70c0eabb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70c0eabb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70c0eabb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aa26cc1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aa26cc1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0c0eab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0c0eab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aa26cc1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aa26cc1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aa26cc1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aa26cc1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a26cc1a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a26cc1a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aa26cc1a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aa26cc1a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aa26cc1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aa26cc1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2d978672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2d97867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7e59ae4f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7e59ae4f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aa26cc1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aa26cc1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8410f78f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8410f78f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aa26cc1a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aa26cc1a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410f78f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410f78f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aa26cc1a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aa26cc1a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410f78f5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410f78f5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410f78f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410f78f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410f78f5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410f78f5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a26cc1a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a26cc1a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8410f78f5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8410f78f5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410f78f5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410f78f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410f78f5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410f78f5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8410f78f5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8410f78f5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410f78f5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410f78f5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0c0eabb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0c0eabb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410f78f5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410f78f5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8410f78f5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8410f78f5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8410f78f5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8410f78f5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8410f78f55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8410f78f55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8410f78f5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8410f78f5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8410f78f5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8410f78f5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8410f78f55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8410f78f55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8410f78f5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8410f78f5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8410f78f5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8410f78f5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8410f78f5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8410f78f5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70c0eabb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70c0eabb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8410f78f55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8410f78f55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8410f78f55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8410f78f55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8410f78f5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8410f78f5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8410f78f55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8410f78f5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8410f78f5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18410f78f5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8410f78f5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8410f78f5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8410f78f55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8410f78f55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8410f78f5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8410f78f5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8410f78f55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8410f78f55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8410f78f5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8410f78f5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70c0eab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70c0eab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8410f78f5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8410f78f5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8410f78f55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8410f78f55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8410f78f55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8410f78f55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8410f78f5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8410f78f5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8410f78f55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8410f78f55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8410f78f5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8410f78f5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8410f78f55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8410f78f55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8410f78f55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8410f78f55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8410f78f55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8410f78f55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8410f78f55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8410f78f55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70c0eabb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70c0eabb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8410f78f55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8410f78f55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8410f78f55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8410f78f55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8410f78f55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8410f78f55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8410f78f55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8410f78f55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8410f78f55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8410f78f55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8410f78f55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18410f78f55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861f6e84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861f6e84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861f6e84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861f6e84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861f6e84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861f6e84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861f6e845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1861f6e845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0c0eabb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70c0eabb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861f6e845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861f6e845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861f6e845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861f6e845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1861f6e845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1861f6e845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861f6e845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861f6e845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861f6e845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861f6e845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861f6e845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861f6e845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861f6e845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861f6e845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6a78c19f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6a78c19f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6a78c19f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6a78c19f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6a78c19f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16a78c19f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e4f90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5e4f90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6a78c19f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6a78c19f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16a78c19f8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16a78c19f8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6a78c19f8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16a78c19f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baseadas em Arrays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Informação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Tempos de Execução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" y="1384500"/>
            <a:ext cx="8354149" cy="23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get() e set() usando array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Acesso com tempo constante a qualquer elemento no array.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pt-BR" sz="2500"/>
              <a:t> e </a:t>
            </a:r>
            <a:r>
              <a:rPr lang="pt-BR" sz="2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r>
              <a:rPr lang="pt-BR" sz="2500"/>
              <a:t> com tempos constantes.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ArrayStack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11700" y="1152475"/>
            <a:ext cx="85206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00"/>
                </a:solidFill>
              </a:rPr>
              <a:t>initialize()</a:t>
            </a:r>
            <a:endParaRPr sz="29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    a ← new_array(1)</a:t>
            </a:r>
            <a:endParaRPr sz="29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    n ← 0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3818775" y="1234750"/>
            <a:ext cx="3998700" cy="36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4015025" y="1341025"/>
            <a:ext cx="206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ArrayStack</a:t>
            </a:r>
            <a:endParaRPr sz="2500"/>
          </a:p>
        </p:txBody>
      </p:sp>
      <p:sp>
        <p:nvSpPr>
          <p:cNvPr id="222" name="Google Shape;222;p24"/>
          <p:cNvSpPr txBox="1"/>
          <p:nvPr/>
        </p:nvSpPr>
        <p:spPr>
          <a:xfrm>
            <a:off x="4317600" y="2355025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a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391175" y="2714850"/>
            <a:ext cx="310800" cy="269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4293225" y="2984550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n: 0</a:t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7817475" y="246132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get(i)</a:t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7817475" y="302257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set(i,x)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7817475" y="185685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size()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7817475" y="358382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add(i,x)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7817475" y="418830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get(i) e set(i, x)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311700" y="1152475"/>
            <a:ext cx="85206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get(i )</a:t>
            </a:r>
            <a:endParaRPr sz="2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>
                <a:latin typeface="Courier New"/>
                <a:ea typeface="Courier New"/>
                <a:cs typeface="Courier New"/>
                <a:sym typeface="Courier New"/>
              </a:rPr>
              <a:t>    return a[i]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311700" y="2759925"/>
            <a:ext cx="73374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set(i , x)</a:t>
            </a:r>
            <a:endParaRPr sz="2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y ← a[i]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a[i] ← x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return 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add(i , x )</a:t>
            </a:r>
            <a:r>
              <a:rPr lang="pt-BR" sz="2800">
                <a:solidFill>
                  <a:schemeClr val="accent4"/>
                </a:solidFill>
              </a:rPr>
              <a:t> </a:t>
            </a:r>
            <a:r>
              <a:rPr lang="pt-BR" sz="2800"/>
              <a:t> </a:t>
            </a: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9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n = length(a) </a:t>
            </a:r>
            <a:r>
              <a:rPr lang="pt-BR" sz="19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resize()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 a[i+1, i+2, . . . , n] ← a[i , i+1, . . . , n−1]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 a[i] ← x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    n ← n+1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3978625" y="371225"/>
            <a:ext cx="172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add(2,r)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4422775" y="408125"/>
            <a:ext cx="172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add(5,s)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250" name="Google Shape;250;p27"/>
          <p:cNvGrpSpPr/>
          <p:nvPr/>
        </p:nvGrpSpPr>
        <p:grpSpPr>
          <a:xfrm>
            <a:off x="384750" y="1291700"/>
            <a:ext cx="4562775" cy="1126500"/>
            <a:chOff x="384750" y="1291700"/>
            <a:chExt cx="4562775" cy="1126500"/>
          </a:xfrm>
        </p:grpSpPr>
        <p:sp>
          <p:nvSpPr>
            <p:cNvPr id="251" name="Google Shape;251;p27"/>
            <p:cNvSpPr txBox="1"/>
            <p:nvPr/>
          </p:nvSpPr>
          <p:spPr>
            <a:xfrm>
              <a:off x="384750" y="1756400"/>
              <a:ext cx="45357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</a:t>
              </a:r>
              <a:r>
                <a:rPr lang="pt-BR" sz="2500">
                  <a:solidFill>
                    <a:srgbClr val="FFFFFF"/>
                  </a:solidFill>
                </a:rPr>
                <a:t>0       1      2        3      4       5</a:t>
              </a:r>
              <a:r>
                <a:rPr lang="pt-BR" sz="3100">
                  <a:solidFill>
                    <a:srgbClr val="FFFFFF"/>
                  </a:solidFill>
                </a:rPr>
                <a:t>         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84750" y="1291700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c</a:t>
              </a:r>
              <a:endParaRPr sz="2900"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52750" y="1291700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a</a:t>
              </a:r>
              <a:endParaRPr sz="2900"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906338" y="1291700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2676275" y="1291700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446200" y="1291700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216125" y="1291700"/>
              <a:ext cx="7314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</p:grpSp>
      <p:grpSp>
        <p:nvGrpSpPr>
          <p:cNvPr id="258" name="Google Shape;258;p27"/>
          <p:cNvGrpSpPr/>
          <p:nvPr/>
        </p:nvGrpSpPr>
        <p:grpSpPr>
          <a:xfrm>
            <a:off x="133825" y="3242225"/>
            <a:ext cx="9071400" cy="1126500"/>
            <a:chOff x="133825" y="3242225"/>
            <a:chExt cx="9071400" cy="1126500"/>
          </a:xfrm>
        </p:grpSpPr>
        <p:sp>
          <p:nvSpPr>
            <p:cNvPr id="259" name="Google Shape;259;p27"/>
            <p:cNvSpPr txBox="1"/>
            <p:nvPr/>
          </p:nvSpPr>
          <p:spPr>
            <a:xfrm>
              <a:off x="133825" y="3706925"/>
              <a:ext cx="45357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</a:t>
              </a:r>
              <a:r>
                <a:rPr lang="pt-BR" sz="2500">
                  <a:solidFill>
                    <a:srgbClr val="FFFFFF"/>
                  </a:solidFill>
                </a:rPr>
                <a:t>0       1      2        3      4       5</a:t>
              </a:r>
              <a:r>
                <a:rPr lang="pt-BR" sz="3100">
                  <a:solidFill>
                    <a:srgbClr val="FFFFFF"/>
                  </a:solidFill>
                </a:rPr>
                <a:t>         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33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901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669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2437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205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3973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  <p:sp>
          <p:nvSpPr>
            <p:cNvPr id="266" name="Google Shape;266;p27"/>
            <p:cNvSpPr txBox="1"/>
            <p:nvPr/>
          </p:nvSpPr>
          <p:spPr>
            <a:xfrm>
              <a:off x="4669525" y="3706925"/>
              <a:ext cx="45357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</a:t>
              </a:r>
              <a:r>
                <a:rPr lang="pt-BR" sz="2500">
                  <a:solidFill>
                    <a:srgbClr val="FFFFFF"/>
                  </a:solidFill>
                </a:rPr>
                <a:t>6   </a:t>
              </a:r>
              <a:r>
                <a:rPr lang="pt-BR" sz="2500">
                  <a:solidFill>
                    <a:srgbClr val="FFFFFF"/>
                  </a:solidFill>
                </a:rPr>
                <a:t>    7      8     9    10   11</a:t>
              </a:r>
              <a:r>
                <a:rPr lang="pt-BR" sz="3100">
                  <a:solidFill>
                    <a:srgbClr val="FFFFFF"/>
                  </a:solidFill>
                </a:rPr>
                <a:t>         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6695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54375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332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714988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365200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799247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</p:grpSp>
      <p:sp>
        <p:nvSpPr>
          <p:cNvPr id="273" name="Google Shape;273;p27"/>
          <p:cNvSpPr/>
          <p:nvPr/>
        </p:nvSpPr>
        <p:spPr>
          <a:xfrm>
            <a:off x="2676275" y="1291700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r</a:t>
            </a:r>
            <a:endParaRPr sz="2900"/>
          </a:p>
        </p:txBody>
      </p:sp>
      <p:sp>
        <p:nvSpPr>
          <p:cNvPr id="274" name="Google Shape;274;p27"/>
          <p:cNvSpPr/>
          <p:nvPr/>
        </p:nvSpPr>
        <p:spPr>
          <a:xfrm>
            <a:off x="3444275" y="1291700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o</a:t>
            </a:r>
            <a:endParaRPr sz="2900"/>
          </a:p>
        </p:txBody>
      </p:sp>
      <p:sp>
        <p:nvSpPr>
          <p:cNvPr id="275" name="Google Shape;275;p27"/>
          <p:cNvSpPr/>
          <p:nvPr/>
        </p:nvSpPr>
        <p:spPr>
          <a:xfrm>
            <a:off x="2676275" y="1291700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o</a:t>
            </a:r>
            <a:endParaRPr sz="2900"/>
          </a:p>
        </p:txBody>
      </p:sp>
      <p:sp>
        <p:nvSpPr>
          <p:cNvPr id="276" name="Google Shape;276;p27"/>
          <p:cNvSpPr/>
          <p:nvPr/>
        </p:nvSpPr>
        <p:spPr>
          <a:xfrm>
            <a:off x="1908275" y="1291700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r</a:t>
            </a:r>
            <a:endParaRPr sz="2900"/>
          </a:p>
        </p:txBody>
      </p:sp>
      <p:sp>
        <p:nvSpPr>
          <p:cNvPr id="277" name="Google Shape;277;p27"/>
          <p:cNvSpPr/>
          <p:nvPr/>
        </p:nvSpPr>
        <p:spPr>
          <a:xfrm>
            <a:off x="1908275" y="1291700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r</a:t>
            </a:r>
            <a:endParaRPr sz="2900"/>
          </a:p>
        </p:txBody>
      </p:sp>
      <p:sp>
        <p:nvSpPr>
          <p:cNvPr id="278" name="Google Shape;278;p27"/>
          <p:cNvSpPr/>
          <p:nvPr/>
        </p:nvSpPr>
        <p:spPr>
          <a:xfrm>
            <a:off x="4212275" y="1291700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s</a:t>
            </a:r>
            <a:endParaRPr sz="2900"/>
          </a:p>
        </p:txBody>
      </p:sp>
      <p:sp>
        <p:nvSpPr>
          <p:cNvPr id="279" name="Google Shape;279;p27"/>
          <p:cNvSpPr/>
          <p:nvPr/>
        </p:nvSpPr>
        <p:spPr>
          <a:xfrm>
            <a:off x="3978625" y="3242237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a</a:t>
            </a:r>
            <a:endParaRPr sz="2900"/>
          </a:p>
        </p:txBody>
      </p:sp>
      <p:sp>
        <p:nvSpPr>
          <p:cNvPr id="280" name="Google Shape;280;p27"/>
          <p:cNvSpPr txBox="1"/>
          <p:nvPr/>
        </p:nvSpPr>
        <p:spPr>
          <a:xfrm>
            <a:off x="4746700" y="445013"/>
            <a:ext cx="172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</a:rPr>
              <a:t>add(5,a)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281" name="Google Shape;281;p27"/>
          <p:cNvGrpSpPr/>
          <p:nvPr/>
        </p:nvGrpSpPr>
        <p:grpSpPr>
          <a:xfrm>
            <a:off x="133825" y="3242225"/>
            <a:ext cx="3844800" cy="572725"/>
            <a:chOff x="116875" y="2543850"/>
            <a:chExt cx="3844800" cy="572725"/>
          </a:xfrm>
        </p:grpSpPr>
        <p:sp>
          <p:nvSpPr>
            <p:cNvPr id="282" name="Google Shape;282;p27"/>
            <p:cNvSpPr/>
            <p:nvPr/>
          </p:nvSpPr>
          <p:spPr>
            <a:xfrm>
              <a:off x="116875" y="2543850"/>
              <a:ext cx="8517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c</a:t>
              </a:r>
              <a:endParaRPr sz="2900"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968500" y="2543862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a</a:t>
              </a:r>
              <a:endParaRPr sz="2900"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736500" y="254387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r</a:t>
              </a:r>
              <a:endParaRPr sz="2900"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504500" y="2543862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r</a:t>
              </a:r>
              <a:endParaRPr sz="2900"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3193675" y="2543862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o</a:t>
              </a:r>
              <a:endParaRPr sz="2900"/>
            </a:p>
          </p:txBody>
        </p:sp>
      </p:grpSp>
      <p:sp>
        <p:nvSpPr>
          <p:cNvPr id="287" name="Google Shape;287;p27"/>
          <p:cNvSpPr/>
          <p:nvPr/>
        </p:nvSpPr>
        <p:spPr>
          <a:xfrm>
            <a:off x="3978625" y="3242237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s</a:t>
            </a:r>
            <a:endParaRPr sz="2900"/>
          </a:p>
        </p:txBody>
      </p:sp>
      <p:sp>
        <p:nvSpPr>
          <p:cNvPr id="288" name="Google Shape;288;p27"/>
          <p:cNvSpPr/>
          <p:nvPr/>
        </p:nvSpPr>
        <p:spPr>
          <a:xfrm>
            <a:off x="4746700" y="3242225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s</a:t>
            </a:r>
            <a:endParaRPr sz="2900"/>
          </a:p>
        </p:txBody>
      </p:sp>
      <p:sp>
        <p:nvSpPr>
          <p:cNvPr id="289" name="Google Shape;289;p27"/>
          <p:cNvSpPr txBox="1"/>
          <p:nvPr/>
        </p:nvSpPr>
        <p:spPr>
          <a:xfrm>
            <a:off x="5313925" y="1201725"/>
            <a:ext cx="334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>
                <a:solidFill>
                  <a:srgbClr val="FFFF00"/>
                </a:solidFill>
              </a:rPr>
              <a:t>if </a:t>
            </a:r>
            <a:r>
              <a:rPr lang="pt-BR" sz="2800">
                <a:solidFill>
                  <a:schemeClr val="lt2"/>
                </a:solidFill>
              </a:rPr>
              <a:t>n = length(a) </a:t>
            </a:r>
            <a:r>
              <a:rPr lang="pt-BR" sz="2800">
                <a:solidFill>
                  <a:srgbClr val="FFFF00"/>
                </a:solidFill>
              </a:rPr>
              <a:t>then</a:t>
            </a:r>
            <a:br>
              <a:rPr lang="pt-BR" sz="2800">
                <a:solidFill>
                  <a:srgbClr val="FFFF00"/>
                </a:solidFill>
              </a:rPr>
            </a:br>
            <a:r>
              <a:rPr lang="pt-BR" sz="2800">
                <a:solidFill>
                  <a:schemeClr val="lt2"/>
                </a:solidFill>
              </a:rPr>
              <a:t>   resize()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693925" y="2522413"/>
            <a:ext cx="73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>
                <a:solidFill>
                  <a:schemeClr val="lt2"/>
                </a:solidFill>
              </a:rPr>
              <a:t>a[i + 1, i + 2, . . . , n] ← a[i , i + 1, . . . , n − 1]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1616825" y="4472925"/>
            <a:ext cx="18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>
                <a:solidFill>
                  <a:schemeClr val="lt2"/>
                </a:solidFill>
              </a:rPr>
              <a:t>a[i] ← x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77375" y="1310300"/>
            <a:ext cx="29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a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293" name="Google Shape;293;p27"/>
          <p:cNvCxnSpPr/>
          <p:nvPr/>
        </p:nvCxnSpPr>
        <p:spPr>
          <a:xfrm flipH="1" rot="10800000">
            <a:off x="678725" y="515125"/>
            <a:ext cx="3254700" cy="202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/>
          <p:nvPr/>
        </p:nvCxnSpPr>
        <p:spPr>
          <a:xfrm>
            <a:off x="735950" y="474275"/>
            <a:ext cx="3377100" cy="222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7"/>
          <p:cNvSpPr txBox="1"/>
          <p:nvPr/>
        </p:nvSpPr>
        <p:spPr>
          <a:xfrm>
            <a:off x="133825" y="2755050"/>
            <a:ext cx="62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accent2"/>
                </a:solidFill>
              </a:rPr>
              <a:t>a</a:t>
            </a:r>
            <a:endParaRPr sz="2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da operação add(i, x)</a:t>
            </a:r>
            <a:endParaRPr/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311700" y="1152475"/>
            <a:ext cx="85206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FFFF00"/>
                </a:solidFill>
              </a:rPr>
              <a:t>O(n − i )</a:t>
            </a:r>
            <a:endParaRPr sz="35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500"/>
              <a:t>ignorando o resize.</a:t>
            </a:r>
            <a:endParaRPr sz="3500"/>
          </a:p>
        </p:txBody>
      </p:sp>
      <p:sp>
        <p:nvSpPr>
          <p:cNvPr id="302" name="Google Shape;302;p28"/>
          <p:cNvSpPr txBox="1"/>
          <p:nvPr/>
        </p:nvSpPr>
        <p:spPr>
          <a:xfrm>
            <a:off x="311700" y="2877825"/>
            <a:ext cx="809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accent2"/>
                </a:solidFill>
              </a:rPr>
              <a:t>n - i é o número de elementos que serão deslocados.</a:t>
            </a:r>
            <a:endParaRPr sz="2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20">
                <a:solidFill>
                  <a:schemeClr val="accent4"/>
                </a:solidFill>
              </a:rPr>
              <a:t>remove(i)</a:t>
            </a:r>
            <a:endParaRPr sz="3120">
              <a:solidFill>
                <a:schemeClr val="accent4"/>
              </a:solidFill>
            </a:endParaRPr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850275" y="1152475"/>
            <a:ext cx="79818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16"/>
              <a:t>x ← a[i ]</a:t>
            </a:r>
            <a:endParaRPr sz="2816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16"/>
              <a:t>a[i , i + 1, . . . , n − 2] ← a[i + 1, i + 2, . . . , n − 1]</a:t>
            </a:r>
            <a:endParaRPr sz="2816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16"/>
              <a:t>n ← n − 1</a:t>
            </a:r>
            <a:endParaRPr sz="2816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16">
                <a:solidFill>
                  <a:schemeClr val="accent4"/>
                </a:solidFill>
              </a:rPr>
              <a:t>if</a:t>
            </a:r>
            <a:r>
              <a:rPr lang="pt-BR" sz="2816"/>
              <a:t> length(a) ≥ 3 · n </a:t>
            </a:r>
            <a:r>
              <a:rPr lang="pt-BR" sz="2816">
                <a:solidFill>
                  <a:schemeClr val="accent4"/>
                </a:solidFill>
              </a:rPr>
              <a:t>then</a:t>
            </a:r>
            <a:r>
              <a:rPr lang="pt-BR" sz="2816"/>
              <a:t> resize()</a:t>
            </a:r>
            <a:endParaRPr sz="2816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16">
                <a:solidFill>
                  <a:schemeClr val="accent4"/>
                </a:solidFill>
              </a:rPr>
              <a:t>return</a:t>
            </a:r>
            <a:r>
              <a:rPr lang="pt-BR" sz="2816"/>
              <a:t> x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remove(i)</a:t>
            </a:r>
            <a:endParaRPr/>
          </a:p>
        </p:txBody>
      </p:sp>
      <p:grpSp>
        <p:nvGrpSpPr>
          <p:cNvPr id="314" name="Google Shape;314;p30"/>
          <p:cNvGrpSpPr/>
          <p:nvPr/>
        </p:nvGrpSpPr>
        <p:grpSpPr>
          <a:xfrm>
            <a:off x="264900" y="1541675"/>
            <a:ext cx="9071400" cy="1126500"/>
            <a:chOff x="133825" y="3242225"/>
            <a:chExt cx="9071400" cy="1126500"/>
          </a:xfrm>
        </p:grpSpPr>
        <p:sp>
          <p:nvSpPr>
            <p:cNvPr id="315" name="Google Shape;315;p30"/>
            <p:cNvSpPr txBox="1"/>
            <p:nvPr/>
          </p:nvSpPr>
          <p:spPr>
            <a:xfrm>
              <a:off x="133825" y="3706925"/>
              <a:ext cx="45357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</a:t>
              </a:r>
              <a:r>
                <a:rPr lang="pt-BR" sz="2500">
                  <a:solidFill>
                    <a:srgbClr val="FFFFFF"/>
                  </a:solidFill>
                </a:rPr>
                <a:t>0       1      2        3      4       5</a:t>
              </a:r>
              <a:r>
                <a:rPr lang="pt-BR" sz="3100">
                  <a:solidFill>
                    <a:srgbClr val="FFFFFF"/>
                  </a:solidFill>
                </a:rPr>
                <a:t>         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33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01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669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437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205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973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  <p:sp>
          <p:nvSpPr>
            <p:cNvPr id="322" name="Google Shape;322;p30"/>
            <p:cNvSpPr txBox="1"/>
            <p:nvPr/>
          </p:nvSpPr>
          <p:spPr>
            <a:xfrm>
              <a:off x="4669525" y="3706925"/>
              <a:ext cx="45357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</a:t>
              </a:r>
              <a:r>
                <a:rPr lang="pt-BR" sz="2500">
                  <a:solidFill>
                    <a:srgbClr val="FFFFFF"/>
                  </a:solidFill>
                </a:rPr>
                <a:t>6       7      8     9    10   11</a:t>
              </a:r>
              <a:r>
                <a:rPr lang="pt-BR" sz="3100">
                  <a:solidFill>
                    <a:srgbClr val="FFFFFF"/>
                  </a:solidFill>
                </a:rPr>
                <a:t>         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6695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54375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1332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714988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65200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99247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</p:grpSp>
      <p:sp>
        <p:nvSpPr>
          <p:cNvPr id="329" name="Google Shape;329;p30"/>
          <p:cNvSpPr/>
          <p:nvPr/>
        </p:nvSpPr>
        <p:spPr>
          <a:xfrm>
            <a:off x="264900" y="1541663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c</a:t>
            </a:r>
            <a:endParaRPr sz="2900"/>
          </a:p>
        </p:txBody>
      </p:sp>
      <p:sp>
        <p:nvSpPr>
          <p:cNvPr id="330" name="Google Shape;330;p30"/>
          <p:cNvSpPr/>
          <p:nvPr/>
        </p:nvSpPr>
        <p:spPr>
          <a:xfrm>
            <a:off x="1032900" y="1541687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a</a:t>
            </a:r>
            <a:endParaRPr sz="2900"/>
          </a:p>
        </p:txBody>
      </p:sp>
      <p:sp>
        <p:nvSpPr>
          <p:cNvPr id="331" name="Google Shape;331;p30"/>
          <p:cNvSpPr/>
          <p:nvPr/>
        </p:nvSpPr>
        <p:spPr>
          <a:xfrm>
            <a:off x="1800900" y="1541675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r</a:t>
            </a:r>
            <a:endParaRPr sz="2900"/>
          </a:p>
        </p:txBody>
      </p:sp>
      <p:sp>
        <p:nvSpPr>
          <p:cNvPr id="332" name="Google Shape;332;p30"/>
          <p:cNvSpPr/>
          <p:nvPr/>
        </p:nvSpPr>
        <p:spPr>
          <a:xfrm>
            <a:off x="2568900" y="1541675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r</a:t>
            </a:r>
            <a:endParaRPr sz="2900"/>
          </a:p>
        </p:txBody>
      </p:sp>
      <p:sp>
        <p:nvSpPr>
          <p:cNvPr id="333" name="Google Shape;333;p30"/>
          <p:cNvSpPr/>
          <p:nvPr/>
        </p:nvSpPr>
        <p:spPr>
          <a:xfrm>
            <a:off x="3336900" y="1541675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o</a:t>
            </a:r>
            <a:endParaRPr sz="2900"/>
          </a:p>
        </p:txBody>
      </p:sp>
      <p:sp>
        <p:nvSpPr>
          <p:cNvPr id="334" name="Google Shape;334;p30"/>
          <p:cNvSpPr/>
          <p:nvPr/>
        </p:nvSpPr>
        <p:spPr>
          <a:xfrm>
            <a:off x="3301500" y="1541675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s</a:t>
            </a:r>
            <a:endParaRPr sz="2900"/>
          </a:p>
        </p:txBody>
      </p:sp>
      <p:sp>
        <p:nvSpPr>
          <p:cNvPr id="335" name="Google Shape;335;p30"/>
          <p:cNvSpPr/>
          <p:nvPr/>
        </p:nvSpPr>
        <p:spPr>
          <a:xfrm>
            <a:off x="4104900" y="1541675"/>
            <a:ext cx="697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</a:t>
            </a:r>
            <a:r>
              <a:rPr lang="pt-BR" sz="2600"/>
              <a:t>s</a:t>
            </a:r>
            <a:endParaRPr sz="2900"/>
          </a:p>
        </p:txBody>
      </p:sp>
      <p:sp>
        <p:nvSpPr>
          <p:cNvPr id="336" name="Google Shape;336;p30"/>
          <p:cNvSpPr txBox="1"/>
          <p:nvPr/>
        </p:nvSpPr>
        <p:spPr>
          <a:xfrm>
            <a:off x="223050" y="2801750"/>
            <a:ext cx="217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remove(4)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312250" y="2801750"/>
            <a:ext cx="217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remove(4)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4802100" y="1541675"/>
            <a:ext cx="76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2600"/>
              <a:t>s</a:t>
            </a:r>
            <a:endParaRPr sz="2900"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223050" y="3478850"/>
            <a:ext cx="6115200" cy="1126500"/>
            <a:chOff x="133825" y="3242225"/>
            <a:chExt cx="6115200" cy="1126500"/>
          </a:xfrm>
        </p:grpSpPr>
        <p:sp>
          <p:nvSpPr>
            <p:cNvPr id="340" name="Google Shape;340;p30"/>
            <p:cNvSpPr txBox="1"/>
            <p:nvPr/>
          </p:nvSpPr>
          <p:spPr>
            <a:xfrm>
              <a:off x="133825" y="3706925"/>
              <a:ext cx="61152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</a:t>
              </a:r>
              <a:r>
                <a:rPr lang="pt-BR" sz="2500">
                  <a:solidFill>
                    <a:srgbClr val="FFFFFF"/>
                  </a:solidFill>
                </a:rPr>
                <a:t>0       1      2        3      4       5       6      7    </a:t>
              </a:r>
              <a:r>
                <a:rPr lang="pt-BR" sz="3100">
                  <a:solidFill>
                    <a:srgbClr val="FFFFFF"/>
                  </a:solidFill>
                </a:rPr>
                <a:t>         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33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901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669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2437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205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973825" y="324222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</a:t>
              </a:r>
              <a:endParaRPr sz="2900"/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223050" y="3478838"/>
            <a:ext cx="3072000" cy="572725"/>
            <a:chOff x="417300" y="1694063"/>
            <a:chExt cx="3072000" cy="572725"/>
          </a:xfrm>
        </p:grpSpPr>
        <p:sp>
          <p:nvSpPr>
            <p:cNvPr id="348" name="Google Shape;348;p30"/>
            <p:cNvSpPr/>
            <p:nvPr/>
          </p:nvSpPr>
          <p:spPr>
            <a:xfrm>
              <a:off x="417300" y="1694063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c</a:t>
              </a:r>
              <a:endParaRPr sz="2900"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185300" y="1694087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a</a:t>
              </a:r>
              <a:endParaRPr sz="2900"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953300" y="169407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r</a:t>
              </a:r>
              <a:endParaRPr sz="2900"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721300" y="1694075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2600"/>
                <a:t>r</a:t>
              </a:r>
              <a:endParaRPr sz="2900"/>
            </a:p>
          </p:txBody>
        </p:sp>
      </p:grpSp>
      <p:sp>
        <p:nvSpPr>
          <p:cNvPr id="352" name="Google Shape;352;p30"/>
          <p:cNvSpPr txBox="1"/>
          <p:nvPr/>
        </p:nvSpPr>
        <p:spPr>
          <a:xfrm>
            <a:off x="4572000" y="2801750"/>
            <a:ext cx="217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remove(4)</a:t>
            </a:r>
            <a:endParaRPr sz="3200">
              <a:solidFill>
                <a:srgbClr val="FFFFFF"/>
              </a:solidFill>
            </a:endParaRPr>
          </a:p>
        </p:txBody>
      </p:sp>
      <p:grpSp>
        <p:nvGrpSpPr>
          <p:cNvPr id="353" name="Google Shape;353;p30"/>
          <p:cNvGrpSpPr/>
          <p:nvPr/>
        </p:nvGrpSpPr>
        <p:grpSpPr>
          <a:xfrm>
            <a:off x="4802100" y="3478850"/>
            <a:ext cx="1536000" cy="572700"/>
            <a:chOff x="4802100" y="3478850"/>
            <a:chExt cx="1536000" cy="572700"/>
          </a:xfrm>
        </p:grpSpPr>
        <p:sp>
          <p:nvSpPr>
            <p:cNvPr id="354" name="Google Shape;354;p30"/>
            <p:cNvSpPr/>
            <p:nvPr/>
          </p:nvSpPr>
          <p:spPr>
            <a:xfrm>
              <a:off x="4802100" y="3478850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570100" y="3478850"/>
              <a:ext cx="7680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2900"/>
            </a:p>
          </p:txBody>
        </p:sp>
      </p:grpSp>
      <p:cxnSp>
        <p:nvCxnSpPr>
          <p:cNvPr id="356" name="Google Shape;356;p30"/>
          <p:cNvCxnSpPr/>
          <p:nvPr/>
        </p:nvCxnSpPr>
        <p:spPr>
          <a:xfrm flipH="1" rot="10800000">
            <a:off x="2693175" y="564500"/>
            <a:ext cx="3254700" cy="2028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0"/>
          <p:cNvCxnSpPr/>
          <p:nvPr/>
        </p:nvCxnSpPr>
        <p:spPr>
          <a:xfrm>
            <a:off x="2750400" y="523650"/>
            <a:ext cx="3377100" cy="222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accent4"/>
                </a:solidFill>
              </a:rPr>
              <a:t>resize()</a:t>
            </a:r>
            <a:endParaRPr sz="3220">
              <a:solidFill>
                <a:schemeClr val="accent4"/>
              </a:solidFill>
            </a:endParaRPr>
          </a:p>
        </p:txBody>
      </p:sp>
      <p:sp>
        <p:nvSpPr>
          <p:cNvPr id="363" name="Google Shape;363;p31"/>
          <p:cNvSpPr txBox="1"/>
          <p:nvPr>
            <p:ph idx="1" type="body"/>
          </p:nvPr>
        </p:nvSpPr>
        <p:spPr>
          <a:xfrm>
            <a:off x="771675" y="1166400"/>
            <a:ext cx="74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 ← new_array(max(1, 2 · n))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b[0, 1, . . . , n − 1] ← a[0, 1, . . . , n − 1]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a ← b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Básicas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913650" y="947503"/>
            <a:ext cx="7281100" cy="2023735"/>
            <a:chOff x="913650" y="1366750"/>
            <a:chExt cx="7281100" cy="1623925"/>
          </a:xfrm>
        </p:grpSpPr>
        <p:sp>
          <p:nvSpPr>
            <p:cNvPr id="62" name="Google Shape;62;p14"/>
            <p:cNvSpPr/>
            <p:nvPr/>
          </p:nvSpPr>
          <p:spPr>
            <a:xfrm>
              <a:off x="161297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18272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75247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332222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89197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285100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  X</a:t>
              </a:r>
              <a:endParaRPr/>
            </a:p>
          </p:txBody>
        </p:sp>
        <p:cxnSp>
          <p:nvCxnSpPr>
            <p:cNvPr id="68" name="Google Shape;68;p14"/>
            <p:cNvCxnSpPr>
              <a:endCxn id="67" idx="3"/>
            </p:cNvCxnSpPr>
            <p:nvPr/>
          </p:nvCxnSpPr>
          <p:spPr>
            <a:xfrm flipH="1">
              <a:off x="5781300" y="1804575"/>
              <a:ext cx="1381200" cy="440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stealth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</p:cxnSp>
        <p:cxnSp>
          <p:nvCxnSpPr>
            <p:cNvPr id="69" name="Google Shape;69;p14"/>
            <p:cNvCxnSpPr>
              <a:endCxn id="67" idx="3"/>
            </p:cNvCxnSpPr>
            <p:nvPr/>
          </p:nvCxnSpPr>
          <p:spPr>
            <a:xfrm rot="10800000">
              <a:off x="5781300" y="2244675"/>
              <a:ext cx="1437600" cy="338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triangle"/>
              <a:tailEnd len="lg" w="lg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</p:cxnSp>
        <p:sp>
          <p:nvSpPr>
            <p:cNvPr id="70" name="Google Shape;70;p14"/>
            <p:cNvSpPr txBox="1"/>
            <p:nvPr/>
          </p:nvSpPr>
          <p:spPr>
            <a:xfrm>
              <a:off x="6576000" y="1366750"/>
              <a:ext cx="1488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add(x)/push(x)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6705850" y="2669675"/>
              <a:ext cx="1488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remove(</a:t>
              </a:r>
              <a:r>
                <a:rPr lang="pt-BR">
                  <a:solidFill>
                    <a:srgbClr val="FFFFFF"/>
                  </a:solidFill>
                </a:rPr>
                <a:t>)/pop()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913650" y="1477625"/>
              <a:ext cx="14889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>
                  <a:solidFill>
                    <a:srgbClr val="FFFFFF"/>
                  </a:solidFill>
                </a:rPr>
                <a:t>Pilha</a:t>
              </a:r>
              <a:endParaRPr sz="23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4479788" y="1608975"/>
              <a:ext cx="713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200">
                  <a:solidFill>
                    <a:srgbClr val="FFFFFF"/>
                  </a:solidFill>
                </a:rPr>
                <a:t>...</a:t>
              </a:r>
              <a:endParaRPr sz="420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537900" y="2844550"/>
            <a:ext cx="8606100" cy="1651650"/>
            <a:chOff x="226250" y="3171675"/>
            <a:chExt cx="8606100" cy="1651650"/>
          </a:xfrm>
        </p:grpSpPr>
        <p:sp>
          <p:nvSpPr>
            <p:cNvPr id="75" name="Google Shape;75;p14"/>
            <p:cNvSpPr/>
            <p:nvPr/>
          </p:nvSpPr>
          <p:spPr>
            <a:xfrm>
              <a:off x="1630775" y="372437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200525" y="372437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770275" y="372437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340025" y="372437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909775" y="372437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02900" y="372437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  X</a:t>
              </a:r>
              <a:endParaRPr/>
            </a:p>
          </p:txBody>
        </p:sp>
        <p:cxnSp>
          <p:nvCxnSpPr>
            <p:cNvPr id="81" name="Google Shape;81;p14"/>
            <p:cNvCxnSpPr/>
            <p:nvPr/>
          </p:nvCxnSpPr>
          <p:spPr>
            <a:xfrm flipH="1">
              <a:off x="311700" y="3938725"/>
              <a:ext cx="1381200" cy="440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triangle"/>
              <a:tailEnd len="lg" w="lg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</p:cxnSp>
        <p:cxnSp>
          <p:nvCxnSpPr>
            <p:cNvPr id="82" name="Google Shape;82;p14"/>
            <p:cNvCxnSpPr>
              <a:endCxn id="80" idx="3"/>
            </p:cNvCxnSpPr>
            <p:nvPr/>
          </p:nvCxnSpPr>
          <p:spPr>
            <a:xfrm rot="10800000">
              <a:off x="5799100" y="3938725"/>
              <a:ext cx="1437600" cy="338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triangle"/>
              <a:tailEnd len="lg" w="lg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</p:cxnSp>
        <p:sp>
          <p:nvSpPr>
            <p:cNvPr id="83" name="Google Shape;83;p14"/>
            <p:cNvSpPr txBox="1"/>
            <p:nvPr/>
          </p:nvSpPr>
          <p:spPr>
            <a:xfrm>
              <a:off x="226250" y="4423125"/>
              <a:ext cx="180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add(x)/enqueue(x)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6723650" y="4363725"/>
              <a:ext cx="210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remove()/dequeue()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931450" y="3171675"/>
              <a:ext cx="14889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>
                  <a:solidFill>
                    <a:srgbClr val="FFFFFF"/>
                  </a:solidFill>
                </a:rPr>
                <a:t>Fila FIFO</a:t>
              </a:r>
              <a:endParaRPr sz="2300">
                <a:solidFill>
                  <a:srgbClr val="FFFFFF"/>
                </a:solidFill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4497588" y="3303025"/>
              <a:ext cx="713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200">
                  <a:solidFill>
                    <a:srgbClr val="FFFFFF"/>
                  </a:solidFill>
                </a:rPr>
                <a:t>...</a:t>
              </a:r>
              <a:endParaRPr sz="4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/>
              <a:t>resize</a:t>
            </a:r>
            <a:endParaRPr sz="3320"/>
          </a:p>
        </p:txBody>
      </p:sp>
      <p:grpSp>
        <p:nvGrpSpPr>
          <p:cNvPr id="369" name="Google Shape;369;p32"/>
          <p:cNvGrpSpPr/>
          <p:nvPr/>
        </p:nvGrpSpPr>
        <p:grpSpPr>
          <a:xfrm>
            <a:off x="1713863" y="1954375"/>
            <a:ext cx="3559225" cy="1356000"/>
            <a:chOff x="339575" y="1954225"/>
            <a:chExt cx="3559225" cy="1356000"/>
          </a:xfrm>
        </p:grpSpPr>
        <p:sp>
          <p:nvSpPr>
            <p:cNvPr id="370" name="Google Shape;370;p32"/>
            <p:cNvSpPr/>
            <p:nvPr/>
          </p:nvSpPr>
          <p:spPr>
            <a:xfrm>
              <a:off x="339575" y="19542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U</a:t>
              </a:r>
              <a:endParaRPr sz="3500"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229380" y="19542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3000"/>
                <a:t>E</a:t>
              </a:r>
              <a:endParaRPr sz="3000"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119184" y="19542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R</a:t>
              </a:r>
              <a:endParaRPr sz="3200"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008964" y="19542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J</a:t>
              </a:r>
              <a:endParaRPr sz="3200"/>
            </a:p>
          </p:txBody>
        </p:sp>
        <p:sp>
          <p:nvSpPr>
            <p:cNvPr id="374" name="Google Shape;374;p32"/>
            <p:cNvSpPr txBox="1"/>
            <p:nvPr/>
          </p:nvSpPr>
          <p:spPr>
            <a:xfrm>
              <a:off x="424200" y="2648425"/>
              <a:ext cx="3474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0       1      2      3        </a:t>
              </a:r>
              <a:endParaRPr sz="3100">
                <a:solidFill>
                  <a:srgbClr val="FFFFFF"/>
                </a:solidFill>
              </a:endParaRPr>
            </a:p>
          </p:txBody>
        </p:sp>
      </p:grpSp>
      <p:sp>
        <p:nvSpPr>
          <p:cNvPr id="375" name="Google Shape;375;p32"/>
          <p:cNvSpPr/>
          <p:nvPr/>
        </p:nvSpPr>
        <p:spPr>
          <a:xfrm>
            <a:off x="2603680" y="35849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000"/>
          </a:p>
        </p:txBody>
      </p:sp>
      <p:sp>
        <p:nvSpPr>
          <p:cNvPr id="376" name="Google Shape;376;p32"/>
          <p:cNvSpPr/>
          <p:nvPr/>
        </p:nvSpPr>
        <p:spPr>
          <a:xfrm>
            <a:off x="3493484" y="35849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200"/>
          </a:p>
        </p:txBody>
      </p:sp>
      <p:sp>
        <p:nvSpPr>
          <p:cNvPr id="377" name="Google Shape;377;p32"/>
          <p:cNvSpPr/>
          <p:nvPr/>
        </p:nvSpPr>
        <p:spPr>
          <a:xfrm>
            <a:off x="4383264" y="35849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200"/>
          </a:p>
        </p:txBody>
      </p:sp>
      <p:grpSp>
        <p:nvGrpSpPr>
          <p:cNvPr id="378" name="Google Shape;378;p32"/>
          <p:cNvGrpSpPr/>
          <p:nvPr/>
        </p:nvGrpSpPr>
        <p:grpSpPr>
          <a:xfrm>
            <a:off x="1713875" y="3584925"/>
            <a:ext cx="7118425" cy="1356000"/>
            <a:chOff x="311700" y="3584925"/>
            <a:chExt cx="7118425" cy="1356000"/>
          </a:xfrm>
        </p:grpSpPr>
        <p:sp>
          <p:nvSpPr>
            <p:cNvPr id="379" name="Google Shape;379;p32"/>
            <p:cNvSpPr/>
            <p:nvPr/>
          </p:nvSpPr>
          <p:spPr>
            <a:xfrm>
              <a:off x="311700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500"/>
            </a:p>
          </p:txBody>
        </p:sp>
        <p:sp>
          <p:nvSpPr>
            <p:cNvPr id="380" name="Google Shape;380;p32"/>
            <p:cNvSpPr txBox="1"/>
            <p:nvPr/>
          </p:nvSpPr>
          <p:spPr>
            <a:xfrm>
              <a:off x="396325" y="4279125"/>
              <a:ext cx="3474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0       1      2      3        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3870900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500"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4760705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000"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5650509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6540289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385" name="Google Shape;385;p32"/>
            <p:cNvSpPr txBox="1"/>
            <p:nvPr/>
          </p:nvSpPr>
          <p:spPr>
            <a:xfrm>
              <a:off x="3955525" y="4279125"/>
              <a:ext cx="3474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4       5      6      7        </a:t>
              </a:r>
              <a:endParaRPr sz="3100">
                <a:solidFill>
                  <a:srgbClr val="FFFFFF"/>
                </a:solidFill>
              </a:endParaRPr>
            </a:p>
          </p:txBody>
        </p:sp>
      </p:grpSp>
      <p:grpSp>
        <p:nvGrpSpPr>
          <p:cNvPr id="386" name="Google Shape;386;p32"/>
          <p:cNvGrpSpPr/>
          <p:nvPr/>
        </p:nvGrpSpPr>
        <p:grpSpPr>
          <a:xfrm>
            <a:off x="1713875" y="3584925"/>
            <a:ext cx="3559189" cy="694200"/>
            <a:chOff x="311700" y="3584925"/>
            <a:chExt cx="3559189" cy="694200"/>
          </a:xfrm>
        </p:grpSpPr>
        <p:sp>
          <p:nvSpPr>
            <p:cNvPr id="387" name="Google Shape;387;p32"/>
            <p:cNvSpPr/>
            <p:nvPr/>
          </p:nvSpPr>
          <p:spPr>
            <a:xfrm>
              <a:off x="311700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U</a:t>
              </a:r>
              <a:endParaRPr sz="3500"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1201505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3000"/>
                <a:t>E</a:t>
              </a:r>
              <a:endParaRPr sz="3000"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2091309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R</a:t>
              </a:r>
              <a:endParaRPr sz="3200"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2981089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J</a:t>
              </a:r>
              <a:endParaRPr sz="3200"/>
            </a:p>
          </p:txBody>
        </p:sp>
      </p:grpSp>
      <p:sp>
        <p:nvSpPr>
          <p:cNvPr id="391" name="Google Shape;391;p32"/>
          <p:cNvSpPr txBox="1"/>
          <p:nvPr/>
        </p:nvSpPr>
        <p:spPr>
          <a:xfrm>
            <a:off x="209100" y="1954375"/>
            <a:ext cx="54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rgbClr val="FFFFFF"/>
                </a:solidFill>
              </a:rPr>
              <a:t>a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92" name="Google Shape;392;p32"/>
          <p:cNvCxnSpPr>
            <a:stCxn id="391" idx="3"/>
            <a:endCxn id="370" idx="1"/>
          </p:cNvCxnSpPr>
          <p:nvPr/>
        </p:nvCxnSpPr>
        <p:spPr>
          <a:xfrm flipH="1" rot="10800000">
            <a:off x="752700" y="2301475"/>
            <a:ext cx="961200" cy="9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3" name="Google Shape;393;p32"/>
          <p:cNvCxnSpPr>
            <a:stCxn id="391" idx="3"/>
            <a:endCxn id="387" idx="1"/>
          </p:cNvCxnSpPr>
          <p:nvPr/>
        </p:nvCxnSpPr>
        <p:spPr>
          <a:xfrm>
            <a:off x="752700" y="2392975"/>
            <a:ext cx="961200" cy="153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4" name="Google Shape;394;p32"/>
          <p:cNvSpPr txBox="1"/>
          <p:nvPr/>
        </p:nvSpPr>
        <p:spPr>
          <a:xfrm>
            <a:off x="311700" y="3676725"/>
            <a:ext cx="54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rgbClr val="FFFFFF"/>
                </a:solidFill>
              </a:rPr>
              <a:t>b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95" name="Google Shape;395;p32"/>
          <p:cNvCxnSpPr>
            <a:stCxn id="394" idx="3"/>
          </p:cNvCxnSpPr>
          <p:nvPr/>
        </p:nvCxnSpPr>
        <p:spPr>
          <a:xfrm flipH="1" rot="10800000">
            <a:off x="855300" y="4023825"/>
            <a:ext cx="961200" cy="9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/>
              <a:t>ArrayStack</a:t>
            </a:r>
            <a:endParaRPr sz="3320"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get(i) e set(i,x) em um tempo O(1)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/>
              <a:t>add(i,x) e remove(i) em um tempo O(1 + n - i)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FastArrayStack: Um ArrayStack otimizado</a:t>
            </a:r>
            <a:endParaRPr/>
          </a:p>
        </p:txBody>
      </p:sp>
      <p:sp>
        <p:nvSpPr>
          <p:cNvPr id="407" name="Google Shape;407;p34"/>
          <p:cNvSpPr txBox="1"/>
          <p:nvPr>
            <p:ph type="title"/>
          </p:nvPr>
        </p:nvSpPr>
        <p:spPr>
          <a:xfrm>
            <a:off x="311700" y="1363847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accent4"/>
                </a:solidFill>
              </a:rPr>
              <a:t>resize()</a:t>
            </a:r>
            <a:endParaRPr sz="3220">
              <a:solidFill>
                <a:schemeClr val="accent4"/>
              </a:solidFill>
            </a:endParaRPr>
          </a:p>
        </p:txBody>
      </p:sp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771675" y="1922586"/>
            <a:ext cx="74523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 ← new_array(max(1, 2 · n))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b[0, 1, . . . , n − 1] ← a[0, 1, . . . , n − 1]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a ← b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FastArrayStack: Um ArrayStack otimizado</a:t>
            </a:r>
            <a:endParaRPr/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C: funções </a:t>
            </a:r>
            <a:r>
              <a:rPr lang="pt-BR" sz="2800">
                <a:solidFill>
                  <a:srgbClr val="FFFF00"/>
                </a:solidFill>
              </a:rPr>
              <a:t>memcpy(d , s, n) </a:t>
            </a:r>
            <a:r>
              <a:rPr lang="pt-BR" sz="2800"/>
              <a:t>e </a:t>
            </a:r>
            <a:r>
              <a:rPr lang="pt-BR" sz="2800">
                <a:solidFill>
                  <a:srgbClr val="FFFF00"/>
                </a:solidFill>
              </a:rPr>
              <a:t>memmove(d , s, n)</a:t>
            </a:r>
            <a:endParaRPr sz="2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C++ temos </a:t>
            </a:r>
            <a:r>
              <a:rPr lang="pt-BR" sz="2800">
                <a:solidFill>
                  <a:srgbClr val="FFFF00"/>
                </a:solidFill>
              </a:rPr>
              <a:t>stdcopy(a 0 , a 1 , b)</a:t>
            </a:r>
            <a:endParaRPr sz="2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Java: </a:t>
            </a:r>
            <a:r>
              <a:rPr lang="pt-BR" sz="2800">
                <a:solidFill>
                  <a:srgbClr val="FFFF00"/>
                </a:solidFill>
              </a:rPr>
              <a:t>System.arraycopy(s, i , d , j , n)</a:t>
            </a:r>
            <a:endParaRPr sz="2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de Pilha</a:t>
            </a:r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311700" y="1152475"/>
            <a:ext cx="8520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push :  add(n , x)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600"/>
              <a:t>pop : remove(n-1)</a:t>
            </a:r>
            <a:endParaRPr sz="2600"/>
          </a:p>
        </p:txBody>
      </p:sp>
      <p:grpSp>
        <p:nvGrpSpPr>
          <p:cNvPr id="421" name="Google Shape;421;p36"/>
          <p:cNvGrpSpPr/>
          <p:nvPr/>
        </p:nvGrpSpPr>
        <p:grpSpPr>
          <a:xfrm>
            <a:off x="1053050" y="2717750"/>
            <a:ext cx="8005900" cy="2023730"/>
            <a:chOff x="913650" y="1366748"/>
            <a:chExt cx="8005900" cy="1623921"/>
          </a:xfrm>
        </p:grpSpPr>
        <p:sp>
          <p:nvSpPr>
            <p:cNvPr id="422" name="Google Shape;422;p36"/>
            <p:cNvSpPr/>
            <p:nvPr/>
          </p:nvSpPr>
          <p:spPr>
            <a:xfrm>
              <a:off x="161297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18272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75247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332222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3891975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5285100" y="2030325"/>
              <a:ext cx="496200" cy="4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  X</a:t>
              </a:r>
              <a:endParaRPr/>
            </a:p>
          </p:txBody>
        </p:sp>
        <p:cxnSp>
          <p:nvCxnSpPr>
            <p:cNvPr id="428" name="Google Shape;428;p36"/>
            <p:cNvCxnSpPr>
              <a:endCxn id="427" idx="3"/>
            </p:cNvCxnSpPr>
            <p:nvPr/>
          </p:nvCxnSpPr>
          <p:spPr>
            <a:xfrm flipH="1">
              <a:off x="5781300" y="1804575"/>
              <a:ext cx="1381200" cy="440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stealth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</p:cxnSp>
        <p:cxnSp>
          <p:nvCxnSpPr>
            <p:cNvPr id="429" name="Google Shape;429;p36"/>
            <p:cNvCxnSpPr>
              <a:endCxn id="427" idx="3"/>
            </p:cNvCxnSpPr>
            <p:nvPr/>
          </p:nvCxnSpPr>
          <p:spPr>
            <a:xfrm rot="10800000">
              <a:off x="5781300" y="2244675"/>
              <a:ext cx="1437600" cy="338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triangle"/>
              <a:tailEnd len="lg" w="lg" type="none"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</p:cxnSp>
        <p:sp>
          <p:nvSpPr>
            <p:cNvPr id="430" name="Google Shape;430;p36"/>
            <p:cNvSpPr txBox="1"/>
            <p:nvPr/>
          </p:nvSpPr>
          <p:spPr>
            <a:xfrm>
              <a:off x="6576000" y="1366748"/>
              <a:ext cx="1884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add(n-1x)/push(x)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6"/>
            <p:cNvSpPr txBox="1"/>
            <p:nvPr/>
          </p:nvSpPr>
          <p:spPr>
            <a:xfrm>
              <a:off x="6704650" y="2669669"/>
              <a:ext cx="2214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</a:rPr>
                <a:t>remove(n-1)/pop()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6"/>
            <p:cNvSpPr txBox="1"/>
            <p:nvPr/>
          </p:nvSpPr>
          <p:spPr>
            <a:xfrm>
              <a:off x="913650" y="1477625"/>
              <a:ext cx="14889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300">
                  <a:solidFill>
                    <a:srgbClr val="FFFFFF"/>
                  </a:solidFill>
                </a:rPr>
                <a:t>Pilha</a:t>
              </a:r>
              <a:endParaRPr sz="2300">
                <a:solidFill>
                  <a:srgbClr val="FFFFFF"/>
                </a:solidFill>
              </a:endParaRPr>
            </a:p>
          </p:txBody>
        </p:sp>
        <p:sp>
          <p:nvSpPr>
            <p:cNvPr id="433" name="Google Shape;433;p36"/>
            <p:cNvSpPr txBox="1"/>
            <p:nvPr/>
          </p:nvSpPr>
          <p:spPr>
            <a:xfrm>
              <a:off x="4479788" y="1608975"/>
              <a:ext cx="713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200">
                  <a:solidFill>
                    <a:srgbClr val="FFFFFF"/>
                  </a:solidFill>
                </a:rPr>
                <a:t>...</a:t>
              </a:r>
              <a:endParaRPr sz="4200">
                <a:solidFill>
                  <a:srgbClr val="FFFFFF"/>
                </a:solidFill>
              </a:endParaRPr>
            </a:p>
          </p:txBody>
        </p:sp>
      </p:grpSp>
      <p:sp>
        <p:nvSpPr>
          <p:cNvPr id="434" name="Google Shape;434;p36"/>
          <p:cNvSpPr txBox="1"/>
          <p:nvPr/>
        </p:nvSpPr>
        <p:spPr>
          <a:xfrm>
            <a:off x="4995075" y="791575"/>
            <a:ext cx="4149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2"/>
                </a:solidFill>
              </a:rPr>
              <a:t>Qual a complexidade no tempo dessas operações?</a:t>
            </a:r>
            <a:endParaRPr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/>
          <p:nvPr/>
        </p:nvSpPr>
        <p:spPr>
          <a:xfrm>
            <a:off x="3162625" y="844125"/>
            <a:ext cx="4884600" cy="3815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 txBox="1"/>
          <p:nvPr>
            <p:ph type="title"/>
          </p:nvPr>
        </p:nvSpPr>
        <p:spPr>
          <a:xfrm>
            <a:off x="311700" y="2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de Pilha</a:t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311700" y="1152475"/>
            <a:ext cx="8520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push :  add(n , x)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600"/>
              <a:t>pop : remove(n-1)</a:t>
            </a:r>
            <a:endParaRPr sz="2600"/>
          </a:p>
        </p:txBody>
      </p:sp>
      <p:sp>
        <p:nvSpPr>
          <p:cNvPr id="442" name="Google Shape;442;p37"/>
          <p:cNvSpPr/>
          <p:nvPr/>
        </p:nvSpPr>
        <p:spPr>
          <a:xfrm>
            <a:off x="3387726" y="1370349"/>
            <a:ext cx="3410700" cy="311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 txBox="1"/>
          <p:nvPr/>
        </p:nvSpPr>
        <p:spPr>
          <a:xfrm>
            <a:off x="3555122" y="1460999"/>
            <a:ext cx="17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ArrayStack</a:t>
            </a:r>
            <a:endParaRPr sz="2500"/>
          </a:p>
        </p:txBody>
      </p:sp>
      <p:sp>
        <p:nvSpPr>
          <p:cNvPr id="444" name="Google Shape;444;p37"/>
          <p:cNvSpPr txBox="1"/>
          <p:nvPr/>
        </p:nvSpPr>
        <p:spPr>
          <a:xfrm>
            <a:off x="3813210" y="2325912"/>
            <a:ext cx="65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a</a:t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3875967" y="2632833"/>
            <a:ext cx="265200" cy="230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 txBox="1"/>
          <p:nvPr/>
        </p:nvSpPr>
        <p:spPr>
          <a:xfrm>
            <a:off x="3792419" y="2862879"/>
            <a:ext cx="20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n: 0</a:t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6798498" y="2416575"/>
            <a:ext cx="10575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get(i)</a:t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6798498" y="2895325"/>
            <a:ext cx="10575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set(i,x)</a:t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6798498" y="1900975"/>
            <a:ext cx="10575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size()</a:t>
            </a: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6798498" y="3374050"/>
            <a:ext cx="10575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add(i,x)</a:t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6798498" y="3889650"/>
            <a:ext cx="10575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remove(i)</a:t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8047225" y="1461000"/>
            <a:ext cx="785100" cy="34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size()</a:t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8047225" y="3374050"/>
            <a:ext cx="785100" cy="34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push</a:t>
            </a:r>
            <a:r>
              <a:rPr lang="pt-BR"/>
              <a:t>(x)</a:t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8047225" y="3889650"/>
            <a:ext cx="785100" cy="34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pop()</a:t>
            </a:r>
            <a:endParaRPr/>
          </a:p>
        </p:txBody>
      </p:sp>
      <p:sp>
        <p:nvSpPr>
          <p:cNvPr id="455" name="Google Shape;455;p37"/>
          <p:cNvSpPr txBox="1"/>
          <p:nvPr/>
        </p:nvSpPr>
        <p:spPr>
          <a:xfrm>
            <a:off x="3266400" y="877800"/>
            <a:ext cx="1305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Pilha</a:t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no tempo</a:t>
            </a:r>
            <a:endParaRPr/>
          </a:p>
        </p:txBody>
      </p:sp>
      <p:sp>
        <p:nvSpPr>
          <p:cNvPr id="461" name="Google Shape;4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 complexidade no tempo nas operações de pilha quando implementada por um array é: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rgbClr val="FF9900"/>
                </a:solidFill>
              </a:rPr>
              <a:t>O(1)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a fila FIFO?</a:t>
            </a:r>
            <a:endParaRPr/>
          </a:p>
        </p:txBody>
      </p:sp>
      <p:sp>
        <p:nvSpPr>
          <p:cNvPr id="467" name="Google Shape;467;p39"/>
          <p:cNvSpPr/>
          <p:nvPr/>
        </p:nvSpPr>
        <p:spPr>
          <a:xfrm>
            <a:off x="1830900" y="2170625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2400650" y="2170625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9"/>
          <p:cNvSpPr/>
          <p:nvPr/>
        </p:nvSpPr>
        <p:spPr>
          <a:xfrm>
            <a:off x="2970400" y="2170625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>
            <a:off x="3540150" y="2170625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"/>
          <p:cNvSpPr/>
          <p:nvPr/>
        </p:nvSpPr>
        <p:spPr>
          <a:xfrm>
            <a:off x="4109900" y="2170625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"/>
          <p:cNvSpPr/>
          <p:nvPr/>
        </p:nvSpPr>
        <p:spPr>
          <a:xfrm>
            <a:off x="5503025" y="2170625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X</a:t>
            </a:r>
            <a:endParaRPr/>
          </a:p>
        </p:txBody>
      </p:sp>
      <p:cxnSp>
        <p:nvCxnSpPr>
          <p:cNvPr id="473" name="Google Shape;473;p39"/>
          <p:cNvCxnSpPr/>
          <p:nvPr/>
        </p:nvCxnSpPr>
        <p:spPr>
          <a:xfrm flipH="1">
            <a:off x="511825" y="2384975"/>
            <a:ext cx="1381200" cy="44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cxnSp>
        <p:nvCxnSpPr>
          <p:cNvPr id="474" name="Google Shape;474;p39"/>
          <p:cNvCxnSpPr>
            <a:endCxn id="472" idx="3"/>
          </p:cNvCxnSpPr>
          <p:nvPr/>
        </p:nvCxnSpPr>
        <p:spPr>
          <a:xfrm rot="10800000">
            <a:off x="5999225" y="2384975"/>
            <a:ext cx="1437600" cy="33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sp>
        <p:nvSpPr>
          <p:cNvPr id="475" name="Google Shape;475;p39"/>
          <p:cNvSpPr txBox="1"/>
          <p:nvPr/>
        </p:nvSpPr>
        <p:spPr>
          <a:xfrm>
            <a:off x="426375" y="2869375"/>
            <a:ext cx="18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add(x)/enqueue(x)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6923775" y="2809975"/>
            <a:ext cx="21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remove()/dequeue()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39"/>
          <p:cNvSpPr txBox="1"/>
          <p:nvPr/>
        </p:nvSpPr>
        <p:spPr>
          <a:xfrm>
            <a:off x="1131575" y="1617925"/>
            <a:ext cx="148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Fila FIFO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4697713" y="1749275"/>
            <a:ext cx="7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FFFFF"/>
                </a:solidFill>
              </a:rPr>
              <a:t>...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Fila FIFO</a:t>
            </a:r>
            <a:endParaRPr/>
          </a:p>
        </p:txBody>
      </p:sp>
      <p:sp>
        <p:nvSpPr>
          <p:cNvPr id="484" name="Google Shape;48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900">
                <a:solidFill>
                  <a:srgbClr val="FF9900"/>
                </a:solidFill>
              </a:rPr>
              <a:t>Por que não usar ArrayStack?</a:t>
            </a:r>
            <a:endParaRPr sz="29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ArrayQueue: Uma fila baseada em Array</a:t>
            </a:r>
            <a:endParaRPr/>
          </a:p>
        </p:txBody>
      </p:sp>
      <p:grpSp>
        <p:nvGrpSpPr>
          <p:cNvPr id="490" name="Google Shape;490;p41"/>
          <p:cNvGrpSpPr/>
          <p:nvPr/>
        </p:nvGrpSpPr>
        <p:grpSpPr>
          <a:xfrm>
            <a:off x="616500" y="2193288"/>
            <a:ext cx="7118425" cy="1356000"/>
            <a:chOff x="613325" y="2165013"/>
            <a:chExt cx="7118425" cy="1356000"/>
          </a:xfrm>
        </p:grpSpPr>
        <p:sp>
          <p:nvSpPr>
            <p:cNvPr id="491" name="Google Shape;491;p41"/>
            <p:cNvSpPr/>
            <p:nvPr/>
          </p:nvSpPr>
          <p:spPr>
            <a:xfrm>
              <a:off x="2371022" y="217327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3271764" y="217326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grpSp>
          <p:nvGrpSpPr>
            <p:cNvPr id="493" name="Google Shape;493;p41"/>
            <p:cNvGrpSpPr/>
            <p:nvPr/>
          </p:nvGrpSpPr>
          <p:grpSpPr>
            <a:xfrm>
              <a:off x="613325" y="2165013"/>
              <a:ext cx="7118425" cy="1356000"/>
              <a:chOff x="311700" y="3584925"/>
              <a:chExt cx="7118425" cy="1356000"/>
            </a:xfrm>
          </p:grpSpPr>
          <p:sp>
            <p:nvSpPr>
              <p:cNvPr id="494" name="Google Shape;494;p41"/>
              <p:cNvSpPr/>
              <p:nvPr/>
            </p:nvSpPr>
            <p:spPr>
              <a:xfrm>
                <a:off x="3117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495" name="Google Shape;495;p41"/>
              <p:cNvSpPr txBox="1"/>
              <p:nvPr/>
            </p:nvSpPr>
            <p:spPr>
              <a:xfrm>
                <a:off x="396300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0       1      2      3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496" name="Google Shape;496;p41"/>
              <p:cNvSpPr/>
              <p:nvPr/>
            </p:nvSpPr>
            <p:spPr>
              <a:xfrm>
                <a:off x="38709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497" name="Google Shape;497;p41"/>
              <p:cNvSpPr/>
              <p:nvPr/>
            </p:nvSpPr>
            <p:spPr>
              <a:xfrm>
                <a:off x="4760705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000"/>
              </a:p>
            </p:txBody>
          </p:sp>
          <p:sp>
            <p:nvSpPr>
              <p:cNvPr id="498" name="Google Shape;498;p41"/>
              <p:cNvSpPr/>
              <p:nvPr/>
            </p:nvSpPr>
            <p:spPr>
              <a:xfrm>
                <a:off x="565050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499" name="Google Shape;499;p41"/>
              <p:cNvSpPr/>
              <p:nvPr/>
            </p:nvSpPr>
            <p:spPr>
              <a:xfrm>
                <a:off x="654028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500" name="Google Shape;500;p41"/>
              <p:cNvSpPr txBox="1"/>
              <p:nvPr/>
            </p:nvSpPr>
            <p:spPr>
              <a:xfrm>
                <a:off x="39555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4       5      6      7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01" name="Google Shape;501;p41"/>
            <p:cNvSpPr/>
            <p:nvPr/>
          </p:nvSpPr>
          <p:spPr>
            <a:xfrm>
              <a:off x="1488050" y="21711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</p:grpSp>
      <p:sp>
        <p:nvSpPr>
          <p:cNvPr id="502" name="Google Shape;502;p41"/>
          <p:cNvSpPr/>
          <p:nvPr/>
        </p:nvSpPr>
        <p:spPr>
          <a:xfrm>
            <a:off x="3263989" y="2203041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</a:t>
            </a:r>
            <a:endParaRPr sz="3200"/>
          </a:p>
        </p:txBody>
      </p:sp>
      <p:sp>
        <p:nvSpPr>
          <p:cNvPr id="503" name="Google Shape;503;p41"/>
          <p:cNvSpPr/>
          <p:nvPr/>
        </p:nvSpPr>
        <p:spPr>
          <a:xfrm>
            <a:off x="616489" y="21994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</a:t>
            </a:r>
            <a:endParaRPr sz="3200"/>
          </a:p>
        </p:txBody>
      </p:sp>
      <p:sp>
        <p:nvSpPr>
          <p:cNvPr id="504" name="Google Shape;504;p41"/>
          <p:cNvSpPr/>
          <p:nvPr/>
        </p:nvSpPr>
        <p:spPr>
          <a:xfrm>
            <a:off x="609609" y="2199411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</a:t>
            </a:r>
            <a:endParaRPr sz="3200"/>
          </a:p>
        </p:txBody>
      </p:sp>
      <p:sp>
        <p:nvSpPr>
          <p:cNvPr id="505" name="Google Shape;505;p41"/>
          <p:cNvSpPr/>
          <p:nvPr/>
        </p:nvSpPr>
        <p:spPr>
          <a:xfrm>
            <a:off x="616505" y="21993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3000"/>
              <a:t>E</a:t>
            </a:r>
            <a:endParaRPr sz="3000"/>
          </a:p>
        </p:txBody>
      </p:sp>
      <p:sp>
        <p:nvSpPr>
          <p:cNvPr id="506" name="Google Shape;506;p41"/>
          <p:cNvSpPr/>
          <p:nvPr/>
        </p:nvSpPr>
        <p:spPr>
          <a:xfrm>
            <a:off x="616500" y="220155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U</a:t>
            </a:r>
            <a:endParaRPr sz="3500"/>
          </a:p>
        </p:txBody>
      </p:sp>
      <p:sp>
        <p:nvSpPr>
          <p:cNvPr id="507" name="Google Shape;507;p41"/>
          <p:cNvSpPr/>
          <p:nvPr/>
        </p:nvSpPr>
        <p:spPr>
          <a:xfrm>
            <a:off x="1491889" y="21993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</a:t>
            </a:r>
            <a:endParaRPr sz="3200"/>
          </a:p>
        </p:txBody>
      </p:sp>
      <p:sp>
        <p:nvSpPr>
          <p:cNvPr id="508" name="Google Shape;508;p41"/>
          <p:cNvSpPr/>
          <p:nvPr/>
        </p:nvSpPr>
        <p:spPr>
          <a:xfrm>
            <a:off x="1491909" y="21993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</a:t>
            </a:r>
            <a:endParaRPr sz="3200"/>
          </a:p>
        </p:txBody>
      </p:sp>
      <p:sp>
        <p:nvSpPr>
          <p:cNvPr id="509" name="Google Shape;509;p41"/>
          <p:cNvSpPr/>
          <p:nvPr/>
        </p:nvSpPr>
        <p:spPr>
          <a:xfrm>
            <a:off x="1499400" y="2199400"/>
            <a:ext cx="874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3000"/>
              <a:t>E</a:t>
            </a:r>
            <a:endParaRPr sz="3000"/>
          </a:p>
        </p:txBody>
      </p:sp>
      <p:sp>
        <p:nvSpPr>
          <p:cNvPr id="510" name="Google Shape;510;p41"/>
          <p:cNvSpPr/>
          <p:nvPr/>
        </p:nvSpPr>
        <p:spPr>
          <a:xfrm>
            <a:off x="2374189" y="21993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</a:t>
            </a:r>
            <a:endParaRPr sz="3200"/>
          </a:p>
        </p:txBody>
      </p:sp>
      <p:sp>
        <p:nvSpPr>
          <p:cNvPr id="511" name="Google Shape;511;p41"/>
          <p:cNvSpPr/>
          <p:nvPr/>
        </p:nvSpPr>
        <p:spPr>
          <a:xfrm>
            <a:off x="2374200" y="220155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</a:t>
            </a:r>
            <a:endParaRPr sz="3200"/>
          </a:p>
        </p:txBody>
      </p:sp>
      <p:sp>
        <p:nvSpPr>
          <p:cNvPr id="512" name="Google Shape;512;p41"/>
          <p:cNvSpPr txBox="1"/>
          <p:nvPr/>
        </p:nvSpPr>
        <p:spPr>
          <a:xfrm>
            <a:off x="822400" y="1226625"/>
            <a:ext cx="733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Inserindo no início e retirando do final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13" name="Google Shape;513;p41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add(J)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14" name="Google Shape;514;p41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add(R)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add(E)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16" name="Google Shape;516;p41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add(U)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742650" y="3725850"/>
            <a:ext cx="238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remove</a:t>
            </a:r>
            <a:r>
              <a:rPr lang="pt-BR" sz="3800">
                <a:solidFill>
                  <a:schemeClr val="accent4"/>
                </a:solidFill>
              </a:rPr>
              <a:t>()</a:t>
            </a:r>
            <a:endParaRPr sz="38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Básicas</a:t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25" y="1017725"/>
            <a:ext cx="8136276" cy="40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ArrayQueue: Uma fila baseada em Array</a:t>
            </a:r>
            <a:endParaRPr/>
          </a:p>
        </p:txBody>
      </p:sp>
      <p:grpSp>
        <p:nvGrpSpPr>
          <p:cNvPr id="523" name="Google Shape;523;p42"/>
          <p:cNvGrpSpPr/>
          <p:nvPr/>
        </p:nvGrpSpPr>
        <p:grpSpPr>
          <a:xfrm>
            <a:off x="613325" y="2193288"/>
            <a:ext cx="7118425" cy="1356000"/>
            <a:chOff x="613325" y="2165013"/>
            <a:chExt cx="7118425" cy="1356000"/>
          </a:xfrm>
        </p:grpSpPr>
        <p:sp>
          <p:nvSpPr>
            <p:cNvPr id="524" name="Google Shape;524;p42"/>
            <p:cNvSpPr/>
            <p:nvPr/>
          </p:nvSpPr>
          <p:spPr>
            <a:xfrm>
              <a:off x="239293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328271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grpSp>
          <p:nvGrpSpPr>
            <p:cNvPr id="526" name="Google Shape;526;p42"/>
            <p:cNvGrpSpPr/>
            <p:nvPr/>
          </p:nvGrpSpPr>
          <p:grpSpPr>
            <a:xfrm>
              <a:off x="613325" y="2165013"/>
              <a:ext cx="7118425" cy="1356000"/>
              <a:chOff x="311700" y="3584925"/>
              <a:chExt cx="7118425" cy="1356000"/>
            </a:xfrm>
          </p:grpSpPr>
          <p:sp>
            <p:nvSpPr>
              <p:cNvPr id="527" name="Google Shape;527;p42"/>
              <p:cNvSpPr/>
              <p:nvPr/>
            </p:nvSpPr>
            <p:spPr>
              <a:xfrm>
                <a:off x="3117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528" name="Google Shape;528;p42"/>
              <p:cNvSpPr txBox="1"/>
              <p:nvPr/>
            </p:nvSpPr>
            <p:spPr>
              <a:xfrm>
                <a:off x="3963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0       1      2      3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529" name="Google Shape;529;p42"/>
              <p:cNvSpPr/>
              <p:nvPr/>
            </p:nvSpPr>
            <p:spPr>
              <a:xfrm>
                <a:off x="38709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530" name="Google Shape;530;p42"/>
              <p:cNvSpPr/>
              <p:nvPr/>
            </p:nvSpPr>
            <p:spPr>
              <a:xfrm>
                <a:off x="4760705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000"/>
              </a:p>
            </p:txBody>
          </p:sp>
          <p:sp>
            <p:nvSpPr>
              <p:cNvPr id="531" name="Google Shape;531;p42"/>
              <p:cNvSpPr/>
              <p:nvPr/>
            </p:nvSpPr>
            <p:spPr>
              <a:xfrm>
                <a:off x="565050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532" name="Google Shape;532;p42"/>
              <p:cNvSpPr/>
              <p:nvPr/>
            </p:nvSpPr>
            <p:spPr>
              <a:xfrm>
                <a:off x="654028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533" name="Google Shape;533;p42"/>
              <p:cNvSpPr txBox="1"/>
              <p:nvPr/>
            </p:nvSpPr>
            <p:spPr>
              <a:xfrm>
                <a:off x="39555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4       5      6      7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34" name="Google Shape;534;p42"/>
            <p:cNvSpPr/>
            <p:nvPr/>
          </p:nvSpPr>
          <p:spPr>
            <a:xfrm>
              <a:off x="149988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</p:grpSp>
      <p:sp>
        <p:nvSpPr>
          <p:cNvPr id="535" name="Google Shape;535;p42"/>
          <p:cNvSpPr txBox="1"/>
          <p:nvPr/>
        </p:nvSpPr>
        <p:spPr>
          <a:xfrm>
            <a:off x="822400" y="1226625"/>
            <a:ext cx="733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Inserindo no final e retirando do início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36" name="Google Shape;536;p42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U</a:t>
            </a:r>
            <a:r>
              <a:rPr lang="pt-BR" sz="3200"/>
              <a:t>  </a:t>
            </a:r>
            <a:endParaRPr sz="3500"/>
          </a:p>
        </p:txBody>
      </p:sp>
      <p:sp>
        <p:nvSpPr>
          <p:cNvPr id="537" name="Google Shape;537;p42"/>
          <p:cNvSpPr/>
          <p:nvPr/>
        </p:nvSpPr>
        <p:spPr>
          <a:xfrm>
            <a:off x="15031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</a:t>
            </a:r>
            <a:r>
              <a:rPr lang="pt-BR" sz="3200"/>
              <a:t>  </a:t>
            </a:r>
            <a:endParaRPr sz="3200"/>
          </a:p>
        </p:txBody>
      </p:sp>
      <p:sp>
        <p:nvSpPr>
          <p:cNvPr id="538" name="Google Shape;538;p42"/>
          <p:cNvSpPr/>
          <p:nvPr/>
        </p:nvSpPr>
        <p:spPr>
          <a:xfrm>
            <a:off x="23929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</a:t>
            </a:r>
            <a:r>
              <a:rPr lang="pt-BR" sz="3200"/>
              <a:t>  </a:t>
            </a:r>
            <a:endParaRPr sz="3200"/>
          </a:p>
        </p:txBody>
      </p:sp>
      <p:sp>
        <p:nvSpPr>
          <p:cNvPr id="539" name="Google Shape;539;p42"/>
          <p:cNvSpPr/>
          <p:nvPr/>
        </p:nvSpPr>
        <p:spPr>
          <a:xfrm>
            <a:off x="32827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</a:t>
            </a:r>
            <a:r>
              <a:rPr lang="pt-BR" sz="3200"/>
              <a:t>  </a:t>
            </a:r>
            <a:endParaRPr sz="3200"/>
          </a:p>
        </p:txBody>
      </p:sp>
      <p:sp>
        <p:nvSpPr>
          <p:cNvPr id="540" name="Google Shape;540;p42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  </a:t>
            </a:r>
            <a:endParaRPr sz="3500"/>
          </a:p>
        </p:txBody>
      </p:sp>
      <p:sp>
        <p:nvSpPr>
          <p:cNvPr id="541" name="Google Shape;541;p42"/>
          <p:cNvSpPr/>
          <p:nvPr/>
        </p:nvSpPr>
        <p:spPr>
          <a:xfrm>
            <a:off x="15031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  </a:t>
            </a:r>
            <a:endParaRPr sz="3200"/>
          </a:p>
        </p:txBody>
      </p:sp>
      <p:sp>
        <p:nvSpPr>
          <p:cNvPr id="542" name="Google Shape;542;p42"/>
          <p:cNvSpPr/>
          <p:nvPr/>
        </p:nvSpPr>
        <p:spPr>
          <a:xfrm>
            <a:off x="23929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  </a:t>
            </a:r>
            <a:endParaRPr sz="3200"/>
          </a:p>
        </p:txBody>
      </p:sp>
      <p:sp>
        <p:nvSpPr>
          <p:cNvPr id="543" name="Google Shape;543;p42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add(U)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44" name="Google Shape;544;p42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add(E)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45" name="Google Shape;545;p42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add(R)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46" name="Google Shape;546;p42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add(J)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47" name="Google Shape;547;p42"/>
          <p:cNvSpPr txBox="1"/>
          <p:nvPr/>
        </p:nvSpPr>
        <p:spPr>
          <a:xfrm>
            <a:off x="613325" y="3725850"/>
            <a:ext cx="238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remove()</a:t>
            </a:r>
            <a:endParaRPr sz="38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43"/>
          <p:cNvGrpSpPr/>
          <p:nvPr/>
        </p:nvGrpSpPr>
        <p:grpSpPr>
          <a:xfrm>
            <a:off x="613325" y="2193288"/>
            <a:ext cx="7118425" cy="1356000"/>
            <a:chOff x="613325" y="2165013"/>
            <a:chExt cx="7118425" cy="1356000"/>
          </a:xfrm>
        </p:grpSpPr>
        <p:sp>
          <p:nvSpPr>
            <p:cNvPr id="553" name="Google Shape;553;p43"/>
            <p:cNvSpPr/>
            <p:nvPr/>
          </p:nvSpPr>
          <p:spPr>
            <a:xfrm>
              <a:off x="239293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328271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grpSp>
          <p:nvGrpSpPr>
            <p:cNvPr id="555" name="Google Shape;555;p43"/>
            <p:cNvGrpSpPr/>
            <p:nvPr/>
          </p:nvGrpSpPr>
          <p:grpSpPr>
            <a:xfrm>
              <a:off x="613325" y="2165013"/>
              <a:ext cx="7118425" cy="1356000"/>
              <a:chOff x="311700" y="3584925"/>
              <a:chExt cx="7118425" cy="1356000"/>
            </a:xfrm>
          </p:grpSpPr>
          <p:sp>
            <p:nvSpPr>
              <p:cNvPr id="556" name="Google Shape;556;p43"/>
              <p:cNvSpPr/>
              <p:nvPr/>
            </p:nvSpPr>
            <p:spPr>
              <a:xfrm>
                <a:off x="3117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557" name="Google Shape;557;p43"/>
              <p:cNvSpPr txBox="1"/>
              <p:nvPr/>
            </p:nvSpPr>
            <p:spPr>
              <a:xfrm>
                <a:off x="3963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0       1      2      3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8" name="Google Shape;558;p43"/>
              <p:cNvSpPr/>
              <p:nvPr/>
            </p:nvSpPr>
            <p:spPr>
              <a:xfrm>
                <a:off x="38709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559" name="Google Shape;559;p43"/>
              <p:cNvSpPr/>
              <p:nvPr/>
            </p:nvSpPr>
            <p:spPr>
              <a:xfrm>
                <a:off x="4760705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000"/>
              </a:p>
            </p:txBody>
          </p:sp>
          <p:sp>
            <p:nvSpPr>
              <p:cNvPr id="560" name="Google Shape;560;p43"/>
              <p:cNvSpPr/>
              <p:nvPr/>
            </p:nvSpPr>
            <p:spPr>
              <a:xfrm>
                <a:off x="565050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561" name="Google Shape;561;p43"/>
              <p:cNvSpPr/>
              <p:nvPr/>
            </p:nvSpPr>
            <p:spPr>
              <a:xfrm>
                <a:off x="654028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562" name="Google Shape;562;p43"/>
              <p:cNvSpPr txBox="1"/>
              <p:nvPr/>
            </p:nvSpPr>
            <p:spPr>
              <a:xfrm>
                <a:off x="39555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4       5      6      7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63" name="Google Shape;563;p43"/>
            <p:cNvSpPr/>
            <p:nvPr/>
          </p:nvSpPr>
          <p:spPr>
            <a:xfrm>
              <a:off x="149988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</p:grpSp>
      <p:sp>
        <p:nvSpPr>
          <p:cNvPr id="564" name="Google Shape;564;p43"/>
          <p:cNvSpPr txBox="1"/>
          <p:nvPr/>
        </p:nvSpPr>
        <p:spPr>
          <a:xfrm>
            <a:off x="822400" y="1226625"/>
            <a:ext cx="733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Inserindo no final e retirando do início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U  </a:t>
            </a:r>
            <a:endParaRPr sz="3500"/>
          </a:p>
        </p:txBody>
      </p:sp>
      <p:sp>
        <p:nvSpPr>
          <p:cNvPr id="566" name="Google Shape;566;p43"/>
          <p:cNvSpPr/>
          <p:nvPr/>
        </p:nvSpPr>
        <p:spPr>
          <a:xfrm>
            <a:off x="15031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  </a:t>
            </a:r>
            <a:endParaRPr sz="3200"/>
          </a:p>
        </p:txBody>
      </p:sp>
      <p:sp>
        <p:nvSpPr>
          <p:cNvPr id="567" name="Google Shape;567;p43"/>
          <p:cNvSpPr/>
          <p:nvPr/>
        </p:nvSpPr>
        <p:spPr>
          <a:xfrm>
            <a:off x="23929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  </a:t>
            </a:r>
            <a:endParaRPr sz="3200"/>
          </a:p>
        </p:txBody>
      </p:sp>
      <p:sp>
        <p:nvSpPr>
          <p:cNvPr id="568" name="Google Shape;568;p43"/>
          <p:cNvSpPr/>
          <p:nvPr/>
        </p:nvSpPr>
        <p:spPr>
          <a:xfrm>
            <a:off x="32827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  </a:t>
            </a:r>
            <a:endParaRPr sz="3200"/>
          </a:p>
        </p:txBody>
      </p:sp>
      <p:sp>
        <p:nvSpPr>
          <p:cNvPr id="569" name="Google Shape;569;p43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add(U)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70" name="Google Shape;570;p43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add(E)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71" name="Google Shape;571;p43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add(R)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72" name="Google Shape;572;p43"/>
          <p:cNvSpPr txBox="1"/>
          <p:nvPr/>
        </p:nvSpPr>
        <p:spPr>
          <a:xfrm>
            <a:off x="600500" y="3725850"/>
            <a:ext cx="178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add(J)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73" name="Google Shape;573;p43"/>
          <p:cNvSpPr txBox="1"/>
          <p:nvPr/>
        </p:nvSpPr>
        <p:spPr>
          <a:xfrm>
            <a:off x="613325" y="3725850"/>
            <a:ext cx="238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remove()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74" name="Google Shape;5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ArrayQueue: Uma fila baseada em </a:t>
            </a:r>
            <a:r>
              <a:rPr lang="pt-BR">
                <a:solidFill>
                  <a:srgbClr val="FFFF00"/>
                </a:solidFill>
              </a:rPr>
              <a:t>Array Infinito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7856700" y="1749825"/>
            <a:ext cx="78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accent4"/>
                </a:solidFill>
              </a:rPr>
              <a:t>∞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7856700" y="1979925"/>
            <a:ext cx="97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accent4"/>
                </a:solidFill>
              </a:rPr>
              <a:t>...</a:t>
            </a:r>
            <a:endParaRPr sz="5000">
              <a:solidFill>
                <a:schemeClr val="accent4"/>
              </a:solidFill>
            </a:endParaRPr>
          </a:p>
        </p:txBody>
      </p:sp>
      <p:sp>
        <p:nvSpPr>
          <p:cNvPr id="577" name="Google Shape;577;p43"/>
          <p:cNvSpPr txBox="1"/>
          <p:nvPr/>
        </p:nvSpPr>
        <p:spPr>
          <a:xfrm>
            <a:off x="6550925" y="1220763"/>
            <a:ext cx="151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J = 0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78" name="Google Shape;578;p43"/>
          <p:cNvSpPr txBox="1"/>
          <p:nvPr/>
        </p:nvSpPr>
        <p:spPr>
          <a:xfrm>
            <a:off x="6550927" y="1220750"/>
            <a:ext cx="151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J = 1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79" name="Google Shape;579;p43"/>
          <p:cNvSpPr/>
          <p:nvPr/>
        </p:nvSpPr>
        <p:spPr>
          <a:xfrm>
            <a:off x="41725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A  </a:t>
            </a:r>
            <a:endParaRPr sz="3200"/>
          </a:p>
        </p:txBody>
      </p:sp>
      <p:sp>
        <p:nvSpPr>
          <p:cNvPr id="580" name="Google Shape;580;p43"/>
          <p:cNvSpPr/>
          <p:nvPr/>
        </p:nvSpPr>
        <p:spPr>
          <a:xfrm>
            <a:off x="50623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B  </a:t>
            </a:r>
            <a:endParaRPr sz="3200"/>
          </a:p>
        </p:txBody>
      </p:sp>
      <p:sp>
        <p:nvSpPr>
          <p:cNvPr id="581" name="Google Shape;581;p43"/>
          <p:cNvSpPr/>
          <p:nvPr/>
        </p:nvSpPr>
        <p:spPr>
          <a:xfrm>
            <a:off x="5952114" y="2193313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C  </a:t>
            </a:r>
            <a:endParaRPr sz="3200"/>
          </a:p>
        </p:txBody>
      </p:sp>
      <p:sp>
        <p:nvSpPr>
          <p:cNvPr id="582" name="Google Shape;582;p43"/>
          <p:cNvSpPr/>
          <p:nvPr/>
        </p:nvSpPr>
        <p:spPr>
          <a:xfrm>
            <a:off x="6841914" y="2193313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D  </a:t>
            </a:r>
            <a:endParaRPr sz="3200"/>
          </a:p>
        </p:txBody>
      </p:sp>
      <p:sp>
        <p:nvSpPr>
          <p:cNvPr id="583" name="Google Shape;583;p43"/>
          <p:cNvSpPr/>
          <p:nvPr/>
        </p:nvSpPr>
        <p:spPr>
          <a:xfrm>
            <a:off x="23929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584" name="Google Shape;584;p43"/>
          <p:cNvSpPr txBox="1"/>
          <p:nvPr/>
        </p:nvSpPr>
        <p:spPr>
          <a:xfrm>
            <a:off x="6554380" y="1220760"/>
            <a:ext cx="151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J = 2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85" name="Google Shape;585;p43"/>
          <p:cNvSpPr/>
          <p:nvPr/>
        </p:nvSpPr>
        <p:spPr>
          <a:xfrm>
            <a:off x="1503114" y="2193313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586" name="Google Shape;586;p43"/>
          <p:cNvSpPr txBox="1"/>
          <p:nvPr/>
        </p:nvSpPr>
        <p:spPr>
          <a:xfrm>
            <a:off x="6546423" y="1220763"/>
            <a:ext cx="151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J = 3</a:t>
            </a:r>
            <a:endParaRPr sz="3800">
              <a:solidFill>
                <a:schemeClr val="accent4"/>
              </a:solidFill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3282714" y="2193313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588" name="Google Shape;588;p43"/>
          <p:cNvSpPr txBox="1"/>
          <p:nvPr/>
        </p:nvSpPr>
        <p:spPr>
          <a:xfrm>
            <a:off x="6556623" y="1223245"/>
            <a:ext cx="151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accent4"/>
                </a:solidFill>
              </a:rPr>
              <a:t>J = 4</a:t>
            </a:r>
            <a:endParaRPr sz="38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 da solução com Array Infinito?</a:t>
            </a:r>
            <a:endParaRPr/>
          </a:p>
        </p:txBody>
      </p:sp>
      <p:sp>
        <p:nvSpPr>
          <p:cNvPr id="594" name="Google Shape;59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chemeClr val="accent4"/>
                </a:solidFill>
              </a:rPr>
              <a:t>A memória não é infinita!</a:t>
            </a:r>
            <a:endParaRPr sz="30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Aritmética Modular</a:t>
            </a:r>
            <a:endParaRPr/>
          </a:p>
        </p:txBody>
      </p:sp>
      <p:sp>
        <p:nvSpPr>
          <p:cNvPr id="600" name="Google Shape;60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Podemos </a:t>
            </a:r>
            <a:r>
              <a:rPr lang="pt-BR" sz="1900">
                <a:solidFill>
                  <a:schemeClr val="accent4"/>
                </a:solidFill>
              </a:rPr>
              <a:t>simular</a:t>
            </a:r>
            <a:r>
              <a:rPr lang="pt-BR" sz="1900"/>
              <a:t> um Array infinito usando um array finito </a:t>
            </a:r>
            <a:r>
              <a:rPr lang="pt-BR" sz="1900">
                <a:solidFill>
                  <a:schemeClr val="accent4"/>
                </a:solidFill>
              </a:rPr>
              <a:t>a</a:t>
            </a:r>
            <a:r>
              <a:rPr lang="pt-BR" sz="1900"/>
              <a:t> e aritmética modular.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Esta também é chamada de aritmética do relógio. Por exemplo 10:00 mais cinco dá 3:00.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Formalmente, dizemos que </a:t>
            </a:r>
            <a:r>
              <a:rPr lang="pt-BR" sz="1900">
                <a:solidFill>
                  <a:schemeClr val="accent4"/>
                </a:solidFill>
              </a:rPr>
              <a:t>10 + 5 = 15 ≡ 3 (mod 12)</a:t>
            </a:r>
            <a:endParaRPr sz="19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Que lemos como </a:t>
            </a:r>
            <a:r>
              <a:rPr lang="pt-BR" sz="1900">
                <a:solidFill>
                  <a:schemeClr val="accent4"/>
                </a:solidFill>
              </a:rPr>
              <a:t>“15 é congruente a 3 módulo 12.”</a:t>
            </a:r>
            <a:r>
              <a:rPr lang="pt-BR" sz="1900"/>
              <a:t>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Também podemos tratar mod como um operador, de modo que </a:t>
            </a:r>
            <a:endParaRPr sz="1900"/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accent4"/>
                </a:solidFill>
              </a:rPr>
              <a:t>15 mod 12 = 3</a:t>
            </a:r>
            <a:endParaRPr sz="19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r>
              <a:rPr lang="pt-BR"/>
              <a:t>rray finito e aritmética modular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6"/>
          <p:cNvGrpSpPr/>
          <p:nvPr/>
        </p:nvGrpSpPr>
        <p:grpSpPr>
          <a:xfrm>
            <a:off x="613325" y="2193288"/>
            <a:ext cx="7118425" cy="1356000"/>
            <a:chOff x="613325" y="2165013"/>
            <a:chExt cx="7118425" cy="1356000"/>
          </a:xfrm>
        </p:grpSpPr>
        <p:sp>
          <p:nvSpPr>
            <p:cNvPr id="607" name="Google Shape;607;p46"/>
            <p:cNvSpPr/>
            <p:nvPr/>
          </p:nvSpPr>
          <p:spPr>
            <a:xfrm>
              <a:off x="239293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328271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grpSp>
          <p:nvGrpSpPr>
            <p:cNvPr id="609" name="Google Shape;609;p46"/>
            <p:cNvGrpSpPr/>
            <p:nvPr/>
          </p:nvGrpSpPr>
          <p:grpSpPr>
            <a:xfrm>
              <a:off x="613325" y="2165013"/>
              <a:ext cx="7118425" cy="1356000"/>
              <a:chOff x="311700" y="3584925"/>
              <a:chExt cx="7118425" cy="1356000"/>
            </a:xfrm>
          </p:grpSpPr>
          <p:sp>
            <p:nvSpPr>
              <p:cNvPr id="610" name="Google Shape;610;p46"/>
              <p:cNvSpPr/>
              <p:nvPr/>
            </p:nvSpPr>
            <p:spPr>
              <a:xfrm>
                <a:off x="3117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611" name="Google Shape;611;p46"/>
              <p:cNvSpPr txBox="1"/>
              <p:nvPr/>
            </p:nvSpPr>
            <p:spPr>
              <a:xfrm>
                <a:off x="3963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0       1      2      3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Google Shape;612;p46"/>
              <p:cNvSpPr/>
              <p:nvPr/>
            </p:nvSpPr>
            <p:spPr>
              <a:xfrm>
                <a:off x="38709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613" name="Google Shape;613;p46"/>
              <p:cNvSpPr/>
              <p:nvPr/>
            </p:nvSpPr>
            <p:spPr>
              <a:xfrm>
                <a:off x="4760705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000"/>
              </a:p>
            </p:txBody>
          </p:sp>
          <p:sp>
            <p:nvSpPr>
              <p:cNvPr id="614" name="Google Shape;614;p46"/>
              <p:cNvSpPr/>
              <p:nvPr/>
            </p:nvSpPr>
            <p:spPr>
              <a:xfrm>
                <a:off x="565050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615" name="Google Shape;615;p46"/>
              <p:cNvSpPr/>
              <p:nvPr/>
            </p:nvSpPr>
            <p:spPr>
              <a:xfrm>
                <a:off x="654028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616" name="Google Shape;616;p46"/>
              <p:cNvSpPr txBox="1"/>
              <p:nvPr/>
            </p:nvSpPr>
            <p:spPr>
              <a:xfrm>
                <a:off x="39555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4       5      6      7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17" name="Google Shape;617;p46"/>
            <p:cNvSpPr/>
            <p:nvPr/>
          </p:nvSpPr>
          <p:spPr>
            <a:xfrm>
              <a:off x="1499884" y="2165013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</p:grpSp>
      <p:sp>
        <p:nvSpPr>
          <p:cNvPr id="618" name="Google Shape;618;p46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U  </a:t>
            </a:r>
            <a:endParaRPr sz="3500"/>
          </a:p>
        </p:txBody>
      </p:sp>
      <p:sp>
        <p:nvSpPr>
          <p:cNvPr id="619" name="Google Shape;619;p46"/>
          <p:cNvSpPr/>
          <p:nvPr/>
        </p:nvSpPr>
        <p:spPr>
          <a:xfrm>
            <a:off x="15031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  </a:t>
            </a:r>
            <a:endParaRPr sz="3200"/>
          </a:p>
        </p:txBody>
      </p:sp>
      <p:sp>
        <p:nvSpPr>
          <p:cNvPr id="620" name="Google Shape;620;p46"/>
          <p:cNvSpPr/>
          <p:nvPr/>
        </p:nvSpPr>
        <p:spPr>
          <a:xfrm>
            <a:off x="23929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  </a:t>
            </a:r>
            <a:endParaRPr sz="3200"/>
          </a:p>
        </p:txBody>
      </p:sp>
      <p:sp>
        <p:nvSpPr>
          <p:cNvPr id="621" name="Google Shape;621;p46"/>
          <p:cNvSpPr/>
          <p:nvPr/>
        </p:nvSpPr>
        <p:spPr>
          <a:xfrm>
            <a:off x="32827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  </a:t>
            </a:r>
            <a:endParaRPr sz="3200"/>
          </a:p>
        </p:txBody>
      </p:sp>
      <p:grpSp>
        <p:nvGrpSpPr>
          <p:cNvPr id="622" name="Google Shape;622;p46"/>
          <p:cNvGrpSpPr/>
          <p:nvPr/>
        </p:nvGrpSpPr>
        <p:grpSpPr>
          <a:xfrm>
            <a:off x="7856700" y="1749825"/>
            <a:ext cx="975600" cy="1163200"/>
            <a:chOff x="7856700" y="1749825"/>
            <a:chExt cx="975600" cy="1163200"/>
          </a:xfrm>
        </p:grpSpPr>
        <p:sp>
          <p:nvSpPr>
            <p:cNvPr id="623" name="Google Shape;623;p46"/>
            <p:cNvSpPr txBox="1"/>
            <p:nvPr/>
          </p:nvSpPr>
          <p:spPr>
            <a:xfrm>
              <a:off x="7856700" y="1958725"/>
              <a:ext cx="9756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5000">
                  <a:solidFill>
                    <a:srgbClr val="FFFFFF"/>
                  </a:solidFill>
                </a:rPr>
                <a:t>...</a:t>
              </a:r>
              <a:endParaRPr sz="5000"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46"/>
            <p:cNvSpPr txBox="1"/>
            <p:nvPr/>
          </p:nvSpPr>
          <p:spPr>
            <a:xfrm>
              <a:off x="7856700" y="1749825"/>
              <a:ext cx="789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6000">
                  <a:solidFill>
                    <a:srgbClr val="FFFFFF"/>
                  </a:solidFill>
                </a:rPr>
                <a:t>∞</a:t>
              </a:r>
              <a:endParaRPr sz="6000">
                <a:solidFill>
                  <a:srgbClr val="FFFFFF"/>
                </a:solidFill>
              </a:endParaRPr>
            </a:p>
          </p:txBody>
        </p:sp>
      </p:grpSp>
      <p:sp>
        <p:nvSpPr>
          <p:cNvPr id="625" name="Google Shape;625;p46"/>
          <p:cNvSpPr/>
          <p:nvPr/>
        </p:nvSpPr>
        <p:spPr>
          <a:xfrm>
            <a:off x="41725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A</a:t>
            </a:r>
            <a:r>
              <a:rPr lang="pt-BR" sz="3200"/>
              <a:t>  </a:t>
            </a:r>
            <a:endParaRPr sz="3500"/>
          </a:p>
        </p:txBody>
      </p:sp>
      <p:sp>
        <p:nvSpPr>
          <p:cNvPr id="626" name="Google Shape;626;p46"/>
          <p:cNvSpPr/>
          <p:nvPr/>
        </p:nvSpPr>
        <p:spPr>
          <a:xfrm>
            <a:off x="5062330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B</a:t>
            </a:r>
            <a:r>
              <a:rPr lang="pt-BR" sz="3200"/>
              <a:t>  </a:t>
            </a:r>
            <a:endParaRPr sz="3000"/>
          </a:p>
        </p:txBody>
      </p:sp>
      <p:sp>
        <p:nvSpPr>
          <p:cNvPr id="627" name="Google Shape;627;p46"/>
          <p:cNvSpPr/>
          <p:nvPr/>
        </p:nvSpPr>
        <p:spPr>
          <a:xfrm>
            <a:off x="59521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</a:t>
            </a:r>
            <a:endParaRPr sz="3200"/>
          </a:p>
        </p:txBody>
      </p:sp>
      <p:sp>
        <p:nvSpPr>
          <p:cNvPr id="628" name="Google Shape;628;p46"/>
          <p:cNvSpPr/>
          <p:nvPr/>
        </p:nvSpPr>
        <p:spPr>
          <a:xfrm>
            <a:off x="68419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</a:t>
            </a:r>
            <a:r>
              <a:rPr lang="pt-BR" sz="3200"/>
              <a:t>  </a:t>
            </a:r>
            <a:endParaRPr sz="3200"/>
          </a:p>
        </p:txBody>
      </p:sp>
      <p:sp>
        <p:nvSpPr>
          <p:cNvPr id="629" name="Google Shape;629;p46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  </a:t>
            </a:r>
            <a:endParaRPr sz="3500"/>
          </a:p>
        </p:txBody>
      </p:sp>
      <p:sp>
        <p:nvSpPr>
          <p:cNvPr id="630" name="Google Shape;630;p46"/>
          <p:cNvSpPr txBox="1"/>
          <p:nvPr/>
        </p:nvSpPr>
        <p:spPr>
          <a:xfrm>
            <a:off x="887100" y="1241950"/>
            <a:ext cx="83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J  = </a:t>
            </a:r>
            <a:endParaRPr sz="27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N = 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1" name="Google Shape;631;p46"/>
          <p:cNvSpPr txBox="1"/>
          <p:nvPr/>
        </p:nvSpPr>
        <p:spPr>
          <a:xfrm>
            <a:off x="1719600" y="124195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0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2" name="Google Shape;632;p46"/>
          <p:cNvSpPr txBox="1"/>
          <p:nvPr/>
        </p:nvSpPr>
        <p:spPr>
          <a:xfrm>
            <a:off x="1717182" y="1620296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0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3" name="Google Shape;633;p46"/>
          <p:cNvSpPr txBox="1"/>
          <p:nvPr/>
        </p:nvSpPr>
        <p:spPr>
          <a:xfrm>
            <a:off x="1713779" y="162030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1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4" name="Google Shape;634;p46"/>
          <p:cNvSpPr txBox="1"/>
          <p:nvPr/>
        </p:nvSpPr>
        <p:spPr>
          <a:xfrm>
            <a:off x="1717399" y="162030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2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5" name="Google Shape;635;p46"/>
          <p:cNvSpPr txBox="1"/>
          <p:nvPr/>
        </p:nvSpPr>
        <p:spPr>
          <a:xfrm>
            <a:off x="1698275" y="162030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3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6" name="Google Shape;636;p46"/>
          <p:cNvSpPr txBox="1"/>
          <p:nvPr/>
        </p:nvSpPr>
        <p:spPr>
          <a:xfrm>
            <a:off x="1703633" y="162030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4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7" name="Google Shape;637;p46"/>
          <p:cNvSpPr txBox="1"/>
          <p:nvPr/>
        </p:nvSpPr>
        <p:spPr>
          <a:xfrm>
            <a:off x="1730541" y="162030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5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8" name="Google Shape;638;p46"/>
          <p:cNvSpPr txBox="1"/>
          <p:nvPr/>
        </p:nvSpPr>
        <p:spPr>
          <a:xfrm>
            <a:off x="1709215" y="124195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1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1738953" y="124195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2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1732129" y="124195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3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641" name="Google Shape;641;p46"/>
          <p:cNvSpPr txBox="1"/>
          <p:nvPr/>
        </p:nvSpPr>
        <p:spPr>
          <a:xfrm>
            <a:off x="1729866" y="1620300"/>
            <a:ext cx="53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6</a:t>
            </a:r>
            <a:endParaRPr sz="27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finito tratado como infinito</a:t>
            </a:r>
            <a:endParaRPr/>
          </a:p>
        </p:txBody>
      </p:sp>
      <p:sp>
        <p:nvSpPr>
          <p:cNvPr id="647" name="Google Shape;64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As posições passam a ser: </a:t>
            </a:r>
            <a:br>
              <a:rPr lang="pt-BR" sz="2100"/>
            </a:br>
            <a:r>
              <a:rPr lang="pt-BR" sz="2100">
                <a:solidFill>
                  <a:schemeClr val="accent4"/>
                </a:solidFill>
              </a:rPr>
              <a:t>a[j mod length(a)], a[(j + 1) mod length(a)], . . . , a[(j + n − 1) mod a)] 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Isto trata o Array </a:t>
            </a:r>
            <a:r>
              <a:rPr lang="pt-BR" sz="2100">
                <a:solidFill>
                  <a:schemeClr val="accent4"/>
                </a:solidFill>
              </a:rPr>
              <a:t>a</a:t>
            </a:r>
            <a:r>
              <a:rPr lang="pt-BR" sz="2100"/>
              <a:t> como um Array circular cujos índices que são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maiores que length(a) − 1 “voltam” ao início do array.</a:t>
            </a:r>
            <a:endParaRPr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Interface continua a mesma, mudamos o interior.</a:t>
            </a:r>
            <a:endParaRPr/>
          </a:p>
        </p:txBody>
      </p:sp>
      <p:sp>
        <p:nvSpPr>
          <p:cNvPr id="653" name="Google Shape;653;p48"/>
          <p:cNvSpPr txBox="1"/>
          <p:nvPr>
            <p:ph idx="1" type="body"/>
          </p:nvPr>
        </p:nvSpPr>
        <p:spPr>
          <a:xfrm>
            <a:off x="311700" y="1152475"/>
            <a:ext cx="37032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00"/>
                </a:solidFill>
              </a:rPr>
              <a:t>initialize()</a:t>
            </a:r>
            <a:endParaRPr sz="29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    a ← new_array(1)</a:t>
            </a:r>
            <a:endParaRPr sz="29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    j</a:t>
            </a:r>
            <a:r>
              <a:rPr lang="pt-BR" sz="2900"/>
              <a:t> ← 0</a:t>
            </a:r>
            <a:endParaRPr sz="29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    n ← 0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8"/>
          <p:cNvSpPr/>
          <p:nvPr/>
        </p:nvSpPr>
        <p:spPr>
          <a:xfrm>
            <a:off x="3818775" y="1234750"/>
            <a:ext cx="3998700" cy="36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8"/>
          <p:cNvSpPr txBox="1"/>
          <p:nvPr/>
        </p:nvSpPr>
        <p:spPr>
          <a:xfrm>
            <a:off x="4015025" y="1341025"/>
            <a:ext cx="206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ArrayQueue</a:t>
            </a:r>
            <a:endParaRPr sz="2500"/>
          </a:p>
        </p:txBody>
      </p:sp>
      <p:sp>
        <p:nvSpPr>
          <p:cNvPr id="656" name="Google Shape;656;p48"/>
          <p:cNvSpPr txBox="1"/>
          <p:nvPr/>
        </p:nvSpPr>
        <p:spPr>
          <a:xfrm>
            <a:off x="4317600" y="2355025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a</a:t>
            </a:r>
            <a:endParaRPr/>
          </a:p>
        </p:txBody>
      </p:sp>
      <p:sp>
        <p:nvSpPr>
          <p:cNvPr id="657" name="Google Shape;657;p48"/>
          <p:cNvSpPr/>
          <p:nvPr/>
        </p:nvSpPr>
        <p:spPr>
          <a:xfrm>
            <a:off x="4391175" y="2714850"/>
            <a:ext cx="310800" cy="269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8"/>
          <p:cNvSpPr txBox="1"/>
          <p:nvPr/>
        </p:nvSpPr>
        <p:spPr>
          <a:xfrm>
            <a:off x="4293225" y="2984550"/>
            <a:ext cx="23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j: 0</a:t>
            </a:r>
            <a:endParaRPr/>
          </a:p>
        </p:txBody>
      </p:sp>
      <p:sp>
        <p:nvSpPr>
          <p:cNvPr id="659" name="Google Shape;659;p48"/>
          <p:cNvSpPr/>
          <p:nvPr/>
        </p:nvSpPr>
        <p:spPr>
          <a:xfrm>
            <a:off x="7817475" y="246132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get(i)</a:t>
            </a:r>
            <a:endParaRPr/>
          </a:p>
        </p:txBody>
      </p:sp>
      <p:sp>
        <p:nvSpPr>
          <p:cNvPr id="660" name="Google Shape;660;p48"/>
          <p:cNvSpPr/>
          <p:nvPr/>
        </p:nvSpPr>
        <p:spPr>
          <a:xfrm>
            <a:off x="7817475" y="302257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set(i,x)</a:t>
            </a:r>
            <a:endParaRPr/>
          </a:p>
        </p:txBody>
      </p:sp>
      <p:sp>
        <p:nvSpPr>
          <p:cNvPr id="661" name="Google Shape;661;p48"/>
          <p:cNvSpPr/>
          <p:nvPr/>
        </p:nvSpPr>
        <p:spPr>
          <a:xfrm>
            <a:off x="7817475" y="185685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size()</a:t>
            </a:r>
            <a:endParaRPr/>
          </a:p>
        </p:txBody>
      </p:sp>
      <p:sp>
        <p:nvSpPr>
          <p:cNvPr id="662" name="Google Shape;662;p48"/>
          <p:cNvSpPr/>
          <p:nvPr/>
        </p:nvSpPr>
        <p:spPr>
          <a:xfrm>
            <a:off x="7817475" y="358382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add(i,x)</a:t>
            </a:r>
            <a:endParaRPr/>
          </a:p>
        </p:txBody>
      </p:sp>
      <p:sp>
        <p:nvSpPr>
          <p:cNvPr id="663" name="Google Shape;663;p48"/>
          <p:cNvSpPr/>
          <p:nvPr/>
        </p:nvSpPr>
        <p:spPr>
          <a:xfrm>
            <a:off x="7817475" y="418830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remove(i)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e removendo de um ArrayQueue</a:t>
            </a:r>
            <a:endParaRPr/>
          </a:p>
        </p:txBody>
      </p:sp>
      <p:sp>
        <p:nvSpPr>
          <p:cNvPr id="669" name="Google Shape;669;p49"/>
          <p:cNvSpPr/>
          <p:nvPr/>
        </p:nvSpPr>
        <p:spPr>
          <a:xfrm>
            <a:off x="23929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200"/>
          </a:p>
        </p:txBody>
      </p:sp>
      <p:sp>
        <p:nvSpPr>
          <p:cNvPr id="670" name="Google Shape;670;p49"/>
          <p:cNvSpPr/>
          <p:nvPr/>
        </p:nvSpPr>
        <p:spPr>
          <a:xfrm>
            <a:off x="32827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b</a:t>
            </a:r>
            <a:r>
              <a:rPr lang="pt-BR" sz="3200"/>
              <a:t>  </a:t>
            </a:r>
            <a:endParaRPr sz="3200"/>
          </a:p>
        </p:txBody>
      </p:sp>
      <p:sp>
        <p:nvSpPr>
          <p:cNvPr id="671" name="Google Shape;671;p49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</a:t>
            </a:r>
            <a:r>
              <a:rPr lang="pt-BR" sz="3200"/>
              <a:t>  </a:t>
            </a:r>
            <a:endParaRPr sz="3500"/>
          </a:p>
        </p:txBody>
      </p:sp>
      <p:sp>
        <p:nvSpPr>
          <p:cNvPr id="672" name="Google Shape;672;p49"/>
          <p:cNvSpPr txBox="1"/>
          <p:nvPr/>
        </p:nvSpPr>
        <p:spPr>
          <a:xfrm>
            <a:off x="697950" y="2887488"/>
            <a:ext cx="347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0       1      2      3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673" name="Google Shape;673;p49"/>
          <p:cNvSpPr/>
          <p:nvPr/>
        </p:nvSpPr>
        <p:spPr>
          <a:xfrm>
            <a:off x="41725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c</a:t>
            </a:r>
            <a:r>
              <a:rPr lang="pt-BR" sz="3200"/>
              <a:t>  </a:t>
            </a:r>
            <a:endParaRPr sz="3500"/>
          </a:p>
        </p:txBody>
      </p:sp>
      <p:sp>
        <p:nvSpPr>
          <p:cNvPr id="674" name="Google Shape;674;p49"/>
          <p:cNvSpPr/>
          <p:nvPr/>
        </p:nvSpPr>
        <p:spPr>
          <a:xfrm>
            <a:off x="5062330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d</a:t>
            </a:r>
            <a:r>
              <a:rPr lang="pt-BR" sz="3200"/>
              <a:t>  </a:t>
            </a:r>
            <a:endParaRPr sz="3000"/>
          </a:p>
        </p:txBody>
      </p:sp>
      <p:sp>
        <p:nvSpPr>
          <p:cNvPr id="675" name="Google Shape;675;p49"/>
          <p:cNvSpPr txBox="1"/>
          <p:nvPr/>
        </p:nvSpPr>
        <p:spPr>
          <a:xfrm>
            <a:off x="4257150" y="2887488"/>
            <a:ext cx="347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4       5      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676" name="Google Shape;676;p49"/>
          <p:cNvSpPr/>
          <p:nvPr/>
        </p:nvSpPr>
        <p:spPr>
          <a:xfrm>
            <a:off x="149988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f</a:t>
            </a:r>
            <a:r>
              <a:rPr lang="pt-BR" sz="3200"/>
              <a:t>  </a:t>
            </a:r>
            <a:endParaRPr sz="3200"/>
          </a:p>
        </p:txBody>
      </p:sp>
      <p:sp>
        <p:nvSpPr>
          <p:cNvPr id="677" name="Google Shape;677;p49"/>
          <p:cNvSpPr txBox="1"/>
          <p:nvPr/>
        </p:nvSpPr>
        <p:spPr>
          <a:xfrm>
            <a:off x="822400" y="1226625"/>
            <a:ext cx="16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j = 3, n = 5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6742000" y="2361075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4"/>
                </a:solidFill>
              </a:rPr>
              <a:t>add(g)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679" name="Google Shape;679;p49"/>
          <p:cNvSpPr/>
          <p:nvPr/>
        </p:nvSpPr>
        <p:spPr>
          <a:xfrm>
            <a:off x="2381962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g  </a:t>
            </a:r>
            <a:endParaRPr sz="3200"/>
          </a:p>
        </p:txBody>
      </p:sp>
      <p:sp>
        <p:nvSpPr>
          <p:cNvPr id="680" name="Google Shape;680;p49"/>
          <p:cNvSpPr txBox="1"/>
          <p:nvPr/>
        </p:nvSpPr>
        <p:spPr>
          <a:xfrm>
            <a:off x="822400" y="1226613"/>
            <a:ext cx="168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j = 3, n = 6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e removendo de um ArrayQueue</a:t>
            </a:r>
            <a:endParaRPr/>
          </a:p>
        </p:txBody>
      </p:sp>
      <p:sp>
        <p:nvSpPr>
          <p:cNvPr id="686" name="Google Shape;686;p50"/>
          <p:cNvSpPr/>
          <p:nvPr/>
        </p:nvSpPr>
        <p:spPr>
          <a:xfrm>
            <a:off x="23929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200"/>
          </a:p>
        </p:txBody>
      </p:sp>
      <p:sp>
        <p:nvSpPr>
          <p:cNvPr id="687" name="Google Shape;687;p50"/>
          <p:cNvSpPr/>
          <p:nvPr/>
        </p:nvSpPr>
        <p:spPr>
          <a:xfrm>
            <a:off x="32827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b  </a:t>
            </a:r>
            <a:endParaRPr sz="3200"/>
          </a:p>
        </p:txBody>
      </p:sp>
      <p:sp>
        <p:nvSpPr>
          <p:cNvPr id="688" name="Google Shape;688;p50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  </a:t>
            </a:r>
            <a:endParaRPr sz="3500"/>
          </a:p>
        </p:txBody>
      </p:sp>
      <p:sp>
        <p:nvSpPr>
          <p:cNvPr id="689" name="Google Shape;689;p50"/>
          <p:cNvSpPr txBox="1"/>
          <p:nvPr/>
        </p:nvSpPr>
        <p:spPr>
          <a:xfrm>
            <a:off x="697950" y="2887488"/>
            <a:ext cx="347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0       1      2      3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690" name="Google Shape;690;p50"/>
          <p:cNvSpPr/>
          <p:nvPr/>
        </p:nvSpPr>
        <p:spPr>
          <a:xfrm>
            <a:off x="41725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c  </a:t>
            </a:r>
            <a:endParaRPr sz="3500"/>
          </a:p>
        </p:txBody>
      </p:sp>
      <p:sp>
        <p:nvSpPr>
          <p:cNvPr id="691" name="Google Shape;691;p50"/>
          <p:cNvSpPr/>
          <p:nvPr/>
        </p:nvSpPr>
        <p:spPr>
          <a:xfrm>
            <a:off x="5062330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d  </a:t>
            </a:r>
            <a:endParaRPr sz="3000"/>
          </a:p>
        </p:txBody>
      </p:sp>
      <p:sp>
        <p:nvSpPr>
          <p:cNvPr id="692" name="Google Shape;692;p50"/>
          <p:cNvSpPr txBox="1"/>
          <p:nvPr/>
        </p:nvSpPr>
        <p:spPr>
          <a:xfrm>
            <a:off x="4257150" y="2887488"/>
            <a:ext cx="347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4       5      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693" name="Google Shape;693;p50"/>
          <p:cNvSpPr/>
          <p:nvPr/>
        </p:nvSpPr>
        <p:spPr>
          <a:xfrm>
            <a:off x="149988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f  </a:t>
            </a:r>
            <a:endParaRPr sz="3200"/>
          </a:p>
        </p:txBody>
      </p:sp>
      <p:sp>
        <p:nvSpPr>
          <p:cNvPr id="694" name="Google Shape;694;p50"/>
          <p:cNvSpPr txBox="1"/>
          <p:nvPr/>
        </p:nvSpPr>
        <p:spPr>
          <a:xfrm>
            <a:off x="822400" y="1226625"/>
            <a:ext cx="733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j = 3, n = 6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695" name="Google Shape;695;p50"/>
          <p:cNvSpPr txBox="1"/>
          <p:nvPr/>
        </p:nvSpPr>
        <p:spPr>
          <a:xfrm>
            <a:off x="6742000" y="2361075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4"/>
                </a:solidFill>
              </a:rPr>
              <a:t>add(h)*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696" name="Google Shape;696;p50"/>
          <p:cNvSpPr/>
          <p:nvPr/>
        </p:nvSpPr>
        <p:spPr>
          <a:xfrm>
            <a:off x="2381962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g  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e removendo de um ArrayQueue</a:t>
            </a:r>
            <a:endParaRPr/>
          </a:p>
        </p:txBody>
      </p:sp>
      <p:sp>
        <p:nvSpPr>
          <p:cNvPr id="702" name="Google Shape;702;p51"/>
          <p:cNvSpPr/>
          <p:nvPr/>
        </p:nvSpPr>
        <p:spPr>
          <a:xfrm>
            <a:off x="23929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200"/>
          </a:p>
        </p:txBody>
      </p:sp>
      <p:sp>
        <p:nvSpPr>
          <p:cNvPr id="703" name="Google Shape;703;p51"/>
          <p:cNvSpPr/>
          <p:nvPr/>
        </p:nvSpPr>
        <p:spPr>
          <a:xfrm>
            <a:off x="32827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b  </a:t>
            </a:r>
            <a:endParaRPr sz="3200"/>
          </a:p>
        </p:txBody>
      </p:sp>
      <p:sp>
        <p:nvSpPr>
          <p:cNvPr id="704" name="Google Shape;704;p51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  </a:t>
            </a:r>
            <a:endParaRPr sz="3500"/>
          </a:p>
        </p:txBody>
      </p:sp>
      <p:sp>
        <p:nvSpPr>
          <p:cNvPr id="705" name="Google Shape;705;p51"/>
          <p:cNvSpPr txBox="1"/>
          <p:nvPr/>
        </p:nvSpPr>
        <p:spPr>
          <a:xfrm>
            <a:off x="697950" y="2887488"/>
            <a:ext cx="347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0       1      2      3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706" name="Google Shape;706;p51"/>
          <p:cNvSpPr/>
          <p:nvPr/>
        </p:nvSpPr>
        <p:spPr>
          <a:xfrm>
            <a:off x="41725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c  </a:t>
            </a:r>
            <a:endParaRPr sz="3500"/>
          </a:p>
        </p:txBody>
      </p:sp>
      <p:sp>
        <p:nvSpPr>
          <p:cNvPr id="707" name="Google Shape;707;p51"/>
          <p:cNvSpPr/>
          <p:nvPr/>
        </p:nvSpPr>
        <p:spPr>
          <a:xfrm>
            <a:off x="5062330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d  </a:t>
            </a:r>
            <a:endParaRPr sz="3000"/>
          </a:p>
        </p:txBody>
      </p:sp>
      <p:sp>
        <p:nvSpPr>
          <p:cNvPr id="708" name="Google Shape;708;p51"/>
          <p:cNvSpPr txBox="1"/>
          <p:nvPr/>
        </p:nvSpPr>
        <p:spPr>
          <a:xfrm>
            <a:off x="4257150" y="2887500"/>
            <a:ext cx="2367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4       5      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709" name="Google Shape;709;p51"/>
          <p:cNvSpPr/>
          <p:nvPr/>
        </p:nvSpPr>
        <p:spPr>
          <a:xfrm>
            <a:off x="149988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f  </a:t>
            </a:r>
            <a:endParaRPr sz="3200"/>
          </a:p>
        </p:txBody>
      </p:sp>
      <p:sp>
        <p:nvSpPr>
          <p:cNvPr id="710" name="Google Shape;710;p51"/>
          <p:cNvSpPr txBox="1"/>
          <p:nvPr/>
        </p:nvSpPr>
        <p:spPr>
          <a:xfrm>
            <a:off x="822400" y="1226625"/>
            <a:ext cx="219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j = 3, n = 6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11" name="Google Shape;711;p51"/>
          <p:cNvSpPr txBox="1"/>
          <p:nvPr/>
        </p:nvSpPr>
        <p:spPr>
          <a:xfrm>
            <a:off x="6742000" y="2361075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4"/>
                </a:solidFill>
              </a:rPr>
              <a:t>add(h)*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712" name="Google Shape;712;p51"/>
          <p:cNvSpPr/>
          <p:nvPr/>
        </p:nvSpPr>
        <p:spPr>
          <a:xfrm>
            <a:off x="2381962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g  </a:t>
            </a:r>
            <a:endParaRPr sz="3200"/>
          </a:p>
        </p:txBody>
      </p:sp>
      <p:sp>
        <p:nvSpPr>
          <p:cNvPr id="713" name="Google Shape;713;p51"/>
          <p:cNvSpPr/>
          <p:nvPr/>
        </p:nvSpPr>
        <p:spPr>
          <a:xfrm>
            <a:off x="2363982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14" name="Google Shape;714;p51"/>
          <p:cNvSpPr/>
          <p:nvPr/>
        </p:nvSpPr>
        <p:spPr>
          <a:xfrm>
            <a:off x="156125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715" name="Google Shape;715;p51"/>
          <p:cNvSpPr txBox="1"/>
          <p:nvPr/>
        </p:nvSpPr>
        <p:spPr>
          <a:xfrm>
            <a:off x="226122" y="4481575"/>
            <a:ext cx="8835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0     1    2     3    4     5     6     7    8      9    10  11 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3099947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717" name="Google Shape;717;p51"/>
          <p:cNvSpPr/>
          <p:nvPr/>
        </p:nvSpPr>
        <p:spPr>
          <a:xfrm>
            <a:off x="3835906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718" name="Google Shape;718;p51"/>
          <p:cNvSpPr/>
          <p:nvPr/>
        </p:nvSpPr>
        <p:spPr>
          <a:xfrm>
            <a:off x="889400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19" name="Google Shape;719;p51"/>
          <p:cNvSpPr/>
          <p:nvPr/>
        </p:nvSpPr>
        <p:spPr>
          <a:xfrm>
            <a:off x="1618968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20" name="Google Shape;720;p51"/>
          <p:cNvSpPr/>
          <p:nvPr/>
        </p:nvSpPr>
        <p:spPr>
          <a:xfrm>
            <a:off x="6788782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21" name="Google Shape;721;p51"/>
          <p:cNvSpPr/>
          <p:nvPr/>
        </p:nvSpPr>
        <p:spPr>
          <a:xfrm>
            <a:off x="4580925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722" name="Google Shape;722;p51"/>
          <p:cNvSpPr/>
          <p:nvPr/>
        </p:nvSpPr>
        <p:spPr>
          <a:xfrm>
            <a:off x="7524747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723" name="Google Shape;723;p51"/>
          <p:cNvSpPr/>
          <p:nvPr/>
        </p:nvSpPr>
        <p:spPr>
          <a:xfrm>
            <a:off x="8260706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724" name="Google Shape;724;p51"/>
          <p:cNvSpPr/>
          <p:nvPr/>
        </p:nvSpPr>
        <p:spPr>
          <a:xfrm>
            <a:off x="5314200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25" name="Google Shape;725;p51"/>
          <p:cNvSpPr/>
          <p:nvPr/>
        </p:nvSpPr>
        <p:spPr>
          <a:xfrm>
            <a:off x="6043768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26" name="Google Shape;726;p51"/>
          <p:cNvSpPr/>
          <p:nvPr/>
        </p:nvSpPr>
        <p:spPr>
          <a:xfrm>
            <a:off x="138000" y="3907402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727" name="Google Shape;727;p51"/>
          <p:cNvSpPr/>
          <p:nvPr/>
        </p:nvSpPr>
        <p:spPr>
          <a:xfrm>
            <a:off x="3081825" y="3911952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728" name="Google Shape;728;p51"/>
          <p:cNvSpPr/>
          <p:nvPr/>
        </p:nvSpPr>
        <p:spPr>
          <a:xfrm>
            <a:off x="1628038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729" name="Google Shape;729;p51"/>
          <p:cNvSpPr/>
          <p:nvPr/>
        </p:nvSpPr>
        <p:spPr>
          <a:xfrm>
            <a:off x="2359450" y="3911956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730" name="Google Shape;730;p51"/>
          <p:cNvSpPr/>
          <p:nvPr/>
        </p:nvSpPr>
        <p:spPr>
          <a:xfrm>
            <a:off x="892050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731" name="Google Shape;731;p51"/>
          <p:cNvSpPr/>
          <p:nvPr/>
        </p:nvSpPr>
        <p:spPr>
          <a:xfrm>
            <a:off x="3831375" y="3911952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Array</a:t>
            </a:r>
            <a:endParaRPr sz="3220"/>
          </a:p>
        </p:txBody>
      </p:sp>
      <p:sp>
        <p:nvSpPr>
          <p:cNvPr id="98" name="Google Shape;98;p16"/>
          <p:cNvSpPr/>
          <p:nvPr/>
        </p:nvSpPr>
        <p:spPr>
          <a:xfrm>
            <a:off x="818675" y="16615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U</a:t>
            </a:r>
            <a:endParaRPr sz="3500"/>
          </a:p>
        </p:txBody>
      </p:sp>
      <p:sp>
        <p:nvSpPr>
          <p:cNvPr id="99" name="Google Shape;99;p16"/>
          <p:cNvSpPr/>
          <p:nvPr/>
        </p:nvSpPr>
        <p:spPr>
          <a:xfrm>
            <a:off x="1708480" y="16615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3000"/>
              <a:t>E</a:t>
            </a:r>
            <a:endParaRPr sz="3000"/>
          </a:p>
        </p:txBody>
      </p:sp>
      <p:sp>
        <p:nvSpPr>
          <p:cNvPr id="100" name="Google Shape;100;p16"/>
          <p:cNvSpPr/>
          <p:nvPr/>
        </p:nvSpPr>
        <p:spPr>
          <a:xfrm>
            <a:off x="2598284" y="16615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3200"/>
              <a:t>R</a:t>
            </a:r>
            <a:endParaRPr sz="3200"/>
          </a:p>
        </p:txBody>
      </p:sp>
      <p:sp>
        <p:nvSpPr>
          <p:cNvPr id="101" name="Google Shape;101;p16"/>
          <p:cNvSpPr/>
          <p:nvPr/>
        </p:nvSpPr>
        <p:spPr>
          <a:xfrm>
            <a:off x="3488064" y="16615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3200"/>
              <a:t>J</a:t>
            </a:r>
            <a:endParaRPr sz="3200"/>
          </a:p>
        </p:txBody>
      </p:sp>
      <p:sp>
        <p:nvSpPr>
          <p:cNvPr id="102" name="Google Shape;102;p16"/>
          <p:cNvSpPr/>
          <p:nvPr/>
        </p:nvSpPr>
        <p:spPr>
          <a:xfrm>
            <a:off x="4377869" y="16615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267663" y="16615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903300" y="2355700"/>
            <a:ext cx="8380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0       1      2      3      4      5       6      7     8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83000" y="3442950"/>
            <a:ext cx="7337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Em um array associamos a cada elemento um índice (denominamos elemento a</a:t>
            </a:r>
            <a:r>
              <a:rPr baseline="-25000" lang="pt-BR" sz="2200">
                <a:solidFill>
                  <a:srgbClr val="FFFFFF"/>
                </a:solidFill>
              </a:rPr>
              <a:t>i</a:t>
            </a:r>
            <a:r>
              <a:rPr lang="pt-BR" sz="2200">
                <a:solidFill>
                  <a:srgbClr val="FFFFFF"/>
                </a:solidFill>
              </a:rPr>
              <a:t> ).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 txBox="1"/>
          <p:nvPr>
            <p:ph type="title"/>
          </p:nvPr>
        </p:nvSpPr>
        <p:spPr>
          <a:xfrm>
            <a:off x="311700" y="40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Inserindo e removendo de um ArrayQueue</a:t>
            </a: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239293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200"/>
          </a:p>
        </p:txBody>
      </p:sp>
      <p:sp>
        <p:nvSpPr>
          <p:cNvPr id="738" name="Google Shape;738;p52"/>
          <p:cNvSpPr/>
          <p:nvPr/>
        </p:nvSpPr>
        <p:spPr>
          <a:xfrm>
            <a:off x="328271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b  </a:t>
            </a:r>
            <a:endParaRPr sz="3200"/>
          </a:p>
        </p:txBody>
      </p:sp>
      <p:sp>
        <p:nvSpPr>
          <p:cNvPr id="739" name="Google Shape;739;p52"/>
          <p:cNvSpPr/>
          <p:nvPr/>
        </p:nvSpPr>
        <p:spPr>
          <a:xfrm>
            <a:off x="6133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e  </a:t>
            </a:r>
            <a:endParaRPr sz="3500"/>
          </a:p>
        </p:txBody>
      </p:sp>
      <p:sp>
        <p:nvSpPr>
          <p:cNvPr id="740" name="Google Shape;740;p52"/>
          <p:cNvSpPr txBox="1"/>
          <p:nvPr/>
        </p:nvSpPr>
        <p:spPr>
          <a:xfrm>
            <a:off x="697950" y="2887488"/>
            <a:ext cx="347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0       1      2      3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741" name="Google Shape;741;p52"/>
          <p:cNvSpPr/>
          <p:nvPr/>
        </p:nvSpPr>
        <p:spPr>
          <a:xfrm>
            <a:off x="4172525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c  </a:t>
            </a:r>
            <a:endParaRPr sz="3500"/>
          </a:p>
        </p:txBody>
      </p:sp>
      <p:sp>
        <p:nvSpPr>
          <p:cNvPr id="742" name="Google Shape;742;p52"/>
          <p:cNvSpPr/>
          <p:nvPr/>
        </p:nvSpPr>
        <p:spPr>
          <a:xfrm>
            <a:off x="5062330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d  </a:t>
            </a:r>
            <a:endParaRPr sz="3000"/>
          </a:p>
        </p:txBody>
      </p:sp>
      <p:sp>
        <p:nvSpPr>
          <p:cNvPr id="743" name="Google Shape;743;p52"/>
          <p:cNvSpPr txBox="1"/>
          <p:nvPr/>
        </p:nvSpPr>
        <p:spPr>
          <a:xfrm>
            <a:off x="4257150" y="2887500"/>
            <a:ext cx="2367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4       5      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744" name="Google Shape;744;p52"/>
          <p:cNvSpPr/>
          <p:nvPr/>
        </p:nvSpPr>
        <p:spPr>
          <a:xfrm>
            <a:off x="1499884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f  </a:t>
            </a:r>
            <a:endParaRPr sz="3200"/>
          </a:p>
        </p:txBody>
      </p:sp>
      <p:sp>
        <p:nvSpPr>
          <p:cNvPr id="745" name="Google Shape;745;p52"/>
          <p:cNvSpPr txBox="1"/>
          <p:nvPr/>
        </p:nvSpPr>
        <p:spPr>
          <a:xfrm>
            <a:off x="822400" y="1226625"/>
            <a:ext cx="219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j = 3, n = 6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6742000" y="2361075"/>
            <a:ext cx="162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4"/>
                </a:solidFill>
              </a:rPr>
              <a:t>add(h)*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747" name="Google Shape;747;p52"/>
          <p:cNvSpPr/>
          <p:nvPr/>
        </p:nvSpPr>
        <p:spPr>
          <a:xfrm>
            <a:off x="2381962" y="2193288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g  </a:t>
            </a:r>
            <a:endParaRPr sz="3200"/>
          </a:p>
        </p:txBody>
      </p:sp>
      <p:sp>
        <p:nvSpPr>
          <p:cNvPr id="748" name="Google Shape;748;p52"/>
          <p:cNvSpPr/>
          <p:nvPr/>
        </p:nvSpPr>
        <p:spPr>
          <a:xfrm>
            <a:off x="2363982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49" name="Google Shape;749;p52"/>
          <p:cNvSpPr/>
          <p:nvPr/>
        </p:nvSpPr>
        <p:spPr>
          <a:xfrm>
            <a:off x="156125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750" name="Google Shape;750;p52"/>
          <p:cNvSpPr txBox="1"/>
          <p:nvPr/>
        </p:nvSpPr>
        <p:spPr>
          <a:xfrm>
            <a:off x="226122" y="4481575"/>
            <a:ext cx="8835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0     1    2     3    4     5     6     7    8      9    10  11 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751" name="Google Shape;751;p52"/>
          <p:cNvSpPr/>
          <p:nvPr/>
        </p:nvSpPr>
        <p:spPr>
          <a:xfrm>
            <a:off x="3099947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752" name="Google Shape;752;p52"/>
          <p:cNvSpPr/>
          <p:nvPr/>
        </p:nvSpPr>
        <p:spPr>
          <a:xfrm>
            <a:off x="3835906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753" name="Google Shape;753;p52"/>
          <p:cNvSpPr/>
          <p:nvPr/>
        </p:nvSpPr>
        <p:spPr>
          <a:xfrm>
            <a:off x="889400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54" name="Google Shape;754;p52"/>
          <p:cNvSpPr/>
          <p:nvPr/>
        </p:nvSpPr>
        <p:spPr>
          <a:xfrm>
            <a:off x="1618968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55" name="Google Shape;755;p52"/>
          <p:cNvSpPr/>
          <p:nvPr/>
        </p:nvSpPr>
        <p:spPr>
          <a:xfrm>
            <a:off x="6788782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56" name="Google Shape;756;p52"/>
          <p:cNvSpPr/>
          <p:nvPr/>
        </p:nvSpPr>
        <p:spPr>
          <a:xfrm>
            <a:off x="4580925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757" name="Google Shape;757;p52"/>
          <p:cNvSpPr/>
          <p:nvPr/>
        </p:nvSpPr>
        <p:spPr>
          <a:xfrm>
            <a:off x="7524747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758" name="Google Shape;758;p52"/>
          <p:cNvSpPr/>
          <p:nvPr/>
        </p:nvSpPr>
        <p:spPr>
          <a:xfrm>
            <a:off x="8260706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759" name="Google Shape;759;p52"/>
          <p:cNvSpPr/>
          <p:nvPr/>
        </p:nvSpPr>
        <p:spPr>
          <a:xfrm>
            <a:off x="5314200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60" name="Google Shape;760;p52"/>
          <p:cNvSpPr/>
          <p:nvPr/>
        </p:nvSpPr>
        <p:spPr>
          <a:xfrm>
            <a:off x="6043768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761" name="Google Shape;761;p52"/>
          <p:cNvSpPr/>
          <p:nvPr/>
        </p:nvSpPr>
        <p:spPr>
          <a:xfrm>
            <a:off x="138000" y="3907402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762" name="Google Shape;762;p52"/>
          <p:cNvSpPr/>
          <p:nvPr/>
        </p:nvSpPr>
        <p:spPr>
          <a:xfrm>
            <a:off x="3081825" y="3911952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763" name="Google Shape;763;p52"/>
          <p:cNvSpPr/>
          <p:nvPr/>
        </p:nvSpPr>
        <p:spPr>
          <a:xfrm>
            <a:off x="1628038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764" name="Google Shape;764;p52"/>
          <p:cNvSpPr/>
          <p:nvPr/>
        </p:nvSpPr>
        <p:spPr>
          <a:xfrm>
            <a:off x="2359450" y="3911956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765" name="Google Shape;765;p52"/>
          <p:cNvSpPr/>
          <p:nvPr/>
        </p:nvSpPr>
        <p:spPr>
          <a:xfrm>
            <a:off x="892050" y="3907389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766" name="Google Shape;766;p52"/>
          <p:cNvSpPr/>
          <p:nvPr/>
        </p:nvSpPr>
        <p:spPr>
          <a:xfrm>
            <a:off x="3831375" y="3911952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</a:t>
            </a:r>
            <a:endParaRPr sz="3500"/>
          </a:p>
        </p:txBody>
      </p:sp>
      <p:sp>
        <p:nvSpPr>
          <p:cNvPr id="767" name="Google Shape;767;p52"/>
          <p:cNvSpPr/>
          <p:nvPr/>
        </p:nvSpPr>
        <p:spPr>
          <a:xfrm>
            <a:off x="4571863" y="3911952"/>
            <a:ext cx="736200" cy="5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   </a:t>
            </a:r>
            <a:endParaRPr sz="3500"/>
          </a:p>
        </p:txBody>
      </p:sp>
      <p:cxnSp>
        <p:nvCxnSpPr>
          <p:cNvPr id="768" name="Google Shape;768;p52"/>
          <p:cNvCxnSpPr/>
          <p:nvPr/>
        </p:nvCxnSpPr>
        <p:spPr>
          <a:xfrm>
            <a:off x="696025" y="1801500"/>
            <a:ext cx="5336400" cy="161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52"/>
          <p:cNvCxnSpPr>
            <a:stCxn id="740" idx="1"/>
          </p:cNvCxnSpPr>
          <p:nvPr/>
        </p:nvCxnSpPr>
        <p:spPr>
          <a:xfrm flipH="1" rot="10800000">
            <a:off x="697950" y="1733388"/>
            <a:ext cx="5320800" cy="148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2"/>
          <p:cNvSpPr txBox="1"/>
          <p:nvPr/>
        </p:nvSpPr>
        <p:spPr>
          <a:xfrm>
            <a:off x="822400" y="1226625"/>
            <a:ext cx="219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j = 0, n = 7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3"/>
          <p:cNvSpPr txBox="1"/>
          <p:nvPr>
            <p:ph idx="1" type="body"/>
          </p:nvPr>
        </p:nvSpPr>
        <p:spPr>
          <a:xfrm>
            <a:off x="311700" y="313900"/>
            <a:ext cx="8520600" cy="4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accent4"/>
                </a:solidFill>
              </a:rPr>
              <a:t>add(x )</a:t>
            </a:r>
            <a:endParaRPr sz="26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accent4"/>
                </a:solidFill>
              </a:rPr>
              <a:t>if </a:t>
            </a:r>
            <a:r>
              <a:rPr lang="pt-BR" sz="2600"/>
              <a:t>n + 1 &gt; length(a) </a:t>
            </a:r>
            <a:r>
              <a:rPr lang="pt-BR" sz="2600">
                <a:solidFill>
                  <a:schemeClr val="accent4"/>
                </a:solidFill>
              </a:rPr>
              <a:t>then</a:t>
            </a:r>
            <a:r>
              <a:rPr lang="pt-BR" sz="2600"/>
              <a:t> </a:t>
            </a:r>
            <a:r>
              <a:rPr b="1" lang="pt-BR" sz="2600"/>
              <a:t>resize()</a:t>
            </a:r>
            <a:endParaRPr b="1"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00"/>
              <a:t>a[(j + n) </a:t>
            </a:r>
            <a:r>
              <a:rPr lang="pt-BR" sz="2600">
                <a:solidFill>
                  <a:schemeClr val="accent4"/>
                </a:solidFill>
              </a:rPr>
              <a:t>mod</a:t>
            </a:r>
            <a:r>
              <a:rPr lang="pt-BR" sz="2600"/>
              <a:t> length(a)] ← x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00"/>
              <a:t>n ←n +1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600">
                <a:solidFill>
                  <a:schemeClr val="accent4"/>
                </a:solidFill>
              </a:rPr>
              <a:t>return</a:t>
            </a:r>
            <a:r>
              <a:rPr lang="pt-BR" sz="2600"/>
              <a:t> </a:t>
            </a:r>
            <a:r>
              <a:rPr b="1" lang="pt-BR" sz="2600"/>
              <a:t>true</a:t>
            </a:r>
            <a:endParaRPr b="1" sz="2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4"/>
          <p:cNvSpPr txBox="1"/>
          <p:nvPr>
            <p:ph idx="1" type="body"/>
          </p:nvPr>
        </p:nvSpPr>
        <p:spPr>
          <a:xfrm>
            <a:off x="311700" y="368500"/>
            <a:ext cx="85206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13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remove()</a:t>
            </a:r>
            <a:endParaRPr sz="5613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x ← a[</a:t>
            </a:r>
            <a:r>
              <a:rPr i="1" lang="pt-BR" sz="5613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 ]</a:t>
            </a:r>
            <a:endParaRPr sz="5613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5613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 ← (</a:t>
            </a:r>
            <a:r>
              <a:rPr i="1" lang="pt-BR" sz="5613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+ 1) </a:t>
            </a:r>
            <a:r>
              <a:rPr lang="pt-BR" sz="5613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mod</a:t>
            </a: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 length(a)</a:t>
            </a:r>
            <a:endParaRPr sz="5613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n ←n −1</a:t>
            </a:r>
            <a:endParaRPr sz="5613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13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 length(a) ≥ 3 · n </a:t>
            </a:r>
            <a:r>
              <a:rPr lang="pt-BR" sz="5613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 resize()</a:t>
            </a:r>
            <a:endParaRPr sz="5613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5613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pt-BR" sz="5613">
                <a:latin typeface="Calibri"/>
                <a:ea typeface="Calibri"/>
                <a:cs typeface="Calibri"/>
                <a:sym typeface="Calibri"/>
              </a:rPr>
              <a:t> 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5"/>
          <p:cNvSpPr txBox="1"/>
          <p:nvPr>
            <p:ph idx="1" type="body"/>
          </p:nvPr>
        </p:nvSpPr>
        <p:spPr>
          <a:xfrm>
            <a:off x="257100" y="303600"/>
            <a:ext cx="85206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resize()</a:t>
            </a:r>
            <a:endParaRPr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b ← new_array(max(1, 2 · n))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 k in 0, 1, 2, . . . , n − 1 </a:t>
            </a:r>
            <a:r>
              <a:rPr lang="pt-BR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b[k] ← a[(j + k ) </a:t>
            </a:r>
            <a:r>
              <a:rPr lang="pt-BR" sz="3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mod</a:t>
            </a: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 length(a)]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a←b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j ←0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</p:txBody>
      </p:sp>
      <p:sp>
        <p:nvSpPr>
          <p:cNvPr id="791" name="Google Shape;791;p56"/>
          <p:cNvSpPr txBox="1"/>
          <p:nvPr>
            <p:ph idx="1" type="body"/>
          </p:nvPr>
        </p:nvSpPr>
        <p:spPr>
          <a:xfrm>
            <a:off x="311700" y="1152475"/>
            <a:ext cx="85206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56"/>
          <p:cNvSpPr/>
          <p:nvPr/>
        </p:nvSpPr>
        <p:spPr>
          <a:xfrm>
            <a:off x="1942425" y="2032150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X</a:t>
            </a:r>
            <a:endParaRPr/>
          </a:p>
        </p:txBody>
      </p:sp>
      <p:sp>
        <p:nvSpPr>
          <p:cNvPr id="793" name="Google Shape;793;p56"/>
          <p:cNvSpPr/>
          <p:nvPr/>
        </p:nvSpPr>
        <p:spPr>
          <a:xfrm>
            <a:off x="2512175" y="2032150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6"/>
          <p:cNvSpPr/>
          <p:nvPr/>
        </p:nvSpPr>
        <p:spPr>
          <a:xfrm>
            <a:off x="3081925" y="2032150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6"/>
          <p:cNvSpPr/>
          <p:nvPr/>
        </p:nvSpPr>
        <p:spPr>
          <a:xfrm>
            <a:off x="3651675" y="2032150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56"/>
          <p:cNvSpPr/>
          <p:nvPr/>
        </p:nvSpPr>
        <p:spPr>
          <a:xfrm>
            <a:off x="4221425" y="2032150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6"/>
          <p:cNvSpPr/>
          <p:nvPr/>
        </p:nvSpPr>
        <p:spPr>
          <a:xfrm>
            <a:off x="5614550" y="2032150"/>
            <a:ext cx="496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X</a:t>
            </a:r>
            <a:endParaRPr/>
          </a:p>
        </p:txBody>
      </p:sp>
      <p:cxnSp>
        <p:nvCxnSpPr>
          <p:cNvPr id="798" name="Google Shape;798;p56"/>
          <p:cNvCxnSpPr/>
          <p:nvPr/>
        </p:nvCxnSpPr>
        <p:spPr>
          <a:xfrm flipH="1">
            <a:off x="623350" y="2246500"/>
            <a:ext cx="1381200" cy="44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cxnSp>
        <p:nvCxnSpPr>
          <p:cNvPr id="799" name="Google Shape;799;p56"/>
          <p:cNvCxnSpPr>
            <a:endCxn id="797" idx="3"/>
          </p:cNvCxnSpPr>
          <p:nvPr/>
        </p:nvCxnSpPr>
        <p:spPr>
          <a:xfrm rot="10800000">
            <a:off x="6110750" y="2246500"/>
            <a:ext cx="1437600" cy="33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triangle"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cxnSp>
      <p:sp>
        <p:nvSpPr>
          <p:cNvPr id="800" name="Google Shape;800;p56"/>
          <p:cNvSpPr txBox="1"/>
          <p:nvPr/>
        </p:nvSpPr>
        <p:spPr>
          <a:xfrm>
            <a:off x="537900" y="2730900"/>
            <a:ext cx="23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add_first(x)/remove_first(x)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1" name="Google Shape;801;p56"/>
          <p:cNvSpPr txBox="1"/>
          <p:nvPr/>
        </p:nvSpPr>
        <p:spPr>
          <a:xfrm>
            <a:off x="7035300" y="2671500"/>
            <a:ext cx="21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add_last/</a:t>
            </a:r>
            <a:r>
              <a:rPr lang="pt-BR">
                <a:solidFill>
                  <a:srgbClr val="FFFFFF"/>
                </a:solidFill>
              </a:rPr>
              <a:t>remove_last()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2" name="Google Shape;802;p56"/>
          <p:cNvSpPr txBox="1"/>
          <p:nvPr/>
        </p:nvSpPr>
        <p:spPr>
          <a:xfrm>
            <a:off x="1243100" y="1479450"/>
            <a:ext cx="148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</a:rPr>
              <a:t>DEQUE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803" name="Google Shape;803;p56"/>
          <p:cNvSpPr txBox="1"/>
          <p:nvPr/>
        </p:nvSpPr>
        <p:spPr>
          <a:xfrm>
            <a:off x="4809238" y="1610800"/>
            <a:ext cx="71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FFFFF"/>
                </a:solidFill>
              </a:rPr>
              <a:t>...</a:t>
            </a:r>
            <a:endParaRPr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Interface continua a mesma, mudamos o interior.</a:t>
            </a:r>
            <a:endParaRPr/>
          </a:p>
        </p:txBody>
      </p:sp>
      <p:sp>
        <p:nvSpPr>
          <p:cNvPr id="809" name="Google Shape;809;p57"/>
          <p:cNvSpPr txBox="1"/>
          <p:nvPr>
            <p:ph idx="1" type="body"/>
          </p:nvPr>
        </p:nvSpPr>
        <p:spPr>
          <a:xfrm>
            <a:off x="311700" y="1152475"/>
            <a:ext cx="3703200" cy="26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00"/>
                </a:solidFill>
              </a:rPr>
              <a:t>initialize()</a:t>
            </a:r>
            <a:endParaRPr sz="29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    a ← new_array(1)</a:t>
            </a:r>
            <a:endParaRPr sz="29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    j ← 0</a:t>
            </a:r>
            <a:endParaRPr sz="29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    n ← 0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7"/>
          <p:cNvSpPr/>
          <p:nvPr/>
        </p:nvSpPr>
        <p:spPr>
          <a:xfrm>
            <a:off x="3818775" y="1234750"/>
            <a:ext cx="3998700" cy="36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7"/>
          <p:cNvSpPr txBox="1"/>
          <p:nvPr/>
        </p:nvSpPr>
        <p:spPr>
          <a:xfrm>
            <a:off x="4015025" y="1341025"/>
            <a:ext cx="206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ArrayDeque</a:t>
            </a:r>
            <a:endParaRPr sz="2500"/>
          </a:p>
        </p:txBody>
      </p:sp>
      <p:sp>
        <p:nvSpPr>
          <p:cNvPr id="812" name="Google Shape;812;p57"/>
          <p:cNvSpPr txBox="1"/>
          <p:nvPr/>
        </p:nvSpPr>
        <p:spPr>
          <a:xfrm>
            <a:off x="4317600" y="2355025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a</a:t>
            </a:r>
            <a:endParaRPr/>
          </a:p>
        </p:txBody>
      </p:sp>
      <p:sp>
        <p:nvSpPr>
          <p:cNvPr id="813" name="Google Shape;813;p57"/>
          <p:cNvSpPr/>
          <p:nvPr/>
        </p:nvSpPr>
        <p:spPr>
          <a:xfrm>
            <a:off x="4391175" y="2714850"/>
            <a:ext cx="310800" cy="269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7"/>
          <p:cNvSpPr txBox="1"/>
          <p:nvPr/>
        </p:nvSpPr>
        <p:spPr>
          <a:xfrm>
            <a:off x="4293225" y="2984550"/>
            <a:ext cx="23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j: 0</a:t>
            </a:r>
            <a:endParaRPr/>
          </a:p>
        </p:txBody>
      </p:sp>
      <p:sp>
        <p:nvSpPr>
          <p:cNvPr id="815" name="Google Shape;815;p57"/>
          <p:cNvSpPr/>
          <p:nvPr/>
        </p:nvSpPr>
        <p:spPr>
          <a:xfrm>
            <a:off x="7817475" y="246132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get(i)</a:t>
            </a:r>
            <a:endParaRPr/>
          </a:p>
        </p:txBody>
      </p:sp>
      <p:sp>
        <p:nvSpPr>
          <p:cNvPr id="816" name="Google Shape;816;p57"/>
          <p:cNvSpPr/>
          <p:nvPr/>
        </p:nvSpPr>
        <p:spPr>
          <a:xfrm>
            <a:off x="7817475" y="302257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set(i,x)</a:t>
            </a:r>
            <a:endParaRPr/>
          </a:p>
        </p:txBody>
      </p:sp>
      <p:sp>
        <p:nvSpPr>
          <p:cNvPr id="817" name="Google Shape;817;p57"/>
          <p:cNvSpPr/>
          <p:nvPr/>
        </p:nvSpPr>
        <p:spPr>
          <a:xfrm>
            <a:off x="7817475" y="185685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size()</a:t>
            </a:r>
            <a:endParaRPr/>
          </a:p>
        </p:txBody>
      </p:sp>
      <p:sp>
        <p:nvSpPr>
          <p:cNvPr id="818" name="Google Shape;818;p57"/>
          <p:cNvSpPr/>
          <p:nvPr/>
        </p:nvSpPr>
        <p:spPr>
          <a:xfrm>
            <a:off x="7817475" y="358382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add(i,x)</a:t>
            </a:r>
            <a:endParaRPr/>
          </a:p>
        </p:txBody>
      </p:sp>
      <p:sp>
        <p:nvSpPr>
          <p:cNvPr id="819" name="Google Shape;819;p57"/>
          <p:cNvSpPr/>
          <p:nvPr/>
        </p:nvSpPr>
        <p:spPr>
          <a:xfrm>
            <a:off x="7817475" y="418830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remove(i)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get() e set()</a:t>
            </a:r>
            <a:endParaRPr/>
          </a:p>
        </p:txBody>
      </p:sp>
      <p:sp>
        <p:nvSpPr>
          <p:cNvPr id="825" name="Google Shape;825;p58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33">
                <a:solidFill>
                  <a:schemeClr val="accent4"/>
                </a:solidFill>
              </a:rPr>
              <a:t>get(i )</a:t>
            </a:r>
            <a:endParaRPr sz="2233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33">
                <a:solidFill>
                  <a:schemeClr val="accent4"/>
                </a:solidFill>
              </a:rPr>
              <a:t>return</a:t>
            </a:r>
            <a:r>
              <a:rPr lang="pt-BR" sz="2233"/>
              <a:t> a[(i + j ) </a:t>
            </a:r>
            <a:r>
              <a:rPr lang="pt-BR" sz="2233">
                <a:solidFill>
                  <a:schemeClr val="accent4"/>
                </a:solidFill>
              </a:rPr>
              <a:t>mod</a:t>
            </a:r>
            <a:r>
              <a:rPr lang="pt-BR" sz="2233"/>
              <a:t> length(a)]</a:t>
            </a:r>
            <a:endParaRPr sz="2233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33">
                <a:solidFill>
                  <a:schemeClr val="accent4"/>
                </a:solidFill>
              </a:rPr>
              <a:t>set(i , x )</a:t>
            </a:r>
            <a:endParaRPr sz="2233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33"/>
              <a:t>y ← a[(i + j ) </a:t>
            </a:r>
            <a:r>
              <a:rPr lang="pt-BR" sz="2233">
                <a:solidFill>
                  <a:schemeClr val="accent4"/>
                </a:solidFill>
              </a:rPr>
              <a:t>mod</a:t>
            </a:r>
            <a:r>
              <a:rPr lang="pt-BR" sz="2233"/>
              <a:t> length(a)]</a:t>
            </a:r>
            <a:endParaRPr sz="2233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33"/>
              <a:t>a[(i + j ) </a:t>
            </a:r>
            <a:r>
              <a:rPr lang="pt-BR" sz="2233">
                <a:solidFill>
                  <a:schemeClr val="accent4"/>
                </a:solidFill>
              </a:rPr>
              <a:t>mod</a:t>
            </a:r>
            <a:r>
              <a:rPr lang="pt-BR" sz="2233"/>
              <a:t> length(a)] ← x</a:t>
            </a:r>
            <a:endParaRPr sz="2233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33">
                <a:solidFill>
                  <a:schemeClr val="accent4"/>
                </a:solidFill>
              </a:rPr>
              <a:t>return</a:t>
            </a:r>
            <a:r>
              <a:rPr lang="pt-BR" sz="2233"/>
              <a:t> y</a:t>
            </a:r>
            <a:endParaRPr sz="223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9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9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32" name="Google Shape;832;p59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33" name="Google Shape;833;p59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834" name="Google Shape;834;p59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35" name="Google Shape;835;p59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836" name="Google Shape;836;p59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37" name="Google Shape;837;p59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38" name="Google Shape;838;p59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39" name="Google Shape;839;p59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40" name="Google Shape;840;p59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41" name="Google Shape;841;p59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842" name="Google Shape;842;p59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</a:t>
            </a:r>
            <a:r>
              <a:rPr lang="pt-BR" sz="3200"/>
              <a:t>    </a:t>
            </a:r>
            <a:endParaRPr sz="3200"/>
          </a:p>
        </p:txBody>
      </p:sp>
      <p:sp>
        <p:nvSpPr>
          <p:cNvPr id="843" name="Google Shape;843;p59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44" name="Google Shape;844;p59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845" name="Google Shape;845;p59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846" name="Google Shape;846;p59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847" name="Google Shape;847;p59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848" name="Google Shape;848;p59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849" name="Google Shape;849;p59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850" name="Google Shape;850;p59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</a:t>
            </a:r>
            <a:endParaRPr sz="3500"/>
          </a:p>
        </p:txBody>
      </p:sp>
      <p:sp>
        <p:nvSpPr>
          <p:cNvPr id="851" name="Google Shape;851;p59"/>
          <p:cNvSpPr txBox="1"/>
          <p:nvPr/>
        </p:nvSpPr>
        <p:spPr>
          <a:xfrm>
            <a:off x="780050" y="3351800"/>
            <a:ext cx="7020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0, n = 8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0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58" name="Google Shape;858;p60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59" name="Google Shape;859;p60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860" name="Google Shape;860;p60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61" name="Google Shape;861;p60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862" name="Google Shape;862;p60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63" name="Google Shape;863;p60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64" name="Google Shape;864;p60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65" name="Google Shape;865;p60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66" name="Google Shape;866;p60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67" name="Google Shape;867;p60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868" name="Google Shape;868;p60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    </a:t>
            </a:r>
            <a:endParaRPr sz="3200"/>
          </a:p>
        </p:txBody>
      </p:sp>
      <p:sp>
        <p:nvSpPr>
          <p:cNvPr id="869" name="Google Shape;869;p60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70" name="Google Shape;870;p60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871" name="Google Shape;871;p60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872" name="Google Shape;872;p60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873" name="Google Shape;873;p60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874" name="Google Shape;874;p60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875" name="Google Shape;875;p60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876" name="Google Shape;876;p60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</a:t>
            </a:r>
            <a:endParaRPr sz="3500"/>
          </a:p>
        </p:txBody>
      </p:sp>
      <p:sp>
        <p:nvSpPr>
          <p:cNvPr id="877" name="Google Shape;877;p60"/>
          <p:cNvSpPr txBox="1"/>
          <p:nvPr/>
        </p:nvSpPr>
        <p:spPr>
          <a:xfrm>
            <a:off x="780050" y="3351800"/>
            <a:ext cx="248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0, n = 8</a:t>
            </a:r>
            <a:endParaRPr sz="3100">
              <a:solidFill>
                <a:schemeClr val="accent4"/>
              </a:solidFill>
            </a:endParaRPr>
          </a:p>
        </p:txBody>
      </p:sp>
      <p:sp>
        <p:nvSpPr>
          <p:cNvPr id="878" name="Google Shape;878;p60"/>
          <p:cNvSpPr txBox="1"/>
          <p:nvPr/>
        </p:nvSpPr>
        <p:spPr>
          <a:xfrm>
            <a:off x="3511250" y="3278675"/>
            <a:ext cx="220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remove(2)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1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1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85" name="Google Shape;885;p61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86" name="Google Shape;886;p61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887" name="Google Shape;887;p61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88" name="Google Shape;888;p61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889" name="Google Shape;889;p61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90" name="Google Shape;890;p61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91" name="Google Shape;891;p61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92" name="Google Shape;892;p61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93" name="Google Shape;893;p61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894" name="Google Shape;894;p61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895" name="Google Shape;895;p61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    </a:t>
            </a:r>
            <a:endParaRPr sz="3200"/>
          </a:p>
        </p:txBody>
      </p:sp>
      <p:sp>
        <p:nvSpPr>
          <p:cNvPr id="896" name="Google Shape;896;p61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897" name="Google Shape;897;p61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898" name="Google Shape;898;p61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899" name="Google Shape;899;p61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900" name="Google Shape;900;p61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901" name="Google Shape;901;p61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902" name="Google Shape;902;p61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903" name="Google Shape;903;p61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</a:t>
            </a:r>
            <a:endParaRPr sz="3500"/>
          </a:p>
        </p:txBody>
      </p:sp>
      <p:sp>
        <p:nvSpPr>
          <p:cNvPr id="904" name="Google Shape;904;p61"/>
          <p:cNvSpPr txBox="1"/>
          <p:nvPr/>
        </p:nvSpPr>
        <p:spPr>
          <a:xfrm>
            <a:off x="780050" y="3351800"/>
            <a:ext cx="248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1, n = 7</a:t>
            </a:r>
            <a:endParaRPr sz="3100">
              <a:solidFill>
                <a:schemeClr val="accent4"/>
              </a:solidFill>
            </a:endParaRPr>
          </a:p>
        </p:txBody>
      </p:sp>
      <p:sp>
        <p:nvSpPr>
          <p:cNvPr id="905" name="Google Shape;905;p61"/>
          <p:cNvSpPr txBox="1"/>
          <p:nvPr/>
        </p:nvSpPr>
        <p:spPr>
          <a:xfrm>
            <a:off x="3511250" y="3278675"/>
            <a:ext cx="220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remove(2)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do Array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1. Rápido acesso aos elementos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2. Facilidade em modificar informações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42325" y="27348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U</a:t>
            </a:r>
            <a:endParaRPr sz="3500"/>
          </a:p>
        </p:txBody>
      </p:sp>
      <p:sp>
        <p:nvSpPr>
          <p:cNvPr id="113" name="Google Shape;113;p17"/>
          <p:cNvSpPr/>
          <p:nvPr/>
        </p:nvSpPr>
        <p:spPr>
          <a:xfrm>
            <a:off x="1332130" y="27348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3000"/>
              <a:t>E</a:t>
            </a:r>
            <a:endParaRPr sz="3000"/>
          </a:p>
        </p:txBody>
      </p:sp>
      <p:sp>
        <p:nvSpPr>
          <p:cNvPr id="114" name="Google Shape;114;p17"/>
          <p:cNvSpPr/>
          <p:nvPr/>
        </p:nvSpPr>
        <p:spPr>
          <a:xfrm>
            <a:off x="2221934" y="27348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</a:t>
            </a:r>
            <a:endParaRPr sz="3200"/>
          </a:p>
        </p:txBody>
      </p:sp>
      <p:sp>
        <p:nvSpPr>
          <p:cNvPr id="115" name="Google Shape;115;p17"/>
          <p:cNvSpPr/>
          <p:nvPr/>
        </p:nvSpPr>
        <p:spPr>
          <a:xfrm>
            <a:off x="3111714" y="27348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</a:t>
            </a:r>
            <a:endParaRPr sz="3200"/>
          </a:p>
        </p:txBody>
      </p:sp>
      <p:sp>
        <p:nvSpPr>
          <p:cNvPr id="116" name="Google Shape;116;p17"/>
          <p:cNvSpPr/>
          <p:nvPr/>
        </p:nvSpPr>
        <p:spPr>
          <a:xfrm>
            <a:off x="4001519" y="27348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891313" y="2734800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526950" y="3429000"/>
            <a:ext cx="8380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FF"/>
                </a:solidFill>
              </a:rPr>
              <a:t> 0       1      2      3      4      5       6      7     8  </a:t>
            </a:r>
            <a:endParaRPr sz="3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2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2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12" name="Google Shape;912;p62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13" name="Google Shape;913;p62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914" name="Google Shape;914;p62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15" name="Google Shape;915;p62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916" name="Google Shape;916;p62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17" name="Google Shape;917;p62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18" name="Google Shape;918;p62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19" name="Google Shape;919;p62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20" name="Google Shape;920;p62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21" name="Google Shape;921;p62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922" name="Google Shape;922;p62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    </a:t>
            </a:r>
            <a:endParaRPr sz="3200"/>
          </a:p>
        </p:txBody>
      </p:sp>
      <p:sp>
        <p:nvSpPr>
          <p:cNvPr id="923" name="Google Shape;923;p62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24" name="Google Shape;924;p62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925" name="Google Shape;925;p62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926" name="Google Shape;926;p62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927" name="Google Shape;927;p62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928" name="Google Shape;928;p62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929" name="Google Shape;929;p62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930" name="Google Shape;930;p62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</a:t>
            </a:r>
            <a:endParaRPr sz="3500"/>
          </a:p>
        </p:txBody>
      </p:sp>
      <p:sp>
        <p:nvSpPr>
          <p:cNvPr id="931" name="Google Shape;931;p62"/>
          <p:cNvSpPr txBox="1"/>
          <p:nvPr/>
        </p:nvSpPr>
        <p:spPr>
          <a:xfrm>
            <a:off x="780050" y="3351800"/>
            <a:ext cx="248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1, n = 7</a:t>
            </a:r>
            <a:endParaRPr sz="3100">
              <a:solidFill>
                <a:schemeClr val="accent4"/>
              </a:solidFill>
            </a:endParaRPr>
          </a:p>
        </p:txBody>
      </p:sp>
      <p:sp>
        <p:nvSpPr>
          <p:cNvPr id="932" name="Google Shape;932;p62"/>
          <p:cNvSpPr txBox="1"/>
          <p:nvPr/>
        </p:nvSpPr>
        <p:spPr>
          <a:xfrm>
            <a:off x="3511250" y="3278675"/>
            <a:ext cx="220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add</a:t>
            </a:r>
            <a:r>
              <a:rPr lang="pt-BR" sz="3100">
                <a:solidFill>
                  <a:schemeClr val="accent4"/>
                </a:solidFill>
              </a:rPr>
              <a:t>(4, x)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3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3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39" name="Google Shape;939;p63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40" name="Google Shape;940;p63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941" name="Google Shape;941;p63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42" name="Google Shape;942;p63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943" name="Google Shape;943;p63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44" name="Google Shape;944;p63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45" name="Google Shape;945;p63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46" name="Google Shape;946;p63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47" name="Google Shape;947;p63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48" name="Google Shape;948;p63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949" name="Google Shape;949;p63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 </a:t>
            </a:r>
            <a:endParaRPr sz="3200"/>
          </a:p>
        </p:txBody>
      </p:sp>
      <p:sp>
        <p:nvSpPr>
          <p:cNvPr id="950" name="Google Shape;950;p63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</a:t>
            </a:r>
            <a:r>
              <a:rPr lang="pt-BR" sz="3200"/>
              <a:t>    </a:t>
            </a:r>
            <a:endParaRPr sz="3200"/>
          </a:p>
        </p:txBody>
      </p:sp>
      <p:sp>
        <p:nvSpPr>
          <p:cNvPr id="951" name="Google Shape;951;p63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952" name="Google Shape;952;p63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953" name="Google Shape;953;p63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954" name="Google Shape;954;p63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955" name="Google Shape;955;p63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956" name="Google Shape;956;p63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sp>
        <p:nvSpPr>
          <p:cNvPr id="957" name="Google Shape;957;p63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958" name="Google Shape;958;p63"/>
          <p:cNvSpPr txBox="1"/>
          <p:nvPr/>
        </p:nvSpPr>
        <p:spPr>
          <a:xfrm>
            <a:off x="780050" y="3351800"/>
            <a:ext cx="248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1, n = 8</a:t>
            </a:r>
            <a:endParaRPr sz="3100">
              <a:solidFill>
                <a:schemeClr val="accent4"/>
              </a:solidFill>
            </a:endParaRPr>
          </a:p>
        </p:txBody>
      </p:sp>
      <p:sp>
        <p:nvSpPr>
          <p:cNvPr id="959" name="Google Shape;959;p63"/>
          <p:cNvSpPr txBox="1"/>
          <p:nvPr/>
        </p:nvSpPr>
        <p:spPr>
          <a:xfrm>
            <a:off x="3511250" y="3278675"/>
            <a:ext cx="220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add(4, x)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4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66" name="Google Shape;966;p64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67" name="Google Shape;967;p64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968" name="Google Shape;968;p64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69" name="Google Shape;969;p64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970" name="Google Shape;970;p64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71" name="Google Shape;971;p64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72" name="Google Shape;972;p64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73" name="Google Shape;973;p64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74" name="Google Shape;974;p64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75" name="Google Shape;975;p64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976" name="Google Shape;976;p64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 </a:t>
            </a:r>
            <a:endParaRPr sz="3200"/>
          </a:p>
        </p:txBody>
      </p:sp>
      <p:sp>
        <p:nvSpPr>
          <p:cNvPr id="977" name="Google Shape;977;p64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    </a:t>
            </a:r>
            <a:endParaRPr sz="3200"/>
          </a:p>
        </p:txBody>
      </p:sp>
      <p:sp>
        <p:nvSpPr>
          <p:cNvPr id="978" name="Google Shape;978;p64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979" name="Google Shape;979;p64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980" name="Google Shape;980;p64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981" name="Google Shape;981;p64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982" name="Google Shape;982;p64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983" name="Google Shape;983;p64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sp>
        <p:nvSpPr>
          <p:cNvPr id="984" name="Google Shape;984;p64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985" name="Google Shape;985;p64"/>
          <p:cNvSpPr txBox="1"/>
          <p:nvPr/>
        </p:nvSpPr>
        <p:spPr>
          <a:xfrm>
            <a:off x="780050" y="3351800"/>
            <a:ext cx="248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1, n = 8</a:t>
            </a:r>
            <a:endParaRPr sz="3100">
              <a:solidFill>
                <a:schemeClr val="accent4"/>
              </a:solidFill>
            </a:endParaRPr>
          </a:p>
        </p:txBody>
      </p:sp>
      <p:sp>
        <p:nvSpPr>
          <p:cNvPr id="986" name="Google Shape;986;p64"/>
          <p:cNvSpPr txBox="1"/>
          <p:nvPr/>
        </p:nvSpPr>
        <p:spPr>
          <a:xfrm>
            <a:off x="3511250" y="3278675"/>
            <a:ext cx="220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add(3, y)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5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5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93" name="Google Shape;993;p65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94" name="Google Shape;994;p65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995" name="Google Shape;995;p65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996" name="Google Shape;996;p65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997" name="Google Shape;997;p65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98" name="Google Shape;998;p65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999" name="Google Shape;999;p65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00" name="Google Shape;1000;p65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01" name="Google Shape;1001;p65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02" name="Google Shape;1002;p65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1003" name="Google Shape;1003;p65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 </a:t>
            </a:r>
            <a:endParaRPr sz="3200"/>
          </a:p>
        </p:txBody>
      </p:sp>
      <p:sp>
        <p:nvSpPr>
          <p:cNvPr id="1004" name="Google Shape;1004;p65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    </a:t>
            </a:r>
            <a:endParaRPr sz="3200"/>
          </a:p>
        </p:txBody>
      </p:sp>
      <p:sp>
        <p:nvSpPr>
          <p:cNvPr id="1005" name="Google Shape;1005;p65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006" name="Google Shape;1006;p65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1007" name="Google Shape;1007;p65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1008" name="Google Shape;1008;p65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y   </a:t>
            </a:r>
            <a:endParaRPr sz="3500"/>
          </a:p>
        </p:txBody>
      </p:sp>
      <p:sp>
        <p:nvSpPr>
          <p:cNvPr id="1009" name="Google Shape;1009;p65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010" name="Google Shape;1010;p65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sp>
        <p:nvSpPr>
          <p:cNvPr id="1011" name="Google Shape;1011;p65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1012" name="Google Shape;1012;p65"/>
          <p:cNvSpPr txBox="1"/>
          <p:nvPr/>
        </p:nvSpPr>
        <p:spPr>
          <a:xfrm>
            <a:off x="780050" y="3351800"/>
            <a:ext cx="248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0, n = 9</a:t>
            </a:r>
            <a:endParaRPr sz="3100">
              <a:solidFill>
                <a:schemeClr val="accent4"/>
              </a:solidFill>
            </a:endParaRPr>
          </a:p>
        </p:txBody>
      </p:sp>
      <p:sp>
        <p:nvSpPr>
          <p:cNvPr id="1013" name="Google Shape;1013;p65"/>
          <p:cNvSpPr txBox="1"/>
          <p:nvPr/>
        </p:nvSpPr>
        <p:spPr>
          <a:xfrm>
            <a:off x="3511250" y="3278675"/>
            <a:ext cx="220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add(3, y)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6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6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20" name="Google Shape;1020;p66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21" name="Google Shape;1021;p66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022" name="Google Shape;1022;p66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23" name="Google Shape;1023;p66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1024" name="Google Shape;1024;p66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25" name="Google Shape;1025;p66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26" name="Google Shape;1026;p66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27" name="Google Shape;1027;p66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28" name="Google Shape;1028;p66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29" name="Google Shape;1029;p66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1030" name="Google Shape;1030;p66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 </a:t>
            </a:r>
            <a:endParaRPr sz="3200"/>
          </a:p>
        </p:txBody>
      </p:sp>
      <p:sp>
        <p:nvSpPr>
          <p:cNvPr id="1031" name="Google Shape;1031;p66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    </a:t>
            </a:r>
            <a:endParaRPr sz="3200"/>
          </a:p>
        </p:txBody>
      </p:sp>
      <p:sp>
        <p:nvSpPr>
          <p:cNvPr id="1032" name="Google Shape;1032;p66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 </a:t>
            </a:r>
            <a:endParaRPr sz="3500"/>
          </a:p>
        </p:txBody>
      </p:sp>
      <p:sp>
        <p:nvSpPr>
          <p:cNvPr id="1033" name="Google Shape;1033;p66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1034" name="Google Shape;1034;p66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1035" name="Google Shape;1035;p66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y   </a:t>
            </a:r>
            <a:endParaRPr sz="3500"/>
          </a:p>
        </p:txBody>
      </p:sp>
      <p:sp>
        <p:nvSpPr>
          <p:cNvPr id="1036" name="Google Shape;1036;p66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037" name="Google Shape;1037;p66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sp>
        <p:nvSpPr>
          <p:cNvPr id="1038" name="Google Shape;1038;p66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1039" name="Google Shape;1039;p66"/>
          <p:cNvSpPr txBox="1"/>
          <p:nvPr/>
        </p:nvSpPr>
        <p:spPr>
          <a:xfrm>
            <a:off x="780050" y="3351800"/>
            <a:ext cx="248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0, n = 9</a:t>
            </a:r>
            <a:endParaRPr sz="3100">
              <a:solidFill>
                <a:schemeClr val="accent4"/>
              </a:solidFill>
            </a:endParaRPr>
          </a:p>
        </p:txBody>
      </p:sp>
      <p:sp>
        <p:nvSpPr>
          <p:cNvPr id="1040" name="Google Shape;1040;p66"/>
          <p:cNvSpPr txBox="1"/>
          <p:nvPr/>
        </p:nvSpPr>
        <p:spPr>
          <a:xfrm>
            <a:off x="3511250" y="3278675"/>
            <a:ext cx="220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add(4, z)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7"/>
          <p:cNvSpPr txBox="1"/>
          <p:nvPr>
            <p:ph type="title"/>
          </p:nvPr>
        </p:nvSpPr>
        <p:spPr>
          <a:xfrm>
            <a:off x="311700" y="26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Sequência de operações add(i , x ) e remove(i ) sobre 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ArrayDeque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67"/>
          <p:cNvSpPr/>
          <p:nvPr/>
        </p:nvSpPr>
        <p:spPr>
          <a:xfrm>
            <a:off x="242294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47" name="Google Shape;1047;p67"/>
          <p:cNvSpPr/>
          <p:nvPr/>
        </p:nvSpPr>
        <p:spPr>
          <a:xfrm>
            <a:off x="301020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48" name="Google Shape;1048;p67"/>
          <p:cNvSpPr txBox="1"/>
          <p:nvPr/>
        </p:nvSpPr>
        <p:spPr>
          <a:xfrm>
            <a:off x="368292" y="1896510"/>
            <a:ext cx="8492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FFFFFF"/>
                </a:solidFill>
              </a:rPr>
              <a:t> 0     1     2     3    4     5     6     7     8     9    10   11 </a:t>
            </a:r>
            <a:r>
              <a:rPr lang="pt-BR" sz="3100">
                <a:solidFill>
                  <a:srgbClr val="FFFFFF"/>
                </a:solidFill>
              </a:rPr>
              <a:t>        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1049" name="Google Shape;1049;p67"/>
          <p:cNvSpPr/>
          <p:nvPr/>
        </p:nvSpPr>
        <p:spPr>
          <a:xfrm>
            <a:off x="3130268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50" name="Google Shape;1050;p67"/>
          <p:cNvSpPr/>
          <p:nvPr/>
        </p:nvSpPr>
        <p:spPr>
          <a:xfrm>
            <a:off x="3837584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000"/>
          </a:p>
        </p:txBody>
      </p:sp>
      <p:sp>
        <p:nvSpPr>
          <p:cNvPr id="1051" name="Google Shape;1051;p67"/>
          <p:cNvSpPr/>
          <p:nvPr/>
        </p:nvSpPr>
        <p:spPr>
          <a:xfrm>
            <a:off x="10057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52" name="Google Shape;1052;p67"/>
          <p:cNvSpPr/>
          <p:nvPr/>
        </p:nvSpPr>
        <p:spPr>
          <a:xfrm>
            <a:off x="1706929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53" name="Google Shape;1053;p67"/>
          <p:cNvSpPr/>
          <p:nvPr/>
        </p:nvSpPr>
        <p:spPr>
          <a:xfrm>
            <a:off x="667553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54" name="Google Shape;1054;p67"/>
          <p:cNvSpPr/>
          <p:nvPr/>
        </p:nvSpPr>
        <p:spPr>
          <a:xfrm>
            <a:off x="455360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55" name="Google Shape;1055;p67"/>
          <p:cNvSpPr/>
          <p:nvPr/>
        </p:nvSpPr>
        <p:spPr>
          <a:xfrm>
            <a:off x="7382856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</a:t>
            </a:r>
            <a:endParaRPr sz="3500"/>
          </a:p>
        </p:txBody>
      </p:sp>
      <p:sp>
        <p:nvSpPr>
          <p:cNvPr id="1056" name="Google Shape;1056;p67"/>
          <p:cNvSpPr/>
          <p:nvPr/>
        </p:nvSpPr>
        <p:spPr>
          <a:xfrm>
            <a:off x="809017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</a:t>
            </a:r>
            <a:r>
              <a:rPr lang="pt-BR" sz="3200"/>
              <a:t>    </a:t>
            </a:r>
            <a:endParaRPr sz="3000"/>
          </a:p>
        </p:txBody>
      </p:sp>
      <p:sp>
        <p:nvSpPr>
          <p:cNvPr id="1057" name="Google Shape;1057;p67"/>
          <p:cNvSpPr/>
          <p:nvPr/>
        </p:nvSpPr>
        <p:spPr>
          <a:xfrm>
            <a:off x="5258343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g    </a:t>
            </a:r>
            <a:endParaRPr sz="3200"/>
          </a:p>
        </p:txBody>
      </p:sp>
      <p:sp>
        <p:nvSpPr>
          <p:cNvPr id="1058" name="Google Shape;1058;p67"/>
          <p:cNvSpPr/>
          <p:nvPr/>
        </p:nvSpPr>
        <p:spPr>
          <a:xfrm>
            <a:off x="5959517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h    </a:t>
            </a:r>
            <a:endParaRPr sz="3200"/>
          </a:p>
        </p:txBody>
      </p:sp>
      <p:sp>
        <p:nvSpPr>
          <p:cNvPr id="1059" name="Google Shape;1059;p67"/>
          <p:cNvSpPr/>
          <p:nvPr/>
        </p:nvSpPr>
        <p:spPr>
          <a:xfrm>
            <a:off x="283600" y="143823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 </a:t>
            </a:r>
            <a:endParaRPr sz="3500"/>
          </a:p>
        </p:txBody>
      </p:sp>
      <p:sp>
        <p:nvSpPr>
          <p:cNvPr id="1060" name="Google Shape;1060;p67"/>
          <p:cNvSpPr/>
          <p:nvPr/>
        </p:nvSpPr>
        <p:spPr>
          <a:xfrm>
            <a:off x="3112852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e   </a:t>
            </a:r>
            <a:endParaRPr sz="3500"/>
          </a:p>
        </p:txBody>
      </p:sp>
      <p:sp>
        <p:nvSpPr>
          <p:cNvPr id="1061" name="Google Shape;1061;p67"/>
          <p:cNvSpPr/>
          <p:nvPr/>
        </p:nvSpPr>
        <p:spPr>
          <a:xfrm>
            <a:off x="1715645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y   </a:t>
            </a:r>
            <a:endParaRPr sz="3500"/>
          </a:p>
        </p:txBody>
      </p:sp>
      <p:sp>
        <p:nvSpPr>
          <p:cNvPr id="1062" name="Google Shape;1062;p67"/>
          <p:cNvSpPr/>
          <p:nvPr/>
        </p:nvSpPr>
        <p:spPr>
          <a:xfrm>
            <a:off x="2418592" y="144187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z   </a:t>
            </a:r>
            <a:endParaRPr sz="3500"/>
          </a:p>
        </p:txBody>
      </p:sp>
      <p:sp>
        <p:nvSpPr>
          <p:cNvPr id="1063" name="Google Shape;1063;p67"/>
          <p:cNvSpPr/>
          <p:nvPr/>
        </p:nvSpPr>
        <p:spPr>
          <a:xfrm>
            <a:off x="1008302" y="143822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sp>
        <p:nvSpPr>
          <p:cNvPr id="1064" name="Google Shape;1064;p67"/>
          <p:cNvSpPr/>
          <p:nvPr/>
        </p:nvSpPr>
        <p:spPr>
          <a:xfrm>
            <a:off x="3833229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sp>
        <p:nvSpPr>
          <p:cNvPr id="1065" name="Google Shape;1065;p67"/>
          <p:cNvSpPr/>
          <p:nvPr/>
        </p:nvSpPr>
        <p:spPr>
          <a:xfrm>
            <a:off x="4544897" y="1441867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f   </a:t>
            </a:r>
            <a:endParaRPr sz="3500"/>
          </a:p>
        </p:txBody>
      </p:sp>
      <p:sp>
        <p:nvSpPr>
          <p:cNvPr id="1066" name="Google Shape;1066;p67"/>
          <p:cNvSpPr txBox="1"/>
          <p:nvPr/>
        </p:nvSpPr>
        <p:spPr>
          <a:xfrm>
            <a:off x="780050" y="3351800"/>
            <a:ext cx="2486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j = 11, n = 10</a:t>
            </a:r>
            <a:endParaRPr sz="3100">
              <a:solidFill>
                <a:schemeClr val="accent4"/>
              </a:solidFill>
            </a:endParaRPr>
          </a:p>
        </p:txBody>
      </p:sp>
      <p:sp>
        <p:nvSpPr>
          <p:cNvPr id="1067" name="Google Shape;1067;p67"/>
          <p:cNvSpPr txBox="1"/>
          <p:nvPr/>
        </p:nvSpPr>
        <p:spPr>
          <a:xfrm>
            <a:off x="3511250" y="3278675"/>
            <a:ext cx="220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accent4"/>
                </a:solidFill>
              </a:rPr>
              <a:t>add(4, z)</a:t>
            </a:r>
            <a:endParaRPr sz="3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8"/>
          <p:cNvSpPr txBox="1"/>
          <p:nvPr>
            <p:ph idx="1" type="body"/>
          </p:nvPr>
        </p:nvSpPr>
        <p:spPr>
          <a:xfrm>
            <a:off x="311700" y="268150"/>
            <a:ext cx="8832300" cy="4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>
                <a:solidFill>
                  <a:schemeClr val="accent4"/>
                </a:solidFill>
              </a:rPr>
              <a:t>add(i , x )</a:t>
            </a:r>
            <a:endParaRPr sz="2325">
              <a:solidFill>
                <a:schemeClr val="accent4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>
                <a:solidFill>
                  <a:schemeClr val="accent4"/>
                </a:solidFill>
              </a:rPr>
              <a:t>if</a:t>
            </a:r>
            <a:r>
              <a:rPr lang="pt-BR" sz="2325"/>
              <a:t> n = length(a) </a:t>
            </a:r>
            <a:r>
              <a:rPr lang="pt-BR" sz="2325">
                <a:solidFill>
                  <a:schemeClr val="accent4"/>
                </a:solidFill>
              </a:rPr>
              <a:t>then</a:t>
            </a:r>
            <a:r>
              <a:rPr lang="pt-BR" sz="2325"/>
              <a:t> resize()</a:t>
            </a:r>
            <a:endParaRPr sz="2325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>
                <a:solidFill>
                  <a:schemeClr val="accent4"/>
                </a:solidFill>
              </a:rPr>
              <a:t>if </a:t>
            </a:r>
            <a:r>
              <a:rPr lang="pt-BR" sz="2325"/>
              <a:t>i &lt; n/2 </a:t>
            </a:r>
            <a:r>
              <a:rPr lang="pt-BR" sz="2325">
                <a:solidFill>
                  <a:schemeClr val="accent4"/>
                </a:solidFill>
              </a:rPr>
              <a:t>then</a:t>
            </a:r>
            <a:endParaRPr sz="2325">
              <a:solidFill>
                <a:schemeClr val="accent4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/>
              <a:t>j ← (j − 1) </a:t>
            </a:r>
            <a:r>
              <a:rPr lang="pt-BR" sz="2325">
                <a:solidFill>
                  <a:schemeClr val="accent4"/>
                </a:solidFill>
              </a:rPr>
              <a:t>mod</a:t>
            </a:r>
            <a:r>
              <a:rPr lang="pt-BR" sz="2325"/>
              <a:t> length(a)</a:t>
            </a:r>
            <a:endParaRPr sz="2325"/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>
                <a:solidFill>
                  <a:schemeClr val="accent4"/>
                </a:solidFill>
              </a:rPr>
              <a:t>for</a:t>
            </a:r>
            <a:r>
              <a:rPr lang="pt-BR" sz="2325"/>
              <a:t> k </a:t>
            </a:r>
            <a:r>
              <a:rPr lang="pt-BR" sz="2325">
                <a:solidFill>
                  <a:schemeClr val="accent4"/>
                </a:solidFill>
              </a:rPr>
              <a:t>in</a:t>
            </a:r>
            <a:r>
              <a:rPr lang="pt-BR" sz="2325"/>
              <a:t> 0, 1, 2, . . . , i − 1 </a:t>
            </a:r>
            <a:r>
              <a:rPr lang="pt-BR" sz="2325">
                <a:solidFill>
                  <a:schemeClr val="accent4"/>
                </a:solidFill>
              </a:rPr>
              <a:t>do</a:t>
            </a:r>
            <a:endParaRPr sz="2325">
              <a:solidFill>
                <a:schemeClr val="accent4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/>
              <a:t>      a[(j + k ) </a:t>
            </a:r>
            <a:r>
              <a:rPr lang="pt-BR" sz="2325">
                <a:solidFill>
                  <a:schemeClr val="accent4"/>
                </a:solidFill>
              </a:rPr>
              <a:t>mod</a:t>
            </a:r>
            <a:r>
              <a:rPr lang="pt-BR" sz="2325"/>
              <a:t> length(a)] ← a[(j + k + 1) </a:t>
            </a:r>
            <a:r>
              <a:rPr lang="pt-BR" sz="2325">
                <a:solidFill>
                  <a:schemeClr val="accent4"/>
                </a:solidFill>
              </a:rPr>
              <a:t>mod</a:t>
            </a:r>
            <a:r>
              <a:rPr lang="pt-BR" sz="2325"/>
              <a:t> length(a)]</a:t>
            </a:r>
            <a:endParaRPr sz="2325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>
                <a:solidFill>
                  <a:schemeClr val="accent4"/>
                </a:solidFill>
              </a:rPr>
              <a:t>else</a:t>
            </a:r>
            <a:endParaRPr sz="2325">
              <a:solidFill>
                <a:schemeClr val="accent4"/>
              </a:solidFill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>
                <a:solidFill>
                  <a:schemeClr val="accent4"/>
                </a:solidFill>
              </a:rPr>
              <a:t>for</a:t>
            </a:r>
            <a:r>
              <a:rPr lang="pt-BR" sz="2325"/>
              <a:t> k in n, n − 1, n − 2, . . . , i + 1 </a:t>
            </a:r>
            <a:r>
              <a:rPr lang="pt-BR" sz="2325">
                <a:solidFill>
                  <a:schemeClr val="accent4"/>
                </a:solidFill>
              </a:rPr>
              <a:t>do</a:t>
            </a:r>
            <a:endParaRPr sz="2325">
              <a:solidFill>
                <a:schemeClr val="accent4"/>
              </a:solidFill>
            </a:endParaRPr>
          </a:p>
          <a:p>
            <a:pPr indent="457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/>
              <a:t>a[(j + k ) </a:t>
            </a:r>
            <a:r>
              <a:rPr lang="pt-BR" sz="2325">
                <a:solidFill>
                  <a:schemeClr val="accent4"/>
                </a:solidFill>
              </a:rPr>
              <a:t>mod</a:t>
            </a:r>
            <a:r>
              <a:rPr lang="pt-BR" sz="2325"/>
              <a:t> length(a)] ←a[(j + k − 1) </a:t>
            </a:r>
            <a:r>
              <a:rPr lang="pt-BR" sz="2325">
                <a:solidFill>
                  <a:schemeClr val="accent4"/>
                </a:solidFill>
              </a:rPr>
              <a:t>mod</a:t>
            </a:r>
            <a:r>
              <a:rPr lang="pt-BR" sz="2325"/>
              <a:t> length(a)]</a:t>
            </a:r>
            <a:endParaRPr sz="2325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/>
              <a:t>a[(j + i ) </a:t>
            </a:r>
            <a:r>
              <a:rPr lang="pt-BR" sz="2325">
                <a:solidFill>
                  <a:schemeClr val="accent4"/>
                </a:solidFill>
              </a:rPr>
              <a:t>mod</a:t>
            </a:r>
            <a:r>
              <a:rPr lang="pt-BR" sz="2325"/>
              <a:t> length(a)] ← x</a:t>
            </a:r>
            <a:endParaRPr sz="2325"/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325"/>
              <a:t>n ←n +1</a:t>
            </a:r>
            <a:endParaRPr sz="2325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9"/>
          <p:cNvSpPr txBox="1"/>
          <p:nvPr>
            <p:ph idx="1" type="body"/>
          </p:nvPr>
        </p:nvSpPr>
        <p:spPr>
          <a:xfrm>
            <a:off x="311700" y="255950"/>
            <a:ext cx="8520600" cy="4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remove(i )</a:t>
            </a:r>
            <a:endParaRPr sz="2100">
              <a:solidFill>
                <a:schemeClr val="accent4"/>
              </a:solidFill>
            </a:endParaRPr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x ← a[(j + i ) </a:t>
            </a:r>
            <a:r>
              <a:rPr lang="pt-BR" sz="2100">
                <a:solidFill>
                  <a:schemeClr val="accent4"/>
                </a:solidFill>
              </a:rPr>
              <a:t>mod</a:t>
            </a:r>
            <a:r>
              <a:rPr lang="pt-BR" sz="2100"/>
              <a:t> length(a)]</a:t>
            </a:r>
            <a:endParaRPr sz="21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if</a:t>
            </a:r>
            <a:r>
              <a:rPr lang="pt-BR" sz="2100"/>
              <a:t> i &lt; n/2 </a:t>
            </a:r>
            <a:r>
              <a:rPr lang="pt-BR" sz="2100">
                <a:solidFill>
                  <a:schemeClr val="accent4"/>
                </a:solidFill>
              </a:rPr>
              <a:t>then</a:t>
            </a:r>
            <a:endParaRPr sz="2100">
              <a:solidFill>
                <a:schemeClr val="accent4"/>
              </a:solidFill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for</a:t>
            </a:r>
            <a:r>
              <a:rPr lang="pt-BR" sz="2100"/>
              <a:t> k </a:t>
            </a:r>
            <a:r>
              <a:rPr lang="pt-BR" sz="2100">
                <a:solidFill>
                  <a:schemeClr val="accent4"/>
                </a:solidFill>
              </a:rPr>
              <a:t>in</a:t>
            </a:r>
            <a:r>
              <a:rPr lang="pt-BR" sz="2100"/>
              <a:t> i , i − 1, i − 2, . . . , 1 </a:t>
            </a:r>
            <a:r>
              <a:rPr lang="pt-BR" sz="2100">
                <a:solidFill>
                  <a:schemeClr val="accent4"/>
                </a:solidFill>
              </a:rPr>
              <a:t>do</a:t>
            </a:r>
            <a:endParaRPr sz="2100">
              <a:solidFill>
                <a:schemeClr val="accent4"/>
              </a:solidFill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a[(j + k ) </a:t>
            </a:r>
            <a:r>
              <a:rPr lang="pt-BR" sz="2100">
                <a:solidFill>
                  <a:schemeClr val="accent4"/>
                </a:solidFill>
              </a:rPr>
              <a:t>mod</a:t>
            </a:r>
            <a:r>
              <a:rPr lang="pt-BR" sz="2100"/>
              <a:t> length(a)] ←a[(j + k − 1) </a:t>
            </a:r>
            <a:r>
              <a:rPr lang="pt-BR" sz="2100">
                <a:solidFill>
                  <a:schemeClr val="accent4"/>
                </a:solidFill>
              </a:rPr>
              <a:t>mod</a:t>
            </a:r>
            <a:r>
              <a:rPr lang="pt-BR" sz="2100"/>
              <a:t> length(a)]</a:t>
            </a:r>
            <a:endParaRPr sz="2100"/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j ← (j + 1) </a:t>
            </a:r>
            <a:r>
              <a:rPr lang="pt-BR" sz="2100">
                <a:solidFill>
                  <a:schemeClr val="accent4"/>
                </a:solidFill>
              </a:rPr>
              <a:t>mod</a:t>
            </a:r>
            <a:r>
              <a:rPr lang="pt-BR" sz="2100"/>
              <a:t> length(a)</a:t>
            </a:r>
            <a:endParaRPr sz="21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else</a:t>
            </a:r>
            <a:endParaRPr sz="2100">
              <a:solidFill>
                <a:schemeClr val="accent4"/>
              </a:solidFill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for</a:t>
            </a:r>
            <a:r>
              <a:rPr lang="pt-BR" sz="2100"/>
              <a:t> k </a:t>
            </a:r>
            <a:r>
              <a:rPr lang="pt-BR" sz="2100">
                <a:solidFill>
                  <a:schemeClr val="accent4"/>
                </a:solidFill>
              </a:rPr>
              <a:t>in</a:t>
            </a:r>
            <a:r>
              <a:rPr lang="pt-BR" sz="2100"/>
              <a:t> i , i + 1, i + 2, . . . , n − 2 </a:t>
            </a:r>
            <a:r>
              <a:rPr lang="pt-BR" sz="2100">
                <a:solidFill>
                  <a:schemeClr val="accent4"/>
                </a:solidFill>
              </a:rPr>
              <a:t>do</a:t>
            </a:r>
            <a:endParaRPr sz="2100">
              <a:solidFill>
                <a:schemeClr val="accent4"/>
              </a:solidFill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a[(j + k ) </a:t>
            </a:r>
            <a:r>
              <a:rPr lang="pt-BR" sz="2100">
                <a:solidFill>
                  <a:schemeClr val="accent4"/>
                </a:solidFill>
              </a:rPr>
              <a:t>mod</a:t>
            </a:r>
            <a:r>
              <a:rPr lang="pt-BR" sz="2100"/>
              <a:t> length(a)] ←a[(j + k + 1) </a:t>
            </a:r>
            <a:r>
              <a:rPr lang="pt-BR" sz="2100">
                <a:solidFill>
                  <a:schemeClr val="accent4"/>
                </a:solidFill>
              </a:rPr>
              <a:t>mod</a:t>
            </a:r>
            <a:r>
              <a:rPr lang="pt-BR" sz="2100"/>
              <a:t> length(a)]</a:t>
            </a:r>
            <a:endParaRPr sz="21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n ←n −1</a:t>
            </a:r>
            <a:endParaRPr sz="2100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if</a:t>
            </a:r>
            <a:r>
              <a:rPr lang="pt-BR" sz="2100"/>
              <a:t> length(a) ≥ 3 · n </a:t>
            </a:r>
            <a:r>
              <a:rPr lang="pt-BR" sz="2100">
                <a:solidFill>
                  <a:schemeClr val="accent4"/>
                </a:solidFill>
              </a:rPr>
              <a:t>then</a:t>
            </a:r>
            <a:r>
              <a:rPr lang="pt-BR" sz="2100"/>
              <a:t> resize()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Implementando ArrayDeque</a:t>
            </a:r>
            <a:endParaRPr/>
          </a:p>
        </p:txBody>
      </p:sp>
      <p:sp>
        <p:nvSpPr>
          <p:cNvPr id="1083" name="Google Shape;1083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get(i ) e set(i , x ) em O(1) tempo por operação 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400"/>
              <a:t>add(i , x ) and remove(i ) </a:t>
            </a:r>
            <a:br>
              <a:rPr lang="pt-BR" sz="2400"/>
            </a:br>
            <a:r>
              <a:rPr lang="pt-BR" sz="2400"/>
              <a:t>em um tempo O(1 + min{i , n − i }) por operação.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DualArrayDeque</a:t>
            </a:r>
            <a:endParaRPr/>
          </a:p>
        </p:txBody>
      </p:sp>
      <p:sp>
        <p:nvSpPr>
          <p:cNvPr id="1089" name="Google Shape;108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Construindo uma fila com duas pilhas.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/>
              <a:t>Uma </a:t>
            </a:r>
            <a:r>
              <a:rPr lang="pt-BR" sz="2800">
                <a:solidFill>
                  <a:schemeClr val="accent4"/>
                </a:solidFill>
              </a:rPr>
              <a:t>DualArrayDeque</a:t>
            </a:r>
            <a:r>
              <a:rPr lang="pt-BR" sz="2800"/>
              <a:t> usa duas </a:t>
            </a:r>
            <a:r>
              <a:rPr lang="pt-BR" sz="2800">
                <a:solidFill>
                  <a:schemeClr val="accent4"/>
                </a:solidFill>
              </a:rPr>
              <a:t>ArrayStack</a:t>
            </a:r>
            <a:r>
              <a:rPr lang="pt-BR" sz="2800"/>
              <a:t> para construir uma lista.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/>
              <a:t>Desvantagens</a:t>
            </a:r>
            <a:endParaRPr sz="332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52475"/>
            <a:ext cx="49293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100"/>
              <a:t>Arrays não são dinâmicos!</a:t>
            </a:r>
            <a:endParaRPr sz="3100"/>
          </a:p>
        </p:txBody>
      </p:sp>
      <p:grpSp>
        <p:nvGrpSpPr>
          <p:cNvPr id="125" name="Google Shape;125;p18"/>
          <p:cNvGrpSpPr/>
          <p:nvPr/>
        </p:nvGrpSpPr>
        <p:grpSpPr>
          <a:xfrm>
            <a:off x="1713863" y="1954375"/>
            <a:ext cx="3559225" cy="1356000"/>
            <a:chOff x="339575" y="1954225"/>
            <a:chExt cx="3559225" cy="1356000"/>
          </a:xfrm>
        </p:grpSpPr>
        <p:sp>
          <p:nvSpPr>
            <p:cNvPr id="126" name="Google Shape;126;p18"/>
            <p:cNvSpPr/>
            <p:nvPr/>
          </p:nvSpPr>
          <p:spPr>
            <a:xfrm>
              <a:off x="339575" y="19542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U</a:t>
              </a:r>
              <a:endParaRPr sz="3500"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229380" y="19542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3000"/>
                <a:t>E</a:t>
              </a:r>
              <a:endParaRPr sz="3000"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2119184" y="19542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R</a:t>
              </a:r>
              <a:endParaRPr sz="3200"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3008964" y="19542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J</a:t>
              </a:r>
              <a:endParaRPr sz="3200"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424200" y="2648425"/>
              <a:ext cx="3474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0       1      2      3        </a:t>
              </a:r>
              <a:endParaRPr sz="3100">
                <a:solidFill>
                  <a:srgbClr val="FFFFFF"/>
                </a:solidFill>
              </a:endParaRPr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5321934" y="1877550"/>
            <a:ext cx="1619700" cy="69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r>
              <a:rPr lang="pt-BR" sz="3200">
                <a:solidFill>
                  <a:srgbClr val="FFFFFF"/>
                </a:solidFill>
              </a:rPr>
              <a:t>X ??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603680" y="35849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000"/>
          </a:p>
        </p:txBody>
      </p:sp>
      <p:sp>
        <p:nvSpPr>
          <p:cNvPr id="133" name="Google Shape;133;p18"/>
          <p:cNvSpPr/>
          <p:nvPr/>
        </p:nvSpPr>
        <p:spPr>
          <a:xfrm>
            <a:off x="3493484" y="35849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200"/>
          </a:p>
        </p:txBody>
      </p:sp>
      <p:sp>
        <p:nvSpPr>
          <p:cNvPr id="134" name="Google Shape;134;p18"/>
          <p:cNvSpPr/>
          <p:nvPr/>
        </p:nvSpPr>
        <p:spPr>
          <a:xfrm>
            <a:off x="4383264" y="35849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</a:t>
            </a:r>
            <a:endParaRPr sz="3200"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1713875" y="3584925"/>
            <a:ext cx="7118425" cy="1356000"/>
            <a:chOff x="311700" y="3584925"/>
            <a:chExt cx="7118425" cy="1356000"/>
          </a:xfrm>
        </p:grpSpPr>
        <p:sp>
          <p:nvSpPr>
            <p:cNvPr id="136" name="Google Shape;136;p18"/>
            <p:cNvSpPr/>
            <p:nvPr/>
          </p:nvSpPr>
          <p:spPr>
            <a:xfrm>
              <a:off x="311700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500"/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396325" y="4279125"/>
              <a:ext cx="3474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0       1      2      3        </a:t>
              </a:r>
              <a:endParaRPr sz="3100">
                <a:solidFill>
                  <a:srgbClr val="FFFFFF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870900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500"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760705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000"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650509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540289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3955525" y="4279125"/>
              <a:ext cx="3474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100">
                  <a:solidFill>
                    <a:srgbClr val="FFFFFF"/>
                  </a:solidFill>
                </a:rPr>
                <a:t> 4       5      6      7        </a:t>
              </a:r>
              <a:endParaRPr sz="3100"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1713875" y="3584925"/>
            <a:ext cx="3559189" cy="694200"/>
            <a:chOff x="311700" y="3584925"/>
            <a:chExt cx="3559189" cy="694200"/>
          </a:xfrm>
        </p:grpSpPr>
        <p:sp>
          <p:nvSpPr>
            <p:cNvPr id="144" name="Google Shape;144;p18"/>
            <p:cNvSpPr/>
            <p:nvPr/>
          </p:nvSpPr>
          <p:spPr>
            <a:xfrm>
              <a:off x="311700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U</a:t>
              </a:r>
              <a:endParaRPr sz="3500"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201505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3000"/>
                <a:t>E</a:t>
              </a:r>
              <a:endParaRPr sz="3000"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2091309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R</a:t>
              </a:r>
              <a:endParaRPr sz="3200"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981089" y="3584925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J</a:t>
              </a:r>
              <a:endParaRPr sz="3200"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5300964" y="35849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X</a:t>
            </a:r>
            <a:endParaRPr sz="3200"/>
          </a:p>
        </p:txBody>
      </p:sp>
      <p:sp>
        <p:nvSpPr>
          <p:cNvPr id="149" name="Google Shape;149;p18"/>
          <p:cNvSpPr txBox="1"/>
          <p:nvPr/>
        </p:nvSpPr>
        <p:spPr>
          <a:xfrm>
            <a:off x="209100" y="1954375"/>
            <a:ext cx="543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rgbClr val="FFFFFF"/>
                </a:solidFill>
              </a:rPr>
              <a:t>A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150" name="Google Shape;150;p18"/>
          <p:cNvCxnSpPr>
            <a:stCxn id="149" idx="3"/>
            <a:endCxn id="126" idx="1"/>
          </p:cNvCxnSpPr>
          <p:nvPr/>
        </p:nvCxnSpPr>
        <p:spPr>
          <a:xfrm flipH="1" rot="10800000">
            <a:off x="752700" y="2301475"/>
            <a:ext cx="961200" cy="9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Google Shape;151;p18"/>
          <p:cNvCxnSpPr>
            <a:stCxn id="149" idx="3"/>
            <a:endCxn id="144" idx="1"/>
          </p:cNvCxnSpPr>
          <p:nvPr/>
        </p:nvCxnSpPr>
        <p:spPr>
          <a:xfrm>
            <a:off x="752700" y="2392975"/>
            <a:ext cx="961200" cy="153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DualArrayDeque</a:t>
            </a:r>
            <a:endParaRPr/>
          </a:p>
        </p:txBody>
      </p:sp>
      <p:sp>
        <p:nvSpPr>
          <p:cNvPr id="1095" name="Google Shape;1095;p72"/>
          <p:cNvSpPr/>
          <p:nvPr/>
        </p:nvSpPr>
        <p:spPr>
          <a:xfrm>
            <a:off x="716018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096" name="Google Shape;1096;p72"/>
          <p:cNvSpPr/>
          <p:nvPr/>
        </p:nvSpPr>
        <p:spPr>
          <a:xfrm>
            <a:off x="5742993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200"/>
          </a:p>
        </p:txBody>
      </p:sp>
      <p:sp>
        <p:nvSpPr>
          <p:cNvPr id="1097" name="Google Shape;1097;p72"/>
          <p:cNvSpPr/>
          <p:nvPr/>
        </p:nvSpPr>
        <p:spPr>
          <a:xfrm>
            <a:off x="6444167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200"/>
          </a:p>
        </p:txBody>
      </p:sp>
      <p:sp>
        <p:nvSpPr>
          <p:cNvPr id="1098" name="Google Shape;1098;p72"/>
          <p:cNvSpPr/>
          <p:nvPr/>
        </p:nvSpPr>
        <p:spPr>
          <a:xfrm>
            <a:off x="768250" y="225486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500"/>
          </a:p>
        </p:txBody>
      </p:sp>
      <p:sp>
        <p:nvSpPr>
          <p:cNvPr id="1099" name="Google Shape;1099;p72"/>
          <p:cNvSpPr/>
          <p:nvPr/>
        </p:nvSpPr>
        <p:spPr>
          <a:xfrm>
            <a:off x="3597502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100" name="Google Shape;1100;p72"/>
          <p:cNvSpPr/>
          <p:nvPr/>
        </p:nvSpPr>
        <p:spPr>
          <a:xfrm>
            <a:off x="220029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101" name="Google Shape;1101;p72"/>
          <p:cNvSpPr/>
          <p:nvPr/>
        </p:nvSpPr>
        <p:spPr>
          <a:xfrm>
            <a:off x="2903242" y="225849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1102" name="Google Shape;1102;p72"/>
          <p:cNvSpPr/>
          <p:nvPr/>
        </p:nvSpPr>
        <p:spPr>
          <a:xfrm>
            <a:off x="1492952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103" name="Google Shape;1103;p72"/>
          <p:cNvSpPr/>
          <p:nvPr/>
        </p:nvSpPr>
        <p:spPr>
          <a:xfrm>
            <a:off x="4317879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1104" name="Google Shape;1104;p72"/>
          <p:cNvSpPr/>
          <p:nvPr/>
        </p:nvSpPr>
        <p:spPr>
          <a:xfrm>
            <a:off x="5029547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cxnSp>
        <p:nvCxnSpPr>
          <p:cNvPr id="1105" name="Google Shape;1105;p72"/>
          <p:cNvCxnSpPr/>
          <p:nvPr/>
        </p:nvCxnSpPr>
        <p:spPr>
          <a:xfrm>
            <a:off x="4278125" y="1036025"/>
            <a:ext cx="39600" cy="32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6" name="Google Shape;1106;p72"/>
          <p:cNvSpPr txBox="1"/>
          <p:nvPr/>
        </p:nvSpPr>
        <p:spPr>
          <a:xfrm>
            <a:off x="26327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front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107" name="Google Shape;1107;p72"/>
          <p:cNvSpPr txBox="1"/>
          <p:nvPr/>
        </p:nvSpPr>
        <p:spPr>
          <a:xfrm>
            <a:off x="45781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back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108" name="Google Shape;1108;p72"/>
          <p:cNvSpPr txBox="1"/>
          <p:nvPr/>
        </p:nvSpPr>
        <p:spPr>
          <a:xfrm>
            <a:off x="755675" y="2864275"/>
            <a:ext cx="72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  </a:t>
            </a:r>
            <a:r>
              <a:rPr lang="pt-BR" sz="2300">
                <a:solidFill>
                  <a:schemeClr val="accent4"/>
                </a:solidFill>
              </a:rPr>
              <a:t> 4       3       2      1       0       0       1       2       3      4</a:t>
            </a:r>
            <a:r>
              <a:rPr lang="pt-BR">
                <a:solidFill>
                  <a:schemeClr val="accent4"/>
                </a:solidFill>
              </a:rPr>
              <a:t>          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09" name="Google Shape;1109;p72"/>
          <p:cNvSpPr txBox="1"/>
          <p:nvPr/>
        </p:nvSpPr>
        <p:spPr>
          <a:xfrm>
            <a:off x="792250" y="165762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              </a:t>
            </a:r>
            <a:r>
              <a:rPr lang="pt-BR" sz="2400">
                <a:solidFill>
                  <a:schemeClr val="dk1"/>
                </a:solidFill>
              </a:rPr>
              <a:t>                 0      1       2      3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DualArrayDeque com dois arrayStack</a:t>
            </a:r>
            <a:endParaRPr/>
          </a:p>
        </p:txBody>
      </p:sp>
      <p:sp>
        <p:nvSpPr>
          <p:cNvPr id="1115" name="Google Shape;1115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A pilha front armazena os elementos cujos índice são 0, . . . , front.size() − 1, mas o faz na ordem reversa.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A pilha back contém a lista com os elementos de índices front.size(), . . . , size() − 1 na ordem normal.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Deste modo, get(i ) e set(i , x ) traduzem nas chamadas apropriadas para get(i ) ou set(i , x ) nas respectivas front ou back , com um tempo de O(1) por operação.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4"/>
          <p:cNvSpPr txBox="1"/>
          <p:nvPr>
            <p:ph idx="1" type="body"/>
          </p:nvPr>
        </p:nvSpPr>
        <p:spPr>
          <a:xfrm>
            <a:off x="311700" y="645975"/>
            <a:ext cx="85206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4"/>
                </a:solidFill>
              </a:rPr>
              <a:t>initialize()</a:t>
            </a:r>
            <a:endParaRPr sz="25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front ← ArrayStack()</a:t>
            </a:r>
            <a:endParaRPr sz="2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back ← ArrayStack()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75"/>
          <p:cNvSpPr txBox="1"/>
          <p:nvPr>
            <p:ph idx="1" type="body"/>
          </p:nvPr>
        </p:nvSpPr>
        <p:spPr>
          <a:xfrm>
            <a:off x="311700" y="560675"/>
            <a:ext cx="8520600" cy="4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4"/>
                </a:solidFill>
              </a:rPr>
              <a:t>size()</a:t>
            </a:r>
            <a:endParaRPr sz="25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4"/>
                </a:solidFill>
              </a:rPr>
              <a:t>return</a:t>
            </a:r>
            <a:r>
              <a:rPr lang="pt-BR" sz="2500"/>
              <a:t> front.size() + back .size()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6"/>
          <p:cNvSpPr txBox="1"/>
          <p:nvPr>
            <p:ph idx="1" type="body"/>
          </p:nvPr>
        </p:nvSpPr>
        <p:spPr>
          <a:xfrm>
            <a:off x="311700" y="518625"/>
            <a:ext cx="8520600" cy="4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get(i )</a:t>
            </a:r>
            <a:endParaRPr sz="22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if</a:t>
            </a:r>
            <a:r>
              <a:rPr lang="pt-BR" sz="2200"/>
              <a:t> i &lt; front.size() </a:t>
            </a:r>
            <a:r>
              <a:rPr lang="pt-BR" sz="2200">
                <a:solidFill>
                  <a:schemeClr val="accent4"/>
                </a:solidFill>
              </a:rPr>
              <a:t>then</a:t>
            </a:r>
            <a:endParaRPr sz="2200"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return</a:t>
            </a:r>
            <a:r>
              <a:rPr lang="pt-BR" sz="2200"/>
              <a:t> front.get(front.size() − i − 1)</a:t>
            </a:r>
            <a:endParaRPr sz="2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else</a:t>
            </a:r>
            <a:endParaRPr sz="2200"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return</a:t>
            </a:r>
            <a:r>
              <a:rPr lang="pt-BR" sz="2200"/>
              <a:t> back .get(i − front.size())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set(i , x )</a:t>
            </a:r>
            <a:endParaRPr sz="22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if</a:t>
            </a:r>
            <a:r>
              <a:rPr lang="pt-BR" sz="2200"/>
              <a:t> i &lt; front.size() </a:t>
            </a:r>
            <a:r>
              <a:rPr lang="pt-BR" sz="2200">
                <a:solidFill>
                  <a:schemeClr val="accent4"/>
                </a:solidFill>
              </a:rPr>
              <a:t>then</a:t>
            </a:r>
            <a:endParaRPr sz="2200"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return</a:t>
            </a:r>
            <a:r>
              <a:rPr lang="pt-BR" sz="2200"/>
              <a:t> front.set(front.size() − i − 1, x)</a:t>
            </a:r>
            <a:endParaRPr sz="2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else</a:t>
            </a:r>
            <a:endParaRPr sz="2200"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return</a:t>
            </a:r>
            <a:r>
              <a:rPr lang="pt-BR" sz="2200"/>
              <a:t> back .set(i − front.size(), x)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add e remove</a:t>
            </a:r>
            <a:endParaRPr/>
          </a:p>
        </p:txBody>
      </p:sp>
      <p:sp>
        <p:nvSpPr>
          <p:cNvPr id="1136" name="Google Shape;1136;p77"/>
          <p:cNvSpPr/>
          <p:nvPr/>
        </p:nvSpPr>
        <p:spPr>
          <a:xfrm>
            <a:off x="716018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137" name="Google Shape;1137;p77"/>
          <p:cNvSpPr/>
          <p:nvPr/>
        </p:nvSpPr>
        <p:spPr>
          <a:xfrm>
            <a:off x="5742993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200"/>
          </a:p>
        </p:txBody>
      </p:sp>
      <p:sp>
        <p:nvSpPr>
          <p:cNvPr id="1138" name="Google Shape;1138;p77"/>
          <p:cNvSpPr/>
          <p:nvPr/>
        </p:nvSpPr>
        <p:spPr>
          <a:xfrm>
            <a:off x="6444167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200"/>
          </a:p>
        </p:txBody>
      </p:sp>
      <p:sp>
        <p:nvSpPr>
          <p:cNvPr id="1139" name="Google Shape;1139;p77"/>
          <p:cNvSpPr/>
          <p:nvPr/>
        </p:nvSpPr>
        <p:spPr>
          <a:xfrm>
            <a:off x="768250" y="225486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500"/>
          </a:p>
        </p:txBody>
      </p:sp>
      <p:sp>
        <p:nvSpPr>
          <p:cNvPr id="1140" name="Google Shape;1140;p77"/>
          <p:cNvSpPr/>
          <p:nvPr/>
        </p:nvSpPr>
        <p:spPr>
          <a:xfrm>
            <a:off x="3597502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141" name="Google Shape;1141;p77"/>
          <p:cNvSpPr/>
          <p:nvPr/>
        </p:nvSpPr>
        <p:spPr>
          <a:xfrm>
            <a:off x="220029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142" name="Google Shape;1142;p77"/>
          <p:cNvSpPr/>
          <p:nvPr/>
        </p:nvSpPr>
        <p:spPr>
          <a:xfrm>
            <a:off x="2903242" y="225849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1143" name="Google Shape;1143;p77"/>
          <p:cNvSpPr/>
          <p:nvPr/>
        </p:nvSpPr>
        <p:spPr>
          <a:xfrm>
            <a:off x="1492952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144" name="Google Shape;1144;p77"/>
          <p:cNvSpPr/>
          <p:nvPr/>
        </p:nvSpPr>
        <p:spPr>
          <a:xfrm>
            <a:off x="4317879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1145" name="Google Shape;1145;p77"/>
          <p:cNvSpPr/>
          <p:nvPr/>
        </p:nvSpPr>
        <p:spPr>
          <a:xfrm>
            <a:off x="5029547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</a:t>
            </a:r>
            <a:endParaRPr sz="3500"/>
          </a:p>
        </p:txBody>
      </p:sp>
      <p:cxnSp>
        <p:nvCxnSpPr>
          <p:cNvPr id="1146" name="Google Shape;1146;p77"/>
          <p:cNvCxnSpPr/>
          <p:nvPr/>
        </p:nvCxnSpPr>
        <p:spPr>
          <a:xfrm>
            <a:off x="4278125" y="1036025"/>
            <a:ext cx="39600" cy="32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7" name="Google Shape;1147;p77"/>
          <p:cNvSpPr txBox="1"/>
          <p:nvPr/>
        </p:nvSpPr>
        <p:spPr>
          <a:xfrm>
            <a:off x="26327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front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148" name="Google Shape;1148;p77"/>
          <p:cNvSpPr txBox="1"/>
          <p:nvPr/>
        </p:nvSpPr>
        <p:spPr>
          <a:xfrm>
            <a:off x="45781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back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149" name="Google Shape;1149;p77"/>
          <p:cNvSpPr txBox="1"/>
          <p:nvPr/>
        </p:nvSpPr>
        <p:spPr>
          <a:xfrm>
            <a:off x="755675" y="2864275"/>
            <a:ext cx="72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  </a:t>
            </a:r>
            <a:r>
              <a:rPr lang="pt-BR" sz="2300">
                <a:solidFill>
                  <a:schemeClr val="accent4"/>
                </a:solidFill>
              </a:rPr>
              <a:t> 4       3       2      1       0       0       1       2       3      4</a:t>
            </a:r>
            <a:r>
              <a:rPr lang="pt-BR">
                <a:solidFill>
                  <a:schemeClr val="accent4"/>
                </a:solidFill>
              </a:rPr>
              <a:t>          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50" name="Google Shape;1150;p77"/>
          <p:cNvSpPr txBox="1"/>
          <p:nvPr/>
        </p:nvSpPr>
        <p:spPr>
          <a:xfrm>
            <a:off x="792250" y="165762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              </a:t>
            </a:r>
            <a:r>
              <a:rPr lang="pt-BR" sz="2400">
                <a:solidFill>
                  <a:schemeClr val="dk1"/>
                </a:solidFill>
              </a:rPr>
              <a:t>                 0      1       2      3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51" name="Google Shape;1151;p77"/>
          <p:cNvSpPr txBox="1"/>
          <p:nvPr/>
        </p:nvSpPr>
        <p:spPr>
          <a:xfrm>
            <a:off x="5947925" y="4095300"/>
            <a:ext cx="32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add(3,x)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add e remove</a:t>
            </a:r>
            <a:endParaRPr/>
          </a:p>
        </p:txBody>
      </p:sp>
      <p:sp>
        <p:nvSpPr>
          <p:cNvPr id="1157" name="Google Shape;1157;p78"/>
          <p:cNvSpPr/>
          <p:nvPr/>
        </p:nvSpPr>
        <p:spPr>
          <a:xfrm>
            <a:off x="716018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158" name="Google Shape;1158;p78"/>
          <p:cNvSpPr/>
          <p:nvPr/>
        </p:nvSpPr>
        <p:spPr>
          <a:xfrm>
            <a:off x="5742993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</a:t>
            </a:r>
            <a:r>
              <a:rPr lang="pt-BR" sz="3200"/>
              <a:t>     </a:t>
            </a:r>
            <a:endParaRPr sz="3200"/>
          </a:p>
        </p:txBody>
      </p:sp>
      <p:sp>
        <p:nvSpPr>
          <p:cNvPr id="1159" name="Google Shape;1159;p78"/>
          <p:cNvSpPr/>
          <p:nvPr/>
        </p:nvSpPr>
        <p:spPr>
          <a:xfrm>
            <a:off x="6444167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200"/>
          </a:p>
        </p:txBody>
      </p:sp>
      <p:sp>
        <p:nvSpPr>
          <p:cNvPr id="1160" name="Google Shape;1160;p78"/>
          <p:cNvSpPr/>
          <p:nvPr/>
        </p:nvSpPr>
        <p:spPr>
          <a:xfrm>
            <a:off x="768250" y="225486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500"/>
          </a:p>
        </p:txBody>
      </p:sp>
      <p:sp>
        <p:nvSpPr>
          <p:cNvPr id="1161" name="Google Shape;1161;p78"/>
          <p:cNvSpPr/>
          <p:nvPr/>
        </p:nvSpPr>
        <p:spPr>
          <a:xfrm>
            <a:off x="3597502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162" name="Google Shape;1162;p78"/>
          <p:cNvSpPr/>
          <p:nvPr/>
        </p:nvSpPr>
        <p:spPr>
          <a:xfrm>
            <a:off x="220029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163" name="Google Shape;1163;p78"/>
          <p:cNvSpPr/>
          <p:nvPr/>
        </p:nvSpPr>
        <p:spPr>
          <a:xfrm>
            <a:off x="2903242" y="225849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1164" name="Google Shape;1164;p78"/>
          <p:cNvSpPr/>
          <p:nvPr/>
        </p:nvSpPr>
        <p:spPr>
          <a:xfrm>
            <a:off x="1492952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165" name="Google Shape;1165;p78"/>
          <p:cNvSpPr/>
          <p:nvPr/>
        </p:nvSpPr>
        <p:spPr>
          <a:xfrm>
            <a:off x="4317879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1166" name="Google Shape;1166;p78"/>
          <p:cNvSpPr/>
          <p:nvPr/>
        </p:nvSpPr>
        <p:spPr>
          <a:xfrm>
            <a:off x="5029547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cxnSp>
        <p:nvCxnSpPr>
          <p:cNvPr id="1167" name="Google Shape;1167;p78"/>
          <p:cNvCxnSpPr/>
          <p:nvPr/>
        </p:nvCxnSpPr>
        <p:spPr>
          <a:xfrm>
            <a:off x="4278125" y="1036025"/>
            <a:ext cx="39600" cy="32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78"/>
          <p:cNvSpPr txBox="1"/>
          <p:nvPr/>
        </p:nvSpPr>
        <p:spPr>
          <a:xfrm>
            <a:off x="26327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front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169" name="Google Shape;1169;p78"/>
          <p:cNvSpPr txBox="1"/>
          <p:nvPr/>
        </p:nvSpPr>
        <p:spPr>
          <a:xfrm>
            <a:off x="45781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back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170" name="Google Shape;1170;p78"/>
          <p:cNvSpPr txBox="1"/>
          <p:nvPr/>
        </p:nvSpPr>
        <p:spPr>
          <a:xfrm>
            <a:off x="755675" y="2864275"/>
            <a:ext cx="72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  </a:t>
            </a:r>
            <a:r>
              <a:rPr lang="pt-BR" sz="2300">
                <a:solidFill>
                  <a:schemeClr val="accent4"/>
                </a:solidFill>
              </a:rPr>
              <a:t> 4       3       2      1       0       0       1       2       3      4</a:t>
            </a:r>
            <a:r>
              <a:rPr lang="pt-BR">
                <a:solidFill>
                  <a:schemeClr val="accent4"/>
                </a:solidFill>
              </a:rPr>
              <a:t>          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71" name="Google Shape;1171;p78"/>
          <p:cNvSpPr txBox="1"/>
          <p:nvPr/>
        </p:nvSpPr>
        <p:spPr>
          <a:xfrm>
            <a:off x="792250" y="165762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              </a:t>
            </a:r>
            <a:r>
              <a:rPr lang="pt-BR" sz="2400">
                <a:solidFill>
                  <a:schemeClr val="dk1"/>
                </a:solidFill>
              </a:rPr>
              <a:t>                 0      1       2      3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72" name="Google Shape;1172;p78"/>
          <p:cNvSpPr txBox="1"/>
          <p:nvPr/>
        </p:nvSpPr>
        <p:spPr>
          <a:xfrm>
            <a:off x="5947925" y="4095300"/>
            <a:ext cx="32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add(3,x)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add e remove</a:t>
            </a:r>
            <a:endParaRPr/>
          </a:p>
        </p:txBody>
      </p:sp>
      <p:sp>
        <p:nvSpPr>
          <p:cNvPr id="1178" name="Google Shape;1178;p79"/>
          <p:cNvSpPr/>
          <p:nvPr/>
        </p:nvSpPr>
        <p:spPr>
          <a:xfrm>
            <a:off x="716018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179" name="Google Shape;1179;p79"/>
          <p:cNvSpPr/>
          <p:nvPr/>
        </p:nvSpPr>
        <p:spPr>
          <a:xfrm>
            <a:off x="5742993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  </a:t>
            </a:r>
            <a:endParaRPr sz="3200"/>
          </a:p>
        </p:txBody>
      </p:sp>
      <p:sp>
        <p:nvSpPr>
          <p:cNvPr id="1180" name="Google Shape;1180;p79"/>
          <p:cNvSpPr/>
          <p:nvPr/>
        </p:nvSpPr>
        <p:spPr>
          <a:xfrm>
            <a:off x="6444167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200"/>
          </a:p>
        </p:txBody>
      </p:sp>
      <p:sp>
        <p:nvSpPr>
          <p:cNvPr id="1181" name="Google Shape;1181;p79"/>
          <p:cNvSpPr/>
          <p:nvPr/>
        </p:nvSpPr>
        <p:spPr>
          <a:xfrm>
            <a:off x="768250" y="225486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500"/>
          </a:p>
        </p:txBody>
      </p:sp>
      <p:sp>
        <p:nvSpPr>
          <p:cNvPr id="1182" name="Google Shape;1182;p79"/>
          <p:cNvSpPr/>
          <p:nvPr/>
        </p:nvSpPr>
        <p:spPr>
          <a:xfrm>
            <a:off x="3597502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183" name="Google Shape;1183;p79"/>
          <p:cNvSpPr/>
          <p:nvPr/>
        </p:nvSpPr>
        <p:spPr>
          <a:xfrm>
            <a:off x="220029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184" name="Google Shape;1184;p79"/>
          <p:cNvSpPr/>
          <p:nvPr/>
        </p:nvSpPr>
        <p:spPr>
          <a:xfrm>
            <a:off x="2903242" y="225849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1185" name="Google Shape;1185;p79"/>
          <p:cNvSpPr/>
          <p:nvPr/>
        </p:nvSpPr>
        <p:spPr>
          <a:xfrm>
            <a:off x="1492952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186" name="Google Shape;1186;p79"/>
          <p:cNvSpPr/>
          <p:nvPr/>
        </p:nvSpPr>
        <p:spPr>
          <a:xfrm>
            <a:off x="4317879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1187" name="Google Shape;1187;p79"/>
          <p:cNvSpPr/>
          <p:nvPr/>
        </p:nvSpPr>
        <p:spPr>
          <a:xfrm>
            <a:off x="5029547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cxnSp>
        <p:nvCxnSpPr>
          <p:cNvPr id="1188" name="Google Shape;1188;p79"/>
          <p:cNvCxnSpPr/>
          <p:nvPr/>
        </p:nvCxnSpPr>
        <p:spPr>
          <a:xfrm>
            <a:off x="4278125" y="1036025"/>
            <a:ext cx="39600" cy="32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9" name="Google Shape;1189;p79"/>
          <p:cNvSpPr txBox="1"/>
          <p:nvPr/>
        </p:nvSpPr>
        <p:spPr>
          <a:xfrm>
            <a:off x="26327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front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190" name="Google Shape;1190;p79"/>
          <p:cNvSpPr txBox="1"/>
          <p:nvPr/>
        </p:nvSpPr>
        <p:spPr>
          <a:xfrm>
            <a:off x="45781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back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191" name="Google Shape;1191;p79"/>
          <p:cNvSpPr txBox="1"/>
          <p:nvPr/>
        </p:nvSpPr>
        <p:spPr>
          <a:xfrm>
            <a:off x="755675" y="2864275"/>
            <a:ext cx="72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  </a:t>
            </a:r>
            <a:r>
              <a:rPr lang="pt-BR" sz="2300">
                <a:solidFill>
                  <a:schemeClr val="accent4"/>
                </a:solidFill>
              </a:rPr>
              <a:t> 4       3       2      1       0       0       1       2       3      4</a:t>
            </a:r>
            <a:r>
              <a:rPr lang="pt-BR">
                <a:solidFill>
                  <a:schemeClr val="accent4"/>
                </a:solidFill>
              </a:rPr>
              <a:t>          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92" name="Google Shape;1192;p79"/>
          <p:cNvSpPr txBox="1"/>
          <p:nvPr/>
        </p:nvSpPr>
        <p:spPr>
          <a:xfrm>
            <a:off x="792250" y="165762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              </a:t>
            </a:r>
            <a:r>
              <a:rPr lang="pt-BR" sz="2400">
                <a:solidFill>
                  <a:schemeClr val="dk1"/>
                </a:solidFill>
              </a:rPr>
              <a:t>                 0      1       2      3      4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93" name="Google Shape;1193;p79"/>
          <p:cNvSpPr txBox="1"/>
          <p:nvPr/>
        </p:nvSpPr>
        <p:spPr>
          <a:xfrm>
            <a:off x="5947925" y="4095300"/>
            <a:ext cx="32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add(4,y)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add e remove</a:t>
            </a:r>
            <a:endParaRPr/>
          </a:p>
        </p:txBody>
      </p:sp>
      <p:sp>
        <p:nvSpPr>
          <p:cNvPr id="1199" name="Google Shape;1199;p80"/>
          <p:cNvSpPr/>
          <p:nvPr/>
        </p:nvSpPr>
        <p:spPr>
          <a:xfrm>
            <a:off x="716018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200" name="Google Shape;1200;p80"/>
          <p:cNvSpPr/>
          <p:nvPr/>
        </p:nvSpPr>
        <p:spPr>
          <a:xfrm>
            <a:off x="5742993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y     </a:t>
            </a:r>
            <a:endParaRPr sz="3200"/>
          </a:p>
        </p:txBody>
      </p:sp>
      <p:sp>
        <p:nvSpPr>
          <p:cNvPr id="1201" name="Google Shape;1201;p80"/>
          <p:cNvSpPr/>
          <p:nvPr/>
        </p:nvSpPr>
        <p:spPr>
          <a:xfrm>
            <a:off x="6444167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</a:t>
            </a:r>
            <a:r>
              <a:rPr lang="pt-BR" sz="3200"/>
              <a:t>     </a:t>
            </a:r>
            <a:endParaRPr sz="3200"/>
          </a:p>
        </p:txBody>
      </p:sp>
      <p:sp>
        <p:nvSpPr>
          <p:cNvPr id="1202" name="Google Shape;1202;p80"/>
          <p:cNvSpPr/>
          <p:nvPr/>
        </p:nvSpPr>
        <p:spPr>
          <a:xfrm>
            <a:off x="768250" y="225486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500"/>
          </a:p>
        </p:txBody>
      </p:sp>
      <p:sp>
        <p:nvSpPr>
          <p:cNvPr id="1203" name="Google Shape;1203;p80"/>
          <p:cNvSpPr/>
          <p:nvPr/>
        </p:nvSpPr>
        <p:spPr>
          <a:xfrm>
            <a:off x="3597502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204" name="Google Shape;1204;p80"/>
          <p:cNvSpPr/>
          <p:nvPr/>
        </p:nvSpPr>
        <p:spPr>
          <a:xfrm>
            <a:off x="220029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05" name="Google Shape;1205;p80"/>
          <p:cNvSpPr/>
          <p:nvPr/>
        </p:nvSpPr>
        <p:spPr>
          <a:xfrm>
            <a:off x="2903242" y="225849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1206" name="Google Shape;1206;p80"/>
          <p:cNvSpPr/>
          <p:nvPr/>
        </p:nvSpPr>
        <p:spPr>
          <a:xfrm>
            <a:off x="1492952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07" name="Google Shape;1207;p80"/>
          <p:cNvSpPr/>
          <p:nvPr/>
        </p:nvSpPr>
        <p:spPr>
          <a:xfrm>
            <a:off x="4317879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1208" name="Google Shape;1208;p80"/>
          <p:cNvSpPr/>
          <p:nvPr/>
        </p:nvSpPr>
        <p:spPr>
          <a:xfrm>
            <a:off x="5029547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cxnSp>
        <p:nvCxnSpPr>
          <p:cNvPr id="1209" name="Google Shape;1209;p80"/>
          <p:cNvCxnSpPr/>
          <p:nvPr/>
        </p:nvCxnSpPr>
        <p:spPr>
          <a:xfrm>
            <a:off x="4278125" y="1036025"/>
            <a:ext cx="39600" cy="32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0" name="Google Shape;1210;p80"/>
          <p:cNvSpPr txBox="1"/>
          <p:nvPr/>
        </p:nvSpPr>
        <p:spPr>
          <a:xfrm>
            <a:off x="26327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front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211" name="Google Shape;1211;p80"/>
          <p:cNvSpPr txBox="1"/>
          <p:nvPr/>
        </p:nvSpPr>
        <p:spPr>
          <a:xfrm>
            <a:off x="45781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back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212" name="Google Shape;1212;p80"/>
          <p:cNvSpPr txBox="1"/>
          <p:nvPr/>
        </p:nvSpPr>
        <p:spPr>
          <a:xfrm>
            <a:off x="755675" y="2864275"/>
            <a:ext cx="72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  </a:t>
            </a:r>
            <a:r>
              <a:rPr lang="pt-BR" sz="2300">
                <a:solidFill>
                  <a:schemeClr val="accent4"/>
                </a:solidFill>
              </a:rPr>
              <a:t> 4       3       2      1       0       0       1       2       3      4</a:t>
            </a:r>
            <a:r>
              <a:rPr lang="pt-BR">
                <a:solidFill>
                  <a:schemeClr val="accent4"/>
                </a:solidFill>
              </a:rPr>
              <a:t>          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13" name="Google Shape;1213;p80"/>
          <p:cNvSpPr txBox="1"/>
          <p:nvPr/>
        </p:nvSpPr>
        <p:spPr>
          <a:xfrm>
            <a:off x="792250" y="165762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              </a:t>
            </a:r>
            <a:r>
              <a:rPr lang="pt-BR" sz="2400">
                <a:solidFill>
                  <a:schemeClr val="dk1"/>
                </a:solidFill>
              </a:rPr>
              <a:t>                 0      1       2      3      4       5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14" name="Google Shape;1214;p80"/>
          <p:cNvSpPr txBox="1"/>
          <p:nvPr/>
        </p:nvSpPr>
        <p:spPr>
          <a:xfrm>
            <a:off x="5947925" y="4095300"/>
            <a:ext cx="32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add(4,y)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add e remove</a:t>
            </a:r>
            <a:endParaRPr/>
          </a:p>
        </p:txBody>
      </p:sp>
      <p:sp>
        <p:nvSpPr>
          <p:cNvPr id="1220" name="Google Shape;1220;p81"/>
          <p:cNvSpPr/>
          <p:nvPr/>
        </p:nvSpPr>
        <p:spPr>
          <a:xfrm>
            <a:off x="716018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221" name="Google Shape;1221;p81"/>
          <p:cNvSpPr/>
          <p:nvPr/>
        </p:nvSpPr>
        <p:spPr>
          <a:xfrm>
            <a:off x="5742993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y     </a:t>
            </a:r>
            <a:endParaRPr sz="3200"/>
          </a:p>
        </p:txBody>
      </p:sp>
      <p:sp>
        <p:nvSpPr>
          <p:cNvPr id="1222" name="Google Shape;1222;p81"/>
          <p:cNvSpPr/>
          <p:nvPr/>
        </p:nvSpPr>
        <p:spPr>
          <a:xfrm>
            <a:off x="6444167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  </a:t>
            </a:r>
            <a:endParaRPr sz="3200"/>
          </a:p>
        </p:txBody>
      </p:sp>
      <p:sp>
        <p:nvSpPr>
          <p:cNvPr id="1223" name="Google Shape;1223;p81"/>
          <p:cNvSpPr/>
          <p:nvPr/>
        </p:nvSpPr>
        <p:spPr>
          <a:xfrm>
            <a:off x="768250" y="225486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500"/>
          </a:p>
        </p:txBody>
      </p:sp>
      <p:sp>
        <p:nvSpPr>
          <p:cNvPr id="1224" name="Google Shape;1224;p81"/>
          <p:cNvSpPr/>
          <p:nvPr/>
        </p:nvSpPr>
        <p:spPr>
          <a:xfrm>
            <a:off x="3597502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225" name="Google Shape;1225;p81"/>
          <p:cNvSpPr/>
          <p:nvPr/>
        </p:nvSpPr>
        <p:spPr>
          <a:xfrm>
            <a:off x="220029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26" name="Google Shape;1226;p81"/>
          <p:cNvSpPr/>
          <p:nvPr/>
        </p:nvSpPr>
        <p:spPr>
          <a:xfrm>
            <a:off x="2903242" y="225849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a   </a:t>
            </a:r>
            <a:endParaRPr sz="3500"/>
          </a:p>
        </p:txBody>
      </p:sp>
      <p:sp>
        <p:nvSpPr>
          <p:cNvPr id="1227" name="Google Shape;1227;p81"/>
          <p:cNvSpPr/>
          <p:nvPr/>
        </p:nvSpPr>
        <p:spPr>
          <a:xfrm>
            <a:off x="1492952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28" name="Google Shape;1228;p81"/>
          <p:cNvSpPr/>
          <p:nvPr/>
        </p:nvSpPr>
        <p:spPr>
          <a:xfrm>
            <a:off x="4317879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1229" name="Google Shape;1229;p81"/>
          <p:cNvSpPr/>
          <p:nvPr/>
        </p:nvSpPr>
        <p:spPr>
          <a:xfrm>
            <a:off x="5029547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cxnSp>
        <p:nvCxnSpPr>
          <p:cNvPr id="1230" name="Google Shape;1230;p81"/>
          <p:cNvCxnSpPr/>
          <p:nvPr/>
        </p:nvCxnSpPr>
        <p:spPr>
          <a:xfrm>
            <a:off x="4278125" y="1036025"/>
            <a:ext cx="39600" cy="32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81"/>
          <p:cNvSpPr txBox="1"/>
          <p:nvPr/>
        </p:nvSpPr>
        <p:spPr>
          <a:xfrm>
            <a:off x="26327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front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232" name="Google Shape;1232;p81"/>
          <p:cNvSpPr txBox="1"/>
          <p:nvPr/>
        </p:nvSpPr>
        <p:spPr>
          <a:xfrm>
            <a:off x="45781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back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233" name="Google Shape;1233;p81"/>
          <p:cNvSpPr txBox="1"/>
          <p:nvPr/>
        </p:nvSpPr>
        <p:spPr>
          <a:xfrm>
            <a:off x="755675" y="2864275"/>
            <a:ext cx="72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  </a:t>
            </a:r>
            <a:r>
              <a:rPr lang="pt-BR" sz="2300">
                <a:solidFill>
                  <a:schemeClr val="accent4"/>
                </a:solidFill>
              </a:rPr>
              <a:t> 4       3       2      1       0       0       1       2       3      4</a:t>
            </a:r>
            <a:r>
              <a:rPr lang="pt-BR">
                <a:solidFill>
                  <a:schemeClr val="accent4"/>
                </a:solidFill>
              </a:rPr>
              <a:t>          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34" name="Google Shape;1234;p81"/>
          <p:cNvSpPr txBox="1"/>
          <p:nvPr/>
        </p:nvSpPr>
        <p:spPr>
          <a:xfrm>
            <a:off x="792250" y="165762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              </a:t>
            </a:r>
            <a:r>
              <a:rPr lang="pt-BR" sz="2400">
                <a:solidFill>
                  <a:schemeClr val="dk1"/>
                </a:solidFill>
              </a:rPr>
              <a:t>                 0      1       2      3      4       5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35" name="Google Shape;1235;p81"/>
          <p:cNvSpPr txBox="1"/>
          <p:nvPr/>
        </p:nvSpPr>
        <p:spPr>
          <a:xfrm>
            <a:off x="5947925" y="4095300"/>
            <a:ext cx="32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remove</a:t>
            </a:r>
            <a:r>
              <a:rPr lang="pt-BR" sz="2300">
                <a:solidFill>
                  <a:schemeClr val="accent4"/>
                </a:solidFill>
              </a:rPr>
              <a:t>(0)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819"/>
              <a:buFont typeface="Arial"/>
              <a:buNone/>
            </a:pPr>
            <a:r>
              <a:rPr lang="pt-BR" sz="3320">
                <a:solidFill>
                  <a:srgbClr val="FFFFFF"/>
                </a:solidFill>
              </a:rPr>
              <a:t>Desvantagens</a:t>
            </a:r>
            <a:endParaRPr sz="332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1152475"/>
            <a:ext cx="19605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100"/>
              <a:t>Inserção</a:t>
            </a:r>
            <a:endParaRPr sz="3100"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613325" y="2165013"/>
            <a:ext cx="7118425" cy="1356000"/>
            <a:chOff x="640575" y="2191000"/>
            <a:chExt cx="7118425" cy="1356000"/>
          </a:xfrm>
        </p:grpSpPr>
        <p:sp>
          <p:nvSpPr>
            <p:cNvPr id="159" name="Google Shape;159;p19"/>
            <p:cNvSpPr/>
            <p:nvPr/>
          </p:nvSpPr>
          <p:spPr>
            <a:xfrm>
              <a:off x="2420184" y="2191000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309964" y="2191000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endParaRPr sz="3200"/>
            </a:p>
          </p:txBody>
        </p:sp>
        <p:grpSp>
          <p:nvGrpSpPr>
            <p:cNvPr id="161" name="Google Shape;161;p19"/>
            <p:cNvGrpSpPr/>
            <p:nvPr/>
          </p:nvGrpSpPr>
          <p:grpSpPr>
            <a:xfrm>
              <a:off x="640575" y="2191000"/>
              <a:ext cx="7118425" cy="1356000"/>
              <a:chOff x="311700" y="3584925"/>
              <a:chExt cx="7118425" cy="1356000"/>
            </a:xfrm>
          </p:grpSpPr>
          <p:sp>
            <p:nvSpPr>
              <p:cNvPr id="162" name="Google Shape;162;p19"/>
              <p:cNvSpPr/>
              <p:nvPr/>
            </p:nvSpPr>
            <p:spPr>
              <a:xfrm>
                <a:off x="3117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163" name="Google Shape;163;p19"/>
              <p:cNvSpPr txBox="1"/>
              <p:nvPr/>
            </p:nvSpPr>
            <p:spPr>
              <a:xfrm>
                <a:off x="3963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0       1      2      3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3870900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500"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4760705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000"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565050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6540289" y="3584925"/>
                <a:ext cx="889800" cy="694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200"/>
                  <a:t>  </a:t>
                </a:r>
                <a:endParaRPr sz="3200"/>
              </a:p>
            </p:txBody>
          </p:sp>
          <p:sp>
            <p:nvSpPr>
              <p:cNvPr id="168" name="Google Shape;168;p19"/>
              <p:cNvSpPr txBox="1"/>
              <p:nvPr/>
            </p:nvSpPr>
            <p:spPr>
              <a:xfrm>
                <a:off x="3955525" y="4279125"/>
                <a:ext cx="3474600" cy="66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100">
                    <a:solidFill>
                      <a:srgbClr val="FFFFFF"/>
                    </a:solidFill>
                  </a:rPr>
                  <a:t> 4       5      6      7        </a:t>
                </a:r>
                <a:endParaRPr sz="31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9" name="Google Shape;169;p19"/>
            <p:cNvSpPr/>
            <p:nvPr/>
          </p:nvSpPr>
          <p:spPr>
            <a:xfrm>
              <a:off x="640575" y="2191000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U</a:t>
              </a:r>
              <a:endParaRPr sz="3500"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530380" y="2191000"/>
              <a:ext cx="889800" cy="694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  </a:t>
              </a:r>
              <a:r>
                <a:rPr lang="pt-BR" sz="3000"/>
                <a:t>E</a:t>
              </a:r>
              <a:endParaRPr sz="3000"/>
            </a:p>
          </p:txBody>
        </p:sp>
      </p:grpSp>
      <p:sp>
        <p:nvSpPr>
          <p:cNvPr id="171" name="Google Shape;171;p19"/>
          <p:cNvSpPr/>
          <p:nvPr/>
        </p:nvSpPr>
        <p:spPr>
          <a:xfrm>
            <a:off x="2392334" y="21650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</a:t>
            </a:r>
            <a:endParaRPr sz="3200"/>
          </a:p>
        </p:txBody>
      </p:sp>
      <p:sp>
        <p:nvSpPr>
          <p:cNvPr id="172" name="Google Shape;172;p19"/>
          <p:cNvSpPr/>
          <p:nvPr/>
        </p:nvSpPr>
        <p:spPr>
          <a:xfrm>
            <a:off x="3282114" y="21650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</a:t>
            </a:r>
            <a:endParaRPr sz="3200"/>
          </a:p>
        </p:txBody>
      </p:sp>
      <p:sp>
        <p:nvSpPr>
          <p:cNvPr id="173" name="Google Shape;173;p19"/>
          <p:cNvSpPr/>
          <p:nvPr/>
        </p:nvSpPr>
        <p:spPr>
          <a:xfrm>
            <a:off x="2392314" y="2165013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X</a:t>
            </a:r>
            <a:endParaRPr sz="3200"/>
          </a:p>
        </p:txBody>
      </p:sp>
      <p:sp>
        <p:nvSpPr>
          <p:cNvPr id="174" name="Google Shape;174;p19"/>
          <p:cNvSpPr txBox="1"/>
          <p:nvPr/>
        </p:nvSpPr>
        <p:spPr>
          <a:xfrm>
            <a:off x="710900" y="3786625"/>
            <a:ext cx="2202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FFFFFF"/>
                </a:solidFill>
              </a:rPr>
              <a:t>add(2, x)</a:t>
            </a:r>
            <a:endParaRPr sz="3700"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127089" y="21650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J</a:t>
            </a:r>
            <a:endParaRPr sz="3200"/>
          </a:p>
        </p:txBody>
      </p:sp>
      <p:sp>
        <p:nvSpPr>
          <p:cNvPr id="176" name="Google Shape;176;p19"/>
          <p:cNvSpPr/>
          <p:nvPr/>
        </p:nvSpPr>
        <p:spPr>
          <a:xfrm>
            <a:off x="3237309" y="2165025"/>
            <a:ext cx="889800" cy="6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R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add e remove</a:t>
            </a:r>
            <a:endParaRPr/>
          </a:p>
        </p:txBody>
      </p:sp>
      <p:sp>
        <p:nvSpPr>
          <p:cNvPr id="1241" name="Google Shape;1241;p82"/>
          <p:cNvSpPr/>
          <p:nvPr/>
        </p:nvSpPr>
        <p:spPr>
          <a:xfrm>
            <a:off x="716018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242" name="Google Shape;1242;p82"/>
          <p:cNvSpPr/>
          <p:nvPr/>
        </p:nvSpPr>
        <p:spPr>
          <a:xfrm>
            <a:off x="5742993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y     </a:t>
            </a:r>
            <a:endParaRPr sz="3200"/>
          </a:p>
        </p:txBody>
      </p:sp>
      <p:sp>
        <p:nvSpPr>
          <p:cNvPr id="1243" name="Google Shape;1243;p82"/>
          <p:cNvSpPr/>
          <p:nvPr/>
        </p:nvSpPr>
        <p:spPr>
          <a:xfrm>
            <a:off x="6444167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  </a:t>
            </a:r>
            <a:endParaRPr sz="3200"/>
          </a:p>
        </p:txBody>
      </p:sp>
      <p:sp>
        <p:nvSpPr>
          <p:cNvPr id="1244" name="Google Shape;1244;p82"/>
          <p:cNvSpPr/>
          <p:nvPr/>
        </p:nvSpPr>
        <p:spPr>
          <a:xfrm>
            <a:off x="768250" y="225486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500"/>
          </a:p>
        </p:txBody>
      </p:sp>
      <p:sp>
        <p:nvSpPr>
          <p:cNvPr id="1245" name="Google Shape;1245;p82"/>
          <p:cNvSpPr/>
          <p:nvPr/>
        </p:nvSpPr>
        <p:spPr>
          <a:xfrm>
            <a:off x="3597502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   </a:t>
            </a:r>
            <a:endParaRPr sz="3500"/>
          </a:p>
        </p:txBody>
      </p:sp>
      <p:sp>
        <p:nvSpPr>
          <p:cNvPr id="1246" name="Google Shape;1246;p82"/>
          <p:cNvSpPr/>
          <p:nvPr/>
        </p:nvSpPr>
        <p:spPr>
          <a:xfrm>
            <a:off x="220029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47" name="Google Shape;1247;p82"/>
          <p:cNvSpPr/>
          <p:nvPr/>
        </p:nvSpPr>
        <p:spPr>
          <a:xfrm>
            <a:off x="2903242" y="225849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48" name="Google Shape;1248;p82"/>
          <p:cNvSpPr/>
          <p:nvPr/>
        </p:nvSpPr>
        <p:spPr>
          <a:xfrm>
            <a:off x="1492952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49" name="Google Shape;1249;p82"/>
          <p:cNvSpPr/>
          <p:nvPr/>
        </p:nvSpPr>
        <p:spPr>
          <a:xfrm>
            <a:off x="4317879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1250" name="Google Shape;1250;p82"/>
          <p:cNvSpPr/>
          <p:nvPr/>
        </p:nvSpPr>
        <p:spPr>
          <a:xfrm>
            <a:off x="5029547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cxnSp>
        <p:nvCxnSpPr>
          <p:cNvPr id="1251" name="Google Shape;1251;p82"/>
          <p:cNvCxnSpPr/>
          <p:nvPr/>
        </p:nvCxnSpPr>
        <p:spPr>
          <a:xfrm>
            <a:off x="4278125" y="1036025"/>
            <a:ext cx="39600" cy="32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2" name="Google Shape;1252;p82"/>
          <p:cNvSpPr txBox="1"/>
          <p:nvPr/>
        </p:nvSpPr>
        <p:spPr>
          <a:xfrm>
            <a:off x="26327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front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253" name="Google Shape;1253;p82"/>
          <p:cNvSpPr txBox="1"/>
          <p:nvPr/>
        </p:nvSpPr>
        <p:spPr>
          <a:xfrm>
            <a:off x="45781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back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254" name="Google Shape;1254;p82"/>
          <p:cNvSpPr txBox="1"/>
          <p:nvPr/>
        </p:nvSpPr>
        <p:spPr>
          <a:xfrm>
            <a:off x="755675" y="2864275"/>
            <a:ext cx="72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  </a:t>
            </a:r>
            <a:r>
              <a:rPr lang="pt-BR" sz="2300">
                <a:solidFill>
                  <a:schemeClr val="accent4"/>
                </a:solidFill>
              </a:rPr>
              <a:t> 4       3       2      1       0       0       1       2       3      4</a:t>
            </a:r>
            <a:r>
              <a:rPr lang="pt-BR">
                <a:solidFill>
                  <a:schemeClr val="accent4"/>
                </a:solidFill>
              </a:rPr>
              <a:t>          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55" name="Google Shape;1255;p82"/>
          <p:cNvSpPr txBox="1"/>
          <p:nvPr/>
        </p:nvSpPr>
        <p:spPr>
          <a:xfrm>
            <a:off x="792250" y="165762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              </a:t>
            </a:r>
            <a:r>
              <a:rPr lang="pt-BR" sz="2400">
                <a:solidFill>
                  <a:schemeClr val="dk1"/>
                </a:solidFill>
              </a:rPr>
              <a:t>                         0      1       2      3      4       5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56" name="Google Shape;1256;p82"/>
          <p:cNvSpPr txBox="1"/>
          <p:nvPr/>
        </p:nvSpPr>
        <p:spPr>
          <a:xfrm>
            <a:off x="5947925" y="4095300"/>
            <a:ext cx="32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remove(0)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add e remove</a:t>
            </a:r>
            <a:endParaRPr/>
          </a:p>
        </p:txBody>
      </p:sp>
      <p:sp>
        <p:nvSpPr>
          <p:cNvPr id="1262" name="Google Shape;1262;p83"/>
          <p:cNvSpPr/>
          <p:nvPr/>
        </p:nvSpPr>
        <p:spPr>
          <a:xfrm>
            <a:off x="716018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200"/>
          </a:p>
        </p:txBody>
      </p:sp>
      <p:sp>
        <p:nvSpPr>
          <p:cNvPr id="1263" name="Google Shape;1263;p83"/>
          <p:cNvSpPr/>
          <p:nvPr/>
        </p:nvSpPr>
        <p:spPr>
          <a:xfrm>
            <a:off x="5742993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d     </a:t>
            </a:r>
            <a:endParaRPr sz="3200"/>
          </a:p>
        </p:txBody>
      </p:sp>
      <p:sp>
        <p:nvSpPr>
          <p:cNvPr id="1264" name="Google Shape;1264;p83"/>
          <p:cNvSpPr/>
          <p:nvPr/>
        </p:nvSpPr>
        <p:spPr>
          <a:xfrm>
            <a:off x="6444167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 </a:t>
            </a:r>
            <a:endParaRPr sz="3200"/>
          </a:p>
        </p:txBody>
      </p:sp>
      <p:sp>
        <p:nvSpPr>
          <p:cNvPr id="1265" name="Google Shape;1265;p83"/>
          <p:cNvSpPr/>
          <p:nvPr/>
        </p:nvSpPr>
        <p:spPr>
          <a:xfrm>
            <a:off x="768250" y="225486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 </a:t>
            </a:r>
            <a:endParaRPr sz="3500"/>
          </a:p>
        </p:txBody>
      </p:sp>
      <p:sp>
        <p:nvSpPr>
          <p:cNvPr id="1266" name="Google Shape;1266;p83"/>
          <p:cNvSpPr/>
          <p:nvPr/>
        </p:nvSpPr>
        <p:spPr>
          <a:xfrm>
            <a:off x="3597502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c   </a:t>
            </a:r>
            <a:endParaRPr sz="3500"/>
          </a:p>
        </p:txBody>
      </p:sp>
      <p:sp>
        <p:nvSpPr>
          <p:cNvPr id="1267" name="Google Shape;1267;p83"/>
          <p:cNvSpPr/>
          <p:nvPr/>
        </p:nvSpPr>
        <p:spPr>
          <a:xfrm>
            <a:off x="2200295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68" name="Google Shape;1268;p83"/>
          <p:cNvSpPr/>
          <p:nvPr/>
        </p:nvSpPr>
        <p:spPr>
          <a:xfrm>
            <a:off x="2903242" y="2258495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b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269" name="Google Shape;1269;p83"/>
          <p:cNvSpPr/>
          <p:nvPr/>
        </p:nvSpPr>
        <p:spPr>
          <a:xfrm>
            <a:off x="1492952" y="2254850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270" name="Google Shape;1270;p83"/>
          <p:cNvSpPr/>
          <p:nvPr/>
        </p:nvSpPr>
        <p:spPr>
          <a:xfrm>
            <a:off x="4317879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x   </a:t>
            </a:r>
            <a:endParaRPr sz="3500"/>
          </a:p>
        </p:txBody>
      </p:sp>
      <p:sp>
        <p:nvSpPr>
          <p:cNvPr id="1271" name="Google Shape;1271;p83"/>
          <p:cNvSpPr/>
          <p:nvPr/>
        </p:nvSpPr>
        <p:spPr>
          <a:xfrm>
            <a:off x="5029547" y="2258492"/>
            <a:ext cx="7074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y   </a:t>
            </a:r>
            <a:endParaRPr sz="3500"/>
          </a:p>
        </p:txBody>
      </p:sp>
      <p:cxnSp>
        <p:nvCxnSpPr>
          <p:cNvPr id="1272" name="Google Shape;1272;p83"/>
          <p:cNvCxnSpPr/>
          <p:nvPr/>
        </p:nvCxnSpPr>
        <p:spPr>
          <a:xfrm>
            <a:off x="4278125" y="1036025"/>
            <a:ext cx="39600" cy="324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3" name="Google Shape;1273;p83"/>
          <p:cNvSpPr txBox="1"/>
          <p:nvPr/>
        </p:nvSpPr>
        <p:spPr>
          <a:xfrm>
            <a:off x="26327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front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274" name="Google Shape;1274;p83"/>
          <p:cNvSpPr txBox="1"/>
          <p:nvPr/>
        </p:nvSpPr>
        <p:spPr>
          <a:xfrm>
            <a:off x="4578100" y="3193350"/>
            <a:ext cx="14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back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1275" name="Google Shape;1275;p83"/>
          <p:cNvSpPr txBox="1"/>
          <p:nvPr/>
        </p:nvSpPr>
        <p:spPr>
          <a:xfrm>
            <a:off x="755675" y="2864275"/>
            <a:ext cx="723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  </a:t>
            </a:r>
            <a:r>
              <a:rPr lang="pt-BR" sz="2300">
                <a:solidFill>
                  <a:schemeClr val="accent4"/>
                </a:solidFill>
              </a:rPr>
              <a:t> 4       3       2      1       0       0       1       2       3      4</a:t>
            </a:r>
            <a:r>
              <a:rPr lang="pt-BR">
                <a:solidFill>
                  <a:schemeClr val="accent4"/>
                </a:solidFill>
              </a:rPr>
              <a:t>           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76" name="Google Shape;1276;p83"/>
          <p:cNvSpPr txBox="1"/>
          <p:nvPr/>
        </p:nvSpPr>
        <p:spPr>
          <a:xfrm>
            <a:off x="792250" y="1657625"/>
            <a:ext cx="70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              </a:t>
            </a:r>
            <a:r>
              <a:rPr lang="pt-BR" sz="2400">
                <a:solidFill>
                  <a:schemeClr val="dk1"/>
                </a:solidFill>
              </a:rPr>
              <a:t>                 0      1       2      3      4       5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77" name="Google Shape;1277;p83"/>
          <p:cNvSpPr txBox="1"/>
          <p:nvPr/>
        </p:nvSpPr>
        <p:spPr>
          <a:xfrm>
            <a:off x="5947925" y="4095300"/>
            <a:ext cx="321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remove(0)</a:t>
            </a:r>
            <a:endParaRPr sz="2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84"/>
          <p:cNvSpPr txBox="1"/>
          <p:nvPr>
            <p:ph idx="1" type="body"/>
          </p:nvPr>
        </p:nvSpPr>
        <p:spPr>
          <a:xfrm>
            <a:off x="311700" y="395775"/>
            <a:ext cx="8520600" cy="4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4"/>
                </a:solidFill>
              </a:rPr>
              <a:t>add(i , x )</a:t>
            </a:r>
            <a:endParaRPr sz="25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4"/>
                </a:solidFill>
              </a:rPr>
              <a:t>if</a:t>
            </a:r>
            <a:r>
              <a:rPr lang="pt-BR" sz="2500"/>
              <a:t> i &lt; front.size() </a:t>
            </a:r>
            <a:r>
              <a:rPr lang="pt-BR" sz="2500">
                <a:solidFill>
                  <a:schemeClr val="accent4"/>
                </a:solidFill>
              </a:rPr>
              <a:t>then</a:t>
            </a:r>
            <a:endParaRPr sz="2500"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front.add(front.size() − i , x)</a:t>
            </a:r>
            <a:endParaRPr sz="2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4"/>
                </a:solidFill>
              </a:rPr>
              <a:t>else</a:t>
            </a:r>
            <a:endParaRPr sz="2500"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back .add(i − front.size(), x)</a:t>
            </a:r>
            <a:endParaRPr sz="2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balance()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balance()</a:t>
            </a:r>
            <a:endParaRPr/>
          </a:p>
        </p:txBody>
      </p:sp>
      <p:sp>
        <p:nvSpPr>
          <p:cNvPr id="1288" name="Google Shape;1288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balance() garante que, a menos que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4"/>
                </a:solidFill>
              </a:rPr>
              <a:t>size() &lt; 2</a:t>
            </a:r>
            <a:r>
              <a:rPr lang="pt-BR" sz="2200"/>
              <a:t>,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front.size() e back .size() não diferem em tamanho por um fator maior que 3.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Particularmente,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 </a:t>
            </a:r>
            <a:r>
              <a:rPr lang="pt-BR" sz="2200">
                <a:solidFill>
                  <a:schemeClr val="accent4"/>
                </a:solidFill>
              </a:rPr>
              <a:t>3 · front.size() ≥ back .size() e 3 · back .size() ≥ front.size()</a:t>
            </a:r>
            <a:r>
              <a:rPr lang="pt-BR" sz="2200"/>
              <a:t>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86"/>
          <p:cNvSpPr txBox="1"/>
          <p:nvPr>
            <p:ph idx="1" type="body"/>
          </p:nvPr>
        </p:nvSpPr>
        <p:spPr>
          <a:xfrm>
            <a:off x="311700" y="438775"/>
            <a:ext cx="85206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remove(i )</a:t>
            </a:r>
            <a:endParaRPr sz="23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if</a:t>
            </a:r>
            <a:r>
              <a:rPr lang="pt-BR" sz="2300"/>
              <a:t> i &lt; front.size() </a:t>
            </a:r>
            <a:r>
              <a:rPr lang="pt-BR" sz="2300">
                <a:solidFill>
                  <a:schemeClr val="accent4"/>
                </a:solidFill>
              </a:rPr>
              <a:t>then</a:t>
            </a:r>
            <a:endParaRPr sz="2300"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x ← front.remove(front.size() − i − 1)</a:t>
            </a:r>
            <a:endParaRPr sz="2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else</a:t>
            </a:r>
            <a:endParaRPr sz="2300">
              <a:solidFill>
                <a:schemeClr val="accent4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x ← back .remove(i − front.size())</a:t>
            </a:r>
            <a:endParaRPr sz="2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balance()</a:t>
            </a:r>
            <a:endParaRPr sz="2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4"/>
                </a:solidFill>
              </a:rPr>
              <a:t>return</a:t>
            </a:r>
            <a:r>
              <a:rPr lang="pt-BR" sz="2300"/>
              <a:t> x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87"/>
          <p:cNvSpPr txBox="1"/>
          <p:nvPr>
            <p:ph idx="1" type="body"/>
          </p:nvPr>
        </p:nvSpPr>
        <p:spPr>
          <a:xfrm>
            <a:off x="311700" y="304700"/>
            <a:ext cx="8520600" cy="45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accent4"/>
                </a:solidFill>
              </a:rPr>
              <a:t>balance()</a:t>
            </a:r>
            <a:endParaRPr sz="19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 ← size()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mid ← n div 2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accent4"/>
                </a:solidFill>
              </a:rPr>
              <a:t>if </a:t>
            </a:r>
            <a:r>
              <a:rPr lang="pt-BR" sz="1900"/>
              <a:t>3 · front.size() &lt; back .size() </a:t>
            </a:r>
            <a:r>
              <a:rPr lang="pt-BR" sz="1900">
                <a:solidFill>
                  <a:schemeClr val="accent4"/>
                </a:solidFill>
              </a:rPr>
              <a:t>or</a:t>
            </a:r>
            <a:r>
              <a:rPr lang="pt-BR" sz="1900"/>
              <a:t> 3 · back .size() &lt; front.size() then</a:t>
            </a:r>
            <a:endParaRPr sz="1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f ← ArrayStack()</a:t>
            </a:r>
            <a:endParaRPr sz="1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accent4"/>
                </a:solidFill>
              </a:rPr>
              <a:t>for</a:t>
            </a:r>
            <a:r>
              <a:rPr lang="pt-BR" sz="1900"/>
              <a:t> i </a:t>
            </a:r>
            <a:r>
              <a:rPr lang="pt-BR" sz="1900">
                <a:solidFill>
                  <a:schemeClr val="accent4"/>
                </a:solidFill>
              </a:rPr>
              <a:t>in</a:t>
            </a:r>
            <a:r>
              <a:rPr lang="pt-BR" sz="1900"/>
              <a:t> 0, 1, 2, . . . , mid − 1 </a:t>
            </a:r>
            <a:r>
              <a:rPr lang="pt-BR" sz="1900">
                <a:solidFill>
                  <a:schemeClr val="accent4"/>
                </a:solidFill>
              </a:rPr>
              <a:t>do</a:t>
            </a:r>
            <a:endParaRPr sz="1900">
              <a:solidFill>
                <a:schemeClr val="accent4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f .add(i , get(mid − i − 1))</a:t>
            </a:r>
            <a:endParaRPr sz="1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 ← ArrayStack()</a:t>
            </a:r>
            <a:endParaRPr sz="1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accent4"/>
                </a:solidFill>
              </a:rPr>
              <a:t>for</a:t>
            </a:r>
            <a:r>
              <a:rPr lang="pt-BR" sz="1900"/>
              <a:t> i </a:t>
            </a:r>
            <a:r>
              <a:rPr lang="pt-BR" sz="1900">
                <a:solidFill>
                  <a:schemeClr val="accent4"/>
                </a:solidFill>
              </a:rPr>
              <a:t>in</a:t>
            </a:r>
            <a:r>
              <a:rPr lang="pt-BR" sz="1900"/>
              <a:t> 0, 1, 2, . . . , n − mid − 1 </a:t>
            </a:r>
            <a:r>
              <a:rPr lang="pt-BR" sz="1900">
                <a:solidFill>
                  <a:schemeClr val="accent4"/>
                </a:solidFill>
              </a:rPr>
              <a:t>do</a:t>
            </a:r>
            <a:endParaRPr sz="1900">
              <a:solidFill>
                <a:schemeClr val="accent4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b.add(i , get(mid + i ))</a:t>
            </a:r>
            <a:endParaRPr sz="1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front ← f</a:t>
            </a:r>
            <a:endParaRPr sz="1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back ← b</a:t>
            </a:r>
            <a:endParaRPr sz="19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RootishArrayStack</a:t>
            </a:r>
            <a:endParaRPr/>
          </a:p>
        </p:txBody>
      </p:sp>
      <p:sp>
        <p:nvSpPr>
          <p:cNvPr id="1304" name="Google Shape;1304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 estruturas anteriores desperdiçam muita memória.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Logo após um resize(), a ArrayStack tem apenas metade de suas posições ocupadas. A outra metade é desperdício.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Como gastar menos memória?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RootishArrayStack</a:t>
            </a:r>
            <a:endParaRPr/>
          </a:p>
        </p:txBody>
      </p:sp>
      <p:sp>
        <p:nvSpPr>
          <p:cNvPr id="1310" name="Google Shape;1310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</a:t>
            </a:r>
            <a:r>
              <a:rPr lang="pt-BR">
                <a:solidFill>
                  <a:schemeClr val="accent4"/>
                </a:solidFill>
              </a:rPr>
              <a:t>RootishArrayStack</a:t>
            </a:r>
            <a:r>
              <a:rPr lang="pt-BR"/>
              <a:t> armazena </a:t>
            </a:r>
            <a:r>
              <a:rPr lang="pt-BR">
                <a:solidFill>
                  <a:schemeClr val="accent4"/>
                </a:solidFill>
              </a:rPr>
              <a:t>n</a:t>
            </a:r>
            <a:r>
              <a:rPr lang="pt-BR"/>
              <a:t> elementos usando </a:t>
            </a:r>
            <a:r>
              <a:rPr lang="pt-BR">
                <a:solidFill>
                  <a:schemeClr val="accent4"/>
                </a:solidFill>
              </a:rPr>
              <a:t>O( √n)</a:t>
            </a:r>
            <a:r>
              <a:rPr lang="pt-BR"/>
              <a:t> arrays.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Nestes arrays, pelo menos </a:t>
            </a:r>
            <a:r>
              <a:rPr lang="pt-BR">
                <a:solidFill>
                  <a:schemeClr val="accent4"/>
                </a:solidFill>
              </a:rPr>
              <a:t>O(√n)</a:t>
            </a:r>
            <a:r>
              <a:rPr lang="pt-BR"/>
              <a:t> posições do array estão vazias em qualquer momento. Todo espaço restante é usado para armazenar dados.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Assim, estas estruturas desperdiçam no máximo </a:t>
            </a:r>
            <a:r>
              <a:rPr lang="pt-BR">
                <a:solidFill>
                  <a:schemeClr val="accent4"/>
                </a:solidFill>
              </a:rPr>
              <a:t>O(√n) </a:t>
            </a:r>
            <a:r>
              <a:rPr lang="pt-BR"/>
              <a:t>do espaço quando estão armazenando </a:t>
            </a:r>
            <a:r>
              <a:rPr lang="pt-BR">
                <a:solidFill>
                  <a:schemeClr val="accent4"/>
                </a:solidFill>
              </a:rPr>
              <a:t>n </a:t>
            </a:r>
            <a:r>
              <a:rPr lang="pt-BR"/>
              <a:t>elementos.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RootishArrayStack</a:t>
            </a:r>
            <a:endParaRPr/>
          </a:p>
        </p:txBody>
      </p:sp>
      <p:sp>
        <p:nvSpPr>
          <p:cNvPr id="1316" name="Google Shape;1316;p90"/>
          <p:cNvSpPr/>
          <p:nvPr/>
        </p:nvSpPr>
        <p:spPr>
          <a:xfrm>
            <a:off x="740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17" name="Google Shape;1317;p90"/>
          <p:cNvSpPr/>
          <p:nvPr/>
        </p:nvSpPr>
        <p:spPr>
          <a:xfrm>
            <a:off x="74095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18" name="Google Shape;1318;p90"/>
          <p:cNvSpPr/>
          <p:nvPr/>
        </p:nvSpPr>
        <p:spPr>
          <a:xfrm>
            <a:off x="138224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b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19" name="Google Shape;1319;p90"/>
          <p:cNvSpPr/>
          <p:nvPr/>
        </p:nvSpPr>
        <p:spPr>
          <a:xfrm>
            <a:off x="186284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c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20" name="Google Shape;1320;p90"/>
          <p:cNvSpPr/>
          <p:nvPr/>
        </p:nvSpPr>
        <p:spPr>
          <a:xfrm>
            <a:off x="255363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d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21" name="Google Shape;1321;p90"/>
          <p:cNvSpPr/>
          <p:nvPr/>
        </p:nvSpPr>
        <p:spPr>
          <a:xfrm>
            <a:off x="303422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22" name="Google Shape;1322;p90"/>
          <p:cNvSpPr/>
          <p:nvPr/>
        </p:nvSpPr>
        <p:spPr>
          <a:xfrm>
            <a:off x="3514817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f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23" name="Google Shape;1323;p90"/>
          <p:cNvSpPr/>
          <p:nvPr/>
        </p:nvSpPr>
        <p:spPr>
          <a:xfrm>
            <a:off x="420560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g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24" name="Google Shape;1324;p90"/>
          <p:cNvSpPr/>
          <p:nvPr/>
        </p:nvSpPr>
        <p:spPr>
          <a:xfrm>
            <a:off x="468620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h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25" name="Google Shape;1325;p90"/>
          <p:cNvSpPr/>
          <p:nvPr/>
        </p:nvSpPr>
        <p:spPr>
          <a:xfrm>
            <a:off x="516679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26" name="Google Shape;1326;p90"/>
          <p:cNvSpPr/>
          <p:nvPr/>
        </p:nvSpPr>
        <p:spPr>
          <a:xfrm>
            <a:off x="56473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27" name="Google Shape;1327;p90"/>
          <p:cNvSpPr/>
          <p:nvPr/>
        </p:nvSpPr>
        <p:spPr>
          <a:xfrm>
            <a:off x="6338184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28" name="Google Shape;1328;p90"/>
          <p:cNvSpPr/>
          <p:nvPr/>
        </p:nvSpPr>
        <p:spPr>
          <a:xfrm>
            <a:off x="6818776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29" name="Google Shape;1329;p90"/>
          <p:cNvSpPr/>
          <p:nvPr/>
        </p:nvSpPr>
        <p:spPr>
          <a:xfrm>
            <a:off x="7299368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30" name="Google Shape;1330;p90"/>
          <p:cNvSpPr/>
          <p:nvPr/>
        </p:nvSpPr>
        <p:spPr>
          <a:xfrm>
            <a:off x="777996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31" name="Google Shape;1331;p90"/>
          <p:cNvSpPr/>
          <p:nvPr/>
        </p:nvSpPr>
        <p:spPr>
          <a:xfrm>
            <a:off x="82605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cxnSp>
        <p:nvCxnSpPr>
          <p:cNvPr id="1332" name="Google Shape;1332;p90"/>
          <p:cNvCxnSpPr>
            <a:stCxn id="1316" idx="2"/>
            <a:endCxn id="1317" idx="0"/>
          </p:cNvCxnSpPr>
          <p:nvPr/>
        </p:nvCxnSpPr>
        <p:spPr>
          <a:xfrm>
            <a:off x="9812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3" name="Google Shape;1333;p90"/>
          <p:cNvSpPr/>
          <p:nvPr/>
        </p:nvSpPr>
        <p:spPr>
          <a:xfrm>
            <a:off x="12215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334" name="Google Shape;1334;p90"/>
          <p:cNvCxnSpPr>
            <a:stCxn id="1333" idx="2"/>
          </p:cNvCxnSpPr>
          <p:nvPr/>
        </p:nvCxnSpPr>
        <p:spPr>
          <a:xfrm>
            <a:off x="14618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5" name="Google Shape;1335;p90"/>
          <p:cNvSpPr/>
          <p:nvPr/>
        </p:nvSpPr>
        <p:spPr>
          <a:xfrm>
            <a:off x="17021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36" name="Google Shape;1336;p90"/>
          <p:cNvSpPr/>
          <p:nvPr/>
        </p:nvSpPr>
        <p:spPr>
          <a:xfrm>
            <a:off x="21827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37" name="Google Shape;1337;p90"/>
          <p:cNvSpPr/>
          <p:nvPr/>
        </p:nvSpPr>
        <p:spPr>
          <a:xfrm>
            <a:off x="26633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38" name="Google Shape;1338;p90"/>
          <p:cNvSpPr/>
          <p:nvPr/>
        </p:nvSpPr>
        <p:spPr>
          <a:xfrm>
            <a:off x="3143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339" name="Google Shape;1339;p90"/>
          <p:cNvCxnSpPr>
            <a:stCxn id="1337" idx="2"/>
            <a:endCxn id="1327" idx="0"/>
          </p:cNvCxnSpPr>
          <p:nvPr/>
        </p:nvCxnSpPr>
        <p:spPr>
          <a:xfrm flipH="1" rot="-5400000">
            <a:off x="4422850" y="416125"/>
            <a:ext cx="636300" cy="3674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0" name="Google Shape;1340;p90"/>
          <p:cNvCxnSpPr>
            <a:stCxn id="1336" idx="2"/>
            <a:endCxn id="1323" idx="0"/>
          </p:cNvCxnSpPr>
          <p:nvPr/>
        </p:nvCxnSpPr>
        <p:spPr>
          <a:xfrm flipH="1" rot="-5400000">
            <a:off x="3116350" y="1242025"/>
            <a:ext cx="636300" cy="2022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1" name="Google Shape;1341;p90"/>
          <p:cNvCxnSpPr>
            <a:stCxn id="1335" idx="2"/>
            <a:endCxn id="1320" idx="0"/>
          </p:cNvCxnSpPr>
          <p:nvPr/>
        </p:nvCxnSpPr>
        <p:spPr>
          <a:xfrm flipH="1" rot="-5400000">
            <a:off x="2050000" y="1827775"/>
            <a:ext cx="636300" cy="8514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2" name="Google Shape;1342;p90"/>
          <p:cNvSpPr txBox="1"/>
          <p:nvPr/>
        </p:nvSpPr>
        <p:spPr>
          <a:xfrm>
            <a:off x="810400" y="1017725"/>
            <a:ext cx="786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blocos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1343" name="Google Shape;1343;p90"/>
          <p:cNvSpPr txBox="1"/>
          <p:nvPr/>
        </p:nvSpPr>
        <p:spPr>
          <a:xfrm>
            <a:off x="750625" y="3207225"/>
            <a:ext cx="813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2"/>
                </a:solidFill>
              </a:rPr>
              <a:t>0     1     2       3    4    5      6    7    8    9      10  11  12  13  14 </a:t>
            </a:r>
            <a:r>
              <a:rPr lang="pt-BR" sz="1600">
                <a:solidFill>
                  <a:schemeClr val="accent2"/>
                </a:solidFill>
              </a:rPr>
              <a:t>   </a:t>
            </a:r>
            <a:r>
              <a:rPr lang="pt-BR">
                <a:solidFill>
                  <a:schemeClr val="accent2"/>
                </a:solidFill>
              </a:rPr>
              <a:t>     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RootishArrayStack</a:t>
            </a:r>
            <a:endParaRPr/>
          </a:p>
        </p:txBody>
      </p:sp>
      <p:sp>
        <p:nvSpPr>
          <p:cNvPr id="1349" name="Google Shape;1349;p91"/>
          <p:cNvSpPr/>
          <p:nvPr/>
        </p:nvSpPr>
        <p:spPr>
          <a:xfrm>
            <a:off x="740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50" name="Google Shape;1350;p91"/>
          <p:cNvSpPr/>
          <p:nvPr/>
        </p:nvSpPr>
        <p:spPr>
          <a:xfrm>
            <a:off x="74095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51" name="Google Shape;1351;p91"/>
          <p:cNvSpPr/>
          <p:nvPr/>
        </p:nvSpPr>
        <p:spPr>
          <a:xfrm>
            <a:off x="138224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b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52" name="Google Shape;1352;p91"/>
          <p:cNvSpPr/>
          <p:nvPr/>
        </p:nvSpPr>
        <p:spPr>
          <a:xfrm>
            <a:off x="186284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c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53" name="Google Shape;1353;p91"/>
          <p:cNvSpPr/>
          <p:nvPr/>
        </p:nvSpPr>
        <p:spPr>
          <a:xfrm>
            <a:off x="255363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d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54" name="Google Shape;1354;p91"/>
          <p:cNvSpPr/>
          <p:nvPr/>
        </p:nvSpPr>
        <p:spPr>
          <a:xfrm>
            <a:off x="303422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55" name="Google Shape;1355;p91"/>
          <p:cNvSpPr/>
          <p:nvPr/>
        </p:nvSpPr>
        <p:spPr>
          <a:xfrm>
            <a:off x="3514817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2500"/>
              <a:t>f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56" name="Google Shape;1356;p91"/>
          <p:cNvSpPr/>
          <p:nvPr/>
        </p:nvSpPr>
        <p:spPr>
          <a:xfrm>
            <a:off x="420560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g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57" name="Google Shape;1357;p91"/>
          <p:cNvSpPr/>
          <p:nvPr/>
        </p:nvSpPr>
        <p:spPr>
          <a:xfrm>
            <a:off x="468620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h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58" name="Google Shape;1358;p91"/>
          <p:cNvSpPr/>
          <p:nvPr/>
        </p:nvSpPr>
        <p:spPr>
          <a:xfrm>
            <a:off x="516679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59" name="Google Shape;1359;p91"/>
          <p:cNvSpPr/>
          <p:nvPr/>
        </p:nvSpPr>
        <p:spPr>
          <a:xfrm>
            <a:off x="56473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60" name="Google Shape;1360;p91"/>
          <p:cNvSpPr/>
          <p:nvPr/>
        </p:nvSpPr>
        <p:spPr>
          <a:xfrm>
            <a:off x="6338184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61" name="Google Shape;1361;p91"/>
          <p:cNvSpPr/>
          <p:nvPr/>
        </p:nvSpPr>
        <p:spPr>
          <a:xfrm>
            <a:off x="6818776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62" name="Google Shape;1362;p91"/>
          <p:cNvSpPr/>
          <p:nvPr/>
        </p:nvSpPr>
        <p:spPr>
          <a:xfrm>
            <a:off x="7299368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63" name="Google Shape;1363;p91"/>
          <p:cNvSpPr/>
          <p:nvPr/>
        </p:nvSpPr>
        <p:spPr>
          <a:xfrm>
            <a:off x="777996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64" name="Google Shape;1364;p91"/>
          <p:cNvSpPr/>
          <p:nvPr/>
        </p:nvSpPr>
        <p:spPr>
          <a:xfrm>
            <a:off x="82605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cxnSp>
        <p:nvCxnSpPr>
          <p:cNvPr id="1365" name="Google Shape;1365;p91"/>
          <p:cNvCxnSpPr>
            <a:stCxn id="1349" idx="2"/>
            <a:endCxn id="1350" idx="0"/>
          </p:cNvCxnSpPr>
          <p:nvPr/>
        </p:nvCxnSpPr>
        <p:spPr>
          <a:xfrm>
            <a:off x="9812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91"/>
          <p:cNvSpPr/>
          <p:nvPr/>
        </p:nvSpPr>
        <p:spPr>
          <a:xfrm>
            <a:off x="12215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367" name="Google Shape;1367;p91"/>
          <p:cNvCxnSpPr>
            <a:stCxn id="1366" idx="2"/>
          </p:cNvCxnSpPr>
          <p:nvPr/>
        </p:nvCxnSpPr>
        <p:spPr>
          <a:xfrm>
            <a:off x="14618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8" name="Google Shape;1368;p91"/>
          <p:cNvSpPr/>
          <p:nvPr/>
        </p:nvSpPr>
        <p:spPr>
          <a:xfrm>
            <a:off x="17021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69" name="Google Shape;1369;p91"/>
          <p:cNvSpPr/>
          <p:nvPr/>
        </p:nvSpPr>
        <p:spPr>
          <a:xfrm>
            <a:off x="21827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70" name="Google Shape;1370;p91"/>
          <p:cNvSpPr/>
          <p:nvPr/>
        </p:nvSpPr>
        <p:spPr>
          <a:xfrm>
            <a:off x="26633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71" name="Google Shape;1371;p91"/>
          <p:cNvSpPr/>
          <p:nvPr/>
        </p:nvSpPr>
        <p:spPr>
          <a:xfrm>
            <a:off x="3143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372" name="Google Shape;1372;p91"/>
          <p:cNvCxnSpPr>
            <a:stCxn id="1370" idx="2"/>
            <a:endCxn id="1360" idx="0"/>
          </p:cNvCxnSpPr>
          <p:nvPr/>
        </p:nvCxnSpPr>
        <p:spPr>
          <a:xfrm flipH="1" rot="-5400000">
            <a:off x="4422850" y="416125"/>
            <a:ext cx="636300" cy="3674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3" name="Google Shape;1373;p91"/>
          <p:cNvCxnSpPr>
            <a:stCxn id="1369" idx="2"/>
            <a:endCxn id="1356" idx="0"/>
          </p:cNvCxnSpPr>
          <p:nvPr/>
        </p:nvCxnSpPr>
        <p:spPr>
          <a:xfrm flipH="1" rot="-5400000">
            <a:off x="3116350" y="1242025"/>
            <a:ext cx="636300" cy="2022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4" name="Google Shape;1374;p91"/>
          <p:cNvCxnSpPr>
            <a:stCxn id="1368" idx="2"/>
            <a:endCxn id="1353" idx="0"/>
          </p:cNvCxnSpPr>
          <p:nvPr/>
        </p:nvCxnSpPr>
        <p:spPr>
          <a:xfrm flipH="1" rot="-5400000">
            <a:off x="2050000" y="1827775"/>
            <a:ext cx="636300" cy="8514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91"/>
          <p:cNvSpPr txBox="1"/>
          <p:nvPr/>
        </p:nvSpPr>
        <p:spPr>
          <a:xfrm>
            <a:off x="810400" y="1017725"/>
            <a:ext cx="786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blocos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1376" name="Google Shape;1376;p91"/>
          <p:cNvSpPr txBox="1"/>
          <p:nvPr/>
        </p:nvSpPr>
        <p:spPr>
          <a:xfrm>
            <a:off x="4708475" y="1105475"/>
            <a:ext cx="19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2"/>
                </a:solidFill>
              </a:rPr>
              <a:t>add(2,x)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377" name="Google Shape;1377;p91"/>
          <p:cNvSpPr/>
          <p:nvPr/>
        </p:nvSpPr>
        <p:spPr>
          <a:xfrm>
            <a:off x="516680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h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78" name="Google Shape;1378;p91"/>
          <p:cNvSpPr/>
          <p:nvPr/>
        </p:nvSpPr>
        <p:spPr>
          <a:xfrm>
            <a:off x="468620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g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79" name="Google Shape;1379;p91"/>
          <p:cNvSpPr/>
          <p:nvPr/>
        </p:nvSpPr>
        <p:spPr>
          <a:xfrm>
            <a:off x="255362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c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80" name="Google Shape;1380;p91"/>
          <p:cNvSpPr/>
          <p:nvPr/>
        </p:nvSpPr>
        <p:spPr>
          <a:xfrm>
            <a:off x="303422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d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81" name="Google Shape;1381;p91"/>
          <p:cNvSpPr/>
          <p:nvPr/>
        </p:nvSpPr>
        <p:spPr>
          <a:xfrm>
            <a:off x="3527188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82" name="Google Shape;1382;p91"/>
          <p:cNvSpPr/>
          <p:nvPr/>
        </p:nvSpPr>
        <p:spPr>
          <a:xfrm>
            <a:off x="420560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2500"/>
              <a:t>f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83" name="Google Shape;1383;p91"/>
          <p:cNvSpPr/>
          <p:nvPr/>
        </p:nvSpPr>
        <p:spPr>
          <a:xfrm>
            <a:off x="188759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x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84" name="Google Shape;1384;p91"/>
          <p:cNvSpPr txBox="1"/>
          <p:nvPr/>
        </p:nvSpPr>
        <p:spPr>
          <a:xfrm>
            <a:off x="750625" y="3207225"/>
            <a:ext cx="813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2"/>
                </a:solidFill>
              </a:rPr>
              <a:t>0     1     2       3    4    5      6    7    8    9      10  11  12  13  14 </a:t>
            </a:r>
            <a:r>
              <a:rPr lang="pt-BR" sz="1600">
                <a:solidFill>
                  <a:schemeClr val="accent2"/>
                </a:solidFill>
              </a:rPr>
              <a:t>   </a:t>
            </a:r>
            <a:r>
              <a:rPr lang="pt-BR">
                <a:solidFill>
                  <a:schemeClr val="accent2"/>
                </a:solidFill>
              </a:rPr>
              <a:t>     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Interfaces de Lista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11700" y="115247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1. </a:t>
            </a:r>
            <a:r>
              <a:rPr lang="pt-BR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lang="pt-BR" sz="2000"/>
              <a:t>: retorna n, o tamanho da lista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2. </a:t>
            </a:r>
            <a:r>
              <a:rPr lang="pt-BR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get(i)</a:t>
            </a:r>
            <a:r>
              <a:rPr lang="pt-BR" sz="2000"/>
              <a:t>: retorna o valor x</a:t>
            </a:r>
            <a:r>
              <a:rPr baseline="-25000" lang="pt-BR" sz="2000"/>
              <a:t>i</a:t>
            </a:r>
            <a:endParaRPr baseline="-25000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3. </a:t>
            </a:r>
            <a:r>
              <a:rPr lang="pt-BR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set(i, x)</a:t>
            </a:r>
            <a:r>
              <a:rPr lang="pt-BR" sz="2000"/>
              <a:t>: faz o valor de </a:t>
            </a:r>
            <a:r>
              <a:rPr lang="pt-BR" sz="2000"/>
              <a:t>x</a:t>
            </a:r>
            <a:r>
              <a:rPr baseline="-25000" lang="pt-BR" sz="2000"/>
              <a:t>i</a:t>
            </a:r>
            <a:r>
              <a:rPr lang="pt-BR" sz="2000"/>
              <a:t> igual a x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4. </a:t>
            </a:r>
            <a:r>
              <a:rPr lang="pt-BR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add(i, x)</a:t>
            </a:r>
            <a:r>
              <a:rPr lang="pt-BR" sz="2000"/>
              <a:t>: enfileira x na posição i, deslocando </a:t>
            </a:r>
            <a:r>
              <a:rPr lang="pt-BR" sz="2000"/>
              <a:t>x</a:t>
            </a:r>
            <a:r>
              <a:rPr baseline="-25000" lang="pt-BR" sz="2000"/>
              <a:t>i</a:t>
            </a:r>
            <a:r>
              <a:rPr lang="pt-BR" sz="2000"/>
              <a:t> </a:t>
            </a:r>
            <a:r>
              <a:rPr lang="pt-BR" sz="2000"/>
              <a:t>, . . . , </a:t>
            </a:r>
            <a:r>
              <a:rPr lang="pt-BR" sz="2000"/>
              <a:t>x</a:t>
            </a:r>
            <a:r>
              <a:rPr baseline="-25000" lang="pt-BR" sz="2000"/>
              <a:t>n-1</a:t>
            </a:r>
            <a:r>
              <a:rPr lang="pt-BR" sz="2000"/>
              <a:t>;</a:t>
            </a:r>
            <a:br>
              <a:rPr lang="pt-BR" sz="2000"/>
            </a:br>
            <a:r>
              <a:rPr lang="pt-BR" sz="2000"/>
              <a:t>Faz </a:t>
            </a:r>
            <a:r>
              <a:rPr lang="pt-BR" sz="2000"/>
              <a:t>x</a:t>
            </a:r>
            <a:r>
              <a:rPr baseline="-25000" lang="pt-BR" sz="2000"/>
              <a:t>j+1</a:t>
            </a:r>
            <a:r>
              <a:rPr lang="pt-BR" sz="2000"/>
              <a:t> </a:t>
            </a:r>
            <a:r>
              <a:rPr lang="pt-BR" sz="2000"/>
              <a:t>= </a:t>
            </a:r>
            <a:r>
              <a:rPr lang="pt-BR" sz="2000"/>
              <a:t>x</a:t>
            </a:r>
            <a:r>
              <a:rPr baseline="-25000" lang="pt-BR" sz="2000"/>
              <a:t>j</a:t>
            </a:r>
            <a:r>
              <a:rPr lang="pt-BR" sz="2000"/>
              <a:t> </a:t>
            </a:r>
            <a:r>
              <a:rPr lang="pt-BR" sz="2000"/>
              <a:t> , para todo j ∈ {n − 1, . . . , i}, incrementa n, e faz </a:t>
            </a:r>
            <a:r>
              <a:rPr lang="pt-BR" sz="2000"/>
              <a:t>x</a:t>
            </a:r>
            <a:r>
              <a:rPr baseline="-25000" lang="pt-BR" sz="2000"/>
              <a:t>i</a:t>
            </a:r>
            <a:r>
              <a:rPr lang="pt-BR" sz="2000"/>
              <a:t> = x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5. </a:t>
            </a:r>
            <a:r>
              <a:rPr lang="pt-BR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remove(i)</a:t>
            </a:r>
            <a:r>
              <a:rPr lang="pt-BR" sz="2000"/>
              <a:t> remove o valor </a:t>
            </a:r>
            <a:r>
              <a:rPr lang="pt-BR" sz="2000"/>
              <a:t>x</a:t>
            </a:r>
            <a:r>
              <a:rPr baseline="-25000" lang="pt-BR" sz="2000"/>
              <a:t>i</a:t>
            </a:r>
            <a:r>
              <a:rPr lang="pt-BR" sz="2000"/>
              <a:t>, deslocando </a:t>
            </a:r>
            <a:r>
              <a:rPr lang="pt-BR" sz="2000"/>
              <a:t>x</a:t>
            </a:r>
            <a:r>
              <a:rPr baseline="-25000" lang="pt-BR" sz="2000"/>
              <a:t>i+1</a:t>
            </a:r>
            <a:r>
              <a:rPr lang="pt-BR" sz="2000"/>
              <a:t> , . . . , </a:t>
            </a:r>
            <a:r>
              <a:rPr lang="pt-BR" sz="2000"/>
              <a:t>x</a:t>
            </a:r>
            <a:r>
              <a:rPr baseline="-25000" lang="pt-BR" sz="2000"/>
              <a:t>n-1</a:t>
            </a:r>
            <a:r>
              <a:rPr lang="pt-BR" sz="2000"/>
              <a:t> ;</a:t>
            </a:r>
            <a:br>
              <a:rPr lang="pt-BR" sz="2000"/>
            </a:br>
            <a:r>
              <a:rPr lang="pt-BR" sz="2000"/>
              <a:t>Faz </a:t>
            </a:r>
            <a:r>
              <a:rPr lang="pt-BR" sz="2000"/>
              <a:t>x</a:t>
            </a:r>
            <a:r>
              <a:rPr baseline="-25000" lang="pt-BR" sz="2000"/>
              <a:t>j</a:t>
            </a:r>
            <a:r>
              <a:rPr lang="pt-BR" sz="2000"/>
              <a:t> = </a:t>
            </a:r>
            <a:r>
              <a:rPr lang="pt-BR" sz="2000"/>
              <a:t>x</a:t>
            </a:r>
            <a:r>
              <a:rPr baseline="-25000" lang="pt-BR" sz="2000"/>
              <a:t>j+1</a:t>
            </a:r>
            <a:r>
              <a:rPr lang="pt-BR" sz="2000"/>
              <a:t>, para todo j ∈ {i, . . . , n − 2} e decrementa n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RootishArrayStack</a:t>
            </a:r>
            <a:endParaRPr/>
          </a:p>
        </p:txBody>
      </p:sp>
      <p:sp>
        <p:nvSpPr>
          <p:cNvPr id="1390" name="Google Shape;1390;p92"/>
          <p:cNvSpPr/>
          <p:nvPr/>
        </p:nvSpPr>
        <p:spPr>
          <a:xfrm>
            <a:off x="740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391" name="Google Shape;1391;p92"/>
          <p:cNvSpPr/>
          <p:nvPr/>
        </p:nvSpPr>
        <p:spPr>
          <a:xfrm>
            <a:off x="74095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92" name="Google Shape;1392;p92"/>
          <p:cNvSpPr/>
          <p:nvPr/>
        </p:nvSpPr>
        <p:spPr>
          <a:xfrm>
            <a:off x="138224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b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93" name="Google Shape;1393;p92"/>
          <p:cNvSpPr/>
          <p:nvPr/>
        </p:nvSpPr>
        <p:spPr>
          <a:xfrm>
            <a:off x="255363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d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94" name="Google Shape;1394;p92"/>
          <p:cNvSpPr/>
          <p:nvPr/>
        </p:nvSpPr>
        <p:spPr>
          <a:xfrm>
            <a:off x="303422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95" name="Google Shape;1395;p92"/>
          <p:cNvSpPr/>
          <p:nvPr/>
        </p:nvSpPr>
        <p:spPr>
          <a:xfrm>
            <a:off x="3514817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f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96" name="Google Shape;1396;p92"/>
          <p:cNvSpPr/>
          <p:nvPr/>
        </p:nvSpPr>
        <p:spPr>
          <a:xfrm>
            <a:off x="420560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g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397" name="Google Shape;1397;p92"/>
          <p:cNvSpPr/>
          <p:nvPr/>
        </p:nvSpPr>
        <p:spPr>
          <a:xfrm>
            <a:off x="468620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h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398" name="Google Shape;1398;p92"/>
          <p:cNvSpPr/>
          <p:nvPr/>
        </p:nvSpPr>
        <p:spPr>
          <a:xfrm>
            <a:off x="516679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399" name="Google Shape;1399;p92"/>
          <p:cNvSpPr/>
          <p:nvPr/>
        </p:nvSpPr>
        <p:spPr>
          <a:xfrm>
            <a:off x="56473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00" name="Google Shape;1400;p92"/>
          <p:cNvSpPr/>
          <p:nvPr/>
        </p:nvSpPr>
        <p:spPr>
          <a:xfrm>
            <a:off x="6338184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01" name="Google Shape;1401;p92"/>
          <p:cNvSpPr/>
          <p:nvPr/>
        </p:nvSpPr>
        <p:spPr>
          <a:xfrm>
            <a:off x="6818776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02" name="Google Shape;1402;p92"/>
          <p:cNvSpPr/>
          <p:nvPr/>
        </p:nvSpPr>
        <p:spPr>
          <a:xfrm>
            <a:off x="7299368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03" name="Google Shape;1403;p92"/>
          <p:cNvSpPr/>
          <p:nvPr/>
        </p:nvSpPr>
        <p:spPr>
          <a:xfrm>
            <a:off x="777996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04" name="Google Shape;1404;p92"/>
          <p:cNvSpPr/>
          <p:nvPr/>
        </p:nvSpPr>
        <p:spPr>
          <a:xfrm>
            <a:off x="82605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cxnSp>
        <p:nvCxnSpPr>
          <p:cNvPr id="1405" name="Google Shape;1405;p92"/>
          <p:cNvCxnSpPr>
            <a:stCxn id="1390" idx="2"/>
            <a:endCxn id="1391" idx="0"/>
          </p:cNvCxnSpPr>
          <p:nvPr/>
        </p:nvCxnSpPr>
        <p:spPr>
          <a:xfrm>
            <a:off x="9812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6" name="Google Shape;1406;p92"/>
          <p:cNvSpPr/>
          <p:nvPr/>
        </p:nvSpPr>
        <p:spPr>
          <a:xfrm>
            <a:off x="12215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407" name="Google Shape;1407;p92"/>
          <p:cNvCxnSpPr>
            <a:stCxn id="1406" idx="2"/>
          </p:cNvCxnSpPr>
          <p:nvPr/>
        </p:nvCxnSpPr>
        <p:spPr>
          <a:xfrm>
            <a:off x="14618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8" name="Google Shape;1408;p92"/>
          <p:cNvSpPr/>
          <p:nvPr/>
        </p:nvSpPr>
        <p:spPr>
          <a:xfrm>
            <a:off x="17021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409" name="Google Shape;1409;p92"/>
          <p:cNvSpPr/>
          <p:nvPr/>
        </p:nvSpPr>
        <p:spPr>
          <a:xfrm>
            <a:off x="21827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410" name="Google Shape;1410;p92"/>
          <p:cNvSpPr/>
          <p:nvPr/>
        </p:nvSpPr>
        <p:spPr>
          <a:xfrm>
            <a:off x="26633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411" name="Google Shape;1411;p92"/>
          <p:cNvSpPr/>
          <p:nvPr/>
        </p:nvSpPr>
        <p:spPr>
          <a:xfrm>
            <a:off x="3143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412" name="Google Shape;1412;p92"/>
          <p:cNvCxnSpPr>
            <a:stCxn id="1410" idx="2"/>
            <a:endCxn id="1400" idx="0"/>
          </p:cNvCxnSpPr>
          <p:nvPr/>
        </p:nvCxnSpPr>
        <p:spPr>
          <a:xfrm flipH="1" rot="-5400000">
            <a:off x="4422850" y="416125"/>
            <a:ext cx="636300" cy="3674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3" name="Google Shape;1413;p92"/>
          <p:cNvCxnSpPr>
            <a:stCxn id="1409" idx="2"/>
            <a:endCxn id="1396" idx="0"/>
          </p:cNvCxnSpPr>
          <p:nvPr/>
        </p:nvCxnSpPr>
        <p:spPr>
          <a:xfrm flipH="1" rot="-5400000">
            <a:off x="3116350" y="1242025"/>
            <a:ext cx="636300" cy="2022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4" name="Google Shape;1414;p92"/>
          <p:cNvCxnSpPr>
            <a:stCxn id="1408" idx="2"/>
            <a:endCxn id="1393" idx="0"/>
          </p:cNvCxnSpPr>
          <p:nvPr/>
        </p:nvCxnSpPr>
        <p:spPr>
          <a:xfrm flipH="1" rot="-5400000">
            <a:off x="2050000" y="1827775"/>
            <a:ext cx="636300" cy="8514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5" name="Google Shape;1415;p92"/>
          <p:cNvSpPr txBox="1"/>
          <p:nvPr/>
        </p:nvSpPr>
        <p:spPr>
          <a:xfrm>
            <a:off x="810400" y="1017725"/>
            <a:ext cx="786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blocos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1416" name="Google Shape;1416;p92"/>
          <p:cNvSpPr txBox="1"/>
          <p:nvPr/>
        </p:nvSpPr>
        <p:spPr>
          <a:xfrm>
            <a:off x="4708475" y="1105475"/>
            <a:ext cx="19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2"/>
                </a:solidFill>
              </a:rPr>
              <a:t>remove(1)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417" name="Google Shape;1417;p92"/>
          <p:cNvSpPr/>
          <p:nvPr/>
        </p:nvSpPr>
        <p:spPr>
          <a:xfrm>
            <a:off x="516680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h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18" name="Google Shape;1418;p92"/>
          <p:cNvSpPr/>
          <p:nvPr/>
        </p:nvSpPr>
        <p:spPr>
          <a:xfrm>
            <a:off x="468620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g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19" name="Google Shape;1419;p92"/>
          <p:cNvSpPr/>
          <p:nvPr/>
        </p:nvSpPr>
        <p:spPr>
          <a:xfrm>
            <a:off x="255362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c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20" name="Google Shape;1420;p92"/>
          <p:cNvSpPr/>
          <p:nvPr/>
        </p:nvSpPr>
        <p:spPr>
          <a:xfrm>
            <a:off x="303422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d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21" name="Google Shape;1421;p92"/>
          <p:cNvSpPr/>
          <p:nvPr/>
        </p:nvSpPr>
        <p:spPr>
          <a:xfrm>
            <a:off x="3527188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22" name="Google Shape;1422;p92"/>
          <p:cNvSpPr/>
          <p:nvPr/>
        </p:nvSpPr>
        <p:spPr>
          <a:xfrm>
            <a:off x="420560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f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23" name="Google Shape;1423;p92"/>
          <p:cNvSpPr/>
          <p:nvPr/>
        </p:nvSpPr>
        <p:spPr>
          <a:xfrm>
            <a:off x="1863235" y="25716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x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24" name="Google Shape;1424;p92"/>
          <p:cNvSpPr/>
          <p:nvPr/>
        </p:nvSpPr>
        <p:spPr>
          <a:xfrm>
            <a:off x="1862856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c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25" name="Google Shape;1425;p92"/>
          <p:cNvSpPr/>
          <p:nvPr/>
        </p:nvSpPr>
        <p:spPr>
          <a:xfrm>
            <a:off x="2541258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d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26" name="Google Shape;1426;p92"/>
          <p:cNvSpPr/>
          <p:nvPr/>
        </p:nvSpPr>
        <p:spPr>
          <a:xfrm>
            <a:off x="3514817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f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27" name="Google Shape;1427;p92"/>
          <p:cNvSpPr/>
          <p:nvPr/>
        </p:nvSpPr>
        <p:spPr>
          <a:xfrm>
            <a:off x="4205234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g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28" name="Google Shape;1428;p92"/>
          <p:cNvSpPr/>
          <p:nvPr/>
        </p:nvSpPr>
        <p:spPr>
          <a:xfrm>
            <a:off x="468620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h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29" name="Google Shape;1429;p92"/>
          <p:cNvSpPr/>
          <p:nvPr/>
        </p:nvSpPr>
        <p:spPr>
          <a:xfrm>
            <a:off x="516679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30" name="Google Shape;1430;p92"/>
          <p:cNvSpPr/>
          <p:nvPr/>
        </p:nvSpPr>
        <p:spPr>
          <a:xfrm>
            <a:off x="303421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31" name="Google Shape;1431;p92"/>
          <p:cNvSpPr/>
          <p:nvPr/>
        </p:nvSpPr>
        <p:spPr>
          <a:xfrm>
            <a:off x="1382241" y="2571761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x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32" name="Google Shape;1432;p92"/>
          <p:cNvSpPr txBox="1"/>
          <p:nvPr/>
        </p:nvSpPr>
        <p:spPr>
          <a:xfrm>
            <a:off x="4826050" y="1618025"/>
            <a:ext cx="19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2"/>
                </a:solidFill>
              </a:rPr>
              <a:t>remove(7)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433" name="Google Shape;1433;p92"/>
          <p:cNvSpPr/>
          <p:nvPr/>
        </p:nvSpPr>
        <p:spPr>
          <a:xfrm>
            <a:off x="4686210" y="25716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34" name="Google Shape;1434;p92"/>
          <p:cNvSpPr txBox="1"/>
          <p:nvPr/>
        </p:nvSpPr>
        <p:spPr>
          <a:xfrm>
            <a:off x="4685825" y="1092525"/>
            <a:ext cx="19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2"/>
                </a:solidFill>
              </a:rPr>
              <a:t>remove(6)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1435" name="Google Shape;1435;p92"/>
          <p:cNvSpPr/>
          <p:nvPr/>
        </p:nvSpPr>
        <p:spPr>
          <a:xfrm>
            <a:off x="420523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36" name="Google Shape;1436;p92"/>
          <p:cNvSpPr txBox="1"/>
          <p:nvPr/>
        </p:nvSpPr>
        <p:spPr>
          <a:xfrm>
            <a:off x="750625" y="3207225"/>
            <a:ext cx="5377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2"/>
                </a:solidFill>
              </a:rPr>
              <a:t>0     1     2       3    4    5      6    7    8    9      </a:t>
            </a:r>
            <a:r>
              <a:rPr lang="pt-BR" sz="1600">
                <a:solidFill>
                  <a:schemeClr val="accent2"/>
                </a:solidFill>
              </a:rPr>
              <a:t>   </a:t>
            </a:r>
            <a:r>
              <a:rPr lang="pt-BR">
                <a:solidFill>
                  <a:schemeClr val="accent2"/>
                </a:solidFill>
              </a:rPr>
              <a:t>     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37" name="Google Shape;1437;p92"/>
          <p:cNvSpPr txBox="1"/>
          <p:nvPr/>
        </p:nvSpPr>
        <p:spPr>
          <a:xfrm>
            <a:off x="6262575" y="3207225"/>
            <a:ext cx="255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2"/>
                </a:solidFill>
              </a:rPr>
              <a:t>10  11  12  13  14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93"/>
          <p:cNvSpPr txBox="1"/>
          <p:nvPr>
            <p:ph idx="1" type="body"/>
          </p:nvPr>
        </p:nvSpPr>
        <p:spPr>
          <a:xfrm>
            <a:off x="229800" y="415500"/>
            <a:ext cx="85206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4"/>
                </a:solidFill>
              </a:rPr>
              <a:t>initialize()</a:t>
            </a:r>
            <a:endParaRPr sz="28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n←0</a:t>
            </a:r>
            <a:endParaRPr sz="2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blocks ← ArrayStack()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RootishArrayStack</a:t>
            </a:r>
            <a:endParaRPr/>
          </a:p>
        </p:txBody>
      </p:sp>
      <p:sp>
        <p:nvSpPr>
          <p:cNvPr id="1448" name="Google Shape;1448;p94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Como calcular a posição de um elemento?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RootishArrayStack</a:t>
            </a:r>
            <a:endParaRPr/>
          </a:p>
        </p:txBody>
      </p:sp>
      <p:sp>
        <p:nvSpPr>
          <p:cNvPr id="1454" name="Google Shape;1454;p95"/>
          <p:cNvSpPr/>
          <p:nvPr/>
        </p:nvSpPr>
        <p:spPr>
          <a:xfrm>
            <a:off x="740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455" name="Google Shape;1455;p95"/>
          <p:cNvSpPr/>
          <p:nvPr/>
        </p:nvSpPr>
        <p:spPr>
          <a:xfrm>
            <a:off x="74095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56" name="Google Shape;1456;p95"/>
          <p:cNvSpPr/>
          <p:nvPr/>
        </p:nvSpPr>
        <p:spPr>
          <a:xfrm>
            <a:off x="138224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b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57" name="Google Shape;1457;p95"/>
          <p:cNvSpPr/>
          <p:nvPr/>
        </p:nvSpPr>
        <p:spPr>
          <a:xfrm>
            <a:off x="186284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c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58" name="Google Shape;1458;p95"/>
          <p:cNvSpPr/>
          <p:nvPr/>
        </p:nvSpPr>
        <p:spPr>
          <a:xfrm>
            <a:off x="255363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d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59" name="Google Shape;1459;p95"/>
          <p:cNvSpPr/>
          <p:nvPr/>
        </p:nvSpPr>
        <p:spPr>
          <a:xfrm>
            <a:off x="303422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60" name="Google Shape;1460;p95"/>
          <p:cNvSpPr/>
          <p:nvPr/>
        </p:nvSpPr>
        <p:spPr>
          <a:xfrm>
            <a:off x="3514817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f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61" name="Google Shape;1461;p95"/>
          <p:cNvSpPr/>
          <p:nvPr/>
        </p:nvSpPr>
        <p:spPr>
          <a:xfrm>
            <a:off x="420560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g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62" name="Google Shape;1462;p95"/>
          <p:cNvSpPr/>
          <p:nvPr/>
        </p:nvSpPr>
        <p:spPr>
          <a:xfrm>
            <a:off x="468620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h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63" name="Google Shape;1463;p95"/>
          <p:cNvSpPr/>
          <p:nvPr/>
        </p:nvSpPr>
        <p:spPr>
          <a:xfrm>
            <a:off x="516679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64" name="Google Shape;1464;p95"/>
          <p:cNvSpPr/>
          <p:nvPr/>
        </p:nvSpPr>
        <p:spPr>
          <a:xfrm>
            <a:off x="56473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65" name="Google Shape;1465;p95"/>
          <p:cNvSpPr/>
          <p:nvPr/>
        </p:nvSpPr>
        <p:spPr>
          <a:xfrm>
            <a:off x="6338184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66" name="Google Shape;1466;p95"/>
          <p:cNvSpPr/>
          <p:nvPr/>
        </p:nvSpPr>
        <p:spPr>
          <a:xfrm>
            <a:off x="6818776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67" name="Google Shape;1467;p95"/>
          <p:cNvSpPr/>
          <p:nvPr/>
        </p:nvSpPr>
        <p:spPr>
          <a:xfrm>
            <a:off x="7299368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68" name="Google Shape;1468;p95"/>
          <p:cNvSpPr/>
          <p:nvPr/>
        </p:nvSpPr>
        <p:spPr>
          <a:xfrm>
            <a:off x="777996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69" name="Google Shape;1469;p95"/>
          <p:cNvSpPr/>
          <p:nvPr/>
        </p:nvSpPr>
        <p:spPr>
          <a:xfrm>
            <a:off x="82605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cxnSp>
        <p:nvCxnSpPr>
          <p:cNvPr id="1470" name="Google Shape;1470;p95"/>
          <p:cNvCxnSpPr>
            <a:stCxn id="1454" idx="2"/>
            <a:endCxn id="1455" idx="0"/>
          </p:cNvCxnSpPr>
          <p:nvPr/>
        </p:nvCxnSpPr>
        <p:spPr>
          <a:xfrm>
            <a:off x="9812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1" name="Google Shape;1471;p95"/>
          <p:cNvSpPr/>
          <p:nvPr/>
        </p:nvSpPr>
        <p:spPr>
          <a:xfrm>
            <a:off x="12215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472" name="Google Shape;1472;p95"/>
          <p:cNvCxnSpPr>
            <a:stCxn id="1471" idx="2"/>
          </p:cNvCxnSpPr>
          <p:nvPr/>
        </p:nvCxnSpPr>
        <p:spPr>
          <a:xfrm>
            <a:off x="14618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3" name="Google Shape;1473;p95"/>
          <p:cNvSpPr/>
          <p:nvPr/>
        </p:nvSpPr>
        <p:spPr>
          <a:xfrm>
            <a:off x="17021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474" name="Google Shape;1474;p95"/>
          <p:cNvSpPr/>
          <p:nvPr/>
        </p:nvSpPr>
        <p:spPr>
          <a:xfrm>
            <a:off x="21827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475" name="Google Shape;1475;p95"/>
          <p:cNvSpPr/>
          <p:nvPr/>
        </p:nvSpPr>
        <p:spPr>
          <a:xfrm>
            <a:off x="26633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476" name="Google Shape;1476;p95"/>
          <p:cNvSpPr/>
          <p:nvPr/>
        </p:nvSpPr>
        <p:spPr>
          <a:xfrm>
            <a:off x="3143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477" name="Google Shape;1477;p95"/>
          <p:cNvCxnSpPr>
            <a:stCxn id="1475" idx="2"/>
            <a:endCxn id="1465" idx="0"/>
          </p:cNvCxnSpPr>
          <p:nvPr/>
        </p:nvCxnSpPr>
        <p:spPr>
          <a:xfrm flipH="1" rot="-5400000">
            <a:off x="4422850" y="416125"/>
            <a:ext cx="636300" cy="3674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95"/>
          <p:cNvCxnSpPr>
            <a:stCxn id="1474" idx="2"/>
            <a:endCxn id="1461" idx="0"/>
          </p:cNvCxnSpPr>
          <p:nvPr/>
        </p:nvCxnSpPr>
        <p:spPr>
          <a:xfrm flipH="1" rot="-5400000">
            <a:off x="3116350" y="1242025"/>
            <a:ext cx="636300" cy="2022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95"/>
          <p:cNvCxnSpPr>
            <a:stCxn id="1473" idx="2"/>
            <a:endCxn id="1458" idx="0"/>
          </p:cNvCxnSpPr>
          <p:nvPr/>
        </p:nvCxnSpPr>
        <p:spPr>
          <a:xfrm flipH="1" rot="-5400000">
            <a:off x="2050000" y="1827775"/>
            <a:ext cx="636300" cy="8514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0" name="Google Shape;1480;p95"/>
          <p:cNvSpPr txBox="1"/>
          <p:nvPr/>
        </p:nvSpPr>
        <p:spPr>
          <a:xfrm>
            <a:off x="810400" y="1017725"/>
            <a:ext cx="786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blocos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1481" name="Google Shape;1481;p95"/>
          <p:cNvSpPr txBox="1"/>
          <p:nvPr/>
        </p:nvSpPr>
        <p:spPr>
          <a:xfrm>
            <a:off x="750625" y="3207225"/>
            <a:ext cx="813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2"/>
                </a:solidFill>
              </a:rPr>
              <a:t>0     1     2       3    4    5      6    7    8    9      10  11  12  13  14 </a:t>
            </a:r>
            <a:r>
              <a:rPr lang="pt-BR" sz="1600">
                <a:solidFill>
                  <a:schemeClr val="accent2"/>
                </a:solidFill>
              </a:rPr>
              <a:t>   </a:t>
            </a:r>
            <a:r>
              <a:rPr lang="pt-BR">
                <a:solidFill>
                  <a:schemeClr val="accent2"/>
                </a:solidFill>
              </a:rPr>
              <a:t>     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82" name="Google Shape;1482;p95"/>
          <p:cNvSpPr txBox="1"/>
          <p:nvPr/>
        </p:nvSpPr>
        <p:spPr>
          <a:xfrm>
            <a:off x="810400" y="3746025"/>
            <a:ext cx="78612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O elemento da lista com índice 0 é armazenado no bloco 0, os elementos com índices 1 e 2 são armazenados no bloco 1, os elementos com índices 3, 4, e 5 são armazenados no bloco 2, e assim por diante.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RootishArrayStack</a:t>
            </a:r>
            <a:endParaRPr/>
          </a:p>
        </p:txBody>
      </p:sp>
      <p:sp>
        <p:nvSpPr>
          <p:cNvPr id="1488" name="Google Shape;1488;p96"/>
          <p:cNvSpPr/>
          <p:nvPr/>
        </p:nvSpPr>
        <p:spPr>
          <a:xfrm>
            <a:off x="740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489" name="Google Shape;1489;p96"/>
          <p:cNvSpPr/>
          <p:nvPr/>
        </p:nvSpPr>
        <p:spPr>
          <a:xfrm>
            <a:off x="74095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90" name="Google Shape;1490;p96"/>
          <p:cNvSpPr/>
          <p:nvPr/>
        </p:nvSpPr>
        <p:spPr>
          <a:xfrm>
            <a:off x="138224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b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91" name="Google Shape;1491;p96"/>
          <p:cNvSpPr/>
          <p:nvPr/>
        </p:nvSpPr>
        <p:spPr>
          <a:xfrm>
            <a:off x="186284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c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92" name="Google Shape;1492;p96"/>
          <p:cNvSpPr/>
          <p:nvPr/>
        </p:nvSpPr>
        <p:spPr>
          <a:xfrm>
            <a:off x="255363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d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93" name="Google Shape;1493;p96"/>
          <p:cNvSpPr/>
          <p:nvPr/>
        </p:nvSpPr>
        <p:spPr>
          <a:xfrm>
            <a:off x="303422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e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94" name="Google Shape;1494;p96"/>
          <p:cNvSpPr/>
          <p:nvPr/>
        </p:nvSpPr>
        <p:spPr>
          <a:xfrm>
            <a:off x="3514817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f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95" name="Google Shape;1495;p96"/>
          <p:cNvSpPr/>
          <p:nvPr/>
        </p:nvSpPr>
        <p:spPr>
          <a:xfrm>
            <a:off x="4205609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g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496" name="Google Shape;1496;p96"/>
          <p:cNvSpPr/>
          <p:nvPr/>
        </p:nvSpPr>
        <p:spPr>
          <a:xfrm>
            <a:off x="4686201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h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497" name="Google Shape;1497;p96"/>
          <p:cNvSpPr/>
          <p:nvPr/>
        </p:nvSpPr>
        <p:spPr>
          <a:xfrm>
            <a:off x="5166793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98" name="Google Shape;1498;p96"/>
          <p:cNvSpPr/>
          <p:nvPr/>
        </p:nvSpPr>
        <p:spPr>
          <a:xfrm>
            <a:off x="56473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499" name="Google Shape;1499;p96"/>
          <p:cNvSpPr/>
          <p:nvPr/>
        </p:nvSpPr>
        <p:spPr>
          <a:xfrm>
            <a:off x="6338184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 </a:t>
            </a:r>
            <a:endParaRPr sz="3500"/>
          </a:p>
        </p:txBody>
      </p:sp>
      <p:sp>
        <p:nvSpPr>
          <p:cNvPr id="1500" name="Google Shape;1500;p96"/>
          <p:cNvSpPr/>
          <p:nvPr/>
        </p:nvSpPr>
        <p:spPr>
          <a:xfrm>
            <a:off x="6818776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 </a:t>
            </a:r>
            <a:r>
              <a:rPr lang="pt-BR" sz="3200"/>
              <a:t>   </a:t>
            </a:r>
            <a:endParaRPr sz="3500"/>
          </a:p>
        </p:txBody>
      </p:sp>
      <p:sp>
        <p:nvSpPr>
          <p:cNvPr id="1501" name="Google Shape;1501;p96"/>
          <p:cNvSpPr/>
          <p:nvPr/>
        </p:nvSpPr>
        <p:spPr>
          <a:xfrm>
            <a:off x="7299368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502" name="Google Shape;1502;p96"/>
          <p:cNvSpPr/>
          <p:nvPr/>
        </p:nvSpPr>
        <p:spPr>
          <a:xfrm>
            <a:off x="7779960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sp>
        <p:nvSpPr>
          <p:cNvPr id="1503" name="Google Shape;1503;p96"/>
          <p:cNvSpPr/>
          <p:nvPr/>
        </p:nvSpPr>
        <p:spPr>
          <a:xfrm>
            <a:off x="8260585" y="2571750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    </a:t>
            </a:r>
            <a:endParaRPr sz="3500"/>
          </a:p>
        </p:txBody>
      </p:sp>
      <p:cxnSp>
        <p:nvCxnSpPr>
          <p:cNvPr id="1504" name="Google Shape;1504;p96"/>
          <p:cNvCxnSpPr>
            <a:stCxn id="1488" idx="2"/>
            <a:endCxn id="1489" idx="0"/>
          </p:cNvCxnSpPr>
          <p:nvPr/>
        </p:nvCxnSpPr>
        <p:spPr>
          <a:xfrm>
            <a:off x="9812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5" name="Google Shape;1505;p96"/>
          <p:cNvSpPr/>
          <p:nvPr/>
        </p:nvSpPr>
        <p:spPr>
          <a:xfrm>
            <a:off x="12215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506" name="Google Shape;1506;p96"/>
          <p:cNvCxnSpPr>
            <a:stCxn id="1505" idx="2"/>
          </p:cNvCxnSpPr>
          <p:nvPr/>
        </p:nvCxnSpPr>
        <p:spPr>
          <a:xfrm>
            <a:off x="1461850" y="1935325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7" name="Google Shape;1507;p96"/>
          <p:cNvSpPr/>
          <p:nvPr/>
        </p:nvSpPr>
        <p:spPr>
          <a:xfrm>
            <a:off x="17021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508" name="Google Shape;1508;p96"/>
          <p:cNvSpPr/>
          <p:nvPr/>
        </p:nvSpPr>
        <p:spPr>
          <a:xfrm>
            <a:off x="21827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509" name="Google Shape;1509;p96"/>
          <p:cNvSpPr/>
          <p:nvPr/>
        </p:nvSpPr>
        <p:spPr>
          <a:xfrm>
            <a:off x="26633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sp>
        <p:nvSpPr>
          <p:cNvPr id="1510" name="Google Shape;1510;p96"/>
          <p:cNvSpPr/>
          <p:nvPr/>
        </p:nvSpPr>
        <p:spPr>
          <a:xfrm>
            <a:off x="3143950" y="1476925"/>
            <a:ext cx="480600" cy="45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◉</a:t>
            </a:r>
            <a:endParaRPr sz="3500"/>
          </a:p>
        </p:txBody>
      </p:sp>
      <p:cxnSp>
        <p:nvCxnSpPr>
          <p:cNvPr id="1511" name="Google Shape;1511;p96"/>
          <p:cNvCxnSpPr>
            <a:stCxn id="1509" idx="2"/>
            <a:endCxn id="1499" idx="0"/>
          </p:cNvCxnSpPr>
          <p:nvPr/>
        </p:nvCxnSpPr>
        <p:spPr>
          <a:xfrm flipH="1" rot="-5400000">
            <a:off x="4422850" y="416125"/>
            <a:ext cx="636300" cy="3674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96"/>
          <p:cNvCxnSpPr>
            <a:stCxn id="1508" idx="2"/>
            <a:endCxn id="1495" idx="0"/>
          </p:cNvCxnSpPr>
          <p:nvPr/>
        </p:nvCxnSpPr>
        <p:spPr>
          <a:xfrm flipH="1" rot="-5400000">
            <a:off x="3116350" y="1242025"/>
            <a:ext cx="636300" cy="2022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3" name="Google Shape;1513;p96"/>
          <p:cNvCxnSpPr>
            <a:stCxn id="1507" idx="2"/>
            <a:endCxn id="1492" idx="0"/>
          </p:cNvCxnSpPr>
          <p:nvPr/>
        </p:nvCxnSpPr>
        <p:spPr>
          <a:xfrm flipH="1" rot="-5400000">
            <a:off x="2050000" y="1827775"/>
            <a:ext cx="636300" cy="8514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4" name="Google Shape;1514;p96"/>
          <p:cNvSpPr txBox="1"/>
          <p:nvPr/>
        </p:nvSpPr>
        <p:spPr>
          <a:xfrm>
            <a:off x="810400" y="1017725"/>
            <a:ext cx="786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accent4"/>
                </a:solidFill>
              </a:rPr>
              <a:t>blocos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1515" name="Google Shape;1515;p96"/>
          <p:cNvSpPr txBox="1"/>
          <p:nvPr/>
        </p:nvSpPr>
        <p:spPr>
          <a:xfrm>
            <a:off x="750625" y="3207225"/>
            <a:ext cx="813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accent2"/>
                </a:solidFill>
              </a:rPr>
              <a:t>0     1     2       3    4    5      6    7    8    9      10  11  12  13  14 </a:t>
            </a:r>
            <a:r>
              <a:rPr lang="pt-BR" sz="1600">
                <a:solidFill>
                  <a:schemeClr val="accent2"/>
                </a:solidFill>
              </a:rPr>
              <a:t>   </a:t>
            </a:r>
            <a:r>
              <a:rPr lang="pt-BR">
                <a:solidFill>
                  <a:schemeClr val="accent2"/>
                </a:solidFill>
              </a:rPr>
              <a:t>     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6" name="Google Shape;1516;p96"/>
          <p:cNvSpPr txBox="1"/>
          <p:nvPr/>
        </p:nvSpPr>
        <p:spPr>
          <a:xfrm>
            <a:off x="810400" y="3746025"/>
            <a:ext cx="78612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Se o índice i está no bloco b, então o número de elementos nos blocos 0, . . . , b − 1 é b(b + 1)/2. Assim, i está armazenado na posição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4"/>
                </a:solidFill>
              </a:rPr>
              <a:t>j = i − b(b + 1)/2 dentro do bloco b.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 de b</a:t>
            </a:r>
            <a:endParaRPr/>
          </a:p>
        </p:txBody>
      </p:sp>
      <p:sp>
        <p:nvSpPr>
          <p:cNvPr id="1522" name="Google Shape;1522;p97"/>
          <p:cNvSpPr txBox="1"/>
          <p:nvPr>
            <p:ph idx="1" type="body"/>
          </p:nvPr>
        </p:nvSpPr>
        <p:spPr>
          <a:xfrm>
            <a:off x="311700" y="941700"/>
            <a:ext cx="85206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O número de elementos que possuem índices menores que ou iguais a </a:t>
            </a:r>
            <a:r>
              <a:rPr lang="pt-BR" sz="2100">
                <a:solidFill>
                  <a:schemeClr val="accent4"/>
                </a:solidFill>
              </a:rPr>
              <a:t>i</a:t>
            </a:r>
            <a:r>
              <a:rPr lang="pt-BR" sz="2100"/>
              <a:t> é </a:t>
            </a:r>
            <a:r>
              <a:rPr lang="pt-BR" sz="2100">
                <a:solidFill>
                  <a:schemeClr val="accent4"/>
                </a:solidFill>
              </a:rPr>
              <a:t>i + 1</a:t>
            </a:r>
            <a:r>
              <a:rPr lang="pt-BR" sz="2100"/>
              <a:t>. Por outro lado, o número de elementos nos blocos </a:t>
            </a:r>
            <a:r>
              <a:rPr lang="pt-BR" sz="2100">
                <a:solidFill>
                  <a:schemeClr val="accent4"/>
                </a:solidFill>
              </a:rPr>
              <a:t>0, . . . , b</a:t>
            </a:r>
            <a:r>
              <a:rPr lang="pt-BR" sz="2100"/>
              <a:t> é </a:t>
            </a:r>
            <a:r>
              <a:rPr lang="pt-BR" sz="2100">
                <a:solidFill>
                  <a:schemeClr val="accent4"/>
                </a:solidFill>
              </a:rPr>
              <a:t>(b + 1)(b + 2)/2</a:t>
            </a:r>
            <a:r>
              <a:rPr lang="pt-BR" sz="2100"/>
              <a:t>. Assim, b é o menor inteiro tal que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(b + 1)(b + 2)/2 ≥ i + 1</a:t>
            </a:r>
            <a:r>
              <a:rPr lang="pt-BR" sz="2100"/>
              <a:t> 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Podemos escrever esta equação como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chemeClr val="accent4"/>
                </a:solidFill>
              </a:rPr>
              <a:t>b</a:t>
            </a:r>
            <a:r>
              <a:rPr baseline="30000" lang="pt-BR" sz="2100">
                <a:solidFill>
                  <a:schemeClr val="accent4"/>
                </a:solidFill>
              </a:rPr>
              <a:t>2</a:t>
            </a:r>
            <a:r>
              <a:rPr lang="pt-BR" sz="2100">
                <a:solidFill>
                  <a:schemeClr val="accent4"/>
                </a:solidFill>
              </a:rPr>
              <a:t> + 3b − 2i ≥ 0</a:t>
            </a:r>
            <a:r>
              <a:rPr lang="pt-BR" sz="2100"/>
              <a:t> .</a:t>
            </a:r>
            <a:endParaRPr sz="21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i2b()</a:t>
            </a:r>
            <a:endParaRPr/>
          </a:p>
        </p:txBody>
      </p:sp>
      <p:sp>
        <p:nvSpPr>
          <p:cNvPr id="1528" name="Google Shape;152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equação quadrática correspondente é  </a:t>
            </a:r>
            <a:r>
              <a:rPr lang="pt-BR">
                <a:solidFill>
                  <a:schemeClr val="accent4"/>
                </a:solidFill>
              </a:rPr>
              <a:t>b</a:t>
            </a:r>
            <a:r>
              <a:rPr baseline="30000" lang="pt-BR">
                <a:solidFill>
                  <a:schemeClr val="accent4"/>
                </a:solidFill>
              </a:rPr>
              <a:t>2</a:t>
            </a:r>
            <a:r>
              <a:rPr lang="pt-BR">
                <a:solidFill>
                  <a:schemeClr val="accent4"/>
                </a:solidFill>
              </a:rPr>
              <a:t> + 3b − 2i = 0</a:t>
            </a:r>
            <a:r>
              <a:rPr lang="pt-BR"/>
              <a:t> que possui duas soluções:                                      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Assim, obtemos a solução                                      . Procuramos simplesmente o menor inteiro b tal que                                     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Isto é simplesmente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9" name="Google Shape;152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200" y="1541349"/>
            <a:ext cx="2280200" cy="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598" y="1541352"/>
            <a:ext cx="2123929" cy="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175" y="2019274"/>
            <a:ext cx="2280200" cy="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7200" y="2358389"/>
            <a:ext cx="2280199" cy="29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1550" y="3314243"/>
            <a:ext cx="3413450" cy="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0" y="846875"/>
            <a:ext cx="8839204" cy="220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get() e set()</a:t>
            </a:r>
            <a:endParaRPr/>
          </a:p>
        </p:txBody>
      </p:sp>
      <p:sp>
        <p:nvSpPr>
          <p:cNvPr id="1544" name="Google Shape;1544;p100"/>
          <p:cNvSpPr txBox="1"/>
          <p:nvPr>
            <p:ph idx="1" type="body"/>
          </p:nvPr>
        </p:nvSpPr>
        <p:spPr>
          <a:xfrm>
            <a:off x="311700" y="1152475"/>
            <a:ext cx="85206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get(i)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b ← i2b(i)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j ← i − b · (b + 1)/2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blocks.get(b)[j]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set(i , x)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b ← i2b(i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j ← i − b · (b + 1)/2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y ← blocks.get(b)[j]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blocks.get(b)[j] ←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01"/>
          <p:cNvSpPr txBox="1"/>
          <p:nvPr>
            <p:ph idx="1" type="body"/>
          </p:nvPr>
        </p:nvSpPr>
        <p:spPr>
          <a:xfrm>
            <a:off x="311700" y="325550"/>
            <a:ext cx="85206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add(i , x)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 ← blocks.size()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r · (r + 1)/2 &lt; n + 1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grow()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n ←n 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n − 1, n − 2, n − 3, . . . , i + 1 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set(j , get(j − 1))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set(i 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grow()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blocks.append(new_array(blocks.size() + 1))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Lista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817725" y="1161175"/>
            <a:ext cx="3998700" cy="36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013975" y="1267450"/>
            <a:ext cx="206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ArrayStack</a:t>
            </a:r>
            <a:endParaRPr sz="2500"/>
          </a:p>
        </p:txBody>
      </p:sp>
      <p:sp>
        <p:nvSpPr>
          <p:cNvPr id="190" name="Google Shape;190;p21"/>
          <p:cNvSpPr txBox="1"/>
          <p:nvPr/>
        </p:nvSpPr>
        <p:spPr>
          <a:xfrm>
            <a:off x="1316550" y="2281450"/>
            <a:ext cx="7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 a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390125" y="2641275"/>
            <a:ext cx="310800" cy="269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1700925" y="2641275"/>
            <a:ext cx="310800" cy="269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011725" y="2641275"/>
            <a:ext cx="310800" cy="269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22525" y="2641275"/>
            <a:ext cx="310800" cy="269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1292175" y="291097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n: número de elementos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2633325" y="2338975"/>
            <a:ext cx="768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/>
              <a:t>…</a:t>
            </a:r>
            <a:endParaRPr sz="3100"/>
          </a:p>
        </p:txBody>
      </p:sp>
      <p:sp>
        <p:nvSpPr>
          <p:cNvPr id="197" name="Google Shape;197;p21"/>
          <p:cNvSpPr/>
          <p:nvPr/>
        </p:nvSpPr>
        <p:spPr>
          <a:xfrm>
            <a:off x="4816425" y="238775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get(i)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816425" y="294900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et(i,x)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816425" y="178327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size()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816425" y="3510250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add(</a:t>
            </a:r>
            <a:r>
              <a:rPr lang="pt-BR"/>
              <a:t>i,x)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816425" y="4114725"/>
            <a:ext cx="981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</a:t>
            </a:r>
            <a:r>
              <a:rPr lang="pt-BR"/>
              <a:t>(i)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02"/>
          <p:cNvSpPr txBox="1"/>
          <p:nvPr>
            <p:ph idx="1" type="body"/>
          </p:nvPr>
        </p:nvSpPr>
        <p:spPr>
          <a:xfrm>
            <a:off x="311700" y="358100"/>
            <a:ext cx="8520600" cy="4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remove(i)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x ← get(i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i, i + 1, i + 2, . . . , n − 2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set(j , get(j + 1))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n ← n −1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 ← blocks.size()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(r − 2) · (r − 1)/2 ≥ n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shrink()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03"/>
          <p:cNvSpPr txBox="1"/>
          <p:nvPr>
            <p:ph idx="1" type="body"/>
          </p:nvPr>
        </p:nvSpPr>
        <p:spPr>
          <a:xfrm>
            <a:off x="311700" y="358100"/>
            <a:ext cx="8520600" cy="4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shrink()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 ← blocks.size()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r &gt; 0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(r − 2) · (r − 1)/2 ≥ n </a:t>
            </a:r>
            <a:r>
              <a:rPr lang="pt-BR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blocks.remove(blocks.size() − 1)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 ←r −1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000"/>
              <a:t>FIM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