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oboto"/>
      <p:regular r:id="rId51"/>
      <p:bold r:id="rId52"/>
      <p:italic r:id="rId53"/>
      <p:boldItalic r:id="rId54"/>
    </p:embeddedFont>
    <p:embeddedFont>
      <p:font typeface="Nunito"/>
      <p:regular r:id="rId55"/>
      <p:bold r:id="rId56"/>
      <p:italic r:id="rId57"/>
      <p:boldItalic r:id="rId58"/>
    </p:embeddedFont>
    <p:embeddedFont>
      <p:font typeface="Maven Pro"/>
      <p:regular r:id="rId59"/>
      <p:bold r:id="rId60"/>
    </p:embeddedFont>
    <p:embeddedFont>
      <p:font typeface="Roboto Mono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Mono-bold.fntdata"/><Relationship Id="rId61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64" Type="http://schemas.openxmlformats.org/officeDocument/2006/relationships/font" Target="fonts/RobotoMono-boldItalic.fntdata"/><Relationship Id="rId63" Type="http://schemas.openxmlformats.org/officeDocument/2006/relationships/font" Target="fonts/RobotoMon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MavenPr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regular.fntdata"/><Relationship Id="rId50" Type="http://schemas.openxmlformats.org/officeDocument/2006/relationships/slide" Target="slides/slide45.xml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6.xml"/><Relationship Id="rId55" Type="http://schemas.openxmlformats.org/officeDocument/2006/relationships/font" Target="fonts/Nunito-regular.fntdata"/><Relationship Id="rId10" Type="http://schemas.openxmlformats.org/officeDocument/2006/relationships/slide" Target="slides/slide5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8.xml"/><Relationship Id="rId57" Type="http://schemas.openxmlformats.org/officeDocument/2006/relationships/font" Target="fonts/Nunito-italic.fntdata"/><Relationship Id="rId12" Type="http://schemas.openxmlformats.org/officeDocument/2006/relationships/slide" Target="slides/slide7.xml"/><Relationship Id="rId56" Type="http://schemas.openxmlformats.org/officeDocument/2006/relationships/font" Target="fonts/Nunito-bold.fntdata"/><Relationship Id="rId15" Type="http://schemas.openxmlformats.org/officeDocument/2006/relationships/slide" Target="slides/slide10.xml"/><Relationship Id="rId59" Type="http://schemas.openxmlformats.org/officeDocument/2006/relationships/font" Target="fonts/MavenPro-regular.fntdata"/><Relationship Id="rId14" Type="http://schemas.openxmlformats.org/officeDocument/2006/relationships/slide" Target="slides/slide9.xml"/><Relationship Id="rId58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60e50351a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760e50351a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760e50351a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760e50351a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760e50351a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760e50351a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760e50351a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760e50351a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760e50351a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760e50351a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760e50351a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760e50351a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760e50351a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760e50351a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760e50351a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760e50351a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760e50351a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760e50351a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760e50351a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760e50351a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60e50351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60e5035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760e50351a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760e50351a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60e50351a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760e50351a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760e50351a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760e50351a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760e50351a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760e50351a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760e50351a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760e50351a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760e50351a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760e50351a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760e50351a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760e50351a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760e50351a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760e50351a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760e50351a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760e50351a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760e50351a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760e50351a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0e50351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0e50351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760e50351a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760e50351a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760e50351a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760e50351a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760e50351a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760e50351a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760e50351a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760e50351a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760e50351a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760e50351a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760e50351a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760e50351a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760e50351a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760e50351a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760e50351a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760e50351a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760e50351a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760e50351a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760e50351a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760e50351a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60e50351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60e50351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760e50351a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760e50351a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760e50351a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760e50351a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760e50351a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760e50351a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760e50351a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760e50351a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760e50351a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760e50351a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760e50351a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760e50351a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760e50351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760e50351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760e50351a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760e50351a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760e50351a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760e50351a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760e50351a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760e50351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760e50351a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760e50351a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Orientada a objetos e Python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e Atribuição</a:t>
            </a:r>
            <a:endParaRPr/>
          </a:p>
        </p:txBody>
      </p:sp>
      <p:sp>
        <p:nvSpPr>
          <p:cNvPr id="332" name="Google Shape;332;p22"/>
          <p:cNvSpPr txBox="1"/>
          <p:nvPr>
            <p:ph idx="1" type="body"/>
          </p:nvPr>
        </p:nvSpPr>
        <p:spPr>
          <a:xfrm>
            <a:off x="1303800" y="15608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programação imperativa, você usa variáveis para armazenar e manipular dados.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"Alice"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saldo_bancario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1000.50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Procedimentos e Funções</a:t>
            </a:r>
            <a:endParaRPr/>
          </a:p>
        </p:txBody>
      </p:sp>
      <p:sp>
        <p:nvSpPr>
          <p:cNvPr id="338" name="Google Shape;338;p23"/>
          <p:cNvSpPr txBox="1"/>
          <p:nvPr>
            <p:ph idx="1" type="body"/>
          </p:nvPr>
        </p:nvSpPr>
        <p:spPr>
          <a:xfrm>
            <a:off x="1303800" y="13527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105"/>
              <a:t>Organização de código em blocos de funções que executam tarefas específicas.</a:t>
            </a:r>
            <a:endParaRPr sz="11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t-BR" sz="110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pt-BR" sz="110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5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saudacao</a:t>
            </a:r>
            <a:r>
              <a:rPr lang="pt-BR" sz="110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10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 sz="110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10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10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pt-BR" sz="110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10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5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f"Olá, </a:t>
            </a:r>
            <a:r>
              <a:rPr lang="pt-BR" sz="110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pt-BR" sz="110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 sz="110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 sz="1105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!"</a:t>
            </a:r>
            <a:endParaRPr sz="110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0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10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mensagem</a:t>
            </a:r>
            <a:r>
              <a:rPr lang="pt-BR" sz="110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10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10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10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saudacao</a:t>
            </a:r>
            <a:r>
              <a:rPr lang="pt-BR" sz="110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105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"Bob"</a:t>
            </a:r>
            <a:r>
              <a:rPr lang="pt-BR" sz="110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105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110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10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mensagem</a:t>
            </a:r>
            <a:r>
              <a:rPr lang="pt-BR" sz="110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Modificação de Variáveis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programação imperativa envolve frequentemente a modificação direta do estado das variáveis.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saldo_bancario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1000.50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saldo_bancario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-=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200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f"Novo saldo: 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saldo_bancario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Resumo</a:t>
            </a:r>
            <a:endParaRPr/>
          </a:p>
        </p:txBody>
      </p:sp>
      <p:sp>
        <p:nvSpPr>
          <p:cNvPr id="350" name="Google Shape;350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Em resumo, a programação imperativa em Python envolve a escrita de código que sequencialmente executa comandos para alterar o estado das variáveis e controlar o fluxo de execução.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Orientação a Objetos?</a:t>
            </a:r>
            <a:endParaRPr/>
          </a:p>
        </p:txBody>
      </p:sp>
      <p:sp>
        <p:nvSpPr>
          <p:cNvPr id="356" name="Google Shape;356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 programação orientada a objetos (POO) é um paradigma que oferece uma abordagem estruturada e modular para desenvolver software. (Mas isso também pode ser obtido com a programação imperativa)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Ela se baseia na modelagem do mundo real, onde os objetos são os blocos de construção principais.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Modelagem do Mundo Real</a:t>
            </a:r>
            <a:endParaRPr/>
          </a:p>
        </p:txBody>
      </p:sp>
      <p:sp>
        <p:nvSpPr>
          <p:cNvPr id="362" name="Google Shape;362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A orientação a objetos permite que você modele entidades, conceitos e interações do mundo real diretamente em seu código. Isso torna a compreensão e a representação de problemas complexos mais naturais.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Reutilização de Código</a:t>
            </a:r>
            <a:endParaRPr/>
          </a:p>
        </p:txBody>
      </p:sp>
      <p:sp>
        <p:nvSpPr>
          <p:cNvPr id="368" name="Google Shape;368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/>
              <a:t>Através de conceitos como herança e composição, é possível criar classes que herdam comportamentos de outras classes já existentes. Isso promove a reutilização de código, economizando tempo e esforço.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Manutenção Facilitada</a:t>
            </a:r>
            <a:endParaRPr/>
          </a:p>
        </p:txBody>
      </p:sp>
      <p:sp>
        <p:nvSpPr>
          <p:cNvPr id="374" name="Google Shape;374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A POO oferece uma estrutura organizacional que torna a manutenção do código mais fácil. Mudanças em um objeto específico não deveriam afetar o funcionamento de outros objetos, desde que a interface seja mantida.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Abstração e Encapsulamento</a:t>
            </a:r>
            <a:endParaRPr/>
          </a:p>
        </p:txBody>
      </p:sp>
      <p:sp>
        <p:nvSpPr>
          <p:cNvPr id="380" name="Google Shape;380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/>
              <a:t>A POO permite a criação de abstrações, onde você pode se concentrar nos aspectos relevantes de um objeto e ocultar os detalhes internos. Isso torna o código mais modular e diminui a complexidade.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Colaboração Eficiente</a:t>
            </a:r>
            <a:endParaRPr/>
          </a:p>
        </p:txBody>
      </p:sp>
      <p:sp>
        <p:nvSpPr>
          <p:cNvPr id="386" name="Google Shape;386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Em projetos grandes, várias equipes podem trabalhar simultaneamente em diferentes módulos baseados em classes. Isso promove a colaboração eficiente, já que cada equipe pode se concentrar em sua área de expertise.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Paradigmas de Programação?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</a:t>
            </a:r>
            <a:r>
              <a:rPr lang="pt-BR" sz="1800"/>
              <a:t>ão abordagens ou estilos distintos para escrever programas de computador.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Cada paradigma possui suas próprias regras, princípios e formas de resolver problemas.</a:t>
            </a:r>
            <a:r>
              <a:rPr lang="pt-BR" sz="1700">
                <a:solidFill>
                  <a:srgbClr val="D1D5DB"/>
                </a:solidFill>
                <a:highlight>
                  <a:srgbClr val="444654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Flexibilidade e Escalabilidade</a:t>
            </a:r>
            <a:endParaRPr/>
          </a:p>
        </p:txBody>
      </p:sp>
      <p:sp>
        <p:nvSpPr>
          <p:cNvPr id="392" name="Google Shape;392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700"/>
              <a:t>Através da herança, polimorfismo e encapsulamento, é possível criar sistemas flexíveis e escaláveis, que podem ser adaptados a novos requisitos sem reescrever todo o código.</a:t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398" name="Google Shape;398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Imagine um sistema de gerenciamento de uma biblioteca.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Usando orientação a objetos, você pode criar classes como </a:t>
            </a:r>
            <a:r>
              <a:rPr b="1" lang="pt-BR"/>
              <a:t>Livro</a:t>
            </a:r>
            <a:r>
              <a:rPr lang="pt-BR"/>
              <a:t>, </a:t>
            </a:r>
            <a:r>
              <a:rPr b="1" lang="pt-BR"/>
              <a:t>Autor </a:t>
            </a:r>
            <a:r>
              <a:rPr lang="pt-BR"/>
              <a:t>e </a:t>
            </a:r>
            <a:r>
              <a:rPr b="1" lang="pt-BR"/>
              <a:t>Biblioteca</a:t>
            </a:r>
            <a:r>
              <a:rPr lang="pt-BR"/>
              <a:t>, cada uma com seus atributos e métodos específicos.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Essas classes podem ser usadas em conjunto para modelar a lógica do sistema de maneira mais intuitiva e modular.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Resumindo</a:t>
            </a:r>
            <a:endParaRPr/>
          </a:p>
        </p:txBody>
      </p:sp>
      <p:sp>
        <p:nvSpPr>
          <p:cNvPr id="404" name="Google Shape;404;p34"/>
          <p:cNvSpPr txBox="1"/>
          <p:nvPr>
            <p:ph idx="1" type="body"/>
          </p:nvPr>
        </p:nvSpPr>
        <p:spPr>
          <a:xfrm>
            <a:off x="1303800" y="1271375"/>
            <a:ext cx="70305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A</a:t>
            </a:r>
            <a:r>
              <a:rPr lang="pt-BR" sz="1700"/>
              <a:t> orientação a objetos é uma abordagem poderosa que visa organizar, modularizar e simplificar o desenvolvimento de software, tornando-o mais próximo da forma como percebemos o mundo real.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/>
              <a:t>Ela promove a reutilização, manutenção e colaboração eficiente, tornando-se uma escolha valiosa para muitos projetos de software.</a:t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 da Orientação a Objetos</a:t>
            </a:r>
            <a:endParaRPr/>
          </a:p>
        </p:txBody>
      </p:sp>
      <p:sp>
        <p:nvSpPr>
          <p:cNvPr id="410" name="Google Shape;410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Quatro pilares da OO: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b="1" lang="pt-BR" sz="1500"/>
              <a:t>Encapsulamento</a:t>
            </a:r>
            <a:r>
              <a:rPr lang="pt-BR" sz="1500"/>
              <a:t>: Ocultar detalhes internos, expondo apenas a interface necessária.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pt-BR" sz="1500"/>
              <a:t>Abstração</a:t>
            </a:r>
            <a:r>
              <a:rPr lang="pt-BR" sz="1500"/>
              <a:t>: Focar nos aspectos essenciais, ignorando detalhes irrelevantes.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pt-BR" sz="1500"/>
              <a:t>Herança</a:t>
            </a:r>
            <a:r>
              <a:rPr lang="pt-BR" sz="1500"/>
              <a:t>: Criar uma nova classe a partir de uma classe existente, estendendo seu comportamento.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pt-BR" sz="1500"/>
              <a:t>Polimorfismo</a:t>
            </a:r>
            <a:r>
              <a:rPr lang="pt-BR" sz="1500"/>
              <a:t>: Capacidade de usar objetos de diferentes classes de maneira uniforme.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e Objetos</a:t>
            </a:r>
            <a:endParaRPr/>
          </a:p>
        </p:txBody>
      </p:sp>
      <p:sp>
        <p:nvSpPr>
          <p:cNvPr id="416" name="Google Shape;416;p3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Classe</a:t>
            </a:r>
            <a:r>
              <a:rPr lang="pt-BR" sz="1800"/>
              <a:t>: Um modelo para criar objetos.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Objeto</a:t>
            </a:r>
            <a:r>
              <a:rPr lang="pt-BR" sz="1800"/>
              <a:t>: Uma instância de uma classe.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Atributos</a:t>
            </a:r>
            <a:r>
              <a:rPr lang="pt-BR" sz="1800"/>
              <a:t>: Características do objeto (variáveis).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Métodos</a:t>
            </a:r>
            <a:r>
              <a:rPr lang="pt-BR" sz="1800"/>
              <a:t>: Ações que o objeto pode realizar (funções).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Definindo uma Classe em Python</a:t>
            </a:r>
            <a:endParaRPr/>
          </a:p>
        </p:txBody>
      </p:sp>
      <p:sp>
        <p:nvSpPr>
          <p:cNvPr id="422" name="Google Shape;422;p37"/>
          <p:cNvSpPr txBox="1"/>
          <p:nvPr>
            <p:ph idx="1" type="body"/>
          </p:nvPr>
        </p:nvSpPr>
        <p:spPr>
          <a:xfrm>
            <a:off x="1303800" y="1316900"/>
            <a:ext cx="7541100" cy="3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classe em Python é uma estrutura que define como criar objetos.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Ela serve como um modelo que descreve quais atributos (variáveis) e métodos (funções) um objeto terá.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definição de uma classe é o primeiro passo para criar objetos que compartilham as mesmas características e comportamentos.</a:t>
            </a:r>
            <a:endParaRPr>
              <a:solidFill>
                <a:srgbClr val="A0101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Definindo uma Classe em Python</a:t>
            </a:r>
            <a:endParaRPr/>
          </a:p>
        </p:txBody>
      </p:sp>
      <p:sp>
        <p:nvSpPr>
          <p:cNvPr id="428" name="Google Shape;428;p38"/>
          <p:cNvSpPr txBox="1"/>
          <p:nvPr>
            <p:ph idx="1" type="body"/>
          </p:nvPr>
        </p:nvSpPr>
        <p:spPr>
          <a:xfrm>
            <a:off x="1303800" y="1316900"/>
            <a:ext cx="7541100" cy="32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Pessoa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pt-BR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pt-BR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pt-BR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pt-BR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saudacao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pt-BR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f"Olá, meu nome é 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pt-BR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 e tenho 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pt-BR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 anos."</a:t>
            </a:r>
            <a:endParaRPr>
              <a:solidFill>
                <a:srgbClr val="A0101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9" name="Google Shape;429;p38"/>
          <p:cNvSpPr/>
          <p:nvPr/>
        </p:nvSpPr>
        <p:spPr>
          <a:xfrm>
            <a:off x="1482825" y="920175"/>
            <a:ext cx="5313300" cy="286200"/>
          </a:xfrm>
          <a:prstGeom prst="wedgeRectCallout">
            <a:avLst>
              <a:gd fmla="val -38127" name="adj1"/>
              <a:gd fmla="val 1340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Aqui estamos definindo uma classe chamada Pessoa.</a:t>
            </a:r>
            <a:endParaRPr/>
          </a:p>
        </p:txBody>
      </p:sp>
      <p:sp>
        <p:nvSpPr>
          <p:cNvPr id="430" name="Google Shape;430;p38"/>
          <p:cNvSpPr/>
          <p:nvPr/>
        </p:nvSpPr>
        <p:spPr>
          <a:xfrm>
            <a:off x="4370400" y="2019300"/>
            <a:ext cx="4695600" cy="1521900"/>
          </a:xfrm>
          <a:prstGeom prst="wedgeEllipseCallout">
            <a:avLst>
              <a:gd fmla="val -63573" name="adj1"/>
              <a:gd fmla="val -4574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Este é o construtor da classe. Ele é chamado quando um objeto é criado a partir da classe. O parâmetro self refere-se ao próprio objeto sendo criado.</a:t>
            </a:r>
            <a:endParaRPr/>
          </a:p>
        </p:txBody>
      </p:sp>
      <p:sp>
        <p:nvSpPr>
          <p:cNvPr id="431" name="Google Shape;431;p38"/>
          <p:cNvSpPr/>
          <p:nvPr/>
        </p:nvSpPr>
        <p:spPr>
          <a:xfrm>
            <a:off x="91100" y="1993275"/>
            <a:ext cx="1716900" cy="1509000"/>
          </a:xfrm>
          <a:prstGeom prst="wedgeRoundRectCallout">
            <a:avLst>
              <a:gd fmla="val 67804" name="adj1"/>
              <a:gd fmla="val -1983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Esses são atributos da classe Pessoa. Cada objeto terá suas próprias cópias desses atributos.</a:t>
            </a:r>
            <a:endParaRPr/>
          </a:p>
        </p:txBody>
      </p:sp>
      <p:sp>
        <p:nvSpPr>
          <p:cNvPr id="432" name="Google Shape;432;p38"/>
          <p:cNvSpPr/>
          <p:nvPr/>
        </p:nvSpPr>
        <p:spPr>
          <a:xfrm>
            <a:off x="156125" y="2936275"/>
            <a:ext cx="1482900" cy="1964100"/>
          </a:xfrm>
          <a:prstGeom prst="wedgeRoundRectCallout">
            <a:avLst>
              <a:gd fmla="val 57448" name="adj1"/>
              <a:gd fmla="val -2549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Este é um método da classe Pessoa. Ele é uma função que pode ser chamada em um objeto dessa classe.</a:t>
            </a:r>
            <a:endParaRPr/>
          </a:p>
        </p:txBody>
      </p:sp>
      <p:sp>
        <p:nvSpPr>
          <p:cNvPr id="433" name="Google Shape;433;p38"/>
          <p:cNvSpPr/>
          <p:nvPr/>
        </p:nvSpPr>
        <p:spPr>
          <a:xfrm>
            <a:off x="3544475" y="3989850"/>
            <a:ext cx="4344300" cy="910500"/>
          </a:xfrm>
          <a:prstGeom prst="wedgeRoundRectCallout">
            <a:avLst>
              <a:gd fmla="val -56138" name="adj1"/>
              <a:gd fmla="val -6071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método saudacao retorna uma mensagem formatada com os valores dos atributos do objeto.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uma classe em Python</a:t>
            </a:r>
            <a:endParaRPr/>
          </a:p>
        </p:txBody>
      </p:sp>
      <p:sp>
        <p:nvSpPr>
          <p:cNvPr id="439" name="Google Shape;439;p3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Em resumo, uma classe em Python é uma forma de definir um novo tipo de objeto com seus próprios atributos e métodos.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Essa abordagem facilita a criação e o uso de objetos que compartilham características semelhantes, permitindo uma organização mais estruturada e modular do código.</a:t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Objetos a partir da Classe</a:t>
            </a:r>
            <a:endParaRPr/>
          </a:p>
        </p:txBody>
      </p:sp>
      <p:sp>
        <p:nvSpPr>
          <p:cNvPr id="445" name="Google Shape;445;p40"/>
          <p:cNvSpPr txBox="1"/>
          <p:nvPr>
            <p:ph idx="1" type="body"/>
          </p:nvPr>
        </p:nvSpPr>
        <p:spPr>
          <a:xfrm>
            <a:off x="1303800" y="1336400"/>
            <a:ext cx="7030500" cy="31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Uma vez que você tenha definido uma classe em Python, pode criar objetos a partir dessa classe.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Cada objeto é uma instância única da classe, com seus próprios valores para os atributos e a capacidade de executar os métodos definidos na classe.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Objetos a partir da Classe</a:t>
            </a:r>
            <a:endParaRPr/>
          </a:p>
        </p:txBody>
      </p:sp>
      <p:sp>
        <p:nvSpPr>
          <p:cNvPr id="451" name="Google Shape;451;p41"/>
          <p:cNvSpPr txBox="1"/>
          <p:nvPr>
            <p:ph idx="1" type="body"/>
          </p:nvPr>
        </p:nvSpPr>
        <p:spPr>
          <a:xfrm>
            <a:off x="1303800" y="1336400"/>
            <a:ext cx="7030500" cy="33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pessoa1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Pessoa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"Alice"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7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pessoa2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Pessoa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"Bob"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7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mensagem1</a:t>
            </a:r>
            <a:r>
              <a:rPr lang="pt-BR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pessoa1</a:t>
            </a:r>
            <a:r>
              <a:rPr lang="pt-BR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saudacao</a:t>
            </a:r>
            <a:r>
              <a:rPr lang="pt-BR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 </a:t>
            </a:r>
            <a:endParaRPr sz="1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mensagem2</a:t>
            </a:r>
            <a:r>
              <a:rPr lang="pt-BR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pessoa2</a:t>
            </a:r>
            <a:r>
              <a:rPr lang="pt-BR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saudacao</a:t>
            </a:r>
            <a:r>
              <a:rPr lang="pt-BR" sz="16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350">
              <a:solidFill>
                <a:srgbClr val="000000"/>
              </a:solidFill>
              <a:highlight>
                <a:srgbClr val="000000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mensagem1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mensagem2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5476025" y="1453475"/>
            <a:ext cx="3271200" cy="1593300"/>
          </a:xfrm>
          <a:prstGeom prst="wedgeRoundRectCallout">
            <a:avLst>
              <a:gd fmla="val -59742" name="adj1"/>
              <a:gd fmla="val -4224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Aqui estamos criando um objeto chamado pessoa1 da classe Pessoa, passando os valores "Alice" e 25 como argumentos para o construtor da classe.</a:t>
            </a:r>
            <a:endParaRPr/>
          </a:p>
        </p:txBody>
      </p:sp>
      <p:sp>
        <p:nvSpPr>
          <p:cNvPr id="453" name="Google Shape;453;p41"/>
          <p:cNvSpPr/>
          <p:nvPr/>
        </p:nvSpPr>
        <p:spPr>
          <a:xfrm>
            <a:off x="5443525" y="2799700"/>
            <a:ext cx="3271200" cy="1170600"/>
          </a:xfrm>
          <a:prstGeom prst="wedgeRoundRectCallout">
            <a:avLst>
              <a:gd fmla="val -69683" name="adj1"/>
              <a:gd fmla="val -10111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 mesma forma, estamos criando outro objeto chamado pessoa2 com os valores "Bob" e 30.</a:t>
            </a:r>
            <a:endParaRPr/>
          </a:p>
        </p:txBody>
      </p:sp>
      <p:sp>
        <p:nvSpPr>
          <p:cNvPr id="454" name="Google Shape;454;p41"/>
          <p:cNvSpPr/>
          <p:nvPr/>
        </p:nvSpPr>
        <p:spPr>
          <a:xfrm>
            <a:off x="1625925" y="1557525"/>
            <a:ext cx="3180300" cy="1079700"/>
          </a:xfrm>
          <a:prstGeom prst="wedgeRoundRectCallout">
            <a:avLst>
              <a:gd fmla="val 12575" name="adj1"/>
              <a:gd fmla="val 68061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Estamos chamando o método saudacao no objeto pessoa1 e armazenando a mensagem de saudação resultante na variável mensagem1.</a:t>
            </a:r>
            <a:endParaRPr/>
          </a:p>
        </p:txBody>
      </p:sp>
      <p:sp>
        <p:nvSpPr>
          <p:cNvPr id="455" name="Google Shape;455;p41"/>
          <p:cNvSpPr/>
          <p:nvPr/>
        </p:nvSpPr>
        <p:spPr>
          <a:xfrm>
            <a:off x="3856625" y="3599650"/>
            <a:ext cx="3531600" cy="999300"/>
          </a:xfrm>
          <a:prstGeom prst="wedgeRoundRectCallout">
            <a:avLst>
              <a:gd fmla="val -43739" name="adj1"/>
              <a:gd fmla="val -6041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 mesma forma, estamos chamando o método saudacao no objeto pessoa2 e armazenando a mensagem de saudação resultante na variável mensagem2.</a:t>
            </a:r>
            <a:endParaRPr/>
          </a:p>
        </p:txBody>
      </p:sp>
      <p:sp>
        <p:nvSpPr>
          <p:cNvPr id="456" name="Google Shape;456;p41"/>
          <p:cNvSpPr/>
          <p:nvPr/>
        </p:nvSpPr>
        <p:spPr>
          <a:xfrm>
            <a:off x="468275" y="2071300"/>
            <a:ext cx="2074800" cy="1671600"/>
          </a:xfrm>
          <a:prstGeom prst="wedgeRoundRectCallout">
            <a:avLst>
              <a:gd fmla="val -5488" name="adj1"/>
              <a:gd fmla="val 777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Finalmente, estamos imprimindo as mensagens de saudação personalizadas para cada objeto.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Paradigmas mais comuns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375425"/>
            <a:ext cx="70305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Programação Imperativa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Programação Funcional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Programação Orientada a Objetos (POO)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Programação Lógica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Programação Concorrente e Paralela</a:t>
            </a:r>
            <a:endParaRPr sz="1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 e Modificadores de Acesso</a:t>
            </a:r>
            <a:endParaRPr/>
          </a:p>
        </p:txBody>
      </p:sp>
      <p:sp>
        <p:nvSpPr>
          <p:cNvPr id="462" name="Google Shape;462;p42"/>
          <p:cNvSpPr txBox="1"/>
          <p:nvPr>
            <p:ph idx="1" type="body"/>
          </p:nvPr>
        </p:nvSpPr>
        <p:spPr>
          <a:xfrm>
            <a:off x="1303800" y="1466475"/>
            <a:ext cx="7030500" cy="30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Encapsulamento é um princípio da programação orientada a objetos que envolve a ocultação dos detalhes internos de uma classe, expondo apenas a interface necessária para interagir com os objetos.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Isso é alcançado por meio do uso de modificadores de acesso, que controlam a visibilidade dos atributos e métodos de uma classe.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600"/>
              <a:t>Python não tem encapsulamento verdadeiro, mas sim baseado numa convenção de código</a:t>
            </a:r>
            <a:endParaRPr b="1"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 e Modificadores de Acesso</a:t>
            </a:r>
            <a:endParaRPr/>
          </a:p>
        </p:txBody>
      </p:sp>
      <p:sp>
        <p:nvSpPr>
          <p:cNvPr id="468" name="Google Shape;468;p43"/>
          <p:cNvSpPr txBox="1"/>
          <p:nvPr>
            <p:ph idx="1" type="body"/>
          </p:nvPr>
        </p:nvSpPr>
        <p:spPr>
          <a:xfrm>
            <a:off x="1303800" y="1466475"/>
            <a:ext cx="7030500" cy="30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Public</a:t>
            </a:r>
            <a:r>
              <a:rPr lang="pt-BR" sz="1600"/>
              <a:t>: </a:t>
            </a:r>
            <a:r>
              <a:rPr lang="pt-BR" sz="1600"/>
              <a:t>Os atributos e métodos são acessíveis de qualquer lugar, tanto de dentro da classe quanto de fora dela. É o padrão de Python.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/>
              <a:t>Protected</a:t>
            </a:r>
            <a:r>
              <a:rPr lang="pt-BR" sz="1600"/>
              <a:t>: </a:t>
            </a:r>
            <a:r>
              <a:rPr lang="pt-BR" sz="1700"/>
              <a:t>Os atributos e métodos não são acessíveis de fora da classe, mas podem ser acessados pelas subclasses.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600"/>
              <a:t>Private</a:t>
            </a:r>
            <a:r>
              <a:rPr lang="pt-BR" sz="1600"/>
              <a:t>: </a:t>
            </a:r>
            <a:r>
              <a:rPr lang="pt-BR" sz="1600"/>
              <a:t>Os atributos e métodos não são acessíveis de fora da classe. A convenção em Python é usar um único sublinhado (_) antes do nome do atributo/método para indicar que ele é privado.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 e Modificadores de Acesso</a:t>
            </a:r>
            <a:endParaRPr/>
          </a:p>
        </p:txBody>
      </p:sp>
      <p:sp>
        <p:nvSpPr>
          <p:cNvPr id="474" name="Google Shape;474;p44"/>
          <p:cNvSpPr txBox="1"/>
          <p:nvPr>
            <p:ph idx="1" type="body"/>
          </p:nvPr>
        </p:nvSpPr>
        <p:spPr>
          <a:xfrm>
            <a:off x="1303800" y="1466475"/>
            <a:ext cx="7030500" cy="30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4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425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ContaBancaria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pt-BR" sz="14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425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425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4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saldo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4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pt-BR" sz="1425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425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_saldo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4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4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saldo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4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pt-BR" sz="14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425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depositar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425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4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valor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4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pt-BR" sz="1425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425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_saldo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4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4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valor</a:t>
            </a:r>
            <a:endParaRPr sz="14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pt-BR" sz="14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425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_exibir_saldo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425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4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pt-BR" sz="1425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425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f"Saldo: 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pt-BR" sz="1425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425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_saldo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 sz="1425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conta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4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4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ContaBancaria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425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conta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425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depositar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425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500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4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conta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425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_exibir_saldo</a:t>
            </a:r>
            <a:r>
              <a:rPr lang="pt-BR" sz="14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4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75" name="Google Shape;475;p44"/>
          <p:cNvSpPr/>
          <p:nvPr/>
        </p:nvSpPr>
        <p:spPr>
          <a:xfrm>
            <a:off x="4923225" y="1260500"/>
            <a:ext cx="3154200" cy="999300"/>
          </a:xfrm>
          <a:prstGeom prst="wedgeRoundRectCallout">
            <a:avLst>
              <a:gd fmla="val -67320" name="adj1"/>
              <a:gd fmla="val 2267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Aqui, o atributo </a:t>
            </a:r>
            <a:r>
              <a:rPr b="1" lang="pt-BR"/>
              <a:t>_saldo</a:t>
            </a:r>
            <a:r>
              <a:rPr lang="pt-BR"/>
              <a:t> é protegido, indicando que ele não deve ser acessado diretamente fora da classe.</a:t>
            </a:r>
            <a:endParaRPr/>
          </a:p>
        </p:txBody>
      </p:sp>
      <p:sp>
        <p:nvSpPr>
          <p:cNvPr id="476" name="Google Shape;476;p44"/>
          <p:cNvSpPr/>
          <p:nvPr/>
        </p:nvSpPr>
        <p:spPr>
          <a:xfrm>
            <a:off x="4858175" y="2298925"/>
            <a:ext cx="3856500" cy="650400"/>
          </a:xfrm>
          <a:prstGeom prst="wedgeRoundRectCallout">
            <a:avLst>
              <a:gd fmla="val -55733" name="adj1"/>
              <a:gd fmla="val -3604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Este método permite depositar dinheiro na conta.</a:t>
            </a:r>
            <a:endParaRPr/>
          </a:p>
        </p:txBody>
      </p:sp>
      <p:sp>
        <p:nvSpPr>
          <p:cNvPr id="477" name="Google Shape;477;p44"/>
          <p:cNvSpPr/>
          <p:nvPr/>
        </p:nvSpPr>
        <p:spPr>
          <a:xfrm>
            <a:off x="1853525" y="848650"/>
            <a:ext cx="2621100" cy="1541400"/>
          </a:xfrm>
          <a:prstGeom prst="wedgeRoundRectCallout">
            <a:avLst>
              <a:gd fmla="val 3844" name="adj1"/>
              <a:gd fmla="val 7446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Este é um método protegido que exibe o saldo da conta. Embora acessível, a convenção com um único sublinhado indica que ele não deve ser acessado diretamente.</a:t>
            </a:r>
            <a:endParaRPr/>
          </a:p>
        </p:txBody>
      </p:sp>
      <p:sp>
        <p:nvSpPr>
          <p:cNvPr id="478" name="Google Shape;478;p44"/>
          <p:cNvSpPr/>
          <p:nvPr/>
        </p:nvSpPr>
        <p:spPr>
          <a:xfrm>
            <a:off x="4988250" y="3228950"/>
            <a:ext cx="3681000" cy="526800"/>
          </a:xfrm>
          <a:prstGeom prst="wedgeRoundRectCallout">
            <a:avLst>
              <a:gd fmla="val -64134" name="adj1"/>
              <a:gd fmla="val -2530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Estamos criando um objeto conta com um saldo inicial de 1000.</a:t>
            </a:r>
            <a:endParaRPr/>
          </a:p>
        </p:txBody>
      </p:sp>
      <p:sp>
        <p:nvSpPr>
          <p:cNvPr id="479" name="Google Shape;479;p44"/>
          <p:cNvSpPr/>
          <p:nvPr/>
        </p:nvSpPr>
        <p:spPr>
          <a:xfrm>
            <a:off x="4045250" y="3697200"/>
            <a:ext cx="2920200" cy="442200"/>
          </a:xfrm>
          <a:prstGeom prst="wedgeRoundRectCallout">
            <a:avLst>
              <a:gd fmla="val -64477" name="adj1"/>
              <a:gd fmla="val -7941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Chamamos o método depositar para adicionar 500 ao saldo.</a:t>
            </a:r>
            <a:endParaRPr/>
          </a:p>
        </p:txBody>
      </p:sp>
      <p:sp>
        <p:nvSpPr>
          <p:cNvPr id="480" name="Google Shape;480;p44"/>
          <p:cNvSpPr/>
          <p:nvPr/>
        </p:nvSpPr>
        <p:spPr>
          <a:xfrm>
            <a:off x="2464875" y="3976850"/>
            <a:ext cx="5020800" cy="702300"/>
          </a:xfrm>
          <a:prstGeom prst="wedgeRoundRectCallout">
            <a:avLst>
              <a:gd fmla="val -43653" name="adj1"/>
              <a:gd fmla="val -6759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Aqui, estamos chamando o método protegido.  Embora seja possível, a convenção sugere que métodos protegidos não sejam acessados diretamente.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 e Modificadores de Acesso</a:t>
            </a:r>
            <a:endParaRPr/>
          </a:p>
        </p:txBody>
      </p:sp>
      <p:sp>
        <p:nvSpPr>
          <p:cNvPr id="486" name="Google Shape;486;p45"/>
          <p:cNvSpPr txBox="1"/>
          <p:nvPr>
            <p:ph idx="1" type="body"/>
          </p:nvPr>
        </p:nvSpPr>
        <p:spPr>
          <a:xfrm>
            <a:off x="1303800" y="1466475"/>
            <a:ext cx="7030500" cy="30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600"/>
              <a:t>Encapsulamento e modificadores de acesso permitem controlar o acesso aos atributos e métodos de uma classe, promovendo a modularidade e a manutenção do código.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pt-BR" sz="1600"/>
              <a:t>Embora Python não force o encapsulamento estrito, a convenção de uso de sublinhados ajuda a comunicar a intenção de visibilidade dos atributos e métodos.</a:t>
            </a:r>
            <a:endParaRPr sz="17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492" name="Google Shape;492;p46"/>
          <p:cNvSpPr txBox="1"/>
          <p:nvPr>
            <p:ph idx="1" type="body"/>
          </p:nvPr>
        </p:nvSpPr>
        <p:spPr>
          <a:xfrm>
            <a:off x="1303800" y="1440475"/>
            <a:ext cx="7030500" cy="30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Herança </a:t>
            </a:r>
            <a:r>
              <a:rPr lang="pt-BR" sz="1600"/>
              <a:t>é um conceito fundamental na programação orientada a objetos (POO) que permite criar novas classes com base em classes já existentes.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A classe original é chamada de </a:t>
            </a:r>
            <a:r>
              <a:rPr b="1" lang="pt-BR" sz="1600"/>
              <a:t>classe base</a:t>
            </a:r>
            <a:r>
              <a:rPr lang="pt-BR" sz="1600"/>
              <a:t> ou </a:t>
            </a:r>
            <a:r>
              <a:rPr b="1" lang="pt-BR" sz="1600"/>
              <a:t>classe pai</a:t>
            </a:r>
            <a:r>
              <a:rPr lang="pt-BR" sz="1600"/>
              <a:t>, enquanto a nova classe é chamada de </a:t>
            </a:r>
            <a:r>
              <a:rPr b="1" lang="pt-BR" sz="1600"/>
              <a:t>classe derivada</a:t>
            </a:r>
            <a:r>
              <a:rPr lang="pt-BR" sz="1600"/>
              <a:t> ou </a:t>
            </a:r>
            <a:r>
              <a:rPr b="1" lang="pt-BR" sz="1600"/>
              <a:t>classe filha</a:t>
            </a:r>
            <a:r>
              <a:rPr lang="pt-BR" sz="1600"/>
              <a:t>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A classe derivada herda atributos e métodos da classe base, mas também pode adicionar seus próprios atributos e métodos ou modificar os herdados.</a:t>
            </a:r>
            <a:endParaRPr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498" name="Google Shape;498;p47"/>
          <p:cNvSpPr txBox="1"/>
          <p:nvPr>
            <p:ph idx="1" type="body"/>
          </p:nvPr>
        </p:nvSpPr>
        <p:spPr>
          <a:xfrm>
            <a:off x="1303800" y="1427450"/>
            <a:ext cx="7030500" cy="31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Estudante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Pessoa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pt-BR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matricula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pt-BR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super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lang="pt-BR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pt-BR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matricula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matricula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pt-BR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saudacao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pt-BR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f"Oi, eu sou 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pt-BR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, um estudante com matrícula 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pt-BR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matricula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pt-B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."</a:t>
            </a:r>
            <a:endParaRPr>
              <a:solidFill>
                <a:srgbClr val="A0101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504" name="Google Shape;504;p48"/>
          <p:cNvSpPr txBox="1"/>
          <p:nvPr>
            <p:ph idx="1" type="body"/>
          </p:nvPr>
        </p:nvSpPr>
        <p:spPr>
          <a:xfrm>
            <a:off x="1303800" y="1362425"/>
            <a:ext cx="7030500" cy="31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3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325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Animal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3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pt-BR" sz="13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325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325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3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pt-BR" sz="1325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325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325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3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endParaRPr sz="13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pt-BR" sz="13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325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fazer_som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325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pt-BR" sz="13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pass</a:t>
            </a:r>
            <a:endParaRPr sz="13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3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325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Cachorro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3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Animal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  </a:t>
            </a:r>
            <a:r>
              <a:rPr i="1" lang="pt-BR" sz="1325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Cachorro herda de Animal</a:t>
            </a:r>
            <a:endParaRPr sz="13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pt-BR" sz="13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325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fazer_som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325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pt-BR" sz="13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325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"Au au!"</a:t>
            </a:r>
            <a:endParaRPr sz="13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3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3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325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Gato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325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Animal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  </a:t>
            </a:r>
            <a:r>
              <a:rPr i="1" lang="pt-BR" sz="1325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Gato também herda de Animal</a:t>
            </a:r>
            <a:endParaRPr sz="13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pt-BR" sz="13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325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fazer_som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325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pt-BR" sz="1325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325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325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"Miau!"</a:t>
            </a:r>
            <a:endParaRPr sz="13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25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5" name="Google Shape;505;p48"/>
          <p:cNvSpPr/>
          <p:nvPr/>
        </p:nvSpPr>
        <p:spPr>
          <a:xfrm>
            <a:off x="4467975" y="1531525"/>
            <a:ext cx="3544500" cy="747900"/>
          </a:xfrm>
          <a:prstGeom prst="wedgeRoundRectCallout">
            <a:avLst>
              <a:gd fmla="val -98440" name="adj1"/>
              <a:gd fmla="val -4826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Aqui estamos definindo uma classe base chamada Animal.</a:t>
            </a:r>
            <a:endParaRPr/>
          </a:p>
        </p:txBody>
      </p:sp>
      <p:sp>
        <p:nvSpPr>
          <p:cNvPr id="506" name="Google Shape;506;p48"/>
          <p:cNvSpPr/>
          <p:nvPr/>
        </p:nvSpPr>
        <p:spPr>
          <a:xfrm>
            <a:off x="4142800" y="2292425"/>
            <a:ext cx="3420900" cy="1183800"/>
          </a:xfrm>
          <a:prstGeom prst="wedgeRoundRectCallout">
            <a:avLst>
              <a:gd fmla="val -57985" name="adj1"/>
              <a:gd fmla="val -42858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classe Animal tem um método que será sobrescrito pelas subclasses. Este método é definido como "abstrato" usando pass para indicar que as subclasses devem implementá-lo.</a:t>
            </a:r>
            <a:endParaRPr/>
          </a:p>
        </p:txBody>
      </p:sp>
      <p:sp>
        <p:nvSpPr>
          <p:cNvPr id="507" name="Google Shape;507;p48"/>
          <p:cNvSpPr/>
          <p:nvPr/>
        </p:nvSpPr>
        <p:spPr>
          <a:xfrm>
            <a:off x="4038750" y="2721675"/>
            <a:ext cx="2438700" cy="1034100"/>
          </a:xfrm>
          <a:prstGeom prst="wedgeRoundRectCallout">
            <a:avLst>
              <a:gd fmla="val -63068" name="adj1"/>
              <a:gd fmla="val -3113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Aqui estamos definindo uma classe derivada </a:t>
            </a:r>
            <a:r>
              <a:rPr b="1" lang="pt-BR"/>
              <a:t>Cachorro </a:t>
            </a:r>
            <a:r>
              <a:rPr lang="pt-BR"/>
              <a:t>que herda da classe base Animal.</a:t>
            </a:r>
            <a:endParaRPr/>
          </a:p>
        </p:txBody>
      </p:sp>
      <p:sp>
        <p:nvSpPr>
          <p:cNvPr id="508" name="Google Shape;508;p48"/>
          <p:cNvSpPr/>
          <p:nvPr/>
        </p:nvSpPr>
        <p:spPr>
          <a:xfrm>
            <a:off x="4380250" y="3801250"/>
            <a:ext cx="2946000" cy="676500"/>
          </a:xfrm>
          <a:prstGeom prst="wedgeRoundRectCallout">
            <a:avLst>
              <a:gd fmla="val -66007" name="adj1"/>
              <a:gd fmla="val -3620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 mesma forma, estamos definindo uma classe derivada Gato.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514" name="Google Shape;514;p4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Quando você herda de uma classe, a classe derivada adquire todos os atributos e métodos da classe base.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/>
              <a:t>No entanto, você pode personalizar ou adicionar comportamentos específicos nas classes derivadas:</a:t>
            </a:r>
            <a:endParaRPr sz="17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520" name="Google Shape;520;p50"/>
          <p:cNvSpPr txBox="1"/>
          <p:nvPr>
            <p:ph idx="1" type="body"/>
          </p:nvPr>
        </p:nvSpPr>
        <p:spPr>
          <a:xfrm>
            <a:off x="1303800" y="1277875"/>
            <a:ext cx="7030500" cy="32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604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rex</a:t>
            </a:r>
            <a:r>
              <a:rPr lang="pt-BR" sz="160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604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60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604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Cachorro</a:t>
            </a:r>
            <a:r>
              <a:rPr lang="pt-BR" sz="160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604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"Rex"</a:t>
            </a:r>
            <a:r>
              <a:rPr lang="pt-BR" sz="160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4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604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mingau</a:t>
            </a:r>
            <a:r>
              <a:rPr lang="pt-BR" sz="160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604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60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604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Gato</a:t>
            </a:r>
            <a:r>
              <a:rPr lang="pt-BR" sz="160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604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"Mingau"</a:t>
            </a:r>
            <a:r>
              <a:rPr lang="pt-BR" sz="160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4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4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604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160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604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rex</a:t>
            </a:r>
            <a:r>
              <a:rPr lang="pt-BR" sz="160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604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 sz="160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 </a:t>
            </a:r>
            <a:r>
              <a:rPr i="1" lang="pt-BR" sz="1604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Atributo herdado da classe Animal</a:t>
            </a:r>
            <a:endParaRPr sz="1604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604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160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604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mingau</a:t>
            </a:r>
            <a:r>
              <a:rPr lang="pt-BR" sz="160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604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 sz="160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 </a:t>
            </a:r>
            <a:r>
              <a:rPr i="1" lang="pt-BR" sz="1604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Atributo herdado da classe Animal</a:t>
            </a:r>
            <a:endParaRPr sz="1604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04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604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160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604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rex</a:t>
            </a:r>
            <a:r>
              <a:rPr lang="pt-BR" sz="160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604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fazer_som</a:t>
            </a:r>
            <a:r>
              <a:rPr lang="pt-BR" sz="160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())  </a:t>
            </a:r>
            <a:r>
              <a:rPr i="1" lang="pt-BR" sz="1604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Método sobreescrito na classe Cachorro</a:t>
            </a:r>
            <a:endParaRPr sz="1604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604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160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604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mingau</a:t>
            </a:r>
            <a:r>
              <a:rPr lang="pt-BR" sz="160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604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fazer_som</a:t>
            </a:r>
            <a:r>
              <a:rPr lang="pt-BR" sz="160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())  </a:t>
            </a:r>
            <a:r>
              <a:rPr i="1" lang="pt-BR" sz="1604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Método sobreescrito na classe Gato</a:t>
            </a:r>
            <a:endParaRPr i="1" sz="1604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5"/>
          </a:p>
        </p:txBody>
      </p:sp>
      <p:sp>
        <p:nvSpPr>
          <p:cNvPr id="521" name="Google Shape;521;p50"/>
          <p:cNvSpPr/>
          <p:nvPr/>
        </p:nvSpPr>
        <p:spPr>
          <a:xfrm>
            <a:off x="4702100" y="1388450"/>
            <a:ext cx="3316800" cy="533400"/>
          </a:xfrm>
          <a:prstGeom prst="wedgeRoundRectCallout">
            <a:avLst>
              <a:gd fmla="val -68039" name="adj1"/>
              <a:gd fmla="val -3049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Criamos um objeto </a:t>
            </a:r>
            <a:r>
              <a:rPr b="1" lang="pt-BR"/>
              <a:t>rex </a:t>
            </a:r>
            <a:r>
              <a:rPr lang="pt-BR"/>
              <a:t>da classe </a:t>
            </a:r>
            <a:r>
              <a:rPr b="1" lang="pt-BR"/>
              <a:t>Cachorro</a:t>
            </a:r>
            <a:r>
              <a:rPr lang="pt-BR"/>
              <a:t>.</a:t>
            </a:r>
            <a:endParaRPr/>
          </a:p>
        </p:txBody>
      </p:sp>
      <p:sp>
        <p:nvSpPr>
          <p:cNvPr id="522" name="Google Shape;522;p50"/>
          <p:cNvSpPr/>
          <p:nvPr/>
        </p:nvSpPr>
        <p:spPr>
          <a:xfrm>
            <a:off x="4370425" y="1817675"/>
            <a:ext cx="2751000" cy="754200"/>
          </a:xfrm>
          <a:prstGeom prst="wedgeRoundRectCallout">
            <a:avLst>
              <a:gd fmla="val -69858" name="adj1"/>
              <a:gd fmla="val -44826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 mesma forma, criamos um objeto </a:t>
            </a:r>
            <a:r>
              <a:rPr b="1" lang="pt-BR"/>
              <a:t>mingau </a:t>
            </a:r>
            <a:r>
              <a:rPr lang="pt-BR"/>
              <a:t>da classe </a:t>
            </a:r>
            <a:r>
              <a:rPr b="1" lang="pt-BR"/>
              <a:t>Gato</a:t>
            </a:r>
            <a:r>
              <a:rPr lang="pt-BR"/>
              <a:t>.</a:t>
            </a:r>
            <a:endParaRPr/>
          </a:p>
        </p:txBody>
      </p:sp>
      <p:sp>
        <p:nvSpPr>
          <p:cNvPr id="523" name="Google Shape;523;p50"/>
          <p:cNvSpPr/>
          <p:nvPr/>
        </p:nvSpPr>
        <p:spPr>
          <a:xfrm>
            <a:off x="3642025" y="2513550"/>
            <a:ext cx="3433800" cy="650400"/>
          </a:xfrm>
          <a:prstGeom prst="wedgeRoundRectCallout">
            <a:avLst>
              <a:gd fmla="val -61932" name="adj1"/>
              <a:gd fmla="val -9199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Imprime o atributo </a:t>
            </a:r>
            <a:r>
              <a:rPr b="1" lang="pt-BR"/>
              <a:t>nome </a:t>
            </a:r>
            <a:r>
              <a:rPr lang="pt-BR"/>
              <a:t>herdado da classe </a:t>
            </a:r>
            <a:r>
              <a:rPr b="1" lang="pt-BR"/>
              <a:t>Animal</a:t>
            </a:r>
            <a:r>
              <a:rPr lang="pt-BR"/>
              <a:t>.</a:t>
            </a: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3251800" y="3059850"/>
            <a:ext cx="3095700" cy="852000"/>
          </a:xfrm>
          <a:prstGeom prst="wedgeRoundRectCallout">
            <a:avLst>
              <a:gd fmla="val -61555" name="adj1"/>
              <a:gd fmla="val -57632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Chama o método </a:t>
            </a:r>
            <a:r>
              <a:rPr b="1" lang="pt-BR"/>
              <a:t>fazer_som</a:t>
            </a:r>
            <a:r>
              <a:rPr lang="pt-BR"/>
              <a:t> da classe </a:t>
            </a:r>
            <a:r>
              <a:rPr b="1" lang="pt-BR"/>
              <a:t>Cachorro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530" name="Google Shape;530;p5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A herança permite criar uma hierarquia de classes que compartilham características, mas também podem ter comportamentos específicos.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Isso promove a reutilização de código e uma organização eficaz, tornando a estrutura do programa mais modular.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2"/>
                </a:solidFill>
              </a:rPr>
              <a:t>Programação Imperativa</a:t>
            </a:r>
            <a:endParaRPr sz="3800"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3657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Nesse paradigma, você descreve explicitamente os passos que o computador deve seguir para executar uma tarefa.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Foco na mudança de estado das variáveis através de comandos.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Exemplos: C, Fortran.</a:t>
            </a:r>
            <a:endParaRPr sz="16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Polimorfismo</a:t>
            </a:r>
            <a:endParaRPr/>
          </a:p>
        </p:txBody>
      </p:sp>
      <p:sp>
        <p:nvSpPr>
          <p:cNvPr id="536" name="Google Shape;536;p52"/>
          <p:cNvSpPr txBox="1"/>
          <p:nvPr>
            <p:ph idx="1" type="body"/>
          </p:nvPr>
        </p:nvSpPr>
        <p:spPr>
          <a:xfrm>
            <a:off x="1303800" y="1459975"/>
            <a:ext cx="70305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Polimorfismo é um conceito importante da programação orientada a objetos que permite que objetos de diferentes classes sejam tratados de maneira uniforme, desde que eles compartilhem uma interface comum.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/>
              <a:t>Isso significa que diferentes classes podem implementar o mesmo método, mas de formas específicas para cada classe.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/>
              <a:t>O polimorfismo ajuda a criar código mais flexível e reutilizável.</a:t>
            </a:r>
            <a:endParaRPr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Polimorfismo</a:t>
            </a:r>
            <a:endParaRPr/>
          </a:p>
        </p:txBody>
      </p:sp>
      <p:sp>
        <p:nvSpPr>
          <p:cNvPr id="542" name="Google Shape;542;p53"/>
          <p:cNvSpPr txBox="1"/>
          <p:nvPr>
            <p:ph idx="1" type="body"/>
          </p:nvPr>
        </p:nvSpPr>
        <p:spPr>
          <a:xfrm>
            <a:off x="1303800" y="1388450"/>
            <a:ext cx="70305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1407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pt-BR" sz="140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407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cumprimentar</a:t>
            </a:r>
            <a:r>
              <a:rPr lang="pt-BR" sz="140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407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pessoa</a:t>
            </a:r>
            <a:r>
              <a:rPr lang="pt-BR" sz="140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40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40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407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140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407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pessoa</a:t>
            </a:r>
            <a:r>
              <a:rPr lang="pt-BR" sz="140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407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saudacao</a:t>
            </a:r>
            <a:r>
              <a:rPr lang="pt-BR" sz="140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 sz="140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0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407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pessoa</a:t>
            </a:r>
            <a:r>
              <a:rPr lang="pt-BR" sz="140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407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40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407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Pessoa</a:t>
            </a:r>
            <a:r>
              <a:rPr lang="pt-BR" sz="140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407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"Carol"</a:t>
            </a:r>
            <a:r>
              <a:rPr lang="pt-BR" sz="140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407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28</a:t>
            </a:r>
            <a:r>
              <a:rPr lang="pt-BR" sz="140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407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estudante</a:t>
            </a:r>
            <a:r>
              <a:rPr lang="pt-BR" sz="140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407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40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407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Estudante</a:t>
            </a:r>
            <a:r>
              <a:rPr lang="pt-BR" sz="140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407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"David"</a:t>
            </a:r>
            <a:r>
              <a:rPr lang="pt-BR" sz="140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407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22</a:t>
            </a:r>
            <a:r>
              <a:rPr lang="pt-BR" sz="140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407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"2023-456"</a:t>
            </a:r>
            <a:r>
              <a:rPr lang="pt-BR" sz="140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0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407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cumprimentar</a:t>
            </a:r>
            <a:r>
              <a:rPr lang="pt-BR" sz="140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407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pessoa</a:t>
            </a:r>
            <a:r>
              <a:rPr lang="pt-BR" sz="140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pt-BR" sz="1407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cumprimentar</a:t>
            </a:r>
            <a:r>
              <a:rPr lang="pt-BR" sz="140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407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estudante</a:t>
            </a:r>
            <a:r>
              <a:rPr lang="pt-BR" sz="1407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7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0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07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4"/>
          <p:cNvSpPr txBox="1"/>
          <p:nvPr>
            <p:ph type="title"/>
          </p:nvPr>
        </p:nvSpPr>
        <p:spPr>
          <a:xfrm>
            <a:off x="1303800" y="598575"/>
            <a:ext cx="7030500" cy="10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Polimorfismo</a:t>
            </a:r>
            <a:endParaRPr/>
          </a:p>
        </p:txBody>
      </p:sp>
      <p:sp>
        <p:nvSpPr>
          <p:cNvPr id="548" name="Google Shape;548;p54"/>
          <p:cNvSpPr txBox="1"/>
          <p:nvPr>
            <p:ph idx="1" type="body"/>
          </p:nvPr>
        </p:nvSpPr>
        <p:spPr>
          <a:xfrm>
            <a:off x="1303800" y="1178315"/>
            <a:ext cx="7030500" cy="3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131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31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Animal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31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pt-BR" sz="131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31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fazer_som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31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1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pt-BR" sz="131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pass</a:t>
            </a:r>
            <a:endParaRPr sz="131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131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31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Cachorro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31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Animal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1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pt-BR" sz="131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31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fazer_som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31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1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pt-BR" sz="131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31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"Au au!"</a:t>
            </a:r>
            <a:endParaRPr sz="131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131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31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Gato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31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Animal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1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pt-BR" sz="131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31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fazer_som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31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1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pt-BR" sz="131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31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"Miau!"</a:t>
            </a:r>
            <a:endParaRPr sz="131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131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31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emitir_som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31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animal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31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31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31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animal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131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fazer_som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 sz="131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31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rex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31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31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Cachorro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31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31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mingau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31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31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Gato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31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31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emitir_som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31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rex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    </a:t>
            </a:r>
            <a:r>
              <a:rPr i="1" lang="pt-BR" sz="131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Chama o método fazer_som da classe Cachorro</a:t>
            </a:r>
            <a:endParaRPr sz="131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31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emitir_som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31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mingau</a:t>
            </a:r>
            <a:r>
              <a:rPr lang="pt-BR" sz="131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 </a:t>
            </a:r>
            <a:r>
              <a:rPr i="1" lang="pt-BR" sz="131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Chama o método fazer_som da classe Gato</a:t>
            </a:r>
            <a:endParaRPr sz="131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1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Mágicos</a:t>
            </a:r>
            <a:endParaRPr/>
          </a:p>
        </p:txBody>
      </p:sp>
      <p:sp>
        <p:nvSpPr>
          <p:cNvPr id="554" name="Google Shape;554;p55"/>
          <p:cNvSpPr txBox="1"/>
          <p:nvPr>
            <p:ph idx="1" type="body"/>
          </p:nvPr>
        </p:nvSpPr>
        <p:spPr>
          <a:xfrm>
            <a:off x="1303800" y="1420950"/>
            <a:ext cx="7030500" cy="31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Métodos mágicos</a:t>
            </a:r>
            <a:r>
              <a:rPr lang="pt-BR" sz="1500"/>
              <a:t>, também conhecidos como métodos especiais ou métodos </a:t>
            </a:r>
            <a:r>
              <a:rPr b="1" lang="pt-BR" sz="1500"/>
              <a:t>dunder </a:t>
            </a:r>
            <a:r>
              <a:rPr lang="pt-BR" sz="1500"/>
              <a:t>(abreviação de "double underscore"), são métodos em Python que têm nomes especiais cercados por </a:t>
            </a:r>
            <a:r>
              <a:rPr b="1" lang="pt-BR" sz="1500"/>
              <a:t>dois sublinhados</a:t>
            </a:r>
            <a:r>
              <a:rPr lang="pt-BR" sz="1500"/>
              <a:t> no </a:t>
            </a:r>
            <a:r>
              <a:rPr b="1" lang="pt-BR" sz="1500"/>
              <a:t>início </a:t>
            </a:r>
            <a:r>
              <a:rPr lang="pt-BR" sz="1500"/>
              <a:t>e no </a:t>
            </a:r>
            <a:r>
              <a:rPr b="1" lang="pt-BR" sz="1500"/>
              <a:t>final </a:t>
            </a:r>
            <a:r>
              <a:rPr lang="pt-BR" sz="1500"/>
              <a:t>do nome.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Esses métodos desempenham um papel fundamental na definição de comportamentos especiais para objetos criados a partir de classes.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Eles permitem que você customize a funcionalidade padrão de operações como adição, comparação, representação em string, entre outros.</a:t>
            </a:r>
            <a:endParaRPr sz="15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Alguns </a:t>
            </a:r>
            <a:r>
              <a:rPr lang="pt-BR"/>
              <a:t>Métodos Mágicos</a:t>
            </a:r>
            <a:endParaRPr/>
          </a:p>
        </p:txBody>
      </p:sp>
      <p:sp>
        <p:nvSpPr>
          <p:cNvPr id="560" name="Google Shape;560;p56"/>
          <p:cNvSpPr txBox="1"/>
          <p:nvPr>
            <p:ph idx="1" type="body"/>
          </p:nvPr>
        </p:nvSpPr>
        <p:spPr>
          <a:xfrm>
            <a:off x="1303800" y="1420950"/>
            <a:ext cx="7030500" cy="31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__init__</a:t>
            </a:r>
            <a:r>
              <a:rPr lang="pt-BR" sz="1500"/>
              <a:t>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Método de inicialização, chamado quando um objeto é criado a partir da classe.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Permite configurar os atributos iniciais do objeto.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__str__</a:t>
            </a:r>
            <a:r>
              <a:rPr lang="pt-BR" sz="1500"/>
              <a:t>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Retorna uma representação em string do objeto, usada pelo built-in str() e print().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Deve retornar uma string que descreve o objeto de maneira legível.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566" name="Google Shape;566;p57"/>
          <p:cNvSpPr txBox="1"/>
          <p:nvPr>
            <p:ph idx="1" type="body"/>
          </p:nvPr>
        </p:nvSpPr>
        <p:spPr>
          <a:xfrm>
            <a:off x="1303800" y="1420950"/>
            <a:ext cx="7030500" cy="31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Funcional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Baseada no conceito de funções matemáticas.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Evita estados mutáveis e dados compartilhados.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Ênfase em expressões e avaliação de funções.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Exemplos: Haskell, Lisp, Erlang.</a:t>
            </a:r>
            <a:endParaRPr sz="19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Orientada a Objetos (OO)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Organiza o código em unidades chamadas "objetos", que combinam dados (atributos) e comportamentos (métodos) relacionados.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Enfatiza a reutilização e a modularidade do código.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Exemplos: Java, Python, C++.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Lógica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Baseada na lógica formal e dedutiva.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Programas são compostos por fatos e regras de inferência.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Foco na resolução de problemas através de inferências lógicas.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Exemplos: Prolog.</a:t>
            </a:r>
            <a:endParaRPr sz="16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Concorrente e Paralela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Lida com múltiplas tarefas executando simultaneamente.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Programação concorrente envolve tarefas interagindo, enquanto programação paralela envolve tarefas que são executadas ao mesmo tempo, visando melhorar o desempenho.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Imperativa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310400"/>
            <a:ext cx="70305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A programação imperativa é um paradigma em que você descreve explicitamente os passos que um programa deve seguir para realizar uma tarefa.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/>
              <a:t>É uma abordagem procedural, em que você controla o fluxo de execução através de comandos que alteram o estado das variáveis.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/>
              <a:t>Em Python, muitas partes do código são escritas seguindo esse paradigma.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