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002b4a63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002b4a63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002b4a63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002b4a63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002b4a63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002b4a63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002b4a63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002b4a63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002b4a63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002b4a6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002b4a63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002b4a63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002b4a63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002b4a63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002b4a63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002b4a63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002b4a63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002b4a63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b7898d01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b7898d0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898d0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898d0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891ae5e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891ae5e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891ae5e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891ae5e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891ae5e8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891ae5e8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891ae5e8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891ae5e8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891ae5e8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891ae5e8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891ae5e8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f891ae5e8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891ae5e8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891ae5e8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891ae5e8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f891ae5e8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891ae5e8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891ae5e8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f891ae5e8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f891ae5e8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002b4a6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002b4a6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f891ae5e8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f891ae5e8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f891ae5e8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f891ae5e8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002b4a6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002b4a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002b4a6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002b4a6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002b4a6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002b4a6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7898d0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7898d0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2b4a6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2b4a6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02b4a6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002b4a6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Eytzinger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520600" cy="19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método de </a:t>
            </a:r>
            <a:r>
              <a:rPr lang="pt-BR">
                <a:solidFill>
                  <a:schemeClr val="accent6"/>
                </a:solidFill>
              </a:rPr>
              <a:t>Eytzinger</a:t>
            </a:r>
            <a:r>
              <a:rPr lang="pt-BR"/>
              <a:t> mapeia os nós de uma árvore binária completa para as posições de um array </a:t>
            </a:r>
            <a:r>
              <a:rPr lang="pt-BR">
                <a:solidFill>
                  <a:schemeClr val="accent6"/>
                </a:solidFill>
              </a:rPr>
              <a:t>a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pt-BR">
                <a:solidFill>
                  <a:schemeClr val="accent6"/>
                </a:solidFill>
              </a:rPr>
              <a:t>a[0] é a raiz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pt-BR">
                <a:solidFill>
                  <a:schemeClr val="accent6"/>
                </a:solidFill>
              </a:rPr>
              <a:t>o filho esquerdo de a[i] é a[2*i+1]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pt-BR">
                <a:solidFill>
                  <a:schemeClr val="accent6"/>
                </a:solidFill>
              </a:rPr>
              <a:t>o filho direito de a[i] é a[2*i+2]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pt-BR">
                <a:solidFill>
                  <a:schemeClr val="accent6"/>
                </a:solidFill>
              </a:rPr>
              <a:t>o pai de a[i] é a[(i-1)/2]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3400"/>
            <a:ext cx="3649375" cy="19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Heap binária implícita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5206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heap binária implícita representa uma heap completa em um array usando o método de Eytzinger.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1864850"/>
            <a:ext cx="5229324" cy="31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left right parent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13" y="1213375"/>
            <a:ext cx="8289976" cy="33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Inicialização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94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Encontrar o mínimo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Encontrar o valor mínimo na heap é fácil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 está na raiz que é a[0]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878850" y="2162575"/>
            <a:ext cx="5687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findMin():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	return a[0]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115850" y="3505525"/>
            <a:ext cx="56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Executa em O(1)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em uma heap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1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inserir </a:t>
            </a:r>
            <a:r>
              <a:rPr lang="pt-BR">
                <a:solidFill>
                  <a:schemeClr val="accent6"/>
                </a:solidFill>
              </a:rPr>
              <a:t>x</a:t>
            </a:r>
            <a:r>
              <a:rPr lang="pt-BR"/>
              <a:t> em uma heap </a:t>
            </a:r>
            <a:r>
              <a:rPr lang="pt-BR">
                <a:solidFill>
                  <a:schemeClr val="accent6"/>
                </a:solidFill>
              </a:rPr>
              <a:t>a</a:t>
            </a:r>
            <a:r>
              <a:rPr lang="pt-BR"/>
              <a:t>, nós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Adicionamos x como uma folha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Enquanto x for menor que pai(x)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troca x com seu pai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9175"/>
            <a:ext cx="2917714" cy="222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514" y="2769175"/>
            <a:ext cx="3721056" cy="22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 com bubbleup</a:t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4572000" y="209780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</a:t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2458975" y="29370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7832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14249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17</a:t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20666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69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2789288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34181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26</a:t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4059850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48728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6548575" y="29370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55145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75077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cxnSp>
        <p:nvCxnSpPr>
          <p:cNvPr id="222" name="Google Shape;222;p28"/>
          <p:cNvCxnSpPr>
            <a:stCxn id="210" idx="3"/>
            <a:endCxn id="211" idx="7"/>
          </p:cNvCxnSpPr>
          <p:nvPr/>
        </p:nvCxnSpPr>
        <p:spPr>
          <a:xfrm flipH="1">
            <a:off x="3006675" y="2586630"/>
            <a:ext cx="165930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8"/>
          <p:cNvCxnSpPr>
            <a:stCxn id="210" idx="5"/>
            <a:endCxn id="219" idx="1"/>
          </p:cNvCxnSpPr>
          <p:nvPr/>
        </p:nvCxnSpPr>
        <p:spPr>
          <a:xfrm>
            <a:off x="5119725" y="2586630"/>
            <a:ext cx="152280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8"/>
          <p:cNvCxnSpPr>
            <a:stCxn id="211" idx="3"/>
            <a:endCxn id="213" idx="7"/>
          </p:cNvCxnSpPr>
          <p:nvPr/>
        </p:nvCxnSpPr>
        <p:spPr>
          <a:xfrm flipH="1">
            <a:off x="1972750" y="3425905"/>
            <a:ext cx="580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8"/>
          <p:cNvCxnSpPr>
            <a:stCxn id="213" idx="3"/>
            <a:endCxn id="212" idx="7"/>
          </p:cNvCxnSpPr>
          <p:nvPr/>
        </p:nvCxnSpPr>
        <p:spPr>
          <a:xfrm flipH="1">
            <a:off x="133110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8"/>
          <p:cNvCxnSpPr>
            <a:stCxn id="213" idx="5"/>
            <a:endCxn id="214" idx="1"/>
          </p:cNvCxnSpPr>
          <p:nvPr/>
        </p:nvCxnSpPr>
        <p:spPr>
          <a:xfrm>
            <a:off x="197265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8"/>
          <p:cNvCxnSpPr>
            <a:stCxn id="211" idx="5"/>
            <a:endCxn id="216" idx="1"/>
          </p:cNvCxnSpPr>
          <p:nvPr/>
        </p:nvCxnSpPr>
        <p:spPr>
          <a:xfrm>
            <a:off x="3006700" y="3425905"/>
            <a:ext cx="5055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8"/>
          <p:cNvCxnSpPr>
            <a:stCxn id="216" idx="3"/>
            <a:endCxn id="215" idx="7"/>
          </p:cNvCxnSpPr>
          <p:nvPr/>
        </p:nvCxnSpPr>
        <p:spPr>
          <a:xfrm flipH="1">
            <a:off x="3336900" y="4149780"/>
            <a:ext cx="175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8"/>
          <p:cNvCxnSpPr>
            <a:stCxn id="216" idx="5"/>
            <a:endCxn id="217" idx="1"/>
          </p:cNvCxnSpPr>
          <p:nvPr/>
        </p:nvCxnSpPr>
        <p:spPr>
          <a:xfrm>
            <a:off x="3965850" y="4149780"/>
            <a:ext cx="1881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stCxn id="219" idx="5"/>
            <a:endCxn id="221" idx="1"/>
          </p:cNvCxnSpPr>
          <p:nvPr/>
        </p:nvCxnSpPr>
        <p:spPr>
          <a:xfrm>
            <a:off x="7096300" y="3425905"/>
            <a:ext cx="5055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>
            <a:stCxn id="219" idx="3"/>
            <a:endCxn id="220" idx="7"/>
          </p:cNvCxnSpPr>
          <p:nvPr/>
        </p:nvCxnSpPr>
        <p:spPr>
          <a:xfrm flipH="1">
            <a:off x="6062350" y="3425905"/>
            <a:ext cx="580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8"/>
          <p:cNvCxnSpPr>
            <a:stCxn id="220" idx="3"/>
            <a:endCxn id="218" idx="7"/>
          </p:cNvCxnSpPr>
          <p:nvPr/>
        </p:nvCxnSpPr>
        <p:spPr>
          <a:xfrm flipH="1">
            <a:off x="542070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8"/>
          <p:cNvSpPr/>
          <p:nvPr/>
        </p:nvSpPr>
        <p:spPr>
          <a:xfrm>
            <a:off x="4739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8888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3037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17186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21335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26</a:t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25484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29633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33782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37931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69</a:t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42080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35</a:t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46229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50378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54527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58676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62825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66974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6111450" y="4317475"/>
            <a:ext cx="6417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cxnSp>
        <p:nvCxnSpPr>
          <p:cNvPr id="250" name="Google Shape;250;p28"/>
          <p:cNvCxnSpPr>
            <a:stCxn id="220" idx="5"/>
            <a:endCxn id="249" idx="0"/>
          </p:cNvCxnSpPr>
          <p:nvPr/>
        </p:nvCxnSpPr>
        <p:spPr>
          <a:xfrm>
            <a:off x="6062250" y="4149780"/>
            <a:ext cx="3699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8"/>
          <p:cNvSpPr/>
          <p:nvPr/>
        </p:nvSpPr>
        <p:spPr>
          <a:xfrm>
            <a:off x="5452775" y="1293600"/>
            <a:ext cx="414900" cy="365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 </a:t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5509988" y="3660950"/>
            <a:ext cx="6417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54527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6111450" y="43174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548475" y="1293600"/>
            <a:ext cx="414900" cy="365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5509988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6548563" y="2937075"/>
            <a:ext cx="6417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1303775" y="1293600"/>
            <a:ext cx="414900" cy="365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25484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 com trickle_down</a:t>
            </a: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6142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226" y="0"/>
            <a:ext cx="3354941" cy="499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 com Trickle_down</a:t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4572000" y="209780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</a:t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2458975" y="29370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</a:t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7832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14249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17</a:t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0666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69</a:t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2789288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34181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26</a:t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4059850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48728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75077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cxnSp>
        <p:nvCxnSpPr>
          <p:cNvPr id="282" name="Google Shape;282;p30"/>
          <p:cNvCxnSpPr>
            <a:stCxn id="272" idx="3"/>
            <a:endCxn id="273" idx="7"/>
          </p:cNvCxnSpPr>
          <p:nvPr/>
        </p:nvCxnSpPr>
        <p:spPr>
          <a:xfrm flipH="1">
            <a:off x="3006675" y="2586630"/>
            <a:ext cx="165930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0"/>
          <p:cNvCxnSpPr>
            <a:stCxn id="272" idx="5"/>
            <a:endCxn id="284" idx="1"/>
          </p:cNvCxnSpPr>
          <p:nvPr/>
        </p:nvCxnSpPr>
        <p:spPr>
          <a:xfrm>
            <a:off x="5119725" y="2586630"/>
            <a:ext cx="152280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0"/>
          <p:cNvCxnSpPr>
            <a:stCxn id="273" idx="3"/>
            <a:endCxn id="275" idx="7"/>
          </p:cNvCxnSpPr>
          <p:nvPr/>
        </p:nvCxnSpPr>
        <p:spPr>
          <a:xfrm flipH="1">
            <a:off x="1972750" y="3425905"/>
            <a:ext cx="580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0"/>
          <p:cNvCxnSpPr>
            <a:stCxn id="275" idx="3"/>
            <a:endCxn id="274" idx="7"/>
          </p:cNvCxnSpPr>
          <p:nvPr/>
        </p:nvCxnSpPr>
        <p:spPr>
          <a:xfrm flipH="1">
            <a:off x="133110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75" idx="5"/>
            <a:endCxn id="276" idx="1"/>
          </p:cNvCxnSpPr>
          <p:nvPr/>
        </p:nvCxnSpPr>
        <p:spPr>
          <a:xfrm>
            <a:off x="197265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73" idx="5"/>
            <a:endCxn id="278" idx="1"/>
          </p:cNvCxnSpPr>
          <p:nvPr/>
        </p:nvCxnSpPr>
        <p:spPr>
          <a:xfrm>
            <a:off x="3006700" y="3425905"/>
            <a:ext cx="5055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78" idx="3"/>
            <a:endCxn id="277" idx="7"/>
          </p:cNvCxnSpPr>
          <p:nvPr/>
        </p:nvCxnSpPr>
        <p:spPr>
          <a:xfrm flipH="1">
            <a:off x="3336900" y="4149780"/>
            <a:ext cx="175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>
            <a:stCxn id="278" idx="5"/>
            <a:endCxn id="279" idx="1"/>
          </p:cNvCxnSpPr>
          <p:nvPr/>
        </p:nvCxnSpPr>
        <p:spPr>
          <a:xfrm>
            <a:off x="3965850" y="4149780"/>
            <a:ext cx="1881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0"/>
          <p:cNvCxnSpPr>
            <a:stCxn id="284" idx="5"/>
            <a:endCxn id="281" idx="1"/>
          </p:cNvCxnSpPr>
          <p:nvPr/>
        </p:nvCxnSpPr>
        <p:spPr>
          <a:xfrm>
            <a:off x="7096200" y="3425920"/>
            <a:ext cx="5055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0"/>
          <p:cNvCxnSpPr>
            <a:stCxn id="284" idx="3"/>
            <a:endCxn id="293" idx="7"/>
          </p:cNvCxnSpPr>
          <p:nvPr/>
        </p:nvCxnSpPr>
        <p:spPr>
          <a:xfrm flipH="1">
            <a:off x="6062350" y="3425905"/>
            <a:ext cx="580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0"/>
          <p:cNvCxnSpPr>
            <a:stCxn id="293" idx="3"/>
            <a:endCxn id="280" idx="7"/>
          </p:cNvCxnSpPr>
          <p:nvPr/>
        </p:nvCxnSpPr>
        <p:spPr>
          <a:xfrm flipH="1">
            <a:off x="5420550" y="414982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0"/>
          <p:cNvSpPr/>
          <p:nvPr/>
        </p:nvSpPr>
        <p:spPr>
          <a:xfrm>
            <a:off x="4739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</a:t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8888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</a:t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17186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21335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26</a:t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29633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33782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37931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69</a:t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42080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35</a:t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46229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50378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58676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2825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66974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30"/>
          <p:cNvCxnSpPr>
            <a:stCxn id="293" idx="5"/>
            <a:endCxn id="309" idx="0"/>
          </p:cNvCxnSpPr>
          <p:nvPr/>
        </p:nvCxnSpPr>
        <p:spPr>
          <a:xfrm>
            <a:off x="6062250" y="4149780"/>
            <a:ext cx="3699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0"/>
          <p:cNvSpPr/>
          <p:nvPr/>
        </p:nvSpPr>
        <p:spPr>
          <a:xfrm>
            <a:off x="54527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6169175" y="43174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509975" y="3660938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524813" y="29370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13037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25484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</a:t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4572000" y="2097800"/>
            <a:ext cx="6417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73975" y="1293600"/>
            <a:ext cx="414900" cy="365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54527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473975" y="1293600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1303775" y="1293600"/>
            <a:ext cx="414900" cy="365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6524825" y="2937063"/>
            <a:ext cx="6417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4571988" y="2097788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</a:t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2548475" y="1293600"/>
            <a:ext cx="414900" cy="365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5509988" y="3660938"/>
            <a:ext cx="6417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6524825" y="2937063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1303775" y="1293588"/>
            <a:ext cx="4149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MeldableHeap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/>
              <a:t>merge(h1 , h2 ):</a:t>
            </a:r>
            <a:br>
              <a:rPr lang="pt-BR" sz="2260"/>
            </a:br>
            <a:r>
              <a:rPr lang="pt-BR" sz="2260"/>
              <a:t>	if h1 = nil then return h2</a:t>
            </a:r>
            <a:br>
              <a:rPr lang="pt-BR" sz="2260"/>
            </a:br>
            <a:r>
              <a:rPr lang="pt-BR" sz="2260"/>
              <a:t>	if h2 = nil then return h1</a:t>
            </a:r>
            <a:br>
              <a:rPr lang="pt-BR" sz="2260"/>
            </a:br>
            <a:r>
              <a:rPr lang="pt-BR" sz="2260"/>
              <a:t>	if h2.x &lt; h1.x then (h1 , h2) ← (h2 , h1)</a:t>
            </a:r>
            <a:br>
              <a:rPr lang="pt-BR" sz="2260"/>
            </a:br>
            <a:r>
              <a:rPr lang="pt-BR" sz="2260"/>
              <a:t>	if random_bit() then</a:t>
            </a:r>
            <a:br>
              <a:rPr lang="pt-BR" sz="2260"/>
            </a:br>
            <a:r>
              <a:rPr lang="pt-BR" sz="2260"/>
              <a:t>		h1.left ← merge(h1.left, h2)</a:t>
            </a:r>
            <a:br>
              <a:rPr lang="pt-BR" sz="2260"/>
            </a:br>
            <a:r>
              <a:rPr lang="pt-BR" sz="2260"/>
              <a:t>		h1.left.parent ← h1</a:t>
            </a:r>
            <a:br>
              <a:rPr lang="pt-BR" sz="2260"/>
            </a:br>
            <a:r>
              <a:rPr lang="pt-BR" sz="2260"/>
              <a:t>	else</a:t>
            </a:r>
            <a:br>
              <a:rPr lang="pt-BR" sz="2260"/>
            </a:br>
            <a:r>
              <a:rPr lang="pt-BR" sz="2260"/>
              <a:t>		h1.right ← merge(h1.right, h2)</a:t>
            </a:r>
            <a:br>
              <a:rPr lang="pt-BR" sz="2260"/>
            </a:br>
            <a:r>
              <a:rPr lang="pt-BR" sz="2260"/>
              <a:t>		h1.right.parent ← h1</a:t>
            </a:r>
            <a:br>
              <a:rPr lang="pt-BR" sz="2260"/>
            </a:br>
            <a:r>
              <a:rPr lang="pt-BR" sz="2260"/>
              <a:t>	return h1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Heaps são estruturas de fila de prioridade.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fila de prioridade armazena elementos </a:t>
            </a:r>
            <a:r>
              <a:rPr lang="pt-BR">
                <a:solidFill>
                  <a:schemeClr val="accent6"/>
                </a:solidFill>
              </a:rPr>
              <a:t>comparáveis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Heap significa “</a:t>
            </a:r>
            <a:r>
              <a:rPr lang="pt-BR">
                <a:solidFill>
                  <a:schemeClr val="accent6"/>
                </a:solidFill>
              </a:rPr>
              <a:t>uma pilha desorganizada</a:t>
            </a:r>
            <a:r>
              <a:rPr lang="pt-BR"/>
              <a:t>”, o que é um contraste com as árvores de busca binárias, que são pilhas altamente organizadas.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2041250" y="1245500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1086525" y="2078325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579650" y="27381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228650" y="339797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1421200" y="27727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26</a:t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2485275" y="27727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2203125" y="33979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3356800" y="2772750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2964700" y="1997600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cxnSp>
        <p:nvCxnSpPr>
          <p:cNvPr id="347" name="Google Shape;347;p32"/>
          <p:cNvCxnSpPr>
            <a:stCxn id="339" idx="7"/>
            <a:endCxn id="338" idx="3"/>
          </p:cNvCxnSpPr>
          <p:nvPr/>
        </p:nvCxnSpPr>
        <p:spPr>
          <a:xfrm flipH="1" rot="10800000">
            <a:off x="1421203" y="1587033"/>
            <a:ext cx="6774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2"/>
          <p:cNvCxnSpPr>
            <a:endCxn id="346" idx="1"/>
          </p:cNvCxnSpPr>
          <p:nvPr/>
        </p:nvCxnSpPr>
        <p:spPr>
          <a:xfrm>
            <a:off x="2375922" y="1587008"/>
            <a:ext cx="646200" cy="469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2"/>
          <p:cNvCxnSpPr>
            <a:stCxn id="339" idx="3"/>
            <a:endCxn id="340" idx="0"/>
          </p:cNvCxnSpPr>
          <p:nvPr/>
        </p:nvCxnSpPr>
        <p:spPr>
          <a:xfrm flipH="1">
            <a:off x="861947" y="2419917"/>
            <a:ext cx="282000" cy="318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2"/>
          <p:cNvCxnSpPr>
            <a:stCxn id="339" idx="5"/>
            <a:endCxn id="342" idx="0"/>
          </p:cNvCxnSpPr>
          <p:nvPr/>
        </p:nvCxnSpPr>
        <p:spPr>
          <a:xfrm>
            <a:off x="1421203" y="2419917"/>
            <a:ext cx="2820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2"/>
          <p:cNvCxnSpPr>
            <a:stCxn id="340" idx="3"/>
            <a:endCxn id="341" idx="0"/>
          </p:cNvCxnSpPr>
          <p:nvPr/>
        </p:nvCxnSpPr>
        <p:spPr>
          <a:xfrm flipH="1">
            <a:off x="545290" y="3079742"/>
            <a:ext cx="117000" cy="31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2"/>
          <p:cNvCxnSpPr>
            <a:stCxn id="346" idx="3"/>
            <a:endCxn id="343" idx="0"/>
          </p:cNvCxnSpPr>
          <p:nvPr/>
        </p:nvCxnSpPr>
        <p:spPr>
          <a:xfrm flipH="1">
            <a:off x="2767422" y="2339192"/>
            <a:ext cx="254700" cy="43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2"/>
          <p:cNvCxnSpPr>
            <a:stCxn id="346" idx="5"/>
            <a:endCxn id="345" idx="0"/>
          </p:cNvCxnSpPr>
          <p:nvPr/>
        </p:nvCxnSpPr>
        <p:spPr>
          <a:xfrm>
            <a:off x="3299378" y="2339192"/>
            <a:ext cx="374100" cy="43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2"/>
          <p:cNvCxnSpPr>
            <a:endCxn id="344" idx="0"/>
          </p:cNvCxnSpPr>
          <p:nvPr/>
        </p:nvCxnSpPr>
        <p:spPr>
          <a:xfrm flipH="1">
            <a:off x="2485275" y="3114475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2"/>
          <p:cNvSpPr/>
          <p:nvPr/>
        </p:nvSpPr>
        <p:spPr>
          <a:xfrm>
            <a:off x="6526850" y="12455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5132975" y="21528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5654475" y="28038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20972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7273550" y="27727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89</a:t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41300" y="34724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99</a:t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610047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702900" y="2078325"/>
            <a:ext cx="595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cxnSp>
        <p:nvCxnSpPr>
          <p:cNvPr id="363" name="Google Shape;363;p32"/>
          <p:cNvCxnSpPr>
            <a:stCxn id="356" idx="7"/>
            <a:endCxn id="355" idx="3"/>
          </p:cNvCxnSpPr>
          <p:nvPr/>
        </p:nvCxnSpPr>
        <p:spPr>
          <a:xfrm flipH="1" rot="10800000">
            <a:off x="5673530" y="1587133"/>
            <a:ext cx="936000" cy="62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2"/>
          <p:cNvCxnSpPr>
            <a:stCxn id="355" idx="5"/>
            <a:endCxn id="362" idx="1"/>
          </p:cNvCxnSpPr>
          <p:nvPr/>
        </p:nvCxnSpPr>
        <p:spPr>
          <a:xfrm>
            <a:off x="7008510" y="1587092"/>
            <a:ext cx="7815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2"/>
          <p:cNvCxnSpPr>
            <a:stCxn id="356" idx="5"/>
            <a:endCxn id="357" idx="0"/>
          </p:cNvCxnSpPr>
          <p:nvPr/>
        </p:nvCxnSpPr>
        <p:spPr>
          <a:xfrm>
            <a:off x="5673530" y="24944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2"/>
          <p:cNvCxnSpPr>
            <a:stCxn id="357" idx="3"/>
            <a:endCxn id="358" idx="0"/>
          </p:cNvCxnSpPr>
          <p:nvPr/>
        </p:nvCxnSpPr>
        <p:spPr>
          <a:xfrm flipH="1">
            <a:off x="5526515" y="31454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2"/>
          <p:cNvCxnSpPr>
            <a:stCxn id="362" idx="3"/>
            <a:endCxn id="359" idx="0"/>
          </p:cNvCxnSpPr>
          <p:nvPr/>
        </p:nvCxnSpPr>
        <p:spPr>
          <a:xfrm flipH="1">
            <a:off x="7555553" y="2419917"/>
            <a:ext cx="2346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2"/>
          <p:cNvCxnSpPr>
            <a:stCxn id="357" idx="5"/>
            <a:endCxn id="361" idx="0"/>
          </p:cNvCxnSpPr>
          <p:nvPr/>
        </p:nvCxnSpPr>
        <p:spPr>
          <a:xfrm>
            <a:off x="6136135" y="31454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2"/>
          <p:cNvCxnSpPr>
            <a:stCxn id="359" idx="3"/>
            <a:endCxn id="360" idx="0"/>
          </p:cNvCxnSpPr>
          <p:nvPr/>
        </p:nvCxnSpPr>
        <p:spPr>
          <a:xfrm flipH="1">
            <a:off x="7123390" y="3114330"/>
            <a:ext cx="2328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2"/>
          <p:cNvSpPr txBox="1"/>
          <p:nvPr/>
        </p:nvSpPr>
        <p:spPr>
          <a:xfrm>
            <a:off x="664250" y="1122500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5250375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3673475" y="5900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h1 = nil then return h2</a:t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3694013" y="590000"/>
            <a:ext cx="3225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h2 = nil then return h1</a:t>
            </a:r>
            <a:endParaRPr/>
          </a:p>
        </p:txBody>
      </p:sp>
      <p:sp>
        <p:nvSpPr>
          <p:cNvPr id="374" name="Google Shape;374;p32"/>
          <p:cNvSpPr txBox="1"/>
          <p:nvPr/>
        </p:nvSpPr>
        <p:spPr>
          <a:xfrm>
            <a:off x="3470825" y="590000"/>
            <a:ext cx="5130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h2.x &lt; h1.x then (h1 , h2) ← (h2 , h1)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2040250" y="40232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random_bit() then</a:t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4875225" y="4064875"/>
            <a:ext cx="106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= 0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583125" y="3872675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else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h1.right ← merge(h1.right,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039838" y="1873475"/>
            <a:ext cx="1939500" cy="228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1691525" y="22041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1409375" y="28294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2563050" y="220417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2170950" y="1429025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cxnSp>
        <p:nvCxnSpPr>
          <p:cNvPr id="388" name="Google Shape;388;p33"/>
          <p:cNvCxnSpPr>
            <a:stCxn id="387" idx="3"/>
            <a:endCxn id="384" idx="0"/>
          </p:cNvCxnSpPr>
          <p:nvPr/>
        </p:nvCxnSpPr>
        <p:spPr>
          <a:xfrm flipH="1">
            <a:off x="1973672" y="1770617"/>
            <a:ext cx="254700" cy="43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3"/>
          <p:cNvCxnSpPr>
            <a:stCxn id="387" idx="5"/>
            <a:endCxn id="386" idx="0"/>
          </p:cNvCxnSpPr>
          <p:nvPr/>
        </p:nvCxnSpPr>
        <p:spPr>
          <a:xfrm>
            <a:off x="2505628" y="1770617"/>
            <a:ext cx="374100" cy="43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3"/>
          <p:cNvCxnSpPr>
            <a:endCxn id="385" idx="0"/>
          </p:cNvCxnSpPr>
          <p:nvPr/>
        </p:nvCxnSpPr>
        <p:spPr>
          <a:xfrm flipH="1">
            <a:off x="1691525" y="2545900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3"/>
          <p:cNvSpPr/>
          <p:nvPr/>
        </p:nvSpPr>
        <p:spPr>
          <a:xfrm>
            <a:off x="6526850" y="12455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5132975" y="21528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5654475" y="28038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20972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7273550" y="27727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89</a:t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6841300" y="34724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99</a:t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610047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7702900" y="2078325"/>
            <a:ext cx="595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cxnSp>
        <p:nvCxnSpPr>
          <p:cNvPr id="399" name="Google Shape;399;p33"/>
          <p:cNvCxnSpPr>
            <a:stCxn id="392" idx="7"/>
            <a:endCxn id="391" idx="3"/>
          </p:cNvCxnSpPr>
          <p:nvPr/>
        </p:nvCxnSpPr>
        <p:spPr>
          <a:xfrm flipH="1" rot="10800000">
            <a:off x="5673530" y="1587133"/>
            <a:ext cx="936000" cy="62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3"/>
          <p:cNvCxnSpPr>
            <a:stCxn id="391" idx="5"/>
            <a:endCxn id="398" idx="1"/>
          </p:cNvCxnSpPr>
          <p:nvPr/>
        </p:nvCxnSpPr>
        <p:spPr>
          <a:xfrm>
            <a:off x="7008510" y="1587092"/>
            <a:ext cx="7815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3"/>
          <p:cNvCxnSpPr>
            <a:stCxn id="392" idx="5"/>
            <a:endCxn id="393" idx="0"/>
          </p:cNvCxnSpPr>
          <p:nvPr/>
        </p:nvCxnSpPr>
        <p:spPr>
          <a:xfrm>
            <a:off x="5673530" y="24944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3"/>
          <p:cNvCxnSpPr>
            <a:stCxn id="393" idx="3"/>
            <a:endCxn id="394" idx="0"/>
          </p:cNvCxnSpPr>
          <p:nvPr/>
        </p:nvCxnSpPr>
        <p:spPr>
          <a:xfrm flipH="1">
            <a:off x="5526515" y="31454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3"/>
          <p:cNvCxnSpPr>
            <a:stCxn id="398" idx="3"/>
            <a:endCxn id="395" idx="0"/>
          </p:cNvCxnSpPr>
          <p:nvPr/>
        </p:nvCxnSpPr>
        <p:spPr>
          <a:xfrm flipH="1">
            <a:off x="7555553" y="2419917"/>
            <a:ext cx="2346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3"/>
          <p:cNvCxnSpPr>
            <a:stCxn id="393" idx="5"/>
            <a:endCxn id="397" idx="0"/>
          </p:cNvCxnSpPr>
          <p:nvPr/>
        </p:nvCxnSpPr>
        <p:spPr>
          <a:xfrm>
            <a:off x="6136135" y="31454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3"/>
          <p:cNvCxnSpPr>
            <a:stCxn id="395" idx="3"/>
            <a:endCxn id="396" idx="0"/>
          </p:cNvCxnSpPr>
          <p:nvPr/>
        </p:nvCxnSpPr>
        <p:spPr>
          <a:xfrm flipH="1">
            <a:off x="7123390" y="3114330"/>
            <a:ext cx="2328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3"/>
          <p:cNvSpPr txBox="1"/>
          <p:nvPr/>
        </p:nvSpPr>
        <p:spPr>
          <a:xfrm>
            <a:off x="664250" y="1122500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5250375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3673475" y="5900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h1 = nil then return h2</a:t>
            </a:r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3694013" y="590000"/>
            <a:ext cx="3225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h2 = nil then return h1</a:t>
            </a:r>
            <a:endParaRPr/>
          </a:p>
        </p:txBody>
      </p:sp>
      <p:sp>
        <p:nvSpPr>
          <p:cNvPr id="410" name="Google Shape;410;p33"/>
          <p:cNvSpPr txBox="1"/>
          <p:nvPr/>
        </p:nvSpPr>
        <p:spPr>
          <a:xfrm>
            <a:off x="3470825" y="590000"/>
            <a:ext cx="5130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h2.x &lt; h1.x then (h1 , h2) ← (h2 , h1)</a:t>
            </a:r>
            <a:endParaRPr/>
          </a:p>
        </p:txBody>
      </p:sp>
      <p:sp>
        <p:nvSpPr>
          <p:cNvPr id="411" name="Google Shape;411;p33"/>
          <p:cNvSpPr txBox="1"/>
          <p:nvPr/>
        </p:nvSpPr>
        <p:spPr>
          <a:xfrm>
            <a:off x="2040250" y="40232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random_bit() then</a:t>
            </a:r>
            <a:endParaRPr/>
          </a:p>
        </p:txBody>
      </p:sp>
      <p:sp>
        <p:nvSpPr>
          <p:cNvPr id="412" name="Google Shape;412;p33"/>
          <p:cNvSpPr txBox="1"/>
          <p:nvPr/>
        </p:nvSpPr>
        <p:spPr>
          <a:xfrm>
            <a:off x="4875225" y="4064875"/>
            <a:ext cx="106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=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583125" y="3872675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then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h1.left ← merge(h1.left,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1246095" y="1829225"/>
            <a:ext cx="1259400" cy="17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420" name="Google Shape;420;p34"/>
          <p:cNvSpPr/>
          <p:nvPr/>
        </p:nvSpPr>
        <p:spPr>
          <a:xfrm>
            <a:off x="1953525" y="139612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421" name="Google Shape;421;p34"/>
          <p:cNvSpPr/>
          <p:nvPr/>
        </p:nvSpPr>
        <p:spPr>
          <a:xfrm>
            <a:off x="1671375" y="20213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422" name="Google Shape;422;p34"/>
          <p:cNvCxnSpPr>
            <a:endCxn id="421" idx="0"/>
          </p:cNvCxnSpPr>
          <p:nvPr/>
        </p:nvCxnSpPr>
        <p:spPr>
          <a:xfrm flipH="1">
            <a:off x="1953525" y="1737850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4"/>
          <p:cNvSpPr/>
          <p:nvPr/>
        </p:nvSpPr>
        <p:spPr>
          <a:xfrm>
            <a:off x="6526850" y="12455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424" name="Google Shape;424;p34"/>
          <p:cNvSpPr/>
          <p:nvPr/>
        </p:nvSpPr>
        <p:spPr>
          <a:xfrm>
            <a:off x="5132975" y="21528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5654475" y="28038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520972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7273550" y="27727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89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6841300" y="34724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99</a:t>
            </a: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610047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7702900" y="2078325"/>
            <a:ext cx="595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cxnSp>
        <p:nvCxnSpPr>
          <p:cNvPr id="431" name="Google Shape;431;p34"/>
          <p:cNvCxnSpPr>
            <a:stCxn id="424" idx="7"/>
            <a:endCxn id="423" idx="3"/>
          </p:cNvCxnSpPr>
          <p:nvPr/>
        </p:nvCxnSpPr>
        <p:spPr>
          <a:xfrm flipH="1" rot="10800000">
            <a:off x="5673530" y="1587133"/>
            <a:ext cx="936000" cy="62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4"/>
          <p:cNvCxnSpPr>
            <a:stCxn id="423" idx="5"/>
            <a:endCxn id="430" idx="1"/>
          </p:cNvCxnSpPr>
          <p:nvPr/>
        </p:nvCxnSpPr>
        <p:spPr>
          <a:xfrm>
            <a:off x="7008510" y="1587092"/>
            <a:ext cx="7815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4"/>
          <p:cNvCxnSpPr>
            <a:stCxn id="424" idx="5"/>
            <a:endCxn id="425" idx="0"/>
          </p:cNvCxnSpPr>
          <p:nvPr/>
        </p:nvCxnSpPr>
        <p:spPr>
          <a:xfrm>
            <a:off x="5673530" y="24944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4"/>
          <p:cNvCxnSpPr>
            <a:stCxn id="425" idx="3"/>
            <a:endCxn id="426" idx="0"/>
          </p:cNvCxnSpPr>
          <p:nvPr/>
        </p:nvCxnSpPr>
        <p:spPr>
          <a:xfrm flipH="1">
            <a:off x="5526515" y="31454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stCxn id="430" idx="3"/>
            <a:endCxn id="427" idx="0"/>
          </p:cNvCxnSpPr>
          <p:nvPr/>
        </p:nvCxnSpPr>
        <p:spPr>
          <a:xfrm flipH="1">
            <a:off x="7555553" y="2419917"/>
            <a:ext cx="2346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4"/>
          <p:cNvCxnSpPr>
            <a:stCxn id="425" idx="5"/>
            <a:endCxn id="429" idx="0"/>
          </p:cNvCxnSpPr>
          <p:nvPr/>
        </p:nvCxnSpPr>
        <p:spPr>
          <a:xfrm>
            <a:off x="6136135" y="31454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4"/>
          <p:cNvCxnSpPr>
            <a:stCxn id="427" idx="3"/>
            <a:endCxn id="428" idx="0"/>
          </p:cNvCxnSpPr>
          <p:nvPr/>
        </p:nvCxnSpPr>
        <p:spPr>
          <a:xfrm flipH="1">
            <a:off x="7123390" y="3114330"/>
            <a:ext cx="2328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4"/>
          <p:cNvSpPr txBox="1"/>
          <p:nvPr/>
        </p:nvSpPr>
        <p:spPr>
          <a:xfrm>
            <a:off x="664250" y="1122500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5250375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3673475" y="5900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h1 = nil then return h2</a:t>
            </a:r>
            <a:endParaRPr/>
          </a:p>
        </p:txBody>
      </p:sp>
      <p:sp>
        <p:nvSpPr>
          <p:cNvPr id="441" name="Google Shape;441;p34"/>
          <p:cNvSpPr txBox="1"/>
          <p:nvPr/>
        </p:nvSpPr>
        <p:spPr>
          <a:xfrm>
            <a:off x="3694013" y="590000"/>
            <a:ext cx="3225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h2 = nil then return h1</a:t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3470825" y="590000"/>
            <a:ext cx="5130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h2.x &lt; h1.x then (h1 , h2) ← (h2 , h1)</a:t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2040250" y="40232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random_bit() then</a:t>
            </a:r>
            <a:endParaRPr/>
          </a:p>
        </p:txBody>
      </p:sp>
      <p:sp>
        <p:nvSpPr>
          <p:cNvPr id="444" name="Google Shape;444;p34"/>
          <p:cNvSpPr txBox="1"/>
          <p:nvPr/>
        </p:nvSpPr>
        <p:spPr>
          <a:xfrm>
            <a:off x="4875225" y="4064875"/>
            <a:ext cx="106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=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45" name="Google Shape;445;p34"/>
          <p:cNvSpPr txBox="1"/>
          <p:nvPr/>
        </p:nvSpPr>
        <p:spPr>
          <a:xfrm>
            <a:off x="583125" y="3872675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then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h1.left ← merge(h1.left,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4572000" y="2078325"/>
            <a:ext cx="2367900" cy="198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 txBox="1"/>
          <p:nvPr/>
        </p:nvSpPr>
        <p:spPr>
          <a:xfrm>
            <a:off x="4967975" y="1122500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423250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1953525" y="139612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455" name="Google Shape;455;p35"/>
          <p:cNvSpPr/>
          <p:nvPr/>
        </p:nvSpPr>
        <p:spPr>
          <a:xfrm>
            <a:off x="1671375" y="20213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456" name="Google Shape;456;p35"/>
          <p:cNvCxnSpPr>
            <a:endCxn id="455" idx="0"/>
          </p:cNvCxnSpPr>
          <p:nvPr/>
        </p:nvCxnSpPr>
        <p:spPr>
          <a:xfrm flipH="1">
            <a:off x="1953525" y="1737850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5"/>
          <p:cNvSpPr/>
          <p:nvPr/>
        </p:nvSpPr>
        <p:spPr>
          <a:xfrm>
            <a:off x="6025075" y="14706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458" name="Google Shape;458;p35"/>
          <p:cNvSpPr/>
          <p:nvPr/>
        </p:nvSpPr>
        <p:spPr>
          <a:xfrm>
            <a:off x="6546575" y="21216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459" name="Google Shape;459;p35"/>
          <p:cNvSpPr/>
          <p:nvPr/>
        </p:nvSpPr>
        <p:spPr>
          <a:xfrm>
            <a:off x="6101825" y="27902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6992575" y="27902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cxnSp>
        <p:nvCxnSpPr>
          <p:cNvPr id="461" name="Google Shape;461;p35"/>
          <p:cNvCxnSpPr>
            <a:stCxn id="457" idx="5"/>
            <a:endCxn id="458" idx="0"/>
          </p:cNvCxnSpPr>
          <p:nvPr/>
        </p:nvCxnSpPr>
        <p:spPr>
          <a:xfrm>
            <a:off x="6565630" y="18122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5"/>
          <p:cNvCxnSpPr>
            <a:stCxn id="458" idx="3"/>
            <a:endCxn id="459" idx="0"/>
          </p:cNvCxnSpPr>
          <p:nvPr/>
        </p:nvCxnSpPr>
        <p:spPr>
          <a:xfrm flipH="1">
            <a:off x="6418615" y="24632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5"/>
          <p:cNvCxnSpPr>
            <a:stCxn id="458" idx="5"/>
            <a:endCxn id="460" idx="0"/>
          </p:cNvCxnSpPr>
          <p:nvPr/>
        </p:nvCxnSpPr>
        <p:spPr>
          <a:xfrm>
            <a:off x="7028235" y="24632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5"/>
          <p:cNvSpPr txBox="1"/>
          <p:nvPr/>
        </p:nvSpPr>
        <p:spPr>
          <a:xfrm>
            <a:off x="5067225" y="1273125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908475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3673475" y="5900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h1 = nil then return h2</a:t>
            </a:r>
            <a:endParaRPr/>
          </a:p>
        </p:txBody>
      </p:sp>
      <p:sp>
        <p:nvSpPr>
          <p:cNvPr id="467" name="Google Shape;467;p35"/>
          <p:cNvSpPr txBox="1"/>
          <p:nvPr/>
        </p:nvSpPr>
        <p:spPr>
          <a:xfrm>
            <a:off x="3694013" y="590000"/>
            <a:ext cx="3225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h2 = nil then return h1</a:t>
            </a:r>
            <a:endParaRPr/>
          </a:p>
        </p:txBody>
      </p:sp>
      <p:sp>
        <p:nvSpPr>
          <p:cNvPr id="468" name="Google Shape;468;p35"/>
          <p:cNvSpPr txBox="1"/>
          <p:nvPr/>
        </p:nvSpPr>
        <p:spPr>
          <a:xfrm>
            <a:off x="3470825" y="590000"/>
            <a:ext cx="5130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h2.x &lt; h1.x then (h1 , h2) ← (h2 , h1)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2040250" y="40232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random_bit() then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4875225" y="4064875"/>
            <a:ext cx="106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=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583125" y="3872675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then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h1.left ← merge(h1.left,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5058425" y="1796325"/>
            <a:ext cx="961200" cy="12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1953525" y="139612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1671375" y="20213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480" name="Google Shape;480;p36"/>
          <p:cNvCxnSpPr>
            <a:endCxn id="479" idx="0"/>
          </p:cNvCxnSpPr>
          <p:nvPr/>
        </p:nvCxnSpPr>
        <p:spPr>
          <a:xfrm flipH="1">
            <a:off x="1953525" y="1737850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6"/>
          <p:cNvSpPr txBox="1"/>
          <p:nvPr/>
        </p:nvSpPr>
        <p:spPr>
          <a:xfrm>
            <a:off x="5067225" y="1273125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908475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3673475" y="590000"/>
            <a:ext cx="3266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if h1 = nil then return h2</a:t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5589550" y="599375"/>
            <a:ext cx="13503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1953525" y="139612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1671375" y="20213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492" name="Google Shape;492;p37"/>
          <p:cNvCxnSpPr>
            <a:endCxn id="491" idx="0"/>
          </p:cNvCxnSpPr>
          <p:nvPr/>
        </p:nvCxnSpPr>
        <p:spPr>
          <a:xfrm flipH="1">
            <a:off x="1953525" y="1737850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7"/>
          <p:cNvSpPr/>
          <p:nvPr/>
        </p:nvSpPr>
        <p:spPr>
          <a:xfrm>
            <a:off x="6025075" y="14706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6546575" y="21216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6101825" y="27902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6992575" y="27902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cxnSp>
        <p:nvCxnSpPr>
          <p:cNvPr id="497" name="Google Shape;497;p37"/>
          <p:cNvCxnSpPr>
            <a:stCxn id="493" idx="5"/>
            <a:endCxn id="494" idx="0"/>
          </p:cNvCxnSpPr>
          <p:nvPr/>
        </p:nvCxnSpPr>
        <p:spPr>
          <a:xfrm>
            <a:off x="6565630" y="18122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7"/>
          <p:cNvCxnSpPr>
            <a:stCxn id="494" idx="3"/>
            <a:endCxn id="495" idx="0"/>
          </p:cNvCxnSpPr>
          <p:nvPr/>
        </p:nvCxnSpPr>
        <p:spPr>
          <a:xfrm flipH="1">
            <a:off x="6418615" y="24632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7"/>
          <p:cNvCxnSpPr>
            <a:stCxn id="494" idx="5"/>
            <a:endCxn id="496" idx="0"/>
          </p:cNvCxnSpPr>
          <p:nvPr/>
        </p:nvCxnSpPr>
        <p:spPr>
          <a:xfrm>
            <a:off x="7028235" y="24632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37"/>
          <p:cNvSpPr txBox="1"/>
          <p:nvPr/>
        </p:nvSpPr>
        <p:spPr>
          <a:xfrm>
            <a:off x="5067225" y="1273125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908475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4883175" y="2057375"/>
            <a:ext cx="961200" cy="124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 txBox="1"/>
          <p:nvPr/>
        </p:nvSpPr>
        <p:spPr>
          <a:xfrm>
            <a:off x="780575" y="3387175"/>
            <a:ext cx="3791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h1.left ← merge(h1.left, h2)</a:t>
            </a:r>
            <a:endParaRPr/>
          </a:p>
        </p:txBody>
      </p:sp>
      <p:sp>
        <p:nvSpPr>
          <p:cNvPr id="504" name="Google Shape;504;p37"/>
          <p:cNvSpPr txBox="1"/>
          <p:nvPr/>
        </p:nvSpPr>
        <p:spPr>
          <a:xfrm>
            <a:off x="780575" y="3919675"/>
            <a:ext cx="30000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h1.left.parent ← h1</a:t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5256875" y="213758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4973525" y="28790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507" name="Google Shape;507;p37"/>
          <p:cNvCxnSpPr>
            <a:stCxn id="505" idx="3"/>
            <a:endCxn id="506" idx="0"/>
          </p:cNvCxnSpPr>
          <p:nvPr/>
        </p:nvCxnSpPr>
        <p:spPr>
          <a:xfrm flipH="1">
            <a:off x="5255815" y="2479180"/>
            <a:ext cx="83700" cy="399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7"/>
          <p:cNvCxnSpPr>
            <a:endCxn id="505" idx="7"/>
          </p:cNvCxnSpPr>
          <p:nvPr/>
        </p:nvCxnSpPr>
        <p:spPr>
          <a:xfrm flipH="1">
            <a:off x="5738535" y="2044395"/>
            <a:ext cx="1809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7"/>
          <p:cNvCxnSpPr/>
          <p:nvPr/>
        </p:nvCxnSpPr>
        <p:spPr>
          <a:xfrm flipH="1" rot="10800000">
            <a:off x="5738635" y="1774870"/>
            <a:ext cx="379200" cy="384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7"/>
          <p:cNvCxnSpPr>
            <a:stCxn id="493" idx="3"/>
            <a:endCxn id="505" idx="7"/>
          </p:cNvCxnSpPr>
          <p:nvPr/>
        </p:nvCxnSpPr>
        <p:spPr>
          <a:xfrm flipH="1">
            <a:off x="5738620" y="1812217"/>
            <a:ext cx="379200" cy="384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7"/>
          <p:cNvSpPr txBox="1"/>
          <p:nvPr/>
        </p:nvSpPr>
        <p:spPr>
          <a:xfrm>
            <a:off x="780575" y="4452175"/>
            <a:ext cx="1798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return h1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1953525" y="139612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1671375" y="20213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519" name="Google Shape;519;p38"/>
          <p:cNvCxnSpPr>
            <a:endCxn id="518" idx="0"/>
          </p:cNvCxnSpPr>
          <p:nvPr/>
        </p:nvCxnSpPr>
        <p:spPr>
          <a:xfrm flipH="1">
            <a:off x="1953525" y="1737850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8"/>
          <p:cNvSpPr/>
          <p:nvPr/>
        </p:nvSpPr>
        <p:spPr>
          <a:xfrm>
            <a:off x="6526850" y="12455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>
            <a:off x="5132975" y="21528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5654475" y="28038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520972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524" name="Google Shape;524;p38"/>
          <p:cNvSpPr/>
          <p:nvPr/>
        </p:nvSpPr>
        <p:spPr>
          <a:xfrm>
            <a:off x="7273550" y="27727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89</a:t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6841300" y="34724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99</a:t>
            </a:r>
            <a:endParaRPr/>
          </a:p>
        </p:txBody>
      </p:sp>
      <p:sp>
        <p:nvSpPr>
          <p:cNvPr id="526" name="Google Shape;526;p38"/>
          <p:cNvSpPr/>
          <p:nvPr/>
        </p:nvSpPr>
        <p:spPr>
          <a:xfrm>
            <a:off x="610047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7702900" y="2078325"/>
            <a:ext cx="595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cxnSp>
        <p:nvCxnSpPr>
          <p:cNvPr id="528" name="Google Shape;528;p38"/>
          <p:cNvCxnSpPr>
            <a:stCxn id="521" idx="7"/>
            <a:endCxn id="520" idx="3"/>
          </p:cNvCxnSpPr>
          <p:nvPr/>
        </p:nvCxnSpPr>
        <p:spPr>
          <a:xfrm flipH="1" rot="10800000">
            <a:off x="5673530" y="1587133"/>
            <a:ext cx="936000" cy="62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8"/>
          <p:cNvCxnSpPr>
            <a:stCxn id="520" idx="5"/>
            <a:endCxn id="527" idx="1"/>
          </p:cNvCxnSpPr>
          <p:nvPr/>
        </p:nvCxnSpPr>
        <p:spPr>
          <a:xfrm>
            <a:off x="7008510" y="1587092"/>
            <a:ext cx="7815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8"/>
          <p:cNvCxnSpPr>
            <a:stCxn id="521" idx="5"/>
            <a:endCxn id="522" idx="0"/>
          </p:cNvCxnSpPr>
          <p:nvPr/>
        </p:nvCxnSpPr>
        <p:spPr>
          <a:xfrm>
            <a:off x="5673530" y="24944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8"/>
          <p:cNvCxnSpPr>
            <a:stCxn id="522" idx="3"/>
            <a:endCxn id="523" idx="0"/>
          </p:cNvCxnSpPr>
          <p:nvPr/>
        </p:nvCxnSpPr>
        <p:spPr>
          <a:xfrm flipH="1">
            <a:off x="5526515" y="31454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8"/>
          <p:cNvCxnSpPr>
            <a:stCxn id="527" idx="3"/>
            <a:endCxn id="524" idx="0"/>
          </p:cNvCxnSpPr>
          <p:nvPr/>
        </p:nvCxnSpPr>
        <p:spPr>
          <a:xfrm flipH="1">
            <a:off x="7555553" y="2419917"/>
            <a:ext cx="2346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8"/>
          <p:cNvCxnSpPr>
            <a:stCxn id="522" idx="5"/>
            <a:endCxn id="526" idx="0"/>
          </p:cNvCxnSpPr>
          <p:nvPr/>
        </p:nvCxnSpPr>
        <p:spPr>
          <a:xfrm>
            <a:off x="6136135" y="31454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8"/>
          <p:cNvCxnSpPr>
            <a:stCxn id="524" idx="3"/>
            <a:endCxn id="525" idx="0"/>
          </p:cNvCxnSpPr>
          <p:nvPr/>
        </p:nvCxnSpPr>
        <p:spPr>
          <a:xfrm flipH="1">
            <a:off x="7123390" y="3114330"/>
            <a:ext cx="2328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8"/>
          <p:cNvSpPr txBox="1"/>
          <p:nvPr/>
        </p:nvSpPr>
        <p:spPr>
          <a:xfrm>
            <a:off x="126550" y="2869950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then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h1.left ← merge(h1.left,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4265675" y="1979550"/>
            <a:ext cx="2367900" cy="198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"/>
          <p:cNvSpPr txBox="1"/>
          <p:nvPr/>
        </p:nvSpPr>
        <p:spPr>
          <a:xfrm>
            <a:off x="4967975" y="1122500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423250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4623013" y="28038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4289850" y="34724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541" name="Google Shape;541;p38"/>
          <p:cNvCxnSpPr>
            <a:stCxn id="539" idx="3"/>
            <a:endCxn id="540" idx="0"/>
          </p:cNvCxnSpPr>
          <p:nvPr/>
        </p:nvCxnSpPr>
        <p:spPr>
          <a:xfrm flipH="1">
            <a:off x="4571852" y="3145467"/>
            <a:ext cx="1338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8"/>
          <p:cNvCxnSpPr>
            <a:stCxn id="539" idx="0"/>
            <a:endCxn id="521" idx="3"/>
          </p:cNvCxnSpPr>
          <p:nvPr/>
        </p:nvCxnSpPr>
        <p:spPr>
          <a:xfrm flipH="1" rot="10800000">
            <a:off x="4905163" y="2494275"/>
            <a:ext cx="320700" cy="309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38"/>
          <p:cNvSpPr txBox="1"/>
          <p:nvPr/>
        </p:nvSpPr>
        <p:spPr>
          <a:xfrm>
            <a:off x="614775" y="3735650"/>
            <a:ext cx="27600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h1.left.parent ← h1</a:t>
            </a:r>
            <a:endParaRPr/>
          </a:p>
        </p:txBody>
      </p:sp>
      <p:sp>
        <p:nvSpPr>
          <p:cNvPr id="544" name="Google Shape;544;p38"/>
          <p:cNvSpPr txBox="1"/>
          <p:nvPr/>
        </p:nvSpPr>
        <p:spPr>
          <a:xfrm>
            <a:off x="149925" y="4268150"/>
            <a:ext cx="2367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return h1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1691525" y="22041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1409375" y="28294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2563050" y="220417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2170950" y="1429025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cxnSp>
        <p:nvCxnSpPr>
          <p:cNvPr id="554" name="Google Shape;554;p39"/>
          <p:cNvCxnSpPr>
            <a:stCxn id="553" idx="3"/>
            <a:endCxn id="550" idx="0"/>
          </p:cNvCxnSpPr>
          <p:nvPr/>
        </p:nvCxnSpPr>
        <p:spPr>
          <a:xfrm flipH="1">
            <a:off x="1973672" y="1770617"/>
            <a:ext cx="254700" cy="43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9"/>
          <p:cNvCxnSpPr>
            <a:stCxn id="553" idx="5"/>
            <a:endCxn id="552" idx="0"/>
          </p:cNvCxnSpPr>
          <p:nvPr/>
        </p:nvCxnSpPr>
        <p:spPr>
          <a:xfrm>
            <a:off x="2505628" y="1770617"/>
            <a:ext cx="374100" cy="43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9"/>
          <p:cNvCxnSpPr>
            <a:endCxn id="551" idx="0"/>
          </p:cNvCxnSpPr>
          <p:nvPr/>
        </p:nvCxnSpPr>
        <p:spPr>
          <a:xfrm flipH="1">
            <a:off x="1691525" y="2545900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9"/>
          <p:cNvSpPr/>
          <p:nvPr/>
        </p:nvSpPr>
        <p:spPr>
          <a:xfrm>
            <a:off x="6526850" y="12455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132975" y="21528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5654475" y="28038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520972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7273550" y="27727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89</a:t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6841300" y="34724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99</a:t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610047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564" name="Google Shape;564;p39"/>
          <p:cNvSpPr/>
          <p:nvPr/>
        </p:nvSpPr>
        <p:spPr>
          <a:xfrm>
            <a:off x="7702900" y="2078325"/>
            <a:ext cx="595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cxnSp>
        <p:nvCxnSpPr>
          <p:cNvPr id="565" name="Google Shape;565;p39"/>
          <p:cNvCxnSpPr>
            <a:stCxn id="558" idx="7"/>
            <a:endCxn id="557" idx="3"/>
          </p:cNvCxnSpPr>
          <p:nvPr/>
        </p:nvCxnSpPr>
        <p:spPr>
          <a:xfrm flipH="1" rot="10800000">
            <a:off x="5673530" y="1587133"/>
            <a:ext cx="936000" cy="62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9"/>
          <p:cNvCxnSpPr>
            <a:stCxn id="557" idx="5"/>
            <a:endCxn id="564" idx="1"/>
          </p:cNvCxnSpPr>
          <p:nvPr/>
        </p:nvCxnSpPr>
        <p:spPr>
          <a:xfrm>
            <a:off x="7008510" y="1587092"/>
            <a:ext cx="7815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9"/>
          <p:cNvCxnSpPr>
            <a:stCxn id="558" idx="5"/>
            <a:endCxn id="559" idx="0"/>
          </p:cNvCxnSpPr>
          <p:nvPr/>
        </p:nvCxnSpPr>
        <p:spPr>
          <a:xfrm>
            <a:off x="5673530" y="24944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9"/>
          <p:cNvCxnSpPr>
            <a:stCxn id="559" idx="3"/>
            <a:endCxn id="560" idx="0"/>
          </p:cNvCxnSpPr>
          <p:nvPr/>
        </p:nvCxnSpPr>
        <p:spPr>
          <a:xfrm flipH="1">
            <a:off x="5526515" y="31454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9"/>
          <p:cNvCxnSpPr>
            <a:stCxn id="564" idx="3"/>
            <a:endCxn id="561" idx="0"/>
          </p:cNvCxnSpPr>
          <p:nvPr/>
        </p:nvCxnSpPr>
        <p:spPr>
          <a:xfrm flipH="1">
            <a:off x="7555553" y="2419917"/>
            <a:ext cx="2346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39"/>
          <p:cNvCxnSpPr>
            <a:stCxn id="559" idx="5"/>
            <a:endCxn id="563" idx="0"/>
          </p:cNvCxnSpPr>
          <p:nvPr/>
        </p:nvCxnSpPr>
        <p:spPr>
          <a:xfrm>
            <a:off x="6136135" y="31454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9"/>
          <p:cNvCxnSpPr>
            <a:stCxn id="561" idx="3"/>
            <a:endCxn id="562" idx="0"/>
          </p:cNvCxnSpPr>
          <p:nvPr/>
        </p:nvCxnSpPr>
        <p:spPr>
          <a:xfrm flipH="1">
            <a:off x="7123390" y="3114330"/>
            <a:ext cx="2328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9"/>
          <p:cNvSpPr txBox="1"/>
          <p:nvPr/>
        </p:nvSpPr>
        <p:spPr>
          <a:xfrm>
            <a:off x="664250" y="1122500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573" name="Google Shape;573;p39"/>
          <p:cNvSpPr txBox="1"/>
          <p:nvPr/>
        </p:nvSpPr>
        <p:spPr>
          <a:xfrm>
            <a:off x="5250375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574" name="Google Shape;574;p39"/>
          <p:cNvSpPr txBox="1"/>
          <p:nvPr/>
        </p:nvSpPr>
        <p:spPr>
          <a:xfrm>
            <a:off x="119900" y="3229588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then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h1.left ← merge(h1.left,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575" name="Google Shape;575;p39"/>
          <p:cNvSpPr/>
          <p:nvPr/>
        </p:nvSpPr>
        <p:spPr>
          <a:xfrm>
            <a:off x="1219995" y="1750475"/>
            <a:ext cx="1259400" cy="17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4594325" y="277258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4286825" y="34724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578" name="Google Shape;578;p39"/>
          <p:cNvCxnSpPr>
            <a:stCxn id="558" idx="3"/>
            <a:endCxn id="576" idx="0"/>
          </p:cNvCxnSpPr>
          <p:nvPr/>
        </p:nvCxnSpPr>
        <p:spPr>
          <a:xfrm flipH="1">
            <a:off x="4876520" y="2494417"/>
            <a:ext cx="349200" cy="278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9"/>
          <p:cNvCxnSpPr>
            <a:stCxn id="576" idx="3"/>
            <a:endCxn id="577" idx="0"/>
          </p:cNvCxnSpPr>
          <p:nvPr/>
        </p:nvCxnSpPr>
        <p:spPr>
          <a:xfrm flipH="1">
            <a:off x="4568965" y="3114180"/>
            <a:ext cx="1080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0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3999725" y="1561100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3384525" y="778050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cxnSp>
        <p:nvCxnSpPr>
          <p:cNvPr id="587" name="Google Shape;587;p40"/>
          <p:cNvCxnSpPr>
            <a:stCxn id="586" idx="5"/>
            <a:endCxn id="585" idx="0"/>
          </p:cNvCxnSpPr>
          <p:nvPr/>
        </p:nvCxnSpPr>
        <p:spPr>
          <a:xfrm>
            <a:off x="3719203" y="1119642"/>
            <a:ext cx="597300" cy="44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40"/>
          <p:cNvSpPr/>
          <p:nvPr/>
        </p:nvSpPr>
        <p:spPr>
          <a:xfrm>
            <a:off x="2551725" y="15973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589" name="Google Shape;589;p40"/>
          <p:cNvSpPr/>
          <p:nvPr/>
        </p:nvSpPr>
        <p:spPr>
          <a:xfrm>
            <a:off x="1157850" y="25046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1679350" y="31556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1234600" y="38242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3298425" y="31245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89</a:t>
            </a:r>
            <a:endParaRPr/>
          </a:p>
        </p:txBody>
      </p:sp>
      <p:sp>
        <p:nvSpPr>
          <p:cNvPr id="593" name="Google Shape;593;p40"/>
          <p:cNvSpPr/>
          <p:nvPr/>
        </p:nvSpPr>
        <p:spPr>
          <a:xfrm>
            <a:off x="2866175" y="38242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99</a:t>
            </a:r>
            <a:endParaRPr/>
          </a:p>
        </p:txBody>
      </p:sp>
      <p:sp>
        <p:nvSpPr>
          <p:cNvPr id="594" name="Google Shape;594;p40"/>
          <p:cNvSpPr/>
          <p:nvPr/>
        </p:nvSpPr>
        <p:spPr>
          <a:xfrm>
            <a:off x="2125350" y="38242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595" name="Google Shape;595;p40"/>
          <p:cNvSpPr/>
          <p:nvPr/>
        </p:nvSpPr>
        <p:spPr>
          <a:xfrm>
            <a:off x="3727775" y="2430125"/>
            <a:ext cx="595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cxnSp>
        <p:nvCxnSpPr>
          <p:cNvPr id="596" name="Google Shape;596;p40"/>
          <p:cNvCxnSpPr>
            <a:stCxn id="589" idx="7"/>
            <a:endCxn id="588" idx="3"/>
          </p:cNvCxnSpPr>
          <p:nvPr/>
        </p:nvCxnSpPr>
        <p:spPr>
          <a:xfrm flipH="1" rot="10800000">
            <a:off x="1698405" y="1938933"/>
            <a:ext cx="936000" cy="62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0"/>
          <p:cNvCxnSpPr>
            <a:stCxn id="588" idx="5"/>
            <a:endCxn id="595" idx="1"/>
          </p:cNvCxnSpPr>
          <p:nvPr/>
        </p:nvCxnSpPr>
        <p:spPr>
          <a:xfrm>
            <a:off x="3033385" y="1938892"/>
            <a:ext cx="7815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40"/>
          <p:cNvCxnSpPr>
            <a:stCxn id="589" idx="5"/>
            <a:endCxn id="590" idx="0"/>
          </p:cNvCxnSpPr>
          <p:nvPr/>
        </p:nvCxnSpPr>
        <p:spPr>
          <a:xfrm>
            <a:off x="1698405" y="28462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40"/>
          <p:cNvCxnSpPr>
            <a:stCxn id="590" idx="3"/>
            <a:endCxn id="591" idx="0"/>
          </p:cNvCxnSpPr>
          <p:nvPr/>
        </p:nvCxnSpPr>
        <p:spPr>
          <a:xfrm flipH="1">
            <a:off x="1551390" y="34972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40"/>
          <p:cNvCxnSpPr>
            <a:stCxn id="595" idx="3"/>
            <a:endCxn id="592" idx="0"/>
          </p:cNvCxnSpPr>
          <p:nvPr/>
        </p:nvCxnSpPr>
        <p:spPr>
          <a:xfrm flipH="1">
            <a:off x="3580428" y="2771717"/>
            <a:ext cx="2346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40"/>
          <p:cNvCxnSpPr>
            <a:stCxn id="590" idx="5"/>
            <a:endCxn id="594" idx="0"/>
          </p:cNvCxnSpPr>
          <p:nvPr/>
        </p:nvCxnSpPr>
        <p:spPr>
          <a:xfrm>
            <a:off x="2161010" y="34972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0"/>
          <p:cNvCxnSpPr>
            <a:stCxn id="592" idx="3"/>
            <a:endCxn id="593" idx="0"/>
          </p:cNvCxnSpPr>
          <p:nvPr/>
        </p:nvCxnSpPr>
        <p:spPr>
          <a:xfrm flipH="1">
            <a:off x="3148265" y="3466130"/>
            <a:ext cx="2328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0"/>
          <p:cNvSpPr txBox="1"/>
          <p:nvPr/>
        </p:nvSpPr>
        <p:spPr>
          <a:xfrm>
            <a:off x="4117625" y="569075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604" name="Google Shape;604;p40"/>
          <p:cNvSpPr txBox="1"/>
          <p:nvPr/>
        </p:nvSpPr>
        <p:spPr>
          <a:xfrm>
            <a:off x="1275250" y="14743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4285700" y="3222063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then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h1.left ← merge(h1.left,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619200" y="312438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311700" y="38242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608" name="Google Shape;608;p40"/>
          <p:cNvCxnSpPr>
            <a:stCxn id="589" idx="3"/>
            <a:endCxn id="606" idx="0"/>
          </p:cNvCxnSpPr>
          <p:nvPr/>
        </p:nvCxnSpPr>
        <p:spPr>
          <a:xfrm flipH="1">
            <a:off x="901395" y="2846217"/>
            <a:ext cx="349200" cy="278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0"/>
          <p:cNvCxnSpPr>
            <a:stCxn id="606" idx="3"/>
            <a:endCxn id="607" idx="0"/>
          </p:cNvCxnSpPr>
          <p:nvPr/>
        </p:nvCxnSpPr>
        <p:spPr>
          <a:xfrm flipH="1">
            <a:off x="593840" y="3465980"/>
            <a:ext cx="1080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0"/>
          <p:cNvCxnSpPr>
            <a:stCxn id="586" idx="3"/>
            <a:endCxn id="588" idx="0"/>
          </p:cNvCxnSpPr>
          <p:nvPr/>
        </p:nvCxnSpPr>
        <p:spPr>
          <a:xfrm flipH="1">
            <a:off x="2833847" y="1119642"/>
            <a:ext cx="608100" cy="477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0"/>
          <p:cNvSpPr txBox="1"/>
          <p:nvPr/>
        </p:nvSpPr>
        <p:spPr>
          <a:xfrm>
            <a:off x="4795025" y="3986575"/>
            <a:ext cx="3126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h1.left.parent ← h1</a:t>
            </a:r>
            <a:endParaRPr/>
          </a:p>
        </p:txBody>
      </p:sp>
      <p:cxnSp>
        <p:nvCxnSpPr>
          <p:cNvPr id="612" name="Google Shape;612;p40"/>
          <p:cNvCxnSpPr>
            <a:stCxn id="588" idx="0"/>
            <a:endCxn id="586" idx="3"/>
          </p:cNvCxnSpPr>
          <p:nvPr/>
        </p:nvCxnSpPr>
        <p:spPr>
          <a:xfrm flipH="1" rot="10800000">
            <a:off x="2833875" y="1119700"/>
            <a:ext cx="608100" cy="477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40"/>
          <p:cNvSpPr txBox="1"/>
          <p:nvPr/>
        </p:nvSpPr>
        <p:spPr>
          <a:xfrm>
            <a:off x="4323575" y="4519075"/>
            <a:ext cx="1801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return h1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2041250" y="1245500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1086525" y="2078325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579650" y="27381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</a:t>
            </a:r>
            <a:endParaRPr/>
          </a:p>
        </p:txBody>
      </p:sp>
      <p:sp>
        <p:nvSpPr>
          <p:cNvPr id="622" name="Google Shape;622;p41"/>
          <p:cNvSpPr/>
          <p:nvPr/>
        </p:nvSpPr>
        <p:spPr>
          <a:xfrm>
            <a:off x="228650" y="339797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623" name="Google Shape;623;p41"/>
          <p:cNvSpPr/>
          <p:nvPr/>
        </p:nvSpPr>
        <p:spPr>
          <a:xfrm>
            <a:off x="1421200" y="27727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26</a:t>
            </a:r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2485275" y="27727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625" name="Google Shape;625;p41"/>
          <p:cNvSpPr/>
          <p:nvPr/>
        </p:nvSpPr>
        <p:spPr>
          <a:xfrm>
            <a:off x="2203125" y="33979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sp>
        <p:nvSpPr>
          <p:cNvPr id="626" name="Google Shape;626;p41"/>
          <p:cNvSpPr/>
          <p:nvPr/>
        </p:nvSpPr>
        <p:spPr>
          <a:xfrm>
            <a:off x="3356800" y="2772750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627" name="Google Shape;627;p41"/>
          <p:cNvSpPr/>
          <p:nvPr/>
        </p:nvSpPr>
        <p:spPr>
          <a:xfrm>
            <a:off x="2964700" y="1997600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cxnSp>
        <p:nvCxnSpPr>
          <p:cNvPr id="628" name="Google Shape;628;p41"/>
          <p:cNvCxnSpPr>
            <a:stCxn id="620" idx="7"/>
            <a:endCxn id="619" idx="3"/>
          </p:cNvCxnSpPr>
          <p:nvPr/>
        </p:nvCxnSpPr>
        <p:spPr>
          <a:xfrm flipH="1" rot="10800000">
            <a:off x="1421203" y="1587033"/>
            <a:ext cx="6774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1"/>
          <p:cNvCxnSpPr>
            <a:endCxn id="627" idx="1"/>
          </p:cNvCxnSpPr>
          <p:nvPr/>
        </p:nvCxnSpPr>
        <p:spPr>
          <a:xfrm>
            <a:off x="2375922" y="1587008"/>
            <a:ext cx="646200" cy="469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1"/>
          <p:cNvCxnSpPr>
            <a:stCxn id="620" idx="3"/>
            <a:endCxn id="621" idx="0"/>
          </p:cNvCxnSpPr>
          <p:nvPr/>
        </p:nvCxnSpPr>
        <p:spPr>
          <a:xfrm flipH="1">
            <a:off x="861947" y="2419917"/>
            <a:ext cx="282000" cy="318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1"/>
          <p:cNvCxnSpPr>
            <a:stCxn id="620" idx="5"/>
            <a:endCxn id="623" idx="0"/>
          </p:cNvCxnSpPr>
          <p:nvPr/>
        </p:nvCxnSpPr>
        <p:spPr>
          <a:xfrm>
            <a:off x="1421203" y="2419917"/>
            <a:ext cx="2820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1"/>
          <p:cNvCxnSpPr>
            <a:stCxn id="621" idx="3"/>
            <a:endCxn id="622" idx="0"/>
          </p:cNvCxnSpPr>
          <p:nvPr/>
        </p:nvCxnSpPr>
        <p:spPr>
          <a:xfrm flipH="1">
            <a:off x="545290" y="3079742"/>
            <a:ext cx="117000" cy="31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1"/>
          <p:cNvCxnSpPr>
            <a:stCxn id="627" idx="3"/>
            <a:endCxn id="624" idx="0"/>
          </p:cNvCxnSpPr>
          <p:nvPr/>
        </p:nvCxnSpPr>
        <p:spPr>
          <a:xfrm flipH="1">
            <a:off x="2767422" y="2339192"/>
            <a:ext cx="254700" cy="43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1"/>
          <p:cNvCxnSpPr>
            <a:stCxn id="627" idx="5"/>
            <a:endCxn id="626" idx="0"/>
          </p:cNvCxnSpPr>
          <p:nvPr/>
        </p:nvCxnSpPr>
        <p:spPr>
          <a:xfrm>
            <a:off x="3299378" y="2339192"/>
            <a:ext cx="374100" cy="43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1"/>
          <p:cNvCxnSpPr>
            <a:endCxn id="625" idx="0"/>
          </p:cNvCxnSpPr>
          <p:nvPr/>
        </p:nvCxnSpPr>
        <p:spPr>
          <a:xfrm flipH="1">
            <a:off x="2485275" y="3114475"/>
            <a:ext cx="82500" cy="28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41"/>
          <p:cNvSpPr/>
          <p:nvPr/>
        </p:nvSpPr>
        <p:spPr>
          <a:xfrm>
            <a:off x="6526850" y="124550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637" name="Google Shape;637;p41"/>
          <p:cNvSpPr/>
          <p:nvPr/>
        </p:nvSpPr>
        <p:spPr>
          <a:xfrm>
            <a:off x="5132975" y="215282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638" name="Google Shape;638;p41"/>
          <p:cNvSpPr/>
          <p:nvPr/>
        </p:nvSpPr>
        <p:spPr>
          <a:xfrm>
            <a:off x="5654475" y="28038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639" name="Google Shape;639;p41"/>
          <p:cNvSpPr/>
          <p:nvPr/>
        </p:nvSpPr>
        <p:spPr>
          <a:xfrm>
            <a:off x="520972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640" name="Google Shape;640;p41"/>
          <p:cNvSpPr/>
          <p:nvPr/>
        </p:nvSpPr>
        <p:spPr>
          <a:xfrm>
            <a:off x="7273550" y="27727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89</a:t>
            </a:r>
            <a:endParaRPr/>
          </a:p>
        </p:txBody>
      </p:sp>
      <p:sp>
        <p:nvSpPr>
          <p:cNvPr id="641" name="Google Shape;641;p41"/>
          <p:cNvSpPr/>
          <p:nvPr/>
        </p:nvSpPr>
        <p:spPr>
          <a:xfrm>
            <a:off x="6841300" y="34724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99</a:t>
            </a: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6100475" y="3472463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02900" y="2078325"/>
            <a:ext cx="595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cxnSp>
        <p:nvCxnSpPr>
          <p:cNvPr id="644" name="Google Shape;644;p41"/>
          <p:cNvCxnSpPr>
            <a:stCxn id="637" idx="7"/>
            <a:endCxn id="636" idx="3"/>
          </p:cNvCxnSpPr>
          <p:nvPr/>
        </p:nvCxnSpPr>
        <p:spPr>
          <a:xfrm flipH="1" rot="10800000">
            <a:off x="5673530" y="1587133"/>
            <a:ext cx="936000" cy="62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1"/>
          <p:cNvCxnSpPr>
            <a:stCxn id="636" idx="5"/>
            <a:endCxn id="643" idx="1"/>
          </p:cNvCxnSpPr>
          <p:nvPr/>
        </p:nvCxnSpPr>
        <p:spPr>
          <a:xfrm>
            <a:off x="7008510" y="1587092"/>
            <a:ext cx="7815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1"/>
          <p:cNvCxnSpPr>
            <a:stCxn id="637" idx="5"/>
            <a:endCxn id="638" idx="0"/>
          </p:cNvCxnSpPr>
          <p:nvPr/>
        </p:nvCxnSpPr>
        <p:spPr>
          <a:xfrm>
            <a:off x="5673530" y="2494417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1"/>
          <p:cNvCxnSpPr>
            <a:stCxn id="638" idx="3"/>
            <a:endCxn id="639" idx="0"/>
          </p:cNvCxnSpPr>
          <p:nvPr/>
        </p:nvCxnSpPr>
        <p:spPr>
          <a:xfrm flipH="1">
            <a:off x="5526515" y="3145455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1"/>
          <p:cNvCxnSpPr>
            <a:stCxn id="643" idx="3"/>
            <a:endCxn id="640" idx="0"/>
          </p:cNvCxnSpPr>
          <p:nvPr/>
        </p:nvCxnSpPr>
        <p:spPr>
          <a:xfrm flipH="1">
            <a:off x="7555553" y="2419917"/>
            <a:ext cx="2346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1"/>
          <p:cNvCxnSpPr>
            <a:stCxn id="638" idx="5"/>
            <a:endCxn id="642" idx="0"/>
          </p:cNvCxnSpPr>
          <p:nvPr/>
        </p:nvCxnSpPr>
        <p:spPr>
          <a:xfrm>
            <a:off x="6136135" y="3145455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1"/>
          <p:cNvCxnSpPr>
            <a:stCxn id="640" idx="3"/>
            <a:endCxn id="641" idx="0"/>
          </p:cNvCxnSpPr>
          <p:nvPr/>
        </p:nvCxnSpPr>
        <p:spPr>
          <a:xfrm flipH="1">
            <a:off x="7123390" y="3114330"/>
            <a:ext cx="2328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41"/>
          <p:cNvSpPr txBox="1"/>
          <p:nvPr/>
        </p:nvSpPr>
        <p:spPr>
          <a:xfrm>
            <a:off x="664250" y="1122500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652" name="Google Shape;652;p41"/>
          <p:cNvSpPr txBox="1"/>
          <p:nvPr/>
        </p:nvSpPr>
        <p:spPr>
          <a:xfrm>
            <a:off x="5250375" y="1122500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583125" y="3872675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else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h1.right ← merge(h1.right,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654" name="Google Shape;654;p41"/>
          <p:cNvSpPr/>
          <p:nvPr/>
        </p:nvSpPr>
        <p:spPr>
          <a:xfrm>
            <a:off x="2039838" y="1873475"/>
            <a:ext cx="1939500" cy="228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Filas de Prioridade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Um fila de prioridade armazena elementos </a:t>
            </a:r>
            <a:r>
              <a:rPr lang="pt-BR" sz="2300">
                <a:solidFill>
                  <a:schemeClr val="accent6"/>
                </a:solidFill>
              </a:rPr>
              <a:t>comparáveis</a:t>
            </a:r>
            <a:r>
              <a:rPr lang="pt-BR" sz="2300"/>
              <a:t>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Operações: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>
                <a:solidFill>
                  <a:srgbClr val="00FFFF"/>
                </a:solidFill>
              </a:rPr>
              <a:t>add(x)</a:t>
            </a:r>
            <a:r>
              <a:rPr lang="pt-BR" sz="1900"/>
              <a:t>: Adiciona </a:t>
            </a:r>
            <a:r>
              <a:rPr lang="pt-BR" sz="1900">
                <a:solidFill>
                  <a:schemeClr val="accent6"/>
                </a:solidFill>
              </a:rPr>
              <a:t>x</a:t>
            </a:r>
            <a:r>
              <a:rPr lang="pt-BR" sz="1900"/>
              <a:t> a uma coleção.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>
                <a:solidFill>
                  <a:schemeClr val="accent5"/>
                </a:solidFill>
              </a:rPr>
              <a:t>findMin()</a:t>
            </a:r>
            <a:r>
              <a:rPr lang="pt-BR" sz="1900"/>
              <a:t>: Retorna o menor elemento de uma coleção.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>
                <a:solidFill>
                  <a:srgbClr val="00FFFF"/>
                </a:solidFill>
              </a:rPr>
              <a:t>deleteMin()</a:t>
            </a:r>
            <a:r>
              <a:rPr lang="pt-BR" sz="1900"/>
              <a:t>: Remove o menor elemento de uma coleção.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2"/>
          <p:cNvSpPr txBox="1"/>
          <p:nvPr>
            <p:ph type="title"/>
          </p:nvPr>
        </p:nvSpPr>
        <p:spPr>
          <a:xfrm>
            <a:off x="311700" y="445025"/>
            <a:ext cx="24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merge(h1, h2)</a:t>
            </a:r>
            <a:endParaRPr/>
          </a:p>
        </p:txBody>
      </p:sp>
      <p:sp>
        <p:nvSpPr>
          <p:cNvPr id="660" name="Google Shape;660;p42"/>
          <p:cNvSpPr/>
          <p:nvPr/>
        </p:nvSpPr>
        <p:spPr>
          <a:xfrm>
            <a:off x="5318800" y="269800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661" name="Google Shape;661;p42"/>
          <p:cNvSpPr/>
          <p:nvPr/>
        </p:nvSpPr>
        <p:spPr>
          <a:xfrm>
            <a:off x="3163450" y="1032925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>
            <a:off x="2656575" y="16927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</a:t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>
            <a:off x="2305575" y="235257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664" name="Google Shape;664;p42"/>
          <p:cNvSpPr/>
          <p:nvPr/>
        </p:nvSpPr>
        <p:spPr>
          <a:xfrm>
            <a:off x="3498125" y="17273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26</a:t>
            </a:r>
            <a:endParaRPr/>
          </a:p>
        </p:txBody>
      </p:sp>
      <p:cxnSp>
        <p:nvCxnSpPr>
          <p:cNvPr id="665" name="Google Shape;665;p42"/>
          <p:cNvCxnSpPr>
            <a:stCxn id="661" idx="0"/>
            <a:endCxn id="660" idx="3"/>
          </p:cNvCxnSpPr>
          <p:nvPr/>
        </p:nvCxnSpPr>
        <p:spPr>
          <a:xfrm flipH="1" rot="10800000">
            <a:off x="3359500" y="611425"/>
            <a:ext cx="2016600" cy="4215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2"/>
          <p:cNvCxnSpPr>
            <a:stCxn id="660" idx="5"/>
            <a:endCxn id="667" idx="0"/>
          </p:cNvCxnSpPr>
          <p:nvPr/>
        </p:nvCxnSpPr>
        <p:spPr>
          <a:xfrm>
            <a:off x="5653478" y="611392"/>
            <a:ext cx="1785300" cy="453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42"/>
          <p:cNvCxnSpPr>
            <a:stCxn id="661" idx="3"/>
            <a:endCxn id="662" idx="0"/>
          </p:cNvCxnSpPr>
          <p:nvPr/>
        </p:nvCxnSpPr>
        <p:spPr>
          <a:xfrm flipH="1">
            <a:off x="2938872" y="1374517"/>
            <a:ext cx="282000" cy="318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2"/>
          <p:cNvCxnSpPr>
            <a:stCxn id="661" idx="5"/>
            <a:endCxn id="664" idx="0"/>
          </p:cNvCxnSpPr>
          <p:nvPr/>
        </p:nvCxnSpPr>
        <p:spPr>
          <a:xfrm>
            <a:off x="3498128" y="1374517"/>
            <a:ext cx="2820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42"/>
          <p:cNvCxnSpPr>
            <a:stCxn id="662" idx="3"/>
            <a:endCxn id="663" idx="0"/>
          </p:cNvCxnSpPr>
          <p:nvPr/>
        </p:nvCxnSpPr>
        <p:spPr>
          <a:xfrm flipH="1">
            <a:off x="2622215" y="2034342"/>
            <a:ext cx="117000" cy="31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42"/>
          <p:cNvSpPr txBox="1"/>
          <p:nvPr/>
        </p:nvSpPr>
        <p:spPr>
          <a:xfrm>
            <a:off x="2741175" y="77100"/>
            <a:ext cx="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h1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-63300" y="3063025"/>
            <a:ext cx="4623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else</a:t>
            </a:r>
            <a:br>
              <a:rPr lang="pt-BR" sz="2260">
                <a:solidFill>
                  <a:schemeClr val="lt2"/>
                </a:solidFill>
              </a:rPr>
            </a:br>
            <a:r>
              <a:rPr lang="pt-BR" sz="2260">
                <a:solidFill>
                  <a:schemeClr val="lt2"/>
                </a:solidFill>
              </a:rPr>
              <a:t>	h1.right ← merge(h1.right, h2)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673" name="Google Shape;673;p42"/>
          <p:cNvSpPr/>
          <p:nvPr/>
        </p:nvSpPr>
        <p:spPr>
          <a:xfrm>
            <a:off x="7857875" y="1847575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</a:t>
            </a:r>
            <a:endParaRPr/>
          </a:p>
        </p:txBody>
      </p:sp>
      <p:sp>
        <p:nvSpPr>
          <p:cNvPr id="667" name="Google Shape;667;p42"/>
          <p:cNvSpPr/>
          <p:nvPr/>
        </p:nvSpPr>
        <p:spPr>
          <a:xfrm>
            <a:off x="7242675" y="1064525"/>
            <a:ext cx="3921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/>
          </a:p>
        </p:txBody>
      </p:sp>
      <p:cxnSp>
        <p:nvCxnSpPr>
          <p:cNvPr id="674" name="Google Shape;674;p42"/>
          <p:cNvCxnSpPr>
            <a:stCxn id="667" idx="5"/>
            <a:endCxn id="673" idx="0"/>
          </p:cNvCxnSpPr>
          <p:nvPr/>
        </p:nvCxnSpPr>
        <p:spPr>
          <a:xfrm>
            <a:off x="7577353" y="1406117"/>
            <a:ext cx="597300" cy="44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2"/>
          <p:cNvSpPr/>
          <p:nvPr/>
        </p:nvSpPr>
        <p:spPr>
          <a:xfrm>
            <a:off x="6409875" y="1883775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676" name="Google Shape;676;p42"/>
          <p:cNvSpPr/>
          <p:nvPr/>
        </p:nvSpPr>
        <p:spPr>
          <a:xfrm>
            <a:off x="5016000" y="2791100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</a:t>
            </a:r>
            <a:endParaRPr/>
          </a:p>
        </p:txBody>
      </p:sp>
      <p:sp>
        <p:nvSpPr>
          <p:cNvPr id="677" name="Google Shape;677;p42"/>
          <p:cNvSpPr/>
          <p:nvPr/>
        </p:nvSpPr>
        <p:spPr>
          <a:xfrm>
            <a:off x="5537500" y="34421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</a:t>
            </a:r>
            <a:endParaRPr/>
          </a:p>
        </p:txBody>
      </p:sp>
      <p:sp>
        <p:nvSpPr>
          <p:cNvPr id="678" name="Google Shape;678;p42"/>
          <p:cNvSpPr/>
          <p:nvPr/>
        </p:nvSpPr>
        <p:spPr>
          <a:xfrm>
            <a:off x="5092750" y="4110738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32</a:t>
            </a:r>
            <a:endParaRPr/>
          </a:p>
        </p:txBody>
      </p:sp>
      <p:sp>
        <p:nvSpPr>
          <p:cNvPr id="679" name="Google Shape;679;p42"/>
          <p:cNvSpPr/>
          <p:nvPr/>
        </p:nvSpPr>
        <p:spPr>
          <a:xfrm>
            <a:off x="7156575" y="341101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89</a:t>
            </a:r>
            <a:endParaRPr/>
          </a:p>
        </p:txBody>
      </p:sp>
      <p:sp>
        <p:nvSpPr>
          <p:cNvPr id="680" name="Google Shape;680;p42"/>
          <p:cNvSpPr/>
          <p:nvPr/>
        </p:nvSpPr>
        <p:spPr>
          <a:xfrm>
            <a:off x="6724325" y="4110738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99</a:t>
            </a:r>
            <a:endParaRPr/>
          </a:p>
        </p:txBody>
      </p:sp>
      <p:sp>
        <p:nvSpPr>
          <p:cNvPr id="681" name="Google Shape;681;p42"/>
          <p:cNvSpPr/>
          <p:nvPr/>
        </p:nvSpPr>
        <p:spPr>
          <a:xfrm>
            <a:off x="5983500" y="4110738"/>
            <a:ext cx="633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93</a:t>
            </a:r>
            <a:endParaRPr/>
          </a:p>
        </p:txBody>
      </p:sp>
      <p:sp>
        <p:nvSpPr>
          <p:cNvPr id="682" name="Google Shape;682;p42"/>
          <p:cNvSpPr/>
          <p:nvPr/>
        </p:nvSpPr>
        <p:spPr>
          <a:xfrm>
            <a:off x="7585925" y="2716600"/>
            <a:ext cx="5958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</a:t>
            </a:r>
            <a:endParaRPr/>
          </a:p>
        </p:txBody>
      </p:sp>
      <p:cxnSp>
        <p:nvCxnSpPr>
          <p:cNvPr id="683" name="Google Shape;683;p42"/>
          <p:cNvCxnSpPr>
            <a:stCxn id="676" idx="7"/>
            <a:endCxn id="675" idx="3"/>
          </p:cNvCxnSpPr>
          <p:nvPr/>
        </p:nvCxnSpPr>
        <p:spPr>
          <a:xfrm flipH="1" rot="10800000">
            <a:off x="5556555" y="2225408"/>
            <a:ext cx="936000" cy="62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2"/>
          <p:cNvCxnSpPr>
            <a:stCxn id="675" idx="5"/>
            <a:endCxn id="682" idx="1"/>
          </p:cNvCxnSpPr>
          <p:nvPr/>
        </p:nvCxnSpPr>
        <p:spPr>
          <a:xfrm>
            <a:off x="6891535" y="2225367"/>
            <a:ext cx="781500" cy="54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42"/>
          <p:cNvCxnSpPr>
            <a:stCxn id="676" idx="5"/>
            <a:endCxn id="677" idx="0"/>
          </p:cNvCxnSpPr>
          <p:nvPr/>
        </p:nvCxnSpPr>
        <p:spPr>
          <a:xfrm>
            <a:off x="5556555" y="3132692"/>
            <a:ext cx="263100" cy="30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42"/>
          <p:cNvCxnSpPr>
            <a:stCxn id="677" idx="3"/>
            <a:endCxn id="678" idx="0"/>
          </p:cNvCxnSpPr>
          <p:nvPr/>
        </p:nvCxnSpPr>
        <p:spPr>
          <a:xfrm flipH="1">
            <a:off x="5409540" y="3783730"/>
            <a:ext cx="2106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42"/>
          <p:cNvCxnSpPr>
            <a:stCxn id="682" idx="3"/>
            <a:endCxn id="679" idx="0"/>
          </p:cNvCxnSpPr>
          <p:nvPr/>
        </p:nvCxnSpPr>
        <p:spPr>
          <a:xfrm flipH="1">
            <a:off x="7438578" y="3058192"/>
            <a:ext cx="234600" cy="352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42"/>
          <p:cNvCxnSpPr>
            <a:stCxn id="677" idx="5"/>
            <a:endCxn id="681" idx="0"/>
          </p:cNvCxnSpPr>
          <p:nvPr/>
        </p:nvCxnSpPr>
        <p:spPr>
          <a:xfrm>
            <a:off x="6019160" y="3783730"/>
            <a:ext cx="281100" cy="327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42"/>
          <p:cNvCxnSpPr>
            <a:stCxn id="679" idx="3"/>
            <a:endCxn id="680" idx="0"/>
          </p:cNvCxnSpPr>
          <p:nvPr/>
        </p:nvCxnSpPr>
        <p:spPr>
          <a:xfrm flipH="1">
            <a:off x="7006415" y="3752605"/>
            <a:ext cx="2328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42"/>
          <p:cNvSpPr txBox="1"/>
          <p:nvPr/>
        </p:nvSpPr>
        <p:spPr>
          <a:xfrm>
            <a:off x="8283625" y="1003025"/>
            <a:ext cx="76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</a:rPr>
              <a:t>h2</a:t>
            </a:r>
            <a:endParaRPr sz="2200">
              <a:solidFill>
                <a:srgbClr val="6D9EEB"/>
              </a:solidFill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4477350" y="3410863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50</a:t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4169850" y="4110750"/>
            <a:ext cx="564300" cy="40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</a:t>
            </a:r>
            <a:endParaRPr/>
          </a:p>
        </p:txBody>
      </p:sp>
      <p:cxnSp>
        <p:nvCxnSpPr>
          <p:cNvPr id="693" name="Google Shape;693;p42"/>
          <p:cNvCxnSpPr>
            <a:stCxn id="676" idx="3"/>
            <a:endCxn id="691" idx="0"/>
          </p:cNvCxnSpPr>
          <p:nvPr/>
        </p:nvCxnSpPr>
        <p:spPr>
          <a:xfrm flipH="1">
            <a:off x="4759545" y="3132692"/>
            <a:ext cx="349200" cy="278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42"/>
          <p:cNvCxnSpPr>
            <a:stCxn id="691" idx="3"/>
            <a:endCxn id="692" idx="0"/>
          </p:cNvCxnSpPr>
          <p:nvPr/>
        </p:nvCxnSpPr>
        <p:spPr>
          <a:xfrm flipH="1">
            <a:off x="4451990" y="3752455"/>
            <a:ext cx="108000" cy="358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42"/>
          <p:cNvCxnSpPr>
            <a:stCxn id="667" idx="3"/>
            <a:endCxn id="675" idx="0"/>
          </p:cNvCxnSpPr>
          <p:nvPr/>
        </p:nvCxnSpPr>
        <p:spPr>
          <a:xfrm flipH="1">
            <a:off x="6691997" y="1406117"/>
            <a:ext cx="608100" cy="477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2"/>
          <p:cNvCxnSpPr>
            <a:stCxn id="660" idx="5"/>
            <a:endCxn id="667" idx="0"/>
          </p:cNvCxnSpPr>
          <p:nvPr/>
        </p:nvCxnSpPr>
        <p:spPr>
          <a:xfrm>
            <a:off x="5653478" y="611392"/>
            <a:ext cx="1785300" cy="453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42"/>
          <p:cNvSpPr txBox="1"/>
          <p:nvPr/>
        </p:nvSpPr>
        <p:spPr>
          <a:xfrm>
            <a:off x="407475" y="3752450"/>
            <a:ext cx="30111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h1.right.parent ← h1</a:t>
            </a:r>
            <a:br>
              <a:rPr lang="pt-BR" sz="2260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698" name="Google Shape;698;p42"/>
          <p:cNvSpPr txBox="1"/>
          <p:nvPr/>
        </p:nvSpPr>
        <p:spPr>
          <a:xfrm>
            <a:off x="139275" y="4235125"/>
            <a:ext cx="216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60">
                <a:solidFill>
                  <a:schemeClr val="lt2"/>
                </a:solidFill>
              </a:rPr>
              <a:t>return h1</a:t>
            </a:r>
            <a:endParaRPr/>
          </a:p>
        </p:txBody>
      </p:sp>
      <p:cxnSp>
        <p:nvCxnSpPr>
          <p:cNvPr id="699" name="Google Shape;699;p42"/>
          <p:cNvCxnSpPr>
            <a:stCxn id="667" idx="0"/>
            <a:endCxn id="660" idx="5"/>
          </p:cNvCxnSpPr>
          <p:nvPr/>
        </p:nvCxnSpPr>
        <p:spPr>
          <a:xfrm rot="10800000">
            <a:off x="5653425" y="611525"/>
            <a:ext cx="1785300" cy="4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/>
          <p:nvPr>
            <p:ph type="title"/>
          </p:nvPr>
        </p:nvSpPr>
        <p:spPr>
          <a:xfrm>
            <a:off x="3127400" y="2117700"/>
            <a:ext cx="1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920"/>
              <a:t>Fim</a:t>
            </a:r>
            <a:endParaRPr sz="4420"/>
          </a:p>
        </p:txBody>
      </p:sp>
      <p:sp>
        <p:nvSpPr>
          <p:cNvPr id="705" name="Google Shape;70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1: Ordenação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ordenar um conjunto de elementos inserido-os numa fila de prioridade e depois removendo-os.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 sort(a):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fp = Heap()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</a:t>
            </a:r>
            <a:r>
              <a:rPr lang="pt-BR"/>
              <a:t>(</a:t>
            </a:r>
            <a:r>
              <a:rPr lang="pt-BR"/>
              <a:t>x in a</a:t>
            </a:r>
            <a:r>
              <a:rPr lang="pt-BR"/>
              <a:t>)</a:t>
            </a:r>
            <a:r>
              <a:rPr lang="pt-BR"/>
              <a:t>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fp.add(x)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= 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 </a:t>
            </a:r>
            <a:r>
              <a:rPr lang="pt-BR"/>
              <a:t>(</a:t>
            </a:r>
            <a:r>
              <a:rPr lang="pt-BR"/>
              <a:t>fp.size != 0):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a[i] = fp.remove()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i+=1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2: Sistemas de enfileiramento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 Packet ():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 compareTo (p):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return self.priority - p.priority 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 NetworkSwitch():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 receive ( p ):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self.add ( p );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…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 sendNext ():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send ( self.remove());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3: Simulação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simulações, filas de prioridade armazenam os eventos ordenados pelo seu tempo de ocorrência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194825" y="2468675"/>
            <a:ext cx="474000" cy="474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946925" y="3025950"/>
            <a:ext cx="474000" cy="4740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074275" y="2789075"/>
            <a:ext cx="474000" cy="47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420925" y="3025950"/>
            <a:ext cx="474000" cy="47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8"/>
          <p:cNvCxnSpPr/>
          <p:nvPr/>
        </p:nvCxnSpPr>
        <p:spPr>
          <a:xfrm flipH="1">
            <a:off x="3420975" y="3026075"/>
            <a:ext cx="1653300" cy="23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8"/>
          <p:cNvCxnSpPr/>
          <p:nvPr/>
        </p:nvCxnSpPr>
        <p:spPr>
          <a:xfrm flipH="1">
            <a:off x="3406816" y="3499959"/>
            <a:ext cx="251400" cy="158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>
            <a:stCxn id="87" idx="2"/>
            <a:endCxn id="86" idx="5"/>
          </p:cNvCxnSpPr>
          <p:nvPr/>
        </p:nvCxnSpPr>
        <p:spPr>
          <a:xfrm rot="10800000">
            <a:off x="1599325" y="2873250"/>
            <a:ext cx="1347600" cy="38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/>
          <p:nvPr/>
        </p:nvSpPr>
        <p:spPr>
          <a:xfrm>
            <a:off x="3295525" y="3968325"/>
            <a:ext cx="474000" cy="47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8"/>
          <p:cNvCxnSpPr>
            <a:stCxn id="93" idx="4"/>
          </p:cNvCxnSpPr>
          <p:nvPr/>
        </p:nvCxnSpPr>
        <p:spPr>
          <a:xfrm flipH="1">
            <a:off x="3406825" y="4442325"/>
            <a:ext cx="125700" cy="62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/>
          <p:nvPr/>
        </p:nvSpPr>
        <p:spPr>
          <a:xfrm>
            <a:off x="1599325" y="2702725"/>
            <a:ext cx="474000" cy="4740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8"/>
          <p:cNvCxnSpPr>
            <a:stCxn id="95" idx="4"/>
          </p:cNvCxnSpPr>
          <p:nvPr/>
        </p:nvCxnSpPr>
        <p:spPr>
          <a:xfrm flipH="1">
            <a:off x="1313425" y="3176725"/>
            <a:ext cx="522900" cy="187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>
            <a:stCxn id="86" idx="1"/>
          </p:cNvCxnSpPr>
          <p:nvPr/>
        </p:nvCxnSpPr>
        <p:spPr>
          <a:xfrm rot="10800000">
            <a:off x="69041" y="1984891"/>
            <a:ext cx="1195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Binary Heap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valor armazenado em qualquer índice i não é menor que o valor armazenado no pai de índice (i), com a exceção do valor da raiz, i = 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menor valor na fila de prioridade é, portanto, armazenado na posição 0 ,ou seja, é guardado na raiz (min-heap).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existe nenhuma ordenação entre os 2 filhos de um mesmo pai.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penúltima linha sempre deve estar cheia.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Heaps binárias completas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20400" y="895725"/>
            <a:ext cx="8520600" cy="22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h</a:t>
            </a:r>
            <a:r>
              <a:rPr lang="pt-BR"/>
              <a:t>eap binária utiliza uma árvore binária completa.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árvore binária completa de altura</a:t>
            </a:r>
            <a:r>
              <a:rPr lang="pt-BR">
                <a:solidFill>
                  <a:schemeClr val="accent6"/>
                </a:solidFill>
              </a:rPr>
              <a:t> d </a:t>
            </a:r>
            <a:r>
              <a:rPr lang="pt-BR"/>
              <a:t>possui até </a:t>
            </a:r>
            <a:r>
              <a:rPr lang="pt-BR">
                <a:solidFill>
                  <a:schemeClr val="accent6"/>
                </a:solidFill>
              </a:rPr>
              <a:t>2</a:t>
            </a:r>
            <a:r>
              <a:rPr baseline="30000" lang="pt-BR">
                <a:solidFill>
                  <a:schemeClr val="accent6"/>
                </a:solidFill>
              </a:rPr>
              <a:t>d+1</a:t>
            </a:r>
            <a:r>
              <a:rPr lang="pt-BR">
                <a:solidFill>
                  <a:schemeClr val="accent6"/>
                </a:solidFill>
              </a:rPr>
              <a:t> - 1</a:t>
            </a:r>
            <a:r>
              <a:rPr lang="pt-BR"/>
              <a:t> nós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armazenar n nós, precisamos </a:t>
            </a:r>
            <a:r>
              <a:rPr lang="pt-BR">
                <a:solidFill>
                  <a:schemeClr val="accent6"/>
                </a:solidFill>
              </a:rPr>
              <a:t>2</a:t>
            </a:r>
            <a:r>
              <a:rPr baseline="30000" lang="pt-BR">
                <a:solidFill>
                  <a:schemeClr val="accent6"/>
                </a:solidFill>
              </a:rPr>
              <a:t>d+1</a:t>
            </a:r>
            <a:r>
              <a:rPr lang="pt-BR">
                <a:solidFill>
                  <a:schemeClr val="accent6"/>
                </a:solidFill>
              </a:rPr>
              <a:t> - 1 ≥ n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pt-BR" sz="1800">
                <a:solidFill>
                  <a:schemeClr val="accent6"/>
                </a:solidFill>
              </a:rPr>
              <a:t>2</a:t>
            </a:r>
            <a:r>
              <a:rPr baseline="30000" lang="pt-BR" sz="1800">
                <a:solidFill>
                  <a:schemeClr val="accent6"/>
                </a:solidFill>
              </a:rPr>
              <a:t>d+1</a:t>
            </a:r>
            <a:r>
              <a:rPr lang="pt-BR" sz="1800">
                <a:solidFill>
                  <a:schemeClr val="accent6"/>
                </a:solidFill>
              </a:rPr>
              <a:t>  ≥ n + 1</a:t>
            </a:r>
            <a:endParaRPr sz="1800"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pt-BR" sz="1800">
                <a:solidFill>
                  <a:schemeClr val="accent6"/>
                </a:solidFill>
              </a:rPr>
              <a:t>d + 1 ≥ log</a:t>
            </a:r>
            <a:r>
              <a:rPr baseline="-25000" lang="pt-BR" sz="1800">
                <a:solidFill>
                  <a:schemeClr val="accent6"/>
                </a:solidFill>
              </a:rPr>
              <a:t>2</a:t>
            </a:r>
            <a:r>
              <a:rPr lang="pt-BR" sz="1800">
                <a:solidFill>
                  <a:schemeClr val="accent6"/>
                </a:solidFill>
              </a:rPr>
              <a:t>(n+1)</a:t>
            </a:r>
            <a:endParaRPr sz="1800"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pt-BR" sz="1800">
                <a:solidFill>
                  <a:schemeClr val="accent6"/>
                </a:solidFill>
              </a:rPr>
              <a:t>d ≥ log</a:t>
            </a:r>
            <a:r>
              <a:rPr baseline="-25000" lang="pt-BR" sz="1800">
                <a:solidFill>
                  <a:schemeClr val="accent6"/>
                </a:solidFill>
              </a:rPr>
              <a:t>2</a:t>
            </a:r>
            <a:r>
              <a:rPr lang="pt-BR" sz="1800">
                <a:solidFill>
                  <a:schemeClr val="accent6"/>
                </a:solidFill>
              </a:rPr>
              <a:t>(n+1) - 1 = O(log n)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4572000" y="209780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0.1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458975" y="29370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0.5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832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2.1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4249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0.9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0666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1.3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789288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9.2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4181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1.1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059850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5.1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48728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1.9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548575" y="29370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0.3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55145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0.8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5077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0.4</a:t>
            </a:r>
            <a:endParaRPr/>
          </a:p>
        </p:txBody>
      </p:sp>
      <p:cxnSp>
        <p:nvCxnSpPr>
          <p:cNvPr id="122" name="Google Shape;122;p20"/>
          <p:cNvCxnSpPr>
            <a:stCxn id="110" idx="3"/>
            <a:endCxn id="111" idx="7"/>
          </p:cNvCxnSpPr>
          <p:nvPr/>
        </p:nvCxnSpPr>
        <p:spPr>
          <a:xfrm flipH="1">
            <a:off x="3006675" y="2586630"/>
            <a:ext cx="165930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>
            <a:stCxn id="110" idx="5"/>
            <a:endCxn id="119" idx="1"/>
          </p:cNvCxnSpPr>
          <p:nvPr/>
        </p:nvCxnSpPr>
        <p:spPr>
          <a:xfrm>
            <a:off x="5119725" y="2586630"/>
            <a:ext cx="152280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>
            <a:stCxn id="111" idx="3"/>
            <a:endCxn id="113" idx="7"/>
          </p:cNvCxnSpPr>
          <p:nvPr/>
        </p:nvCxnSpPr>
        <p:spPr>
          <a:xfrm flipH="1">
            <a:off x="1972750" y="3425905"/>
            <a:ext cx="580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13" idx="3"/>
            <a:endCxn id="112" idx="7"/>
          </p:cNvCxnSpPr>
          <p:nvPr/>
        </p:nvCxnSpPr>
        <p:spPr>
          <a:xfrm flipH="1">
            <a:off x="133110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13" idx="5"/>
            <a:endCxn id="114" idx="1"/>
          </p:cNvCxnSpPr>
          <p:nvPr/>
        </p:nvCxnSpPr>
        <p:spPr>
          <a:xfrm>
            <a:off x="197265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11" idx="5"/>
            <a:endCxn id="116" idx="1"/>
          </p:cNvCxnSpPr>
          <p:nvPr/>
        </p:nvCxnSpPr>
        <p:spPr>
          <a:xfrm>
            <a:off x="3006700" y="3425905"/>
            <a:ext cx="5055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16" idx="3"/>
            <a:endCxn id="115" idx="7"/>
          </p:cNvCxnSpPr>
          <p:nvPr/>
        </p:nvCxnSpPr>
        <p:spPr>
          <a:xfrm flipH="1">
            <a:off x="3336900" y="4149780"/>
            <a:ext cx="175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stCxn id="116" idx="5"/>
            <a:endCxn id="117" idx="1"/>
          </p:cNvCxnSpPr>
          <p:nvPr/>
        </p:nvCxnSpPr>
        <p:spPr>
          <a:xfrm>
            <a:off x="3965850" y="4149780"/>
            <a:ext cx="1881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19" idx="5"/>
            <a:endCxn id="121" idx="1"/>
          </p:cNvCxnSpPr>
          <p:nvPr/>
        </p:nvCxnSpPr>
        <p:spPr>
          <a:xfrm>
            <a:off x="7096300" y="3425905"/>
            <a:ext cx="5055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19" idx="3"/>
            <a:endCxn id="120" idx="7"/>
          </p:cNvCxnSpPr>
          <p:nvPr/>
        </p:nvCxnSpPr>
        <p:spPr>
          <a:xfrm flipH="1">
            <a:off x="6062350" y="3425905"/>
            <a:ext cx="580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0" idx="3"/>
            <a:endCxn id="118" idx="7"/>
          </p:cNvCxnSpPr>
          <p:nvPr/>
        </p:nvCxnSpPr>
        <p:spPr>
          <a:xfrm flipH="1">
            <a:off x="542070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Heaps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895725"/>
            <a:ext cx="85206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Filas de prioridade podem ser implementadas como heaps binárias.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Heap binária é uma árvore binária na qual cada nó </a:t>
            </a:r>
            <a:r>
              <a:rPr lang="pt-BR">
                <a:solidFill>
                  <a:schemeClr val="accent6"/>
                </a:solidFill>
              </a:rPr>
              <a:t>u</a:t>
            </a:r>
            <a:r>
              <a:rPr lang="pt-BR"/>
              <a:t> armazena um valor </a:t>
            </a:r>
            <a:r>
              <a:rPr lang="pt-BR">
                <a:solidFill>
                  <a:schemeClr val="accent6"/>
                </a:solidFill>
              </a:rPr>
              <a:t>u.p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Propriedade da Heap: </a:t>
            </a:r>
            <a:r>
              <a:rPr lang="pt-BR">
                <a:solidFill>
                  <a:srgbClr val="FFFF00"/>
                </a:solidFill>
              </a:rPr>
              <a:t>u.p &lt; u.left.p </a:t>
            </a:r>
            <a:r>
              <a:rPr lang="pt-BR">
                <a:solidFill>
                  <a:srgbClr val="00FFFF"/>
                </a:solidFill>
              </a:rPr>
              <a:t>e</a:t>
            </a:r>
            <a:r>
              <a:rPr lang="pt-BR">
                <a:solidFill>
                  <a:srgbClr val="FFFF00"/>
                </a:solidFill>
              </a:rPr>
              <a:t> u.p &lt; u.right.p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572000" y="209780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0.1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458975" y="29370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0.5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7832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.1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4249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0.9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666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.3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2789288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r>
              <a:rPr lang="pt-BR"/>
              <a:t>.2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4181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.1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4059850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r>
              <a:rPr lang="pt-BR"/>
              <a:t>.1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4872825" y="42336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.9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548575" y="2937075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0.3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5145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0.8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7507725" y="3660950"/>
            <a:ext cx="64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r>
              <a:rPr lang="pt-BR"/>
              <a:t>.4</a:t>
            </a:r>
            <a:endParaRPr/>
          </a:p>
        </p:txBody>
      </p:sp>
      <p:cxnSp>
        <p:nvCxnSpPr>
          <p:cNvPr id="151" name="Google Shape;151;p21"/>
          <p:cNvCxnSpPr>
            <a:stCxn id="139" idx="3"/>
            <a:endCxn id="140" idx="7"/>
          </p:cNvCxnSpPr>
          <p:nvPr/>
        </p:nvCxnSpPr>
        <p:spPr>
          <a:xfrm flipH="1">
            <a:off x="3006675" y="2586630"/>
            <a:ext cx="165930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39" idx="5"/>
            <a:endCxn id="148" idx="1"/>
          </p:cNvCxnSpPr>
          <p:nvPr/>
        </p:nvCxnSpPr>
        <p:spPr>
          <a:xfrm>
            <a:off x="5119725" y="2586630"/>
            <a:ext cx="1522800" cy="4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>
            <a:stCxn id="140" idx="3"/>
            <a:endCxn id="142" idx="7"/>
          </p:cNvCxnSpPr>
          <p:nvPr/>
        </p:nvCxnSpPr>
        <p:spPr>
          <a:xfrm flipH="1">
            <a:off x="1972750" y="3425905"/>
            <a:ext cx="580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>
            <a:stCxn id="142" idx="3"/>
            <a:endCxn id="141" idx="7"/>
          </p:cNvCxnSpPr>
          <p:nvPr/>
        </p:nvCxnSpPr>
        <p:spPr>
          <a:xfrm flipH="1">
            <a:off x="133110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>
            <a:stCxn id="142" idx="5"/>
            <a:endCxn id="143" idx="1"/>
          </p:cNvCxnSpPr>
          <p:nvPr/>
        </p:nvCxnSpPr>
        <p:spPr>
          <a:xfrm>
            <a:off x="197265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>
            <a:stCxn id="140" idx="5"/>
            <a:endCxn id="145" idx="1"/>
          </p:cNvCxnSpPr>
          <p:nvPr/>
        </p:nvCxnSpPr>
        <p:spPr>
          <a:xfrm>
            <a:off x="3006700" y="3425905"/>
            <a:ext cx="5055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45" idx="3"/>
            <a:endCxn id="144" idx="7"/>
          </p:cNvCxnSpPr>
          <p:nvPr/>
        </p:nvCxnSpPr>
        <p:spPr>
          <a:xfrm flipH="1">
            <a:off x="3336900" y="4149780"/>
            <a:ext cx="175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>
            <a:stCxn id="145" idx="5"/>
            <a:endCxn id="146" idx="1"/>
          </p:cNvCxnSpPr>
          <p:nvPr/>
        </p:nvCxnSpPr>
        <p:spPr>
          <a:xfrm>
            <a:off x="3965850" y="4149780"/>
            <a:ext cx="1881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1"/>
          <p:cNvCxnSpPr>
            <a:stCxn id="148" idx="5"/>
            <a:endCxn id="150" idx="1"/>
          </p:cNvCxnSpPr>
          <p:nvPr/>
        </p:nvCxnSpPr>
        <p:spPr>
          <a:xfrm>
            <a:off x="7096300" y="3425905"/>
            <a:ext cx="5055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1"/>
          <p:cNvCxnSpPr>
            <a:stCxn id="148" idx="3"/>
            <a:endCxn id="149" idx="7"/>
          </p:cNvCxnSpPr>
          <p:nvPr/>
        </p:nvCxnSpPr>
        <p:spPr>
          <a:xfrm flipH="1">
            <a:off x="6062350" y="3425905"/>
            <a:ext cx="58020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>
            <a:stCxn id="149" idx="3"/>
            <a:endCxn id="147" idx="7"/>
          </p:cNvCxnSpPr>
          <p:nvPr/>
        </p:nvCxnSpPr>
        <p:spPr>
          <a:xfrm flipH="1">
            <a:off x="5420700" y="4149780"/>
            <a:ext cx="1878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