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56" r:id="rId2"/>
    <p:sldId id="257" r:id="rId3"/>
    <p:sldId id="258" r:id="rId4"/>
    <p:sldId id="263" r:id="rId5"/>
    <p:sldId id="261" r:id="rId6"/>
    <p:sldId id="262" r:id="rId7"/>
    <p:sldId id="264" r:id="rId8"/>
    <p:sldId id="265" r:id="rId9"/>
    <p:sldId id="266" r:id="rId10"/>
    <p:sldId id="267" r:id="rId11"/>
    <p:sldId id="285" r:id="rId12"/>
    <p:sldId id="277" r:id="rId13"/>
    <p:sldId id="268" r:id="rId14"/>
    <p:sldId id="269" r:id="rId15"/>
    <p:sldId id="290" r:id="rId16"/>
    <p:sldId id="291" r:id="rId17"/>
    <p:sldId id="271" r:id="rId18"/>
    <p:sldId id="286" r:id="rId19"/>
    <p:sldId id="287" r:id="rId20"/>
    <p:sldId id="288" r:id="rId21"/>
    <p:sldId id="276" r:id="rId22"/>
    <p:sldId id="278" r:id="rId23"/>
    <p:sldId id="282" r:id="rId24"/>
    <p:sldId id="292" r:id="rId25"/>
    <p:sldId id="283" r:id="rId26"/>
    <p:sldId id="284" r:id="rId27"/>
    <p:sldId id="289" r:id="rId28"/>
    <p:sldId id="270" r:id="rId29"/>
    <p:sldId id="272" r:id="rId30"/>
    <p:sldId id="273" r:id="rId31"/>
    <p:sldId id="274" r:id="rId32"/>
    <p:sldId id="275" r:id="rId33"/>
    <p:sldId id="281" r:id="rId34"/>
  </p:sldIdLst>
  <p:sldSz cx="9144000" cy="5143500" type="screen16x9"/>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5" userDrawn="1">
          <p15:clr>
            <a:srgbClr val="A4A3A4"/>
          </p15:clr>
        </p15:guide>
        <p15:guide id="2" orient="horz" pos="213" userDrawn="1">
          <p15:clr>
            <a:srgbClr val="A4A3A4"/>
          </p15:clr>
        </p15:guide>
        <p15:guide id="3" orient="horz" pos="2718" userDrawn="1">
          <p15:clr>
            <a:srgbClr val="A4A3A4"/>
          </p15:clr>
        </p15:guide>
        <p15:guide id="4" orient="horz" pos="864" userDrawn="1">
          <p15:clr>
            <a:srgbClr val="A4A3A4"/>
          </p15:clr>
        </p15:guide>
        <p15:guide id="5" pos="213" userDrawn="1">
          <p15:clr>
            <a:srgbClr val="A4A3A4"/>
          </p15:clr>
        </p15:guide>
        <p15:guide id="6" pos="5542" userDrawn="1">
          <p15:clr>
            <a:srgbClr val="A4A3A4"/>
          </p15:clr>
        </p15:guide>
        <p15:guide id="7" pos="28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A2C91"/>
    <a:srgbClr val="BFBCB7"/>
    <a:srgbClr val="FF7053"/>
    <a:srgbClr val="757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98" autoAdjust="0"/>
    <p:restoredTop sz="79287" autoAdjust="0"/>
  </p:normalViewPr>
  <p:slideViewPr>
    <p:cSldViewPr snapToGrid="0" snapToObjects="1">
      <p:cViewPr varScale="1">
        <p:scale>
          <a:sx n="117" d="100"/>
          <a:sy n="117" d="100"/>
        </p:scale>
        <p:origin x="1050" y="108"/>
      </p:cViewPr>
      <p:guideLst>
        <p:guide orient="horz" pos="3025"/>
        <p:guide orient="horz" pos="213"/>
        <p:guide orient="horz" pos="2718"/>
        <p:guide orient="horz" pos="864"/>
        <p:guide pos="213"/>
        <p:guide pos="5542"/>
        <p:guide pos="2881"/>
      </p:guideLst>
    </p:cSldViewPr>
  </p:slideViewPr>
  <p:outlineViewPr>
    <p:cViewPr>
      <p:scale>
        <a:sx n="33" d="100"/>
        <a:sy n="33" d="100"/>
      </p:scale>
      <p:origin x="0" y="-1950"/>
    </p:cViewPr>
  </p:outlineViewPr>
  <p:notesTextViewPr>
    <p:cViewPr>
      <p:scale>
        <a:sx n="100" d="100"/>
        <a:sy n="100" d="100"/>
      </p:scale>
      <p:origin x="0" y="0"/>
    </p:cViewPr>
  </p:notesTextViewPr>
  <p:sorterViewPr>
    <p:cViewPr>
      <p:scale>
        <a:sx n="70" d="100"/>
        <a:sy n="70" d="100"/>
      </p:scale>
      <p:origin x="0" y="0"/>
    </p:cViewPr>
  </p:sorterViewPr>
  <p:notesViewPr>
    <p:cSldViewPr snapToGrid="0" snapToObjects="1" showGuides="1">
      <p:cViewPr varScale="1">
        <p:scale>
          <a:sx n="88" d="100"/>
          <a:sy n="88" d="100"/>
        </p:scale>
        <p:origin x="382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A8485F-E0C1-6F46-A529-361B5B04F8A0}" type="doc">
      <dgm:prSet loTypeId="urn:microsoft.com/office/officeart/2005/8/layout/process1" loCatId="" qsTypeId="urn:microsoft.com/office/officeart/2005/8/quickstyle/simple4" qsCatId="simple" csTypeId="urn:microsoft.com/office/officeart/2005/8/colors/accent1_2" csCatId="accent1" phldr="1"/>
      <dgm:spPr/>
    </dgm:pt>
    <dgm:pt modelId="{303332B5-52B3-B94E-88DE-5AFDE5A6D36C}">
      <dgm:prSet phldrT="[Text]"/>
      <dgm:spPr/>
      <dgm:t>
        <a:bodyPr/>
        <a:lstStyle/>
        <a:p>
          <a:r>
            <a:rPr lang="en-US" dirty="0" smtClean="0"/>
            <a:t>Browser</a:t>
          </a:r>
          <a:endParaRPr lang="en-US" dirty="0"/>
        </a:p>
      </dgm:t>
    </dgm:pt>
    <dgm:pt modelId="{CC9B20DC-5F8E-DD41-BB33-36A2B86C76E8}" type="parTrans" cxnId="{840CDFF9-0025-2F41-B18F-EF3BDA24B9B5}">
      <dgm:prSet/>
      <dgm:spPr/>
      <dgm:t>
        <a:bodyPr/>
        <a:lstStyle/>
        <a:p>
          <a:endParaRPr lang="en-US"/>
        </a:p>
      </dgm:t>
    </dgm:pt>
    <dgm:pt modelId="{37C9EE9F-5541-0F43-BC13-53C8D8DB67CD}" type="sibTrans" cxnId="{840CDFF9-0025-2F41-B18F-EF3BDA24B9B5}">
      <dgm:prSet/>
      <dgm:spPr/>
      <dgm:t>
        <a:bodyPr/>
        <a:lstStyle/>
        <a:p>
          <a:endParaRPr lang="en-US"/>
        </a:p>
      </dgm:t>
    </dgm:pt>
    <dgm:pt modelId="{A9F82F10-6616-D14A-9F88-BF6CF8B15B68}">
      <dgm:prSet phldrT="[Text]"/>
      <dgm:spPr/>
      <dgm:t>
        <a:bodyPr/>
        <a:lstStyle/>
        <a:p>
          <a:r>
            <a:rPr lang="en-US" dirty="0" smtClean="0"/>
            <a:t>Angular</a:t>
          </a:r>
          <a:endParaRPr lang="en-US" dirty="0"/>
        </a:p>
      </dgm:t>
    </dgm:pt>
    <dgm:pt modelId="{A79BC9A7-3CB2-9C45-AE86-2E51F948B5E7}" type="parTrans" cxnId="{F0644368-ABEE-F146-BCD3-635ECFA50E76}">
      <dgm:prSet/>
      <dgm:spPr/>
      <dgm:t>
        <a:bodyPr/>
        <a:lstStyle/>
        <a:p>
          <a:endParaRPr lang="en-US"/>
        </a:p>
      </dgm:t>
    </dgm:pt>
    <dgm:pt modelId="{B093E09E-D11A-5C41-B832-38143FBC3AA6}" type="sibTrans" cxnId="{F0644368-ABEE-F146-BCD3-635ECFA50E76}">
      <dgm:prSet/>
      <dgm:spPr/>
      <dgm:t>
        <a:bodyPr/>
        <a:lstStyle/>
        <a:p>
          <a:endParaRPr lang="en-US"/>
        </a:p>
      </dgm:t>
    </dgm:pt>
    <dgm:pt modelId="{F001D51E-0984-1E45-AD08-5287BD021DDD}">
      <dgm:prSet phldrT="[Text]"/>
      <dgm:spPr/>
      <dgm:t>
        <a:bodyPr/>
        <a:lstStyle/>
        <a:p>
          <a:r>
            <a:rPr lang="en-US" dirty="0" smtClean="0"/>
            <a:t>Server</a:t>
          </a:r>
          <a:endParaRPr lang="en-US" dirty="0"/>
        </a:p>
      </dgm:t>
    </dgm:pt>
    <dgm:pt modelId="{D1570CA6-8800-414F-BB25-2ACCBF1337ED}" type="parTrans" cxnId="{DF6EB788-121F-5F4E-BD31-450D6FFF1E7D}">
      <dgm:prSet/>
      <dgm:spPr/>
      <dgm:t>
        <a:bodyPr/>
        <a:lstStyle/>
        <a:p>
          <a:endParaRPr lang="en-US"/>
        </a:p>
      </dgm:t>
    </dgm:pt>
    <dgm:pt modelId="{0B6E4AB5-CC71-6A4B-81ED-F7CFA62DF1A9}" type="sibTrans" cxnId="{DF6EB788-121F-5F4E-BD31-450D6FFF1E7D}">
      <dgm:prSet/>
      <dgm:spPr/>
      <dgm:t>
        <a:bodyPr/>
        <a:lstStyle/>
        <a:p>
          <a:endParaRPr lang="en-US"/>
        </a:p>
      </dgm:t>
    </dgm:pt>
    <dgm:pt modelId="{88A2BCF5-639F-A043-AA78-24311D3780E9}" type="pres">
      <dgm:prSet presAssocID="{78A8485F-E0C1-6F46-A529-361B5B04F8A0}" presName="Name0" presStyleCnt="0">
        <dgm:presLayoutVars>
          <dgm:dir/>
          <dgm:resizeHandles val="exact"/>
        </dgm:presLayoutVars>
      </dgm:prSet>
      <dgm:spPr/>
    </dgm:pt>
    <dgm:pt modelId="{016530BD-8AC4-2B46-ABBB-D2493FFE0320}" type="pres">
      <dgm:prSet presAssocID="{303332B5-52B3-B94E-88DE-5AFDE5A6D36C}" presName="node" presStyleLbl="node1" presStyleIdx="0" presStyleCnt="3">
        <dgm:presLayoutVars>
          <dgm:bulletEnabled val="1"/>
        </dgm:presLayoutVars>
      </dgm:prSet>
      <dgm:spPr/>
      <dgm:t>
        <a:bodyPr/>
        <a:lstStyle/>
        <a:p>
          <a:endParaRPr lang="en-US"/>
        </a:p>
      </dgm:t>
    </dgm:pt>
    <dgm:pt modelId="{552D15DC-003C-F945-A451-A9D872315FB0}" type="pres">
      <dgm:prSet presAssocID="{37C9EE9F-5541-0F43-BC13-53C8D8DB67CD}" presName="sibTrans" presStyleLbl="sibTrans2D1" presStyleIdx="0" presStyleCnt="2"/>
      <dgm:spPr/>
      <dgm:t>
        <a:bodyPr/>
        <a:lstStyle/>
        <a:p>
          <a:endParaRPr lang="en-US"/>
        </a:p>
      </dgm:t>
    </dgm:pt>
    <dgm:pt modelId="{6506DF81-2E43-C140-B1C0-575C519B8399}" type="pres">
      <dgm:prSet presAssocID="{37C9EE9F-5541-0F43-BC13-53C8D8DB67CD}" presName="connectorText" presStyleLbl="sibTrans2D1" presStyleIdx="0" presStyleCnt="2"/>
      <dgm:spPr/>
      <dgm:t>
        <a:bodyPr/>
        <a:lstStyle/>
        <a:p>
          <a:endParaRPr lang="en-US"/>
        </a:p>
      </dgm:t>
    </dgm:pt>
    <dgm:pt modelId="{65E9DBA0-CBC0-4542-A3D6-B7DCFC4F9EC5}" type="pres">
      <dgm:prSet presAssocID="{A9F82F10-6616-D14A-9F88-BF6CF8B15B68}" presName="node" presStyleLbl="node1" presStyleIdx="1" presStyleCnt="3">
        <dgm:presLayoutVars>
          <dgm:bulletEnabled val="1"/>
        </dgm:presLayoutVars>
      </dgm:prSet>
      <dgm:spPr/>
      <dgm:t>
        <a:bodyPr/>
        <a:lstStyle/>
        <a:p>
          <a:endParaRPr lang="en-US"/>
        </a:p>
      </dgm:t>
    </dgm:pt>
    <dgm:pt modelId="{CD2A2BB6-C0DE-0742-80FC-73DFFEC6313A}" type="pres">
      <dgm:prSet presAssocID="{B093E09E-D11A-5C41-B832-38143FBC3AA6}" presName="sibTrans" presStyleLbl="sibTrans2D1" presStyleIdx="1" presStyleCnt="2"/>
      <dgm:spPr/>
      <dgm:t>
        <a:bodyPr/>
        <a:lstStyle/>
        <a:p>
          <a:endParaRPr lang="en-US"/>
        </a:p>
      </dgm:t>
    </dgm:pt>
    <dgm:pt modelId="{8436B7CB-3DD3-3C4E-B376-E64B7C61055D}" type="pres">
      <dgm:prSet presAssocID="{B093E09E-D11A-5C41-B832-38143FBC3AA6}" presName="connectorText" presStyleLbl="sibTrans2D1" presStyleIdx="1" presStyleCnt="2"/>
      <dgm:spPr/>
      <dgm:t>
        <a:bodyPr/>
        <a:lstStyle/>
        <a:p>
          <a:endParaRPr lang="en-US"/>
        </a:p>
      </dgm:t>
    </dgm:pt>
    <dgm:pt modelId="{9310FFDD-56BF-7249-B7B0-0592AFCAC620}" type="pres">
      <dgm:prSet presAssocID="{F001D51E-0984-1E45-AD08-5287BD021DDD}" presName="node" presStyleLbl="node1" presStyleIdx="2" presStyleCnt="3">
        <dgm:presLayoutVars>
          <dgm:bulletEnabled val="1"/>
        </dgm:presLayoutVars>
      </dgm:prSet>
      <dgm:spPr/>
      <dgm:t>
        <a:bodyPr/>
        <a:lstStyle/>
        <a:p>
          <a:endParaRPr lang="en-US"/>
        </a:p>
      </dgm:t>
    </dgm:pt>
  </dgm:ptLst>
  <dgm:cxnLst>
    <dgm:cxn modelId="{BCE3B38B-2084-794E-9BB9-D80DF443135B}" type="presOf" srcId="{B093E09E-D11A-5C41-B832-38143FBC3AA6}" destId="{CD2A2BB6-C0DE-0742-80FC-73DFFEC6313A}" srcOrd="0" destOrd="0" presId="urn:microsoft.com/office/officeart/2005/8/layout/process1"/>
    <dgm:cxn modelId="{9515FFF8-2034-DB4A-8DC1-2D1F8FF202FE}" type="presOf" srcId="{78A8485F-E0C1-6F46-A529-361B5B04F8A0}" destId="{88A2BCF5-639F-A043-AA78-24311D3780E9}" srcOrd="0" destOrd="0" presId="urn:microsoft.com/office/officeart/2005/8/layout/process1"/>
    <dgm:cxn modelId="{C561B792-4B1C-AE4D-BCFF-76AE3557B15D}" type="presOf" srcId="{F001D51E-0984-1E45-AD08-5287BD021DDD}" destId="{9310FFDD-56BF-7249-B7B0-0592AFCAC620}" srcOrd="0" destOrd="0" presId="urn:microsoft.com/office/officeart/2005/8/layout/process1"/>
    <dgm:cxn modelId="{DF6EB788-121F-5F4E-BD31-450D6FFF1E7D}" srcId="{78A8485F-E0C1-6F46-A529-361B5B04F8A0}" destId="{F001D51E-0984-1E45-AD08-5287BD021DDD}" srcOrd="2" destOrd="0" parTransId="{D1570CA6-8800-414F-BB25-2ACCBF1337ED}" sibTransId="{0B6E4AB5-CC71-6A4B-81ED-F7CFA62DF1A9}"/>
    <dgm:cxn modelId="{4DE977F6-8E12-5E4E-9DCF-683C9D314F51}" type="presOf" srcId="{37C9EE9F-5541-0F43-BC13-53C8D8DB67CD}" destId="{6506DF81-2E43-C140-B1C0-575C519B8399}" srcOrd="1" destOrd="0" presId="urn:microsoft.com/office/officeart/2005/8/layout/process1"/>
    <dgm:cxn modelId="{38ACA446-CBAC-2045-9A02-4FB34BA71681}" type="presOf" srcId="{303332B5-52B3-B94E-88DE-5AFDE5A6D36C}" destId="{016530BD-8AC4-2B46-ABBB-D2493FFE0320}" srcOrd="0" destOrd="0" presId="urn:microsoft.com/office/officeart/2005/8/layout/process1"/>
    <dgm:cxn modelId="{C953B54B-38E0-8B49-B89C-AF254EB4EF61}" type="presOf" srcId="{37C9EE9F-5541-0F43-BC13-53C8D8DB67CD}" destId="{552D15DC-003C-F945-A451-A9D872315FB0}" srcOrd="0" destOrd="0" presId="urn:microsoft.com/office/officeart/2005/8/layout/process1"/>
    <dgm:cxn modelId="{353A6F14-9278-244A-9BF8-0B45FE27BAAC}" type="presOf" srcId="{A9F82F10-6616-D14A-9F88-BF6CF8B15B68}" destId="{65E9DBA0-CBC0-4542-A3D6-B7DCFC4F9EC5}" srcOrd="0" destOrd="0" presId="urn:microsoft.com/office/officeart/2005/8/layout/process1"/>
    <dgm:cxn modelId="{F0644368-ABEE-F146-BCD3-635ECFA50E76}" srcId="{78A8485F-E0C1-6F46-A529-361B5B04F8A0}" destId="{A9F82F10-6616-D14A-9F88-BF6CF8B15B68}" srcOrd="1" destOrd="0" parTransId="{A79BC9A7-3CB2-9C45-AE86-2E51F948B5E7}" sibTransId="{B093E09E-D11A-5C41-B832-38143FBC3AA6}"/>
    <dgm:cxn modelId="{1D8AFEE6-5705-ED4B-A1ED-F9711668DE48}" type="presOf" srcId="{B093E09E-D11A-5C41-B832-38143FBC3AA6}" destId="{8436B7CB-3DD3-3C4E-B376-E64B7C61055D}" srcOrd="1" destOrd="0" presId="urn:microsoft.com/office/officeart/2005/8/layout/process1"/>
    <dgm:cxn modelId="{840CDFF9-0025-2F41-B18F-EF3BDA24B9B5}" srcId="{78A8485F-E0C1-6F46-A529-361B5B04F8A0}" destId="{303332B5-52B3-B94E-88DE-5AFDE5A6D36C}" srcOrd="0" destOrd="0" parTransId="{CC9B20DC-5F8E-DD41-BB33-36A2B86C76E8}" sibTransId="{37C9EE9F-5541-0F43-BC13-53C8D8DB67CD}"/>
    <dgm:cxn modelId="{5CE0DAEB-251F-5D4B-950B-E56CE4229B58}" type="presParOf" srcId="{88A2BCF5-639F-A043-AA78-24311D3780E9}" destId="{016530BD-8AC4-2B46-ABBB-D2493FFE0320}" srcOrd="0" destOrd="0" presId="urn:microsoft.com/office/officeart/2005/8/layout/process1"/>
    <dgm:cxn modelId="{E9BBA6A0-310A-C945-81CB-BECFA6DB0BE3}" type="presParOf" srcId="{88A2BCF5-639F-A043-AA78-24311D3780E9}" destId="{552D15DC-003C-F945-A451-A9D872315FB0}" srcOrd="1" destOrd="0" presId="urn:microsoft.com/office/officeart/2005/8/layout/process1"/>
    <dgm:cxn modelId="{7066964D-6BF9-164C-9950-6368ACC91A7E}" type="presParOf" srcId="{552D15DC-003C-F945-A451-A9D872315FB0}" destId="{6506DF81-2E43-C140-B1C0-575C519B8399}" srcOrd="0" destOrd="0" presId="urn:microsoft.com/office/officeart/2005/8/layout/process1"/>
    <dgm:cxn modelId="{9A24C38A-4966-1242-8918-F47B0143B6CE}" type="presParOf" srcId="{88A2BCF5-639F-A043-AA78-24311D3780E9}" destId="{65E9DBA0-CBC0-4542-A3D6-B7DCFC4F9EC5}" srcOrd="2" destOrd="0" presId="urn:microsoft.com/office/officeart/2005/8/layout/process1"/>
    <dgm:cxn modelId="{219119A7-9B97-8844-B79B-70154C133E6E}" type="presParOf" srcId="{88A2BCF5-639F-A043-AA78-24311D3780E9}" destId="{CD2A2BB6-C0DE-0742-80FC-73DFFEC6313A}" srcOrd="3" destOrd="0" presId="urn:microsoft.com/office/officeart/2005/8/layout/process1"/>
    <dgm:cxn modelId="{2D428794-72AF-0B4C-99FD-6F6414FDE8B1}" type="presParOf" srcId="{CD2A2BB6-C0DE-0742-80FC-73DFFEC6313A}" destId="{8436B7CB-3DD3-3C4E-B376-E64B7C61055D}" srcOrd="0" destOrd="0" presId="urn:microsoft.com/office/officeart/2005/8/layout/process1"/>
    <dgm:cxn modelId="{36D8C9EA-D9AC-454B-9B52-BE885F05A704}" type="presParOf" srcId="{88A2BCF5-639F-A043-AA78-24311D3780E9}" destId="{9310FFDD-56BF-7249-B7B0-0592AFCAC62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8B2F3B-2E55-784F-9892-368669099C09}" type="doc">
      <dgm:prSet loTypeId="urn:microsoft.com/office/officeart/2005/8/layout/hierarchy4" loCatId="" qsTypeId="urn:microsoft.com/office/officeart/2005/8/quickstyle/simple4" qsCatId="simple" csTypeId="urn:microsoft.com/office/officeart/2005/8/colors/accent1_2" csCatId="accent1" phldr="1"/>
      <dgm:spPr/>
      <dgm:t>
        <a:bodyPr/>
        <a:lstStyle/>
        <a:p>
          <a:endParaRPr lang="en-US"/>
        </a:p>
      </dgm:t>
    </dgm:pt>
    <dgm:pt modelId="{C0863BB5-7568-3A4D-AEB4-30DBDE35106F}">
      <dgm:prSet phldrT="[Text]"/>
      <dgm:spPr/>
      <dgm:t>
        <a:bodyPr/>
        <a:lstStyle/>
        <a:p>
          <a:r>
            <a:rPr lang="en-US" dirty="0" smtClean="0"/>
            <a:t>App</a:t>
          </a:r>
          <a:endParaRPr lang="en-US" dirty="0"/>
        </a:p>
      </dgm:t>
    </dgm:pt>
    <dgm:pt modelId="{6C58B86C-D7FA-B149-A464-FA38AA8B7D06}" type="parTrans" cxnId="{DFCA5A78-3677-2E4F-ACC1-401F01084DCF}">
      <dgm:prSet/>
      <dgm:spPr/>
      <dgm:t>
        <a:bodyPr/>
        <a:lstStyle/>
        <a:p>
          <a:endParaRPr lang="en-US"/>
        </a:p>
      </dgm:t>
    </dgm:pt>
    <dgm:pt modelId="{0999723C-6F52-8D40-AA61-D2A206FD173E}" type="sibTrans" cxnId="{DFCA5A78-3677-2E4F-ACC1-401F01084DCF}">
      <dgm:prSet/>
      <dgm:spPr/>
      <dgm:t>
        <a:bodyPr/>
        <a:lstStyle/>
        <a:p>
          <a:endParaRPr lang="en-US"/>
        </a:p>
      </dgm:t>
    </dgm:pt>
    <dgm:pt modelId="{AE49BA00-699B-F447-A6A2-7955407CD6E9}">
      <dgm:prSet phldrT="[Text]"/>
      <dgm:spPr/>
      <dgm:t>
        <a:bodyPr/>
        <a:lstStyle/>
        <a:p>
          <a:r>
            <a:rPr lang="en-US" dirty="0" smtClean="0"/>
            <a:t>Config</a:t>
          </a:r>
          <a:endParaRPr lang="en-US" dirty="0"/>
        </a:p>
      </dgm:t>
    </dgm:pt>
    <dgm:pt modelId="{B984ACB0-890C-DF49-91A8-6949C3A168C4}" type="parTrans" cxnId="{A392DACD-8908-BD4A-9C82-195B1C282AC6}">
      <dgm:prSet/>
      <dgm:spPr/>
      <dgm:t>
        <a:bodyPr/>
        <a:lstStyle/>
        <a:p>
          <a:endParaRPr lang="en-US"/>
        </a:p>
      </dgm:t>
    </dgm:pt>
    <dgm:pt modelId="{CBFE5CE2-20CE-D54D-8F4F-609F6E259BAE}" type="sibTrans" cxnId="{A392DACD-8908-BD4A-9C82-195B1C282AC6}">
      <dgm:prSet/>
      <dgm:spPr/>
      <dgm:t>
        <a:bodyPr/>
        <a:lstStyle/>
        <a:p>
          <a:endParaRPr lang="en-US"/>
        </a:p>
      </dgm:t>
    </dgm:pt>
    <dgm:pt modelId="{74F50879-5475-8C43-8D00-4DA2EB339E86}">
      <dgm:prSet phldrT="[Text]"/>
      <dgm:spPr/>
      <dgm:t>
        <a:bodyPr/>
        <a:lstStyle/>
        <a:p>
          <a:r>
            <a:rPr lang="en-US" dirty="0" smtClean="0"/>
            <a:t>Routes</a:t>
          </a:r>
          <a:endParaRPr lang="en-US" dirty="0"/>
        </a:p>
      </dgm:t>
    </dgm:pt>
    <dgm:pt modelId="{B4718E9A-6B70-5F45-B74B-E0F8548B0C09}" type="parTrans" cxnId="{D11A90E6-A7D2-FF4F-985F-495EF301AD9B}">
      <dgm:prSet/>
      <dgm:spPr/>
      <dgm:t>
        <a:bodyPr/>
        <a:lstStyle/>
        <a:p>
          <a:endParaRPr lang="en-US"/>
        </a:p>
      </dgm:t>
    </dgm:pt>
    <dgm:pt modelId="{BF9F01F8-9A10-A94D-8681-4DA9CDEF7AA0}" type="sibTrans" cxnId="{D11A90E6-A7D2-FF4F-985F-495EF301AD9B}">
      <dgm:prSet/>
      <dgm:spPr/>
      <dgm:t>
        <a:bodyPr/>
        <a:lstStyle/>
        <a:p>
          <a:endParaRPr lang="en-US"/>
        </a:p>
      </dgm:t>
    </dgm:pt>
    <dgm:pt modelId="{E95C06CB-E272-A246-AD3F-8BC5BF9F1048}">
      <dgm:prSet phldrT="[Text]"/>
      <dgm:spPr/>
      <dgm:t>
        <a:bodyPr/>
        <a:lstStyle/>
        <a:p>
          <a:r>
            <a:rPr lang="en-US" dirty="0" smtClean="0"/>
            <a:t>Filter</a:t>
          </a:r>
          <a:endParaRPr lang="en-US" dirty="0"/>
        </a:p>
      </dgm:t>
    </dgm:pt>
    <dgm:pt modelId="{112E3C5B-2144-F449-99EA-2C7C7808DE4F}" type="parTrans" cxnId="{7F5B89FF-A7BE-7E44-A4F4-A0ACB24D2833}">
      <dgm:prSet/>
      <dgm:spPr/>
      <dgm:t>
        <a:bodyPr/>
        <a:lstStyle/>
        <a:p>
          <a:endParaRPr lang="en-US"/>
        </a:p>
      </dgm:t>
    </dgm:pt>
    <dgm:pt modelId="{6ADD3470-62EC-344B-B283-88DC2D4CAC69}" type="sibTrans" cxnId="{7F5B89FF-A7BE-7E44-A4F4-A0ACB24D2833}">
      <dgm:prSet/>
      <dgm:spPr/>
      <dgm:t>
        <a:bodyPr/>
        <a:lstStyle/>
        <a:p>
          <a:endParaRPr lang="en-US"/>
        </a:p>
      </dgm:t>
    </dgm:pt>
    <dgm:pt modelId="{2816144C-92E5-9B46-AAE5-AB943857CC58}">
      <dgm:prSet phldrT="[Text]"/>
      <dgm:spPr/>
      <dgm:t>
        <a:bodyPr/>
        <a:lstStyle/>
        <a:p>
          <a:r>
            <a:rPr lang="en-US" dirty="0" smtClean="0"/>
            <a:t>Directive</a:t>
          </a:r>
          <a:endParaRPr lang="en-US" dirty="0"/>
        </a:p>
      </dgm:t>
    </dgm:pt>
    <dgm:pt modelId="{9DF5EE14-2852-3E41-8D3D-6C4EC1AE7384}" type="parTrans" cxnId="{15454609-49C5-3F41-BBF9-76EEAE0FB195}">
      <dgm:prSet/>
      <dgm:spPr/>
      <dgm:t>
        <a:bodyPr/>
        <a:lstStyle/>
        <a:p>
          <a:endParaRPr lang="en-US"/>
        </a:p>
      </dgm:t>
    </dgm:pt>
    <dgm:pt modelId="{9A968E79-2983-D247-B430-4B218FA6BBFA}" type="sibTrans" cxnId="{15454609-49C5-3F41-BBF9-76EEAE0FB195}">
      <dgm:prSet/>
      <dgm:spPr/>
      <dgm:t>
        <a:bodyPr/>
        <a:lstStyle/>
        <a:p>
          <a:endParaRPr lang="en-US"/>
        </a:p>
      </dgm:t>
    </dgm:pt>
    <dgm:pt modelId="{A55D8857-C133-3542-9F1F-BA3ACC455195}">
      <dgm:prSet phldrT="[Text]"/>
      <dgm:spPr/>
      <dgm:t>
        <a:bodyPr/>
        <a:lstStyle/>
        <a:p>
          <a:r>
            <a:rPr lang="en-US" dirty="0" smtClean="0"/>
            <a:t>Factory</a:t>
          </a:r>
          <a:endParaRPr lang="en-US" dirty="0"/>
        </a:p>
      </dgm:t>
    </dgm:pt>
    <dgm:pt modelId="{C23D89E5-689A-5E48-B248-1E9637D394B6}" type="parTrans" cxnId="{01BCCCE9-E24D-7848-9E96-B148F75405B5}">
      <dgm:prSet/>
      <dgm:spPr/>
      <dgm:t>
        <a:bodyPr/>
        <a:lstStyle/>
        <a:p>
          <a:endParaRPr lang="en-US"/>
        </a:p>
      </dgm:t>
    </dgm:pt>
    <dgm:pt modelId="{D1CC96B4-3CAC-5544-BAAF-D1E72154B702}" type="sibTrans" cxnId="{01BCCCE9-E24D-7848-9E96-B148F75405B5}">
      <dgm:prSet/>
      <dgm:spPr/>
      <dgm:t>
        <a:bodyPr/>
        <a:lstStyle/>
        <a:p>
          <a:endParaRPr lang="en-US"/>
        </a:p>
      </dgm:t>
    </dgm:pt>
    <dgm:pt modelId="{A7AB0E57-454A-314F-AEB9-A6129AEEFDAC}">
      <dgm:prSet phldrT="[Text]"/>
      <dgm:spPr/>
      <dgm:t>
        <a:bodyPr/>
        <a:lstStyle/>
        <a:p>
          <a:r>
            <a:rPr lang="en-US" dirty="0" smtClean="0"/>
            <a:t>Service</a:t>
          </a:r>
          <a:endParaRPr lang="en-US" dirty="0"/>
        </a:p>
      </dgm:t>
    </dgm:pt>
    <dgm:pt modelId="{AA71D200-DE21-FC4B-9063-0D29AA35D240}" type="parTrans" cxnId="{F11BA8DB-4E96-D740-BECA-D7F0DFC6F704}">
      <dgm:prSet/>
      <dgm:spPr/>
      <dgm:t>
        <a:bodyPr/>
        <a:lstStyle/>
        <a:p>
          <a:endParaRPr lang="en-US"/>
        </a:p>
      </dgm:t>
    </dgm:pt>
    <dgm:pt modelId="{096FC7EB-6C27-5346-95F3-901F858BE28D}" type="sibTrans" cxnId="{F11BA8DB-4E96-D740-BECA-D7F0DFC6F704}">
      <dgm:prSet/>
      <dgm:spPr/>
      <dgm:t>
        <a:bodyPr/>
        <a:lstStyle/>
        <a:p>
          <a:endParaRPr lang="en-US"/>
        </a:p>
      </dgm:t>
    </dgm:pt>
    <dgm:pt modelId="{63CD5573-1E3D-3D4D-A7FC-F48AEABF7AE1}">
      <dgm:prSet phldrT="[Text]"/>
      <dgm:spPr/>
      <dgm:t>
        <a:bodyPr/>
        <a:lstStyle/>
        <a:p>
          <a:r>
            <a:rPr lang="en-US" dirty="0" smtClean="0"/>
            <a:t>Controller</a:t>
          </a:r>
          <a:endParaRPr lang="en-US" dirty="0"/>
        </a:p>
      </dgm:t>
    </dgm:pt>
    <dgm:pt modelId="{DBBF195C-489A-1E44-A0CB-AD33476CFC9F}" type="parTrans" cxnId="{B13EFC20-C9DB-0D48-B4E4-590E9772160A}">
      <dgm:prSet/>
      <dgm:spPr/>
      <dgm:t>
        <a:bodyPr/>
        <a:lstStyle/>
        <a:p>
          <a:endParaRPr lang="en-US"/>
        </a:p>
      </dgm:t>
    </dgm:pt>
    <dgm:pt modelId="{6E15C080-1D6B-4540-B745-950AD2387A82}" type="sibTrans" cxnId="{B13EFC20-C9DB-0D48-B4E4-590E9772160A}">
      <dgm:prSet/>
      <dgm:spPr/>
      <dgm:t>
        <a:bodyPr/>
        <a:lstStyle/>
        <a:p>
          <a:endParaRPr lang="en-US"/>
        </a:p>
      </dgm:t>
    </dgm:pt>
    <dgm:pt modelId="{671A5864-ED10-C74F-9E1D-885C11DDCFF7}">
      <dgm:prSet phldrT="[Text]"/>
      <dgm:spPr/>
      <dgm:t>
        <a:bodyPr/>
        <a:lstStyle/>
        <a:p>
          <a:r>
            <a:rPr lang="en-US" dirty="0" smtClean="0"/>
            <a:t>HTML page</a:t>
          </a:r>
          <a:endParaRPr lang="en-US" dirty="0"/>
        </a:p>
      </dgm:t>
    </dgm:pt>
    <dgm:pt modelId="{FC18E26E-CB21-A548-8DF5-459E3069C4D5}" type="parTrans" cxnId="{501DD8D4-B73B-424B-BEEE-161A1A18D2A6}">
      <dgm:prSet/>
      <dgm:spPr/>
      <dgm:t>
        <a:bodyPr/>
        <a:lstStyle/>
        <a:p>
          <a:endParaRPr lang="en-US"/>
        </a:p>
      </dgm:t>
    </dgm:pt>
    <dgm:pt modelId="{8ECA76E8-DEA7-2446-AEFF-798F2A7D495E}" type="sibTrans" cxnId="{501DD8D4-B73B-424B-BEEE-161A1A18D2A6}">
      <dgm:prSet/>
      <dgm:spPr/>
      <dgm:t>
        <a:bodyPr/>
        <a:lstStyle/>
        <a:p>
          <a:endParaRPr lang="en-US"/>
        </a:p>
      </dgm:t>
    </dgm:pt>
    <dgm:pt modelId="{A1FF377F-BE92-9C4B-81C1-F6B92463C828}" type="pres">
      <dgm:prSet presAssocID="{0E8B2F3B-2E55-784F-9892-368669099C09}" presName="Name0" presStyleCnt="0">
        <dgm:presLayoutVars>
          <dgm:chPref val="1"/>
          <dgm:dir/>
          <dgm:animOne val="branch"/>
          <dgm:animLvl val="lvl"/>
          <dgm:resizeHandles/>
        </dgm:presLayoutVars>
      </dgm:prSet>
      <dgm:spPr/>
      <dgm:t>
        <a:bodyPr/>
        <a:lstStyle/>
        <a:p>
          <a:endParaRPr lang="en-US"/>
        </a:p>
      </dgm:t>
    </dgm:pt>
    <dgm:pt modelId="{91E90311-0F2A-B644-AC84-34DD11A88E83}" type="pres">
      <dgm:prSet presAssocID="{671A5864-ED10-C74F-9E1D-885C11DDCFF7}" presName="vertOne" presStyleCnt="0"/>
      <dgm:spPr/>
    </dgm:pt>
    <dgm:pt modelId="{2EC786DD-2815-3B4D-8DDE-129E18F5E802}" type="pres">
      <dgm:prSet presAssocID="{671A5864-ED10-C74F-9E1D-885C11DDCFF7}" presName="txOne" presStyleLbl="node0" presStyleIdx="0" presStyleCnt="1">
        <dgm:presLayoutVars>
          <dgm:chPref val="3"/>
        </dgm:presLayoutVars>
      </dgm:prSet>
      <dgm:spPr/>
      <dgm:t>
        <a:bodyPr/>
        <a:lstStyle/>
        <a:p>
          <a:endParaRPr lang="en-US"/>
        </a:p>
      </dgm:t>
    </dgm:pt>
    <dgm:pt modelId="{B0064D72-B3C6-DC4F-8A14-853ED57CA00C}" type="pres">
      <dgm:prSet presAssocID="{671A5864-ED10-C74F-9E1D-885C11DDCFF7}" presName="parTransOne" presStyleCnt="0"/>
      <dgm:spPr/>
    </dgm:pt>
    <dgm:pt modelId="{08AB257C-3FF6-EF4B-A6D7-72CA0BD4279D}" type="pres">
      <dgm:prSet presAssocID="{671A5864-ED10-C74F-9E1D-885C11DDCFF7}" presName="horzOne" presStyleCnt="0"/>
      <dgm:spPr/>
    </dgm:pt>
    <dgm:pt modelId="{599FDD1D-C423-4640-9B3F-4C900B2C40EC}" type="pres">
      <dgm:prSet presAssocID="{C0863BB5-7568-3A4D-AEB4-30DBDE35106F}" presName="vertTwo" presStyleCnt="0"/>
      <dgm:spPr/>
    </dgm:pt>
    <dgm:pt modelId="{670E811C-DDB2-EF48-9B0D-E04E6DB1957B}" type="pres">
      <dgm:prSet presAssocID="{C0863BB5-7568-3A4D-AEB4-30DBDE35106F}" presName="txTwo" presStyleLbl="node2" presStyleIdx="0" presStyleCnt="1">
        <dgm:presLayoutVars>
          <dgm:chPref val="3"/>
        </dgm:presLayoutVars>
      </dgm:prSet>
      <dgm:spPr/>
      <dgm:t>
        <a:bodyPr/>
        <a:lstStyle/>
        <a:p>
          <a:endParaRPr lang="en-US"/>
        </a:p>
      </dgm:t>
    </dgm:pt>
    <dgm:pt modelId="{276BC0FB-0D21-DA4D-BF04-EF286FD63F24}" type="pres">
      <dgm:prSet presAssocID="{C0863BB5-7568-3A4D-AEB4-30DBDE35106F}" presName="parTransTwo" presStyleCnt="0"/>
      <dgm:spPr/>
    </dgm:pt>
    <dgm:pt modelId="{76E55EB2-9691-2C4B-8826-8653657CB6D3}" type="pres">
      <dgm:prSet presAssocID="{C0863BB5-7568-3A4D-AEB4-30DBDE35106F}" presName="horzTwo" presStyleCnt="0"/>
      <dgm:spPr/>
    </dgm:pt>
    <dgm:pt modelId="{99D8985D-7975-F44A-A223-B6F4A4F4798E}" type="pres">
      <dgm:prSet presAssocID="{AE49BA00-699B-F447-A6A2-7955407CD6E9}" presName="vertThree" presStyleCnt="0"/>
      <dgm:spPr/>
    </dgm:pt>
    <dgm:pt modelId="{4316FF3D-5CCF-CB42-BAB6-86DEA58EE353}" type="pres">
      <dgm:prSet presAssocID="{AE49BA00-699B-F447-A6A2-7955407CD6E9}" presName="txThree" presStyleLbl="node3" presStyleIdx="0" presStyleCnt="5">
        <dgm:presLayoutVars>
          <dgm:chPref val="3"/>
        </dgm:presLayoutVars>
      </dgm:prSet>
      <dgm:spPr/>
      <dgm:t>
        <a:bodyPr/>
        <a:lstStyle/>
        <a:p>
          <a:endParaRPr lang="en-US"/>
        </a:p>
      </dgm:t>
    </dgm:pt>
    <dgm:pt modelId="{4117A083-A4ED-0D4A-B456-4810B041845C}" type="pres">
      <dgm:prSet presAssocID="{AE49BA00-699B-F447-A6A2-7955407CD6E9}" presName="parTransThree" presStyleCnt="0"/>
      <dgm:spPr/>
    </dgm:pt>
    <dgm:pt modelId="{63661239-B32B-ED4A-8D79-D01ECBBF3382}" type="pres">
      <dgm:prSet presAssocID="{AE49BA00-699B-F447-A6A2-7955407CD6E9}" presName="horzThree" presStyleCnt="0"/>
      <dgm:spPr/>
    </dgm:pt>
    <dgm:pt modelId="{6EA44268-FA8E-0341-B548-0FEFD90702D7}" type="pres">
      <dgm:prSet presAssocID="{74F50879-5475-8C43-8D00-4DA2EB339E86}" presName="vertFour" presStyleCnt="0">
        <dgm:presLayoutVars>
          <dgm:chPref val="3"/>
        </dgm:presLayoutVars>
      </dgm:prSet>
      <dgm:spPr/>
    </dgm:pt>
    <dgm:pt modelId="{BC683D5F-6C87-4C44-ABB1-E447726CA996}" type="pres">
      <dgm:prSet presAssocID="{74F50879-5475-8C43-8D00-4DA2EB339E86}" presName="txFour" presStyleLbl="node4" presStyleIdx="0" presStyleCnt="2">
        <dgm:presLayoutVars>
          <dgm:chPref val="3"/>
        </dgm:presLayoutVars>
      </dgm:prSet>
      <dgm:spPr/>
      <dgm:t>
        <a:bodyPr/>
        <a:lstStyle/>
        <a:p>
          <a:endParaRPr lang="en-US"/>
        </a:p>
      </dgm:t>
    </dgm:pt>
    <dgm:pt modelId="{CD8639AC-D99D-7347-AE4F-3E507DEE9C0E}" type="pres">
      <dgm:prSet presAssocID="{74F50879-5475-8C43-8D00-4DA2EB339E86}" presName="horzFour" presStyleCnt="0"/>
      <dgm:spPr/>
    </dgm:pt>
    <dgm:pt modelId="{352ED4E3-073B-F347-95D8-EEB74DF12B20}" type="pres">
      <dgm:prSet presAssocID="{CBFE5CE2-20CE-D54D-8F4F-609F6E259BAE}" presName="sibSpaceThree" presStyleCnt="0"/>
      <dgm:spPr/>
    </dgm:pt>
    <dgm:pt modelId="{35F5A12E-3221-704A-8F22-46C46D2F3422}" type="pres">
      <dgm:prSet presAssocID="{63CD5573-1E3D-3D4D-A7FC-F48AEABF7AE1}" presName="vertThree" presStyleCnt="0"/>
      <dgm:spPr/>
    </dgm:pt>
    <dgm:pt modelId="{02A16064-A051-0E4C-85BC-503C033CB2A3}" type="pres">
      <dgm:prSet presAssocID="{63CD5573-1E3D-3D4D-A7FC-F48AEABF7AE1}" presName="txThree" presStyleLbl="node3" presStyleIdx="1" presStyleCnt="5">
        <dgm:presLayoutVars>
          <dgm:chPref val="3"/>
        </dgm:presLayoutVars>
      </dgm:prSet>
      <dgm:spPr/>
      <dgm:t>
        <a:bodyPr/>
        <a:lstStyle/>
        <a:p>
          <a:endParaRPr lang="en-US"/>
        </a:p>
      </dgm:t>
    </dgm:pt>
    <dgm:pt modelId="{D575F2A3-FFAB-1F44-AEA8-83B569360B61}" type="pres">
      <dgm:prSet presAssocID="{63CD5573-1E3D-3D4D-A7FC-F48AEABF7AE1}" presName="horzThree" presStyleCnt="0"/>
      <dgm:spPr/>
    </dgm:pt>
    <dgm:pt modelId="{D14DC782-B0F3-C840-ACE2-33956B72147A}" type="pres">
      <dgm:prSet presAssocID="{6E15C080-1D6B-4540-B745-950AD2387A82}" presName="sibSpaceThree" presStyleCnt="0"/>
      <dgm:spPr/>
    </dgm:pt>
    <dgm:pt modelId="{1F97A9A1-100F-1B40-A4ED-52F4D5CB3A6E}" type="pres">
      <dgm:prSet presAssocID="{E95C06CB-E272-A246-AD3F-8BC5BF9F1048}" presName="vertThree" presStyleCnt="0"/>
      <dgm:spPr/>
    </dgm:pt>
    <dgm:pt modelId="{54524763-1CE0-114C-A5C5-258AF5F85AC4}" type="pres">
      <dgm:prSet presAssocID="{E95C06CB-E272-A246-AD3F-8BC5BF9F1048}" presName="txThree" presStyleLbl="node3" presStyleIdx="2" presStyleCnt="5">
        <dgm:presLayoutVars>
          <dgm:chPref val="3"/>
        </dgm:presLayoutVars>
      </dgm:prSet>
      <dgm:spPr/>
      <dgm:t>
        <a:bodyPr/>
        <a:lstStyle/>
        <a:p>
          <a:endParaRPr lang="en-US"/>
        </a:p>
      </dgm:t>
    </dgm:pt>
    <dgm:pt modelId="{0939032E-527D-F244-BF22-9207D0A0E213}" type="pres">
      <dgm:prSet presAssocID="{E95C06CB-E272-A246-AD3F-8BC5BF9F1048}" presName="horzThree" presStyleCnt="0"/>
      <dgm:spPr/>
    </dgm:pt>
    <dgm:pt modelId="{0223ADB6-0ADA-8147-8462-9E534405FE41}" type="pres">
      <dgm:prSet presAssocID="{6ADD3470-62EC-344B-B283-88DC2D4CAC69}" presName="sibSpaceThree" presStyleCnt="0"/>
      <dgm:spPr/>
    </dgm:pt>
    <dgm:pt modelId="{7B5FC85F-8B6A-2046-9788-A1D4F87EC28F}" type="pres">
      <dgm:prSet presAssocID="{2816144C-92E5-9B46-AAE5-AB943857CC58}" presName="vertThree" presStyleCnt="0"/>
      <dgm:spPr/>
    </dgm:pt>
    <dgm:pt modelId="{0839B7DF-6384-6148-BA6E-5011BDD5A18F}" type="pres">
      <dgm:prSet presAssocID="{2816144C-92E5-9B46-AAE5-AB943857CC58}" presName="txThree" presStyleLbl="node3" presStyleIdx="3" presStyleCnt="5">
        <dgm:presLayoutVars>
          <dgm:chPref val="3"/>
        </dgm:presLayoutVars>
      </dgm:prSet>
      <dgm:spPr/>
      <dgm:t>
        <a:bodyPr/>
        <a:lstStyle/>
        <a:p>
          <a:endParaRPr lang="en-US"/>
        </a:p>
      </dgm:t>
    </dgm:pt>
    <dgm:pt modelId="{C91EC98B-60FA-5F45-B7C4-43047289F0DE}" type="pres">
      <dgm:prSet presAssocID="{2816144C-92E5-9B46-AAE5-AB943857CC58}" presName="horzThree" presStyleCnt="0"/>
      <dgm:spPr/>
    </dgm:pt>
    <dgm:pt modelId="{3FB96D23-AF05-6049-B20E-DE06DDE01F28}" type="pres">
      <dgm:prSet presAssocID="{9A968E79-2983-D247-B430-4B218FA6BBFA}" presName="sibSpaceThree" presStyleCnt="0"/>
      <dgm:spPr/>
    </dgm:pt>
    <dgm:pt modelId="{94973099-3A8F-4E4C-9020-0B327E6C3951}" type="pres">
      <dgm:prSet presAssocID="{A55D8857-C133-3542-9F1F-BA3ACC455195}" presName="vertThree" presStyleCnt="0"/>
      <dgm:spPr/>
    </dgm:pt>
    <dgm:pt modelId="{6344CB82-6735-8D46-A0FD-6F301FE1CC0E}" type="pres">
      <dgm:prSet presAssocID="{A55D8857-C133-3542-9F1F-BA3ACC455195}" presName="txThree" presStyleLbl="node3" presStyleIdx="4" presStyleCnt="5">
        <dgm:presLayoutVars>
          <dgm:chPref val="3"/>
        </dgm:presLayoutVars>
      </dgm:prSet>
      <dgm:spPr/>
      <dgm:t>
        <a:bodyPr/>
        <a:lstStyle/>
        <a:p>
          <a:endParaRPr lang="en-US"/>
        </a:p>
      </dgm:t>
    </dgm:pt>
    <dgm:pt modelId="{599116F0-2EAB-8944-88D6-777AA4C63A7C}" type="pres">
      <dgm:prSet presAssocID="{A55D8857-C133-3542-9F1F-BA3ACC455195}" presName="parTransThree" presStyleCnt="0"/>
      <dgm:spPr/>
    </dgm:pt>
    <dgm:pt modelId="{07A14E77-453A-9D45-A463-B4A8E6384909}" type="pres">
      <dgm:prSet presAssocID="{A55D8857-C133-3542-9F1F-BA3ACC455195}" presName="horzThree" presStyleCnt="0"/>
      <dgm:spPr/>
    </dgm:pt>
    <dgm:pt modelId="{973124E0-4BAA-084B-BD31-398A016C664B}" type="pres">
      <dgm:prSet presAssocID="{A7AB0E57-454A-314F-AEB9-A6129AEEFDAC}" presName="vertFour" presStyleCnt="0">
        <dgm:presLayoutVars>
          <dgm:chPref val="3"/>
        </dgm:presLayoutVars>
      </dgm:prSet>
      <dgm:spPr/>
    </dgm:pt>
    <dgm:pt modelId="{AE241D9D-343A-9B47-8657-F6BFDFD73B21}" type="pres">
      <dgm:prSet presAssocID="{A7AB0E57-454A-314F-AEB9-A6129AEEFDAC}" presName="txFour" presStyleLbl="node4" presStyleIdx="1" presStyleCnt="2">
        <dgm:presLayoutVars>
          <dgm:chPref val="3"/>
        </dgm:presLayoutVars>
      </dgm:prSet>
      <dgm:spPr/>
      <dgm:t>
        <a:bodyPr/>
        <a:lstStyle/>
        <a:p>
          <a:endParaRPr lang="en-US"/>
        </a:p>
      </dgm:t>
    </dgm:pt>
    <dgm:pt modelId="{656DE111-4C15-8940-859E-876FDAD1B323}" type="pres">
      <dgm:prSet presAssocID="{A7AB0E57-454A-314F-AEB9-A6129AEEFDAC}" presName="horzFour" presStyleCnt="0"/>
      <dgm:spPr/>
    </dgm:pt>
  </dgm:ptLst>
  <dgm:cxnLst>
    <dgm:cxn modelId="{54B5254B-0A27-6F41-96BE-5F18F3B0AF36}" type="presOf" srcId="{AE49BA00-699B-F447-A6A2-7955407CD6E9}" destId="{4316FF3D-5CCF-CB42-BAB6-86DEA58EE353}" srcOrd="0" destOrd="0" presId="urn:microsoft.com/office/officeart/2005/8/layout/hierarchy4"/>
    <dgm:cxn modelId="{14EE81A0-9C99-B24D-80AB-A64D13B9F783}" type="presOf" srcId="{671A5864-ED10-C74F-9E1D-885C11DDCFF7}" destId="{2EC786DD-2815-3B4D-8DDE-129E18F5E802}" srcOrd="0" destOrd="0" presId="urn:microsoft.com/office/officeart/2005/8/layout/hierarchy4"/>
    <dgm:cxn modelId="{D7508C59-CB08-874F-AC3E-0F2D19BB785D}" type="presOf" srcId="{A7AB0E57-454A-314F-AEB9-A6129AEEFDAC}" destId="{AE241D9D-343A-9B47-8657-F6BFDFD73B21}" srcOrd="0" destOrd="0" presId="urn:microsoft.com/office/officeart/2005/8/layout/hierarchy4"/>
    <dgm:cxn modelId="{A392DACD-8908-BD4A-9C82-195B1C282AC6}" srcId="{C0863BB5-7568-3A4D-AEB4-30DBDE35106F}" destId="{AE49BA00-699B-F447-A6A2-7955407CD6E9}" srcOrd="0" destOrd="0" parTransId="{B984ACB0-890C-DF49-91A8-6949C3A168C4}" sibTransId="{CBFE5CE2-20CE-D54D-8F4F-609F6E259BAE}"/>
    <dgm:cxn modelId="{D11A90E6-A7D2-FF4F-985F-495EF301AD9B}" srcId="{AE49BA00-699B-F447-A6A2-7955407CD6E9}" destId="{74F50879-5475-8C43-8D00-4DA2EB339E86}" srcOrd="0" destOrd="0" parTransId="{B4718E9A-6B70-5F45-B74B-E0F8548B0C09}" sibTransId="{BF9F01F8-9A10-A94D-8681-4DA9CDEF7AA0}"/>
    <dgm:cxn modelId="{99670C9A-A3B6-9043-BDB9-1C4CBE5584A8}" type="presOf" srcId="{63CD5573-1E3D-3D4D-A7FC-F48AEABF7AE1}" destId="{02A16064-A051-0E4C-85BC-503C033CB2A3}" srcOrd="0" destOrd="0" presId="urn:microsoft.com/office/officeart/2005/8/layout/hierarchy4"/>
    <dgm:cxn modelId="{EE196104-9404-A948-97E0-1D0B5028557A}" type="presOf" srcId="{2816144C-92E5-9B46-AAE5-AB943857CC58}" destId="{0839B7DF-6384-6148-BA6E-5011BDD5A18F}" srcOrd="0" destOrd="0" presId="urn:microsoft.com/office/officeart/2005/8/layout/hierarchy4"/>
    <dgm:cxn modelId="{E9793065-C3B6-5449-B353-3AE02E1AEF64}" type="presOf" srcId="{74F50879-5475-8C43-8D00-4DA2EB339E86}" destId="{BC683D5F-6C87-4C44-ABB1-E447726CA996}" srcOrd="0" destOrd="0" presId="urn:microsoft.com/office/officeart/2005/8/layout/hierarchy4"/>
    <dgm:cxn modelId="{4CA58A3E-7C5B-4B43-8D84-A4B080C69C66}" type="presOf" srcId="{C0863BB5-7568-3A4D-AEB4-30DBDE35106F}" destId="{670E811C-DDB2-EF48-9B0D-E04E6DB1957B}" srcOrd="0" destOrd="0" presId="urn:microsoft.com/office/officeart/2005/8/layout/hierarchy4"/>
    <dgm:cxn modelId="{7F5B89FF-A7BE-7E44-A4F4-A0ACB24D2833}" srcId="{C0863BB5-7568-3A4D-AEB4-30DBDE35106F}" destId="{E95C06CB-E272-A246-AD3F-8BC5BF9F1048}" srcOrd="2" destOrd="0" parTransId="{112E3C5B-2144-F449-99EA-2C7C7808DE4F}" sibTransId="{6ADD3470-62EC-344B-B283-88DC2D4CAC69}"/>
    <dgm:cxn modelId="{15454609-49C5-3F41-BBF9-76EEAE0FB195}" srcId="{C0863BB5-7568-3A4D-AEB4-30DBDE35106F}" destId="{2816144C-92E5-9B46-AAE5-AB943857CC58}" srcOrd="3" destOrd="0" parTransId="{9DF5EE14-2852-3E41-8D3D-6C4EC1AE7384}" sibTransId="{9A968E79-2983-D247-B430-4B218FA6BBFA}"/>
    <dgm:cxn modelId="{B4C75C52-96AF-A14C-B170-0F1061F3C83F}" type="presOf" srcId="{A55D8857-C133-3542-9F1F-BA3ACC455195}" destId="{6344CB82-6735-8D46-A0FD-6F301FE1CC0E}" srcOrd="0" destOrd="0" presId="urn:microsoft.com/office/officeart/2005/8/layout/hierarchy4"/>
    <dgm:cxn modelId="{DFCA5A78-3677-2E4F-ACC1-401F01084DCF}" srcId="{671A5864-ED10-C74F-9E1D-885C11DDCFF7}" destId="{C0863BB5-7568-3A4D-AEB4-30DBDE35106F}" srcOrd="0" destOrd="0" parTransId="{6C58B86C-D7FA-B149-A464-FA38AA8B7D06}" sibTransId="{0999723C-6F52-8D40-AA61-D2A206FD173E}"/>
    <dgm:cxn modelId="{A7F4D730-30CF-7747-AFB3-313D968E8863}" type="presOf" srcId="{0E8B2F3B-2E55-784F-9892-368669099C09}" destId="{A1FF377F-BE92-9C4B-81C1-F6B92463C828}" srcOrd="0" destOrd="0" presId="urn:microsoft.com/office/officeart/2005/8/layout/hierarchy4"/>
    <dgm:cxn modelId="{F11BA8DB-4E96-D740-BECA-D7F0DFC6F704}" srcId="{A55D8857-C133-3542-9F1F-BA3ACC455195}" destId="{A7AB0E57-454A-314F-AEB9-A6129AEEFDAC}" srcOrd="0" destOrd="0" parTransId="{AA71D200-DE21-FC4B-9063-0D29AA35D240}" sibTransId="{096FC7EB-6C27-5346-95F3-901F858BE28D}"/>
    <dgm:cxn modelId="{282D3709-CE04-164F-A9E5-35651DE4A81E}" type="presOf" srcId="{E95C06CB-E272-A246-AD3F-8BC5BF9F1048}" destId="{54524763-1CE0-114C-A5C5-258AF5F85AC4}" srcOrd="0" destOrd="0" presId="urn:microsoft.com/office/officeart/2005/8/layout/hierarchy4"/>
    <dgm:cxn modelId="{01BCCCE9-E24D-7848-9E96-B148F75405B5}" srcId="{C0863BB5-7568-3A4D-AEB4-30DBDE35106F}" destId="{A55D8857-C133-3542-9F1F-BA3ACC455195}" srcOrd="4" destOrd="0" parTransId="{C23D89E5-689A-5E48-B248-1E9637D394B6}" sibTransId="{D1CC96B4-3CAC-5544-BAAF-D1E72154B702}"/>
    <dgm:cxn modelId="{B13EFC20-C9DB-0D48-B4E4-590E9772160A}" srcId="{C0863BB5-7568-3A4D-AEB4-30DBDE35106F}" destId="{63CD5573-1E3D-3D4D-A7FC-F48AEABF7AE1}" srcOrd="1" destOrd="0" parTransId="{DBBF195C-489A-1E44-A0CB-AD33476CFC9F}" sibTransId="{6E15C080-1D6B-4540-B745-950AD2387A82}"/>
    <dgm:cxn modelId="{501DD8D4-B73B-424B-BEEE-161A1A18D2A6}" srcId="{0E8B2F3B-2E55-784F-9892-368669099C09}" destId="{671A5864-ED10-C74F-9E1D-885C11DDCFF7}" srcOrd="0" destOrd="0" parTransId="{FC18E26E-CB21-A548-8DF5-459E3069C4D5}" sibTransId="{8ECA76E8-DEA7-2446-AEFF-798F2A7D495E}"/>
    <dgm:cxn modelId="{BA6BF4BB-B67E-5D44-92B3-482DE8D04C84}" type="presParOf" srcId="{A1FF377F-BE92-9C4B-81C1-F6B92463C828}" destId="{91E90311-0F2A-B644-AC84-34DD11A88E83}" srcOrd="0" destOrd="0" presId="urn:microsoft.com/office/officeart/2005/8/layout/hierarchy4"/>
    <dgm:cxn modelId="{1CDCB389-94F6-9F42-A536-DA849C483CCC}" type="presParOf" srcId="{91E90311-0F2A-B644-AC84-34DD11A88E83}" destId="{2EC786DD-2815-3B4D-8DDE-129E18F5E802}" srcOrd="0" destOrd="0" presId="urn:microsoft.com/office/officeart/2005/8/layout/hierarchy4"/>
    <dgm:cxn modelId="{702A1171-7597-EC4D-8C9C-26DE9773CC20}" type="presParOf" srcId="{91E90311-0F2A-B644-AC84-34DD11A88E83}" destId="{B0064D72-B3C6-DC4F-8A14-853ED57CA00C}" srcOrd="1" destOrd="0" presId="urn:microsoft.com/office/officeart/2005/8/layout/hierarchy4"/>
    <dgm:cxn modelId="{7EFE9686-1D96-7245-ABBE-792A73FDF8F1}" type="presParOf" srcId="{91E90311-0F2A-B644-AC84-34DD11A88E83}" destId="{08AB257C-3FF6-EF4B-A6D7-72CA0BD4279D}" srcOrd="2" destOrd="0" presId="urn:microsoft.com/office/officeart/2005/8/layout/hierarchy4"/>
    <dgm:cxn modelId="{5BC8B118-275E-AF4B-AD39-562632BF973B}" type="presParOf" srcId="{08AB257C-3FF6-EF4B-A6D7-72CA0BD4279D}" destId="{599FDD1D-C423-4640-9B3F-4C900B2C40EC}" srcOrd="0" destOrd="0" presId="urn:microsoft.com/office/officeart/2005/8/layout/hierarchy4"/>
    <dgm:cxn modelId="{626D411C-2412-E049-901A-C5223BE6FFE9}" type="presParOf" srcId="{599FDD1D-C423-4640-9B3F-4C900B2C40EC}" destId="{670E811C-DDB2-EF48-9B0D-E04E6DB1957B}" srcOrd="0" destOrd="0" presId="urn:microsoft.com/office/officeart/2005/8/layout/hierarchy4"/>
    <dgm:cxn modelId="{27B5A797-F8E8-274F-8DF7-D1630F53C8C4}" type="presParOf" srcId="{599FDD1D-C423-4640-9B3F-4C900B2C40EC}" destId="{276BC0FB-0D21-DA4D-BF04-EF286FD63F24}" srcOrd="1" destOrd="0" presId="urn:microsoft.com/office/officeart/2005/8/layout/hierarchy4"/>
    <dgm:cxn modelId="{5EF24FB9-D0E5-ED4D-902D-4309B242091D}" type="presParOf" srcId="{599FDD1D-C423-4640-9B3F-4C900B2C40EC}" destId="{76E55EB2-9691-2C4B-8826-8653657CB6D3}" srcOrd="2" destOrd="0" presId="urn:microsoft.com/office/officeart/2005/8/layout/hierarchy4"/>
    <dgm:cxn modelId="{F9BEAD39-0201-124E-8005-556B7B5BA5B5}" type="presParOf" srcId="{76E55EB2-9691-2C4B-8826-8653657CB6D3}" destId="{99D8985D-7975-F44A-A223-B6F4A4F4798E}" srcOrd="0" destOrd="0" presId="urn:microsoft.com/office/officeart/2005/8/layout/hierarchy4"/>
    <dgm:cxn modelId="{4B258E45-CDA5-3440-B81D-563D272A5897}" type="presParOf" srcId="{99D8985D-7975-F44A-A223-B6F4A4F4798E}" destId="{4316FF3D-5CCF-CB42-BAB6-86DEA58EE353}" srcOrd="0" destOrd="0" presId="urn:microsoft.com/office/officeart/2005/8/layout/hierarchy4"/>
    <dgm:cxn modelId="{CDFA4887-DE25-AB40-892D-83377F524920}" type="presParOf" srcId="{99D8985D-7975-F44A-A223-B6F4A4F4798E}" destId="{4117A083-A4ED-0D4A-B456-4810B041845C}" srcOrd="1" destOrd="0" presId="urn:microsoft.com/office/officeart/2005/8/layout/hierarchy4"/>
    <dgm:cxn modelId="{1BD78F70-C0A4-9D47-9AF0-74C5879AC3E1}" type="presParOf" srcId="{99D8985D-7975-F44A-A223-B6F4A4F4798E}" destId="{63661239-B32B-ED4A-8D79-D01ECBBF3382}" srcOrd="2" destOrd="0" presId="urn:microsoft.com/office/officeart/2005/8/layout/hierarchy4"/>
    <dgm:cxn modelId="{02E2BD58-BED5-7945-A716-D4327496073C}" type="presParOf" srcId="{63661239-B32B-ED4A-8D79-D01ECBBF3382}" destId="{6EA44268-FA8E-0341-B548-0FEFD90702D7}" srcOrd="0" destOrd="0" presId="urn:microsoft.com/office/officeart/2005/8/layout/hierarchy4"/>
    <dgm:cxn modelId="{4A29548B-B7EF-F44F-BE9E-74BA1A330C5A}" type="presParOf" srcId="{6EA44268-FA8E-0341-B548-0FEFD90702D7}" destId="{BC683D5F-6C87-4C44-ABB1-E447726CA996}" srcOrd="0" destOrd="0" presId="urn:microsoft.com/office/officeart/2005/8/layout/hierarchy4"/>
    <dgm:cxn modelId="{6D2D35CA-17D1-B841-A0B5-18217765340B}" type="presParOf" srcId="{6EA44268-FA8E-0341-B548-0FEFD90702D7}" destId="{CD8639AC-D99D-7347-AE4F-3E507DEE9C0E}" srcOrd="1" destOrd="0" presId="urn:microsoft.com/office/officeart/2005/8/layout/hierarchy4"/>
    <dgm:cxn modelId="{F07487F7-D001-DE40-B902-0AE8A4D8F958}" type="presParOf" srcId="{76E55EB2-9691-2C4B-8826-8653657CB6D3}" destId="{352ED4E3-073B-F347-95D8-EEB74DF12B20}" srcOrd="1" destOrd="0" presId="urn:microsoft.com/office/officeart/2005/8/layout/hierarchy4"/>
    <dgm:cxn modelId="{0E4061E3-E970-2E44-977E-1EF05D5447F7}" type="presParOf" srcId="{76E55EB2-9691-2C4B-8826-8653657CB6D3}" destId="{35F5A12E-3221-704A-8F22-46C46D2F3422}" srcOrd="2" destOrd="0" presId="urn:microsoft.com/office/officeart/2005/8/layout/hierarchy4"/>
    <dgm:cxn modelId="{612B4DB2-B54F-D741-B87A-0E1B928B4499}" type="presParOf" srcId="{35F5A12E-3221-704A-8F22-46C46D2F3422}" destId="{02A16064-A051-0E4C-85BC-503C033CB2A3}" srcOrd="0" destOrd="0" presId="urn:microsoft.com/office/officeart/2005/8/layout/hierarchy4"/>
    <dgm:cxn modelId="{A16D6EFD-A746-9A48-95EC-E26BC96D7E9A}" type="presParOf" srcId="{35F5A12E-3221-704A-8F22-46C46D2F3422}" destId="{D575F2A3-FFAB-1F44-AEA8-83B569360B61}" srcOrd="1" destOrd="0" presId="urn:microsoft.com/office/officeart/2005/8/layout/hierarchy4"/>
    <dgm:cxn modelId="{22C79583-9F47-2C40-A3FE-E9811E1B7C36}" type="presParOf" srcId="{76E55EB2-9691-2C4B-8826-8653657CB6D3}" destId="{D14DC782-B0F3-C840-ACE2-33956B72147A}" srcOrd="3" destOrd="0" presId="urn:microsoft.com/office/officeart/2005/8/layout/hierarchy4"/>
    <dgm:cxn modelId="{F9B5F404-5E06-704E-B6B1-D2504A96ACD1}" type="presParOf" srcId="{76E55EB2-9691-2C4B-8826-8653657CB6D3}" destId="{1F97A9A1-100F-1B40-A4ED-52F4D5CB3A6E}" srcOrd="4" destOrd="0" presId="urn:microsoft.com/office/officeart/2005/8/layout/hierarchy4"/>
    <dgm:cxn modelId="{4A4CBC88-83C1-354D-93FB-ECE889BEACDE}" type="presParOf" srcId="{1F97A9A1-100F-1B40-A4ED-52F4D5CB3A6E}" destId="{54524763-1CE0-114C-A5C5-258AF5F85AC4}" srcOrd="0" destOrd="0" presId="urn:microsoft.com/office/officeart/2005/8/layout/hierarchy4"/>
    <dgm:cxn modelId="{ED202CB8-7238-4047-ABF9-9580442182A2}" type="presParOf" srcId="{1F97A9A1-100F-1B40-A4ED-52F4D5CB3A6E}" destId="{0939032E-527D-F244-BF22-9207D0A0E213}" srcOrd="1" destOrd="0" presId="urn:microsoft.com/office/officeart/2005/8/layout/hierarchy4"/>
    <dgm:cxn modelId="{8F98F610-704B-AD4B-B653-65F416A5B0AC}" type="presParOf" srcId="{76E55EB2-9691-2C4B-8826-8653657CB6D3}" destId="{0223ADB6-0ADA-8147-8462-9E534405FE41}" srcOrd="5" destOrd="0" presId="urn:microsoft.com/office/officeart/2005/8/layout/hierarchy4"/>
    <dgm:cxn modelId="{F10C7231-F036-DC47-A6CF-69194155F54D}" type="presParOf" srcId="{76E55EB2-9691-2C4B-8826-8653657CB6D3}" destId="{7B5FC85F-8B6A-2046-9788-A1D4F87EC28F}" srcOrd="6" destOrd="0" presId="urn:microsoft.com/office/officeart/2005/8/layout/hierarchy4"/>
    <dgm:cxn modelId="{5E2656C2-C582-D241-949B-1A0510DB3374}" type="presParOf" srcId="{7B5FC85F-8B6A-2046-9788-A1D4F87EC28F}" destId="{0839B7DF-6384-6148-BA6E-5011BDD5A18F}" srcOrd="0" destOrd="0" presId="urn:microsoft.com/office/officeart/2005/8/layout/hierarchy4"/>
    <dgm:cxn modelId="{C8D34B4D-F042-7046-A46B-B2D95051AA72}" type="presParOf" srcId="{7B5FC85F-8B6A-2046-9788-A1D4F87EC28F}" destId="{C91EC98B-60FA-5F45-B7C4-43047289F0DE}" srcOrd="1" destOrd="0" presId="urn:microsoft.com/office/officeart/2005/8/layout/hierarchy4"/>
    <dgm:cxn modelId="{CB9508DF-3952-BB4A-8C0C-81D4ED3B7016}" type="presParOf" srcId="{76E55EB2-9691-2C4B-8826-8653657CB6D3}" destId="{3FB96D23-AF05-6049-B20E-DE06DDE01F28}" srcOrd="7" destOrd="0" presId="urn:microsoft.com/office/officeart/2005/8/layout/hierarchy4"/>
    <dgm:cxn modelId="{6E023AF2-AAD4-B144-95D0-46DB3F2DA10F}" type="presParOf" srcId="{76E55EB2-9691-2C4B-8826-8653657CB6D3}" destId="{94973099-3A8F-4E4C-9020-0B327E6C3951}" srcOrd="8" destOrd="0" presId="urn:microsoft.com/office/officeart/2005/8/layout/hierarchy4"/>
    <dgm:cxn modelId="{095BD895-E5E3-D345-90C7-D53F422EB4B6}" type="presParOf" srcId="{94973099-3A8F-4E4C-9020-0B327E6C3951}" destId="{6344CB82-6735-8D46-A0FD-6F301FE1CC0E}" srcOrd="0" destOrd="0" presId="urn:microsoft.com/office/officeart/2005/8/layout/hierarchy4"/>
    <dgm:cxn modelId="{0F5EBCDB-3E76-6A42-8671-BEB75BE15F4C}" type="presParOf" srcId="{94973099-3A8F-4E4C-9020-0B327E6C3951}" destId="{599116F0-2EAB-8944-88D6-777AA4C63A7C}" srcOrd="1" destOrd="0" presId="urn:microsoft.com/office/officeart/2005/8/layout/hierarchy4"/>
    <dgm:cxn modelId="{6BF69C72-9FC2-BA41-AB3F-FF4A87038AE5}" type="presParOf" srcId="{94973099-3A8F-4E4C-9020-0B327E6C3951}" destId="{07A14E77-453A-9D45-A463-B4A8E6384909}" srcOrd="2" destOrd="0" presId="urn:microsoft.com/office/officeart/2005/8/layout/hierarchy4"/>
    <dgm:cxn modelId="{ECE98845-8C91-6A43-997F-26454F2B7E50}" type="presParOf" srcId="{07A14E77-453A-9D45-A463-B4A8E6384909}" destId="{973124E0-4BAA-084B-BD31-398A016C664B}" srcOrd="0" destOrd="0" presId="urn:microsoft.com/office/officeart/2005/8/layout/hierarchy4"/>
    <dgm:cxn modelId="{E0A4E7D5-20AA-AC43-B73F-7F1DC2CD7682}" type="presParOf" srcId="{973124E0-4BAA-084B-BD31-398A016C664B}" destId="{AE241D9D-343A-9B47-8657-F6BFDFD73B21}" srcOrd="0" destOrd="0" presId="urn:microsoft.com/office/officeart/2005/8/layout/hierarchy4"/>
    <dgm:cxn modelId="{0C681AC1-10BF-3E4E-9D1B-D1D451B22212}" type="presParOf" srcId="{973124E0-4BAA-084B-BD31-398A016C664B}" destId="{656DE111-4C15-8940-859E-876FDAD1B32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263177-940D-4B97-A051-92805C7C3152}" type="datetimeFigureOut">
              <a:rPr lang="en-US" smtClean="0"/>
              <a:pPr/>
              <a:t>10/9/2014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1AAAA83-81CB-4FDD-B80E-7E3127469BCD}" type="slidenum">
              <a:rPr lang="en-US" smtClean="0"/>
              <a:pPr/>
              <a:t>‹nr.›</a:t>
            </a:fld>
            <a:endParaRPr lang="en-US"/>
          </a:p>
        </p:txBody>
      </p:sp>
    </p:spTree>
    <p:extLst>
      <p:ext uri="{BB962C8B-B14F-4D97-AF65-F5344CB8AC3E}">
        <p14:creationId xmlns:p14="http://schemas.microsoft.com/office/powerpoint/2010/main" val="407770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38B54E-4A02-452E-ADC8-FC4AE631CF37}" type="datetimeFigureOut">
              <a:rPr lang="en-US" smtClean="0"/>
              <a:pPr/>
              <a:t>10/9/2014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42900" y="4343400"/>
            <a:ext cx="6172200" cy="41148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A231E2-5917-44CD-8A06-5F2829B13D02}" type="slidenum">
              <a:rPr lang="en-US" smtClean="0"/>
              <a:pPr/>
              <a:t>‹nr.›</a:t>
            </a:fld>
            <a:endParaRPr lang="en-US"/>
          </a:p>
        </p:txBody>
      </p:sp>
    </p:spTree>
    <p:extLst>
      <p:ext uri="{BB962C8B-B14F-4D97-AF65-F5344CB8AC3E}">
        <p14:creationId xmlns:p14="http://schemas.microsoft.com/office/powerpoint/2010/main" val="1776697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2563" indent="-182563" algn="l" defTabSz="914400" rtl="0" eaLnBrk="1" latinLnBrk="0" hangingPunct="1">
      <a:buFont typeface="Arial" pitchFamily="34" charset="0"/>
      <a:buChar char="•"/>
      <a:defRPr sz="1200" kern="1200">
        <a:solidFill>
          <a:schemeClr val="tx1"/>
        </a:solidFill>
        <a:latin typeface="+mn-lt"/>
        <a:ea typeface="+mn-ea"/>
        <a:cs typeface="+mn-cs"/>
      </a:defRPr>
    </a:lvl2pPr>
    <a:lvl3pPr marL="365125" indent="-182563" algn="l" defTabSz="914400" rtl="0" eaLnBrk="1" latinLnBrk="0" hangingPunct="1">
      <a:buFont typeface="Arial" pitchFamily="34" charset="0"/>
      <a:buChar char="•"/>
      <a:defRPr sz="1000" kern="1200">
        <a:solidFill>
          <a:schemeClr val="tx1"/>
        </a:solidFill>
        <a:latin typeface="+mn-lt"/>
        <a:ea typeface="+mn-ea"/>
        <a:cs typeface="+mn-cs"/>
      </a:defRPr>
    </a:lvl3pPr>
    <a:lvl4pPr marL="625475" indent="-182563" algn="l" defTabSz="914400" rtl="0" eaLnBrk="1" latinLnBrk="0" hangingPunct="1">
      <a:buFont typeface="Arial" pitchFamily="34" charset="0"/>
      <a:buChar char="•"/>
      <a:defRPr sz="1000" kern="1200">
        <a:solidFill>
          <a:schemeClr val="tx1"/>
        </a:solidFill>
        <a:latin typeface="+mn-lt"/>
        <a:ea typeface="+mn-ea"/>
        <a:cs typeface="+mn-cs"/>
      </a:defRPr>
    </a:lvl4pPr>
    <a:lvl5pPr marL="808038" indent="-18415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Everybody. Thanks for checking this video about the State of the Web 2014</a:t>
            </a:r>
            <a:endParaRPr lang="en-US" dirty="0" smtClean="0"/>
          </a:p>
          <a:p>
            <a:endParaRPr lang="en-US" dirty="0" smtClean="0"/>
          </a:p>
          <a:p>
            <a:r>
              <a:rPr lang="en-US" dirty="0" smtClean="0"/>
              <a:t>JavaScript Fact: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Fun fact: JavaScript was released on September 18</a:t>
            </a:r>
            <a:r>
              <a:rPr lang="en-US" baseline="30000" dirty="0" smtClean="0">
                <a:solidFill>
                  <a:schemeClr val="bg1"/>
                </a:solidFill>
              </a:rPr>
              <a:t>th</a:t>
            </a:r>
            <a:r>
              <a:rPr lang="en-US" dirty="0" smtClean="0">
                <a:solidFill>
                  <a:schemeClr val="bg1"/>
                </a:solidFill>
              </a:rPr>
              <a:t> 1995 with Netscape Navigator 2.0. Even before Internet Explorer 3 was released that year.</a:t>
            </a:r>
          </a:p>
          <a:p>
            <a:endParaRPr lang="en-US" dirty="0" smtClean="0"/>
          </a:p>
          <a:p>
            <a:r>
              <a:rPr lang="en-US" dirty="0" smtClean="0"/>
              <a:t>Netscape 2.0</a:t>
            </a:r>
          </a:p>
          <a:p>
            <a:r>
              <a:rPr lang="en-US" dirty="0" smtClean="0"/>
              <a:t>September 18, 1995</a:t>
            </a:r>
          </a:p>
          <a:p>
            <a:r>
              <a:rPr lang="en-US" dirty="0" smtClean="0"/>
              <a:t>Including JavaScript support, Java support, plug-ins, integrated Messenger / Collabra, Auto-dither, Live3D. Support for font color, div, wrap and </a:t>
            </a:r>
            <a:r>
              <a:rPr lang="en-US" dirty="0" err="1" smtClean="0"/>
              <a:t>textarea</a:t>
            </a:r>
            <a:r>
              <a:rPr lang="en-US" dirty="0" smtClean="0"/>
              <a:t> tags. Superscript / subscript, Animated GIF</a:t>
            </a:r>
          </a:p>
          <a:p>
            <a:endParaRPr lang="en-US" dirty="0" smtClean="0"/>
          </a:p>
          <a:p>
            <a:r>
              <a:rPr lang="en-US" dirty="0" smtClean="0"/>
              <a:t>CSS Fact:</a:t>
            </a:r>
          </a:p>
          <a:p>
            <a:r>
              <a:rPr lang="en-US" dirty="0" smtClean="0"/>
              <a:t>Internet</a:t>
            </a:r>
            <a:r>
              <a:rPr lang="en-US" baseline="0" dirty="0" smtClean="0"/>
              <a:t> Explorer 5</a:t>
            </a:r>
          </a:p>
          <a:p>
            <a:r>
              <a:rPr lang="en-US" baseline="0" dirty="0" smtClean="0"/>
              <a:t>2000</a:t>
            </a:r>
          </a:p>
          <a:p>
            <a:r>
              <a:rPr lang="en-US" baseline="0" dirty="0" smtClean="0"/>
              <a:t>Full support of CSS 1 standard</a:t>
            </a:r>
          </a:p>
          <a:p>
            <a:endParaRPr lang="en-US" baseline="0" dirty="0" smtClean="0"/>
          </a:p>
          <a:p>
            <a:r>
              <a:rPr lang="en-US" baseline="0" dirty="0" smtClean="0"/>
              <a:t>HTML fact:</a:t>
            </a:r>
          </a:p>
          <a:p>
            <a:r>
              <a:rPr lang="en-US" baseline="0" dirty="0" smtClean="0"/>
              <a:t>1980</a:t>
            </a:r>
          </a:p>
          <a:p>
            <a:r>
              <a:rPr lang="en-US" baseline="0" dirty="0" smtClean="0"/>
              <a:t>First Memo stating internet based hypertext system at CERN</a:t>
            </a:r>
          </a:p>
          <a:p>
            <a:endParaRPr lang="en-US" baseline="0" dirty="0" smtClean="0"/>
          </a:p>
          <a:p>
            <a:r>
              <a:rPr lang="en-US" baseline="0" dirty="0" smtClean="0"/>
              <a:t>1993</a:t>
            </a:r>
          </a:p>
          <a:p>
            <a:r>
              <a:rPr lang="en-US" baseline="0" dirty="0" smtClean="0"/>
              <a:t>First proposal for HTML specification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a:t>
            </a:fld>
            <a:endParaRPr lang="en-US"/>
          </a:p>
        </p:txBody>
      </p:sp>
    </p:spTree>
    <p:extLst>
      <p:ext uri="{BB962C8B-B14F-4D97-AF65-F5344CB8AC3E}">
        <p14:creationId xmlns:p14="http://schemas.microsoft.com/office/powerpoint/2010/main" val="76192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why use Node?</a:t>
            </a:r>
          </a:p>
          <a:p>
            <a:endParaRPr lang="en-US" baseline="0" dirty="0" smtClean="0"/>
          </a:p>
          <a:p>
            <a:r>
              <a:rPr lang="en-US" baseline="0" dirty="0" smtClean="0"/>
              <a:t>Its great for running web-related stuff with little resources and less-complex matters. It isn’t really suitable yet for big business information systems, but you can easily use it as a backend for your website or </a:t>
            </a:r>
            <a:r>
              <a:rPr lang="en-US" baseline="0" dirty="0" err="1" smtClean="0"/>
              <a:t>webapp</a:t>
            </a:r>
            <a:r>
              <a:rPr lang="en-US" baseline="0" dirty="0" smtClean="0"/>
              <a:t>. Its fairly easy nowadays to run a REST API or connect various devices.</a:t>
            </a:r>
          </a:p>
          <a:p>
            <a:r>
              <a:rPr lang="en-US" baseline="0" dirty="0" smtClean="0"/>
              <a:t>It can be used for front-end and backend or whatever is in between.</a:t>
            </a:r>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10</a:t>
            </a:fld>
            <a:endParaRPr lang="en-US"/>
          </a:p>
        </p:txBody>
      </p:sp>
    </p:spTree>
    <p:extLst>
      <p:ext uri="{BB962C8B-B14F-4D97-AF65-F5344CB8AC3E}">
        <p14:creationId xmlns:p14="http://schemas.microsoft.com/office/powerpoint/2010/main" val="2296360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ExpressJS is a module for NodeJS to create a webserver with ease. Its easy to load, easy</a:t>
            </a:r>
            <a:r>
              <a:rPr lang="en-US" baseline="0" dirty="0" smtClean="0"/>
              <a:t> to run and easy to maintain. Especially for smaller projects.</a:t>
            </a:r>
          </a:p>
          <a:p>
            <a:endParaRPr lang="en-US" baseline="0" dirty="0" smtClean="0"/>
          </a:p>
          <a:p>
            <a:r>
              <a:rPr lang="en-US" baseline="0" dirty="0" smtClean="0"/>
              <a:t>It can be used as a REST API to output JSON and communicate with various clients</a:t>
            </a:r>
          </a:p>
          <a:p>
            <a:endParaRPr lang="en-US" baseline="0" dirty="0" smtClean="0"/>
          </a:p>
          <a:p>
            <a:r>
              <a:rPr lang="en-US" baseline="0" dirty="0" smtClean="0"/>
              <a:t>It can also be used as a true webserver in combination with some other modules to run a website.</a:t>
            </a:r>
          </a:p>
          <a:p>
            <a:endParaRPr lang="en-US" baseline="0" dirty="0" smtClean="0"/>
          </a:p>
          <a:p>
            <a:r>
              <a:rPr lang="en-US" baseline="0" dirty="0" smtClean="0"/>
              <a:t>And of course it runs on JavaScript.</a:t>
            </a:r>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11</a:t>
            </a:fld>
            <a:endParaRPr lang="en-US"/>
          </a:p>
        </p:txBody>
      </p:sp>
    </p:spTree>
    <p:extLst>
      <p:ext uri="{BB962C8B-B14F-4D97-AF65-F5344CB8AC3E}">
        <p14:creationId xmlns:p14="http://schemas.microsoft.com/office/powerpoint/2010/main" val="2918480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quick sidestep</a:t>
            </a:r>
            <a:r>
              <a:rPr lang="en-US" baseline="0" dirty="0" smtClean="0"/>
              <a:t> but still important: when using node you might want to save data and use that throughout your app or website. One way to do that is with MongoDB. It</a:t>
            </a:r>
            <a:r>
              <a:rPr lang="fr-FR" baseline="0" dirty="0" smtClean="0"/>
              <a:t>’</a:t>
            </a:r>
            <a:r>
              <a:rPr lang="en-US" baseline="0" dirty="0" smtClean="0"/>
              <a:t>s a cross platform document-oriented Database. Its classified as a NoSQL database but features JSON-like documents with dynamic schemas. It talks in JSON so is very easy to connect to NodeJS. It has a few other features that allow for developers to use it differently. Giving them high performance and ease of use.</a:t>
            </a:r>
          </a:p>
          <a:p>
            <a:endParaRPr lang="en-US" baseline="0" dirty="0" smtClean="0"/>
          </a:p>
          <a:p>
            <a:r>
              <a:rPr lang="en-US" baseline="0" dirty="0" smtClean="0"/>
              <a:t>If you want you can also use other databases with NodeJS like MySQL.</a:t>
            </a:r>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12</a:t>
            </a:fld>
            <a:endParaRPr lang="en-US"/>
          </a:p>
        </p:txBody>
      </p:sp>
    </p:spTree>
    <p:extLst>
      <p:ext uri="{BB962C8B-B14F-4D97-AF65-F5344CB8AC3E}">
        <p14:creationId xmlns:p14="http://schemas.microsoft.com/office/powerpoint/2010/main" val="1193827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node comes NPM, the index for node modules. Its available in the </a:t>
            </a:r>
            <a:r>
              <a:rPr lang="en-US" baseline="0" dirty="0" err="1" smtClean="0"/>
              <a:t>commandline</a:t>
            </a:r>
            <a:r>
              <a:rPr lang="en-US" baseline="0" dirty="0" smtClean="0"/>
              <a:t> and can be configures using a package.json. Inside you have some information about the project and what kind of </a:t>
            </a:r>
            <a:r>
              <a:rPr lang="en-US" baseline="0" dirty="0" err="1" smtClean="0"/>
              <a:t>dependancies</a:t>
            </a:r>
            <a:r>
              <a:rPr lang="en-US" baseline="0" dirty="0" smtClean="0"/>
              <a:t> it has. You can even start other tasks on completion, allowing for chaining various commands. NPM can also generate a package.json to get you started.</a:t>
            </a:r>
          </a:p>
          <a:p>
            <a:endParaRPr lang="en-US" baseline="0" dirty="0" smtClean="0"/>
          </a:p>
          <a:p>
            <a:r>
              <a:rPr lang="en-US" baseline="0" dirty="0" smtClean="0"/>
              <a:t>One thing to note is that the dependency could have dependencies itself so you’ll end up with a dependency inside a dependency inside a dependency inside a dependency (or longer).</a:t>
            </a:r>
          </a:p>
          <a:p>
            <a:endParaRPr lang="en-US" baseline="0" dirty="0" smtClean="0"/>
          </a:p>
          <a:p>
            <a:r>
              <a:rPr lang="en-US" baseline="0" dirty="0" smtClean="0"/>
              <a:t>So why use it? To allow for your team to include these dependencies but leave them separate from the project. You don’t need these packages on your repository and can set what version you want to use so you won’t mix up the versions.</a:t>
            </a:r>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13</a:t>
            </a:fld>
            <a:endParaRPr lang="en-US"/>
          </a:p>
        </p:txBody>
      </p:sp>
    </p:spTree>
    <p:extLst>
      <p:ext uri="{BB962C8B-B14F-4D97-AF65-F5344CB8AC3E}">
        <p14:creationId xmlns:p14="http://schemas.microsoft.com/office/powerpoint/2010/main" val="2625433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Bower, not to confuse with Jack</a:t>
            </a:r>
            <a:r>
              <a:rPr lang="en-US" baseline="0" dirty="0" smtClean="0"/>
              <a:t> Bauer,</a:t>
            </a:r>
            <a:r>
              <a:rPr lang="en-US" dirty="0" smtClean="0"/>
              <a:t> is also a package manager, but Bower is optimized for the front-end</a:t>
            </a:r>
          </a:p>
          <a:p>
            <a:r>
              <a:rPr lang="en-US" dirty="0" smtClean="0"/>
              <a:t>It allows for defining</a:t>
            </a:r>
            <a:r>
              <a:rPr lang="en-US" baseline="0" dirty="0" smtClean="0"/>
              <a:t> front-end dependencies. You can find all kinds of projects here but most popular are </a:t>
            </a:r>
            <a:r>
              <a:rPr lang="en-US" baseline="0" dirty="0" err="1" smtClean="0"/>
              <a:t>jquery</a:t>
            </a:r>
            <a:r>
              <a:rPr lang="en-US" baseline="0" dirty="0" smtClean="0"/>
              <a:t>, </a:t>
            </a:r>
            <a:r>
              <a:rPr lang="en-US" baseline="0" dirty="0" err="1" smtClean="0"/>
              <a:t>angularjs</a:t>
            </a:r>
            <a:r>
              <a:rPr lang="en-US" baseline="0" dirty="0" smtClean="0"/>
              <a:t>, bootstrap and d3 (</a:t>
            </a:r>
            <a:r>
              <a:rPr lang="en-US" baseline="0" dirty="0" err="1" smtClean="0"/>
              <a:t>javascript</a:t>
            </a:r>
            <a:r>
              <a:rPr lang="en-US" baseline="0" dirty="0" smtClean="0"/>
              <a:t> visualization library for html and </a:t>
            </a:r>
            <a:r>
              <a:rPr lang="en-US" baseline="0" dirty="0" err="1" smtClean="0"/>
              <a:t>svg</a:t>
            </a:r>
            <a:r>
              <a:rPr lang="en-US" baseline="0" dirty="0" smtClean="0"/>
              <a:t>).</a:t>
            </a:r>
          </a:p>
          <a:p>
            <a:endParaRPr lang="en-US" baseline="0" dirty="0" smtClean="0"/>
          </a:p>
          <a:p>
            <a:r>
              <a:rPr lang="en-US" baseline="0" dirty="0" smtClean="0"/>
              <a:t>The big difference with NPM is that these dependencies don’t require dependencies themselves, so you’ll get a flat dependency tree. And the community for front-end libraries is much bigger.</a:t>
            </a:r>
            <a:endParaRPr lang="en-US" dirty="0" smtClean="0"/>
          </a:p>
        </p:txBody>
      </p:sp>
      <p:sp>
        <p:nvSpPr>
          <p:cNvPr id="4" name="Slide Number Placeholder 3"/>
          <p:cNvSpPr>
            <a:spLocks noGrp="1"/>
          </p:cNvSpPr>
          <p:nvPr>
            <p:ph type="sldNum" sz="quarter" idx="10"/>
          </p:nvPr>
        </p:nvSpPr>
        <p:spPr/>
        <p:txBody>
          <a:bodyPr/>
          <a:lstStyle/>
          <a:p>
            <a:fld id="{E3A231E2-5917-44CD-8A06-5F2829B13D02}" type="slidenum">
              <a:rPr lang="en-US" smtClean="0"/>
              <a:pPr/>
              <a:t>14</a:t>
            </a:fld>
            <a:endParaRPr lang="en-US"/>
          </a:p>
        </p:txBody>
      </p:sp>
    </p:spTree>
    <p:extLst>
      <p:ext uri="{BB962C8B-B14F-4D97-AF65-F5344CB8AC3E}">
        <p14:creationId xmlns:p14="http://schemas.microsoft.com/office/powerpoint/2010/main" val="2715078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Grunt is an</a:t>
            </a:r>
            <a:r>
              <a:rPr lang="en-US" baseline="0" dirty="0" smtClean="0"/>
              <a:t> amazing piece of work. It</a:t>
            </a:r>
            <a:r>
              <a:rPr lang="fr-FR" baseline="0" dirty="0" smtClean="0"/>
              <a:t>’</a:t>
            </a:r>
            <a:r>
              <a:rPr lang="en-US" baseline="0" dirty="0" smtClean="0"/>
              <a:t>s a handy tool to use for running repetitive tasks.</a:t>
            </a:r>
          </a:p>
          <a:p>
            <a:r>
              <a:rPr lang="en-US" baseline="0" dirty="0" smtClean="0"/>
              <a:t>In your project you might want to separate development with production and with Grunt you are able to differentiate. You can use it to make a distribution package or create different tasks so you can split up your project. It uses modules to implement different kind of features. These modules can be retrieved using NPM.</a:t>
            </a:r>
          </a:p>
          <a:p>
            <a:endParaRPr lang="en-US" baseline="0" dirty="0" smtClean="0"/>
          </a:p>
          <a:p>
            <a:r>
              <a:rPr lang="en-US" baseline="0" dirty="0" smtClean="0"/>
              <a:t>Alternative for Grunt would be Gulp at the moment which is a bit different and prefers code over configuration (grunt is configuration over code). Plus it has a heavy focus on simultaneously running things.</a:t>
            </a:r>
          </a:p>
          <a:p>
            <a:endParaRPr lang="en-US" baseline="0" dirty="0" smtClean="0"/>
          </a:p>
          <a:p>
            <a:r>
              <a:rPr lang="en-US" baseline="0" dirty="0" smtClean="0"/>
              <a:t>Some cool features:</a:t>
            </a:r>
          </a:p>
          <a:p>
            <a:r>
              <a:rPr lang="en-US" baseline="0" dirty="0" smtClean="0"/>
              <a:t>-Beautify your code so every code in your project is similar</a:t>
            </a:r>
          </a:p>
          <a:p>
            <a:r>
              <a:rPr lang="en-US" baseline="0" dirty="0" smtClean="0"/>
              <a:t>----Setup your coding standards and let grunt automatically clean up your code.</a:t>
            </a:r>
          </a:p>
          <a:p>
            <a:r>
              <a:rPr lang="en-US" baseline="0" dirty="0" smtClean="0"/>
              <a:t>-Compile your SASS into CSS files-Apply </a:t>
            </a:r>
            <a:r>
              <a:rPr lang="en-US" baseline="0" dirty="0" err="1" smtClean="0"/>
              <a:t>linting</a:t>
            </a:r>
            <a:r>
              <a:rPr lang="en-US" baseline="0" dirty="0" smtClean="0"/>
              <a:t>, let Grunt look for errors and make sure the code runs</a:t>
            </a:r>
          </a:p>
          <a:p>
            <a:r>
              <a:rPr lang="en-US" baseline="0" dirty="0" smtClean="0"/>
              <a:t>-Combine your files to include only a single one, keeping the amount of requests low.</a:t>
            </a:r>
          </a:p>
          <a:p>
            <a:r>
              <a:rPr lang="en-US" baseline="0" dirty="0" smtClean="0"/>
              <a:t>-Live reload your code. Refresh every browser connected automatically and recompile your SASS</a:t>
            </a:r>
          </a:p>
          <a:p>
            <a:r>
              <a:rPr lang="en-US" baseline="0" dirty="0" smtClean="0"/>
              <a:t>-Minify your HTML, CSS and JavaScript</a:t>
            </a:r>
          </a:p>
          <a:p>
            <a:r>
              <a:rPr lang="en-US" baseline="0" dirty="0" smtClean="0"/>
              <a:t>----Remove all whitespace, remove unneeded code, remove comments and more to get the smallest files possible.</a:t>
            </a:r>
          </a:p>
          <a:p>
            <a:r>
              <a:rPr lang="en-US" baseline="0" dirty="0" smtClean="0"/>
              <a:t>-Watch certain folders for changes so you can reload your clients or start various other tasks. Press save and watch the magic.</a:t>
            </a:r>
          </a:p>
          <a:p>
            <a:endParaRPr lang="en-US" baseline="0" dirty="0" smtClean="0"/>
          </a:p>
          <a:p>
            <a:r>
              <a:rPr lang="en-US" baseline="0" dirty="0" smtClean="0"/>
              <a:t>-Generate a separate distribution with all things needed for a single package</a:t>
            </a:r>
          </a:p>
          <a:p>
            <a:r>
              <a:rPr lang="en-US" dirty="0" smtClean="0"/>
              <a:t>-Start other tasks simultaneously</a:t>
            </a:r>
            <a:r>
              <a:rPr lang="en-US" baseline="0" dirty="0" smtClean="0"/>
              <a:t> or chain them for best results. Create an installer and make sure you are set to go</a:t>
            </a:r>
            <a:endParaRPr lang="en-US" dirty="0" smtClean="0"/>
          </a:p>
          <a:p>
            <a:endParaRPr lang="en-US" dirty="0" smtClean="0"/>
          </a:p>
          <a:p>
            <a:r>
              <a:rPr lang="en-US" dirty="0" smtClean="0"/>
              <a:t>------------------</a:t>
            </a:r>
          </a:p>
          <a:p>
            <a:r>
              <a:rPr lang="en-US" dirty="0" smtClean="0"/>
              <a:t>Lint as a term can also refer more broadly to syntactic discrepancies in general, especially in interpreted languages like JavaScript and Python. For example, modern lint checkers are often used to find code that doesn't correspond to certain style guidelines. They can also be used as simple debuggers for common errors, or hard to find errors such as </a:t>
            </a:r>
            <a:r>
              <a:rPr lang="en-US" dirty="0" err="1" smtClean="0"/>
              <a:t>heisenbugs</a:t>
            </a:r>
            <a:r>
              <a:rPr lang="en-US" dirty="0" smtClean="0"/>
              <a:t>.</a:t>
            </a:r>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15</a:t>
            </a:fld>
            <a:endParaRPr lang="en-US"/>
          </a:p>
        </p:txBody>
      </p:sp>
    </p:spTree>
    <p:extLst>
      <p:ext uri="{BB962C8B-B14F-4D97-AF65-F5344CB8AC3E}">
        <p14:creationId xmlns:p14="http://schemas.microsoft.com/office/powerpoint/2010/main" val="443934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Yeoman is a nice</a:t>
            </a:r>
            <a:r>
              <a:rPr lang="en-US" baseline="0" dirty="0" smtClean="0"/>
              <a:t> and simple scaffolding tool for webapps.</a:t>
            </a:r>
          </a:p>
          <a:p>
            <a:endParaRPr lang="en-US" baseline="0" dirty="0" smtClean="0"/>
          </a:p>
          <a:p>
            <a:r>
              <a:rPr lang="en-US" baseline="0" dirty="0" smtClean="0"/>
              <a:t>It allows for generating a vast amount of frameworks and libraries. You can easily setup an Angular project and generate your content via the command line. Or run certain tasks to develop or distribute your app.</a:t>
            </a:r>
          </a:p>
          <a:p>
            <a:endParaRPr lang="en-US" baseline="0" dirty="0" smtClean="0"/>
          </a:p>
          <a:p>
            <a:r>
              <a:rPr lang="en-US" baseline="0" dirty="0" smtClean="0"/>
              <a:t>You just run a command, get a couple of questions and the magic starts. More in the demos</a:t>
            </a:r>
          </a:p>
        </p:txBody>
      </p:sp>
      <p:sp>
        <p:nvSpPr>
          <p:cNvPr id="4" name="Slide Number Placeholder 3"/>
          <p:cNvSpPr>
            <a:spLocks noGrp="1"/>
          </p:cNvSpPr>
          <p:nvPr>
            <p:ph type="sldNum" sz="quarter" idx="10"/>
          </p:nvPr>
        </p:nvSpPr>
        <p:spPr/>
        <p:txBody>
          <a:bodyPr/>
          <a:lstStyle/>
          <a:p>
            <a:fld id="{E3A231E2-5917-44CD-8A06-5F2829B13D02}" type="slidenum">
              <a:rPr lang="en-US" smtClean="0"/>
              <a:pPr/>
              <a:t>16</a:t>
            </a:fld>
            <a:endParaRPr lang="en-US"/>
          </a:p>
        </p:txBody>
      </p:sp>
    </p:spTree>
    <p:extLst>
      <p:ext uri="{BB962C8B-B14F-4D97-AF65-F5344CB8AC3E}">
        <p14:creationId xmlns:p14="http://schemas.microsoft.com/office/powerpoint/2010/main" val="67083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it easy for yourself and your</a:t>
            </a:r>
            <a:r>
              <a:rPr lang="en-US" baseline="0" dirty="0" smtClean="0"/>
              <a:t> team to create single-click </a:t>
            </a:r>
            <a:r>
              <a:rPr lang="en-US" baseline="0" dirty="0" err="1" smtClean="0"/>
              <a:t>executables</a:t>
            </a:r>
            <a:r>
              <a:rPr lang="en-US" baseline="0" dirty="0" smtClean="0"/>
              <a:t>.</a:t>
            </a:r>
            <a:endParaRPr lang="en-US" dirty="0" smtClean="0"/>
          </a:p>
          <a:p>
            <a:endParaRPr lang="en-US" dirty="0" smtClean="0"/>
          </a:p>
          <a:p>
            <a:r>
              <a:rPr lang="en-US" dirty="0" smtClean="0"/>
              <a:t>Testers</a:t>
            </a:r>
            <a:r>
              <a:rPr lang="en-US" baseline="0" dirty="0" smtClean="0"/>
              <a:t> click a file and it installs</a:t>
            </a:r>
          </a:p>
          <a:p>
            <a:r>
              <a:rPr lang="en-US" baseline="0" dirty="0" smtClean="0"/>
              <a:t>Testers click a file and the project starts</a:t>
            </a:r>
          </a:p>
          <a:p>
            <a:r>
              <a:rPr lang="en-US" baseline="0" dirty="0" smtClean="0"/>
              <a:t>Testers click a file and they are now using the project as a admin, or low-level user</a:t>
            </a:r>
          </a:p>
        </p:txBody>
      </p:sp>
      <p:sp>
        <p:nvSpPr>
          <p:cNvPr id="4" name="Slide Number Placeholder 3"/>
          <p:cNvSpPr>
            <a:spLocks noGrp="1"/>
          </p:cNvSpPr>
          <p:nvPr>
            <p:ph type="sldNum" sz="quarter" idx="10"/>
          </p:nvPr>
        </p:nvSpPr>
        <p:spPr/>
        <p:txBody>
          <a:bodyPr/>
          <a:lstStyle/>
          <a:p>
            <a:fld id="{E3A231E2-5917-44CD-8A06-5F2829B13D02}" type="slidenum">
              <a:rPr lang="en-US" smtClean="0"/>
              <a:pPr/>
              <a:t>17</a:t>
            </a:fld>
            <a:endParaRPr lang="en-US"/>
          </a:p>
        </p:txBody>
      </p:sp>
    </p:spTree>
    <p:extLst>
      <p:ext uri="{BB962C8B-B14F-4D97-AF65-F5344CB8AC3E}">
        <p14:creationId xmlns:p14="http://schemas.microsoft.com/office/powerpoint/2010/main" val="2743332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AngularJS is a front-end single </a:t>
            </a:r>
            <a:r>
              <a:rPr lang="en-US" dirty="0" err="1" smtClean="0"/>
              <a:t>plage</a:t>
            </a:r>
            <a:r>
              <a:rPr lang="en-US" dirty="0" smtClean="0"/>
              <a:t> application framework. This means that it</a:t>
            </a:r>
            <a:r>
              <a:rPr lang="fr-FR" dirty="0" smtClean="0"/>
              <a:t>’</a:t>
            </a:r>
            <a:r>
              <a:rPr lang="en-US" dirty="0" smtClean="0"/>
              <a:t>s a client-side</a:t>
            </a:r>
            <a:r>
              <a:rPr lang="en-US" baseline="0" dirty="0" smtClean="0"/>
              <a:t> </a:t>
            </a:r>
            <a:r>
              <a:rPr lang="en-US" baseline="0" dirty="0" err="1" smtClean="0"/>
              <a:t>javascript</a:t>
            </a:r>
            <a:r>
              <a:rPr lang="en-US" baseline="0" dirty="0" smtClean="0"/>
              <a:t> framework for making app-like websites.</a:t>
            </a:r>
          </a:p>
          <a:p>
            <a:r>
              <a:rPr lang="en-US" baseline="0" dirty="0" smtClean="0"/>
              <a:t>For those familiar with the principles, it</a:t>
            </a:r>
            <a:r>
              <a:rPr lang="fr-FR" baseline="0" dirty="0" smtClean="0"/>
              <a:t>’</a:t>
            </a:r>
            <a:r>
              <a:rPr lang="en-US" baseline="0" dirty="0" smtClean="0"/>
              <a:t>s a MVVM or MVC framework. (more MVC than MVVM).</a:t>
            </a:r>
          </a:p>
          <a:p>
            <a:r>
              <a:rPr lang="en-US" baseline="0" dirty="0" smtClean="0"/>
              <a:t>One important thing to note about the project is that its currently being backed and maintained by Google (employees).</a:t>
            </a:r>
          </a:p>
          <a:p>
            <a:r>
              <a:rPr lang="en-US" baseline="0" dirty="0" smtClean="0"/>
              <a:t>And that its primarily meant to create Single Page Applications or Enriched webpages and not plain websites. Mainly because it relies on </a:t>
            </a:r>
            <a:r>
              <a:rPr lang="en-US" baseline="0" dirty="0" err="1" smtClean="0"/>
              <a:t>Javascript</a:t>
            </a:r>
            <a:r>
              <a:rPr lang="en-US" baseline="0" dirty="0" smtClean="0"/>
              <a:t>, which needs to be enabled, and indexing is still subpar.</a:t>
            </a:r>
          </a:p>
          <a:p>
            <a:endParaRPr lang="en-US" baseline="0" dirty="0" smtClean="0"/>
          </a:p>
          <a:p>
            <a:r>
              <a:rPr lang="en-US" baseline="0" dirty="0" smtClean="0"/>
              <a:t>Where should you use it?</a:t>
            </a:r>
          </a:p>
          <a:p>
            <a:r>
              <a:rPr lang="en-US" baseline="0" dirty="0" smtClean="0"/>
              <a:t>Its great for creating interactive dashboards</a:t>
            </a:r>
          </a:p>
          <a:p>
            <a:r>
              <a:rPr lang="en-US" baseline="0" dirty="0" smtClean="0"/>
              <a:t>For creating a front-end for accessing and manipulating data in a database. Say a note-taking app or customer database</a:t>
            </a:r>
          </a:p>
          <a:p>
            <a:r>
              <a:rPr lang="en-US" baseline="0" dirty="0" smtClean="0"/>
              <a:t>Its great for creating an offline </a:t>
            </a:r>
            <a:r>
              <a:rPr lang="en-US" baseline="0" dirty="0" err="1" smtClean="0"/>
              <a:t>webapp</a:t>
            </a:r>
            <a:r>
              <a:rPr lang="en-US" baseline="0" dirty="0" smtClean="0"/>
              <a:t> or use it in Phonegap</a:t>
            </a:r>
          </a:p>
          <a:p>
            <a:r>
              <a:rPr lang="en-US" baseline="0" dirty="0" smtClean="0"/>
              <a:t>Its easy to build simple app mockups to show your client what you are going to make.</a:t>
            </a:r>
          </a:p>
          <a:p>
            <a:endParaRPr lang="en-US" baseline="0" dirty="0" smtClean="0"/>
          </a:p>
          <a:p>
            <a:r>
              <a:rPr lang="en-US" baseline="0" dirty="0" smtClean="0"/>
              <a:t>For most of these its worthy to note that you require some extensive knowledge of the framework and might want to use this as a starting point for your own framework.</a:t>
            </a:r>
          </a:p>
        </p:txBody>
      </p:sp>
      <p:sp>
        <p:nvSpPr>
          <p:cNvPr id="4" name="Slide Number Placeholder 3"/>
          <p:cNvSpPr>
            <a:spLocks noGrp="1"/>
          </p:cNvSpPr>
          <p:nvPr>
            <p:ph type="sldNum" sz="quarter" idx="10"/>
          </p:nvPr>
        </p:nvSpPr>
        <p:spPr/>
        <p:txBody>
          <a:bodyPr/>
          <a:lstStyle/>
          <a:p>
            <a:fld id="{E3A231E2-5917-44CD-8A06-5F2829B13D02}" type="slidenum">
              <a:rPr lang="en-US" smtClean="0"/>
              <a:pPr/>
              <a:t>18</a:t>
            </a:fld>
            <a:endParaRPr lang="en-US"/>
          </a:p>
        </p:txBody>
      </p:sp>
    </p:spTree>
    <p:extLst>
      <p:ext uri="{BB962C8B-B14F-4D97-AF65-F5344CB8AC3E}">
        <p14:creationId xmlns:p14="http://schemas.microsoft.com/office/powerpoint/2010/main" val="2942689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highlights:</a:t>
            </a:r>
          </a:p>
          <a:p>
            <a:endParaRPr lang="en-US" dirty="0" smtClean="0"/>
          </a:p>
          <a:p>
            <a:r>
              <a:rPr lang="en-US" dirty="0" smtClean="0"/>
              <a:t>2</a:t>
            </a:r>
            <a:r>
              <a:rPr lang="en-US" baseline="0" dirty="0" smtClean="0"/>
              <a:t> way data binding: connecting the view and the model</a:t>
            </a:r>
          </a:p>
          <a:p>
            <a:r>
              <a:rPr lang="en-US" baseline="0" dirty="0" smtClean="0"/>
              <a:t>Use directives to declare custom html elements. For example: you can create an element &lt;widget&gt; for your easy reuse</a:t>
            </a:r>
          </a:p>
          <a:p>
            <a:r>
              <a:rPr lang="en-US" baseline="0" dirty="0" smtClean="0"/>
              <a:t>Modular by design. Require what you need and keep it simple</a:t>
            </a:r>
          </a:p>
          <a:p>
            <a:r>
              <a:rPr lang="en-US" baseline="0" dirty="0" smtClean="0"/>
              <a:t>Its fast on modern browsers, could create an native-like feel</a:t>
            </a:r>
          </a:p>
          <a:p>
            <a:r>
              <a:rPr lang="en-US" dirty="0" smtClean="0"/>
              <a:t>Can</a:t>
            </a:r>
            <a:r>
              <a:rPr lang="en-US" baseline="0" dirty="0" smtClean="0"/>
              <a:t> asynchronously handle data, keeping the app feel responsive</a:t>
            </a:r>
          </a:p>
          <a:p>
            <a:r>
              <a:rPr lang="en-US" baseline="0" dirty="0" smtClean="0"/>
              <a:t>Dependency injecting. Some might know this with Java or </a:t>
            </a:r>
            <a:r>
              <a:rPr lang="en-US" baseline="0" dirty="0" err="1" smtClean="0"/>
              <a:t>DotNet</a:t>
            </a:r>
            <a:endParaRPr lang="en-US" baseline="0" dirty="0" smtClean="0"/>
          </a:p>
          <a:p>
            <a:r>
              <a:rPr lang="en-US" baseline="0" dirty="0" smtClean="0"/>
              <a:t>You can separate your code into multiple files and include them or even nest them for multiple levels</a:t>
            </a:r>
          </a:p>
          <a:p>
            <a:r>
              <a:rPr lang="en-US" baseline="0" dirty="0" smtClean="0"/>
              <a:t>The syntax isn’t much different from normal </a:t>
            </a:r>
            <a:r>
              <a:rPr lang="en-US" baseline="0" dirty="0" err="1" smtClean="0"/>
              <a:t>Javascript</a:t>
            </a:r>
            <a:r>
              <a:rPr lang="en-US" baseline="0" dirty="0" smtClean="0"/>
              <a:t> or </a:t>
            </a:r>
            <a:r>
              <a:rPr lang="en-US" baseline="0" dirty="0" err="1" smtClean="0"/>
              <a:t>jQuery</a:t>
            </a:r>
            <a:r>
              <a:rPr lang="en-US" baseline="0" dirty="0" smtClean="0"/>
              <a:t> and is easy to get into</a:t>
            </a:r>
          </a:p>
          <a:p>
            <a:r>
              <a:rPr lang="en-US" baseline="0" dirty="0" smtClean="0"/>
              <a:t>It has a clean structure, is well </a:t>
            </a:r>
            <a:r>
              <a:rPr lang="en-US" baseline="0" dirty="0" err="1" smtClean="0"/>
              <a:t>thoughtout</a:t>
            </a:r>
            <a:r>
              <a:rPr lang="en-US" baseline="0" dirty="0" smtClean="0"/>
              <a:t> and easy to manage your project</a:t>
            </a:r>
          </a:p>
          <a:p>
            <a:r>
              <a:rPr lang="en-US" baseline="0" dirty="0" smtClean="0"/>
              <a:t>Its easy to learn. Lots of starter-tutorials. Many of them share code or contain video</a:t>
            </a:r>
          </a:p>
          <a:p>
            <a:r>
              <a:rPr lang="en-US" baseline="0" dirty="0" smtClean="0"/>
              <a:t>Production ready, big companies already use it</a:t>
            </a:r>
          </a:p>
          <a:p>
            <a:r>
              <a:rPr lang="en-US" baseline="0" dirty="0" smtClean="0"/>
              <a:t>It has a big community which is very helpful</a:t>
            </a:r>
          </a:p>
          <a:p>
            <a:r>
              <a:rPr lang="en-US" baseline="0" dirty="0" smtClean="0"/>
              <a:t>Has a very active development. Maintained on </a:t>
            </a:r>
            <a:r>
              <a:rPr lang="en-US" baseline="0" dirty="0" err="1" smtClean="0"/>
              <a:t>Github</a:t>
            </a:r>
            <a:r>
              <a:rPr lang="en-US" baseline="0" dirty="0" smtClean="0"/>
              <a:t> so everybody can join in and is very open</a:t>
            </a:r>
          </a:p>
          <a:p>
            <a:r>
              <a:rPr lang="en-US" baseline="0" dirty="0" smtClean="0"/>
              <a:t>It can integrate very well with </a:t>
            </a:r>
            <a:r>
              <a:rPr lang="en-US" baseline="0" dirty="0" err="1" smtClean="0"/>
              <a:t>phonegap</a:t>
            </a:r>
            <a:r>
              <a:rPr lang="en-US" baseline="0" dirty="0" smtClean="0"/>
              <a:t> to use it for hybrid apps. Especially the ionic framework which has AngularJS as a base</a:t>
            </a:r>
          </a:p>
          <a:p>
            <a:endParaRPr lang="en-US" baseline="0" dirty="0" smtClean="0"/>
          </a:p>
        </p:txBody>
      </p:sp>
      <p:sp>
        <p:nvSpPr>
          <p:cNvPr id="4" name="Slide Number Placeholder 3"/>
          <p:cNvSpPr>
            <a:spLocks noGrp="1"/>
          </p:cNvSpPr>
          <p:nvPr>
            <p:ph type="sldNum" sz="quarter" idx="10"/>
          </p:nvPr>
        </p:nvSpPr>
        <p:spPr/>
        <p:txBody>
          <a:bodyPr/>
          <a:lstStyle/>
          <a:p>
            <a:fld id="{E3A231E2-5917-44CD-8A06-5F2829B13D02}" type="slidenum">
              <a:rPr lang="en-US" smtClean="0"/>
              <a:pPr/>
              <a:t>19</a:t>
            </a:fld>
            <a:endParaRPr lang="en-US"/>
          </a:p>
        </p:txBody>
      </p:sp>
    </p:spTree>
    <p:extLst>
      <p:ext uri="{BB962C8B-B14F-4D97-AF65-F5344CB8AC3E}">
        <p14:creationId xmlns:p14="http://schemas.microsoft.com/office/powerpoint/2010/main" val="287847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My name is Martin Spierings. I’m a Mobile Software Engineer at Sogeti Nederland.</a:t>
            </a:r>
          </a:p>
          <a:p>
            <a:r>
              <a:rPr lang="en-US" baseline="0" dirty="0" smtClean="0"/>
              <a:t>I would like to show you guys some new things involving the web.</a:t>
            </a:r>
          </a:p>
          <a:p>
            <a:endParaRPr lang="en-US" baseline="0" dirty="0" smtClean="0"/>
          </a:p>
          <a:p>
            <a:r>
              <a:rPr lang="en-US" baseline="0" dirty="0" smtClean="0"/>
              <a:t>I’ve been working with some great new things and wanted to share them with the group.</a:t>
            </a:r>
          </a:p>
        </p:txBody>
      </p:sp>
      <p:sp>
        <p:nvSpPr>
          <p:cNvPr id="4" name="Slide Number Placeholder 3"/>
          <p:cNvSpPr>
            <a:spLocks noGrp="1"/>
          </p:cNvSpPr>
          <p:nvPr>
            <p:ph type="sldNum" sz="quarter" idx="10"/>
          </p:nvPr>
        </p:nvSpPr>
        <p:spPr/>
        <p:txBody>
          <a:bodyPr/>
          <a:lstStyle/>
          <a:p>
            <a:fld id="{E3A231E2-5917-44CD-8A06-5F2829B13D02}" type="slidenum">
              <a:rPr lang="en-US" smtClean="0"/>
              <a:pPr/>
              <a:t>2</a:t>
            </a:fld>
            <a:endParaRPr lang="en-US"/>
          </a:p>
        </p:txBody>
      </p:sp>
    </p:spTree>
    <p:extLst>
      <p:ext uri="{BB962C8B-B14F-4D97-AF65-F5344CB8AC3E}">
        <p14:creationId xmlns:p14="http://schemas.microsoft.com/office/powerpoint/2010/main" val="4234447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AngularJS</a:t>
            </a:r>
            <a:r>
              <a:rPr lang="en-US" baseline="0" dirty="0" smtClean="0"/>
              <a:t> isn’t foolproof and still has some issues to overcome</a:t>
            </a:r>
          </a:p>
          <a:p>
            <a:endParaRPr lang="en-US" baseline="0" dirty="0" smtClean="0"/>
          </a:p>
          <a:p>
            <a:r>
              <a:rPr lang="en-US" baseline="0" dirty="0" smtClean="0"/>
              <a:t>-While it is easy to learn, you’ll have a hard time mastering it. Most tutorials are very basic and there aren’t many big-app examples. There is lots of </a:t>
            </a:r>
            <a:r>
              <a:rPr lang="en-US" baseline="0" dirty="0" err="1" smtClean="0"/>
              <a:t>trial&amp;error</a:t>
            </a:r>
            <a:r>
              <a:rPr lang="en-US" baseline="0" dirty="0" smtClean="0"/>
              <a:t> involved</a:t>
            </a:r>
          </a:p>
          <a:p>
            <a:r>
              <a:rPr lang="en-US" baseline="0" dirty="0" smtClean="0"/>
              <a:t>-Its still </a:t>
            </a:r>
            <a:r>
              <a:rPr lang="en-US" baseline="0" dirty="0" err="1" smtClean="0"/>
              <a:t>Javascript</a:t>
            </a:r>
            <a:r>
              <a:rPr lang="en-US" baseline="0" dirty="0" smtClean="0"/>
              <a:t>. Not every browser does that well and there are some platform-related issues or annoyances to get around. ECMA 6 might improve some though</a:t>
            </a:r>
          </a:p>
          <a:p>
            <a:r>
              <a:rPr lang="en-US" baseline="0" dirty="0" smtClean="0"/>
              <a:t>-Connecting to a backend API can be confusing. Especially if you need authentication and authorization</a:t>
            </a:r>
          </a:p>
          <a:p>
            <a:r>
              <a:rPr lang="en-US" baseline="0" dirty="0" smtClean="0"/>
              <a:t>-While it is flexible, it doesn’t prevent you from making bad code. It might work but you’ll need to write your own unit tests for it to be acceptable</a:t>
            </a:r>
          </a:p>
          <a:p>
            <a:r>
              <a:rPr lang="en-US" baseline="0" dirty="0" smtClean="0"/>
              <a:t>-Some stuff is done the Angular-way. While this might make sense most of the time, there are some weird choices you need to know about</a:t>
            </a:r>
          </a:p>
          <a:p>
            <a:r>
              <a:rPr lang="en-US" baseline="0" dirty="0" smtClean="0"/>
              <a:t>-It doesn’t have </a:t>
            </a:r>
            <a:r>
              <a:rPr lang="en-US" baseline="0" dirty="0" err="1" smtClean="0"/>
              <a:t>lazyloading</a:t>
            </a:r>
            <a:r>
              <a:rPr lang="en-US" baseline="0" dirty="0" smtClean="0"/>
              <a:t> by default. Loading a big AngularJS application might take time or can affect performance (since everything is in the DOM)</a:t>
            </a:r>
          </a:p>
          <a:p>
            <a:r>
              <a:rPr lang="en-US" dirty="0" smtClean="0"/>
              <a:t>-Since</a:t>
            </a:r>
            <a:r>
              <a:rPr lang="en-US" baseline="0" dirty="0" smtClean="0"/>
              <a:t> it relies on </a:t>
            </a:r>
            <a:r>
              <a:rPr lang="en-US" baseline="0" dirty="0" err="1" smtClean="0"/>
              <a:t>Javascript</a:t>
            </a:r>
            <a:r>
              <a:rPr lang="en-US" baseline="0" dirty="0" smtClean="0"/>
              <a:t>, you might have problems indexing your app. And it requires </a:t>
            </a:r>
            <a:r>
              <a:rPr lang="en-US" baseline="0" dirty="0" err="1" smtClean="0"/>
              <a:t>Javascript</a:t>
            </a:r>
            <a:r>
              <a:rPr lang="en-US" baseline="0" dirty="0" smtClean="0"/>
              <a:t> so clients who have it disabled, won’t be able to use it.</a:t>
            </a:r>
          </a:p>
          <a:p>
            <a:endParaRPr lang="en-US" baseline="0" dirty="0" smtClean="0"/>
          </a:p>
          <a:p>
            <a:r>
              <a:rPr lang="en-US" baseline="0" dirty="0" smtClean="0"/>
              <a:t>Many stuff named is going to be improved soon or soon-</a:t>
            </a:r>
            <a:r>
              <a:rPr lang="en-US" baseline="0" dirty="0" err="1" smtClean="0"/>
              <a:t>ish</a:t>
            </a:r>
            <a:r>
              <a:rPr lang="en-US" baseline="0" dirty="0" smtClean="0"/>
              <a:t> in the next versions. There are already many improvements. One of which is debugging your apps. </a:t>
            </a:r>
          </a:p>
        </p:txBody>
      </p:sp>
      <p:sp>
        <p:nvSpPr>
          <p:cNvPr id="4" name="Slide Number Placeholder 3"/>
          <p:cNvSpPr>
            <a:spLocks noGrp="1"/>
          </p:cNvSpPr>
          <p:nvPr>
            <p:ph type="sldNum" sz="quarter" idx="10"/>
          </p:nvPr>
        </p:nvSpPr>
        <p:spPr/>
        <p:txBody>
          <a:bodyPr/>
          <a:lstStyle/>
          <a:p>
            <a:fld id="{E3A231E2-5917-44CD-8A06-5F2829B13D02}" type="slidenum">
              <a:rPr lang="en-US" smtClean="0"/>
              <a:pPr/>
              <a:t>20</a:t>
            </a:fld>
            <a:endParaRPr lang="en-US"/>
          </a:p>
        </p:txBody>
      </p:sp>
    </p:spTree>
    <p:extLst>
      <p:ext uri="{BB962C8B-B14F-4D97-AF65-F5344CB8AC3E}">
        <p14:creationId xmlns:p14="http://schemas.microsoft.com/office/powerpoint/2010/main" val="3219722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I’d like to show a few demos</a:t>
            </a:r>
          </a:p>
          <a:p>
            <a:endParaRPr lang="en-US" baseline="0" dirty="0" smtClean="0"/>
          </a:p>
          <a:p>
            <a:r>
              <a:rPr lang="en-US" baseline="0" dirty="0" smtClean="0"/>
              <a:t>1 that runs on multiple platforms</a:t>
            </a:r>
          </a:p>
          <a:p>
            <a:r>
              <a:rPr lang="en-US" baseline="0" dirty="0" smtClean="0"/>
              <a:t>1 that shows you it can run on hardware</a:t>
            </a:r>
          </a:p>
          <a:p>
            <a:r>
              <a:rPr lang="en-US" baseline="0" dirty="0" smtClean="0"/>
              <a:t>1 that shows something about MEAN</a:t>
            </a:r>
          </a:p>
          <a:p>
            <a:endParaRPr lang="en-US" baseline="0" dirty="0" smtClean="0"/>
          </a:p>
          <a:p>
            <a:r>
              <a:rPr lang="en-US" baseline="0" dirty="0" smtClean="0"/>
              <a:t>And perhaps go into detail for some stuff we made for the latest project</a:t>
            </a:r>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21</a:t>
            </a:fld>
            <a:endParaRPr lang="en-US"/>
          </a:p>
        </p:txBody>
      </p:sp>
    </p:spTree>
    <p:extLst>
      <p:ext uri="{BB962C8B-B14F-4D97-AF65-F5344CB8AC3E}">
        <p14:creationId xmlns:p14="http://schemas.microsoft.com/office/powerpoint/2010/main" val="3946076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future of the</a:t>
            </a:r>
            <a:r>
              <a:rPr lang="en-US" baseline="0" dirty="0" smtClean="0"/>
              <a:t> Web has some neat things in store. Granted, some stuff might take a while to be supported significantly and could take a few years, but still:</a:t>
            </a:r>
          </a:p>
          <a:p>
            <a:r>
              <a:rPr lang="en-US" dirty="0" smtClean="0"/>
              <a:t>-Shadow</a:t>
            </a:r>
            <a:r>
              <a:rPr lang="en-US" baseline="0" dirty="0" smtClean="0"/>
              <a:t> DOM is a way to truly separate parts of your page. Load twitter widgets without having it mess up the rest of the page because you also used a class called “widget”. Mostly handy for external items.</a:t>
            </a:r>
          </a:p>
          <a:p>
            <a:r>
              <a:rPr lang="en-US" baseline="0" dirty="0" smtClean="0"/>
              <a:t>-Polymer, or Material Design, will have a great effect on how we </a:t>
            </a:r>
            <a:r>
              <a:rPr lang="en-US" baseline="0" dirty="0" err="1" smtClean="0"/>
              <a:t>percieve</a:t>
            </a:r>
            <a:r>
              <a:rPr lang="en-US" baseline="0" dirty="0" smtClean="0"/>
              <a:t> an interface. Polymer also has a web-branch that we might see more. Thing is, its kind of a replacement for </a:t>
            </a:r>
            <a:r>
              <a:rPr lang="en-US" baseline="0" dirty="0" err="1" smtClean="0"/>
              <a:t>Javascript</a:t>
            </a:r>
            <a:r>
              <a:rPr lang="en-US" baseline="0" dirty="0" smtClean="0"/>
              <a:t> Modules and Angular Directives combined with the new design guidelines. So it seems that Google was a bit premature. Anyways, nice change</a:t>
            </a:r>
          </a:p>
          <a:p>
            <a:r>
              <a:rPr lang="en-US" baseline="0" dirty="0" smtClean="0"/>
              <a:t>-</a:t>
            </a:r>
            <a:r>
              <a:rPr lang="en-US" baseline="0" dirty="0" err="1" smtClean="0"/>
              <a:t>Javascript</a:t>
            </a:r>
            <a:r>
              <a:rPr lang="en-US" baseline="0" dirty="0" smtClean="0"/>
              <a:t> Modules allow you to truly separate parts of your code so its easier to maintain and faster to load. Might be a big change for NodeJS</a:t>
            </a:r>
          </a:p>
          <a:p>
            <a:r>
              <a:rPr lang="en-US" baseline="0" dirty="0" smtClean="0"/>
              <a:t>-AngularJS 2.0 has some big changes in store to make it easier, faster and useful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-NodeJS 1.0 has some big changes in store to make it easier, faster and useful</a:t>
            </a:r>
          </a:p>
          <a:p>
            <a:r>
              <a:rPr lang="en-US" baseline="0" dirty="0" smtClean="0"/>
              <a:t>-More NodeJS modules will be made, making it invaluable</a:t>
            </a:r>
          </a:p>
          <a:p>
            <a:r>
              <a:rPr lang="en-US" baseline="0" dirty="0" smtClean="0"/>
              <a:t>-Like </a:t>
            </a:r>
            <a:r>
              <a:rPr lang="en-US" baseline="0" dirty="0" err="1" smtClean="0"/>
              <a:t>Arnd</a:t>
            </a:r>
            <a:r>
              <a:rPr lang="en-US" baseline="0" dirty="0" smtClean="0"/>
              <a:t> suggested, we might not even need to separate Front-end and Backend in the future. Perhaps the only thing is a place to store your data and to get the </a:t>
            </a:r>
            <a:r>
              <a:rPr lang="en-US" baseline="0" dirty="0" err="1" smtClean="0"/>
              <a:t>startingpage</a:t>
            </a:r>
            <a:endParaRPr lang="en-US" baseline="0" dirty="0" smtClean="0"/>
          </a:p>
          <a:p>
            <a:r>
              <a:rPr lang="en-US" baseline="0" dirty="0" smtClean="0"/>
              <a:t>-Better hosting of </a:t>
            </a:r>
            <a:r>
              <a:rPr lang="en-US" baseline="0" dirty="0" err="1" smtClean="0"/>
              <a:t>Javascript</a:t>
            </a:r>
            <a:r>
              <a:rPr lang="en-US" baseline="0" dirty="0" smtClean="0"/>
              <a:t>-projects. Currently it is nowhere near as easy as </a:t>
            </a:r>
            <a:r>
              <a:rPr lang="en-US" baseline="0" dirty="0" err="1" smtClean="0"/>
              <a:t>DotNet</a:t>
            </a:r>
            <a:r>
              <a:rPr lang="en-US" baseline="0" dirty="0" smtClean="0"/>
              <a:t> or PHP hosting. Its also not cheap and allows you to not only know about making the site but also maintaining and securing it.</a:t>
            </a:r>
          </a:p>
          <a:p>
            <a:r>
              <a:rPr lang="en-US" dirty="0" smtClean="0"/>
              <a:t>-Better tooling</a:t>
            </a:r>
            <a:r>
              <a:rPr lang="en-US" baseline="0" dirty="0" smtClean="0"/>
              <a:t> to create these new projects. Its currently heavily </a:t>
            </a:r>
            <a:r>
              <a:rPr lang="en-US" baseline="0" dirty="0" err="1" smtClean="0"/>
              <a:t>focussed</a:t>
            </a:r>
            <a:r>
              <a:rPr lang="en-US" baseline="0" dirty="0" smtClean="0"/>
              <a:t> on </a:t>
            </a:r>
            <a:r>
              <a:rPr lang="en-US" baseline="0" dirty="0" err="1" smtClean="0"/>
              <a:t>commandline</a:t>
            </a:r>
            <a:r>
              <a:rPr lang="en-US" baseline="0" dirty="0" smtClean="0"/>
              <a:t> or </a:t>
            </a:r>
            <a:r>
              <a:rPr lang="en-US" baseline="0" dirty="0" err="1" smtClean="0"/>
              <a:t>textbased</a:t>
            </a:r>
            <a:r>
              <a:rPr lang="en-US" baseline="0" dirty="0" smtClean="0"/>
              <a:t> tools.</a:t>
            </a:r>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22</a:t>
            </a:fld>
            <a:endParaRPr lang="en-US"/>
          </a:p>
        </p:txBody>
      </p:sp>
    </p:spTree>
    <p:extLst>
      <p:ext uri="{BB962C8B-B14F-4D97-AF65-F5344CB8AC3E}">
        <p14:creationId xmlns:p14="http://schemas.microsoft.com/office/powerpoint/2010/main" val="1839831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hope you guys enjoyed</a:t>
            </a:r>
            <a:r>
              <a:rPr lang="en-US" baseline="0" dirty="0" smtClean="0"/>
              <a:t> this presentation and know a bit more about the current state of the web.</a:t>
            </a:r>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23</a:t>
            </a:fld>
            <a:endParaRPr lang="en-US"/>
          </a:p>
        </p:txBody>
      </p:sp>
    </p:spTree>
    <p:extLst>
      <p:ext uri="{BB962C8B-B14F-4D97-AF65-F5344CB8AC3E}">
        <p14:creationId xmlns:p14="http://schemas.microsoft.com/office/powerpoint/2010/main" val="909946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Some</a:t>
            </a:r>
            <a:r>
              <a:rPr lang="nl-NL" baseline="0" dirty="0" smtClean="0"/>
              <a:t> </a:t>
            </a:r>
            <a:r>
              <a:rPr lang="nl-NL" baseline="0" dirty="0" err="1" smtClean="0"/>
              <a:t>hidden</a:t>
            </a:r>
            <a:r>
              <a:rPr lang="nl-NL" baseline="0" dirty="0" smtClean="0"/>
              <a:t> slides </a:t>
            </a:r>
            <a:r>
              <a:rPr lang="nl-NL" baseline="0" dirty="0" err="1" smtClean="0"/>
              <a:t>will</a:t>
            </a:r>
            <a:r>
              <a:rPr lang="nl-NL" baseline="0" dirty="0" smtClean="0"/>
              <a:t> follow </a:t>
            </a:r>
            <a:r>
              <a:rPr lang="nl-NL" baseline="0" dirty="0" err="1" smtClean="0"/>
              <a:t>for</a:t>
            </a:r>
            <a:r>
              <a:rPr lang="nl-NL" baseline="0" dirty="0" smtClean="0"/>
              <a:t> </a:t>
            </a:r>
            <a:r>
              <a:rPr lang="nl-NL" baseline="0" dirty="0" err="1" smtClean="0"/>
              <a:t>those</a:t>
            </a:r>
            <a:r>
              <a:rPr lang="nl-NL" baseline="0" dirty="0" smtClean="0"/>
              <a:t> </a:t>
            </a:r>
            <a:r>
              <a:rPr lang="nl-NL" baseline="0" dirty="0" err="1" smtClean="0"/>
              <a:t>looking</a:t>
            </a:r>
            <a:r>
              <a:rPr lang="nl-NL" baseline="0" dirty="0" smtClean="0"/>
              <a:t> </a:t>
            </a:r>
            <a:r>
              <a:rPr lang="nl-NL" baseline="0" dirty="0" err="1" smtClean="0"/>
              <a:t>for</a:t>
            </a:r>
            <a:r>
              <a:rPr lang="nl-NL" baseline="0" dirty="0" smtClean="0"/>
              <a:t> more information or a bit more detail.</a:t>
            </a:r>
            <a:endParaRPr lang="nl-NL"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24</a:t>
            </a:fld>
            <a:endParaRPr lang="en-US"/>
          </a:p>
        </p:txBody>
      </p:sp>
    </p:spTree>
    <p:extLst>
      <p:ext uri="{BB962C8B-B14F-4D97-AF65-F5344CB8AC3E}">
        <p14:creationId xmlns:p14="http://schemas.microsoft.com/office/powerpoint/2010/main" val="817519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decade ago most server/client</a:t>
            </a:r>
            <a:r>
              <a:rPr lang="en-US" baseline="0" dirty="0" smtClean="0"/>
              <a:t> communication looked like this</a:t>
            </a:r>
          </a:p>
          <a:p>
            <a:endParaRPr lang="en-US" baseline="0" dirty="0" smtClean="0"/>
          </a:p>
          <a:p>
            <a:r>
              <a:rPr lang="en-US" baseline="0" dirty="0" smtClean="0"/>
              <a:t>The server contained all information and compiled everything into a simple package</a:t>
            </a:r>
          </a:p>
          <a:p>
            <a:endParaRPr lang="en-US" baseline="0" dirty="0" smtClean="0"/>
          </a:p>
          <a:p>
            <a:r>
              <a:rPr lang="en-US" baseline="0" dirty="0" smtClean="0"/>
              <a:t>Which was then sent to the client as static files</a:t>
            </a:r>
          </a:p>
          <a:p>
            <a:endParaRPr lang="en-US" baseline="0" dirty="0" smtClean="0"/>
          </a:p>
          <a:p>
            <a:r>
              <a:rPr lang="en-US" baseline="0" dirty="0" smtClean="0"/>
              <a:t>The Client was mostly dealing with plain files.</a:t>
            </a:r>
          </a:p>
          <a:p>
            <a:r>
              <a:rPr lang="en-US" baseline="0" dirty="0" smtClean="0"/>
              <a:t>-HTML for structure and content</a:t>
            </a:r>
          </a:p>
          <a:p>
            <a:r>
              <a:rPr lang="en-US" baseline="0" dirty="0" smtClean="0"/>
              <a:t>-CSS for styling</a:t>
            </a:r>
          </a:p>
          <a:p>
            <a:r>
              <a:rPr lang="en-US" baseline="0" dirty="0" smtClean="0"/>
              <a:t>-</a:t>
            </a:r>
            <a:r>
              <a:rPr lang="en-US" baseline="0" dirty="0" err="1" smtClean="0"/>
              <a:t>Javascript</a:t>
            </a:r>
            <a:r>
              <a:rPr lang="en-US" baseline="0" dirty="0" smtClean="0"/>
              <a:t> for DOM Manipulation</a:t>
            </a:r>
          </a:p>
          <a:p>
            <a:endParaRPr lang="en-US" baseline="0" dirty="0" smtClean="0"/>
          </a:p>
          <a:p>
            <a:r>
              <a:rPr lang="en-US" baseline="0" dirty="0" smtClean="0"/>
              <a:t>DOM = Document Object Model</a:t>
            </a:r>
          </a:p>
          <a:p>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25</a:t>
            </a:fld>
            <a:endParaRPr lang="en-US"/>
          </a:p>
        </p:txBody>
      </p:sp>
    </p:spTree>
    <p:extLst>
      <p:ext uri="{BB962C8B-B14F-4D97-AF65-F5344CB8AC3E}">
        <p14:creationId xmlns:p14="http://schemas.microsoft.com/office/powerpoint/2010/main" val="3041292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Nowadays the client has</a:t>
            </a:r>
            <a:r>
              <a:rPr lang="en-US" baseline="0" dirty="0" smtClean="0"/>
              <a:t> a bit more to do but the server is more active too.</a:t>
            </a:r>
          </a:p>
          <a:p>
            <a:endParaRPr lang="en-US" baseline="0" dirty="0" smtClean="0"/>
          </a:p>
          <a:p>
            <a:r>
              <a:rPr lang="en-US" baseline="0" dirty="0" smtClean="0"/>
              <a:t>The server is used for automating various tasks. For both development as production</a:t>
            </a:r>
          </a:p>
          <a:p>
            <a:r>
              <a:rPr lang="en-US" baseline="0" dirty="0" smtClean="0"/>
              <a:t>It runs an API which the client can connect to to get its data or change it</a:t>
            </a:r>
          </a:p>
          <a:p>
            <a:r>
              <a:rPr lang="en-US" baseline="0" dirty="0" smtClean="0"/>
              <a:t>It runs SASS to easily update the styling</a:t>
            </a:r>
          </a:p>
          <a:p>
            <a:r>
              <a:rPr lang="en-US" baseline="0" dirty="0" smtClean="0"/>
              <a:t>It runs the database for use on server and client.</a:t>
            </a:r>
          </a:p>
          <a:p>
            <a:endParaRPr lang="en-US" baseline="0" dirty="0" smtClean="0"/>
          </a:p>
          <a:p>
            <a:r>
              <a:rPr lang="en-US" baseline="0" dirty="0" smtClean="0"/>
              <a:t>All can run as JavaScript by the way</a:t>
            </a:r>
          </a:p>
          <a:p>
            <a:endParaRPr lang="en-US" baseline="0" dirty="0" smtClean="0"/>
          </a:p>
          <a:p>
            <a:r>
              <a:rPr lang="en-US" baseline="0" dirty="0" smtClean="0"/>
              <a:t>Then the client is separated between AngularJS (or another framework) and the plain assets from before. It now has application logic, REST communication and makes dynamic content available so it acts like a true app.</a:t>
            </a:r>
          </a:p>
          <a:p>
            <a:r>
              <a:rPr lang="en-US" baseline="0" dirty="0" smtClean="0"/>
              <a:t>Since the clients are now much faster, we can let them do much more. Much like native-apps handle most of the stuff.</a:t>
            </a:r>
          </a:p>
        </p:txBody>
      </p:sp>
      <p:sp>
        <p:nvSpPr>
          <p:cNvPr id="4" name="Slide Number Placeholder 3"/>
          <p:cNvSpPr>
            <a:spLocks noGrp="1"/>
          </p:cNvSpPr>
          <p:nvPr>
            <p:ph type="sldNum" sz="quarter" idx="10"/>
          </p:nvPr>
        </p:nvSpPr>
        <p:spPr/>
        <p:txBody>
          <a:bodyPr/>
          <a:lstStyle/>
          <a:p>
            <a:fld id="{E3A231E2-5917-44CD-8A06-5F2829B13D02}" type="slidenum">
              <a:rPr lang="en-US" smtClean="0"/>
              <a:pPr/>
              <a:t>26</a:t>
            </a:fld>
            <a:endParaRPr lang="en-US"/>
          </a:p>
        </p:txBody>
      </p:sp>
    </p:spTree>
    <p:extLst>
      <p:ext uri="{BB962C8B-B14F-4D97-AF65-F5344CB8AC3E}">
        <p14:creationId xmlns:p14="http://schemas.microsoft.com/office/powerpoint/2010/main" val="3088594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Grunt is an</a:t>
            </a:r>
            <a:r>
              <a:rPr lang="en-US" baseline="0" dirty="0" smtClean="0"/>
              <a:t> amazing piece of work. It</a:t>
            </a:r>
            <a:r>
              <a:rPr lang="fr-FR" baseline="0" dirty="0" smtClean="0"/>
              <a:t>’</a:t>
            </a:r>
            <a:r>
              <a:rPr lang="en-US" baseline="0" dirty="0" smtClean="0"/>
              <a:t>s a handy tool to use for running repetitive tasks.</a:t>
            </a:r>
          </a:p>
          <a:p>
            <a:r>
              <a:rPr lang="en-US" baseline="0" dirty="0" smtClean="0"/>
              <a:t>In your project you might want to separate development with production and with Grunt you are able to </a:t>
            </a:r>
            <a:r>
              <a:rPr lang="en-US" baseline="0" dirty="0" err="1" smtClean="0"/>
              <a:t>differenciate</a:t>
            </a:r>
            <a:r>
              <a:rPr lang="en-US" baseline="0" dirty="0" smtClean="0"/>
              <a:t>. You can use it to make a distribution package or create different tasks so you can split up your project. It uses modules to implement different kind of features. These modules can be retrieved using NPM.</a:t>
            </a:r>
          </a:p>
          <a:p>
            <a:endParaRPr lang="en-US" baseline="0" dirty="0" smtClean="0"/>
          </a:p>
          <a:p>
            <a:r>
              <a:rPr lang="en-US" baseline="0" dirty="0" smtClean="0"/>
              <a:t>Some cool features:</a:t>
            </a:r>
          </a:p>
          <a:p>
            <a:r>
              <a:rPr lang="en-US" baseline="0" dirty="0" smtClean="0"/>
              <a:t>-Beautify your code so every code in your project is similar</a:t>
            </a:r>
          </a:p>
          <a:p>
            <a:r>
              <a:rPr lang="en-US" baseline="0" dirty="0" smtClean="0"/>
              <a:t>----Setup your coding standards and let grunt automatically clean up your code.</a:t>
            </a:r>
          </a:p>
          <a:p>
            <a:r>
              <a:rPr lang="en-US" baseline="0" dirty="0" smtClean="0"/>
              <a:t>-Compile your SASS into CSS files-Apply </a:t>
            </a:r>
            <a:r>
              <a:rPr lang="en-US" baseline="0" dirty="0" err="1" smtClean="0"/>
              <a:t>linting</a:t>
            </a:r>
            <a:r>
              <a:rPr lang="en-US" baseline="0" dirty="0" smtClean="0"/>
              <a:t>, let Grunt look for errors and make sure the code runs</a:t>
            </a:r>
          </a:p>
          <a:p>
            <a:r>
              <a:rPr lang="en-US" baseline="0" dirty="0" smtClean="0"/>
              <a:t>-Combine your files to include only a single one, keeping the amount of requests low.</a:t>
            </a:r>
          </a:p>
          <a:p>
            <a:r>
              <a:rPr lang="en-US" baseline="0" dirty="0" smtClean="0"/>
              <a:t>-Live reload your code. Refresh every browser connected automatically and recompile your SASS</a:t>
            </a:r>
          </a:p>
          <a:p>
            <a:r>
              <a:rPr lang="en-US" baseline="0" dirty="0" smtClean="0"/>
              <a:t>-Minify your HTML, CSS and JavaScript</a:t>
            </a:r>
          </a:p>
          <a:p>
            <a:r>
              <a:rPr lang="en-US" baseline="0" dirty="0" smtClean="0"/>
              <a:t>----Remove all whitespace, remove unneeded code, remove comments and more to get the smallest files possible.</a:t>
            </a:r>
          </a:p>
          <a:p>
            <a:r>
              <a:rPr lang="en-US" baseline="0" dirty="0" smtClean="0"/>
              <a:t>-Watch certain folders for changes so you can reload your clients or start various other tasks. Press save and watch the magic.</a:t>
            </a:r>
          </a:p>
          <a:p>
            <a:endParaRPr lang="en-US" baseline="0" dirty="0" smtClean="0"/>
          </a:p>
          <a:p>
            <a:r>
              <a:rPr lang="en-US" baseline="0" dirty="0" smtClean="0"/>
              <a:t>-Generate a separate distribution with all things needed for a single package</a:t>
            </a:r>
          </a:p>
          <a:p>
            <a:r>
              <a:rPr lang="en-US" dirty="0" smtClean="0"/>
              <a:t>-Start other tasks simultaneously</a:t>
            </a:r>
            <a:r>
              <a:rPr lang="en-US" baseline="0" dirty="0" smtClean="0"/>
              <a:t> or chain them for best results. Create an installer and make sure you are set to go</a:t>
            </a:r>
            <a:endParaRPr lang="en-US" dirty="0" smtClean="0"/>
          </a:p>
          <a:p>
            <a:endParaRPr lang="en-US" dirty="0" smtClean="0"/>
          </a:p>
          <a:p>
            <a:r>
              <a:rPr lang="en-US" dirty="0" smtClean="0"/>
              <a:t>------------------</a:t>
            </a:r>
          </a:p>
          <a:p>
            <a:r>
              <a:rPr lang="en-US" dirty="0" smtClean="0"/>
              <a:t>Lint as a term can also refer more broadly to syntactic discrepancies in general, especially in interpreted languages like JavaScript and Python. For example, modern lint checkers are often used to find code that doesn't correspond to certain style guidelines. They can also be used as simple debuggers for common errors, or hard to find errors such as </a:t>
            </a:r>
            <a:r>
              <a:rPr lang="en-US" dirty="0" err="1" smtClean="0"/>
              <a:t>heisenbugs</a:t>
            </a:r>
            <a:r>
              <a:rPr lang="en-US" dirty="0" smtClean="0"/>
              <a:t>.</a:t>
            </a:r>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28</a:t>
            </a:fld>
            <a:endParaRPr lang="en-US"/>
          </a:p>
        </p:txBody>
      </p:sp>
    </p:spTree>
    <p:extLst>
      <p:ext uri="{BB962C8B-B14F-4D97-AF65-F5344CB8AC3E}">
        <p14:creationId xmlns:p14="http://schemas.microsoft.com/office/powerpoint/2010/main" val="443934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You’ve might heard</a:t>
            </a:r>
            <a:r>
              <a:rPr lang="en-US" baseline="0" dirty="0" smtClean="0"/>
              <a:t> me talking about it a few times but what is AngularJS?</a:t>
            </a:r>
          </a:p>
          <a:p>
            <a:endParaRPr lang="en-US" baseline="0" dirty="0" smtClean="0"/>
          </a:p>
          <a:p>
            <a:r>
              <a:rPr lang="en-US" baseline="0" dirty="0" smtClean="0"/>
              <a:t>AngularJS is a front-end single </a:t>
            </a:r>
            <a:r>
              <a:rPr lang="en-US" baseline="0" dirty="0" err="1" smtClean="0"/>
              <a:t>plage</a:t>
            </a:r>
            <a:r>
              <a:rPr lang="en-US" baseline="0" dirty="0" smtClean="0"/>
              <a:t> application framework. So what does that mean? It allows for making web applications that act like standalone applications. It sits between what the user sees in the browser and the server.</a:t>
            </a:r>
          </a:p>
          <a:p>
            <a:r>
              <a:rPr lang="en-US" baseline="0" dirty="0" smtClean="0"/>
              <a:t>Where a lot of the logic that was previously on the backend, is moved to the frontend. So why would you do this? Because this allows you to make it truly feel like an app, not a collection of pages. Because this allows you to deal with a great variety of browsers and thus users to use your app. It might have an odd learning curve (like the graph states), but don’t let that stop you. Tutorials are improving, the code is being revamped and the project is getting more professional each day.</a:t>
            </a:r>
          </a:p>
          <a:p>
            <a:endParaRPr lang="en-US" baseline="0" dirty="0" smtClean="0"/>
          </a:p>
          <a:p>
            <a:r>
              <a:rPr lang="en-US" baseline="0" dirty="0" smtClean="0"/>
              <a:t>Its basically a </a:t>
            </a:r>
            <a:r>
              <a:rPr lang="en-US" baseline="0" dirty="0" err="1" smtClean="0"/>
              <a:t>Javascript</a:t>
            </a:r>
            <a:r>
              <a:rPr lang="en-US" baseline="0" dirty="0" smtClean="0"/>
              <a:t> Model View Controller (or </a:t>
            </a:r>
            <a:r>
              <a:rPr lang="en-US" baseline="0" dirty="0" err="1" smtClean="0"/>
              <a:t>ViewModel</a:t>
            </a:r>
            <a:r>
              <a:rPr lang="en-US" baseline="0" dirty="0" smtClean="0"/>
              <a:t>) framework.</a:t>
            </a:r>
          </a:p>
          <a:p>
            <a:r>
              <a:rPr lang="en-US" baseline="0" dirty="0" smtClean="0"/>
              <a:t>Its module-based, meaning that you only take the stuff you need.</a:t>
            </a:r>
          </a:p>
          <a:p>
            <a:r>
              <a:rPr lang="en-US" baseline="0" dirty="0" smtClean="0"/>
              <a:t>And its backed by Google, keeping the framework free and with an active development.</a:t>
            </a:r>
          </a:p>
          <a:p>
            <a:r>
              <a:rPr lang="en-US" baseline="0" dirty="0" smtClean="0"/>
              <a:t>Views in angular allow you to split logic from templates and content. I can have normal HTML to build my page and use CSS to style it. I don’t require another language or template engine to setup my views.</a:t>
            </a:r>
          </a:p>
          <a:p>
            <a:r>
              <a:rPr lang="en-US" baseline="0" dirty="0" smtClean="0"/>
              <a:t>It provides for two-way data binding, which means I have a single variable I can use in my logic and in my template. I can change it in both my view and my controller and it will update in both places.</a:t>
            </a:r>
          </a:p>
          <a:p>
            <a:endParaRPr lang="en-US" baseline="0" dirty="0" smtClean="0"/>
          </a:p>
          <a:p>
            <a:r>
              <a:rPr lang="en-US" baseline="0" dirty="0" smtClean="0"/>
              <a:t>Pretty much all the big companies are using it these days, including Apple, Google and Microsoft.</a:t>
            </a:r>
          </a:p>
        </p:txBody>
      </p:sp>
      <p:sp>
        <p:nvSpPr>
          <p:cNvPr id="4" name="Slide Number Placeholder 3"/>
          <p:cNvSpPr>
            <a:spLocks noGrp="1"/>
          </p:cNvSpPr>
          <p:nvPr>
            <p:ph type="sldNum" sz="quarter" idx="10"/>
          </p:nvPr>
        </p:nvSpPr>
        <p:spPr/>
        <p:txBody>
          <a:bodyPr/>
          <a:lstStyle/>
          <a:p>
            <a:fld id="{E3A231E2-5917-44CD-8A06-5F2829B13D02}" type="slidenum">
              <a:rPr lang="en-US" smtClean="0"/>
              <a:pPr/>
              <a:t>29</a:t>
            </a:fld>
            <a:endParaRPr lang="en-US"/>
          </a:p>
        </p:txBody>
      </p:sp>
    </p:spTree>
    <p:extLst>
      <p:ext uri="{BB962C8B-B14F-4D97-AF65-F5344CB8AC3E}">
        <p14:creationId xmlns:p14="http://schemas.microsoft.com/office/powerpoint/2010/main" val="3325402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does it look like. Well,</a:t>
            </a:r>
            <a:r>
              <a:rPr lang="en-US" baseline="0" dirty="0" smtClean="0"/>
              <a:t> I could show you a piece of code but that might not make sense.</a:t>
            </a:r>
          </a:p>
          <a:p>
            <a:endParaRPr lang="en-US" baseline="0" dirty="0" smtClean="0"/>
          </a:p>
          <a:p>
            <a:r>
              <a:rPr lang="en-US" baseline="0" dirty="0" smtClean="0"/>
              <a:t>So here’s an overview of what basic components are used in these AngularJS applications</a:t>
            </a:r>
          </a:p>
          <a:p>
            <a:endParaRPr lang="en-US" baseline="0" dirty="0" smtClean="0"/>
          </a:p>
          <a:p>
            <a:r>
              <a:rPr lang="en-US" baseline="0" dirty="0" smtClean="0"/>
              <a:t>First the html page. It often doesn’t contain much but loading the </a:t>
            </a:r>
            <a:r>
              <a:rPr lang="en-US" baseline="0" dirty="0" err="1" smtClean="0"/>
              <a:t>javascript</a:t>
            </a:r>
            <a:r>
              <a:rPr lang="en-US" baseline="0" dirty="0" smtClean="0"/>
              <a:t> and </a:t>
            </a:r>
            <a:r>
              <a:rPr lang="en-US" baseline="0" dirty="0" err="1" smtClean="0"/>
              <a:t>seting</a:t>
            </a:r>
            <a:r>
              <a:rPr lang="en-US" baseline="0" dirty="0" smtClean="0"/>
              <a:t> up a basic structure.</a:t>
            </a:r>
          </a:p>
          <a:p>
            <a:r>
              <a:rPr lang="en-US" baseline="0" dirty="0" smtClean="0"/>
              <a:t>Than the app itself, it is initiated on page load and connects everything.</a:t>
            </a:r>
          </a:p>
          <a:p>
            <a:endParaRPr lang="en-US" baseline="0" dirty="0" smtClean="0"/>
          </a:p>
          <a:p>
            <a:r>
              <a:rPr lang="en-US" baseline="0" dirty="0" smtClean="0"/>
              <a:t>Then the configuration. It contains the stuff we need on a global level. For example: handling the translation we need or loading some variables we might need everywhere.</a:t>
            </a:r>
          </a:p>
          <a:p>
            <a:r>
              <a:rPr lang="en-US" baseline="0" dirty="0" smtClean="0"/>
              <a:t>The routes makes sure we can use multiple pages or views and connect a controller for the logic.</a:t>
            </a:r>
          </a:p>
          <a:p>
            <a:endParaRPr lang="en-US" baseline="0" dirty="0" smtClean="0"/>
          </a:p>
          <a:p>
            <a:r>
              <a:rPr lang="en-US" baseline="0" dirty="0" smtClean="0"/>
              <a:t>The controller is what makes a single page have logic. Connect the data to the view, do calculations and transform input to output.</a:t>
            </a:r>
          </a:p>
          <a:p>
            <a:endParaRPr lang="en-US" baseline="0" dirty="0" smtClean="0"/>
          </a:p>
          <a:p>
            <a:r>
              <a:rPr lang="en-US" baseline="0" dirty="0" smtClean="0"/>
              <a:t>The filters enable you to convert data to something you want to display. Convert to a date or time, set amount of decimals, transform to uppercase or load a specific translation. It doesn’t change the value but rather transforms it into what you want to show</a:t>
            </a:r>
          </a:p>
          <a:p>
            <a:endParaRPr lang="en-US" baseline="0" dirty="0" smtClean="0"/>
          </a:p>
          <a:p>
            <a:r>
              <a:rPr lang="en-US" baseline="0" dirty="0" smtClean="0"/>
              <a:t>The Directive is something special. It extends HTML to have more elements or attributes. So if I want to make a new element called &lt;</a:t>
            </a:r>
            <a:r>
              <a:rPr lang="en-US" baseline="0" dirty="0" err="1" smtClean="0"/>
              <a:t>mainmenu</a:t>
            </a:r>
            <a:r>
              <a:rPr lang="en-US" baseline="0" dirty="0" smtClean="0"/>
              <a:t>&gt; and add some logic and structure, I would use a directive. If I would like to modify it, I could add an attribute so my label not only shows text but also if its associated field is correct or not. It allows you to extend html or implement more logic without losing sight of what is html, what is </a:t>
            </a:r>
            <a:r>
              <a:rPr lang="en-US" baseline="0" dirty="0" err="1" smtClean="0"/>
              <a:t>css</a:t>
            </a:r>
            <a:r>
              <a:rPr lang="en-US" baseline="0" dirty="0" smtClean="0"/>
              <a:t> or what is </a:t>
            </a:r>
            <a:r>
              <a:rPr lang="en-US" baseline="0" dirty="0" err="1" smtClean="0"/>
              <a:t>javascript</a:t>
            </a:r>
            <a:r>
              <a:rPr lang="en-US" baseline="0" dirty="0" smtClean="0"/>
              <a:t>. It removes the need for using </a:t>
            </a:r>
            <a:r>
              <a:rPr lang="en-US" baseline="0" dirty="0" err="1" smtClean="0"/>
              <a:t>jQuery</a:t>
            </a:r>
            <a:r>
              <a:rPr lang="en-US" baseline="0" dirty="0" smtClean="0"/>
              <a:t> to manipulate the dom.</a:t>
            </a:r>
          </a:p>
          <a:p>
            <a:endParaRPr lang="en-US" baseline="0" dirty="0" smtClean="0"/>
          </a:p>
          <a:p>
            <a:r>
              <a:rPr lang="en-US" baseline="0" dirty="0" smtClean="0"/>
              <a:t>Factory and services allow you to retrieve data (say an REST API) and store it persistently. So when I login as a user, my data can be used cross the app. It can also be connected to </a:t>
            </a:r>
            <a:r>
              <a:rPr lang="en-US" baseline="0" dirty="0" err="1" smtClean="0"/>
              <a:t>localstorage</a:t>
            </a:r>
            <a:r>
              <a:rPr lang="en-US" baseline="0" dirty="0" smtClean="0"/>
              <a:t> so you don’t need to be online or retrieve the same data over and over.</a:t>
            </a:r>
          </a:p>
          <a:p>
            <a:r>
              <a:rPr lang="en-US" baseline="0" dirty="0" smtClean="0"/>
              <a:t>Inside the Controller I can refer to these factories and services, so I only need to code them once.</a:t>
            </a:r>
          </a:p>
        </p:txBody>
      </p:sp>
      <p:sp>
        <p:nvSpPr>
          <p:cNvPr id="4" name="Slide Number Placeholder 3"/>
          <p:cNvSpPr>
            <a:spLocks noGrp="1"/>
          </p:cNvSpPr>
          <p:nvPr>
            <p:ph type="sldNum" sz="quarter" idx="10"/>
          </p:nvPr>
        </p:nvSpPr>
        <p:spPr/>
        <p:txBody>
          <a:bodyPr/>
          <a:lstStyle/>
          <a:p>
            <a:fld id="{E3A231E2-5917-44CD-8A06-5F2829B13D02}" type="slidenum">
              <a:rPr lang="en-US" smtClean="0"/>
              <a:pPr/>
              <a:t>30</a:t>
            </a:fld>
            <a:endParaRPr lang="en-US"/>
          </a:p>
        </p:txBody>
      </p:sp>
    </p:spTree>
    <p:extLst>
      <p:ext uri="{BB962C8B-B14F-4D97-AF65-F5344CB8AC3E}">
        <p14:creationId xmlns:p14="http://schemas.microsoft.com/office/powerpoint/2010/main" val="1051734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am I going to talk about</a:t>
            </a:r>
          </a:p>
          <a:p>
            <a:endParaRPr lang="en-US" dirty="0" smtClean="0"/>
          </a:p>
          <a:p>
            <a:r>
              <a:rPr lang="en-US" dirty="0" smtClean="0"/>
              <a:t>-News</a:t>
            </a:r>
            <a:r>
              <a:rPr lang="en-US" baseline="0" dirty="0" smtClean="0"/>
              <a:t> about the web</a:t>
            </a:r>
            <a:endParaRPr lang="en-US" dirty="0" smtClean="0"/>
          </a:p>
          <a:p>
            <a:r>
              <a:rPr lang="en-US" dirty="0" smtClean="0"/>
              <a:t>-New HTML tech</a:t>
            </a:r>
          </a:p>
          <a:p>
            <a:r>
              <a:rPr lang="en-US" dirty="0" smtClean="0"/>
              <a:t>--Like</a:t>
            </a:r>
            <a:r>
              <a:rPr lang="en-US" baseline="0" dirty="0" smtClean="0"/>
              <a:t> SASS, AngularJS and more</a:t>
            </a:r>
          </a:p>
          <a:p>
            <a:r>
              <a:rPr lang="en-US" baseline="0" dirty="0" smtClean="0"/>
              <a:t>-Some demos</a:t>
            </a:r>
          </a:p>
          <a:p>
            <a:r>
              <a:rPr lang="en-US" baseline="0" dirty="0" smtClean="0"/>
              <a:t>-Future of the web. Stuff to start learning or look into</a:t>
            </a:r>
          </a:p>
          <a:p>
            <a:r>
              <a:rPr lang="en-US" baseline="0" dirty="0" smtClean="0"/>
              <a:t>-And a few other things</a:t>
            </a:r>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3</a:t>
            </a:fld>
            <a:endParaRPr lang="en-US"/>
          </a:p>
        </p:txBody>
      </p:sp>
    </p:spTree>
    <p:extLst>
      <p:ext uri="{BB962C8B-B14F-4D97-AF65-F5344CB8AC3E}">
        <p14:creationId xmlns:p14="http://schemas.microsoft.com/office/powerpoint/2010/main" val="3325971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Angular has a few components for you to use</a:t>
            </a:r>
          </a:p>
          <a:p>
            <a:r>
              <a:rPr lang="en-US" baseline="0" dirty="0" smtClean="0"/>
              <a:t>These components are setup like directives so we can insert them like they are normal HTML inside our view.</a:t>
            </a:r>
          </a:p>
          <a:p>
            <a:endParaRPr lang="en-US" baseline="0" dirty="0" smtClean="0"/>
          </a:p>
          <a:p>
            <a:r>
              <a:rPr lang="en-US" baseline="0" dirty="0" smtClean="0"/>
              <a:t>So some examples?</a:t>
            </a:r>
          </a:p>
          <a:p>
            <a:endParaRPr lang="en-US" baseline="0" dirty="0" smtClean="0"/>
          </a:p>
          <a:p>
            <a:r>
              <a:rPr lang="en-US" baseline="0" dirty="0" smtClean="0"/>
              <a:t>Ng-app allows you to define your application. It allows Angular to know: ok this is an app, we need to do some stuff for that.</a:t>
            </a:r>
          </a:p>
          <a:p>
            <a:r>
              <a:rPr lang="en-US" baseline="0" dirty="0" smtClean="0"/>
              <a:t>Ng-model is the two-way binding I talked about earlier. It contains a data variable (</a:t>
            </a:r>
            <a:r>
              <a:rPr lang="en-US" baseline="0" dirty="0" err="1" smtClean="0"/>
              <a:t>var</a:t>
            </a:r>
            <a:r>
              <a:rPr lang="en-US" baseline="0" dirty="0" smtClean="0"/>
              <a:t>, as string, array or </a:t>
            </a:r>
            <a:r>
              <a:rPr lang="en-US" baseline="0" dirty="0" err="1" smtClean="0"/>
              <a:t>int</a:t>
            </a:r>
            <a:r>
              <a:rPr lang="en-US" baseline="0" dirty="0" smtClean="0"/>
              <a:t>) which you can use to connect to an element. So if I have an input element for typing a name in a field, I can use </a:t>
            </a:r>
            <a:r>
              <a:rPr lang="en-US" baseline="0" dirty="0" err="1" smtClean="0"/>
              <a:t>ng</a:t>
            </a:r>
            <a:r>
              <a:rPr lang="en-US" baseline="0" dirty="0" smtClean="0"/>
              <a:t>-model to refer to it as a variable.</a:t>
            </a:r>
          </a:p>
          <a:p>
            <a:r>
              <a:rPr lang="en-US" baseline="0" dirty="0" smtClean="0"/>
              <a:t>Ng-controller allows you to attach an external controller. Normally you can already attach a controller with the route but if you want to use a controller inside a controller you can do that. This way you can separate your code even more.</a:t>
            </a:r>
          </a:p>
          <a:p>
            <a:r>
              <a:rPr lang="en-US" baseline="0" dirty="0" smtClean="0"/>
              <a:t>Ng-form binds a few handy variables to your form and form elements so you can use front-end validation</a:t>
            </a:r>
          </a:p>
          <a:p>
            <a:r>
              <a:rPr lang="en-US" baseline="0" dirty="0" smtClean="0"/>
              <a:t>Ng-click replaces the on-click event from </a:t>
            </a:r>
            <a:r>
              <a:rPr lang="en-US" baseline="0" dirty="0" err="1" smtClean="0"/>
              <a:t>javascript</a:t>
            </a:r>
            <a:r>
              <a:rPr lang="en-US" baseline="0" dirty="0" smtClean="0"/>
              <a:t> and allows you to call functions in your controller</a:t>
            </a:r>
          </a:p>
          <a:p>
            <a:r>
              <a:rPr lang="en-US" baseline="0" dirty="0" smtClean="0"/>
              <a:t>Ng-repeat allows you to go through a list of items (an array) and do something for every item in the list. So you can make a nice list of menu-items or create a nice table.</a:t>
            </a:r>
          </a:p>
          <a:p>
            <a:r>
              <a:rPr lang="en-US" baseline="0" dirty="0" smtClean="0"/>
              <a:t>Ng-if </a:t>
            </a:r>
            <a:r>
              <a:rPr lang="en-US" baseline="0" dirty="0" err="1" smtClean="0"/>
              <a:t>ng</a:t>
            </a:r>
            <a:r>
              <a:rPr lang="en-US" baseline="0" dirty="0" smtClean="0"/>
              <a:t>-show </a:t>
            </a:r>
            <a:r>
              <a:rPr lang="en-US" baseline="0" dirty="0" err="1" smtClean="0"/>
              <a:t>ng</a:t>
            </a:r>
            <a:r>
              <a:rPr lang="en-US" baseline="0" dirty="0" smtClean="0"/>
              <a:t>-hide and </a:t>
            </a:r>
            <a:r>
              <a:rPr lang="en-US" baseline="0" dirty="0" err="1" smtClean="0"/>
              <a:t>ng</a:t>
            </a:r>
            <a:r>
              <a:rPr lang="en-US" baseline="0" dirty="0" smtClean="0"/>
              <a:t>-switch allow you to handle the display or logic of data you want to display. Say I have a menu item, I want to give it an class when a certain page is selected. Or only show a div when somebody clicks a button.</a:t>
            </a:r>
          </a:p>
          <a:p>
            <a:r>
              <a:rPr lang="en-US" baseline="0" dirty="0" smtClean="0"/>
              <a:t>Ng-include allows you to include another html-file. You can also combine this with </a:t>
            </a:r>
            <a:r>
              <a:rPr lang="en-US" baseline="0" dirty="0" err="1" smtClean="0"/>
              <a:t>ng</a:t>
            </a:r>
            <a:r>
              <a:rPr lang="en-US" baseline="0" dirty="0" smtClean="0"/>
              <a:t>-controller to keep things separated</a:t>
            </a:r>
          </a:p>
          <a:p>
            <a:r>
              <a:rPr lang="en-US" baseline="0" dirty="0" smtClean="0"/>
              <a:t>Ng-filter allows you to prepare content for display depending on what value they have.</a:t>
            </a:r>
          </a:p>
        </p:txBody>
      </p:sp>
      <p:sp>
        <p:nvSpPr>
          <p:cNvPr id="4" name="Slide Number Placeholder 3"/>
          <p:cNvSpPr>
            <a:spLocks noGrp="1"/>
          </p:cNvSpPr>
          <p:nvPr>
            <p:ph type="sldNum" sz="quarter" idx="10"/>
          </p:nvPr>
        </p:nvSpPr>
        <p:spPr/>
        <p:txBody>
          <a:bodyPr/>
          <a:lstStyle/>
          <a:p>
            <a:fld id="{E3A231E2-5917-44CD-8A06-5F2829B13D02}" type="slidenum">
              <a:rPr lang="en-US" smtClean="0"/>
              <a:pPr/>
              <a:t>31</a:t>
            </a:fld>
            <a:endParaRPr lang="en-US"/>
          </a:p>
        </p:txBody>
      </p:sp>
    </p:spTree>
    <p:extLst>
      <p:ext uri="{BB962C8B-B14F-4D97-AF65-F5344CB8AC3E}">
        <p14:creationId xmlns:p14="http://schemas.microsoft.com/office/powerpoint/2010/main" val="454761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a:t>
            </a:r>
            <a:r>
              <a:rPr lang="en-US" baseline="0" dirty="0" smtClean="0"/>
              <a:t> has been setup to be modular. It allows you to pick the features you want and leave others out. It also allows you to extend it yourself or use 3</a:t>
            </a:r>
            <a:r>
              <a:rPr lang="en-US" baseline="30000" dirty="0" smtClean="0"/>
              <a:t>rd</a:t>
            </a:r>
            <a:r>
              <a:rPr lang="en-US" baseline="0" dirty="0" smtClean="0"/>
              <a:t> party modules.</a:t>
            </a:r>
          </a:p>
          <a:p>
            <a:r>
              <a:rPr lang="en-US" baseline="0" dirty="0" smtClean="0"/>
              <a:t>So the project has a few modules that you can insert if you want to use them. On the left you see a few of these modules.</a:t>
            </a:r>
          </a:p>
          <a:p>
            <a:endParaRPr lang="en-US" baseline="0" dirty="0" smtClean="0"/>
          </a:p>
          <a:p>
            <a:r>
              <a:rPr lang="en-US" baseline="0" dirty="0" smtClean="0"/>
              <a:t>Animate allows you to add animation to certain events</a:t>
            </a:r>
          </a:p>
          <a:p>
            <a:r>
              <a:rPr lang="en-US" baseline="0" dirty="0" smtClean="0"/>
              <a:t>Cookies allows you to handle cookies</a:t>
            </a:r>
          </a:p>
          <a:p>
            <a:r>
              <a:rPr lang="en-US" baseline="0" dirty="0" smtClean="0"/>
              <a:t>Messages allows you to add validation messages to forms</a:t>
            </a:r>
          </a:p>
          <a:p>
            <a:r>
              <a:rPr lang="en-US" baseline="0" dirty="0" smtClean="0"/>
              <a:t>Mock allows you to mock data in your app, </a:t>
            </a:r>
            <a:r>
              <a:rPr lang="en-US" baseline="0" dirty="0" err="1" smtClean="0"/>
              <a:t>allthough</a:t>
            </a:r>
            <a:r>
              <a:rPr lang="en-US" baseline="0" dirty="0" smtClean="0"/>
              <a:t> you might want to separate this further</a:t>
            </a:r>
          </a:p>
          <a:p>
            <a:r>
              <a:rPr lang="en-US" baseline="0" dirty="0" smtClean="0"/>
              <a:t>Resource allows you to perform REST calls</a:t>
            </a:r>
          </a:p>
          <a:p>
            <a:r>
              <a:rPr lang="en-US" baseline="0" dirty="0" smtClean="0"/>
              <a:t>Route allows you to define multiple routes and connect controllers or resolve data before it is loaded</a:t>
            </a:r>
          </a:p>
          <a:p>
            <a:r>
              <a:rPr lang="en-US" baseline="0" dirty="0" smtClean="0"/>
              <a:t>Sanitize allows you to parse data to make it safely to use. Say from a JSON or user-input</a:t>
            </a:r>
          </a:p>
          <a:p>
            <a:r>
              <a:rPr lang="en-US" baseline="0" dirty="0" smtClean="0"/>
              <a:t>Touch allows you to handle mobile touch events and removes the 300ms tap delay</a:t>
            </a:r>
          </a:p>
          <a:p>
            <a:endParaRPr lang="en-US" baseline="0" dirty="0" smtClean="0"/>
          </a:p>
          <a:p>
            <a:r>
              <a:rPr lang="en-US" baseline="0" dirty="0" smtClean="0"/>
              <a:t>Of course there are popular modules to use to extend or replace default modules</a:t>
            </a:r>
          </a:p>
          <a:p>
            <a:r>
              <a:rPr lang="en-US" baseline="0" dirty="0" smtClean="0"/>
              <a:t>For UI/Styling like bootstrap</a:t>
            </a:r>
          </a:p>
          <a:p>
            <a:r>
              <a:rPr lang="en-US" baseline="0" dirty="0" smtClean="0"/>
              <a:t>Add file-upload handling</a:t>
            </a:r>
          </a:p>
          <a:p>
            <a:r>
              <a:rPr lang="en-US" baseline="0" dirty="0" smtClean="0"/>
              <a:t>Translate strings for multi-language apps</a:t>
            </a:r>
          </a:p>
          <a:p>
            <a:r>
              <a:rPr lang="en-US" baseline="0" dirty="0" smtClean="0"/>
              <a:t>Advanced REST</a:t>
            </a:r>
          </a:p>
          <a:p>
            <a:r>
              <a:rPr lang="en-US" baseline="0" dirty="0" smtClean="0"/>
              <a:t>Advanced Routing</a:t>
            </a:r>
          </a:p>
          <a:p>
            <a:r>
              <a:rPr lang="en-US" baseline="0" dirty="0" smtClean="0"/>
              <a:t>Loading data for infinite scroll</a:t>
            </a:r>
          </a:p>
          <a:p>
            <a:r>
              <a:rPr lang="en-US" baseline="0" dirty="0" smtClean="0"/>
              <a:t>Handle </a:t>
            </a:r>
            <a:r>
              <a:rPr lang="en-US" baseline="0" dirty="0" err="1" smtClean="0"/>
              <a:t>Localstorage</a:t>
            </a:r>
            <a:endParaRPr lang="en-US" baseline="0" dirty="0" smtClean="0"/>
          </a:p>
          <a:p>
            <a:r>
              <a:rPr lang="en-US" baseline="0" dirty="0" smtClean="0"/>
              <a:t>And more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3A231E2-5917-44CD-8A06-5F2829B13D02}" type="slidenum">
              <a:rPr lang="en-US" smtClean="0"/>
              <a:pPr/>
              <a:t>32</a:t>
            </a:fld>
            <a:endParaRPr lang="en-US"/>
          </a:p>
        </p:txBody>
      </p:sp>
    </p:spTree>
    <p:extLst>
      <p:ext uri="{BB962C8B-B14F-4D97-AF65-F5344CB8AC3E}">
        <p14:creationId xmlns:p14="http://schemas.microsoft.com/office/powerpoint/2010/main" val="1815135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web we need to take a few bold moves to ease</a:t>
            </a:r>
            <a:r>
              <a:rPr lang="en-US" baseline="0" dirty="0" smtClean="0"/>
              <a:t> development and to improve our projects.</a:t>
            </a:r>
          </a:p>
          <a:p>
            <a:endParaRPr lang="en-US" baseline="0" dirty="0" smtClean="0"/>
          </a:p>
          <a:p>
            <a:r>
              <a:rPr lang="en-US" baseline="0" dirty="0" smtClean="0"/>
              <a:t>There is a big problem at the moment where lots of clients use outdated browsers or operating systems and I think, at least for web, we need to cut some loose. Do we really need to support anything older than IE11? Even XP support has ended and everything from Vista and up is able to upgrade to IE11. It allows for much easier coding and less exceptions or bugs.</a:t>
            </a:r>
          </a:p>
          <a:p>
            <a:r>
              <a:rPr lang="en-US" baseline="0" dirty="0" smtClean="0"/>
              <a:t>There are also more bugs and things that make it hard to develop for old platforms. So there are some steps to be taken to make sure our clients know this. Older browsers take extra time to support.</a:t>
            </a:r>
          </a:p>
          <a:p>
            <a:endParaRPr lang="en-US" baseline="0" dirty="0" smtClean="0"/>
          </a:p>
          <a:p>
            <a:r>
              <a:rPr lang="en-US" baseline="0" dirty="0" smtClean="0"/>
              <a:t>So lets start with Android 4.x, iOS 7 and Windows Phone 8.1. For iOS I’d rather use iOS8 since that also fixes some nasty browser-bugs. And all WP8 devices (running IE10) will get 8.1. Projects that will now start, will be released when IE11 runs on many WP devices.</a:t>
            </a:r>
          </a:p>
          <a:p>
            <a:endParaRPr lang="en-US" baseline="0" dirty="0" smtClean="0"/>
          </a:p>
          <a:p>
            <a:r>
              <a:rPr lang="en-US" baseline="0" dirty="0" smtClean="0"/>
              <a:t>In short: cut older browsers loose from new projects</a:t>
            </a:r>
          </a:p>
          <a:p>
            <a:endParaRPr lang="en-US" baseline="0" dirty="0" smtClean="0"/>
          </a:p>
          <a:p>
            <a:pPr marL="0" indent="0">
              <a:buNone/>
            </a:pPr>
            <a:r>
              <a:rPr lang="en-US" sz="1200" i="1" dirty="0" smtClean="0"/>
              <a:t>Other platforms are possible but cost more time to support</a:t>
            </a:r>
          </a:p>
          <a:p>
            <a:r>
              <a:rPr lang="en-US" sz="1200" i="1" dirty="0" smtClean="0"/>
              <a:t>missing HTML5, CSS3 and JavaScript support + lots of Browser/OS-bugs</a:t>
            </a:r>
          </a:p>
          <a:p>
            <a:r>
              <a:rPr lang="en-US" sz="1200" i="1" dirty="0" err="1" smtClean="0"/>
              <a:t>Flexbox</a:t>
            </a:r>
            <a:endParaRPr lang="en-US" sz="1200" i="1" dirty="0" smtClean="0"/>
          </a:p>
          <a:p>
            <a:r>
              <a:rPr lang="en-US" sz="1200" i="1" dirty="0" smtClean="0"/>
              <a:t>iOS fixed-position bug</a:t>
            </a:r>
          </a:p>
          <a:p>
            <a:r>
              <a:rPr lang="en-US" sz="1200" i="1" dirty="0" smtClean="0"/>
              <a:t>iOS height-bug</a:t>
            </a:r>
          </a:p>
          <a:p>
            <a:r>
              <a:rPr lang="en-US" sz="1200" i="1" dirty="0" smtClean="0"/>
              <a:t>Local storage bugs</a:t>
            </a:r>
          </a:p>
          <a:p>
            <a:r>
              <a:rPr lang="en-US" sz="1200" i="1" dirty="0" smtClean="0"/>
              <a:t>IE &lt;10 madness</a:t>
            </a:r>
          </a:p>
          <a:p>
            <a:r>
              <a:rPr lang="en-US" sz="1200" i="1" dirty="0" smtClean="0"/>
              <a:t>IE 10+ lack of touch-events</a:t>
            </a:r>
          </a:p>
          <a:p>
            <a:r>
              <a:rPr lang="en-US" sz="1200" i="1" dirty="0" smtClean="0"/>
              <a:t>IE caching bug</a:t>
            </a:r>
          </a:p>
          <a:p>
            <a:r>
              <a:rPr lang="en-US" sz="1200" i="1" dirty="0" smtClean="0"/>
              <a:t>300ms Touch-delay</a:t>
            </a:r>
          </a:p>
          <a:p>
            <a:endParaRPr lang="en-US" baseline="0" dirty="0" smtClean="0"/>
          </a:p>
        </p:txBody>
      </p:sp>
      <p:sp>
        <p:nvSpPr>
          <p:cNvPr id="4" name="Slide Number Placeholder 3"/>
          <p:cNvSpPr>
            <a:spLocks noGrp="1"/>
          </p:cNvSpPr>
          <p:nvPr>
            <p:ph type="sldNum" sz="quarter" idx="10"/>
          </p:nvPr>
        </p:nvSpPr>
        <p:spPr/>
        <p:txBody>
          <a:bodyPr/>
          <a:lstStyle/>
          <a:p>
            <a:fld id="{E3A231E2-5917-44CD-8A06-5F2829B13D02}" type="slidenum">
              <a:rPr lang="en-US" smtClean="0"/>
              <a:pPr/>
              <a:t>33</a:t>
            </a:fld>
            <a:endParaRPr lang="en-US"/>
          </a:p>
        </p:txBody>
      </p:sp>
    </p:spTree>
    <p:extLst>
      <p:ext uri="{BB962C8B-B14F-4D97-AF65-F5344CB8AC3E}">
        <p14:creationId xmlns:p14="http://schemas.microsoft.com/office/powerpoint/2010/main" val="271131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t>
            </a:r>
            <a:r>
              <a:rPr lang="en-US" dirty="0" err="1" smtClean="0"/>
              <a:t>whats</a:t>
            </a:r>
            <a:r>
              <a:rPr lang="en-US" dirty="0" smtClean="0"/>
              <a:t> new for the</a:t>
            </a:r>
            <a:r>
              <a:rPr lang="en-US" baseline="0" dirty="0" smtClean="0"/>
              <a:t> web in 2014?</a:t>
            </a:r>
          </a:p>
          <a:p>
            <a:endParaRPr lang="en-US" dirty="0" smtClean="0"/>
          </a:p>
          <a:p>
            <a:r>
              <a:rPr lang="en-US" dirty="0" smtClean="0"/>
              <a:t>Increased Mobile support</a:t>
            </a:r>
          </a:p>
          <a:p>
            <a:r>
              <a:rPr lang="en-US" dirty="0" smtClean="0"/>
              <a:t>-More devices online</a:t>
            </a:r>
          </a:p>
          <a:p>
            <a:r>
              <a:rPr lang="en-US" dirty="0" smtClean="0"/>
              <a:t>-More new features supported in browsers</a:t>
            </a:r>
          </a:p>
          <a:p>
            <a:endParaRPr lang="en-US" dirty="0" smtClean="0"/>
          </a:p>
          <a:p>
            <a:r>
              <a:rPr lang="en-US" dirty="0" smtClean="0"/>
              <a:t>Mobile-first design</a:t>
            </a:r>
          </a:p>
          <a:p>
            <a:r>
              <a:rPr lang="en-US" dirty="0" smtClean="0"/>
              <a:t>-More sites and apps start with mobile dimensions and work their</a:t>
            </a:r>
            <a:r>
              <a:rPr lang="en-US" baseline="0" dirty="0" smtClean="0"/>
              <a:t> way </a:t>
            </a:r>
            <a:r>
              <a:rPr lang="en-US" baseline="0" dirty="0" smtClean="0"/>
              <a:t>up</a:t>
            </a:r>
          </a:p>
          <a:p>
            <a:r>
              <a:rPr lang="en-US" baseline="0" dirty="0" smtClean="0"/>
              <a:t>-They also support touch and other device features</a:t>
            </a:r>
            <a:endParaRPr lang="en-US" dirty="0" smtClean="0"/>
          </a:p>
          <a:p>
            <a:endParaRPr lang="en-US" dirty="0" smtClean="0"/>
          </a:p>
          <a:p>
            <a:r>
              <a:rPr lang="en-US" dirty="0" smtClean="0"/>
              <a:t>More sites utilizing HTML5 features</a:t>
            </a:r>
          </a:p>
          <a:p>
            <a:r>
              <a:rPr lang="en-US" dirty="0" smtClean="0"/>
              <a:t>-Like font-face</a:t>
            </a:r>
          </a:p>
          <a:p>
            <a:r>
              <a:rPr lang="en-US" dirty="0" smtClean="0"/>
              <a:t>-Like Video</a:t>
            </a:r>
          </a:p>
          <a:p>
            <a:pPr marL="0" lvl="1" indent="0">
              <a:buNone/>
            </a:pPr>
            <a:endParaRPr lang="en-US" dirty="0" smtClean="0"/>
          </a:p>
          <a:p>
            <a:r>
              <a:rPr lang="en-US" dirty="0" smtClean="0"/>
              <a:t>End Of Life Windows XP</a:t>
            </a:r>
          </a:p>
          <a:p>
            <a:r>
              <a:rPr lang="en-US" dirty="0" smtClean="0"/>
              <a:t>-No more support for Internet</a:t>
            </a:r>
            <a:r>
              <a:rPr lang="en-US" baseline="0" dirty="0" smtClean="0"/>
              <a:t> Explorer 9</a:t>
            </a:r>
            <a:endParaRPr lang="en-US" dirty="0" smtClean="0"/>
          </a:p>
          <a:p>
            <a:endParaRPr lang="en-US" dirty="0" smtClean="0"/>
          </a:p>
          <a:p>
            <a:r>
              <a:rPr lang="en-US" dirty="0" smtClean="0"/>
              <a:t>Google Forces Android 4.x</a:t>
            </a:r>
          </a:p>
          <a:p>
            <a:r>
              <a:rPr lang="en-US" dirty="0" smtClean="0"/>
              <a:t>-Android</a:t>
            </a:r>
            <a:r>
              <a:rPr lang="en-US" baseline="0" dirty="0" smtClean="0"/>
              <a:t> 2.x and 3.x are dying out</a:t>
            </a:r>
            <a:endParaRPr lang="en-US" dirty="0" smtClean="0"/>
          </a:p>
          <a:p>
            <a:pPr marL="0" indent="0">
              <a:buNone/>
            </a:pPr>
            <a:endParaRPr lang="en-US" dirty="0" smtClean="0"/>
          </a:p>
          <a:p>
            <a:pPr marL="0" indent="0">
              <a:buNone/>
            </a:pPr>
            <a:r>
              <a:rPr lang="en-US" dirty="0" smtClean="0"/>
              <a:t>New</a:t>
            </a:r>
            <a:r>
              <a:rPr lang="en-US" baseline="0" dirty="0" smtClean="0"/>
              <a:t> mobile operating system versions</a:t>
            </a:r>
            <a:endParaRPr lang="en-US" dirty="0" smtClean="0"/>
          </a:p>
          <a:p>
            <a:pPr lvl="1"/>
            <a:endParaRPr lang="en-US" dirty="0" smtClean="0"/>
          </a:p>
          <a:p>
            <a:r>
              <a:rPr lang="en-US" dirty="0" smtClean="0"/>
              <a:t>Android L -&gt;</a:t>
            </a:r>
            <a:r>
              <a:rPr lang="en-US" baseline="0" dirty="0" smtClean="0"/>
              <a:t> Material Design</a:t>
            </a:r>
            <a:endParaRPr lang="en-US" dirty="0" smtClean="0"/>
          </a:p>
          <a:p>
            <a:r>
              <a:rPr lang="en-US" dirty="0" smtClean="0"/>
              <a:t>-New way for content to</a:t>
            </a:r>
            <a:r>
              <a:rPr lang="en-US" baseline="0" dirty="0" smtClean="0"/>
              <a:t> animate and interact</a:t>
            </a:r>
          </a:p>
          <a:p>
            <a:endParaRPr lang="en-US" baseline="0" dirty="0" smtClean="0"/>
          </a:p>
          <a:p>
            <a:r>
              <a:rPr lang="en-US" baseline="0" dirty="0" smtClean="0"/>
              <a:t>As you can see by the graph the older browsers have limited support now. Chrome is most popular.</a:t>
            </a:r>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4</a:t>
            </a:fld>
            <a:endParaRPr lang="en-US"/>
          </a:p>
        </p:txBody>
      </p:sp>
    </p:spTree>
    <p:extLst>
      <p:ext uri="{BB962C8B-B14F-4D97-AF65-F5344CB8AC3E}">
        <p14:creationId xmlns:p14="http://schemas.microsoft.com/office/powerpoint/2010/main" val="3111737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2014 HTML5 will reach a stable recommendation. Its one of the final steps in the validation process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will be officially finished in 2016</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HTML5 spec has separated a few items to new branches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-Canvas – for drawings and visual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-Storage – for locally storing files or databases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-Socket &amp; </a:t>
            </a:r>
            <a:r>
              <a:rPr lang="en-US" baseline="0" dirty="0" err="1" smtClean="0"/>
              <a:t>Webworker</a:t>
            </a:r>
            <a:r>
              <a:rPr lang="en-US" baseline="0" dirty="0" smtClean="0"/>
              <a:t> – for creating real time communication (push-connections from server to client)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-WebRTC – the protocol for RTP communication (streaming audio/video)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-Media – the video and audio tags with codecs. For playing static media files</a:t>
            </a:r>
            <a:endParaRPr lang="en-US" dirty="0" smtClean="0"/>
          </a:p>
        </p:txBody>
      </p:sp>
      <p:sp>
        <p:nvSpPr>
          <p:cNvPr id="4" name="Slide Number Placeholder 3"/>
          <p:cNvSpPr>
            <a:spLocks noGrp="1"/>
          </p:cNvSpPr>
          <p:nvPr>
            <p:ph type="sldNum" sz="quarter" idx="10"/>
          </p:nvPr>
        </p:nvSpPr>
        <p:spPr/>
        <p:txBody>
          <a:bodyPr/>
          <a:lstStyle/>
          <a:p>
            <a:fld id="{E3A231E2-5917-44CD-8A06-5F2829B13D02}" type="slidenum">
              <a:rPr lang="en-US" smtClean="0"/>
              <a:pPr/>
              <a:t>5</a:t>
            </a:fld>
            <a:endParaRPr lang="en-US"/>
          </a:p>
        </p:txBody>
      </p:sp>
    </p:spTree>
    <p:extLst>
      <p:ext uri="{BB962C8B-B14F-4D97-AF65-F5344CB8AC3E}">
        <p14:creationId xmlns:p14="http://schemas.microsoft.com/office/powerpoint/2010/main" val="2753529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Doing</a:t>
            </a:r>
            <a:r>
              <a:rPr lang="en-US" baseline="0" dirty="0" smtClean="0"/>
              <a:t> transitions with the GPU or painting with the GPU increases performance dramatically. Especially on devices with advanced GPU and multi-cores.</a:t>
            </a:r>
          </a:p>
          <a:p>
            <a:r>
              <a:rPr lang="en-US" baseline="0" dirty="0" smtClean="0"/>
              <a:t>Using </a:t>
            </a:r>
            <a:r>
              <a:rPr lang="en-US" baseline="0" dirty="0" err="1" smtClean="0"/>
              <a:t>Javascript</a:t>
            </a:r>
            <a:r>
              <a:rPr lang="en-US" baseline="0" dirty="0" smtClean="0"/>
              <a:t> visual manipulation seems to be over. Though new progress has been made which could make </a:t>
            </a:r>
            <a:r>
              <a:rPr lang="en-US" baseline="0" dirty="0" err="1" smtClean="0"/>
              <a:t>Javascript</a:t>
            </a:r>
            <a:r>
              <a:rPr lang="en-US" baseline="0" dirty="0" smtClean="0"/>
              <a:t> even faster than CSS for transitions. Polymer for example.</a:t>
            </a:r>
          </a:p>
          <a:p>
            <a:endParaRPr lang="en-US" baseline="0" dirty="0" smtClean="0"/>
          </a:p>
          <a:p>
            <a:r>
              <a:rPr lang="en-US" baseline="0" dirty="0" smtClean="0"/>
              <a:t>A new CSS standard is being made with lots of new features like pointer-events, for handling multiple kinds of input devices</a:t>
            </a:r>
          </a:p>
          <a:p>
            <a:r>
              <a:rPr lang="en-US" baseline="0" dirty="0" smtClean="0"/>
              <a:t>Have functions and variables in CSS to shorten </a:t>
            </a:r>
            <a:r>
              <a:rPr lang="en-US" baseline="0" dirty="0" err="1" smtClean="0"/>
              <a:t>developtime</a:t>
            </a:r>
            <a:endParaRPr lang="en-US" baseline="0" dirty="0" smtClean="0"/>
          </a:p>
          <a:p>
            <a:r>
              <a:rPr lang="en-US" baseline="0" dirty="0" smtClean="0"/>
              <a:t>New selectors for selecting content and applying styles to them. With a big focus on selecting most but not all or selecting element </a:t>
            </a:r>
            <a:r>
              <a:rPr lang="en-US" baseline="0" dirty="0" err="1" smtClean="0"/>
              <a:t>childs</a:t>
            </a:r>
            <a:r>
              <a:rPr lang="en-US" baseline="0" dirty="0" smtClean="0"/>
              <a:t> or parents</a:t>
            </a:r>
          </a:p>
          <a:p>
            <a:r>
              <a:rPr lang="en-US" baseline="0" dirty="0" smtClean="0"/>
              <a:t>Removing unneeded handles for faster performance</a:t>
            </a:r>
            <a:endParaRPr lang="en-US" dirty="0" smtClean="0"/>
          </a:p>
          <a:p>
            <a:endParaRPr lang="en-US" dirty="0" smtClean="0"/>
          </a:p>
          <a:p>
            <a:r>
              <a:rPr lang="en-US" dirty="0" smtClean="0"/>
              <a:t>http://</a:t>
            </a:r>
            <a:r>
              <a:rPr lang="en-US" dirty="0" err="1" smtClean="0"/>
              <a:t>samuli.hakoniemi.net</a:t>
            </a:r>
            <a:r>
              <a:rPr lang="en-US" dirty="0" smtClean="0"/>
              <a:t>/peek-into-css4/</a:t>
            </a:r>
          </a:p>
          <a:p>
            <a:r>
              <a:rPr lang="en-US" dirty="0" smtClean="0"/>
              <a:t>http://</a:t>
            </a:r>
            <a:r>
              <a:rPr lang="en-US" dirty="0" err="1" smtClean="0"/>
              <a:t>vandelaydesign.com</a:t>
            </a:r>
            <a:r>
              <a:rPr lang="en-US" dirty="0" smtClean="0"/>
              <a:t>/some-interesting-possibilities-with-css4/</a:t>
            </a:r>
          </a:p>
          <a:p>
            <a:r>
              <a:rPr lang="en-US" dirty="0" smtClean="0"/>
              <a:t>http://</a:t>
            </a:r>
            <a:r>
              <a:rPr lang="en-US" dirty="0" err="1" smtClean="0"/>
              <a:t>www.sitepoint.com</a:t>
            </a:r>
            <a:r>
              <a:rPr lang="en-US" dirty="0" smtClean="0"/>
              <a:t>/css-selectors-level-4-the-path-to-css4/</a:t>
            </a:r>
          </a:p>
          <a:p>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6</a:t>
            </a:fld>
            <a:endParaRPr lang="en-US"/>
          </a:p>
        </p:txBody>
      </p:sp>
    </p:spTree>
    <p:extLst>
      <p:ext uri="{BB962C8B-B14F-4D97-AF65-F5344CB8AC3E}">
        <p14:creationId xmlns:p14="http://schemas.microsoft.com/office/powerpoint/2010/main" val="1512478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None/>
            </a:pPr>
            <a:endParaRPr lang="en-US" dirty="0" smtClean="0"/>
          </a:p>
          <a:p>
            <a:pPr marL="0" lvl="1" indent="0">
              <a:buNone/>
            </a:pPr>
            <a:endParaRPr lang="en-US" dirty="0" smtClean="0"/>
          </a:p>
          <a:p>
            <a:pPr lvl="1"/>
            <a:r>
              <a:rPr lang="en-US" dirty="0" smtClean="0"/>
              <a:t>Nesting</a:t>
            </a:r>
          </a:p>
          <a:p>
            <a:pPr lvl="1"/>
            <a:r>
              <a:rPr lang="en-US" dirty="0" smtClean="0"/>
              <a:t>Variables</a:t>
            </a:r>
          </a:p>
          <a:p>
            <a:pPr lvl="1"/>
            <a:r>
              <a:rPr lang="en-US" dirty="0" smtClean="0"/>
              <a:t>Partials</a:t>
            </a:r>
          </a:p>
          <a:p>
            <a:pPr lvl="1"/>
            <a:r>
              <a:rPr lang="en-US" dirty="0" smtClean="0"/>
              <a:t>Import</a:t>
            </a:r>
          </a:p>
          <a:p>
            <a:pPr lvl="1"/>
            <a:r>
              <a:rPr lang="en-US" dirty="0" err="1" smtClean="0"/>
              <a:t>Mixins</a:t>
            </a:r>
            <a:endParaRPr lang="en-US" dirty="0" smtClean="0"/>
          </a:p>
          <a:p>
            <a:pPr lvl="1"/>
            <a:r>
              <a:rPr lang="en-US" dirty="0" smtClean="0"/>
              <a:t>Inheritance</a:t>
            </a:r>
          </a:p>
          <a:p>
            <a:pPr lvl="1"/>
            <a:r>
              <a:rPr lang="en-US" dirty="0" smtClean="0"/>
              <a:t>Operators</a:t>
            </a:r>
          </a:p>
          <a:p>
            <a:pPr lvl="1"/>
            <a:r>
              <a:rPr lang="en-US" dirty="0" smtClean="0"/>
              <a:t>Preprocessing</a:t>
            </a:r>
          </a:p>
          <a:p>
            <a:endParaRPr lang="en-US" dirty="0" smtClean="0"/>
          </a:p>
          <a:p>
            <a:r>
              <a:rPr lang="en-US" dirty="0" smtClean="0"/>
              <a:t>SASS</a:t>
            </a:r>
            <a:r>
              <a:rPr lang="en-US" baseline="0" dirty="0" smtClean="0"/>
              <a:t> or Syntactically Awesome </a:t>
            </a:r>
            <a:r>
              <a:rPr lang="en-US" baseline="0" dirty="0" err="1" smtClean="0"/>
              <a:t>Stylesheets</a:t>
            </a:r>
            <a:r>
              <a:rPr lang="en-US" baseline="0" dirty="0" smtClean="0"/>
              <a:t> appeared in 2007 as an extension for CSS, much like LESS. But where LESS is compiled on client-side, SASS is compiled on the server or during development. SASS is also known as SCSS where the syntax follows the normal CSS styling principles as SASS doesn’t have block formatting (or curly brackets). SASS is made in Ruby but is currently being converted to PHP, C and Java. The C version isn’t on par with Ruby but contains most features.</a:t>
            </a:r>
          </a:p>
          <a:p>
            <a:endParaRPr lang="en-US" baseline="0" dirty="0" smtClean="0"/>
          </a:p>
          <a:p>
            <a:r>
              <a:rPr lang="en-US" baseline="0" dirty="0" smtClean="0"/>
              <a:t>So why use SASS?</a:t>
            </a:r>
          </a:p>
          <a:p>
            <a:endParaRPr lang="en-US" baseline="0" dirty="0" smtClean="0"/>
          </a:p>
          <a:p>
            <a:r>
              <a:rPr lang="en-US" baseline="0" dirty="0" smtClean="0"/>
              <a:t>As you can see in the example, it allows you to nest your content. Making it a bit better structured and needing less code</a:t>
            </a:r>
          </a:p>
          <a:p>
            <a:r>
              <a:rPr lang="en-US" baseline="0" dirty="0" smtClean="0"/>
              <a:t>It also allows for variables. So you  can define your basic colors and use them more easily. You can then also update those colors all at once</a:t>
            </a:r>
          </a:p>
          <a:p>
            <a:r>
              <a:rPr lang="en-US" baseline="0" dirty="0" smtClean="0"/>
              <a:t>You can import other SASS files so you can split your </a:t>
            </a:r>
            <a:r>
              <a:rPr lang="en-US" baseline="0" dirty="0" err="1" smtClean="0"/>
              <a:t>css</a:t>
            </a:r>
            <a:r>
              <a:rPr lang="en-US" baseline="0" dirty="0" smtClean="0"/>
              <a:t> up in multiple files. After compilation they get combined to a single file. Thus removing the negative side of normal CSS imports.</a:t>
            </a:r>
          </a:p>
          <a:p>
            <a:r>
              <a:rPr lang="en-US" dirty="0" smtClean="0"/>
              <a:t>You can use mixings, simple functions,</a:t>
            </a:r>
            <a:r>
              <a:rPr lang="en-US" baseline="0" dirty="0" smtClean="0"/>
              <a:t> to ease some functionality. Like making a function for gradients to insert 2 colors and get the code automatically. Or create a loop of some sort.</a:t>
            </a:r>
          </a:p>
          <a:p>
            <a:r>
              <a:rPr lang="en-US" baseline="0" dirty="0" smtClean="0"/>
              <a:t>Inheritance is inspired by object oriented programming. By extending a block of code inside another block.</a:t>
            </a:r>
          </a:p>
          <a:p>
            <a:r>
              <a:rPr lang="en-US" baseline="0" dirty="0" smtClean="0"/>
              <a:t>Operators allow you to calculate with values. Combined with variables allows for flexible layout</a:t>
            </a:r>
          </a:p>
          <a:p>
            <a:r>
              <a:rPr lang="en-US" baseline="0" dirty="0" smtClean="0"/>
              <a:t>Preprocessing is the </a:t>
            </a:r>
            <a:r>
              <a:rPr lang="en-US" baseline="0" dirty="0" err="1" smtClean="0"/>
              <a:t>proces</a:t>
            </a:r>
            <a:r>
              <a:rPr lang="en-US" baseline="0" dirty="0" smtClean="0"/>
              <a:t> of compiling the SASS files to a single CSS file which has a few neat options. You can generate a map-file so the </a:t>
            </a:r>
            <a:r>
              <a:rPr lang="en-US" baseline="0" dirty="0" err="1" smtClean="0"/>
              <a:t>devtools</a:t>
            </a:r>
            <a:r>
              <a:rPr lang="en-US" baseline="0" dirty="0" smtClean="0"/>
              <a:t> show you where the real rule is defined or remove whitespace and comments. Or remove unneeded styles. Or combine styles if defined separately for a single element. This way you get the smallest possible </a:t>
            </a:r>
            <a:r>
              <a:rPr lang="en-US" baseline="0" dirty="0" err="1" smtClean="0"/>
              <a:t>stylesheet</a:t>
            </a:r>
            <a:r>
              <a:rPr lang="en-US" baseline="0" dirty="0" smtClean="0"/>
              <a:t> in production.</a:t>
            </a:r>
          </a:p>
          <a:p>
            <a:endParaRPr lang="en-US" dirty="0" smtClean="0"/>
          </a:p>
          <a:p>
            <a:r>
              <a:rPr lang="en-US" dirty="0" smtClean="0"/>
              <a:t>http://sass-</a:t>
            </a:r>
            <a:r>
              <a:rPr lang="en-US" dirty="0" err="1" smtClean="0"/>
              <a:t>lang.com</a:t>
            </a:r>
            <a:r>
              <a:rPr lang="en-US" dirty="0" smtClean="0"/>
              <a:t>/guide</a:t>
            </a:r>
          </a:p>
          <a:p>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7</a:t>
            </a:fld>
            <a:endParaRPr lang="en-US"/>
          </a:p>
        </p:txBody>
      </p:sp>
    </p:spTree>
    <p:extLst>
      <p:ext uri="{BB962C8B-B14F-4D97-AF65-F5344CB8AC3E}">
        <p14:creationId xmlns:p14="http://schemas.microsoft.com/office/powerpoint/2010/main" val="1464910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I’m going to talk about JavaScript. And mostly the new things that came out the past few months and years which</a:t>
            </a:r>
            <a:r>
              <a:rPr lang="en-US" baseline="0" dirty="0" smtClean="0"/>
              <a:t> are making things much easier.</a:t>
            </a:r>
            <a:endParaRPr lang="en-US" dirty="0" smtClean="0"/>
          </a:p>
          <a:p>
            <a:endParaRPr lang="en-US" dirty="0" smtClean="0"/>
          </a:p>
          <a:p>
            <a:r>
              <a:rPr lang="en-US" dirty="0" smtClean="0"/>
              <a:t>JavaScript</a:t>
            </a:r>
            <a:r>
              <a:rPr lang="en-US" baseline="0" dirty="0" smtClean="0"/>
              <a:t> has changed much the past years. It first came to life with Netscape 2 back in 1995, but the biggest changes probably started a few years ago with Webkit. This is the browser-engine from Safari, made by Apple, and is now also implemented in Google Chrome and Opera. Its main competitors are Trident from Internet Explorer and Gecko from Firefox. With Webkit a small project called </a:t>
            </a:r>
            <a:r>
              <a:rPr lang="en-US" baseline="0" dirty="0" err="1" smtClean="0"/>
              <a:t>Node.JS</a:t>
            </a:r>
            <a:r>
              <a:rPr lang="en-US" baseline="0" dirty="0" smtClean="0"/>
              <a:t> came to life</a:t>
            </a:r>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8</a:t>
            </a:fld>
            <a:endParaRPr lang="en-US"/>
          </a:p>
        </p:txBody>
      </p:sp>
    </p:spTree>
    <p:extLst>
      <p:ext uri="{BB962C8B-B14F-4D97-AF65-F5344CB8AC3E}">
        <p14:creationId xmlns:p14="http://schemas.microsoft.com/office/powerpoint/2010/main" val="1481783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NodeJS was</a:t>
            </a:r>
            <a:r>
              <a:rPr lang="en-US" baseline="0" dirty="0" smtClean="0"/>
              <a:t> created by Ryan Dahl in 2009. Ryan was browsing the web and noticed an upload bar on the popular image-host Flickr. The browser couldn’t know how much of the file had been uploaded so it was continuously polling the server for a progress update. Dahl wanted an easier way. The main idea of NodeJS was giving websites push capabilities like seen in Gmail.</a:t>
            </a:r>
          </a:p>
          <a:p>
            <a:endParaRPr lang="en-US" baseline="0" dirty="0" smtClean="0"/>
          </a:p>
          <a:p>
            <a:r>
              <a:rPr lang="en-US" baseline="0" dirty="0" smtClean="0"/>
              <a:t>Basically NodeJS is a portable version of the Webkit engine, which is able to do non-blocking Input Output. And by that we mean that running multiple clients that send requests, are handled simultaneously. You can have multiple clients doing multiple things without having to handle each request separately. This allows for great performance when serving multiple clients. And because its running on </a:t>
            </a:r>
            <a:r>
              <a:rPr lang="en-US" baseline="0" dirty="0" err="1" smtClean="0"/>
              <a:t>Javascript</a:t>
            </a:r>
            <a:r>
              <a:rPr lang="en-US" baseline="0" dirty="0" smtClean="0"/>
              <a:t>, it can run on pretty much anything. And lately, some projects have started that use JavaScript on the hardware-level like </a:t>
            </a:r>
            <a:r>
              <a:rPr lang="en-US" baseline="0" dirty="0" err="1" smtClean="0"/>
              <a:t>Arduino</a:t>
            </a:r>
            <a:r>
              <a:rPr lang="en-US" baseline="0" dirty="0" smtClean="0"/>
              <a:t> or Raspberry Pi.</a:t>
            </a:r>
            <a:endParaRPr lang="en-US" dirty="0" smtClean="0"/>
          </a:p>
          <a:p>
            <a:endParaRPr lang="en-US" dirty="0" smtClean="0"/>
          </a:p>
          <a:p>
            <a:r>
              <a:rPr lang="en-US" dirty="0" smtClean="0"/>
              <a:t>https://</a:t>
            </a:r>
            <a:r>
              <a:rPr lang="en-US" dirty="0" err="1" smtClean="0"/>
              <a:t>tessel.io</a:t>
            </a:r>
            <a:r>
              <a:rPr lang="en-US" dirty="0" smtClean="0"/>
              <a:t>/</a:t>
            </a:r>
          </a:p>
          <a:p>
            <a:r>
              <a:rPr lang="en-US" dirty="0" smtClean="0"/>
              <a:t>http://</a:t>
            </a:r>
            <a:r>
              <a:rPr lang="en-US" dirty="0" err="1" smtClean="0"/>
              <a:t>www.toptal.com</a:t>
            </a:r>
            <a:r>
              <a:rPr lang="en-US" dirty="0" smtClean="0"/>
              <a:t>/</a:t>
            </a:r>
            <a:r>
              <a:rPr lang="en-US" dirty="0" err="1" smtClean="0"/>
              <a:t>nodejs</a:t>
            </a:r>
            <a:r>
              <a:rPr lang="en-US" dirty="0" smtClean="0"/>
              <a:t>/why-the-hell-would-</a:t>
            </a:r>
            <a:r>
              <a:rPr lang="en-US" dirty="0" err="1" smtClean="0"/>
              <a:t>i</a:t>
            </a:r>
            <a:r>
              <a:rPr lang="en-US" dirty="0" smtClean="0"/>
              <a:t>-use-node-</a:t>
            </a:r>
            <a:r>
              <a:rPr lang="en-US" dirty="0" err="1" smtClean="0"/>
              <a:t>js</a:t>
            </a:r>
            <a:endParaRPr lang="en-US"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9</a:t>
            </a:fld>
            <a:endParaRPr lang="en-US"/>
          </a:p>
        </p:txBody>
      </p:sp>
    </p:spTree>
    <p:extLst>
      <p:ext uri="{BB962C8B-B14F-4D97-AF65-F5344CB8AC3E}">
        <p14:creationId xmlns:p14="http://schemas.microsoft.com/office/powerpoint/2010/main" val="2296360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spTree>
      <p:nvGrpSpPr>
        <p:cNvPr id="1" name=""/>
        <p:cNvGrpSpPr/>
        <p:nvPr/>
      </p:nvGrpSpPr>
      <p:grpSpPr>
        <a:xfrm>
          <a:off x="0" y="0"/>
          <a:ext cx="0" cy="0"/>
          <a:chOff x="0" y="0"/>
          <a:chExt cx="0" cy="0"/>
        </a:xfrm>
      </p:grpSpPr>
      <p:sp>
        <p:nvSpPr>
          <p:cNvPr id="15" name="Rectangle 14"/>
          <p:cNvSpPr/>
          <p:nvPr userDrawn="1"/>
        </p:nvSpPr>
        <p:spPr bwMode="gray">
          <a:xfrm>
            <a:off x="342000" y="342001"/>
            <a:ext cx="8460000" cy="3970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nvGrpSpPr>
          <p:cNvPr id="16" name="Group 15"/>
          <p:cNvGrpSpPr/>
          <p:nvPr userDrawn="1"/>
        </p:nvGrpSpPr>
        <p:grpSpPr bwMode="gray">
          <a:xfrm>
            <a:off x="342901" y="4559215"/>
            <a:ext cx="1109903" cy="241172"/>
            <a:chOff x="2749538" y="2279310"/>
            <a:chExt cx="1479870" cy="321562"/>
          </a:xfrm>
        </p:grpSpPr>
        <p:sp>
          <p:nvSpPr>
            <p:cNvPr id="17" name="Rectangle 16"/>
            <p:cNvSpPr/>
            <p:nvPr/>
          </p:nvSpPr>
          <p:spPr bwMode="gray">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18" name="Rectangle 17"/>
            <p:cNvSpPr/>
            <p:nvPr/>
          </p:nvSpPr>
          <p:spPr bwMode="gray">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grpSp>
          <p:nvGrpSpPr>
            <p:cNvPr id="19" name="Group 21"/>
            <p:cNvGrpSpPr/>
            <p:nvPr/>
          </p:nvGrpSpPr>
          <p:grpSpPr bwMode="gray">
            <a:xfrm>
              <a:off x="3373209" y="2357164"/>
              <a:ext cx="726277" cy="153325"/>
              <a:chOff x="-1490663" y="3248025"/>
              <a:chExt cx="2857501" cy="603250"/>
            </a:xfrm>
          </p:grpSpPr>
          <p:sp>
            <p:nvSpPr>
              <p:cNvPr id="21" name="Freeform 20"/>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22" name="Freeform 21"/>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23" name="Freeform 22"/>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24" name="Freeform 23"/>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25" name="Freeform 24"/>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26" name="Freeform 25"/>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
          <p:nvSpPr>
            <p:cNvPr id="20"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
        <p:nvSpPr>
          <p:cNvPr id="2" name="Title 1"/>
          <p:cNvSpPr>
            <a:spLocks noGrp="1"/>
          </p:cNvSpPr>
          <p:nvPr>
            <p:ph type="title"/>
          </p:nvPr>
        </p:nvSpPr>
        <p:spPr>
          <a:xfrm>
            <a:off x="661362" y="525904"/>
            <a:ext cx="7840326" cy="3786532"/>
          </a:xfrm>
          <a:noFill/>
        </p:spPr>
        <p:txBody>
          <a:bodyPr lIns="0" rIns="0" anchor="t" anchorCtr="0"/>
          <a:lstStyle>
            <a:lvl1pPr>
              <a:lnSpc>
                <a:spcPts val="9000"/>
              </a:lnSpc>
              <a:defRPr sz="8000"/>
            </a:lvl1pPr>
          </a:lstStyle>
          <a:p>
            <a:r>
              <a:rPr lang="nl-NL" noProof="0" smtClean="0"/>
              <a:t>Klik om de stijl te bewerken</a:t>
            </a:r>
            <a:endParaRPr lang="nl-NL"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 slide">
    <p:spTree>
      <p:nvGrpSpPr>
        <p:cNvPr id="1" name=""/>
        <p:cNvGrpSpPr/>
        <p:nvPr/>
      </p:nvGrpSpPr>
      <p:grpSpPr>
        <a:xfrm>
          <a:off x="0" y="0"/>
          <a:ext cx="0" cy="0"/>
          <a:chOff x="0" y="0"/>
          <a:chExt cx="0" cy="0"/>
        </a:xfrm>
      </p:grpSpPr>
      <p:sp>
        <p:nvSpPr>
          <p:cNvPr id="2" name="Title 1"/>
          <p:cNvSpPr>
            <a:spLocks noGrp="1"/>
          </p:cNvSpPr>
          <p:nvPr>
            <p:ph type="title"/>
          </p:nvPr>
        </p:nvSpPr>
        <p:spPr>
          <a:xfrm>
            <a:off x="342000" y="342900"/>
            <a:ext cx="8460000" cy="685800"/>
          </a:xfrm>
        </p:spPr>
        <p:txBody>
          <a:bodyPr/>
          <a:lstStyle/>
          <a:p>
            <a:r>
              <a:rPr lang="nl-NL" noProof="0" smtClean="0"/>
              <a:t>Klik om de stijl te bewerken</a:t>
            </a:r>
            <a:endParaRPr lang="nl-NL" noProof="0"/>
          </a:p>
        </p:txBody>
      </p:sp>
      <p:sp>
        <p:nvSpPr>
          <p:cNvPr id="6" name="Text Placeholder 3"/>
          <p:cNvSpPr>
            <a:spLocks noGrp="1"/>
          </p:cNvSpPr>
          <p:nvPr>
            <p:ph type="body" sz="half" idx="2" hasCustomPrompt="1"/>
          </p:nvPr>
        </p:nvSpPr>
        <p:spPr>
          <a:xfrm>
            <a:off x="342000" y="4223112"/>
            <a:ext cx="8460000" cy="128240"/>
          </a:xfrm>
        </p:spPr>
        <p:txBody>
          <a:bodyPr lIns="0" anchor="t" anchorCtr="0">
            <a:noAutofit/>
          </a:bodyPr>
          <a:lstStyle>
            <a:lvl1pPr marL="0" indent="0">
              <a:lnSpc>
                <a:spcPts val="1000"/>
              </a:lnSpc>
              <a:buNone/>
              <a:defRPr sz="900" b="0" baseline="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nl-NL" noProof="0" dirty="0" smtClean="0"/>
              <a:t>Klik hier om een bronvermelding toe te voegen</a:t>
            </a:r>
          </a:p>
        </p:txBody>
      </p:sp>
      <p:sp>
        <p:nvSpPr>
          <p:cNvPr id="10" name="Chart Placeholder 9"/>
          <p:cNvSpPr>
            <a:spLocks noGrp="1"/>
          </p:cNvSpPr>
          <p:nvPr>
            <p:ph type="chart" sz="quarter" idx="14"/>
          </p:nvPr>
        </p:nvSpPr>
        <p:spPr>
          <a:xfrm>
            <a:off x="342000" y="1588017"/>
            <a:ext cx="8460000" cy="2608839"/>
          </a:xfrm>
        </p:spPr>
        <p:txBody>
          <a:bodyPr/>
          <a:lstStyle>
            <a:lvl1pPr>
              <a:lnSpc>
                <a:spcPts val="1400"/>
              </a:lnSpc>
              <a:defRPr sz="1200"/>
            </a:lvl1pPr>
          </a:lstStyle>
          <a:p>
            <a:r>
              <a:rPr lang="nl-NL" noProof="0" smtClean="0"/>
              <a:t>Klik op het pictogram als u een grafiek wilt toevoegen</a:t>
            </a:r>
            <a:endParaRPr lang="nl-NL" noProof="0"/>
          </a:p>
        </p:txBody>
      </p:sp>
      <p:sp>
        <p:nvSpPr>
          <p:cNvPr id="11" name="Text Placeholder 60"/>
          <p:cNvSpPr>
            <a:spLocks noGrp="1"/>
          </p:cNvSpPr>
          <p:nvPr>
            <p:ph type="body" sz="quarter" idx="16" hasCustomPrompt="1"/>
          </p:nvPr>
        </p:nvSpPr>
        <p:spPr>
          <a:xfrm>
            <a:off x="342000" y="1285625"/>
            <a:ext cx="8460000" cy="266675"/>
          </a:xfrm>
          <a:noFill/>
        </p:spPr>
        <p:txBody>
          <a:bodyPr vert="horz" lIns="0" tIns="0" rIns="0" bIns="0" rtlCol="0" anchor="t" anchorCtr="0">
            <a:noAutofit/>
          </a:bodyPr>
          <a:lstStyle>
            <a:lvl1pPr marL="0" indent="0" algn="l" defTabSz="685800" rtl="0" eaLnBrk="1" latinLnBrk="0" hangingPunct="1">
              <a:lnSpc>
                <a:spcPts val="2000"/>
              </a:lnSpc>
              <a:spcBef>
                <a:spcPct val="0"/>
              </a:spcBef>
              <a:buNone/>
              <a:defRPr lang="en-US" sz="1800" b="1" kern="1200" dirty="0" smtClean="0">
                <a:solidFill>
                  <a:schemeClr val="tx1"/>
                </a:solidFill>
                <a:latin typeface="+mj-lt"/>
                <a:ea typeface="+mj-ea"/>
                <a:cs typeface="+mj-cs"/>
              </a:defRPr>
            </a:lvl1pPr>
          </a:lstStyle>
          <a:p>
            <a:pPr lvl="0"/>
            <a:r>
              <a:rPr lang="nl-NL" noProof="0" dirty="0" smtClean="0"/>
              <a:t>Klik hier om een grafiektitel te maken</a:t>
            </a:r>
          </a:p>
        </p:txBody>
      </p:sp>
      <p:sp>
        <p:nvSpPr>
          <p:cNvPr id="9" name="Slide Number Placeholder 8"/>
          <p:cNvSpPr>
            <a:spLocks noGrp="1"/>
          </p:cNvSpPr>
          <p:nvPr>
            <p:ph type="sldNum" sz="quarter" idx="17"/>
          </p:nvPr>
        </p:nvSpPr>
        <p:spPr/>
        <p:txBody>
          <a:bodyPr/>
          <a:lstStyle/>
          <a:p>
            <a:fld id="{4EACBA47-91FC-4F0F-98EF-AF8B449ABA17}" type="slidenum">
              <a:rPr lang="nl-NL" noProof="0" smtClean="0"/>
              <a:pPr/>
              <a:t>‹nr.›</a:t>
            </a:fld>
            <a:endParaRPr lang="nl-NL" noProof="0"/>
          </a:p>
        </p:txBody>
      </p:sp>
      <p:sp>
        <p:nvSpPr>
          <p:cNvPr id="12" name="Footer Placeholder 11"/>
          <p:cNvSpPr>
            <a:spLocks noGrp="1"/>
          </p:cNvSpPr>
          <p:nvPr>
            <p:ph type="ftr" sz="quarter" idx="18"/>
          </p:nvPr>
        </p:nvSpPr>
        <p:spPr/>
        <p:txBody>
          <a:bodyPr/>
          <a:lstStyle/>
          <a:p>
            <a:r>
              <a:rPr lang="nl-NL" noProof="0" smtClean="0"/>
              <a:t>Sogeti PowerPoint Referentie 2014</a:t>
            </a:r>
            <a:endParaRPr lang="nl-NL"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co slide">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6" name="Footer Placeholder 5"/>
          <p:cNvSpPr>
            <a:spLocks noGrp="1"/>
          </p:cNvSpPr>
          <p:nvPr>
            <p:ph type="ftr" sz="quarter" idx="11"/>
          </p:nvPr>
        </p:nvSpPr>
        <p:spPr/>
        <p:txBody>
          <a:bodyPr/>
          <a:lstStyle/>
          <a:p>
            <a:r>
              <a:rPr lang="nl-NL" noProof="0" smtClean="0"/>
              <a:t>Sogeti PowerPoint Referentie 2014</a:t>
            </a:r>
            <a:endParaRPr lang="nl-NL"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onderschrift - br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42000" y="345286"/>
            <a:ext cx="8460000" cy="3700483"/>
          </a:xfrm>
        </p:spPr>
        <p:txBody>
          <a:bodyPr/>
          <a:lstStyle>
            <a:lvl1pPr marL="0" indent="0">
              <a:buNone/>
              <a:defRPr sz="1050" b="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smtClean="0"/>
              <a:t>Klik op het pictogram als u een afbeelding wilt toevoegen</a:t>
            </a:r>
            <a:endParaRPr lang="nl-NL" noProof="0" dirty="0"/>
          </a:p>
        </p:txBody>
      </p:sp>
      <p:sp>
        <p:nvSpPr>
          <p:cNvPr id="10" name="Slide Number Placeholder 9"/>
          <p:cNvSpPr>
            <a:spLocks noGrp="1"/>
          </p:cNvSpPr>
          <p:nvPr>
            <p:ph type="sldNum" sz="quarter" idx="16"/>
          </p:nvPr>
        </p:nvSpPr>
        <p:spPr/>
        <p:txBody>
          <a:bodyPr/>
          <a:lstStyle/>
          <a:p>
            <a:fld id="{4EACBA47-91FC-4F0F-98EF-AF8B449ABA17}" type="slidenum">
              <a:rPr lang="nl-NL" noProof="0" smtClean="0"/>
              <a:pPr/>
              <a:t>‹nr.›</a:t>
            </a:fld>
            <a:endParaRPr lang="nl-NL" noProof="0"/>
          </a:p>
        </p:txBody>
      </p:sp>
      <p:sp>
        <p:nvSpPr>
          <p:cNvPr id="11" name="Footer Placeholder 10"/>
          <p:cNvSpPr>
            <a:spLocks noGrp="1"/>
          </p:cNvSpPr>
          <p:nvPr>
            <p:ph type="ftr" sz="quarter" idx="17"/>
          </p:nvPr>
        </p:nvSpPr>
        <p:spPr/>
        <p:txBody>
          <a:bodyPr/>
          <a:lstStyle/>
          <a:p>
            <a:r>
              <a:rPr lang="nl-NL" noProof="0" smtClean="0"/>
              <a:t>Sogeti PowerPoint Referentie 2014</a:t>
            </a:r>
            <a:endParaRPr lang="nl-NL" noProof="0"/>
          </a:p>
        </p:txBody>
      </p:sp>
      <p:sp>
        <p:nvSpPr>
          <p:cNvPr id="6" name="Text Placeholder 60"/>
          <p:cNvSpPr>
            <a:spLocks noGrp="1"/>
          </p:cNvSpPr>
          <p:nvPr>
            <p:ph type="body" sz="quarter" idx="14" hasCustomPrompt="1"/>
          </p:nvPr>
        </p:nvSpPr>
        <p:spPr>
          <a:xfrm>
            <a:off x="342000" y="4045769"/>
            <a:ext cx="8460000" cy="266675"/>
          </a:xfrm>
          <a:noFill/>
        </p:spPr>
        <p:txBody>
          <a:bodyPr vert="horz" lIns="0" tIns="0" rIns="0" bIns="0" rtlCol="0" anchor="b" anchorCtr="0">
            <a:noAutofit/>
          </a:bodyPr>
          <a:lstStyle>
            <a:lvl1pPr marL="0" indent="0" algn="l" defTabSz="685800" rtl="0" eaLnBrk="1" latinLnBrk="0" hangingPunct="1">
              <a:lnSpc>
                <a:spcPts val="1350"/>
              </a:lnSpc>
              <a:spcBef>
                <a:spcPct val="0"/>
              </a:spcBef>
              <a:buNone/>
              <a:defRPr lang="en-US" sz="12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7" name="Text Placeholder 60"/>
          <p:cNvSpPr>
            <a:spLocks noGrp="1"/>
          </p:cNvSpPr>
          <p:nvPr>
            <p:ph type="body" sz="quarter" idx="15" hasCustomPrompt="1"/>
          </p:nvPr>
        </p:nvSpPr>
        <p:spPr>
          <a:xfrm>
            <a:off x="342000" y="4326155"/>
            <a:ext cx="8460000" cy="141064"/>
          </a:xfrm>
        </p:spPr>
        <p:txBody>
          <a:bodyPr vert="horz" lIns="0" tIns="0" rIns="0" bIns="0" rtlCol="0" anchor="t" anchorCtr="0">
            <a:noAutofit/>
          </a:bodyPr>
          <a:lstStyle>
            <a:lvl1pPr marL="0" algn="l" defTabSz="685800" rtl="0" eaLnBrk="1" latinLnBrk="0" hangingPunct="1">
              <a:lnSpc>
                <a:spcPts val="1000"/>
              </a:lnSpc>
              <a:spcBef>
                <a:spcPct val="0"/>
              </a:spcBef>
              <a:buNone/>
              <a:defRPr lang="en-US" sz="9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Foto's - onderschrift - br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42000" y="345281"/>
            <a:ext cx="4143600" cy="3700488"/>
          </a:xfrm>
        </p:spPr>
        <p:txBody>
          <a:bodyPr/>
          <a:lstStyle>
            <a:lvl1pPr marL="0" indent="0">
              <a:buNone/>
              <a:defRPr sz="1050" b="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smtClean="0"/>
              <a:t>Klik op het pictogram als u een afbeelding wilt toevoegen</a:t>
            </a:r>
            <a:endParaRPr lang="nl-NL" noProof="0"/>
          </a:p>
        </p:txBody>
      </p:sp>
      <p:sp>
        <p:nvSpPr>
          <p:cNvPr id="53" name="Picture Placeholder 2"/>
          <p:cNvSpPr>
            <a:spLocks noGrp="1"/>
          </p:cNvSpPr>
          <p:nvPr>
            <p:ph type="pic" idx="13"/>
          </p:nvPr>
        </p:nvSpPr>
        <p:spPr>
          <a:xfrm>
            <a:off x="4658400" y="345281"/>
            <a:ext cx="4143600" cy="3700488"/>
          </a:xfrm>
        </p:spPr>
        <p:txBody>
          <a:bodyPr/>
          <a:lstStyle>
            <a:lvl1pPr marL="0" indent="0">
              <a:buNone/>
              <a:defRPr sz="1050" b="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smtClean="0"/>
              <a:t>Klik op het pictogram als u een afbeelding wilt toevoegen</a:t>
            </a:r>
            <a:endParaRPr lang="nl-NL" noProof="0"/>
          </a:p>
        </p:txBody>
      </p:sp>
      <p:sp>
        <p:nvSpPr>
          <p:cNvPr id="13" name="Slide Number Placeholder 12"/>
          <p:cNvSpPr>
            <a:spLocks noGrp="1"/>
          </p:cNvSpPr>
          <p:nvPr>
            <p:ph type="sldNum" sz="quarter" idx="18"/>
          </p:nvPr>
        </p:nvSpPr>
        <p:spPr/>
        <p:txBody>
          <a:bodyPr/>
          <a:lstStyle/>
          <a:p>
            <a:fld id="{4EACBA47-91FC-4F0F-98EF-AF8B449ABA17}" type="slidenum">
              <a:rPr lang="nl-NL" noProof="0" smtClean="0"/>
              <a:pPr/>
              <a:t>‹nr.›</a:t>
            </a:fld>
            <a:endParaRPr lang="nl-NL" noProof="0"/>
          </a:p>
        </p:txBody>
      </p:sp>
      <p:sp>
        <p:nvSpPr>
          <p:cNvPr id="14" name="Footer Placeholder 13"/>
          <p:cNvSpPr>
            <a:spLocks noGrp="1"/>
          </p:cNvSpPr>
          <p:nvPr>
            <p:ph type="ftr" sz="quarter" idx="19"/>
          </p:nvPr>
        </p:nvSpPr>
        <p:spPr/>
        <p:txBody>
          <a:bodyPr/>
          <a:lstStyle/>
          <a:p>
            <a:r>
              <a:rPr lang="nl-NL" noProof="0" smtClean="0"/>
              <a:t>Sogeti PowerPoint Referentie 2014</a:t>
            </a:r>
            <a:endParaRPr lang="nl-NL" noProof="0"/>
          </a:p>
        </p:txBody>
      </p:sp>
      <p:sp>
        <p:nvSpPr>
          <p:cNvPr id="8" name="Text Placeholder 60"/>
          <p:cNvSpPr>
            <a:spLocks noGrp="1"/>
          </p:cNvSpPr>
          <p:nvPr>
            <p:ph type="body" sz="quarter" idx="14" hasCustomPrompt="1"/>
          </p:nvPr>
        </p:nvSpPr>
        <p:spPr>
          <a:xfrm>
            <a:off x="342000" y="4045769"/>
            <a:ext cx="4143600" cy="266675"/>
          </a:xfrm>
          <a:noFill/>
        </p:spPr>
        <p:txBody>
          <a:bodyPr vert="horz" lIns="0" tIns="0" rIns="0" bIns="0" rtlCol="0" anchor="b" anchorCtr="0">
            <a:noAutofit/>
          </a:bodyPr>
          <a:lstStyle>
            <a:lvl1pPr marL="0" indent="0" algn="l" defTabSz="685800" rtl="0" eaLnBrk="1" latinLnBrk="0" hangingPunct="1">
              <a:lnSpc>
                <a:spcPts val="1400"/>
              </a:lnSpc>
              <a:spcBef>
                <a:spcPct val="0"/>
              </a:spcBef>
              <a:buNone/>
              <a:defRPr lang="en-US" sz="12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9" name="Text Placeholder 60"/>
          <p:cNvSpPr>
            <a:spLocks noGrp="1"/>
          </p:cNvSpPr>
          <p:nvPr>
            <p:ph type="body" sz="quarter" idx="15" hasCustomPrompt="1"/>
          </p:nvPr>
        </p:nvSpPr>
        <p:spPr>
          <a:xfrm>
            <a:off x="342000" y="4326155"/>
            <a:ext cx="4143600" cy="140400"/>
          </a:xfrm>
        </p:spPr>
        <p:txBody>
          <a:bodyPr vert="horz" lIns="0" tIns="0" rIns="0" bIns="0" rtlCol="0" anchor="t" anchorCtr="0">
            <a:noAutofit/>
          </a:bodyPr>
          <a:lstStyle>
            <a:lvl1pPr marL="0" indent="0" algn="l" defTabSz="685800" rtl="0" eaLnBrk="1" latinLnBrk="0" hangingPunct="1">
              <a:lnSpc>
                <a:spcPts val="1000"/>
              </a:lnSpc>
              <a:spcBef>
                <a:spcPct val="0"/>
              </a:spcBef>
              <a:buNone/>
              <a:defRPr lang="en-US" sz="9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
        <p:nvSpPr>
          <p:cNvPr id="10" name="Text Placeholder 60"/>
          <p:cNvSpPr>
            <a:spLocks noGrp="1"/>
          </p:cNvSpPr>
          <p:nvPr>
            <p:ph type="body" sz="quarter" idx="16" hasCustomPrompt="1"/>
          </p:nvPr>
        </p:nvSpPr>
        <p:spPr>
          <a:xfrm>
            <a:off x="4658400" y="4045769"/>
            <a:ext cx="4143600" cy="266675"/>
          </a:xfrm>
          <a:noFill/>
        </p:spPr>
        <p:txBody>
          <a:bodyPr vert="horz" lIns="0" tIns="0" rIns="0" bIns="0" rtlCol="0" anchor="b" anchorCtr="0">
            <a:noAutofit/>
          </a:bodyPr>
          <a:lstStyle>
            <a:lvl1pPr marL="0" indent="0" algn="l" defTabSz="685800" rtl="0" eaLnBrk="1" latinLnBrk="0" hangingPunct="1">
              <a:lnSpc>
                <a:spcPts val="1400"/>
              </a:lnSpc>
              <a:spcBef>
                <a:spcPct val="0"/>
              </a:spcBef>
              <a:buNone/>
              <a:defRPr lang="en-US" sz="12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11" name="Text Placeholder 60"/>
          <p:cNvSpPr>
            <a:spLocks noGrp="1"/>
          </p:cNvSpPr>
          <p:nvPr>
            <p:ph type="body" sz="quarter" idx="17" hasCustomPrompt="1"/>
          </p:nvPr>
        </p:nvSpPr>
        <p:spPr>
          <a:xfrm>
            <a:off x="4658400" y="4326155"/>
            <a:ext cx="4143600" cy="140400"/>
          </a:xfrm>
        </p:spPr>
        <p:txBody>
          <a:bodyPr vert="horz" lIns="0" tIns="0" rIns="0" bIns="0" rtlCol="0" anchor="t" anchorCtr="0">
            <a:noAutofit/>
          </a:bodyPr>
          <a:lstStyle>
            <a:lvl1pPr marL="0" indent="0" algn="l" defTabSz="685800" rtl="0" eaLnBrk="1" latinLnBrk="0" hangingPunct="1">
              <a:lnSpc>
                <a:spcPts val="1000"/>
              </a:lnSpc>
              <a:spcBef>
                <a:spcPct val="0"/>
              </a:spcBef>
              <a:buNone/>
              <a:defRPr lang="en-US" sz="9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owerslide">
    <p:spTree>
      <p:nvGrpSpPr>
        <p:cNvPr id="1" name=""/>
        <p:cNvGrpSpPr/>
        <p:nvPr/>
      </p:nvGrpSpPr>
      <p:grpSpPr>
        <a:xfrm>
          <a:off x="0" y="0"/>
          <a:ext cx="0" cy="0"/>
          <a:chOff x="0" y="0"/>
          <a:chExt cx="0" cy="0"/>
        </a:xfrm>
      </p:grpSpPr>
      <p:sp>
        <p:nvSpPr>
          <p:cNvPr id="15" name="Rectangle 14"/>
          <p:cNvSpPr/>
          <p:nvPr userDrawn="1"/>
        </p:nvSpPr>
        <p:spPr bwMode="gray">
          <a:xfrm>
            <a:off x="342000" y="342001"/>
            <a:ext cx="8460000" cy="3970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 name="Title 1"/>
          <p:cNvSpPr>
            <a:spLocks noGrp="1"/>
          </p:cNvSpPr>
          <p:nvPr>
            <p:ph type="title"/>
          </p:nvPr>
        </p:nvSpPr>
        <p:spPr>
          <a:xfrm>
            <a:off x="651837" y="525904"/>
            <a:ext cx="7840326" cy="3786532"/>
          </a:xfrm>
          <a:noFill/>
        </p:spPr>
        <p:txBody>
          <a:bodyPr lIns="0" rIns="0" anchor="t" anchorCtr="0"/>
          <a:lstStyle>
            <a:lvl1pPr>
              <a:lnSpc>
                <a:spcPts val="3600"/>
              </a:lnSpc>
              <a:defRPr sz="3000"/>
            </a:lvl1pPr>
          </a:lstStyle>
          <a:p>
            <a:r>
              <a:rPr lang="nl-NL" noProof="0" smtClean="0"/>
              <a:t>Klik om de stijl te bewerken</a:t>
            </a:r>
            <a:endParaRPr lang="nl-NL" noProof="0" dirty="0"/>
          </a:p>
        </p:txBody>
      </p:sp>
      <p:grpSp>
        <p:nvGrpSpPr>
          <p:cNvPr id="29" name="Group 28"/>
          <p:cNvGrpSpPr/>
          <p:nvPr userDrawn="1"/>
        </p:nvGrpSpPr>
        <p:grpSpPr bwMode="gray">
          <a:xfrm>
            <a:off x="342901" y="4559215"/>
            <a:ext cx="1109903" cy="241172"/>
            <a:chOff x="2749538" y="2279310"/>
            <a:chExt cx="1479870" cy="321562"/>
          </a:xfrm>
        </p:grpSpPr>
        <p:sp>
          <p:nvSpPr>
            <p:cNvPr id="30" name="Rectangle 29"/>
            <p:cNvSpPr/>
            <p:nvPr/>
          </p:nvSpPr>
          <p:spPr bwMode="gray">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31" name="Rectangle 30"/>
            <p:cNvSpPr/>
            <p:nvPr/>
          </p:nvSpPr>
          <p:spPr bwMode="gray">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grpSp>
          <p:nvGrpSpPr>
            <p:cNvPr id="32" name="Group 21"/>
            <p:cNvGrpSpPr/>
            <p:nvPr/>
          </p:nvGrpSpPr>
          <p:grpSpPr bwMode="gray">
            <a:xfrm>
              <a:off x="3373209" y="2357164"/>
              <a:ext cx="726277" cy="153325"/>
              <a:chOff x="-1490663" y="3248025"/>
              <a:chExt cx="2857501" cy="603250"/>
            </a:xfrm>
          </p:grpSpPr>
          <p:sp>
            <p:nvSpPr>
              <p:cNvPr id="34" name="Freeform 33"/>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35" name="Freeform 34"/>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36" name="Freeform 35"/>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37" name="Freeform 36"/>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38" name="Freeform 37"/>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39" name="Freeform 38"/>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
          <p:nvSpPr>
            <p:cNvPr id="33"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slide">
    <p:spTree>
      <p:nvGrpSpPr>
        <p:cNvPr id="1" name=""/>
        <p:cNvGrpSpPr/>
        <p:nvPr/>
      </p:nvGrpSpPr>
      <p:grpSpPr>
        <a:xfrm>
          <a:off x="0" y="0"/>
          <a:ext cx="0" cy="0"/>
          <a:chOff x="0" y="0"/>
          <a:chExt cx="0" cy="0"/>
        </a:xfrm>
      </p:grpSpPr>
      <p:sp>
        <p:nvSpPr>
          <p:cNvPr id="8" name="Rectangle 7"/>
          <p:cNvSpPr/>
          <p:nvPr userDrawn="1"/>
        </p:nvSpPr>
        <p:spPr bwMode="gray">
          <a:xfrm>
            <a:off x="342000" y="342001"/>
            <a:ext cx="8460000" cy="39704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 name="Title 1"/>
          <p:cNvSpPr>
            <a:spLocks noGrp="1"/>
          </p:cNvSpPr>
          <p:nvPr>
            <p:ph type="ctrTitle" hasCustomPrompt="1"/>
          </p:nvPr>
        </p:nvSpPr>
        <p:spPr>
          <a:xfrm>
            <a:off x="680412" y="531734"/>
            <a:ext cx="7840326" cy="1923604"/>
          </a:xfrm>
          <a:noFill/>
        </p:spPr>
        <p:txBody>
          <a:bodyPr lIns="0" rIns="0" anchor="t" anchorCtr="0">
            <a:noAutofit/>
          </a:bodyPr>
          <a:lstStyle>
            <a:lvl1pPr>
              <a:lnSpc>
                <a:spcPts val="5000"/>
              </a:lnSpc>
              <a:defRPr sz="4500"/>
            </a:lvl1pPr>
          </a:lstStyle>
          <a:p>
            <a:r>
              <a:rPr lang="en-US" noProof="0" dirty="0" smtClean="0"/>
              <a:t>Click to edit </a:t>
            </a:r>
            <a:br>
              <a:rPr lang="en-US" noProof="0" dirty="0" smtClean="0"/>
            </a:br>
            <a:r>
              <a:rPr lang="en-US" noProof="0" dirty="0" smtClean="0"/>
              <a:t>Master title style</a:t>
            </a:r>
            <a:endParaRPr lang="nl-NL" noProof="0" dirty="0"/>
          </a:p>
        </p:txBody>
      </p:sp>
      <p:sp>
        <p:nvSpPr>
          <p:cNvPr id="3" name="Subtitle 2"/>
          <p:cNvSpPr>
            <a:spLocks noGrp="1"/>
          </p:cNvSpPr>
          <p:nvPr>
            <p:ph type="subTitle" idx="1" hasCustomPrompt="1"/>
          </p:nvPr>
        </p:nvSpPr>
        <p:spPr bwMode="white">
          <a:xfrm>
            <a:off x="680391" y="2873354"/>
            <a:ext cx="7841273" cy="538609"/>
          </a:xfrm>
        </p:spPr>
        <p:txBody>
          <a:bodyPr/>
          <a:lstStyle>
            <a:lvl1pPr marL="0" indent="0" algn="l">
              <a:lnSpc>
                <a:spcPts val="2000"/>
              </a:lnSpc>
              <a:buNone/>
              <a:defRPr sz="180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noProof="0" dirty="0" smtClean="0"/>
              <a:t>Click to edit Master </a:t>
            </a:r>
            <a:br>
              <a:rPr lang="en-US" noProof="0" dirty="0" smtClean="0"/>
            </a:br>
            <a:r>
              <a:rPr lang="en-US" noProof="0" dirty="0" smtClean="0"/>
              <a:t>subtitle style</a:t>
            </a:r>
            <a:endParaRPr lang="nl-NL" noProof="0" dirty="0"/>
          </a:p>
        </p:txBody>
      </p:sp>
      <p:sp>
        <p:nvSpPr>
          <p:cNvPr id="13" name="Content Placeholder 12"/>
          <p:cNvSpPr>
            <a:spLocks noGrp="1"/>
          </p:cNvSpPr>
          <p:nvPr>
            <p:ph sz="quarter" idx="13" hasCustomPrompt="1"/>
          </p:nvPr>
        </p:nvSpPr>
        <p:spPr bwMode="white">
          <a:xfrm>
            <a:off x="680412" y="3632897"/>
            <a:ext cx="7840325" cy="179536"/>
          </a:xfrm>
        </p:spPr>
        <p:txBody>
          <a:bodyPr>
            <a:noAutofit/>
          </a:bodyPr>
          <a:lstStyle>
            <a:lvl1pPr marL="0" indent="0">
              <a:lnSpc>
                <a:spcPts val="1400"/>
              </a:lnSpc>
              <a:buNone/>
              <a:defRPr sz="1200" baseline="0">
                <a:solidFill>
                  <a:schemeClr val="bg1"/>
                </a:solidFill>
              </a:defRPr>
            </a:lvl1pPr>
          </a:lstStyle>
          <a:p>
            <a:pPr lvl="0"/>
            <a:r>
              <a:rPr lang="nl-NL" noProof="0" dirty="0" smtClean="0"/>
              <a:t>Type </a:t>
            </a:r>
            <a:r>
              <a:rPr lang="nl-NL" noProof="0" dirty="0" err="1" smtClean="0"/>
              <a:t>your</a:t>
            </a:r>
            <a:r>
              <a:rPr lang="nl-NL" noProof="0" dirty="0" smtClean="0"/>
              <a:t> </a:t>
            </a:r>
            <a:r>
              <a:rPr lang="nl-NL" noProof="0" dirty="0" err="1" smtClean="0"/>
              <a:t>Location</a:t>
            </a:r>
            <a:r>
              <a:rPr lang="nl-NL" noProof="0" dirty="0" smtClean="0"/>
              <a:t> </a:t>
            </a:r>
            <a:r>
              <a:rPr lang="nl-NL" noProof="0" dirty="0" err="1" smtClean="0"/>
              <a:t>and</a:t>
            </a:r>
            <a:r>
              <a:rPr lang="nl-NL" noProof="0" dirty="0" smtClean="0"/>
              <a:t> date</a:t>
            </a:r>
            <a:endParaRPr lang="nl-NL" noProof="0" dirty="0"/>
          </a:p>
        </p:txBody>
      </p:sp>
      <p:sp>
        <p:nvSpPr>
          <p:cNvPr id="9" name="Slide Number Placeholder 8"/>
          <p:cNvSpPr>
            <a:spLocks noGrp="1"/>
          </p:cNvSpPr>
          <p:nvPr>
            <p:ph type="sldNum" sz="quarter" idx="14"/>
          </p:nvPr>
        </p:nvSpPr>
        <p:spPr/>
        <p:txBody>
          <a:bodyPr/>
          <a:lstStyle/>
          <a:p>
            <a:fld id="{4EACBA47-91FC-4F0F-98EF-AF8B449ABA17}" type="slidenum">
              <a:rPr lang="nl-NL" noProof="0" smtClean="0"/>
              <a:pPr/>
              <a:t>‹nr.›</a:t>
            </a:fld>
            <a:endParaRPr lang="nl-NL" noProof="0"/>
          </a:p>
        </p:txBody>
      </p:sp>
      <p:sp>
        <p:nvSpPr>
          <p:cNvPr id="10" name="Footer Placeholder 9"/>
          <p:cNvSpPr>
            <a:spLocks noGrp="1"/>
          </p:cNvSpPr>
          <p:nvPr>
            <p:ph type="ftr" sz="quarter" idx="15"/>
          </p:nvPr>
        </p:nvSpPr>
        <p:spPr/>
        <p:txBody>
          <a:bodyPr/>
          <a:lstStyle/>
          <a:p>
            <a:r>
              <a:rPr lang="nl-NL" noProof="0" smtClean="0"/>
              <a:t>Sogeti PowerPoint Referentie 2014</a:t>
            </a:r>
            <a:endParaRPr lang="nl-NL"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kst slide">
    <p:spTree>
      <p:nvGrpSpPr>
        <p:cNvPr id="1" name=""/>
        <p:cNvGrpSpPr/>
        <p:nvPr/>
      </p:nvGrpSpPr>
      <p:grpSpPr>
        <a:xfrm>
          <a:off x="0" y="0"/>
          <a:ext cx="0" cy="0"/>
          <a:chOff x="0" y="0"/>
          <a:chExt cx="0" cy="0"/>
        </a:xfrm>
      </p:grpSpPr>
      <p:sp>
        <p:nvSpPr>
          <p:cNvPr id="2" name="Title 1"/>
          <p:cNvSpPr>
            <a:spLocks noGrp="1"/>
          </p:cNvSpPr>
          <p:nvPr>
            <p:ph type="title"/>
          </p:nvPr>
        </p:nvSpPr>
        <p:spPr>
          <a:xfrm>
            <a:off x="342000" y="342900"/>
            <a:ext cx="8460000" cy="685800"/>
          </a:xfrm>
        </p:spPr>
        <p:txBody>
          <a:bodyPr/>
          <a:lstStyle/>
          <a:p>
            <a:r>
              <a:rPr lang="nl-NL" noProof="0" smtClean="0"/>
              <a:t>Klik om de stijl te bewerken</a:t>
            </a:r>
            <a:endParaRPr lang="nl-NL" noProof="0" dirty="0"/>
          </a:p>
        </p:txBody>
      </p:sp>
      <p:sp>
        <p:nvSpPr>
          <p:cNvPr id="3" name="Content Placeholder 2"/>
          <p:cNvSpPr>
            <a:spLocks noGrp="1"/>
          </p:cNvSpPr>
          <p:nvPr>
            <p:ph idx="1"/>
          </p:nvPr>
        </p:nvSpPr>
        <p:spPr>
          <a:xfrm>
            <a:off x="342000" y="1285624"/>
            <a:ext cx="8460000" cy="3026851"/>
          </a:xfrm>
        </p:spPr>
        <p:txBody>
          <a:bodyPr/>
          <a:lstStyle>
            <a:lvl1pPr marL="0" indent="0">
              <a:spcBef>
                <a:spcPts val="0"/>
              </a:spcBef>
              <a:buNone/>
              <a:defRPr/>
            </a:lvl1pPr>
            <a:lvl2pPr marL="0" indent="0">
              <a:spcBef>
                <a:spcPts val="0"/>
              </a:spcBef>
              <a:buNone/>
              <a:defRPr/>
            </a:lvl2pPr>
          </a:lstStyle>
          <a:p>
            <a:pPr lvl="0"/>
            <a:r>
              <a:rPr lang="nl-NL" noProof="0" smtClean="0"/>
              <a:t>Klik om de modelstijlen te bewerken</a:t>
            </a:r>
          </a:p>
          <a:p>
            <a:pPr lvl="1"/>
            <a:r>
              <a:rPr lang="nl-NL" noProof="0" smtClean="0"/>
              <a:t>Tweede niveau</a:t>
            </a:r>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8" name="Footer Placeholder 7"/>
          <p:cNvSpPr>
            <a:spLocks noGrp="1"/>
          </p:cNvSpPr>
          <p:nvPr>
            <p:ph type="ftr" sz="quarter" idx="11"/>
          </p:nvPr>
        </p:nvSpPr>
        <p:spPr/>
        <p:txBody>
          <a:bodyPr/>
          <a:lstStyle/>
          <a:p>
            <a:r>
              <a:rPr lang="nl-NL" noProof="0" smtClean="0"/>
              <a:t>Sogeti PowerPoint Referentie 2014</a:t>
            </a:r>
            <a:endParaRPr lang="nl-NL"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kst met bullets">
    <p:spTree>
      <p:nvGrpSpPr>
        <p:cNvPr id="1" name=""/>
        <p:cNvGrpSpPr/>
        <p:nvPr/>
      </p:nvGrpSpPr>
      <p:grpSpPr>
        <a:xfrm>
          <a:off x="0" y="0"/>
          <a:ext cx="0" cy="0"/>
          <a:chOff x="0" y="0"/>
          <a:chExt cx="0" cy="0"/>
        </a:xfrm>
      </p:grpSpPr>
      <p:sp>
        <p:nvSpPr>
          <p:cNvPr id="2" name="Title 1"/>
          <p:cNvSpPr>
            <a:spLocks noGrp="1"/>
          </p:cNvSpPr>
          <p:nvPr>
            <p:ph type="title"/>
          </p:nvPr>
        </p:nvSpPr>
        <p:spPr>
          <a:xfrm>
            <a:off x="342000" y="342900"/>
            <a:ext cx="8460000" cy="685800"/>
          </a:xfrm>
        </p:spPr>
        <p:txBody>
          <a:bodyPr/>
          <a:lstStyle/>
          <a:p>
            <a:r>
              <a:rPr lang="nl-NL" noProof="0" smtClean="0"/>
              <a:t>Klik om de stijl te bewerken</a:t>
            </a:r>
            <a:endParaRPr lang="nl-NL" noProof="0"/>
          </a:p>
        </p:txBody>
      </p:sp>
      <p:sp>
        <p:nvSpPr>
          <p:cNvPr id="3" name="Content Placeholder 2"/>
          <p:cNvSpPr>
            <a:spLocks noGrp="1"/>
          </p:cNvSpPr>
          <p:nvPr>
            <p:ph idx="1"/>
          </p:nvPr>
        </p:nvSpPr>
        <p:spPr>
          <a:xfrm>
            <a:off x="342000" y="1285624"/>
            <a:ext cx="8460000" cy="3026851"/>
          </a:xfrm>
        </p:spPr>
        <p:txBody>
          <a:body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dirty="0"/>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8" name="Footer Placeholder 7"/>
          <p:cNvSpPr>
            <a:spLocks noGrp="1"/>
          </p:cNvSpPr>
          <p:nvPr>
            <p:ph type="ftr" sz="quarter" idx="11"/>
          </p:nvPr>
        </p:nvSpPr>
        <p:spPr/>
        <p:txBody>
          <a:bodyPr/>
          <a:lstStyle/>
          <a:p>
            <a:r>
              <a:rPr lang="nl-NL" noProof="0" smtClean="0"/>
              <a:t>Sogeti PowerPoint Referentie 2014</a:t>
            </a:r>
            <a:endParaRPr lang="nl-NL"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kst met numm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nl-NL" noProof="0"/>
          </a:p>
        </p:txBody>
      </p:sp>
      <p:sp>
        <p:nvSpPr>
          <p:cNvPr id="3" name="Content Placeholder 2"/>
          <p:cNvSpPr>
            <a:spLocks noGrp="1"/>
          </p:cNvSpPr>
          <p:nvPr>
            <p:ph idx="1"/>
          </p:nvPr>
        </p:nvSpPr>
        <p:spPr/>
        <p:txBody>
          <a:bodyPr/>
          <a:lstStyle>
            <a:lvl1pPr>
              <a:buFont typeface="+mj-lt"/>
              <a:buAutoNum type="arabicPeriod"/>
              <a:defRPr/>
            </a:lvl1p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dirty="0"/>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8" name="Footer Placeholder 7"/>
          <p:cNvSpPr>
            <a:spLocks noGrp="1"/>
          </p:cNvSpPr>
          <p:nvPr>
            <p:ph type="ftr" sz="quarter" idx="11"/>
          </p:nvPr>
        </p:nvSpPr>
        <p:spPr/>
        <p:txBody>
          <a:bodyPr/>
          <a:lstStyle/>
          <a:p>
            <a:r>
              <a:rPr lang="nl-NL" noProof="0" smtClean="0"/>
              <a:t>Sogeti PowerPoint Referentie 2014</a:t>
            </a:r>
            <a:endParaRPr lang="nl-NL"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Kolomme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42000" y="1285624"/>
            <a:ext cx="4143285" cy="3026851"/>
          </a:xfrm>
        </p:spPr>
        <p:txBody>
          <a:body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dirty="0"/>
          </a:p>
        </p:txBody>
      </p:sp>
      <p:sp>
        <p:nvSpPr>
          <p:cNvPr id="15" name="Content Placeholder 8"/>
          <p:cNvSpPr>
            <a:spLocks noGrp="1"/>
          </p:cNvSpPr>
          <p:nvPr>
            <p:ph sz="quarter" idx="14"/>
          </p:nvPr>
        </p:nvSpPr>
        <p:spPr>
          <a:xfrm>
            <a:off x="4658400" y="1285624"/>
            <a:ext cx="4143600" cy="3026851"/>
          </a:xfrm>
        </p:spPr>
        <p:txBody>
          <a:body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dirty="0"/>
          </a:p>
        </p:txBody>
      </p:sp>
      <p:sp>
        <p:nvSpPr>
          <p:cNvPr id="8" name="Slide Number Placeholder 7"/>
          <p:cNvSpPr>
            <a:spLocks noGrp="1"/>
          </p:cNvSpPr>
          <p:nvPr>
            <p:ph type="sldNum" sz="quarter" idx="15"/>
          </p:nvPr>
        </p:nvSpPr>
        <p:spPr/>
        <p:txBody>
          <a:bodyPr/>
          <a:lstStyle/>
          <a:p>
            <a:fld id="{4EACBA47-91FC-4F0F-98EF-AF8B449ABA17}" type="slidenum">
              <a:rPr lang="nl-NL" noProof="0" smtClean="0"/>
              <a:pPr/>
              <a:t>‹nr.›</a:t>
            </a:fld>
            <a:endParaRPr lang="nl-NL" noProof="0"/>
          </a:p>
        </p:txBody>
      </p:sp>
      <p:sp>
        <p:nvSpPr>
          <p:cNvPr id="10" name="Footer Placeholder 9"/>
          <p:cNvSpPr>
            <a:spLocks noGrp="1"/>
          </p:cNvSpPr>
          <p:nvPr>
            <p:ph type="ftr" sz="quarter" idx="16"/>
          </p:nvPr>
        </p:nvSpPr>
        <p:spPr/>
        <p:txBody>
          <a:bodyPr/>
          <a:lstStyle/>
          <a:p>
            <a:r>
              <a:rPr lang="nl-NL" noProof="0" smtClean="0"/>
              <a:t>Sogeti PowerPoint Referentie 2014</a:t>
            </a:r>
            <a:endParaRPr lang="nl-NL" noProof="0"/>
          </a:p>
        </p:txBody>
      </p:sp>
      <p:sp>
        <p:nvSpPr>
          <p:cNvPr id="3" name="Title 2"/>
          <p:cNvSpPr>
            <a:spLocks noGrp="1"/>
          </p:cNvSpPr>
          <p:nvPr>
            <p:ph type="title"/>
          </p:nvPr>
        </p:nvSpPr>
        <p:spPr>
          <a:xfrm>
            <a:off x="342000" y="342900"/>
            <a:ext cx="8460000" cy="685800"/>
          </a:xfrm>
        </p:spPr>
        <p:txBody>
          <a:bodyPr/>
          <a:lstStyle/>
          <a:p>
            <a:r>
              <a:rPr lang="nl-NL" smtClean="0"/>
              <a:t>Klik om de stijl te bewerken</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Kolommen met nummers">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42000" y="1285625"/>
            <a:ext cx="4143600" cy="3026850"/>
          </a:xfrm>
        </p:spPr>
        <p:txBody>
          <a:bodyPr/>
          <a:lstStyle>
            <a:lvl1pPr>
              <a:buFont typeface="+mj-lt"/>
              <a:buAutoNum type="arabicPeriod"/>
              <a:defRPr/>
            </a:lvl1p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dirty="0"/>
          </a:p>
        </p:txBody>
      </p:sp>
      <p:sp>
        <p:nvSpPr>
          <p:cNvPr id="15" name="Content Placeholder 8"/>
          <p:cNvSpPr>
            <a:spLocks noGrp="1"/>
          </p:cNvSpPr>
          <p:nvPr>
            <p:ph sz="quarter" idx="14"/>
          </p:nvPr>
        </p:nvSpPr>
        <p:spPr>
          <a:xfrm>
            <a:off x="4658400" y="1285625"/>
            <a:ext cx="4143600" cy="3026850"/>
          </a:xfrm>
        </p:spPr>
        <p:txBody>
          <a:bodyPr/>
          <a:lstStyle>
            <a:lvl1pPr>
              <a:buFont typeface="+mj-lt"/>
              <a:buAutoNum type="arabicPeriod"/>
              <a:defRPr/>
            </a:lvl1p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dirty="0"/>
          </a:p>
        </p:txBody>
      </p:sp>
      <p:sp>
        <p:nvSpPr>
          <p:cNvPr id="8" name="Slide Number Placeholder 7"/>
          <p:cNvSpPr>
            <a:spLocks noGrp="1"/>
          </p:cNvSpPr>
          <p:nvPr>
            <p:ph type="sldNum" sz="quarter" idx="15"/>
          </p:nvPr>
        </p:nvSpPr>
        <p:spPr/>
        <p:txBody>
          <a:bodyPr/>
          <a:lstStyle/>
          <a:p>
            <a:fld id="{4EACBA47-91FC-4F0F-98EF-AF8B449ABA17}" type="slidenum">
              <a:rPr lang="nl-NL" noProof="0" smtClean="0"/>
              <a:pPr/>
              <a:t>‹nr.›</a:t>
            </a:fld>
            <a:endParaRPr lang="nl-NL" noProof="0"/>
          </a:p>
        </p:txBody>
      </p:sp>
      <p:sp>
        <p:nvSpPr>
          <p:cNvPr id="10" name="Footer Placeholder 9"/>
          <p:cNvSpPr>
            <a:spLocks noGrp="1"/>
          </p:cNvSpPr>
          <p:nvPr>
            <p:ph type="ftr" sz="quarter" idx="16"/>
          </p:nvPr>
        </p:nvSpPr>
        <p:spPr/>
        <p:txBody>
          <a:bodyPr/>
          <a:lstStyle/>
          <a:p>
            <a:r>
              <a:rPr lang="nl-NL" noProof="0" smtClean="0"/>
              <a:t>Sogeti PowerPoint Referentie 2014</a:t>
            </a:r>
            <a:endParaRPr lang="nl-NL" noProof="0"/>
          </a:p>
        </p:txBody>
      </p:sp>
      <p:sp>
        <p:nvSpPr>
          <p:cNvPr id="3" name="Title 2"/>
          <p:cNvSpPr>
            <a:spLocks noGrp="1"/>
          </p:cNvSpPr>
          <p:nvPr>
            <p:ph type="title"/>
          </p:nvPr>
        </p:nvSpPr>
        <p:spPr>
          <a:xfrm>
            <a:off x="342000" y="342900"/>
            <a:ext cx="8460000" cy="685800"/>
          </a:xfrm>
        </p:spPr>
        <p:txBody>
          <a:bodyPr/>
          <a:lstStyle/>
          <a:p>
            <a:r>
              <a:rPr lang="nl-NL" smtClean="0"/>
              <a:t>Klik om de stijl te bewerken</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nl-NL" noProof="0"/>
          </a:p>
        </p:txBody>
      </p:sp>
      <p:sp>
        <p:nvSpPr>
          <p:cNvPr id="6" name="Slide Number Placeholder 5"/>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7" name="Footer Placeholder 6"/>
          <p:cNvSpPr>
            <a:spLocks noGrp="1"/>
          </p:cNvSpPr>
          <p:nvPr>
            <p:ph type="ftr" sz="quarter" idx="11"/>
          </p:nvPr>
        </p:nvSpPr>
        <p:spPr/>
        <p:txBody>
          <a:bodyPr/>
          <a:lstStyle/>
          <a:p>
            <a:r>
              <a:rPr lang="nl-NL" noProof="0" smtClean="0"/>
              <a:t>Sogeti PowerPoint Referentie 2014</a:t>
            </a:r>
            <a:endParaRPr lang="nl-NL"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slide">
    <p:spTree>
      <p:nvGrpSpPr>
        <p:cNvPr id="1" name=""/>
        <p:cNvGrpSpPr/>
        <p:nvPr/>
      </p:nvGrpSpPr>
      <p:grpSpPr>
        <a:xfrm>
          <a:off x="0" y="0"/>
          <a:ext cx="0" cy="0"/>
          <a:chOff x="0" y="0"/>
          <a:chExt cx="0" cy="0"/>
        </a:xfrm>
      </p:grpSpPr>
      <p:sp>
        <p:nvSpPr>
          <p:cNvPr id="2" name="Title 1"/>
          <p:cNvSpPr>
            <a:spLocks noGrp="1"/>
          </p:cNvSpPr>
          <p:nvPr>
            <p:ph type="title"/>
          </p:nvPr>
        </p:nvSpPr>
        <p:spPr>
          <a:xfrm>
            <a:off x="342000" y="342900"/>
            <a:ext cx="8460000" cy="685800"/>
          </a:xfrm>
        </p:spPr>
        <p:txBody>
          <a:bodyPr/>
          <a:lstStyle/>
          <a:p>
            <a:r>
              <a:rPr lang="nl-NL" noProof="0" smtClean="0"/>
              <a:t>Klik om de stijl te bewerken</a:t>
            </a:r>
            <a:endParaRPr lang="nl-NL" noProof="0"/>
          </a:p>
        </p:txBody>
      </p:sp>
      <p:sp>
        <p:nvSpPr>
          <p:cNvPr id="9" name="Table Placeholder 8"/>
          <p:cNvSpPr>
            <a:spLocks noGrp="1"/>
          </p:cNvSpPr>
          <p:nvPr>
            <p:ph type="tbl" sz="quarter" idx="13"/>
          </p:nvPr>
        </p:nvSpPr>
        <p:spPr>
          <a:xfrm>
            <a:off x="342000" y="1285625"/>
            <a:ext cx="8460000" cy="2911231"/>
          </a:xfrm>
        </p:spPr>
        <p:txBody>
          <a:bodyPr/>
          <a:lstStyle>
            <a:lvl1pPr>
              <a:lnSpc>
                <a:spcPts val="1600"/>
              </a:lnSpc>
              <a:defRPr sz="1400"/>
            </a:lvl1pPr>
          </a:lstStyle>
          <a:p>
            <a:r>
              <a:rPr lang="nl-NL" noProof="0" smtClean="0"/>
              <a:t>Klik op het pictogram als u een tabel wilt toevoegen</a:t>
            </a:r>
            <a:endParaRPr lang="nl-NL" noProof="0" dirty="0"/>
          </a:p>
        </p:txBody>
      </p:sp>
      <p:sp>
        <p:nvSpPr>
          <p:cNvPr id="8" name="Slide Number Placeholder 7"/>
          <p:cNvSpPr>
            <a:spLocks noGrp="1"/>
          </p:cNvSpPr>
          <p:nvPr>
            <p:ph type="sldNum" sz="quarter" idx="14"/>
          </p:nvPr>
        </p:nvSpPr>
        <p:spPr/>
        <p:txBody>
          <a:bodyPr/>
          <a:lstStyle/>
          <a:p>
            <a:fld id="{4EACBA47-91FC-4F0F-98EF-AF8B449ABA17}" type="slidenum">
              <a:rPr lang="nl-NL" noProof="0" smtClean="0"/>
              <a:pPr/>
              <a:t>‹nr.›</a:t>
            </a:fld>
            <a:endParaRPr lang="nl-NL" noProof="0"/>
          </a:p>
        </p:txBody>
      </p:sp>
      <p:sp>
        <p:nvSpPr>
          <p:cNvPr id="10" name="Footer Placeholder 9"/>
          <p:cNvSpPr>
            <a:spLocks noGrp="1"/>
          </p:cNvSpPr>
          <p:nvPr>
            <p:ph type="ftr" sz="quarter" idx="15"/>
          </p:nvPr>
        </p:nvSpPr>
        <p:spPr/>
        <p:txBody>
          <a:bodyPr/>
          <a:lstStyle/>
          <a:p>
            <a:r>
              <a:rPr lang="nl-NL" noProof="0" smtClean="0"/>
              <a:t>Sogeti PowerPoint Referentie 2014</a:t>
            </a:r>
            <a:endParaRPr lang="nl-NL" noProof="0" dirty="0"/>
          </a:p>
        </p:txBody>
      </p:sp>
      <p:sp>
        <p:nvSpPr>
          <p:cNvPr id="6" name="Text Placeholder 3"/>
          <p:cNvSpPr>
            <a:spLocks noGrp="1"/>
          </p:cNvSpPr>
          <p:nvPr>
            <p:ph type="body" sz="half" idx="2" hasCustomPrompt="1"/>
          </p:nvPr>
        </p:nvSpPr>
        <p:spPr>
          <a:xfrm>
            <a:off x="342000" y="4220155"/>
            <a:ext cx="8460000" cy="128240"/>
          </a:xfrm>
        </p:spPr>
        <p:txBody>
          <a:bodyPr anchor="t" anchorCtr="0">
            <a:noAutofit/>
          </a:bodyPr>
          <a:lstStyle>
            <a:lvl1pPr marL="0" indent="0">
              <a:lnSpc>
                <a:spcPts val="1000"/>
              </a:lnSpc>
              <a:buNone/>
              <a:defRPr sz="900" b="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nl-NL" noProof="0" dirty="0" smtClean="0"/>
              <a:t>Klik hier om een bronvermelding toe te voegen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42000" y="342900"/>
            <a:ext cx="8460000" cy="685800"/>
          </a:xfrm>
          <a:prstGeom prst="rect">
            <a:avLst/>
          </a:prstGeom>
          <a:solidFill>
            <a:schemeClr val="accent2"/>
          </a:solidFill>
        </p:spPr>
        <p:txBody>
          <a:bodyPr vert="horz" lIns="180000" tIns="0" rIns="180000" bIns="0" rtlCol="0" anchor="ctr">
            <a:noAutofit/>
          </a:bodyPr>
          <a:lstStyle/>
          <a:p>
            <a:r>
              <a:rPr lang="nl-NL" noProof="0" smtClean="0"/>
              <a:t>Klik om de stijl te bewerken</a:t>
            </a:r>
            <a:endParaRPr lang="nl-NL" noProof="0" dirty="0"/>
          </a:p>
        </p:txBody>
      </p:sp>
      <p:sp>
        <p:nvSpPr>
          <p:cNvPr id="3" name="Text Placeholder 2"/>
          <p:cNvSpPr>
            <a:spLocks noGrp="1"/>
          </p:cNvSpPr>
          <p:nvPr>
            <p:ph type="body" idx="1"/>
          </p:nvPr>
        </p:nvSpPr>
        <p:spPr>
          <a:xfrm>
            <a:off x="342000" y="1285624"/>
            <a:ext cx="8460000" cy="3026851"/>
          </a:xfrm>
          <a:prstGeom prst="rect">
            <a:avLst/>
          </a:prstGeom>
        </p:spPr>
        <p:txBody>
          <a:bodyPr vert="horz" lIns="0" tIns="0" rIns="0" bIns="0" rtlCol="0">
            <a:noAutofit/>
          </a:body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dirty="0"/>
          </a:p>
        </p:txBody>
      </p:sp>
      <p:sp>
        <p:nvSpPr>
          <p:cNvPr id="5" name="Footer Placeholder 4"/>
          <p:cNvSpPr>
            <a:spLocks noGrp="1"/>
          </p:cNvSpPr>
          <p:nvPr>
            <p:ph type="ftr" sz="quarter" idx="3"/>
          </p:nvPr>
        </p:nvSpPr>
        <p:spPr>
          <a:xfrm>
            <a:off x="1884624" y="4608027"/>
            <a:ext cx="6621144" cy="192360"/>
          </a:xfrm>
          <a:prstGeom prst="rect">
            <a:avLst/>
          </a:prstGeom>
          <a:noFill/>
        </p:spPr>
        <p:txBody>
          <a:bodyPr wrap="square" lIns="0" tIns="0" rIns="0" bIns="0" rtlCol="0">
            <a:noAutofit/>
          </a:bodyPr>
          <a:lstStyle>
            <a:lvl1pPr marL="0" algn="r" defTabSz="685800" rtl="0" eaLnBrk="1" latinLnBrk="0" hangingPunct="1">
              <a:lnSpc>
                <a:spcPts val="1400"/>
              </a:lnSpc>
              <a:defRPr lang="en-US" sz="900" kern="1200" dirty="0" smtClean="0">
                <a:solidFill>
                  <a:schemeClr val="tx1"/>
                </a:solidFill>
                <a:latin typeface="+mn-lt"/>
                <a:ea typeface="+mn-ea"/>
                <a:cs typeface="+mn-cs"/>
              </a:defRPr>
            </a:lvl1pPr>
          </a:lstStyle>
          <a:p>
            <a:r>
              <a:rPr lang="nl-NL" dirty="0" smtClean="0"/>
              <a:t>Sogeti PowerPoint Referentie 2014</a:t>
            </a:r>
            <a:endParaRPr lang="nl-NL" dirty="0"/>
          </a:p>
        </p:txBody>
      </p:sp>
      <p:sp>
        <p:nvSpPr>
          <p:cNvPr id="6" name="Slide Number Placeholder 5"/>
          <p:cNvSpPr>
            <a:spLocks noGrp="1"/>
          </p:cNvSpPr>
          <p:nvPr>
            <p:ph type="sldNum" sz="quarter" idx="4"/>
          </p:nvPr>
        </p:nvSpPr>
        <p:spPr>
          <a:xfrm>
            <a:off x="8586000" y="4608027"/>
            <a:ext cx="216000" cy="192360"/>
          </a:xfrm>
          <a:prstGeom prst="rect">
            <a:avLst/>
          </a:prstGeom>
          <a:noFill/>
        </p:spPr>
        <p:txBody>
          <a:bodyPr wrap="square" lIns="0" tIns="0" rIns="0" bIns="0" rtlCol="0">
            <a:noAutofit/>
          </a:bodyPr>
          <a:lstStyle>
            <a:lvl1pPr marL="0" algn="r" defTabSz="685800" rtl="0" eaLnBrk="1" latinLnBrk="0" hangingPunct="1">
              <a:lnSpc>
                <a:spcPts val="1400"/>
              </a:lnSpc>
              <a:defRPr lang="en-US" sz="900" kern="1200" smtClean="0">
                <a:solidFill>
                  <a:schemeClr val="accent1"/>
                </a:solidFill>
                <a:latin typeface="+mn-lt"/>
                <a:ea typeface="+mn-ea"/>
                <a:cs typeface="+mn-cs"/>
              </a:defRPr>
            </a:lvl1pPr>
          </a:lstStyle>
          <a:p>
            <a:fld id="{4EACBA47-91FC-4F0F-98EF-AF8B449ABA17}" type="slidenum">
              <a:rPr lang="nl-NL" smtClean="0"/>
              <a:pPr/>
              <a:t>‹nr.›</a:t>
            </a:fld>
            <a:endParaRPr lang="nl-NL" dirty="0"/>
          </a:p>
        </p:txBody>
      </p:sp>
      <p:sp>
        <p:nvSpPr>
          <p:cNvPr id="35" name="TextBox 34"/>
          <p:cNvSpPr txBox="1"/>
          <p:nvPr/>
        </p:nvSpPr>
        <p:spPr>
          <a:xfrm>
            <a:off x="8505768" y="4608027"/>
            <a:ext cx="162000" cy="192360"/>
          </a:xfrm>
          <a:prstGeom prst="rect">
            <a:avLst/>
          </a:prstGeom>
          <a:noFill/>
        </p:spPr>
        <p:txBody>
          <a:bodyPr wrap="square" lIns="0" tIns="0" rIns="0" bIns="0" rtlCol="0">
            <a:noAutofit/>
          </a:bodyPr>
          <a:lstStyle/>
          <a:p>
            <a:pPr algn="ctr">
              <a:lnSpc>
                <a:spcPts val="1400"/>
              </a:lnSpc>
            </a:pPr>
            <a:r>
              <a:rPr lang="nl-NL" sz="900" noProof="0" dirty="0" smtClean="0"/>
              <a:t>|</a:t>
            </a:r>
            <a:endParaRPr lang="nl-NL" sz="900" noProof="0" dirty="0"/>
          </a:p>
        </p:txBody>
      </p:sp>
      <p:grpSp>
        <p:nvGrpSpPr>
          <p:cNvPr id="100" name="Group 99"/>
          <p:cNvGrpSpPr/>
          <p:nvPr/>
        </p:nvGrpSpPr>
        <p:grpSpPr bwMode="gray">
          <a:xfrm>
            <a:off x="342000" y="4559215"/>
            <a:ext cx="1109903" cy="241172"/>
            <a:chOff x="2749538" y="2279310"/>
            <a:chExt cx="1479870" cy="321562"/>
          </a:xfrm>
        </p:grpSpPr>
        <p:sp>
          <p:nvSpPr>
            <p:cNvPr id="101" name="Rectangle 100"/>
            <p:cNvSpPr/>
            <p:nvPr/>
          </p:nvSpPr>
          <p:spPr bwMode="gray">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102" name="Rectangle 101"/>
            <p:cNvSpPr/>
            <p:nvPr/>
          </p:nvSpPr>
          <p:spPr bwMode="gray">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grpSp>
          <p:nvGrpSpPr>
            <p:cNvPr id="103" name="Group 21"/>
            <p:cNvGrpSpPr/>
            <p:nvPr/>
          </p:nvGrpSpPr>
          <p:grpSpPr bwMode="gray">
            <a:xfrm>
              <a:off x="3373209" y="2357164"/>
              <a:ext cx="726277" cy="153325"/>
              <a:chOff x="-1490663" y="3248025"/>
              <a:chExt cx="2857501" cy="603250"/>
            </a:xfrm>
          </p:grpSpPr>
          <p:sp>
            <p:nvSpPr>
              <p:cNvPr id="105" name="Freeform 104"/>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106" name="Freeform 105"/>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107" name="Freeform 106"/>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108" name="Freeform 107"/>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109" name="Freeform 108"/>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110" name="Freeform 109"/>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
          <p:nvSpPr>
            <p:cNvPr id="104"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Tree>
  </p:cSld>
  <p:clrMap bg1="lt1" tx1="dk1" bg2="lt2" tx2="dk2" accent1="accent1" accent2="accent2" accent3="accent3" accent4="accent4" accent5="accent5" accent6="accent6" hlink="hlink" folHlink="folHlink"/>
  <p:sldLayoutIdLst>
    <p:sldLayoutId id="2147483669" r:id="rId1"/>
    <p:sldLayoutId id="2147483649" r:id="rId2"/>
    <p:sldLayoutId id="2147483661" r:id="rId3"/>
    <p:sldLayoutId id="2147483650" r:id="rId4"/>
    <p:sldLayoutId id="2147483671" r:id="rId5"/>
    <p:sldLayoutId id="2147483652" r:id="rId6"/>
    <p:sldLayoutId id="2147483670" r:id="rId7"/>
    <p:sldLayoutId id="2147483654" r:id="rId8"/>
    <p:sldLayoutId id="2147483666" r:id="rId9"/>
    <p:sldLayoutId id="2147483667" r:id="rId10"/>
    <p:sldLayoutId id="2147483655" r:id="rId11"/>
    <p:sldLayoutId id="2147483668" r:id="rId12"/>
    <p:sldLayoutId id="2147483664" r:id="rId13"/>
    <p:sldLayoutId id="2147483660" r:id="rId14"/>
  </p:sldLayoutIdLst>
  <p:hf hdr="0" dt="0"/>
  <p:txStyles>
    <p:titleStyle>
      <a:lvl1pPr algn="l" defTabSz="685800" rtl="0" eaLnBrk="1" latinLnBrk="0" hangingPunct="1">
        <a:lnSpc>
          <a:spcPts val="3200"/>
        </a:lnSpc>
        <a:spcBef>
          <a:spcPct val="0"/>
        </a:spcBef>
        <a:buNone/>
        <a:defRPr sz="2800" b="1" kern="1200">
          <a:solidFill>
            <a:schemeClr val="bg1"/>
          </a:solidFill>
          <a:latin typeface="+mj-lt"/>
          <a:ea typeface="+mj-ea"/>
          <a:cs typeface="+mj-cs"/>
        </a:defRPr>
      </a:lvl1pPr>
    </p:titleStyle>
    <p:bodyStyle>
      <a:lvl1pPr marL="351000" indent="-351000" algn="l" defTabSz="685800" rtl="0" eaLnBrk="1" latinLnBrk="0" hangingPunct="1">
        <a:lnSpc>
          <a:spcPts val="2000"/>
        </a:lnSpc>
        <a:spcBef>
          <a:spcPts val="0"/>
        </a:spcBef>
        <a:buFont typeface="Wingdings 3" pitchFamily="18" charset="2"/>
        <a:buChar char=""/>
        <a:tabLst/>
        <a:defRPr sz="1800" b="1" kern="1200">
          <a:solidFill>
            <a:schemeClr val="tx1"/>
          </a:solidFill>
          <a:latin typeface="+mn-lt"/>
          <a:ea typeface="+mn-ea"/>
          <a:cs typeface="+mn-cs"/>
        </a:defRPr>
      </a:lvl1pPr>
      <a:lvl2pPr marL="675000" indent="-350044" algn="l" defTabSz="740569" rtl="0" eaLnBrk="1" latinLnBrk="0" hangingPunct="1">
        <a:lnSpc>
          <a:spcPts val="2000"/>
        </a:lnSpc>
        <a:spcBef>
          <a:spcPts val="0"/>
        </a:spcBef>
        <a:buFont typeface="Wingdings 3" pitchFamily="18" charset="2"/>
        <a:buChar char=""/>
        <a:tabLst/>
        <a:defRPr sz="1800" b="1" kern="1200">
          <a:solidFill>
            <a:schemeClr val="tx1"/>
          </a:solidFill>
          <a:latin typeface="+mn-lt"/>
          <a:ea typeface="+mn-ea"/>
          <a:cs typeface="+mn-cs"/>
        </a:defRPr>
      </a:lvl2pPr>
      <a:lvl3pPr marL="1010841" indent="-350044" algn="l" defTabSz="740569" rtl="0" eaLnBrk="1" latinLnBrk="0" hangingPunct="1">
        <a:lnSpc>
          <a:spcPts val="2000"/>
        </a:lnSpc>
        <a:spcBef>
          <a:spcPts val="0"/>
        </a:spcBef>
        <a:buFont typeface="Century Gothic" pitchFamily="34" charset="0"/>
        <a:buChar char="•"/>
        <a:tabLst/>
        <a:defRPr sz="1800" b="1" kern="1200">
          <a:solidFill>
            <a:schemeClr val="tx1"/>
          </a:solidFill>
          <a:latin typeface="+mn-lt"/>
          <a:ea typeface="+mn-ea"/>
          <a:cs typeface="+mn-cs"/>
        </a:defRPr>
      </a:lvl3pPr>
      <a:lvl4pPr marL="1345406" indent="-350044" algn="l" defTabSz="685800" rtl="0" eaLnBrk="1" latinLnBrk="0" hangingPunct="1">
        <a:lnSpc>
          <a:spcPts val="1800"/>
        </a:lnSpc>
        <a:spcBef>
          <a:spcPts val="0"/>
        </a:spcBef>
        <a:buFont typeface="Century Gothic" pitchFamily="34" charset="0"/>
        <a:buChar char="•"/>
        <a:defRPr sz="1400" b="1" kern="1200">
          <a:solidFill>
            <a:schemeClr val="tx1"/>
          </a:solidFill>
          <a:latin typeface="+mn-lt"/>
          <a:ea typeface="+mn-ea"/>
          <a:cs typeface="+mn-cs"/>
        </a:defRPr>
      </a:lvl4pPr>
      <a:lvl5pPr marL="1687116" indent="-350044" algn="l" defTabSz="501254" rtl="0" eaLnBrk="1" latinLnBrk="0" hangingPunct="1">
        <a:lnSpc>
          <a:spcPts val="1800"/>
        </a:lnSpc>
        <a:spcBef>
          <a:spcPts val="0"/>
        </a:spcBef>
        <a:buFont typeface="Century Gothic" pitchFamily="34" charset="0"/>
        <a:buChar char="•"/>
        <a:defRPr sz="1400" b="1"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tessel.io/"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State of the web </a:t>
            </a:r>
            <a:r>
              <a:rPr lang="nl-NL" dirty="0" smtClean="0"/>
              <a:t>2014</a:t>
            </a:r>
            <a:endParaRPr lang="nl-NL" sz="5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err="1" smtClean="0"/>
              <a:t>Node.JS</a:t>
            </a:r>
            <a:endParaRPr lang="en-US" dirty="0"/>
          </a:p>
        </p:txBody>
      </p:sp>
      <p:sp>
        <p:nvSpPr>
          <p:cNvPr id="3" name="Content Placeholder 2"/>
          <p:cNvSpPr>
            <a:spLocks noGrp="1"/>
          </p:cNvSpPr>
          <p:nvPr>
            <p:ph idx="1"/>
          </p:nvPr>
        </p:nvSpPr>
        <p:spPr>
          <a:xfrm>
            <a:off x="342000" y="1285624"/>
            <a:ext cx="5191918" cy="3026851"/>
          </a:xfrm>
        </p:spPr>
        <p:txBody>
          <a:bodyPr/>
          <a:lstStyle/>
          <a:p>
            <a:r>
              <a:rPr lang="en-US" sz="1600" dirty="0" smtClean="0"/>
              <a:t>What for?</a:t>
            </a:r>
          </a:p>
          <a:p>
            <a:pPr lvl="1"/>
            <a:r>
              <a:rPr lang="en-US" sz="1600" dirty="0" smtClean="0"/>
              <a:t>API (</a:t>
            </a:r>
            <a:r>
              <a:rPr lang="en-US" sz="1600" dirty="0"/>
              <a:t>REST</a:t>
            </a:r>
            <a:r>
              <a:rPr lang="en-US" sz="1600" dirty="0" smtClean="0"/>
              <a:t>)</a:t>
            </a:r>
          </a:p>
          <a:p>
            <a:pPr lvl="1"/>
            <a:r>
              <a:rPr lang="en-US" sz="1600" dirty="0" smtClean="0"/>
              <a:t>Mobile</a:t>
            </a:r>
          </a:p>
          <a:p>
            <a:pPr lvl="2"/>
            <a:r>
              <a:rPr lang="en-US" sz="1600" dirty="0" smtClean="0"/>
              <a:t>Backend</a:t>
            </a:r>
          </a:p>
          <a:p>
            <a:pPr lvl="2"/>
            <a:r>
              <a:rPr lang="en-US" sz="1600" dirty="0" smtClean="0"/>
              <a:t>Frontend</a:t>
            </a:r>
          </a:p>
          <a:p>
            <a:pPr lvl="2"/>
            <a:r>
              <a:rPr lang="en-US" sz="1600" dirty="0" smtClean="0"/>
              <a:t>Hybrid App</a:t>
            </a:r>
          </a:p>
          <a:p>
            <a:pPr lvl="2"/>
            <a:r>
              <a:rPr lang="en-US" sz="1600" dirty="0" smtClean="0"/>
              <a:t>Web App</a:t>
            </a:r>
          </a:p>
          <a:p>
            <a:pPr lvl="1"/>
            <a:r>
              <a:rPr lang="en-US" sz="1600" dirty="0" smtClean="0"/>
              <a:t>Web</a:t>
            </a:r>
          </a:p>
          <a:p>
            <a:pPr lvl="2"/>
            <a:r>
              <a:rPr lang="en-US" sz="1600" dirty="0" smtClean="0"/>
              <a:t>Server</a:t>
            </a:r>
          </a:p>
          <a:p>
            <a:pPr lvl="2"/>
            <a:r>
              <a:rPr lang="en-US" sz="1600" dirty="0" smtClean="0"/>
              <a:t>SPA</a:t>
            </a:r>
          </a:p>
          <a:p>
            <a:pPr lvl="1"/>
            <a:r>
              <a:rPr lang="en-US" sz="1600" dirty="0" smtClean="0"/>
              <a:t>Internet of Things</a:t>
            </a:r>
          </a:p>
          <a:p>
            <a:pPr lvl="2"/>
            <a:r>
              <a:rPr lang="en-US" sz="1600" dirty="0" smtClean="0"/>
              <a:t>Devices with network connection)</a:t>
            </a:r>
            <a:endParaRPr lang="en-US" sz="1600"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10</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pic>
        <p:nvPicPr>
          <p:cNvPr id="7" name="Picture 6"/>
          <p:cNvPicPr>
            <a:picLocks noChangeAspect="1"/>
          </p:cNvPicPr>
          <p:nvPr/>
        </p:nvPicPr>
        <p:blipFill>
          <a:blip r:embed="rId3"/>
          <a:stretch>
            <a:fillRect/>
          </a:stretch>
        </p:blipFill>
        <p:spPr>
          <a:xfrm>
            <a:off x="5711906" y="1285624"/>
            <a:ext cx="3090094" cy="2320600"/>
          </a:xfrm>
          <a:prstGeom prst="rect">
            <a:avLst/>
          </a:prstGeom>
        </p:spPr>
      </p:pic>
    </p:spTree>
    <p:extLst>
      <p:ext uri="{BB962C8B-B14F-4D97-AF65-F5344CB8AC3E}">
        <p14:creationId xmlns:p14="http://schemas.microsoft.com/office/powerpoint/2010/main" val="3448362152"/>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ExpressJS</a:t>
            </a:r>
            <a:endParaRPr lang="en-US" dirty="0"/>
          </a:p>
        </p:txBody>
      </p:sp>
      <p:sp>
        <p:nvSpPr>
          <p:cNvPr id="3" name="Content Placeholder 2"/>
          <p:cNvSpPr>
            <a:spLocks noGrp="1"/>
          </p:cNvSpPr>
          <p:nvPr>
            <p:ph idx="1"/>
          </p:nvPr>
        </p:nvSpPr>
        <p:spPr/>
        <p:txBody>
          <a:bodyPr/>
          <a:lstStyle/>
          <a:p>
            <a:r>
              <a:rPr lang="en-US" dirty="0" smtClean="0"/>
              <a:t>Extended webserver </a:t>
            </a:r>
            <a:r>
              <a:rPr lang="en-US" dirty="0" smtClean="0"/>
              <a:t>for </a:t>
            </a:r>
            <a:r>
              <a:rPr lang="en-US" dirty="0" err="1" smtClean="0"/>
              <a:t>NodeJS</a:t>
            </a:r>
            <a:endParaRPr lang="en-US" dirty="0" smtClean="0"/>
          </a:p>
          <a:p>
            <a:pPr marL="0" indent="0">
              <a:buNone/>
            </a:pPr>
            <a:endParaRPr lang="en-US" dirty="0" smtClean="0"/>
          </a:p>
          <a:p>
            <a:r>
              <a:rPr lang="en-US" dirty="0" smtClean="0"/>
              <a:t>REST API</a:t>
            </a:r>
          </a:p>
          <a:p>
            <a:pPr lvl="1"/>
            <a:r>
              <a:rPr lang="en-US" dirty="0" smtClean="0"/>
              <a:t>GET data</a:t>
            </a:r>
          </a:p>
          <a:p>
            <a:pPr lvl="1"/>
            <a:r>
              <a:rPr lang="en-US" dirty="0" smtClean="0"/>
              <a:t>SET data</a:t>
            </a:r>
          </a:p>
          <a:p>
            <a:pPr lvl="1"/>
            <a:r>
              <a:rPr lang="en-US" dirty="0" smtClean="0"/>
              <a:t>UPDATE data</a:t>
            </a:r>
          </a:p>
          <a:p>
            <a:pPr lvl="1"/>
            <a:r>
              <a:rPr lang="en-US" dirty="0" smtClean="0"/>
              <a:t>DELETE data</a:t>
            </a:r>
          </a:p>
          <a:p>
            <a:pPr marL="324956" lvl="1" indent="0">
              <a:buNone/>
            </a:pPr>
            <a:endParaRPr lang="en-US" dirty="0" smtClean="0"/>
          </a:p>
          <a:p>
            <a:r>
              <a:rPr lang="en-US" dirty="0" smtClean="0"/>
              <a:t>Webserver</a:t>
            </a:r>
          </a:p>
          <a:p>
            <a:pPr lvl="1"/>
            <a:r>
              <a:rPr lang="en-US" dirty="0" smtClean="0"/>
              <a:t>/</a:t>
            </a:r>
            <a:r>
              <a:rPr lang="en-US" dirty="0"/>
              <a:t>user/1/edit</a:t>
            </a:r>
          </a:p>
          <a:p>
            <a:pPr lvl="1"/>
            <a:r>
              <a:rPr lang="en-US" dirty="0"/>
              <a:t>/</a:t>
            </a:r>
            <a:r>
              <a:rPr lang="en-US" dirty="0" smtClean="0"/>
              <a:t>somefile.txt</a:t>
            </a:r>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11</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pic>
        <p:nvPicPr>
          <p:cNvPr id="7" name="Afbeelding 6"/>
          <p:cNvPicPr>
            <a:picLocks noChangeAspect="1"/>
          </p:cNvPicPr>
          <p:nvPr/>
        </p:nvPicPr>
        <p:blipFill>
          <a:blip r:embed="rId3"/>
          <a:stretch>
            <a:fillRect/>
          </a:stretch>
        </p:blipFill>
        <p:spPr>
          <a:xfrm>
            <a:off x="6434401" y="1618883"/>
            <a:ext cx="2367599" cy="717917"/>
          </a:xfrm>
          <a:prstGeom prst="rect">
            <a:avLst/>
          </a:prstGeom>
        </p:spPr>
      </p:pic>
    </p:spTree>
    <p:extLst>
      <p:ext uri="{BB962C8B-B14F-4D97-AF65-F5344CB8AC3E}">
        <p14:creationId xmlns:p14="http://schemas.microsoft.com/office/powerpoint/2010/main" val="982570920"/>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a:t>
            </a:r>
            <a:endParaRPr lang="en-US" dirty="0"/>
          </a:p>
        </p:txBody>
      </p:sp>
      <p:sp>
        <p:nvSpPr>
          <p:cNvPr id="3" name="Content Placeholder 2"/>
          <p:cNvSpPr>
            <a:spLocks noGrp="1"/>
          </p:cNvSpPr>
          <p:nvPr>
            <p:ph idx="1"/>
          </p:nvPr>
        </p:nvSpPr>
        <p:spPr/>
        <p:txBody>
          <a:bodyPr/>
          <a:lstStyle/>
          <a:p>
            <a:r>
              <a:rPr lang="en-US" dirty="0" smtClean="0"/>
              <a:t>Popular NoSQL database in JavaScript</a:t>
            </a:r>
          </a:p>
          <a:p>
            <a:pPr lvl="1"/>
            <a:r>
              <a:rPr lang="en-US" dirty="0" smtClean="0"/>
              <a:t>JSON</a:t>
            </a:r>
          </a:p>
          <a:p>
            <a:pPr lvl="1"/>
            <a:r>
              <a:rPr lang="en-US" dirty="0" smtClean="0"/>
              <a:t>Indexes</a:t>
            </a:r>
          </a:p>
          <a:p>
            <a:pPr lvl="1"/>
            <a:r>
              <a:rPr lang="en-US" dirty="0" smtClean="0"/>
              <a:t>Scaling</a:t>
            </a:r>
          </a:p>
          <a:p>
            <a:pPr lvl="1"/>
            <a:r>
              <a:rPr lang="en-US" dirty="0" smtClean="0"/>
              <a:t>Querying</a:t>
            </a:r>
          </a:p>
          <a:p>
            <a:pPr lvl="1"/>
            <a:r>
              <a:rPr lang="en-US" dirty="0" smtClean="0"/>
              <a:t>CURD</a:t>
            </a:r>
          </a:p>
          <a:p>
            <a:pPr lvl="1"/>
            <a:r>
              <a:rPr lang="en-US" dirty="0" smtClean="0"/>
              <a:t>Security</a:t>
            </a:r>
          </a:p>
          <a:p>
            <a:pPr lvl="1"/>
            <a:endParaRPr lang="en-US" dirty="0"/>
          </a:p>
          <a:p>
            <a:r>
              <a:rPr lang="en-US" dirty="0" smtClean="0"/>
              <a:t>Runs as separate service</a:t>
            </a:r>
          </a:p>
          <a:p>
            <a:pPr lvl="1"/>
            <a:endParaRPr lang="en-US" dirty="0"/>
          </a:p>
          <a:p>
            <a:pPr marL="0" indent="0">
              <a:buNone/>
            </a:pPr>
            <a:r>
              <a:rPr lang="en-US" sz="1400" i="1" dirty="0" smtClean="0"/>
              <a:t>Other database libraries for NodeJS are available for Redis, PostgreSQL, MySQL, MS SQL</a:t>
            </a:r>
          </a:p>
          <a:p>
            <a:pPr marL="0" indent="0">
              <a:buNone/>
            </a:pPr>
            <a:r>
              <a:rPr lang="en-US" sz="1400" i="1" dirty="0" smtClean="0"/>
              <a:t>You can also use alternatives like NoDB and alike.</a:t>
            </a:r>
            <a:endParaRPr lang="en-US" sz="1400" i="1"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12</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pic>
        <p:nvPicPr>
          <p:cNvPr id="6" name="Picture 5"/>
          <p:cNvPicPr>
            <a:picLocks noChangeAspect="1"/>
          </p:cNvPicPr>
          <p:nvPr/>
        </p:nvPicPr>
        <p:blipFill>
          <a:blip r:embed="rId3"/>
          <a:stretch>
            <a:fillRect/>
          </a:stretch>
        </p:blipFill>
        <p:spPr>
          <a:xfrm>
            <a:off x="5862852" y="1285624"/>
            <a:ext cx="2939147" cy="1767672"/>
          </a:xfrm>
          <a:prstGeom prst="rect">
            <a:avLst/>
          </a:prstGeom>
        </p:spPr>
      </p:pic>
    </p:spTree>
    <p:extLst>
      <p:ext uri="{BB962C8B-B14F-4D97-AF65-F5344CB8AC3E}">
        <p14:creationId xmlns:p14="http://schemas.microsoft.com/office/powerpoint/2010/main" val="2780083359"/>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NPM</a:t>
            </a:r>
            <a:endParaRPr lang="en-US" dirty="0"/>
          </a:p>
        </p:txBody>
      </p:sp>
      <p:sp>
        <p:nvSpPr>
          <p:cNvPr id="3" name="Content Placeholder 2"/>
          <p:cNvSpPr>
            <a:spLocks noGrp="1"/>
          </p:cNvSpPr>
          <p:nvPr>
            <p:ph idx="1"/>
          </p:nvPr>
        </p:nvSpPr>
        <p:spPr>
          <a:xfrm>
            <a:off x="342000" y="1285624"/>
            <a:ext cx="8460000" cy="3026851"/>
          </a:xfrm>
        </p:spPr>
        <p:txBody>
          <a:bodyPr/>
          <a:lstStyle/>
          <a:p>
            <a:r>
              <a:rPr lang="en-US" dirty="0" smtClean="0"/>
              <a:t>Node Packaged Modules</a:t>
            </a:r>
          </a:p>
          <a:p>
            <a:pPr lvl="1"/>
            <a:r>
              <a:rPr lang="en-US" dirty="0" smtClean="0"/>
              <a:t>Package manager for NodeJS</a:t>
            </a:r>
            <a:endParaRPr lang="en-US" dirty="0"/>
          </a:p>
          <a:p>
            <a:pPr lvl="1"/>
            <a:r>
              <a:rPr lang="en-US" dirty="0" smtClean="0"/>
              <a:t>Install packages from NPM Registry (</a:t>
            </a:r>
            <a:r>
              <a:rPr lang="en-US" i="1" dirty="0" smtClean="0"/>
              <a:t>npm install … </a:t>
            </a:r>
            <a:r>
              <a:rPr lang="en-US" dirty="0" smtClean="0"/>
              <a:t>)</a:t>
            </a:r>
          </a:p>
          <a:p>
            <a:pPr lvl="1"/>
            <a:r>
              <a:rPr lang="en-US" dirty="0" smtClean="0"/>
              <a:t>Dependency of dependency of dependency of dependency</a:t>
            </a:r>
          </a:p>
          <a:p>
            <a:pPr lvl="1"/>
            <a:r>
              <a:rPr lang="en-US" dirty="0" smtClean="0"/>
              <a:t>Globally or within project (</a:t>
            </a:r>
            <a:r>
              <a:rPr lang="en-US" i="1" dirty="0" smtClean="0"/>
              <a:t>package.json</a:t>
            </a:r>
            <a:r>
              <a:rPr lang="en-US" dirty="0" smtClean="0"/>
              <a:t>)</a:t>
            </a:r>
          </a:p>
          <a:p>
            <a:pPr lvl="1"/>
            <a:endParaRPr lang="en-US" dirty="0" smtClean="0"/>
          </a:p>
          <a:p>
            <a:pPr marL="956" indent="0">
              <a:buNone/>
            </a:pPr>
            <a:r>
              <a:rPr lang="en-US" sz="1400" i="1" dirty="0" smtClean="0"/>
              <a:t>Use with </a:t>
            </a:r>
            <a:r>
              <a:rPr lang="en-US" sz="1400" i="1" dirty="0" err="1" smtClean="0"/>
              <a:t>Sudo</a:t>
            </a:r>
            <a:r>
              <a:rPr lang="en-US" sz="1400" i="1" dirty="0" smtClean="0"/>
              <a:t> on OSX to install packages globally</a:t>
            </a:r>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13</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pic>
        <p:nvPicPr>
          <p:cNvPr id="6" name="Picture 5"/>
          <p:cNvPicPr>
            <a:picLocks noChangeAspect="1"/>
          </p:cNvPicPr>
          <p:nvPr/>
        </p:nvPicPr>
        <p:blipFill rotWithShape="1">
          <a:blip r:embed="rId3"/>
          <a:srcRect b="51503"/>
          <a:stretch/>
        </p:blipFill>
        <p:spPr>
          <a:xfrm>
            <a:off x="5158154" y="3087681"/>
            <a:ext cx="3643846" cy="1453056"/>
          </a:xfrm>
          <a:prstGeom prst="rect">
            <a:avLst/>
          </a:prstGeom>
        </p:spPr>
      </p:pic>
      <p:pic>
        <p:nvPicPr>
          <p:cNvPr id="7" name="Picture 6"/>
          <p:cNvPicPr>
            <a:picLocks noChangeAspect="1"/>
          </p:cNvPicPr>
          <p:nvPr/>
        </p:nvPicPr>
        <p:blipFill>
          <a:blip r:embed="rId4"/>
          <a:stretch>
            <a:fillRect/>
          </a:stretch>
        </p:blipFill>
        <p:spPr>
          <a:xfrm>
            <a:off x="701721" y="3087681"/>
            <a:ext cx="1760145" cy="1453056"/>
          </a:xfrm>
          <a:prstGeom prst="rect">
            <a:avLst/>
          </a:prstGeom>
        </p:spPr>
      </p:pic>
    </p:spTree>
    <p:extLst>
      <p:ext uri="{BB962C8B-B14F-4D97-AF65-F5344CB8AC3E}">
        <p14:creationId xmlns:p14="http://schemas.microsoft.com/office/powerpoint/2010/main" val="1512248404"/>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Bower</a:t>
            </a:r>
            <a:endParaRPr lang="en-US" dirty="0"/>
          </a:p>
        </p:txBody>
      </p:sp>
      <p:sp>
        <p:nvSpPr>
          <p:cNvPr id="3" name="Content Placeholder 2"/>
          <p:cNvSpPr>
            <a:spLocks noGrp="1"/>
          </p:cNvSpPr>
          <p:nvPr>
            <p:ph idx="1"/>
          </p:nvPr>
        </p:nvSpPr>
        <p:spPr>
          <a:xfrm>
            <a:off x="342000" y="1285624"/>
            <a:ext cx="5229282" cy="3176567"/>
          </a:xfrm>
        </p:spPr>
        <p:txBody>
          <a:bodyPr/>
          <a:lstStyle/>
          <a:p>
            <a:r>
              <a:rPr lang="en-US" dirty="0" smtClean="0"/>
              <a:t>Package Manager for Browser components</a:t>
            </a:r>
          </a:p>
          <a:p>
            <a:pPr lvl="1"/>
            <a:r>
              <a:rPr lang="en-US" dirty="0" smtClean="0"/>
              <a:t>Assets</a:t>
            </a:r>
            <a:endParaRPr lang="en-US" dirty="0"/>
          </a:p>
          <a:p>
            <a:pPr lvl="1"/>
            <a:r>
              <a:rPr lang="en-US" dirty="0"/>
              <a:t>Frameworks</a:t>
            </a:r>
          </a:p>
          <a:p>
            <a:pPr lvl="1"/>
            <a:r>
              <a:rPr lang="en-US" dirty="0" smtClean="0"/>
              <a:t>Libraries</a:t>
            </a:r>
          </a:p>
          <a:p>
            <a:pPr lvl="1"/>
            <a:r>
              <a:rPr lang="en-US" dirty="0" smtClean="0"/>
              <a:t>Utilities</a:t>
            </a:r>
          </a:p>
          <a:p>
            <a:pPr lvl="1"/>
            <a:endParaRPr lang="en-US" dirty="0" smtClean="0"/>
          </a:p>
          <a:p>
            <a:r>
              <a:rPr lang="en-US" dirty="0" smtClean="0"/>
              <a:t>Why not NPM?</a:t>
            </a:r>
          </a:p>
          <a:p>
            <a:pPr lvl="1"/>
            <a:r>
              <a:rPr lang="en-US" dirty="0" smtClean="0"/>
              <a:t>Flat dependency tree</a:t>
            </a:r>
          </a:p>
          <a:p>
            <a:pPr lvl="2"/>
            <a:r>
              <a:rPr lang="en-US" dirty="0" smtClean="0"/>
              <a:t>Single version, no additional dependencies</a:t>
            </a:r>
          </a:p>
          <a:p>
            <a:pPr lvl="1"/>
            <a:r>
              <a:rPr lang="en-US" dirty="0" smtClean="0"/>
              <a:t>Specifically for front-end</a:t>
            </a:r>
          </a:p>
          <a:p>
            <a:pPr lvl="1"/>
            <a:r>
              <a:rPr lang="en-US" dirty="0" smtClean="0"/>
              <a:t>Bigger community for front-end</a:t>
            </a:r>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14</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pic>
        <p:nvPicPr>
          <p:cNvPr id="6" name="Picture 5"/>
          <p:cNvPicPr>
            <a:picLocks noChangeAspect="1"/>
          </p:cNvPicPr>
          <p:nvPr/>
        </p:nvPicPr>
        <p:blipFill>
          <a:blip r:embed="rId3"/>
          <a:stretch>
            <a:fillRect/>
          </a:stretch>
        </p:blipFill>
        <p:spPr>
          <a:xfrm>
            <a:off x="5571282" y="3040675"/>
            <a:ext cx="3230718" cy="1421516"/>
          </a:xfrm>
          <a:prstGeom prst="rect">
            <a:avLst/>
          </a:prstGeom>
        </p:spPr>
      </p:pic>
      <p:pic>
        <p:nvPicPr>
          <p:cNvPr id="7" name="Picture 6"/>
          <p:cNvPicPr>
            <a:picLocks noChangeAspect="1"/>
          </p:cNvPicPr>
          <p:nvPr/>
        </p:nvPicPr>
        <p:blipFill>
          <a:blip r:embed="rId4">
            <a:duotone>
              <a:prstClr val="black"/>
              <a:srgbClr val="D9C3A5">
                <a:tint val="50000"/>
                <a:satMod val="180000"/>
              </a:srgbClr>
            </a:duotone>
          </a:blip>
          <a:stretch>
            <a:fillRect/>
          </a:stretch>
        </p:blipFill>
        <p:spPr>
          <a:xfrm>
            <a:off x="6930012" y="1285625"/>
            <a:ext cx="1871988" cy="1672840"/>
          </a:xfrm>
          <a:prstGeom prst="rect">
            <a:avLst/>
          </a:prstGeom>
        </p:spPr>
      </p:pic>
    </p:spTree>
    <p:extLst>
      <p:ext uri="{BB962C8B-B14F-4D97-AF65-F5344CB8AC3E}">
        <p14:creationId xmlns:p14="http://schemas.microsoft.com/office/powerpoint/2010/main" val="3288677723"/>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Grunt</a:t>
            </a:r>
            <a:endParaRPr lang="en-US" dirty="0"/>
          </a:p>
        </p:txBody>
      </p:sp>
      <p:sp>
        <p:nvSpPr>
          <p:cNvPr id="3" name="Content Placeholder 2"/>
          <p:cNvSpPr>
            <a:spLocks noGrp="1"/>
          </p:cNvSpPr>
          <p:nvPr>
            <p:ph idx="1"/>
          </p:nvPr>
        </p:nvSpPr>
        <p:spPr>
          <a:xfrm>
            <a:off x="342000" y="1285624"/>
            <a:ext cx="5233969" cy="2743381"/>
          </a:xfrm>
        </p:spPr>
        <p:txBody>
          <a:bodyPr/>
          <a:lstStyle/>
          <a:p>
            <a:r>
              <a:rPr lang="en-US" dirty="0" smtClean="0"/>
              <a:t>Taskrunner for automating repetitive tasks</a:t>
            </a:r>
          </a:p>
          <a:p>
            <a:pPr lvl="1"/>
            <a:r>
              <a:rPr lang="en-US" dirty="0" smtClean="0"/>
              <a:t>Lots of modules</a:t>
            </a:r>
          </a:p>
          <a:p>
            <a:pPr lvl="1"/>
            <a:r>
              <a:rPr lang="en-US" dirty="0" smtClean="0"/>
              <a:t>Once or continuously</a:t>
            </a:r>
          </a:p>
          <a:p>
            <a:pPr lvl="1"/>
            <a:r>
              <a:rPr lang="en-US" dirty="0" smtClean="0"/>
              <a:t>Use during development</a:t>
            </a:r>
          </a:p>
          <a:p>
            <a:pPr lvl="1"/>
            <a:r>
              <a:rPr lang="en-US" dirty="0" smtClean="0"/>
              <a:t>Use to generate production package</a:t>
            </a:r>
          </a:p>
          <a:p>
            <a:pPr lvl="1"/>
            <a:r>
              <a:rPr lang="en-US" dirty="0" smtClean="0"/>
              <a:t>Create, modify, watch, generate, test, clean, optimize and more</a:t>
            </a:r>
          </a:p>
          <a:p>
            <a:pPr marL="324956" lvl="1" indent="0">
              <a:buNone/>
            </a:pPr>
            <a:endParaRPr lang="en-US" dirty="0" smtClean="0"/>
          </a:p>
          <a:p>
            <a:pPr marL="0" indent="0">
              <a:buNone/>
            </a:pPr>
            <a:r>
              <a:rPr lang="en-US" i="1" dirty="0" smtClean="0"/>
              <a:t>Has upcoming alternative: Gulp</a:t>
            </a:r>
            <a:endParaRPr lang="en-US" i="1" dirty="0"/>
          </a:p>
          <a:p>
            <a:pPr lvl="1"/>
            <a:endParaRPr lang="en-US" dirty="0"/>
          </a:p>
          <a:p>
            <a:pPr lvl="1"/>
            <a:endParaRPr lang="en-US" dirty="0" smtClean="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15</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pic>
        <p:nvPicPr>
          <p:cNvPr id="6" name="Picture 5"/>
          <p:cNvPicPr>
            <a:picLocks noChangeAspect="1"/>
          </p:cNvPicPr>
          <p:nvPr/>
        </p:nvPicPr>
        <p:blipFill>
          <a:blip r:embed="rId3"/>
          <a:stretch>
            <a:fillRect/>
          </a:stretch>
        </p:blipFill>
        <p:spPr>
          <a:xfrm>
            <a:off x="5756288" y="1285624"/>
            <a:ext cx="3045712" cy="1888341"/>
          </a:xfrm>
          <a:prstGeom prst="rect">
            <a:avLst/>
          </a:prstGeom>
        </p:spPr>
      </p:pic>
    </p:spTree>
    <p:extLst>
      <p:ext uri="{BB962C8B-B14F-4D97-AF65-F5344CB8AC3E}">
        <p14:creationId xmlns:p14="http://schemas.microsoft.com/office/powerpoint/2010/main" val="2870195556"/>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Yeoman</a:t>
            </a:r>
            <a:endParaRPr lang="en-US" dirty="0"/>
          </a:p>
        </p:txBody>
      </p:sp>
      <p:sp>
        <p:nvSpPr>
          <p:cNvPr id="3" name="Content Placeholder 2"/>
          <p:cNvSpPr>
            <a:spLocks noGrp="1"/>
          </p:cNvSpPr>
          <p:nvPr>
            <p:ph idx="1"/>
          </p:nvPr>
        </p:nvSpPr>
        <p:spPr/>
        <p:txBody>
          <a:bodyPr/>
          <a:lstStyle/>
          <a:p>
            <a:r>
              <a:rPr lang="en-US" dirty="0" smtClean="0"/>
              <a:t>Scaffolding and generator for webapps</a:t>
            </a:r>
          </a:p>
          <a:p>
            <a:pPr lvl="1"/>
            <a:r>
              <a:rPr lang="en-US" dirty="0" smtClean="0"/>
              <a:t>Command line</a:t>
            </a:r>
          </a:p>
          <a:p>
            <a:pPr lvl="1"/>
            <a:r>
              <a:rPr lang="en-US" dirty="0" smtClean="0"/>
              <a:t>Vast amount of generators</a:t>
            </a:r>
          </a:p>
          <a:p>
            <a:pPr lvl="1"/>
            <a:r>
              <a:rPr lang="en-US" dirty="0" smtClean="0"/>
              <a:t>Updating</a:t>
            </a:r>
          </a:p>
          <a:p>
            <a:pPr lvl="1"/>
            <a:r>
              <a:rPr lang="en-US" dirty="0" smtClean="0"/>
              <a:t>Automating</a:t>
            </a:r>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16</a:t>
            </a:fld>
            <a:endParaRPr lang="nl-NL" noProof="0"/>
          </a:p>
        </p:txBody>
      </p:sp>
      <p:sp>
        <p:nvSpPr>
          <p:cNvPr id="5" name="Footer Placeholder 4"/>
          <p:cNvSpPr>
            <a:spLocks noGrp="1"/>
          </p:cNvSpPr>
          <p:nvPr>
            <p:ph type="ftr" sz="quarter" idx="11"/>
          </p:nvPr>
        </p:nvSpPr>
        <p:spPr/>
        <p:txBody>
          <a:bodyPr/>
          <a:lstStyle/>
          <a:p>
            <a:r>
              <a:rPr lang="nl-NL" noProof="0" smtClean="0"/>
              <a:t>Sogeti PowerPoint Referentie 2014</a:t>
            </a:r>
            <a:endParaRPr lang="nl-NL" noProof="0"/>
          </a:p>
        </p:txBody>
      </p:sp>
      <p:pic>
        <p:nvPicPr>
          <p:cNvPr id="7" name="Picture 6"/>
          <p:cNvPicPr>
            <a:picLocks noChangeAspect="1"/>
          </p:cNvPicPr>
          <p:nvPr/>
        </p:nvPicPr>
        <p:blipFill>
          <a:blip r:embed="rId3"/>
          <a:stretch>
            <a:fillRect/>
          </a:stretch>
        </p:blipFill>
        <p:spPr>
          <a:xfrm>
            <a:off x="6643507" y="1285624"/>
            <a:ext cx="2158493" cy="3054540"/>
          </a:xfrm>
          <a:prstGeom prst="rect">
            <a:avLst/>
          </a:prstGeom>
        </p:spPr>
      </p:pic>
      <p:pic>
        <p:nvPicPr>
          <p:cNvPr id="8" name="Picture 7"/>
          <p:cNvPicPr>
            <a:picLocks noChangeAspect="1"/>
          </p:cNvPicPr>
          <p:nvPr/>
        </p:nvPicPr>
        <p:blipFill>
          <a:blip r:embed="rId4"/>
          <a:stretch>
            <a:fillRect/>
          </a:stretch>
        </p:blipFill>
        <p:spPr>
          <a:xfrm>
            <a:off x="3845200" y="2526190"/>
            <a:ext cx="3071183" cy="1813974"/>
          </a:xfrm>
          <a:prstGeom prst="rect">
            <a:avLst/>
          </a:prstGeom>
        </p:spPr>
      </p:pic>
    </p:spTree>
    <p:extLst>
      <p:ext uri="{BB962C8B-B14F-4D97-AF65-F5344CB8AC3E}">
        <p14:creationId xmlns:p14="http://schemas.microsoft.com/office/powerpoint/2010/main" val="4289680091"/>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 the automation (DIY)</a:t>
            </a:r>
            <a:endParaRPr lang="en-US" dirty="0"/>
          </a:p>
        </p:txBody>
      </p:sp>
      <p:sp>
        <p:nvSpPr>
          <p:cNvPr id="3" name="Content Placeholder 2"/>
          <p:cNvSpPr>
            <a:spLocks noGrp="1"/>
          </p:cNvSpPr>
          <p:nvPr>
            <p:ph idx="1"/>
          </p:nvPr>
        </p:nvSpPr>
        <p:spPr/>
        <p:txBody>
          <a:bodyPr/>
          <a:lstStyle/>
          <a:p>
            <a:r>
              <a:rPr lang="en-US" dirty="0" smtClean="0"/>
              <a:t>Easy install and starting up by single-click</a:t>
            </a:r>
          </a:p>
          <a:p>
            <a:pPr lvl="1"/>
            <a:r>
              <a:rPr lang="en-US" dirty="0" smtClean="0"/>
              <a:t>Testers make less mistakes</a:t>
            </a:r>
          </a:p>
          <a:p>
            <a:pPr lvl="1"/>
            <a:r>
              <a:rPr lang="en-US" dirty="0" smtClean="0"/>
              <a:t>Different files for different actions, user login, setup mode, etc.</a:t>
            </a:r>
          </a:p>
          <a:p>
            <a:pPr lvl="1"/>
            <a:r>
              <a:rPr lang="en-US" dirty="0"/>
              <a:t>Install, update, change dir, run grunt task, run node commands, etc</a:t>
            </a:r>
            <a:r>
              <a:rPr lang="en-US" dirty="0" smtClean="0"/>
              <a:t>.</a:t>
            </a:r>
          </a:p>
          <a:p>
            <a:endParaRPr lang="en-US" dirty="0"/>
          </a:p>
          <a:p>
            <a:r>
              <a:rPr lang="en-US" dirty="0" smtClean="0"/>
              <a:t>Using batch files to enable single-click install</a:t>
            </a:r>
          </a:p>
          <a:p>
            <a:pPr lvl="1"/>
            <a:r>
              <a:rPr lang="en-US" dirty="0" smtClean="0"/>
              <a:t>OSX: 		install.command</a:t>
            </a:r>
          </a:p>
          <a:p>
            <a:pPr lvl="1"/>
            <a:r>
              <a:rPr lang="en-US" dirty="0" smtClean="0"/>
              <a:t>Windows: 	install.bat</a:t>
            </a:r>
          </a:p>
          <a:p>
            <a:pPr lvl="1"/>
            <a:endParaRPr lang="en-US" dirty="0"/>
          </a:p>
          <a:p>
            <a:r>
              <a:rPr lang="en-US" dirty="0" smtClean="0"/>
              <a:t>Using batch files to enable single-click startup</a:t>
            </a:r>
          </a:p>
          <a:p>
            <a:pPr lvl="1"/>
            <a:r>
              <a:rPr lang="en-US" dirty="0" smtClean="0"/>
              <a:t>OSX: 		server.command</a:t>
            </a:r>
          </a:p>
          <a:p>
            <a:pPr lvl="1"/>
            <a:r>
              <a:rPr lang="en-US" dirty="0" smtClean="0"/>
              <a:t>Windows: 	server.bat</a:t>
            </a:r>
          </a:p>
          <a:p>
            <a:pPr lvl="1"/>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17</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pic>
        <p:nvPicPr>
          <p:cNvPr id="2050" name="Picture 2" descr="http://www.martinspire.nl/downloads/screenshot-7jv2m.png"/>
          <p:cNvPicPr>
            <a:picLocks noChangeAspect="1" noChangeArrowheads="1"/>
          </p:cNvPicPr>
          <p:nvPr/>
        </p:nvPicPr>
        <p:blipFill rotWithShape="1">
          <a:blip r:embed="rId3">
            <a:extLst>
              <a:ext uri="{28A0092B-C50C-407E-A947-70E740481C1C}">
                <a14:useLocalDpi xmlns:a14="http://schemas.microsoft.com/office/drawing/2010/main" val="0"/>
              </a:ext>
            </a:extLst>
          </a:blip>
          <a:srcRect l="1496" r="65896"/>
          <a:stretch/>
        </p:blipFill>
        <p:spPr bwMode="auto">
          <a:xfrm>
            <a:off x="7018215" y="2493375"/>
            <a:ext cx="1783785" cy="1966876"/>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 name="Rechthoek 5"/>
          <p:cNvSpPr/>
          <p:nvPr/>
        </p:nvSpPr>
        <p:spPr>
          <a:xfrm>
            <a:off x="7018215" y="2493375"/>
            <a:ext cx="1675785" cy="789087"/>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Rechthoek 7"/>
          <p:cNvSpPr/>
          <p:nvPr/>
        </p:nvSpPr>
        <p:spPr>
          <a:xfrm>
            <a:off x="7018215" y="3634154"/>
            <a:ext cx="1675785" cy="338403"/>
          </a:xfrm>
          <a:prstGeom prst="rect">
            <a:avLst/>
          </a:prstGeom>
          <a:solidFill>
            <a:schemeClr val="bg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3412590"/>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(1): What? Where?</a:t>
            </a:r>
            <a:endParaRPr lang="en-US" dirty="0"/>
          </a:p>
        </p:txBody>
      </p:sp>
      <p:sp>
        <p:nvSpPr>
          <p:cNvPr id="3" name="Content Placeholder 2"/>
          <p:cNvSpPr>
            <a:spLocks noGrp="1"/>
          </p:cNvSpPr>
          <p:nvPr>
            <p:ph idx="1"/>
          </p:nvPr>
        </p:nvSpPr>
        <p:spPr/>
        <p:txBody>
          <a:bodyPr/>
          <a:lstStyle/>
          <a:p>
            <a:r>
              <a:rPr lang="en-US" dirty="0"/>
              <a:t>Front-end Single Page Application framework</a:t>
            </a:r>
          </a:p>
          <a:p>
            <a:pPr lvl="1"/>
            <a:r>
              <a:rPr lang="en-US" dirty="0"/>
              <a:t>JavaScript MVVM/MVC</a:t>
            </a:r>
          </a:p>
          <a:p>
            <a:pPr lvl="1"/>
            <a:r>
              <a:rPr lang="en-US" dirty="0" smtClean="0"/>
              <a:t>Backed </a:t>
            </a:r>
            <a:r>
              <a:rPr lang="en-US" dirty="0"/>
              <a:t>by Google</a:t>
            </a:r>
          </a:p>
          <a:p>
            <a:pPr lvl="1"/>
            <a:r>
              <a:rPr lang="en-US" dirty="0" smtClean="0"/>
              <a:t>Popular</a:t>
            </a:r>
          </a:p>
          <a:p>
            <a:pPr lvl="1"/>
            <a:r>
              <a:rPr lang="en-US" dirty="0" smtClean="0"/>
              <a:t>Not meant for plain websites</a:t>
            </a:r>
          </a:p>
          <a:p>
            <a:pPr lvl="1"/>
            <a:endParaRPr lang="en-US" dirty="0"/>
          </a:p>
          <a:p>
            <a:r>
              <a:rPr lang="en-US" dirty="0" smtClean="0"/>
              <a:t>Great for</a:t>
            </a:r>
          </a:p>
          <a:p>
            <a:pPr lvl="1"/>
            <a:r>
              <a:rPr lang="en-US" dirty="0" smtClean="0"/>
              <a:t>Dashboards</a:t>
            </a:r>
          </a:p>
          <a:p>
            <a:pPr lvl="1"/>
            <a:r>
              <a:rPr lang="en-US" dirty="0" smtClean="0"/>
              <a:t>Frontend for data-app (CRUD)</a:t>
            </a:r>
          </a:p>
          <a:p>
            <a:pPr lvl="1"/>
            <a:r>
              <a:rPr lang="en-US" dirty="0" smtClean="0"/>
              <a:t>Standalone and offline app</a:t>
            </a:r>
          </a:p>
          <a:p>
            <a:pPr lvl="1"/>
            <a:r>
              <a:rPr lang="en-US" dirty="0" smtClean="0"/>
              <a:t>Creating frameworks</a:t>
            </a:r>
          </a:p>
          <a:p>
            <a:pPr lvl="1"/>
            <a:r>
              <a:rPr lang="en-US" dirty="0" smtClean="0"/>
              <a:t>Mockups</a:t>
            </a:r>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18</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pic>
        <p:nvPicPr>
          <p:cNvPr id="8" name="Picture 7"/>
          <p:cNvPicPr>
            <a:picLocks noChangeAspect="1"/>
          </p:cNvPicPr>
          <p:nvPr/>
        </p:nvPicPr>
        <p:blipFill>
          <a:blip r:embed="rId3"/>
          <a:stretch>
            <a:fillRect/>
          </a:stretch>
        </p:blipFill>
        <p:spPr>
          <a:xfrm>
            <a:off x="4960393" y="1856790"/>
            <a:ext cx="3841607" cy="2191139"/>
          </a:xfrm>
          <a:prstGeom prst="rect">
            <a:avLst/>
          </a:prstGeom>
        </p:spPr>
      </p:pic>
    </p:spTree>
    <p:extLst>
      <p:ext uri="{BB962C8B-B14F-4D97-AF65-F5344CB8AC3E}">
        <p14:creationId xmlns:p14="http://schemas.microsoft.com/office/powerpoint/2010/main" val="2534457034"/>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(2): Highlights</a:t>
            </a:r>
            <a:endParaRPr lang="en-US" dirty="0"/>
          </a:p>
        </p:txBody>
      </p:sp>
      <p:sp>
        <p:nvSpPr>
          <p:cNvPr id="3" name="Content Placeholder 2"/>
          <p:cNvSpPr>
            <a:spLocks noGrp="1"/>
          </p:cNvSpPr>
          <p:nvPr>
            <p:ph idx="1"/>
          </p:nvPr>
        </p:nvSpPr>
        <p:spPr/>
        <p:txBody>
          <a:bodyPr numCol="2"/>
          <a:lstStyle/>
          <a:p>
            <a:pPr>
              <a:lnSpc>
                <a:spcPct val="100000"/>
              </a:lnSpc>
            </a:pPr>
            <a:r>
              <a:rPr lang="en-US" dirty="0" smtClean="0"/>
              <a:t>2 way data binding</a:t>
            </a:r>
          </a:p>
          <a:p>
            <a:pPr>
              <a:lnSpc>
                <a:spcPct val="100000"/>
              </a:lnSpc>
            </a:pPr>
            <a:r>
              <a:rPr lang="en-US" dirty="0" smtClean="0"/>
              <a:t>Directives</a:t>
            </a:r>
          </a:p>
          <a:p>
            <a:pPr>
              <a:lnSpc>
                <a:spcPct val="100000"/>
              </a:lnSpc>
            </a:pPr>
            <a:r>
              <a:rPr lang="en-US" dirty="0" smtClean="0"/>
              <a:t>Modular</a:t>
            </a:r>
          </a:p>
          <a:p>
            <a:pPr>
              <a:lnSpc>
                <a:spcPct val="100000"/>
              </a:lnSpc>
            </a:pPr>
            <a:r>
              <a:rPr lang="en-US" dirty="0" smtClean="0"/>
              <a:t>Fast</a:t>
            </a:r>
          </a:p>
          <a:p>
            <a:pPr>
              <a:lnSpc>
                <a:spcPct val="100000"/>
              </a:lnSpc>
            </a:pPr>
            <a:r>
              <a:rPr lang="en-US" dirty="0" smtClean="0"/>
              <a:t>Asynchronous handling</a:t>
            </a:r>
          </a:p>
          <a:p>
            <a:pPr>
              <a:lnSpc>
                <a:spcPct val="100000"/>
              </a:lnSpc>
            </a:pPr>
            <a:r>
              <a:rPr lang="en-US" dirty="0" smtClean="0"/>
              <a:t>Dependency Injection</a:t>
            </a:r>
          </a:p>
          <a:p>
            <a:pPr>
              <a:lnSpc>
                <a:spcPct val="100000"/>
              </a:lnSpc>
            </a:pPr>
            <a:r>
              <a:rPr lang="en-US" dirty="0" smtClean="0"/>
              <a:t>Nesting code and separating files</a:t>
            </a:r>
          </a:p>
          <a:p>
            <a:pPr>
              <a:lnSpc>
                <a:spcPct val="100000"/>
              </a:lnSpc>
            </a:pPr>
            <a:r>
              <a:rPr lang="en-US" dirty="0" smtClean="0"/>
              <a:t>Syntax close to JavaScript and jQuery</a:t>
            </a:r>
          </a:p>
          <a:p>
            <a:pPr>
              <a:lnSpc>
                <a:spcPct val="100000"/>
              </a:lnSpc>
            </a:pPr>
            <a:r>
              <a:rPr lang="en-US" dirty="0" smtClean="0"/>
              <a:t>Clean structure, easy to manage</a:t>
            </a:r>
          </a:p>
          <a:p>
            <a:pPr>
              <a:lnSpc>
                <a:spcPct val="100000"/>
              </a:lnSpc>
            </a:pPr>
            <a:r>
              <a:rPr lang="en-US" dirty="0" smtClean="0"/>
              <a:t>Easy to learn (hard to master)</a:t>
            </a:r>
          </a:p>
          <a:p>
            <a:pPr>
              <a:lnSpc>
                <a:spcPct val="100000"/>
              </a:lnSpc>
            </a:pPr>
            <a:r>
              <a:rPr lang="en-US" dirty="0" smtClean="0"/>
              <a:t>Production-ready</a:t>
            </a:r>
          </a:p>
          <a:p>
            <a:pPr>
              <a:lnSpc>
                <a:spcPct val="100000"/>
              </a:lnSpc>
            </a:pPr>
            <a:r>
              <a:rPr lang="en-US" dirty="0" smtClean="0"/>
              <a:t>Big community</a:t>
            </a:r>
          </a:p>
          <a:p>
            <a:pPr>
              <a:lnSpc>
                <a:spcPct val="100000"/>
              </a:lnSpc>
            </a:pPr>
            <a:r>
              <a:rPr lang="en-US" dirty="0" smtClean="0"/>
              <a:t>Very active development</a:t>
            </a:r>
          </a:p>
          <a:p>
            <a:pPr>
              <a:lnSpc>
                <a:spcPct val="100000"/>
              </a:lnSpc>
            </a:pPr>
            <a:r>
              <a:rPr lang="en-US" dirty="0" smtClean="0"/>
              <a:t>Well integrated in Phonegap (especially with ionic framework)</a:t>
            </a:r>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19</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spTree>
    <p:extLst>
      <p:ext uri="{BB962C8B-B14F-4D97-AF65-F5344CB8AC3E}">
        <p14:creationId xmlns:p14="http://schemas.microsoft.com/office/powerpoint/2010/main" val="71816565"/>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20000"/>
              </a:lnSpc>
            </a:pPr>
            <a:r>
              <a:rPr lang="en-US" sz="3600" dirty="0"/>
              <a:t>State of the web 2014</a:t>
            </a:r>
            <a:br>
              <a:rPr lang="en-US" sz="3600" dirty="0"/>
            </a:br>
            <a:r>
              <a:rPr lang="en-US" sz="3600" i="1" dirty="0"/>
              <a:t>HTML5, SASS, NodeJS,  Grunt, Bower, </a:t>
            </a:r>
            <a:r>
              <a:rPr lang="en-US" sz="3600" i="1" dirty="0" smtClean="0"/>
              <a:t>AngularJS</a:t>
            </a:r>
            <a:endParaRPr lang="en-US" sz="3600" i="1" dirty="0"/>
          </a:p>
        </p:txBody>
      </p:sp>
      <p:sp>
        <p:nvSpPr>
          <p:cNvPr id="3" name="Subtitle 2"/>
          <p:cNvSpPr>
            <a:spLocks noGrp="1"/>
          </p:cNvSpPr>
          <p:nvPr>
            <p:ph type="subTitle" idx="1"/>
          </p:nvPr>
        </p:nvSpPr>
        <p:spPr>
          <a:xfrm>
            <a:off x="680391" y="2618909"/>
            <a:ext cx="7841273" cy="839905"/>
          </a:xfrm>
        </p:spPr>
        <p:txBody>
          <a:bodyPr/>
          <a:lstStyle/>
          <a:p>
            <a:r>
              <a:rPr lang="en-US" sz="1600" dirty="0" smtClean="0"/>
              <a:t>Martin Spierings</a:t>
            </a:r>
          </a:p>
          <a:p>
            <a:r>
              <a:rPr lang="en-US" sz="1600" dirty="0" smtClean="0"/>
              <a:t>Mobile software engineer</a:t>
            </a:r>
          </a:p>
          <a:p>
            <a:r>
              <a:rPr lang="en-US" sz="1600" dirty="0" smtClean="0"/>
              <a:t>Sogeti Nederland B.V.</a:t>
            </a:r>
            <a:endParaRPr lang="en-US" sz="1600" dirty="0"/>
          </a:p>
        </p:txBody>
      </p:sp>
      <p:sp>
        <p:nvSpPr>
          <p:cNvPr id="4" name="Content Placeholder 3"/>
          <p:cNvSpPr>
            <a:spLocks noGrp="1"/>
          </p:cNvSpPr>
          <p:nvPr>
            <p:ph sz="quarter" idx="13"/>
          </p:nvPr>
        </p:nvSpPr>
        <p:spPr/>
        <p:txBody>
          <a:bodyPr/>
          <a:lstStyle/>
          <a:p>
            <a:r>
              <a:rPr lang="en-US" sz="1100" dirty="0" smtClean="0"/>
              <a:t>October 2014</a:t>
            </a:r>
            <a:endParaRPr lang="en-US" sz="1100" dirty="0"/>
          </a:p>
        </p:txBody>
      </p:sp>
      <p:sp>
        <p:nvSpPr>
          <p:cNvPr id="5" name="Slide Number Placeholder 4"/>
          <p:cNvSpPr>
            <a:spLocks noGrp="1"/>
          </p:cNvSpPr>
          <p:nvPr>
            <p:ph type="sldNum" sz="quarter" idx="14"/>
          </p:nvPr>
        </p:nvSpPr>
        <p:spPr/>
        <p:txBody>
          <a:bodyPr/>
          <a:lstStyle/>
          <a:p>
            <a:fld id="{4EACBA47-91FC-4F0F-98EF-AF8B449ABA17}" type="slidenum">
              <a:rPr lang="nl-NL" noProof="0" smtClean="0"/>
              <a:pPr/>
              <a:t>2</a:t>
            </a:fld>
            <a:endParaRPr lang="nl-NL" noProof="0"/>
          </a:p>
        </p:txBody>
      </p:sp>
      <p:sp>
        <p:nvSpPr>
          <p:cNvPr id="6" name="Footer Placeholder 5"/>
          <p:cNvSpPr>
            <a:spLocks noGrp="1"/>
          </p:cNvSpPr>
          <p:nvPr>
            <p:ph type="ftr" sz="quarter" idx="15"/>
          </p:nvPr>
        </p:nvSpPr>
        <p:spPr/>
        <p:txBody>
          <a:bodyPr/>
          <a:lstStyle/>
          <a:p>
            <a:r>
              <a:rPr lang="nl-NL" noProof="0" dirty="0" smtClean="0"/>
              <a:t>State of the Web 2014</a:t>
            </a:r>
            <a:endParaRPr lang="nl-NL" noProof="0" dirty="0"/>
          </a:p>
        </p:txBody>
      </p:sp>
      <p:pic>
        <p:nvPicPr>
          <p:cNvPr id="7" name="Afbeelding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106" y="2422007"/>
            <a:ext cx="1233707" cy="1233707"/>
          </a:xfrm>
          <a:prstGeom prst="rect">
            <a:avLst/>
          </a:prstGeom>
        </p:spPr>
      </p:pic>
    </p:spTree>
    <p:extLst>
      <p:ext uri="{BB962C8B-B14F-4D97-AF65-F5344CB8AC3E}">
        <p14:creationId xmlns:p14="http://schemas.microsoft.com/office/powerpoint/2010/main" val="3587144697"/>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(3): Downsides</a:t>
            </a:r>
            <a:endParaRPr lang="en-US" dirty="0"/>
          </a:p>
        </p:txBody>
      </p:sp>
      <p:sp>
        <p:nvSpPr>
          <p:cNvPr id="3" name="Content Placeholder 2"/>
          <p:cNvSpPr>
            <a:spLocks noGrp="1"/>
          </p:cNvSpPr>
          <p:nvPr>
            <p:ph idx="1"/>
          </p:nvPr>
        </p:nvSpPr>
        <p:spPr/>
        <p:txBody>
          <a:bodyPr/>
          <a:lstStyle/>
          <a:p>
            <a:r>
              <a:rPr lang="en-US" dirty="0" smtClean="0"/>
              <a:t>Hard to master &amp; learn by doing (or failing)</a:t>
            </a:r>
          </a:p>
          <a:p>
            <a:r>
              <a:rPr lang="en-US" dirty="0"/>
              <a:t>The AngularJS way can be odd at times</a:t>
            </a:r>
          </a:p>
          <a:p>
            <a:r>
              <a:rPr lang="en-US" dirty="0"/>
              <a:t>Doesn’t prevent you from writing lousy code</a:t>
            </a:r>
          </a:p>
          <a:p>
            <a:r>
              <a:rPr lang="en-US" dirty="0" smtClean="0"/>
              <a:t>Its still JavaScript</a:t>
            </a:r>
          </a:p>
          <a:p>
            <a:pPr lvl="1"/>
            <a:r>
              <a:rPr lang="en-US" dirty="0" smtClean="0"/>
              <a:t>Browsers will still have bugs</a:t>
            </a:r>
          </a:p>
          <a:p>
            <a:r>
              <a:rPr lang="en-US" dirty="0" smtClean="0"/>
              <a:t>Connecting to backend can be confusing</a:t>
            </a:r>
          </a:p>
          <a:p>
            <a:r>
              <a:rPr lang="en-US" dirty="0" smtClean="0"/>
              <a:t>No lazy-loading, everything needs to be loaded for it to work</a:t>
            </a:r>
          </a:p>
          <a:p>
            <a:r>
              <a:rPr lang="en-US" dirty="0" smtClean="0"/>
              <a:t>Performance on big projects can be degraded</a:t>
            </a:r>
          </a:p>
          <a:p>
            <a:r>
              <a:rPr lang="en-US" dirty="0" smtClean="0"/>
              <a:t>Doesn’t really index properly in search engines (yet)</a:t>
            </a:r>
          </a:p>
          <a:p>
            <a:r>
              <a:rPr lang="en-US" dirty="0" smtClean="0"/>
              <a:t>Requires JavaScript to be enabled on the client</a:t>
            </a:r>
          </a:p>
          <a:p>
            <a:pPr lvl="1"/>
            <a:endParaRPr lang="en-US" dirty="0"/>
          </a:p>
          <a:p>
            <a:r>
              <a:rPr lang="en-US" i="1" dirty="0" smtClean="0"/>
              <a:t>AngularJS 1.3 or 2.0 promise improvements on almost all fronts</a:t>
            </a:r>
          </a:p>
          <a:p>
            <a:pPr lvl="1"/>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20</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pic>
        <p:nvPicPr>
          <p:cNvPr id="6" name="Picture 5"/>
          <p:cNvPicPr>
            <a:picLocks noChangeAspect="1"/>
          </p:cNvPicPr>
          <p:nvPr/>
        </p:nvPicPr>
        <p:blipFill>
          <a:blip r:embed="rId3"/>
          <a:stretch>
            <a:fillRect/>
          </a:stretch>
        </p:blipFill>
        <p:spPr>
          <a:xfrm>
            <a:off x="5978565" y="1285624"/>
            <a:ext cx="2823435" cy="1195705"/>
          </a:xfrm>
          <a:prstGeom prst="rect">
            <a:avLst/>
          </a:prstGeom>
        </p:spPr>
      </p:pic>
    </p:spTree>
    <p:extLst>
      <p:ext uri="{BB962C8B-B14F-4D97-AF65-F5344CB8AC3E}">
        <p14:creationId xmlns:p14="http://schemas.microsoft.com/office/powerpoint/2010/main" val="4149392755"/>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
        <p:nvSpPr>
          <p:cNvPr id="3" name="Content Placeholder 2"/>
          <p:cNvSpPr>
            <a:spLocks noGrp="1"/>
          </p:cNvSpPr>
          <p:nvPr>
            <p:ph idx="1"/>
          </p:nvPr>
        </p:nvSpPr>
        <p:spPr>
          <a:xfrm>
            <a:off x="342000" y="1285624"/>
            <a:ext cx="3955617" cy="3026851"/>
          </a:xfrm>
        </p:spPr>
        <p:txBody>
          <a:bodyPr/>
          <a:lstStyle/>
          <a:p>
            <a:r>
              <a:rPr lang="en-US" dirty="0" smtClean="0"/>
              <a:t>Lets watch at some demos</a:t>
            </a:r>
          </a:p>
          <a:p>
            <a:pPr lvl="1"/>
            <a:r>
              <a:rPr lang="en-US" dirty="0" smtClean="0"/>
              <a:t>Node</a:t>
            </a:r>
          </a:p>
          <a:p>
            <a:pPr lvl="1"/>
            <a:r>
              <a:rPr lang="en-US" dirty="0" smtClean="0"/>
              <a:t>NPM</a:t>
            </a:r>
          </a:p>
          <a:p>
            <a:pPr lvl="1"/>
            <a:r>
              <a:rPr lang="en-US" dirty="0" smtClean="0"/>
              <a:t>Bower</a:t>
            </a:r>
          </a:p>
          <a:p>
            <a:pPr lvl="1"/>
            <a:r>
              <a:rPr lang="en-US" dirty="0" smtClean="0"/>
              <a:t>Grunt</a:t>
            </a:r>
          </a:p>
          <a:p>
            <a:pPr lvl="1"/>
            <a:r>
              <a:rPr lang="en-US" dirty="0" smtClean="0"/>
              <a:t>Express</a:t>
            </a:r>
          </a:p>
          <a:p>
            <a:pPr lvl="1"/>
            <a:r>
              <a:rPr lang="en-US" dirty="0" smtClean="0"/>
              <a:t>Angular</a:t>
            </a:r>
          </a:p>
          <a:p>
            <a:pPr lvl="1"/>
            <a:r>
              <a:rPr lang="en-US" dirty="0" smtClean="0"/>
              <a:t>Yeoman</a:t>
            </a:r>
          </a:p>
          <a:p>
            <a:pPr lvl="1"/>
            <a:r>
              <a:rPr lang="en-US" dirty="0" smtClean="0"/>
              <a:t>Node-Webkit</a:t>
            </a:r>
            <a:endParaRPr lang="en-US" dirty="0" smtClean="0"/>
          </a:p>
          <a:p>
            <a:pPr lvl="1"/>
            <a:r>
              <a:rPr lang="en-US" dirty="0" smtClean="0"/>
              <a:t>Cordova</a:t>
            </a:r>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21</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pic>
        <p:nvPicPr>
          <p:cNvPr id="1026" name="Picture 2" descr="http://sd.keepcalm-o-matic.co.uk/i/keep-calm-and-be-amazed-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743" y="1285624"/>
            <a:ext cx="2205257" cy="257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439259"/>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Web?</a:t>
            </a:r>
            <a:endParaRPr lang="en-US" dirty="0"/>
          </a:p>
        </p:txBody>
      </p:sp>
      <p:sp>
        <p:nvSpPr>
          <p:cNvPr id="3" name="Content Placeholder 2"/>
          <p:cNvSpPr>
            <a:spLocks noGrp="1"/>
          </p:cNvSpPr>
          <p:nvPr>
            <p:ph idx="1"/>
          </p:nvPr>
        </p:nvSpPr>
        <p:spPr/>
        <p:txBody>
          <a:bodyPr/>
          <a:lstStyle/>
          <a:p>
            <a:r>
              <a:rPr lang="en-US" dirty="0"/>
              <a:t>Shadow DOM</a:t>
            </a:r>
          </a:p>
          <a:p>
            <a:r>
              <a:rPr lang="en-US" dirty="0" smtClean="0"/>
              <a:t>Polymer – Material Design</a:t>
            </a:r>
          </a:p>
          <a:p>
            <a:r>
              <a:rPr lang="en-US" dirty="0" smtClean="0"/>
              <a:t>ECMAScript 6+</a:t>
            </a:r>
            <a:endParaRPr lang="en-US" dirty="0" smtClean="0"/>
          </a:p>
          <a:p>
            <a:r>
              <a:rPr lang="en-US" dirty="0" smtClean="0"/>
              <a:t>AngularJS </a:t>
            </a:r>
            <a:r>
              <a:rPr lang="en-US" dirty="0" smtClean="0"/>
              <a:t>2</a:t>
            </a:r>
            <a:r>
              <a:rPr lang="en-US" dirty="0"/>
              <a:t>+</a:t>
            </a:r>
            <a:endParaRPr lang="en-US" dirty="0" smtClean="0"/>
          </a:p>
          <a:p>
            <a:r>
              <a:rPr lang="en-US" dirty="0" smtClean="0"/>
              <a:t>Node.JS 1</a:t>
            </a:r>
            <a:r>
              <a:rPr lang="en-US" dirty="0"/>
              <a:t>+</a:t>
            </a:r>
            <a:endParaRPr lang="en-US" dirty="0" smtClean="0"/>
          </a:p>
          <a:p>
            <a:r>
              <a:rPr lang="en-US" dirty="0" smtClean="0"/>
              <a:t>More NodeJS Modules</a:t>
            </a:r>
          </a:p>
          <a:p>
            <a:r>
              <a:rPr lang="en-US" dirty="0" smtClean="0"/>
              <a:t>Better </a:t>
            </a:r>
            <a:r>
              <a:rPr lang="en-US" dirty="0" smtClean="0"/>
              <a:t>hosting</a:t>
            </a:r>
          </a:p>
          <a:p>
            <a:r>
              <a:rPr lang="en-US" dirty="0" smtClean="0"/>
              <a:t>Better </a:t>
            </a:r>
            <a:r>
              <a:rPr lang="en-US" dirty="0" smtClean="0"/>
              <a:t>tools</a:t>
            </a:r>
            <a:endParaRPr lang="en-US" i="1"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22</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pic>
        <p:nvPicPr>
          <p:cNvPr id="7" name="Afbeelding 6"/>
          <p:cNvPicPr>
            <a:picLocks noChangeAspect="1"/>
          </p:cNvPicPr>
          <p:nvPr/>
        </p:nvPicPr>
        <p:blipFill>
          <a:blip r:embed="rId3"/>
          <a:stretch>
            <a:fillRect/>
          </a:stretch>
        </p:blipFill>
        <p:spPr>
          <a:xfrm>
            <a:off x="6188528" y="1285624"/>
            <a:ext cx="2613471" cy="2081347"/>
          </a:xfrm>
          <a:prstGeom prst="rect">
            <a:avLst/>
          </a:prstGeom>
        </p:spPr>
      </p:pic>
    </p:spTree>
    <p:extLst>
      <p:ext uri="{BB962C8B-B14F-4D97-AF65-F5344CB8AC3E}">
        <p14:creationId xmlns:p14="http://schemas.microsoft.com/office/powerpoint/2010/main" val="2893032872"/>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Live long and use Web Technology</a:t>
            </a:r>
            <a:endParaRPr lang="en-US" dirty="0"/>
          </a:p>
        </p:txBody>
      </p:sp>
      <p:sp>
        <p:nvSpPr>
          <p:cNvPr id="5" name="Footer Placeholder 4"/>
          <p:cNvSpPr>
            <a:spLocks noGrp="1"/>
          </p:cNvSpPr>
          <p:nvPr>
            <p:ph type="ftr" sz="quarter" idx="4294967295"/>
          </p:nvPr>
        </p:nvSpPr>
        <p:spPr>
          <a:xfrm>
            <a:off x="2522538" y="4608513"/>
            <a:ext cx="6291361" cy="192087"/>
          </a:xfrm>
        </p:spPr>
        <p:txBody>
          <a:bodyPr/>
          <a:lstStyle/>
          <a:p>
            <a:r>
              <a:rPr lang="nl-NL" dirty="0"/>
              <a:t>State of the Web 2014</a:t>
            </a:r>
          </a:p>
        </p:txBody>
      </p:sp>
    </p:spTree>
    <p:extLst>
      <p:ext uri="{BB962C8B-B14F-4D97-AF65-F5344CB8AC3E}">
        <p14:creationId xmlns:p14="http://schemas.microsoft.com/office/powerpoint/2010/main" val="2953804589"/>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004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(few years ago)</a:t>
            </a:r>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25</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sp>
        <p:nvSpPr>
          <p:cNvPr id="6" name="Rounded Rectangle 5"/>
          <p:cNvSpPr/>
          <p:nvPr/>
        </p:nvSpPr>
        <p:spPr>
          <a:xfrm>
            <a:off x="342000" y="1278516"/>
            <a:ext cx="8460000" cy="706548"/>
          </a:xfrm>
          <a:prstGeom prst="roundRect">
            <a:avLst>
              <a:gd name="adj" fmla="val 2373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Ins="4788000" rtlCol="0" anchor="ctr"/>
          <a:lstStyle/>
          <a:p>
            <a:pPr algn="ctr"/>
            <a:r>
              <a:rPr lang="en-US" dirty="0" smtClean="0"/>
              <a:t>Server (logic)</a:t>
            </a:r>
            <a:endParaRPr lang="en-US" dirty="0"/>
          </a:p>
        </p:txBody>
      </p:sp>
      <p:sp>
        <p:nvSpPr>
          <p:cNvPr id="8" name="Rounded Rectangle 7"/>
          <p:cNvSpPr/>
          <p:nvPr/>
        </p:nvSpPr>
        <p:spPr>
          <a:xfrm>
            <a:off x="342000" y="2520176"/>
            <a:ext cx="8460000" cy="1794812"/>
          </a:xfrm>
          <a:prstGeom prst="roundRect">
            <a:avLst>
              <a:gd name="adj" fmla="val 11044"/>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Ins="4788000" rtlCol="0" anchor="ctr"/>
          <a:lstStyle/>
          <a:p>
            <a:pPr algn="ctr"/>
            <a:r>
              <a:rPr lang="en-US" dirty="0" smtClean="0"/>
              <a:t>Client (static)</a:t>
            </a:r>
            <a:endParaRPr lang="en-US" dirty="0"/>
          </a:p>
        </p:txBody>
      </p:sp>
      <p:cxnSp>
        <p:nvCxnSpPr>
          <p:cNvPr id="10" name="Straight Arrow Connector 9"/>
          <p:cNvCxnSpPr>
            <a:stCxn id="6" idx="2"/>
            <a:endCxn id="8" idx="0"/>
          </p:cNvCxnSpPr>
          <p:nvPr/>
        </p:nvCxnSpPr>
        <p:spPr>
          <a:xfrm>
            <a:off x="4572000" y="1985064"/>
            <a:ext cx="0" cy="535112"/>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4639280" y="3751432"/>
            <a:ext cx="4014000" cy="428976"/>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JavaScript</a:t>
            </a:r>
            <a:endParaRPr lang="en-US" dirty="0">
              <a:solidFill>
                <a:srgbClr val="000000"/>
              </a:solidFill>
            </a:endParaRPr>
          </a:p>
        </p:txBody>
      </p:sp>
      <p:sp>
        <p:nvSpPr>
          <p:cNvPr id="14" name="Rounded Rectangle 13"/>
          <p:cNvSpPr/>
          <p:nvPr/>
        </p:nvSpPr>
        <p:spPr>
          <a:xfrm>
            <a:off x="4639280" y="3213109"/>
            <a:ext cx="4014000" cy="428976"/>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CSS</a:t>
            </a:r>
            <a:endParaRPr lang="en-US" dirty="0">
              <a:solidFill>
                <a:srgbClr val="000000"/>
              </a:solidFill>
            </a:endParaRPr>
          </a:p>
        </p:txBody>
      </p:sp>
      <p:sp>
        <p:nvSpPr>
          <p:cNvPr id="16" name="Rounded Rectangle 15"/>
          <p:cNvSpPr/>
          <p:nvPr/>
        </p:nvSpPr>
        <p:spPr>
          <a:xfrm>
            <a:off x="4639280" y="2667374"/>
            <a:ext cx="4014000" cy="428976"/>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HTML</a:t>
            </a:r>
            <a:endParaRPr lang="en-US" dirty="0">
              <a:solidFill>
                <a:srgbClr val="000000"/>
              </a:solidFill>
            </a:endParaRPr>
          </a:p>
        </p:txBody>
      </p:sp>
      <p:grpSp>
        <p:nvGrpSpPr>
          <p:cNvPr id="19" name="Group 18"/>
          <p:cNvGrpSpPr/>
          <p:nvPr/>
        </p:nvGrpSpPr>
        <p:grpSpPr>
          <a:xfrm>
            <a:off x="3279981" y="2667374"/>
            <a:ext cx="1126969" cy="1513034"/>
            <a:chOff x="3279981" y="2667374"/>
            <a:chExt cx="1126969" cy="1513034"/>
          </a:xfrm>
        </p:grpSpPr>
        <p:sp>
          <p:nvSpPr>
            <p:cNvPr id="17" name="Left Brace 16"/>
            <p:cNvSpPr/>
            <p:nvPr/>
          </p:nvSpPr>
          <p:spPr>
            <a:xfrm>
              <a:off x="4003260" y="2667374"/>
              <a:ext cx="403690" cy="1513034"/>
            </a:xfrm>
            <a:prstGeom prst="leftBrace">
              <a:avLst/>
            </a:prstGeom>
            <a:ln>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3279981" y="3204700"/>
              <a:ext cx="756919" cy="395330"/>
            </a:xfrm>
            <a:prstGeom prst="rect">
              <a:avLst/>
            </a:prstGeom>
            <a:noFill/>
          </p:spPr>
          <p:txBody>
            <a:bodyPr wrap="none" lIns="36000" tIns="36000" rIns="36000" bIns="36000" rtlCol="0">
              <a:noAutofit/>
            </a:bodyPr>
            <a:lstStyle/>
            <a:p>
              <a:pPr>
                <a:lnSpc>
                  <a:spcPts val="2400"/>
                </a:lnSpc>
              </a:pPr>
              <a:r>
                <a:rPr lang="en-US" dirty="0" smtClean="0">
                  <a:solidFill>
                    <a:srgbClr val="FFFFFF"/>
                  </a:solidFill>
                </a:rPr>
                <a:t>DOM</a:t>
              </a:r>
            </a:p>
          </p:txBody>
        </p:sp>
      </p:grpSp>
      <p:sp>
        <p:nvSpPr>
          <p:cNvPr id="15" name="Rounded Rectangle 14"/>
          <p:cNvSpPr/>
          <p:nvPr/>
        </p:nvSpPr>
        <p:spPr>
          <a:xfrm>
            <a:off x="7262550" y="1421510"/>
            <a:ext cx="1390730" cy="428975"/>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20" name="Rounded Rectangle 19"/>
          <p:cNvSpPr/>
          <p:nvPr/>
        </p:nvSpPr>
        <p:spPr>
          <a:xfrm>
            <a:off x="5824402" y="1421510"/>
            <a:ext cx="1296103" cy="428975"/>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Logic</a:t>
            </a:r>
            <a:endParaRPr lang="en-US" dirty="0">
              <a:solidFill>
                <a:srgbClr val="000000"/>
              </a:solidFill>
            </a:endParaRPr>
          </a:p>
        </p:txBody>
      </p:sp>
    </p:spTree>
    <p:extLst>
      <p:ext uri="{BB962C8B-B14F-4D97-AF65-F5344CB8AC3E}">
        <p14:creationId xmlns:p14="http://schemas.microsoft.com/office/powerpoint/2010/main" val="2482394181"/>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(now)</a:t>
            </a:r>
            <a:endParaRPr lang="en-US" dirty="0"/>
          </a:p>
        </p:txBody>
      </p:sp>
      <p:sp>
        <p:nvSpPr>
          <p:cNvPr id="4" name="Slide Number Placeholder 3"/>
          <p:cNvSpPr>
            <a:spLocks noGrp="1"/>
          </p:cNvSpPr>
          <p:nvPr>
            <p:ph type="sldNum" sz="quarter" idx="10"/>
          </p:nvPr>
        </p:nvSpPr>
        <p:spPr>
          <a:xfrm>
            <a:off x="8586000" y="4608027"/>
            <a:ext cx="216000" cy="192360"/>
          </a:xfrm>
        </p:spPr>
        <p:txBody>
          <a:bodyPr/>
          <a:lstStyle/>
          <a:p>
            <a:fld id="{4EACBA47-91FC-4F0F-98EF-AF8B449ABA17}" type="slidenum">
              <a:rPr lang="nl-NL" noProof="0" smtClean="0"/>
              <a:pPr/>
              <a:t>26</a:t>
            </a:fld>
            <a:endParaRPr lang="nl-NL" noProof="0"/>
          </a:p>
        </p:txBody>
      </p:sp>
      <p:sp>
        <p:nvSpPr>
          <p:cNvPr id="5" name="Footer Placeholder 4"/>
          <p:cNvSpPr>
            <a:spLocks noGrp="1"/>
          </p:cNvSpPr>
          <p:nvPr>
            <p:ph type="ftr" sz="quarter" idx="11"/>
          </p:nvPr>
        </p:nvSpPr>
        <p:spPr>
          <a:xfrm>
            <a:off x="1884624" y="4608027"/>
            <a:ext cx="6621144" cy="192360"/>
          </a:xfrm>
        </p:spPr>
        <p:txBody>
          <a:bodyPr/>
          <a:lstStyle/>
          <a:p>
            <a:r>
              <a:rPr lang="nl-NL" dirty="0"/>
              <a:t>State of the Web 2014</a:t>
            </a:r>
          </a:p>
        </p:txBody>
      </p:sp>
      <p:sp>
        <p:nvSpPr>
          <p:cNvPr id="7" name="Rounded Rectangle 6"/>
          <p:cNvSpPr/>
          <p:nvPr/>
        </p:nvSpPr>
        <p:spPr>
          <a:xfrm>
            <a:off x="342000" y="1244870"/>
            <a:ext cx="8460000" cy="731782"/>
          </a:xfrm>
          <a:prstGeom prst="roundRect">
            <a:avLst>
              <a:gd name="adj" fmla="val 2701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rIns="7164000" rtlCol="0" anchor="ctr"/>
          <a:lstStyle/>
          <a:p>
            <a:pPr algn="ctr"/>
            <a:r>
              <a:rPr lang="en-US" dirty="0" smtClean="0"/>
              <a:t>Server</a:t>
            </a:r>
            <a:endParaRPr lang="en-US" dirty="0"/>
          </a:p>
        </p:txBody>
      </p:sp>
      <p:sp>
        <p:nvSpPr>
          <p:cNvPr id="8" name="Rounded Rectangle 7"/>
          <p:cNvSpPr/>
          <p:nvPr/>
        </p:nvSpPr>
        <p:spPr>
          <a:xfrm>
            <a:off x="342000" y="2203757"/>
            <a:ext cx="8460001" cy="2228990"/>
          </a:xfrm>
          <a:prstGeom prst="roundRect">
            <a:avLst>
              <a:gd name="adj" fmla="val 8366"/>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rIns="7200000" rtlCol="0" anchor="ctr"/>
          <a:lstStyle/>
          <a:p>
            <a:pPr algn="ctr"/>
            <a:r>
              <a:rPr lang="en-US" dirty="0" smtClean="0"/>
              <a:t>Client</a:t>
            </a:r>
            <a:endParaRPr lang="en-US" dirty="0"/>
          </a:p>
        </p:txBody>
      </p:sp>
      <p:sp>
        <p:nvSpPr>
          <p:cNvPr id="10" name="Rounded Rectangle 9"/>
          <p:cNvSpPr/>
          <p:nvPr/>
        </p:nvSpPr>
        <p:spPr>
          <a:xfrm>
            <a:off x="7123448" y="1404685"/>
            <a:ext cx="1390730" cy="428975"/>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11" name="Rounded Rectangle 10"/>
          <p:cNvSpPr/>
          <p:nvPr/>
        </p:nvSpPr>
        <p:spPr>
          <a:xfrm>
            <a:off x="5685300" y="1404685"/>
            <a:ext cx="1296103" cy="428975"/>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SASS</a:t>
            </a:r>
            <a:endParaRPr lang="en-US" dirty="0">
              <a:solidFill>
                <a:srgbClr val="000000"/>
              </a:solidFill>
            </a:endParaRPr>
          </a:p>
        </p:txBody>
      </p:sp>
      <p:sp>
        <p:nvSpPr>
          <p:cNvPr id="12" name="Rounded Rectangle 11"/>
          <p:cNvSpPr/>
          <p:nvPr/>
        </p:nvSpPr>
        <p:spPr>
          <a:xfrm>
            <a:off x="4121001" y="1404685"/>
            <a:ext cx="1413844" cy="428975"/>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API</a:t>
            </a:r>
            <a:endParaRPr lang="en-US" dirty="0">
              <a:solidFill>
                <a:srgbClr val="000000"/>
              </a:solidFill>
            </a:endParaRPr>
          </a:p>
        </p:txBody>
      </p:sp>
      <p:sp>
        <p:nvSpPr>
          <p:cNvPr id="13" name="Rounded Rectangle 12"/>
          <p:cNvSpPr/>
          <p:nvPr/>
        </p:nvSpPr>
        <p:spPr>
          <a:xfrm>
            <a:off x="2413730" y="1404685"/>
            <a:ext cx="1555886" cy="428975"/>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Automation</a:t>
            </a:r>
            <a:endParaRPr lang="en-US" dirty="0">
              <a:solidFill>
                <a:srgbClr val="000000"/>
              </a:solidFill>
            </a:endParaRPr>
          </a:p>
        </p:txBody>
      </p:sp>
      <p:sp>
        <p:nvSpPr>
          <p:cNvPr id="14" name="Rounded Rectangle 13"/>
          <p:cNvSpPr/>
          <p:nvPr/>
        </p:nvSpPr>
        <p:spPr>
          <a:xfrm>
            <a:off x="2413730" y="2416527"/>
            <a:ext cx="6222730" cy="723369"/>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Ins="4680000" rtlCol="0" anchor="ctr"/>
          <a:lstStyle/>
          <a:p>
            <a:pPr algn="ctr"/>
            <a:r>
              <a:rPr lang="en-US" dirty="0" smtClean="0">
                <a:solidFill>
                  <a:srgbClr val="000000"/>
                </a:solidFill>
              </a:rPr>
              <a:t>AngularJS</a:t>
            </a:r>
            <a:endParaRPr lang="en-US" dirty="0">
              <a:solidFill>
                <a:srgbClr val="000000"/>
              </a:solidFill>
            </a:endParaRPr>
          </a:p>
        </p:txBody>
      </p:sp>
      <p:sp>
        <p:nvSpPr>
          <p:cNvPr id="15" name="Rounded Rectangle 14"/>
          <p:cNvSpPr/>
          <p:nvPr/>
        </p:nvSpPr>
        <p:spPr>
          <a:xfrm>
            <a:off x="4121001" y="2525872"/>
            <a:ext cx="1413844" cy="51060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Logic</a:t>
            </a:r>
            <a:endParaRPr lang="en-US" dirty="0"/>
          </a:p>
        </p:txBody>
      </p:sp>
      <p:sp>
        <p:nvSpPr>
          <p:cNvPr id="16" name="Rounded Rectangle 15"/>
          <p:cNvSpPr/>
          <p:nvPr/>
        </p:nvSpPr>
        <p:spPr>
          <a:xfrm>
            <a:off x="5685300" y="2525872"/>
            <a:ext cx="1296103" cy="51060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REST</a:t>
            </a:r>
            <a:endParaRPr lang="en-US" dirty="0"/>
          </a:p>
        </p:txBody>
      </p:sp>
      <p:sp>
        <p:nvSpPr>
          <p:cNvPr id="17" name="Rounded Rectangle 16"/>
          <p:cNvSpPr/>
          <p:nvPr/>
        </p:nvSpPr>
        <p:spPr>
          <a:xfrm>
            <a:off x="7123932" y="2525872"/>
            <a:ext cx="1381836" cy="51060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Dynamics</a:t>
            </a:r>
            <a:endParaRPr lang="en-US" dirty="0"/>
          </a:p>
        </p:txBody>
      </p:sp>
      <p:sp>
        <p:nvSpPr>
          <p:cNvPr id="18" name="Rounded Rectangle 17"/>
          <p:cNvSpPr/>
          <p:nvPr/>
        </p:nvSpPr>
        <p:spPr>
          <a:xfrm>
            <a:off x="2413730" y="3398159"/>
            <a:ext cx="6222731" cy="782249"/>
          </a:xfrm>
          <a:prstGeom prst="round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0" rIns="4608000" rtlCol="0" anchor="ctr"/>
          <a:lstStyle/>
          <a:p>
            <a:pPr algn="ctr"/>
            <a:r>
              <a:rPr lang="en-US" dirty="0" smtClean="0">
                <a:solidFill>
                  <a:srgbClr val="000000"/>
                </a:solidFill>
              </a:rPr>
              <a:t>Assets</a:t>
            </a:r>
            <a:endParaRPr lang="en-US" dirty="0">
              <a:solidFill>
                <a:srgbClr val="000000"/>
              </a:solidFill>
            </a:endParaRPr>
          </a:p>
        </p:txBody>
      </p:sp>
      <p:cxnSp>
        <p:nvCxnSpPr>
          <p:cNvPr id="24" name="Curved Connector 23"/>
          <p:cNvCxnSpPr>
            <a:stCxn id="7" idx="1"/>
            <a:endCxn id="8" idx="1"/>
          </p:cNvCxnSpPr>
          <p:nvPr/>
        </p:nvCxnSpPr>
        <p:spPr>
          <a:xfrm rot="10800000" flipV="1">
            <a:off x="342000" y="1610760"/>
            <a:ext cx="12700" cy="1707491"/>
          </a:xfrm>
          <a:prstGeom prst="curvedConnector3">
            <a:avLst>
              <a:gd name="adj1" fmla="val 1800000"/>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4121001" y="3530298"/>
            <a:ext cx="1413844" cy="51797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HTML</a:t>
            </a:r>
            <a:endParaRPr lang="en-US" dirty="0"/>
          </a:p>
        </p:txBody>
      </p:sp>
      <p:sp>
        <p:nvSpPr>
          <p:cNvPr id="31" name="Rounded Rectangle 30"/>
          <p:cNvSpPr/>
          <p:nvPr/>
        </p:nvSpPr>
        <p:spPr>
          <a:xfrm>
            <a:off x="5685300" y="3530298"/>
            <a:ext cx="1296103" cy="51797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CSS</a:t>
            </a:r>
            <a:endParaRPr lang="en-US" dirty="0"/>
          </a:p>
        </p:txBody>
      </p:sp>
      <p:sp>
        <p:nvSpPr>
          <p:cNvPr id="32" name="Rounded Rectangle 31"/>
          <p:cNvSpPr/>
          <p:nvPr/>
        </p:nvSpPr>
        <p:spPr>
          <a:xfrm>
            <a:off x="7123446" y="3530298"/>
            <a:ext cx="1390730" cy="51797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JavaScript</a:t>
            </a:r>
            <a:endParaRPr lang="en-US" dirty="0"/>
          </a:p>
        </p:txBody>
      </p:sp>
      <p:grpSp>
        <p:nvGrpSpPr>
          <p:cNvPr id="49" name="Group 48"/>
          <p:cNvGrpSpPr/>
          <p:nvPr/>
        </p:nvGrpSpPr>
        <p:grpSpPr>
          <a:xfrm>
            <a:off x="1513836" y="2355157"/>
            <a:ext cx="941944" cy="1985063"/>
            <a:chOff x="1471786" y="2416527"/>
            <a:chExt cx="849432" cy="1847994"/>
          </a:xfrm>
        </p:grpSpPr>
        <p:sp>
          <p:nvSpPr>
            <p:cNvPr id="47" name="Left Brace 46"/>
            <p:cNvSpPr/>
            <p:nvPr/>
          </p:nvSpPr>
          <p:spPr>
            <a:xfrm>
              <a:off x="2119373" y="2416527"/>
              <a:ext cx="201845" cy="1847994"/>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TextBox 47"/>
            <p:cNvSpPr txBox="1"/>
            <p:nvPr/>
          </p:nvSpPr>
          <p:spPr>
            <a:xfrm>
              <a:off x="1471786" y="3131485"/>
              <a:ext cx="689637" cy="390402"/>
            </a:xfrm>
            <a:prstGeom prst="rect">
              <a:avLst/>
            </a:prstGeom>
            <a:noFill/>
          </p:spPr>
          <p:txBody>
            <a:bodyPr wrap="square" lIns="36000" tIns="36000" rIns="36000" bIns="36000" rtlCol="0">
              <a:noAutofit/>
            </a:bodyPr>
            <a:lstStyle/>
            <a:p>
              <a:pPr>
                <a:lnSpc>
                  <a:spcPts val="2400"/>
                </a:lnSpc>
              </a:pPr>
              <a:r>
                <a:rPr lang="en-US" dirty="0" smtClean="0"/>
                <a:t>DOM</a:t>
              </a:r>
            </a:p>
          </p:txBody>
        </p:sp>
      </p:grpSp>
    </p:spTree>
    <p:extLst>
      <p:ext uri="{BB962C8B-B14F-4D97-AF65-F5344CB8AC3E}">
        <p14:creationId xmlns:p14="http://schemas.microsoft.com/office/powerpoint/2010/main" val="2917517669"/>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dirty="0"/>
              <a:t>Closer to native</a:t>
            </a:r>
          </a:p>
          <a:p>
            <a:pPr lvl="1"/>
            <a:r>
              <a:rPr lang="en-US" dirty="0"/>
              <a:t>More features</a:t>
            </a:r>
          </a:p>
          <a:p>
            <a:pPr lvl="1"/>
            <a:r>
              <a:rPr lang="en-US" dirty="0"/>
              <a:t>Standalone</a:t>
            </a:r>
          </a:p>
          <a:p>
            <a:pPr lvl="1"/>
            <a:r>
              <a:rPr lang="en-US" dirty="0"/>
              <a:t>Offline use</a:t>
            </a:r>
          </a:p>
          <a:p>
            <a:r>
              <a:rPr lang="en-US" dirty="0"/>
              <a:t>One size fits all</a:t>
            </a:r>
          </a:p>
          <a:p>
            <a:r>
              <a:rPr lang="en-US" dirty="0"/>
              <a:t>Easier to maintain</a:t>
            </a:r>
          </a:p>
          <a:p>
            <a:r>
              <a:rPr lang="en-US" dirty="0"/>
              <a:t>More professional</a:t>
            </a:r>
          </a:p>
          <a:p>
            <a:r>
              <a:rPr lang="en-US" dirty="0"/>
              <a:t>Improved </a:t>
            </a:r>
            <a:r>
              <a:rPr lang="en-US" dirty="0" smtClean="0"/>
              <a:t>UX</a:t>
            </a:r>
            <a:endParaRPr lang="en-US" dirty="0"/>
          </a:p>
        </p:txBody>
      </p:sp>
      <p:sp>
        <p:nvSpPr>
          <p:cNvPr id="7" name="Content Placeholder 6"/>
          <p:cNvSpPr>
            <a:spLocks noGrp="1"/>
          </p:cNvSpPr>
          <p:nvPr>
            <p:ph sz="quarter" idx="14"/>
          </p:nvPr>
        </p:nvSpPr>
        <p:spPr/>
        <p:txBody>
          <a:bodyPr/>
          <a:lstStyle/>
          <a:p>
            <a:r>
              <a:rPr lang="en-US" dirty="0" smtClean="0"/>
              <a:t>Longer </a:t>
            </a:r>
            <a:r>
              <a:rPr lang="en-US" dirty="0"/>
              <a:t>development</a:t>
            </a:r>
          </a:p>
          <a:p>
            <a:pPr lvl="1"/>
            <a:r>
              <a:rPr lang="en-US" dirty="0"/>
              <a:t>More devices to support</a:t>
            </a:r>
          </a:p>
          <a:p>
            <a:pPr lvl="1"/>
            <a:r>
              <a:rPr lang="en-US" dirty="0"/>
              <a:t>More browsers to support</a:t>
            </a:r>
          </a:p>
          <a:p>
            <a:pPr lvl="1"/>
            <a:r>
              <a:rPr lang="en-US" dirty="0"/>
              <a:t>More code to make</a:t>
            </a:r>
          </a:p>
          <a:p>
            <a:r>
              <a:rPr lang="en-US" dirty="0"/>
              <a:t>More difficult</a:t>
            </a:r>
          </a:p>
          <a:p>
            <a:pPr lvl="1"/>
            <a:r>
              <a:rPr lang="en-US" dirty="0"/>
              <a:t>Lots of frameworks</a:t>
            </a:r>
          </a:p>
          <a:p>
            <a:pPr lvl="1"/>
            <a:r>
              <a:rPr lang="en-US" dirty="0"/>
              <a:t>Lots of different code standards</a:t>
            </a:r>
          </a:p>
          <a:p>
            <a:pPr lvl="1"/>
            <a:r>
              <a:rPr lang="en-US" dirty="0"/>
              <a:t>Lots of pioneering</a:t>
            </a:r>
          </a:p>
          <a:p>
            <a:pPr lvl="1"/>
            <a:r>
              <a:rPr lang="en-US" dirty="0"/>
              <a:t>Complex tooling</a:t>
            </a:r>
          </a:p>
          <a:p>
            <a:pPr lvl="1"/>
            <a:r>
              <a:rPr lang="en-US" dirty="0"/>
              <a:t>Learn by doing (learn by failing)</a:t>
            </a:r>
          </a:p>
          <a:p>
            <a:endParaRPr lang="en-US" dirty="0" smtClean="0"/>
          </a:p>
        </p:txBody>
      </p:sp>
      <p:sp>
        <p:nvSpPr>
          <p:cNvPr id="4" name="Slide Number Placeholder 3"/>
          <p:cNvSpPr>
            <a:spLocks noGrp="1"/>
          </p:cNvSpPr>
          <p:nvPr>
            <p:ph type="sldNum" sz="quarter" idx="15"/>
          </p:nvPr>
        </p:nvSpPr>
        <p:spPr/>
        <p:txBody>
          <a:bodyPr/>
          <a:lstStyle/>
          <a:p>
            <a:fld id="{4EACBA47-91FC-4F0F-98EF-AF8B449ABA17}" type="slidenum">
              <a:rPr lang="nl-NL" noProof="0" smtClean="0"/>
              <a:pPr/>
              <a:t>27</a:t>
            </a:fld>
            <a:endParaRPr lang="nl-NL" noProof="0"/>
          </a:p>
        </p:txBody>
      </p:sp>
      <p:sp>
        <p:nvSpPr>
          <p:cNvPr id="5" name="Footer Placeholder 4"/>
          <p:cNvSpPr>
            <a:spLocks noGrp="1"/>
          </p:cNvSpPr>
          <p:nvPr>
            <p:ph type="ftr" sz="quarter" idx="16"/>
          </p:nvPr>
        </p:nvSpPr>
        <p:spPr/>
        <p:txBody>
          <a:bodyPr/>
          <a:lstStyle/>
          <a:p>
            <a:r>
              <a:rPr lang="nl-NL" dirty="0"/>
              <a:t>State of the Web 2014</a:t>
            </a:r>
          </a:p>
        </p:txBody>
      </p:sp>
      <p:sp>
        <p:nvSpPr>
          <p:cNvPr id="2" name="Title 1"/>
          <p:cNvSpPr>
            <a:spLocks noGrp="1"/>
          </p:cNvSpPr>
          <p:nvPr>
            <p:ph type="title"/>
          </p:nvPr>
        </p:nvSpPr>
        <p:spPr/>
        <p:txBody>
          <a:bodyPr/>
          <a:lstStyle/>
          <a:p>
            <a:r>
              <a:rPr lang="en-US" dirty="0" smtClean="0"/>
              <a:t>Result?</a:t>
            </a:r>
            <a:endParaRPr lang="en-US" dirty="0"/>
          </a:p>
        </p:txBody>
      </p:sp>
    </p:spTree>
    <p:extLst>
      <p:ext uri="{BB962C8B-B14F-4D97-AF65-F5344CB8AC3E}">
        <p14:creationId xmlns:p14="http://schemas.microsoft.com/office/powerpoint/2010/main" val="1436397804"/>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Grunt</a:t>
            </a:r>
            <a:endParaRPr lang="en-US" dirty="0"/>
          </a:p>
        </p:txBody>
      </p:sp>
      <p:sp>
        <p:nvSpPr>
          <p:cNvPr id="3" name="Content Placeholder 2"/>
          <p:cNvSpPr>
            <a:spLocks noGrp="1"/>
          </p:cNvSpPr>
          <p:nvPr>
            <p:ph idx="1"/>
          </p:nvPr>
        </p:nvSpPr>
        <p:spPr>
          <a:xfrm>
            <a:off x="342000" y="1285624"/>
            <a:ext cx="8460000" cy="2743381"/>
          </a:xfrm>
        </p:spPr>
        <p:txBody>
          <a:bodyPr/>
          <a:lstStyle/>
          <a:p>
            <a:r>
              <a:rPr lang="en-US" dirty="0" smtClean="0"/>
              <a:t>Taskrunner for automating repetitive tasks</a:t>
            </a:r>
          </a:p>
          <a:p>
            <a:pPr lvl="1"/>
            <a:r>
              <a:rPr lang="en-US" dirty="0" smtClean="0"/>
              <a:t>Beautify to coding standards (HTML, CSS, JS)</a:t>
            </a:r>
          </a:p>
          <a:p>
            <a:pPr lvl="1"/>
            <a:r>
              <a:rPr lang="en-US" dirty="0" smtClean="0"/>
              <a:t>Compilation </a:t>
            </a:r>
            <a:r>
              <a:rPr lang="en-US" dirty="0"/>
              <a:t>(SASS</a:t>
            </a:r>
            <a:r>
              <a:rPr lang="en-US" dirty="0" smtClean="0"/>
              <a:t>)</a:t>
            </a:r>
          </a:p>
          <a:p>
            <a:pPr lvl="1"/>
            <a:r>
              <a:rPr lang="en-US" dirty="0" smtClean="0"/>
              <a:t>Combination (JS)</a:t>
            </a:r>
          </a:p>
          <a:p>
            <a:pPr lvl="1"/>
            <a:r>
              <a:rPr lang="en-US" dirty="0" smtClean="0"/>
              <a:t>Linting (code analysis)</a:t>
            </a:r>
          </a:p>
          <a:p>
            <a:pPr lvl="1"/>
            <a:r>
              <a:rPr lang="en-US" dirty="0"/>
              <a:t>Live </a:t>
            </a:r>
            <a:r>
              <a:rPr lang="en-US" dirty="0" smtClean="0"/>
              <a:t>reload (all connected clients)</a:t>
            </a:r>
            <a:endParaRPr lang="en-US" dirty="0"/>
          </a:p>
          <a:p>
            <a:pPr lvl="1"/>
            <a:r>
              <a:rPr lang="en-US" dirty="0" smtClean="0"/>
              <a:t>Minification (HTML, CSS, JS) Unit testing</a:t>
            </a:r>
          </a:p>
          <a:p>
            <a:pPr lvl="1"/>
            <a:r>
              <a:rPr lang="en-US" dirty="0" smtClean="0"/>
              <a:t>Watch folders (Beautify, Lint, Compile, Livereload, test, restart servers)</a:t>
            </a:r>
          </a:p>
          <a:p>
            <a:pPr marL="324956" lvl="1" indent="0">
              <a:buNone/>
            </a:pPr>
            <a:endParaRPr lang="en-US" dirty="0"/>
          </a:p>
          <a:p>
            <a:pPr lvl="1"/>
            <a:r>
              <a:rPr lang="en-US" dirty="0"/>
              <a:t>Generate distribution (Check, Compile, Minify, Combine, Copy, Zip</a:t>
            </a:r>
            <a:r>
              <a:rPr lang="en-US" dirty="0" smtClean="0"/>
              <a:t>)</a:t>
            </a:r>
            <a:endParaRPr lang="en-US" dirty="0"/>
          </a:p>
          <a:p>
            <a:pPr lvl="1"/>
            <a:r>
              <a:rPr lang="en-US" dirty="0"/>
              <a:t>Starting servers (Backend, Mock, fileserver, serve front-end)</a:t>
            </a:r>
          </a:p>
          <a:p>
            <a:pPr lvl="1"/>
            <a:endParaRPr lang="en-US" dirty="0"/>
          </a:p>
          <a:p>
            <a:pPr lvl="1"/>
            <a:endParaRPr lang="en-US" dirty="0" smtClean="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28</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spTree>
    <p:extLst>
      <p:ext uri="{BB962C8B-B14F-4D97-AF65-F5344CB8AC3E}">
        <p14:creationId xmlns:p14="http://schemas.microsoft.com/office/powerpoint/2010/main" val="4148710926"/>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(1)</a:t>
            </a:r>
            <a:endParaRPr lang="en-US" dirty="0"/>
          </a:p>
        </p:txBody>
      </p:sp>
      <p:sp>
        <p:nvSpPr>
          <p:cNvPr id="3" name="Content Placeholder 2"/>
          <p:cNvSpPr>
            <a:spLocks noGrp="1"/>
          </p:cNvSpPr>
          <p:nvPr>
            <p:ph idx="1"/>
          </p:nvPr>
        </p:nvSpPr>
        <p:spPr/>
        <p:txBody>
          <a:bodyPr/>
          <a:lstStyle/>
          <a:p>
            <a:r>
              <a:rPr lang="en-US" dirty="0" smtClean="0"/>
              <a:t>Front-end Single Page Application framework</a:t>
            </a:r>
          </a:p>
          <a:p>
            <a:pPr lvl="1"/>
            <a:r>
              <a:rPr lang="en-US" dirty="0" smtClean="0"/>
              <a:t>JavaScript MVVM/MVC</a:t>
            </a:r>
          </a:p>
          <a:p>
            <a:pPr lvl="1"/>
            <a:r>
              <a:rPr lang="en-US" dirty="0" smtClean="0"/>
              <a:t>Module-based</a:t>
            </a:r>
          </a:p>
          <a:p>
            <a:pPr lvl="1"/>
            <a:r>
              <a:rPr lang="en-US" dirty="0" smtClean="0"/>
              <a:t>Backed by </a:t>
            </a:r>
            <a:r>
              <a:rPr lang="en-US" dirty="0"/>
              <a:t>Google</a:t>
            </a:r>
          </a:p>
          <a:p>
            <a:pPr lvl="1"/>
            <a:r>
              <a:rPr lang="en-US" dirty="0"/>
              <a:t>Separating HTML from JS </a:t>
            </a:r>
            <a:r>
              <a:rPr lang="en-US" dirty="0">
                <a:sym typeface="Wingdings"/>
              </a:rPr>
              <a:t> </a:t>
            </a:r>
            <a:r>
              <a:rPr lang="en-US" dirty="0" smtClean="0">
                <a:sym typeface="Wingdings"/>
              </a:rPr>
              <a:t>view</a:t>
            </a:r>
            <a:endParaRPr lang="en-US" dirty="0" smtClean="0"/>
          </a:p>
          <a:p>
            <a:pPr lvl="1"/>
            <a:r>
              <a:rPr lang="en-US" dirty="0" smtClean="0"/>
              <a:t>Two way data binding </a:t>
            </a:r>
            <a:r>
              <a:rPr lang="en-US" dirty="0" smtClean="0">
                <a:sym typeface="Wingdings"/>
              </a:rPr>
              <a:t> $scope</a:t>
            </a:r>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29</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graphicFrame>
        <p:nvGraphicFramePr>
          <p:cNvPr id="7" name="Diagram 6"/>
          <p:cNvGraphicFramePr/>
          <p:nvPr>
            <p:extLst>
              <p:ext uri="{D42A27DB-BD31-4B8C-83A1-F6EECF244321}">
                <p14:modId xmlns:p14="http://schemas.microsoft.com/office/powerpoint/2010/main" val="2278478895"/>
              </p:ext>
            </p:extLst>
          </p:nvPr>
        </p:nvGraphicFramePr>
        <p:xfrm>
          <a:off x="342001" y="2960770"/>
          <a:ext cx="8460000" cy="1050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stretch>
            <a:fillRect/>
          </a:stretch>
        </p:blipFill>
        <p:spPr>
          <a:xfrm>
            <a:off x="5978565" y="1285624"/>
            <a:ext cx="2823435" cy="1195705"/>
          </a:xfrm>
          <a:prstGeom prst="rect">
            <a:avLst/>
          </a:prstGeom>
        </p:spPr>
      </p:pic>
    </p:spTree>
    <p:extLst>
      <p:ext uri="{BB962C8B-B14F-4D97-AF65-F5344CB8AC3E}">
        <p14:creationId xmlns:p14="http://schemas.microsoft.com/office/powerpoint/2010/main" val="3633287238"/>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The Web in 2014</a:t>
            </a:r>
          </a:p>
          <a:p>
            <a:r>
              <a:rPr lang="en-US" dirty="0" smtClean="0"/>
              <a:t>Tech</a:t>
            </a:r>
          </a:p>
          <a:p>
            <a:pPr lvl="1"/>
            <a:r>
              <a:rPr lang="en-US" dirty="0" smtClean="0"/>
              <a:t>HTML</a:t>
            </a:r>
          </a:p>
          <a:p>
            <a:pPr lvl="1"/>
            <a:r>
              <a:rPr lang="en-US" dirty="0" smtClean="0"/>
              <a:t>CSS</a:t>
            </a:r>
          </a:p>
          <a:p>
            <a:pPr lvl="1"/>
            <a:r>
              <a:rPr lang="en-US" dirty="0" smtClean="0"/>
              <a:t>SASS</a:t>
            </a:r>
          </a:p>
          <a:p>
            <a:pPr lvl="1"/>
            <a:r>
              <a:rPr lang="en-US" dirty="0" smtClean="0"/>
              <a:t>JavaScript</a:t>
            </a:r>
          </a:p>
          <a:p>
            <a:r>
              <a:rPr lang="en-US" dirty="0" smtClean="0"/>
              <a:t>Demos</a:t>
            </a:r>
          </a:p>
          <a:p>
            <a:r>
              <a:rPr lang="en-US" dirty="0" smtClean="0"/>
              <a:t>Future of web</a:t>
            </a:r>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3</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spTree>
    <p:extLst>
      <p:ext uri="{BB962C8B-B14F-4D97-AF65-F5344CB8AC3E}">
        <p14:creationId xmlns:p14="http://schemas.microsoft.com/office/powerpoint/2010/main" val="1346963048"/>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(2)</a:t>
            </a:r>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30</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graphicFrame>
        <p:nvGraphicFramePr>
          <p:cNvPr id="6" name="Diagram 5"/>
          <p:cNvGraphicFramePr/>
          <p:nvPr>
            <p:extLst>
              <p:ext uri="{D42A27DB-BD31-4B8C-83A1-F6EECF244321}">
                <p14:modId xmlns:p14="http://schemas.microsoft.com/office/powerpoint/2010/main" val="3104592991"/>
              </p:ext>
            </p:extLst>
          </p:nvPr>
        </p:nvGraphicFramePr>
        <p:xfrm>
          <a:off x="342000" y="1810684"/>
          <a:ext cx="8460000" cy="22715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342000" y="1218563"/>
            <a:ext cx="8460000" cy="652191"/>
          </a:xfrm>
          <a:prstGeom prst="rect">
            <a:avLst/>
          </a:prstGeom>
          <a:noFill/>
        </p:spPr>
        <p:txBody>
          <a:bodyPr wrap="none" lIns="36000" tIns="36000" rIns="36000" bIns="36000" rtlCol="0">
            <a:noAutofit/>
          </a:bodyPr>
          <a:lstStyle/>
          <a:p>
            <a:pPr>
              <a:lnSpc>
                <a:spcPts val="2400"/>
              </a:lnSpc>
            </a:pPr>
            <a:r>
              <a:rPr lang="en-US" b="1" dirty="0" smtClean="0"/>
              <a:t>The basics:</a:t>
            </a:r>
          </a:p>
        </p:txBody>
      </p:sp>
    </p:spTree>
    <p:extLst>
      <p:ext uri="{BB962C8B-B14F-4D97-AF65-F5344CB8AC3E}">
        <p14:creationId xmlns:p14="http://schemas.microsoft.com/office/powerpoint/2010/main" val="1832644448"/>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(3)</a:t>
            </a:r>
            <a:endParaRPr lang="en-US" dirty="0"/>
          </a:p>
        </p:txBody>
      </p:sp>
      <p:sp>
        <p:nvSpPr>
          <p:cNvPr id="3" name="Content Placeholder 2"/>
          <p:cNvSpPr>
            <a:spLocks noGrp="1"/>
          </p:cNvSpPr>
          <p:nvPr>
            <p:ph idx="1"/>
          </p:nvPr>
        </p:nvSpPr>
        <p:spPr/>
        <p:txBody>
          <a:bodyPr/>
          <a:lstStyle/>
          <a:p>
            <a:r>
              <a:rPr lang="en-US" dirty="0" smtClean="0"/>
              <a:t>Collection of components</a:t>
            </a:r>
          </a:p>
          <a:p>
            <a:pPr lvl="1"/>
            <a:r>
              <a:rPr lang="en-US" dirty="0" smtClean="0"/>
              <a:t>Ng-app				Bootstrap as application</a:t>
            </a:r>
          </a:p>
          <a:p>
            <a:pPr lvl="1"/>
            <a:r>
              <a:rPr lang="en-US" dirty="0"/>
              <a:t>Ng-</a:t>
            </a:r>
            <a:r>
              <a:rPr lang="en-US" dirty="0" smtClean="0"/>
              <a:t>model				Two way data binding</a:t>
            </a:r>
            <a:endParaRPr lang="en-US" dirty="0"/>
          </a:p>
          <a:p>
            <a:pPr lvl="1"/>
            <a:r>
              <a:rPr lang="en-US" dirty="0" smtClean="0"/>
              <a:t>Ng-controller				Attach </a:t>
            </a:r>
            <a:r>
              <a:rPr lang="en-US" dirty="0" err="1" smtClean="0"/>
              <a:t>controller.js</a:t>
            </a:r>
            <a:r>
              <a:rPr lang="en-US" dirty="0" smtClean="0"/>
              <a:t> file</a:t>
            </a:r>
          </a:p>
          <a:p>
            <a:pPr lvl="1"/>
            <a:r>
              <a:rPr lang="en-US" dirty="0" smtClean="0"/>
              <a:t>Ng-form				Group form controls for validation</a:t>
            </a:r>
          </a:p>
          <a:p>
            <a:pPr lvl="1"/>
            <a:r>
              <a:rPr lang="en-US" dirty="0" smtClean="0"/>
              <a:t>Ng-click				Use expression to execute on click</a:t>
            </a:r>
          </a:p>
          <a:p>
            <a:pPr lvl="1"/>
            <a:r>
              <a:rPr lang="en-US" dirty="0" smtClean="0"/>
              <a:t>Ng-repeat				Collection of items to list</a:t>
            </a:r>
          </a:p>
          <a:p>
            <a:pPr lvl="1"/>
            <a:r>
              <a:rPr lang="en-US" dirty="0" smtClean="0"/>
              <a:t>Ng-if –show –hide –switch		Expression to show/hide content</a:t>
            </a:r>
          </a:p>
          <a:p>
            <a:pPr lvl="1"/>
            <a:r>
              <a:rPr lang="en-US" dirty="0" smtClean="0"/>
              <a:t>Ng-include				Include html file</a:t>
            </a:r>
          </a:p>
          <a:p>
            <a:pPr lvl="1"/>
            <a:r>
              <a:rPr lang="en-US" dirty="0" smtClean="0"/>
              <a:t>Ng-filter				Filter or parse value for display</a:t>
            </a:r>
          </a:p>
          <a:p>
            <a:pPr lvl="1"/>
            <a:endParaRPr lang="en-US" dirty="0"/>
          </a:p>
          <a:p>
            <a:r>
              <a:rPr lang="en-US" dirty="0" smtClean="0"/>
              <a:t>Expression {{ somethingToExpress }}</a:t>
            </a:r>
          </a:p>
          <a:p>
            <a:pPr lvl="1"/>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31</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spTree>
    <p:extLst>
      <p:ext uri="{BB962C8B-B14F-4D97-AF65-F5344CB8AC3E}">
        <p14:creationId xmlns:p14="http://schemas.microsoft.com/office/powerpoint/2010/main" val="130345674"/>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 (4)</a:t>
            </a:r>
            <a:endParaRPr lang="en-US" dirty="0"/>
          </a:p>
        </p:txBody>
      </p:sp>
      <p:sp>
        <p:nvSpPr>
          <p:cNvPr id="3" name="Content Placeholder 2"/>
          <p:cNvSpPr>
            <a:spLocks noGrp="1"/>
          </p:cNvSpPr>
          <p:nvPr>
            <p:ph idx="1"/>
          </p:nvPr>
        </p:nvSpPr>
        <p:spPr>
          <a:xfrm>
            <a:off x="342000" y="1285625"/>
            <a:ext cx="8460000" cy="707850"/>
          </a:xfrm>
        </p:spPr>
        <p:txBody>
          <a:bodyPr/>
          <a:lstStyle/>
          <a:p>
            <a:r>
              <a:rPr lang="en-US" dirty="0" smtClean="0"/>
              <a:t>Extend</a:t>
            </a:r>
          </a:p>
          <a:p>
            <a:pPr lvl="1"/>
            <a:r>
              <a:rPr lang="en-US" dirty="0" smtClean="0"/>
              <a:t>Custom modules, controllers, directives, filters</a:t>
            </a:r>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32</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sp>
        <p:nvSpPr>
          <p:cNvPr id="7" name="Content Placeholder 2"/>
          <p:cNvSpPr txBox="1">
            <a:spLocks/>
          </p:cNvSpPr>
          <p:nvPr/>
        </p:nvSpPr>
        <p:spPr>
          <a:xfrm>
            <a:off x="342000" y="2052353"/>
            <a:ext cx="3997668" cy="2260122"/>
          </a:xfrm>
          <a:prstGeom prst="rect">
            <a:avLst/>
          </a:prstGeom>
        </p:spPr>
        <p:txBody>
          <a:bodyPr vert="horz" lIns="0" tIns="0" rIns="0" bIns="0" rtlCol="0">
            <a:noAutofit/>
          </a:bodyPr>
          <a:lstStyle>
            <a:lvl1pPr marL="351000" indent="-351000" algn="l" defTabSz="685800" rtl="0" eaLnBrk="1" latinLnBrk="0" hangingPunct="1">
              <a:lnSpc>
                <a:spcPts val="2000"/>
              </a:lnSpc>
              <a:spcBef>
                <a:spcPts val="0"/>
              </a:spcBef>
              <a:buFont typeface="Wingdings 3" pitchFamily="18" charset="2"/>
              <a:buChar char=""/>
              <a:tabLst/>
              <a:defRPr sz="1800" b="1" kern="1200">
                <a:solidFill>
                  <a:schemeClr val="tx1"/>
                </a:solidFill>
                <a:latin typeface="+mn-lt"/>
                <a:ea typeface="+mn-ea"/>
                <a:cs typeface="+mn-cs"/>
              </a:defRPr>
            </a:lvl1pPr>
            <a:lvl2pPr marL="675000" indent="-350044" algn="l" defTabSz="740569" rtl="0" eaLnBrk="1" latinLnBrk="0" hangingPunct="1">
              <a:lnSpc>
                <a:spcPts val="2000"/>
              </a:lnSpc>
              <a:spcBef>
                <a:spcPts val="0"/>
              </a:spcBef>
              <a:buFont typeface="Wingdings 3" pitchFamily="18" charset="2"/>
              <a:buChar char=""/>
              <a:tabLst/>
              <a:defRPr sz="1800" b="1" kern="1200">
                <a:solidFill>
                  <a:schemeClr val="tx1"/>
                </a:solidFill>
                <a:latin typeface="+mn-lt"/>
                <a:ea typeface="+mn-ea"/>
                <a:cs typeface="+mn-cs"/>
              </a:defRPr>
            </a:lvl2pPr>
            <a:lvl3pPr marL="1010841" indent="-350044" algn="l" defTabSz="740569" rtl="0" eaLnBrk="1" latinLnBrk="0" hangingPunct="1">
              <a:lnSpc>
                <a:spcPts val="2000"/>
              </a:lnSpc>
              <a:spcBef>
                <a:spcPts val="0"/>
              </a:spcBef>
              <a:buFont typeface="Century Gothic" pitchFamily="34" charset="0"/>
              <a:buChar char="•"/>
              <a:tabLst/>
              <a:defRPr sz="1800" b="1" kern="1200">
                <a:solidFill>
                  <a:schemeClr val="tx1"/>
                </a:solidFill>
                <a:latin typeface="+mn-lt"/>
                <a:ea typeface="+mn-ea"/>
                <a:cs typeface="+mn-cs"/>
              </a:defRPr>
            </a:lvl3pPr>
            <a:lvl4pPr marL="1345406" indent="-350044" algn="l" defTabSz="685800" rtl="0" eaLnBrk="1" latinLnBrk="0" hangingPunct="1">
              <a:lnSpc>
                <a:spcPts val="1800"/>
              </a:lnSpc>
              <a:spcBef>
                <a:spcPts val="0"/>
              </a:spcBef>
              <a:buFont typeface="Century Gothic" pitchFamily="34" charset="0"/>
              <a:buChar char="•"/>
              <a:defRPr sz="1400" b="1" kern="1200">
                <a:solidFill>
                  <a:schemeClr val="tx1"/>
                </a:solidFill>
                <a:latin typeface="+mn-lt"/>
                <a:ea typeface="+mn-ea"/>
                <a:cs typeface="+mn-cs"/>
              </a:defRPr>
            </a:lvl4pPr>
            <a:lvl5pPr marL="1687116" indent="-350044" algn="l" defTabSz="501254" rtl="0" eaLnBrk="1" latinLnBrk="0" hangingPunct="1">
              <a:lnSpc>
                <a:spcPts val="1800"/>
              </a:lnSpc>
              <a:spcBef>
                <a:spcPts val="0"/>
              </a:spcBef>
              <a:buFont typeface="Century Gothic" pitchFamily="34" charset="0"/>
              <a:buChar char="•"/>
              <a:defRPr sz="1400" b="1"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Use AngularJS modules</a:t>
            </a:r>
          </a:p>
          <a:p>
            <a:pPr lvl="1"/>
            <a:r>
              <a:rPr lang="en-US" dirty="0" smtClean="0"/>
              <a:t>Animate</a:t>
            </a:r>
          </a:p>
          <a:p>
            <a:pPr lvl="1"/>
            <a:r>
              <a:rPr lang="en-US" dirty="0" smtClean="0"/>
              <a:t>Cookies</a:t>
            </a:r>
          </a:p>
          <a:p>
            <a:pPr lvl="1"/>
            <a:r>
              <a:rPr lang="en-US" dirty="0" smtClean="0"/>
              <a:t>Messages</a:t>
            </a:r>
          </a:p>
          <a:p>
            <a:pPr lvl="1"/>
            <a:r>
              <a:rPr lang="en-US" dirty="0" smtClean="0"/>
              <a:t>Mock</a:t>
            </a:r>
          </a:p>
          <a:p>
            <a:pPr lvl="1"/>
            <a:r>
              <a:rPr lang="en-US" dirty="0" smtClean="0"/>
              <a:t>Resource (REST)</a:t>
            </a:r>
          </a:p>
          <a:p>
            <a:pPr lvl="1"/>
            <a:r>
              <a:rPr lang="en-US" dirty="0" smtClean="0"/>
              <a:t>Route</a:t>
            </a:r>
          </a:p>
          <a:p>
            <a:pPr lvl="1"/>
            <a:r>
              <a:rPr lang="en-US" dirty="0" smtClean="0"/>
              <a:t>Sanitize (parse as html)</a:t>
            </a:r>
          </a:p>
          <a:p>
            <a:pPr lvl="1"/>
            <a:r>
              <a:rPr lang="en-US" dirty="0" smtClean="0"/>
              <a:t>Touch (tap, swipe)</a:t>
            </a:r>
            <a:endParaRPr lang="en-US" dirty="0"/>
          </a:p>
        </p:txBody>
      </p:sp>
      <p:sp>
        <p:nvSpPr>
          <p:cNvPr id="8" name="Content Placeholder 2"/>
          <p:cNvSpPr txBox="1">
            <a:spLocks/>
          </p:cNvSpPr>
          <p:nvPr/>
        </p:nvSpPr>
        <p:spPr>
          <a:xfrm>
            <a:off x="4727554" y="2052353"/>
            <a:ext cx="4074446" cy="2260122"/>
          </a:xfrm>
          <a:prstGeom prst="rect">
            <a:avLst/>
          </a:prstGeom>
        </p:spPr>
        <p:txBody>
          <a:bodyPr vert="horz" lIns="0" tIns="0" rIns="0" bIns="0" rtlCol="0">
            <a:noAutofit/>
          </a:bodyPr>
          <a:lstStyle>
            <a:lvl1pPr marL="351000" indent="-351000" algn="l" defTabSz="685800" rtl="0" eaLnBrk="1" latinLnBrk="0" hangingPunct="1">
              <a:lnSpc>
                <a:spcPts val="2000"/>
              </a:lnSpc>
              <a:spcBef>
                <a:spcPts val="0"/>
              </a:spcBef>
              <a:buFont typeface="Wingdings 3" pitchFamily="18" charset="2"/>
              <a:buChar char=""/>
              <a:tabLst/>
              <a:defRPr sz="1800" b="1" kern="1200">
                <a:solidFill>
                  <a:schemeClr val="tx1"/>
                </a:solidFill>
                <a:latin typeface="+mn-lt"/>
                <a:ea typeface="+mn-ea"/>
                <a:cs typeface="+mn-cs"/>
              </a:defRPr>
            </a:lvl1pPr>
            <a:lvl2pPr marL="675000" indent="-350044" algn="l" defTabSz="740569" rtl="0" eaLnBrk="1" latinLnBrk="0" hangingPunct="1">
              <a:lnSpc>
                <a:spcPts val="2000"/>
              </a:lnSpc>
              <a:spcBef>
                <a:spcPts val="0"/>
              </a:spcBef>
              <a:buFont typeface="Wingdings 3" pitchFamily="18" charset="2"/>
              <a:buChar char=""/>
              <a:tabLst/>
              <a:defRPr sz="1800" b="1" kern="1200">
                <a:solidFill>
                  <a:schemeClr val="tx1"/>
                </a:solidFill>
                <a:latin typeface="+mn-lt"/>
                <a:ea typeface="+mn-ea"/>
                <a:cs typeface="+mn-cs"/>
              </a:defRPr>
            </a:lvl2pPr>
            <a:lvl3pPr marL="1010841" indent="-350044" algn="l" defTabSz="740569" rtl="0" eaLnBrk="1" latinLnBrk="0" hangingPunct="1">
              <a:lnSpc>
                <a:spcPts val="2000"/>
              </a:lnSpc>
              <a:spcBef>
                <a:spcPts val="0"/>
              </a:spcBef>
              <a:buFont typeface="Century Gothic" pitchFamily="34" charset="0"/>
              <a:buChar char="•"/>
              <a:tabLst/>
              <a:defRPr sz="1800" b="1" kern="1200">
                <a:solidFill>
                  <a:schemeClr val="tx1"/>
                </a:solidFill>
                <a:latin typeface="+mn-lt"/>
                <a:ea typeface="+mn-ea"/>
                <a:cs typeface="+mn-cs"/>
              </a:defRPr>
            </a:lvl3pPr>
            <a:lvl4pPr marL="1345406" indent="-350044" algn="l" defTabSz="685800" rtl="0" eaLnBrk="1" latinLnBrk="0" hangingPunct="1">
              <a:lnSpc>
                <a:spcPts val="1800"/>
              </a:lnSpc>
              <a:spcBef>
                <a:spcPts val="0"/>
              </a:spcBef>
              <a:buFont typeface="Century Gothic" pitchFamily="34" charset="0"/>
              <a:buChar char="•"/>
              <a:defRPr sz="1400" b="1" kern="1200">
                <a:solidFill>
                  <a:schemeClr val="tx1"/>
                </a:solidFill>
                <a:latin typeface="+mn-lt"/>
                <a:ea typeface="+mn-ea"/>
                <a:cs typeface="+mn-cs"/>
              </a:defRPr>
            </a:lvl4pPr>
            <a:lvl5pPr marL="1687116" indent="-350044" algn="l" defTabSz="501254" rtl="0" eaLnBrk="1" latinLnBrk="0" hangingPunct="1">
              <a:lnSpc>
                <a:spcPts val="1800"/>
              </a:lnSpc>
              <a:spcBef>
                <a:spcPts val="0"/>
              </a:spcBef>
              <a:buFont typeface="Century Gothic" pitchFamily="34" charset="0"/>
              <a:buChar char="•"/>
              <a:defRPr sz="1400" b="1"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Use </a:t>
            </a:r>
            <a:r>
              <a:rPr lang="en-US" dirty="0"/>
              <a:t>popular modules </a:t>
            </a:r>
            <a:r>
              <a:rPr lang="en-US" sz="900" dirty="0"/>
              <a:t>(http://</a:t>
            </a:r>
            <a:r>
              <a:rPr lang="en-US" sz="900" dirty="0" err="1"/>
              <a:t>ngmodules.org</a:t>
            </a:r>
            <a:r>
              <a:rPr lang="en-US" sz="900" dirty="0" smtClean="0"/>
              <a:t>/)</a:t>
            </a:r>
            <a:endParaRPr lang="en-US" dirty="0" smtClean="0"/>
          </a:p>
          <a:p>
            <a:pPr lvl="1"/>
            <a:r>
              <a:rPr lang="en-US" dirty="0" smtClean="0"/>
              <a:t>UI / Bootstrap</a:t>
            </a:r>
          </a:p>
          <a:p>
            <a:pPr lvl="1"/>
            <a:r>
              <a:rPr lang="en-US" dirty="0" smtClean="0"/>
              <a:t>File upload</a:t>
            </a:r>
          </a:p>
          <a:p>
            <a:pPr lvl="1"/>
            <a:r>
              <a:rPr lang="en-US" dirty="0" smtClean="0"/>
              <a:t>Translate</a:t>
            </a:r>
          </a:p>
          <a:p>
            <a:pPr lvl="1"/>
            <a:r>
              <a:rPr lang="en-US" dirty="0" smtClean="0"/>
              <a:t>Restangular</a:t>
            </a:r>
          </a:p>
          <a:p>
            <a:pPr lvl="1"/>
            <a:r>
              <a:rPr lang="en-US" dirty="0" smtClean="0"/>
              <a:t>UI Router</a:t>
            </a:r>
          </a:p>
          <a:p>
            <a:pPr lvl="1"/>
            <a:r>
              <a:rPr lang="en-US" dirty="0" smtClean="0"/>
              <a:t>Infinitescroll</a:t>
            </a:r>
          </a:p>
          <a:p>
            <a:pPr lvl="1"/>
            <a:r>
              <a:rPr lang="en-US" dirty="0" smtClean="0"/>
              <a:t>Storage (local storage)</a:t>
            </a:r>
          </a:p>
          <a:p>
            <a:pPr lvl="1"/>
            <a:r>
              <a:rPr lang="en-US" dirty="0" smtClean="0"/>
              <a:t>Etc.</a:t>
            </a:r>
            <a:endParaRPr lang="en-US" dirty="0"/>
          </a:p>
        </p:txBody>
      </p:sp>
    </p:spTree>
    <p:extLst>
      <p:ext uri="{BB962C8B-B14F-4D97-AF65-F5344CB8AC3E}">
        <p14:creationId xmlns:p14="http://schemas.microsoft.com/office/powerpoint/2010/main" val="2566296103"/>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a:t>
            </a:r>
            <a:endParaRPr lang="en-US" dirty="0"/>
          </a:p>
        </p:txBody>
      </p:sp>
      <p:sp>
        <p:nvSpPr>
          <p:cNvPr id="3" name="Content Placeholder 2"/>
          <p:cNvSpPr>
            <a:spLocks noGrp="1"/>
          </p:cNvSpPr>
          <p:nvPr>
            <p:ph idx="1"/>
          </p:nvPr>
        </p:nvSpPr>
        <p:spPr>
          <a:xfrm>
            <a:off x="342000" y="1285624"/>
            <a:ext cx="8460000" cy="3096655"/>
          </a:xfrm>
        </p:spPr>
        <p:txBody>
          <a:bodyPr/>
          <a:lstStyle/>
          <a:p>
            <a:r>
              <a:rPr lang="en-US" dirty="0"/>
              <a:t>Sogeti Mobile</a:t>
            </a:r>
          </a:p>
          <a:p>
            <a:pPr lvl="1"/>
            <a:r>
              <a:rPr lang="en-US" dirty="0"/>
              <a:t>Web-framework</a:t>
            </a:r>
          </a:p>
          <a:p>
            <a:pPr lvl="1"/>
            <a:r>
              <a:rPr lang="en-US" dirty="0"/>
              <a:t>Mock and/or API-framework</a:t>
            </a:r>
          </a:p>
          <a:p>
            <a:pPr lvl="1"/>
            <a:r>
              <a:rPr lang="en-US" dirty="0"/>
              <a:t>Provide learning materials and tooling</a:t>
            </a:r>
          </a:p>
          <a:p>
            <a:endParaRPr lang="en-US" dirty="0" smtClean="0"/>
          </a:p>
          <a:p>
            <a:r>
              <a:rPr lang="en-US" dirty="0" smtClean="0"/>
              <a:t>Platforms </a:t>
            </a:r>
            <a:r>
              <a:rPr lang="en-US" dirty="0"/>
              <a:t>to target now (</a:t>
            </a:r>
            <a:r>
              <a:rPr lang="en-US" dirty="0" smtClean="0"/>
              <a:t>ideally)</a:t>
            </a:r>
            <a:endParaRPr lang="en-US" dirty="0"/>
          </a:p>
          <a:p>
            <a:pPr lvl="1"/>
            <a:r>
              <a:rPr lang="en-US" dirty="0"/>
              <a:t>Chrome 35</a:t>
            </a:r>
            <a:r>
              <a:rPr lang="en-US" dirty="0" smtClean="0"/>
              <a:t>+</a:t>
            </a:r>
          </a:p>
          <a:p>
            <a:pPr lvl="1"/>
            <a:r>
              <a:rPr lang="en-US" dirty="0" smtClean="0"/>
              <a:t>IE 11+</a:t>
            </a:r>
          </a:p>
          <a:p>
            <a:pPr lvl="1"/>
            <a:r>
              <a:rPr lang="en-US" dirty="0" smtClean="0"/>
              <a:t>Opera </a:t>
            </a:r>
            <a:r>
              <a:rPr lang="en-US" dirty="0"/>
              <a:t>18</a:t>
            </a:r>
            <a:r>
              <a:rPr lang="en-US" dirty="0" smtClean="0"/>
              <a:t>+</a:t>
            </a:r>
            <a:endParaRPr lang="en-US" dirty="0"/>
          </a:p>
          <a:p>
            <a:pPr lvl="1"/>
            <a:r>
              <a:rPr lang="en-US" dirty="0" smtClean="0"/>
              <a:t>Safari </a:t>
            </a:r>
            <a:r>
              <a:rPr lang="en-US" dirty="0"/>
              <a:t>6</a:t>
            </a:r>
            <a:r>
              <a:rPr lang="en-US" dirty="0" smtClean="0"/>
              <a:t>+</a:t>
            </a:r>
          </a:p>
          <a:p>
            <a:pPr lvl="1"/>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33</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sp>
        <p:nvSpPr>
          <p:cNvPr id="6" name="Content Placeholder 2"/>
          <p:cNvSpPr txBox="1">
            <a:spLocks/>
          </p:cNvSpPr>
          <p:nvPr/>
        </p:nvSpPr>
        <p:spPr>
          <a:xfrm>
            <a:off x="4591974" y="1589732"/>
            <a:ext cx="4210026" cy="2876659"/>
          </a:xfrm>
          <a:prstGeom prst="rect">
            <a:avLst/>
          </a:prstGeom>
        </p:spPr>
        <p:txBody>
          <a:bodyPr vert="horz" lIns="0" tIns="0" rIns="0" bIns="0" rtlCol="0">
            <a:noAutofit/>
          </a:bodyPr>
          <a:lstStyle>
            <a:lvl1pPr marL="351000" indent="-351000" algn="l" defTabSz="685800" rtl="0" eaLnBrk="1" latinLnBrk="0" hangingPunct="1">
              <a:lnSpc>
                <a:spcPts val="2000"/>
              </a:lnSpc>
              <a:spcBef>
                <a:spcPts val="0"/>
              </a:spcBef>
              <a:buFont typeface="Wingdings 3" pitchFamily="18" charset="2"/>
              <a:buChar char=""/>
              <a:tabLst/>
              <a:defRPr sz="1800" b="1" kern="1200">
                <a:solidFill>
                  <a:schemeClr val="tx1"/>
                </a:solidFill>
                <a:latin typeface="+mn-lt"/>
                <a:ea typeface="+mn-ea"/>
                <a:cs typeface="+mn-cs"/>
              </a:defRPr>
            </a:lvl1pPr>
            <a:lvl2pPr marL="675000" indent="-350044" algn="l" defTabSz="740569" rtl="0" eaLnBrk="1" latinLnBrk="0" hangingPunct="1">
              <a:lnSpc>
                <a:spcPts val="2000"/>
              </a:lnSpc>
              <a:spcBef>
                <a:spcPts val="0"/>
              </a:spcBef>
              <a:buFont typeface="Wingdings 3" pitchFamily="18" charset="2"/>
              <a:buChar char=""/>
              <a:tabLst/>
              <a:defRPr sz="1800" b="1" kern="1200">
                <a:solidFill>
                  <a:schemeClr val="tx1"/>
                </a:solidFill>
                <a:latin typeface="+mn-lt"/>
                <a:ea typeface="+mn-ea"/>
                <a:cs typeface="+mn-cs"/>
              </a:defRPr>
            </a:lvl2pPr>
            <a:lvl3pPr marL="1010841" indent="-350044" algn="l" defTabSz="740569" rtl="0" eaLnBrk="1" latinLnBrk="0" hangingPunct="1">
              <a:lnSpc>
                <a:spcPts val="2000"/>
              </a:lnSpc>
              <a:spcBef>
                <a:spcPts val="0"/>
              </a:spcBef>
              <a:buFont typeface="Century Gothic" pitchFamily="34" charset="0"/>
              <a:buChar char="•"/>
              <a:tabLst/>
              <a:defRPr sz="1800" b="1" kern="1200">
                <a:solidFill>
                  <a:schemeClr val="tx1"/>
                </a:solidFill>
                <a:latin typeface="+mn-lt"/>
                <a:ea typeface="+mn-ea"/>
                <a:cs typeface="+mn-cs"/>
              </a:defRPr>
            </a:lvl3pPr>
            <a:lvl4pPr marL="1345406" indent="-350044" algn="l" defTabSz="685800" rtl="0" eaLnBrk="1" latinLnBrk="0" hangingPunct="1">
              <a:lnSpc>
                <a:spcPts val="1800"/>
              </a:lnSpc>
              <a:spcBef>
                <a:spcPts val="0"/>
              </a:spcBef>
              <a:buFont typeface="Century Gothic" pitchFamily="34" charset="0"/>
              <a:buChar char="•"/>
              <a:defRPr sz="1400" b="1" kern="1200">
                <a:solidFill>
                  <a:schemeClr val="tx1"/>
                </a:solidFill>
                <a:latin typeface="+mn-lt"/>
                <a:ea typeface="+mn-ea"/>
                <a:cs typeface="+mn-cs"/>
              </a:defRPr>
            </a:lvl4pPr>
            <a:lvl5pPr marL="1687116" indent="-350044" algn="l" defTabSz="501254" rtl="0" eaLnBrk="1" latinLnBrk="0" hangingPunct="1">
              <a:lnSpc>
                <a:spcPts val="1800"/>
              </a:lnSpc>
              <a:spcBef>
                <a:spcPts val="0"/>
              </a:spcBef>
              <a:buFont typeface="Century Gothic" pitchFamily="34" charset="0"/>
              <a:buChar char="•"/>
              <a:defRPr sz="1400" b="1"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endParaRPr lang="en-US" dirty="0" smtClean="0"/>
          </a:p>
          <a:p>
            <a:endParaRPr lang="en-US" dirty="0"/>
          </a:p>
          <a:p>
            <a:endParaRPr lang="en-US" dirty="0" smtClean="0"/>
          </a:p>
          <a:p>
            <a:endParaRPr lang="en-US" dirty="0"/>
          </a:p>
          <a:p>
            <a:endParaRPr lang="en-US" dirty="0" smtClean="0"/>
          </a:p>
          <a:p>
            <a:r>
              <a:rPr lang="en-US" dirty="0" smtClean="0"/>
              <a:t>Android 4.x</a:t>
            </a:r>
          </a:p>
          <a:p>
            <a:r>
              <a:rPr lang="en-US" dirty="0" smtClean="0"/>
              <a:t>iOS 8</a:t>
            </a:r>
          </a:p>
          <a:p>
            <a:r>
              <a:rPr lang="en-US" dirty="0" smtClean="0"/>
              <a:t>WP 8.1 (IE11)</a:t>
            </a:r>
          </a:p>
        </p:txBody>
      </p:sp>
    </p:spTree>
    <p:extLst>
      <p:ext uri="{BB962C8B-B14F-4D97-AF65-F5344CB8AC3E}">
        <p14:creationId xmlns:p14="http://schemas.microsoft.com/office/powerpoint/2010/main" val="2419272787"/>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 in 2014</a:t>
            </a:r>
            <a:endParaRPr lang="en-US" dirty="0"/>
          </a:p>
        </p:txBody>
      </p:sp>
      <p:sp>
        <p:nvSpPr>
          <p:cNvPr id="3" name="Content Placeholder 2"/>
          <p:cNvSpPr>
            <a:spLocks noGrp="1"/>
          </p:cNvSpPr>
          <p:nvPr>
            <p:ph idx="1"/>
          </p:nvPr>
        </p:nvSpPr>
        <p:spPr>
          <a:xfrm>
            <a:off x="342000" y="1285624"/>
            <a:ext cx="4143284" cy="3026851"/>
          </a:xfrm>
        </p:spPr>
        <p:txBody>
          <a:bodyPr/>
          <a:lstStyle/>
          <a:p>
            <a:pPr marL="0" indent="0">
              <a:buNone/>
            </a:pPr>
            <a:r>
              <a:rPr lang="en-US" dirty="0" smtClean="0"/>
              <a:t>Trends:</a:t>
            </a:r>
          </a:p>
          <a:p>
            <a:r>
              <a:rPr lang="en-US" dirty="0" smtClean="0"/>
              <a:t>Increased </a:t>
            </a:r>
            <a:r>
              <a:rPr lang="en-US" dirty="0"/>
              <a:t>m</a:t>
            </a:r>
            <a:r>
              <a:rPr lang="en-US" dirty="0" smtClean="0"/>
              <a:t>obile support</a:t>
            </a:r>
          </a:p>
          <a:p>
            <a:r>
              <a:rPr lang="en-US" dirty="0" smtClean="0"/>
              <a:t>Mobile-first design</a:t>
            </a:r>
          </a:p>
          <a:p>
            <a:r>
              <a:rPr lang="en-US" dirty="0" smtClean="0"/>
              <a:t>More sites utilizing HTML5 features</a:t>
            </a:r>
          </a:p>
          <a:p>
            <a:r>
              <a:rPr lang="en-US" dirty="0" smtClean="0"/>
              <a:t>End of life WinXP </a:t>
            </a:r>
            <a:r>
              <a:rPr lang="en-US" dirty="0"/>
              <a:t>-</a:t>
            </a:r>
            <a:r>
              <a:rPr lang="en-US" dirty="0" smtClean="0"/>
              <a:t>&gt; Bye bye IE9</a:t>
            </a:r>
          </a:p>
          <a:p>
            <a:r>
              <a:rPr lang="en-US" dirty="0"/>
              <a:t>Google Forces Android 4.</a:t>
            </a:r>
            <a:r>
              <a:rPr lang="en-US" dirty="0" smtClean="0"/>
              <a:t>x on budget</a:t>
            </a:r>
            <a:endParaRPr lang="en-US" dirty="0"/>
          </a:p>
          <a:p>
            <a:pPr marL="0" indent="0">
              <a:buNone/>
            </a:pPr>
            <a:endParaRPr lang="en-US" dirty="0"/>
          </a:p>
          <a:p>
            <a:pPr marL="0" indent="0">
              <a:buNone/>
            </a:pPr>
            <a:r>
              <a:rPr lang="en-US" dirty="0" smtClean="0"/>
              <a:t>New:</a:t>
            </a:r>
          </a:p>
          <a:p>
            <a:r>
              <a:rPr lang="en-US" dirty="0" smtClean="0"/>
              <a:t>Android L</a:t>
            </a:r>
          </a:p>
          <a:p>
            <a:r>
              <a:rPr lang="en-US" dirty="0" smtClean="0"/>
              <a:t>iOS 8</a:t>
            </a:r>
          </a:p>
          <a:p>
            <a:r>
              <a:rPr lang="en-US" dirty="0" smtClean="0"/>
              <a:t>Windows Phone 8.1</a:t>
            </a: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4</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pic>
        <p:nvPicPr>
          <p:cNvPr id="6" name="Picture 5" descr="StatCounter-browser_version_partially_combined-NL-monthly-201308-201408-ba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5284" y="1285624"/>
            <a:ext cx="4316715" cy="2879976"/>
          </a:xfrm>
          <a:prstGeom prst="rect">
            <a:avLst/>
          </a:prstGeom>
        </p:spPr>
      </p:pic>
    </p:spTree>
    <p:extLst>
      <p:ext uri="{BB962C8B-B14F-4D97-AF65-F5344CB8AC3E}">
        <p14:creationId xmlns:p14="http://schemas.microsoft.com/office/powerpoint/2010/main" val="3535313546"/>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quarter" idx="13"/>
            <p:extLst>
              <p:ext uri="{D42A27DB-BD31-4B8C-83A1-F6EECF244321}">
                <p14:modId xmlns:p14="http://schemas.microsoft.com/office/powerpoint/2010/main" val="3320866778"/>
              </p:ext>
            </p:extLst>
          </p:nvPr>
        </p:nvGraphicFramePr>
        <p:xfrm>
          <a:off x="341313" y="1285875"/>
          <a:ext cx="8461374" cy="1884680"/>
        </p:xfrm>
        <a:graphic>
          <a:graphicData uri="http://schemas.openxmlformats.org/drawingml/2006/table">
            <a:tbl>
              <a:tblPr firstRow="1" bandRow="1">
                <a:tableStyleId>{5C22544A-7EE6-4342-B048-85BDC9FD1C3A}</a:tableStyleId>
              </a:tblPr>
              <a:tblGrid>
                <a:gridCol w="1410229"/>
                <a:gridCol w="1410229"/>
                <a:gridCol w="1410229"/>
                <a:gridCol w="1410229"/>
                <a:gridCol w="1410229"/>
                <a:gridCol w="1410229"/>
              </a:tblGrid>
              <a:tr h="370840">
                <a:tc>
                  <a:txBody>
                    <a:bodyPr/>
                    <a:lstStyle/>
                    <a:p>
                      <a:endParaRPr lang="en-US" dirty="0"/>
                    </a:p>
                  </a:txBody>
                  <a:tcPr/>
                </a:tc>
                <a:tc>
                  <a:txBody>
                    <a:bodyPr/>
                    <a:lstStyle/>
                    <a:p>
                      <a:r>
                        <a:rPr lang="en-US" dirty="0" smtClean="0"/>
                        <a:t>2012</a:t>
                      </a:r>
                      <a:endParaRPr lang="en-US" dirty="0"/>
                    </a:p>
                  </a:txBody>
                  <a:tcPr/>
                </a:tc>
                <a:tc>
                  <a:txBody>
                    <a:bodyPr/>
                    <a:lstStyle/>
                    <a:p>
                      <a:r>
                        <a:rPr lang="en-US" dirty="0" smtClean="0"/>
                        <a:t>2013</a:t>
                      </a:r>
                      <a:endParaRPr lang="en-US" dirty="0"/>
                    </a:p>
                  </a:txBody>
                  <a:tcPr/>
                </a:tc>
                <a:tc>
                  <a:txBody>
                    <a:bodyPr/>
                    <a:lstStyle/>
                    <a:p>
                      <a:r>
                        <a:rPr lang="en-US" b="1" dirty="0" smtClean="0"/>
                        <a:t>2014</a:t>
                      </a:r>
                      <a:endParaRPr lang="en-US" b="1" dirty="0"/>
                    </a:p>
                  </a:txBody>
                  <a:tcPr/>
                </a:tc>
                <a:tc>
                  <a:txBody>
                    <a:bodyPr/>
                    <a:lstStyle/>
                    <a:p>
                      <a:r>
                        <a:rPr lang="en-US" dirty="0" smtClean="0"/>
                        <a:t>2015</a:t>
                      </a:r>
                      <a:endParaRPr lang="en-US" dirty="0"/>
                    </a:p>
                  </a:txBody>
                  <a:tcPr/>
                </a:tc>
                <a:tc>
                  <a:txBody>
                    <a:bodyPr/>
                    <a:lstStyle/>
                    <a:p>
                      <a:r>
                        <a:rPr lang="en-US" dirty="0" smtClean="0"/>
                        <a:t>2016</a:t>
                      </a:r>
                      <a:endParaRPr lang="en-US" dirty="0"/>
                    </a:p>
                  </a:txBody>
                  <a:tcPr/>
                </a:tc>
              </a:tr>
              <a:tr h="370840">
                <a:tc>
                  <a:txBody>
                    <a:bodyPr/>
                    <a:lstStyle/>
                    <a:p>
                      <a:r>
                        <a:rPr lang="en-US" b="1" dirty="0" smtClean="0"/>
                        <a:t>HTML 5.0</a:t>
                      </a:r>
                      <a:endParaRPr lang="en-US" b="1" dirty="0"/>
                    </a:p>
                  </a:txBody>
                  <a:tcPr/>
                </a:tc>
                <a:tc>
                  <a:txBody>
                    <a:bodyPr/>
                    <a:lstStyle/>
                    <a:p>
                      <a:r>
                        <a:rPr lang="en-US" sz="1050" dirty="0" smtClean="0"/>
                        <a:t>Candidate Recommendation</a:t>
                      </a:r>
                    </a:p>
                    <a:p>
                      <a:endParaRPr lang="en-US" sz="1050" dirty="0" smtClean="0"/>
                    </a:p>
                    <a:p>
                      <a:r>
                        <a:rPr lang="en-US" sz="1050" dirty="0" smtClean="0"/>
                        <a:t>Separated specs</a:t>
                      </a:r>
                      <a:endParaRPr lang="en-US" sz="1050" dirty="0"/>
                    </a:p>
                  </a:txBody>
                  <a:tcPr/>
                </a:tc>
                <a:tc>
                  <a:txBody>
                    <a:bodyPr/>
                    <a:lstStyle/>
                    <a:p>
                      <a:r>
                        <a:rPr lang="en-US" sz="1050" dirty="0" smtClean="0"/>
                        <a:t>Call for Review</a:t>
                      </a:r>
                      <a:endParaRPr lang="en-US" sz="1050" dirty="0"/>
                    </a:p>
                  </a:txBody>
                  <a:tcPr/>
                </a:tc>
                <a:tc>
                  <a:txBody>
                    <a:bodyPr/>
                    <a:lstStyle/>
                    <a:p>
                      <a:r>
                        <a:rPr lang="en-US" sz="1050" b="1" dirty="0" smtClean="0"/>
                        <a:t>Stable Recommendation</a:t>
                      </a:r>
                      <a:endParaRPr lang="en-US" sz="1050" b="1" dirty="0"/>
                    </a:p>
                  </a:txBody>
                  <a:tcPr/>
                </a:tc>
                <a:tc>
                  <a:txBody>
                    <a:bodyPr/>
                    <a:lstStyle/>
                    <a:p>
                      <a:endParaRPr lang="en-US" sz="1050"/>
                    </a:p>
                  </a:txBody>
                  <a:tcPr/>
                </a:tc>
                <a:tc>
                  <a:txBody>
                    <a:bodyPr/>
                    <a:lstStyle/>
                    <a:p>
                      <a:r>
                        <a:rPr lang="en-US" sz="1050" dirty="0" smtClean="0"/>
                        <a:t>Finished</a:t>
                      </a:r>
                      <a:endParaRPr lang="en-US" sz="1050" dirty="0"/>
                    </a:p>
                  </a:txBody>
                  <a:tcPr/>
                </a:tc>
              </a:tr>
              <a:tr h="370840">
                <a:tc>
                  <a:txBody>
                    <a:bodyPr/>
                    <a:lstStyle/>
                    <a:p>
                      <a:r>
                        <a:rPr lang="en-US" b="1" dirty="0" smtClean="0"/>
                        <a:t>HTML 5.1</a:t>
                      </a:r>
                      <a:endParaRPr lang="en-US" b="1" dirty="0"/>
                    </a:p>
                  </a:txBody>
                  <a:tcPr/>
                </a:tc>
                <a:tc>
                  <a:txBody>
                    <a:bodyPr/>
                    <a:lstStyle/>
                    <a:p>
                      <a:r>
                        <a:rPr lang="en-US" sz="1050" dirty="0" smtClean="0"/>
                        <a:t>1</a:t>
                      </a:r>
                      <a:r>
                        <a:rPr lang="en-US" sz="1050" baseline="30000" dirty="0" smtClean="0"/>
                        <a:t>st</a:t>
                      </a:r>
                      <a:r>
                        <a:rPr lang="en-US" sz="1050" dirty="0" smtClean="0"/>
                        <a:t> working draft</a:t>
                      </a:r>
                      <a:endParaRPr lang="en-US" sz="1050" dirty="0"/>
                    </a:p>
                  </a:txBody>
                  <a:tcPr/>
                </a:tc>
                <a:tc>
                  <a:txBody>
                    <a:bodyPr/>
                    <a:lstStyle/>
                    <a:p>
                      <a:endParaRPr lang="en-US" sz="1050" dirty="0"/>
                    </a:p>
                  </a:txBody>
                  <a:tcPr/>
                </a:tc>
                <a:tc>
                  <a:txBody>
                    <a:bodyPr/>
                    <a:lstStyle/>
                    <a:p>
                      <a:r>
                        <a:rPr lang="en-US" sz="1050" b="1" dirty="0" smtClean="0"/>
                        <a:t>Last call</a:t>
                      </a:r>
                      <a:endParaRPr lang="en-US" sz="1050" b="1" dirty="0"/>
                    </a:p>
                  </a:txBody>
                  <a:tcPr/>
                </a:tc>
                <a:tc>
                  <a:txBody>
                    <a:bodyPr/>
                    <a:lstStyle/>
                    <a:p>
                      <a:r>
                        <a:rPr lang="en-US" sz="1050" dirty="0" smtClean="0"/>
                        <a:t>Candidate Recommendation</a:t>
                      </a:r>
                      <a:endParaRPr lang="en-US" sz="1050" dirty="0"/>
                    </a:p>
                  </a:txBody>
                  <a:tcPr/>
                </a:tc>
                <a:tc>
                  <a:txBody>
                    <a:bodyPr/>
                    <a:lstStyle/>
                    <a:p>
                      <a:r>
                        <a:rPr lang="en-US" sz="1050" dirty="0" smtClean="0"/>
                        <a:t>Recommendation</a:t>
                      </a:r>
                      <a:endParaRPr lang="en-US" sz="1050" dirty="0"/>
                    </a:p>
                  </a:txBody>
                  <a:tcPr/>
                </a:tc>
              </a:tr>
              <a:tr h="370840">
                <a:tc>
                  <a:txBody>
                    <a:bodyPr/>
                    <a:lstStyle/>
                    <a:p>
                      <a:r>
                        <a:rPr lang="en-US" b="1" dirty="0" smtClean="0"/>
                        <a:t>HTML</a:t>
                      </a:r>
                      <a:r>
                        <a:rPr lang="en-US" b="1" baseline="0" dirty="0" smtClean="0"/>
                        <a:t> 5.2</a:t>
                      </a:r>
                      <a:endParaRPr lang="en-US" b="1" dirty="0"/>
                    </a:p>
                  </a:txBody>
                  <a:tcPr/>
                </a:tc>
                <a:tc>
                  <a:txBody>
                    <a:bodyPr/>
                    <a:lstStyle/>
                    <a:p>
                      <a:endParaRPr lang="en-US" sz="1050" dirty="0"/>
                    </a:p>
                  </a:txBody>
                  <a:tcPr/>
                </a:tc>
                <a:tc>
                  <a:txBody>
                    <a:bodyPr/>
                    <a:lstStyle/>
                    <a:p>
                      <a:endParaRPr lang="en-US" sz="1050" dirty="0"/>
                    </a:p>
                  </a:txBody>
                  <a:tcPr/>
                </a:tc>
                <a:tc>
                  <a:txBody>
                    <a:bodyPr/>
                    <a:lstStyle/>
                    <a:p>
                      <a:endParaRPr lang="en-US" sz="1050" b="1" dirty="0"/>
                    </a:p>
                  </a:txBody>
                  <a:tcPr/>
                </a:tc>
                <a:tc>
                  <a:txBody>
                    <a:bodyPr/>
                    <a:lstStyle/>
                    <a:p>
                      <a:r>
                        <a:rPr lang="en-US" sz="1050" dirty="0" smtClean="0"/>
                        <a:t>1</a:t>
                      </a:r>
                      <a:r>
                        <a:rPr lang="en-US" sz="1050" baseline="30000" dirty="0" smtClean="0"/>
                        <a:t>st</a:t>
                      </a:r>
                      <a:r>
                        <a:rPr lang="en-US" sz="1050" dirty="0" smtClean="0"/>
                        <a:t> Working</a:t>
                      </a:r>
                      <a:r>
                        <a:rPr lang="en-US" sz="1050" baseline="0" dirty="0" smtClean="0"/>
                        <a:t> draft</a:t>
                      </a:r>
                      <a:endParaRPr lang="en-US" sz="1050" dirty="0"/>
                    </a:p>
                  </a:txBody>
                  <a:tcPr/>
                </a:tc>
                <a:tc>
                  <a:txBody>
                    <a:bodyPr/>
                    <a:lstStyle/>
                    <a:p>
                      <a:endParaRPr lang="en-US" sz="1050" dirty="0"/>
                    </a:p>
                  </a:txBody>
                  <a:tcPr/>
                </a:tc>
              </a:tr>
            </a:tbl>
          </a:graphicData>
        </a:graphic>
      </p:graphicFrame>
      <p:sp>
        <p:nvSpPr>
          <p:cNvPr id="4" name="Slide Number Placeholder 3"/>
          <p:cNvSpPr>
            <a:spLocks noGrp="1"/>
          </p:cNvSpPr>
          <p:nvPr>
            <p:ph type="sldNum" sz="quarter" idx="15"/>
          </p:nvPr>
        </p:nvSpPr>
        <p:spPr/>
        <p:txBody>
          <a:bodyPr/>
          <a:lstStyle/>
          <a:p>
            <a:fld id="{4EACBA47-91FC-4F0F-98EF-AF8B449ABA17}" type="slidenum">
              <a:rPr lang="nl-NL" noProof="0" smtClean="0"/>
              <a:pPr/>
              <a:t>5</a:t>
            </a:fld>
            <a:endParaRPr lang="nl-NL" noProof="0"/>
          </a:p>
        </p:txBody>
      </p:sp>
      <p:sp>
        <p:nvSpPr>
          <p:cNvPr id="5" name="Footer Placeholder 4"/>
          <p:cNvSpPr>
            <a:spLocks noGrp="1"/>
          </p:cNvSpPr>
          <p:nvPr>
            <p:ph type="ftr" sz="quarter" idx="16"/>
          </p:nvPr>
        </p:nvSpPr>
        <p:spPr/>
        <p:txBody>
          <a:bodyPr/>
          <a:lstStyle/>
          <a:p>
            <a:r>
              <a:rPr lang="nl-NL" dirty="0"/>
              <a:t>State of the Web 2014</a:t>
            </a:r>
          </a:p>
        </p:txBody>
      </p:sp>
      <p:sp>
        <p:nvSpPr>
          <p:cNvPr id="6" name="Title 5"/>
          <p:cNvSpPr>
            <a:spLocks noGrp="1"/>
          </p:cNvSpPr>
          <p:nvPr>
            <p:ph type="title"/>
          </p:nvPr>
        </p:nvSpPr>
        <p:spPr/>
        <p:txBody>
          <a:bodyPr/>
          <a:lstStyle/>
          <a:p>
            <a:r>
              <a:rPr lang="en-US" dirty="0" smtClean="0"/>
              <a:t>HTML</a:t>
            </a:r>
            <a:endParaRPr lang="en-US" dirty="0"/>
          </a:p>
        </p:txBody>
      </p:sp>
    </p:spTree>
    <p:extLst>
      <p:ext uri="{BB962C8B-B14F-4D97-AF65-F5344CB8AC3E}">
        <p14:creationId xmlns:p14="http://schemas.microsoft.com/office/powerpoint/2010/main" val="3893467152"/>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CSS</a:t>
            </a:r>
            <a:endParaRPr lang="en-US" dirty="0"/>
          </a:p>
        </p:txBody>
      </p:sp>
      <p:sp>
        <p:nvSpPr>
          <p:cNvPr id="8" name="Content Placeholder 7"/>
          <p:cNvSpPr>
            <a:spLocks noGrp="1"/>
          </p:cNvSpPr>
          <p:nvPr>
            <p:ph idx="1"/>
          </p:nvPr>
        </p:nvSpPr>
        <p:spPr/>
        <p:txBody>
          <a:bodyPr/>
          <a:lstStyle/>
          <a:p>
            <a:r>
              <a:rPr lang="en-US" dirty="0" smtClean="0"/>
              <a:t>Better focus on using GPU</a:t>
            </a:r>
          </a:p>
          <a:p>
            <a:r>
              <a:rPr lang="en-US" dirty="0" smtClean="0"/>
              <a:t>Use less JavaScript</a:t>
            </a:r>
          </a:p>
          <a:p>
            <a:r>
              <a:rPr lang="en-US" dirty="0" smtClean="0"/>
              <a:t>CSS4 proposal</a:t>
            </a:r>
          </a:p>
          <a:p>
            <a:r>
              <a:rPr lang="en-US" dirty="0" smtClean="0"/>
              <a:t>Responsive design became mainstream</a:t>
            </a:r>
          </a:p>
          <a:p>
            <a:pPr lvl="1"/>
            <a:r>
              <a:rPr lang="en-US" dirty="0" smtClean="0"/>
              <a:t>Fit to browser dimensions</a:t>
            </a:r>
          </a:p>
          <a:p>
            <a:pPr lvl="1"/>
            <a:r>
              <a:rPr lang="en-US" dirty="0" smtClean="0"/>
              <a:t>Increase mobile usability</a:t>
            </a:r>
          </a:p>
          <a:p>
            <a:pPr lvl="1"/>
            <a:r>
              <a:rPr lang="en-US" dirty="0" smtClean="0"/>
              <a:t>Show or hide elements depending on screen format</a:t>
            </a:r>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6</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spTree>
    <p:extLst>
      <p:ext uri="{BB962C8B-B14F-4D97-AF65-F5344CB8AC3E}">
        <p14:creationId xmlns:p14="http://schemas.microsoft.com/office/powerpoint/2010/main" val="3871764107"/>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SASS / SCSS</a:t>
            </a:r>
            <a:endParaRPr lang="en-US" dirty="0"/>
          </a:p>
        </p:txBody>
      </p:sp>
      <p:sp>
        <p:nvSpPr>
          <p:cNvPr id="3" name="Content Placeholder 2"/>
          <p:cNvSpPr>
            <a:spLocks noGrp="1"/>
          </p:cNvSpPr>
          <p:nvPr>
            <p:ph idx="1"/>
          </p:nvPr>
        </p:nvSpPr>
        <p:spPr>
          <a:xfrm>
            <a:off x="342000" y="1285624"/>
            <a:ext cx="4376127" cy="3026851"/>
          </a:xfrm>
        </p:spPr>
        <p:txBody>
          <a:bodyPr/>
          <a:lstStyle/>
          <a:p>
            <a:r>
              <a:rPr lang="en-US" dirty="0" smtClean="0"/>
              <a:t>Syntactically Awesome Style Sheets</a:t>
            </a:r>
          </a:p>
          <a:p>
            <a:pPr lvl="1"/>
            <a:r>
              <a:rPr lang="en-US" dirty="0" smtClean="0"/>
              <a:t>Supercharge your style sheets</a:t>
            </a:r>
          </a:p>
          <a:p>
            <a:pPr lvl="1"/>
            <a:r>
              <a:rPr lang="en-US" dirty="0" smtClean="0"/>
              <a:t>Do Not Repeat Yourself</a:t>
            </a:r>
          </a:p>
          <a:p>
            <a:pPr lvl="1"/>
            <a:r>
              <a:rPr lang="en-US" dirty="0" smtClean="0"/>
              <a:t>Clean Structure</a:t>
            </a:r>
          </a:p>
          <a:p>
            <a:pPr lvl="1"/>
            <a:r>
              <a:rPr lang="en-US" dirty="0" smtClean="0"/>
              <a:t>Maintainable</a:t>
            </a:r>
          </a:p>
          <a:p>
            <a:pPr lvl="1"/>
            <a:r>
              <a:rPr lang="en-US" dirty="0" smtClean="0"/>
              <a:t>True import</a:t>
            </a:r>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7</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sp>
        <p:nvSpPr>
          <p:cNvPr id="6" name="TextBox 5"/>
          <p:cNvSpPr txBox="1"/>
          <p:nvPr/>
        </p:nvSpPr>
        <p:spPr>
          <a:xfrm>
            <a:off x="4810640" y="1285624"/>
            <a:ext cx="3991360" cy="2903195"/>
          </a:xfrm>
          <a:prstGeom prst="rect">
            <a:avLst/>
          </a:prstGeom>
          <a:solidFill>
            <a:schemeClr val="accent6">
              <a:lumMod val="75000"/>
            </a:schemeClr>
          </a:solidFill>
        </p:spPr>
        <p:txBody>
          <a:bodyPr wrap="square" lIns="36000" tIns="36000" rIns="36000" bIns="36000" rtlCol="0">
            <a:noAutofit/>
          </a:bodyPr>
          <a:lstStyle/>
          <a:p>
            <a:r>
              <a:rPr lang="en-US" sz="1100" dirty="0">
                <a:solidFill>
                  <a:schemeClr val="bg1"/>
                </a:solidFill>
              </a:rPr>
              <a:t>@import ‘base’;</a:t>
            </a:r>
          </a:p>
          <a:p>
            <a:endParaRPr lang="en-US" sz="1100" dirty="0">
              <a:solidFill>
                <a:schemeClr val="bg1"/>
              </a:solidFill>
            </a:endParaRPr>
          </a:p>
          <a:p>
            <a:r>
              <a:rPr lang="en-US" sz="1100" dirty="0">
                <a:solidFill>
                  <a:schemeClr val="bg1"/>
                </a:solidFill>
              </a:rPr>
              <a:t>.item{</a:t>
            </a:r>
          </a:p>
          <a:p>
            <a:r>
              <a:rPr lang="en-US" sz="1100" dirty="0">
                <a:solidFill>
                  <a:schemeClr val="bg1"/>
                </a:solidFill>
              </a:rPr>
              <a:t>   </a:t>
            </a:r>
            <a:r>
              <a:rPr lang="en-US" sz="1100" dirty="0" smtClean="0">
                <a:solidFill>
                  <a:schemeClr val="bg1"/>
                </a:solidFill>
              </a:rPr>
              <a:t> color</a:t>
            </a:r>
            <a:r>
              <a:rPr lang="en-US" sz="1100" dirty="0">
                <a:solidFill>
                  <a:schemeClr val="bg1"/>
                </a:solidFill>
              </a:rPr>
              <a:t>: $primary-color;</a:t>
            </a:r>
          </a:p>
          <a:p>
            <a:r>
              <a:rPr lang="en-US" sz="1100" dirty="0">
                <a:solidFill>
                  <a:schemeClr val="bg1"/>
                </a:solidFill>
              </a:rPr>
              <a:t>   </a:t>
            </a:r>
            <a:r>
              <a:rPr lang="en-US" sz="1100" dirty="0" smtClean="0">
                <a:solidFill>
                  <a:schemeClr val="bg1"/>
                </a:solidFill>
              </a:rPr>
              <a:t> li{</a:t>
            </a:r>
          </a:p>
          <a:p>
            <a:r>
              <a:rPr lang="en-US" sz="1100" dirty="0" smtClean="0">
                <a:solidFill>
                  <a:schemeClr val="bg1"/>
                </a:solidFill>
              </a:rPr>
              <a:t>        display: inline-block;</a:t>
            </a:r>
          </a:p>
          <a:p>
            <a:r>
              <a:rPr lang="en-US" sz="1100" dirty="0">
                <a:solidFill>
                  <a:schemeClr val="bg1"/>
                </a:solidFill>
              </a:rPr>
              <a:t> </a:t>
            </a:r>
            <a:r>
              <a:rPr lang="en-US" sz="1100" dirty="0" smtClean="0">
                <a:solidFill>
                  <a:schemeClr val="bg1"/>
                </a:solidFill>
              </a:rPr>
              <a:t>       width: 150px / 400px * </a:t>
            </a:r>
            <a:r>
              <a:rPr lang="en-US" sz="1100" dirty="0">
                <a:solidFill>
                  <a:schemeClr val="bg1"/>
                </a:solidFill>
              </a:rPr>
              <a:t>2</a:t>
            </a:r>
            <a:r>
              <a:rPr lang="en-US" sz="1100" dirty="0" smtClean="0">
                <a:solidFill>
                  <a:schemeClr val="bg1"/>
                </a:solidFill>
              </a:rPr>
              <a:t>;</a:t>
            </a:r>
            <a:endParaRPr lang="en-US" sz="1100" dirty="0" smtClean="0">
              <a:solidFill>
                <a:schemeClr val="bg1"/>
              </a:solidFill>
            </a:endParaRPr>
          </a:p>
          <a:p>
            <a:r>
              <a:rPr lang="en-US" sz="1100" dirty="0" smtClean="0">
                <a:solidFill>
                  <a:schemeClr val="bg1"/>
                </a:solidFill>
              </a:rPr>
              <a:t>            a{</a:t>
            </a:r>
            <a:endParaRPr lang="en-US" sz="1100" dirty="0">
              <a:solidFill>
                <a:schemeClr val="bg1"/>
              </a:solidFill>
            </a:endParaRPr>
          </a:p>
          <a:p>
            <a:r>
              <a:rPr lang="en-US" sz="1100" dirty="0">
                <a:solidFill>
                  <a:schemeClr val="bg1"/>
                </a:solidFill>
              </a:rPr>
              <a:t>       </a:t>
            </a:r>
            <a:r>
              <a:rPr lang="en-US" sz="1100" dirty="0" smtClean="0">
                <a:solidFill>
                  <a:schemeClr val="bg1"/>
                </a:solidFill>
              </a:rPr>
              <a:t>             @include background</a:t>
            </a:r>
            <a:r>
              <a:rPr lang="en-US" sz="1100" dirty="0">
                <a:solidFill>
                  <a:schemeClr val="bg1"/>
                </a:solidFill>
              </a:rPr>
              <a:t>-gradient</a:t>
            </a:r>
            <a:r>
              <a:rPr lang="en-US" sz="1100" dirty="0" smtClean="0">
                <a:solidFill>
                  <a:schemeClr val="bg1"/>
                </a:solidFill>
              </a:rPr>
              <a:t>(</a:t>
            </a:r>
          </a:p>
          <a:p>
            <a:r>
              <a:rPr lang="en-US" sz="1100" dirty="0">
                <a:solidFill>
                  <a:schemeClr val="bg1"/>
                </a:solidFill>
              </a:rPr>
              <a:t> </a:t>
            </a:r>
            <a:r>
              <a:rPr lang="en-US" sz="1100" dirty="0" smtClean="0">
                <a:solidFill>
                  <a:schemeClr val="bg1"/>
                </a:solidFill>
              </a:rPr>
              <a:t>                         $primary-color, $secondary-color</a:t>
            </a:r>
          </a:p>
          <a:p>
            <a:r>
              <a:rPr lang="en-US" sz="1100" dirty="0">
                <a:solidFill>
                  <a:schemeClr val="bg1"/>
                </a:solidFill>
              </a:rPr>
              <a:t> </a:t>
            </a:r>
            <a:r>
              <a:rPr lang="en-US" sz="1100" dirty="0" smtClean="0">
                <a:solidFill>
                  <a:schemeClr val="bg1"/>
                </a:solidFill>
              </a:rPr>
              <a:t>                   );</a:t>
            </a:r>
          </a:p>
          <a:p>
            <a:r>
              <a:rPr lang="en-US" sz="1100" dirty="0">
                <a:solidFill>
                  <a:schemeClr val="bg1"/>
                </a:solidFill>
              </a:rPr>
              <a:t> </a:t>
            </a:r>
            <a:r>
              <a:rPr lang="en-US" sz="1100" dirty="0" smtClean="0">
                <a:solidFill>
                  <a:schemeClr val="bg1"/>
                </a:solidFill>
              </a:rPr>
              <a:t>           }</a:t>
            </a:r>
          </a:p>
          <a:p>
            <a:r>
              <a:rPr lang="en-US" sz="1100" dirty="0">
                <a:solidFill>
                  <a:schemeClr val="bg1"/>
                </a:solidFill>
              </a:rPr>
              <a:t> </a:t>
            </a:r>
            <a:r>
              <a:rPr lang="en-US" sz="1100" dirty="0" smtClean="0">
                <a:solidFill>
                  <a:schemeClr val="bg1"/>
                </a:solidFill>
              </a:rPr>
              <a:t>       }</a:t>
            </a:r>
          </a:p>
          <a:p>
            <a:r>
              <a:rPr lang="en-US" sz="1100" dirty="0">
                <a:solidFill>
                  <a:schemeClr val="bg1"/>
                </a:solidFill>
              </a:rPr>
              <a:t> </a:t>
            </a:r>
            <a:r>
              <a:rPr lang="en-US" sz="1100" dirty="0" smtClean="0">
                <a:solidFill>
                  <a:schemeClr val="bg1"/>
                </a:solidFill>
              </a:rPr>
              <a:t>   }</a:t>
            </a:r>
          </a:p>
          <a:p>
            <a:r>
              <a:rPr lang="en-US" sz="1100" dirty="0">
                <a:solidFill>
                  <a:schemeClr val="bg1"/>
                </a:solidFill>
              </a:rPr>
              <a:t>}</a:t>
            </a:r>
          </a:p>
          <a:p>
            <a:r>
              <a:rPr lang="en-US" sz="1100" dirty="0" smtClean="0">
                <a:solidFill>
                  <a:schemeClr val="bg1"/>
                </a:solidFill>
              </a:rPr>
              <a:t>.error{</a:t>
            </a:r>
          </a:p>
          <a:p>
            <a:r>
              <a:rPr lang="en-US" sz="1100" dirty="0">
                <a:solidFill>
                  <a:schemeClr val="bg1"/>
                </a:solidFill>
              </a:rPr>
              <a:t> </a:t>
            </a:r>
            <a:r>
              <a:rPr lang="en-US" sz="1100" dirty="0" smtClean="0">
                <a:solidFill>
                  <a:schemeClr val="bg1"/>
                </a:solidFill>
              </a:rPr>
              <a:t>   @extend .message;</a:t>
            </a:r>
          </a:p>
          <a:p>
            <a:r>
              <a:rPr lang="en-US" sz="1100" dirty="0">
                <a:solidFill>
                  <a:schemeClr val="bg1"/>
                </a:solidFill>
              </a:rPr>
              <a:t> </a:t>
            </a:r>
            <a:r>
              <a:rPr lang="en-US" sz="1100" dirty="0" smtClean="0">
                <a:solidFill>
                  <a:schemeClr val="bg1"/>
                </a:solidFill>
              </a:rPr>
              <a:t>   background-color: red;</a:t>
            </a:r>
          </a:p>
          <a:p>
            <a:r>
              <a:rPr lang="en-US" sz="1100" dirty="0">
                <a:solidFill>
                  <a:schemeClr val="bg1"/>
                </a:solidFill>
              </a:rPr>
              <a:t>}</a:t>
            </a:r>
          </a:p>
        </p:txBody>
      </p:sp>
    </p:spTree>
    <p:extLst>
      <p:ext uri="{BB962C8B-B14F-4D97-AF65-F5344CB8AC3E}">
        <p14:creationId xmlns:p14="http://schemas.microsoft.com/office/powerpoint/2010/main" val="343440048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8</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pic>
        <p:nvPicPr>
          <p:cNvPr id="6" name="Picture 5"/>
          <p:cNvPicPr>
            <a:picLocks noChangeAspect="1"/>
          </p:cNvPicPr>
          <p:nvPr/>
        </p:nvPicPr>
        <p:blipFill>
          <a:blip r:embed="rId3"/>
          <a:stretch>
            <a:fillRect/>
          </a:stretch>
        </p:blipFill>
        <p:spPr>
          <a:xfrm>
            <a:off x="4658356" y="2631362"/>
            <a:ext cx="1316366" cy="1316366"/>
          </a:xfrm>
          <a:prstGeom prst="rect">
            <a:avLst/>
          </a:prstGeom>
        </p:spPr>
      </p:pic>
      <p:pic>
        <p:nvPicPr>
          <p:cNvPr id="7" name="Picture 6"/>
          <p:cNvPicPr>
            <a:picLocks noChangeAspect="1"/>
          </p:cNvPicPr>
          <p:nvPr/>
        </p:nvPicPr>
        <p:blipFill>
          <a:blip r:embed="rId4"/>
          <a:stretch>
            <a:fillRect/>
          </a:stretch>
        </p:blipFill>
        <p:spPr>
          <a:xfrm>
            <a:off x="4431281" y="1202815"/>
            <a:ext cx="892382" cy="1051028"/>
          </a:xfrm>
          <a:prstGeom prst="rect">
            <a:avLst/>
          </a:prstGeom>
        </p:spPr>
      </p:pic>
      <p:pic>
        <p:nvPicPr>
          <p:cNvPr id="8" name="Picture 7"/>
          <p:cNvPicPr>
            <a:picLocks noChangeAspect="1"/>
          </p:cNvPicPr>
          <p:nvPr/>
        </p:nvPicPr>
        <p:blipFill>
          <a:blip r:embed="rId5"/>
          <a:stretch>
            <a:fillRect/>
          </a:stretch>
        </p:blipFill>
        <p:spPr>
          <a:xfrm>
            <a:off x="2748447" y="3073853"/>
            <a:ext cx="1170432" cy="1028700"/>
          </a:xfrm>
          <a:prstGeom prst="rect">
            <a:avLst/>
          </a:prstGeom>
        </p:spPr>
      </p:pic>
      <p:pic>
        <p:nvPicPr>
          <p:cNvPr id="9" name="Picture 8"/>
          <p:cNvPicPr>
            <a:picLocks noChangeAspect="1"/>
          </p:cNvPicPr>
          <p:nvPr/>
        </p:nvPicPr>
        <p:blipFill>
          <a:blip r:embed="rId6"/>
          <a:stretch>
            <a:fillRect/>
          </a:stretch>
        </p:blipFill>
        <p:spPr>
          <a:xfrm>
            <a:off x="2087768" y="1303011"/>
            <a:ext cx="1452563" cy="1258370"/>
          </a:xfrm>
          <a:prstGeom prst="rect">
            <a:avLst/>
          </a:prstGeom>
        </p:spPr>
      </p:pic>
      <p:pic>
        <p:nvPicPr>
          <p:cNvPr id="11" name="Picture 10"/>
          <p:cNvPicPr>
            <a:picLocks noChangeAspect="1"/>
          </p:cNvPicPr>
          <p:nvPr/>
        </p:nvPicPr>
        <p:blipFill>
          <a:blip r:embed="rId7"/>
          <a:stretch>
            <a:fillRect/>
          </a:stretch>
        </p:blipFill>
        <p:spPr>
          <a:xfrm>
            <a:off x="403581" y="2805354"/>
            <a:ext cx="1380851" cy="536998"/>
          </a:xfrm>
          <a:prstGeom prst="rect">
            <a:avLst/>
          </a:prstGeom>
        </p:spPr>
      </p:pic>
      <p:pic>
        <p:nvPicPr>
          <p:cNvPr id="12" name="Picture 11"/>
          <p:cNvPicPr>
            <a:picLocks noChangeAspect="1"/>
          </p:cNvPicPr>
          <p:nvPr/>
        </p:nvPicPr>
        <p:blipFill>
          <a:blip r:embed="rId8"/>
          <a:stretch>
            <a:fillRect/>
          </a:stretch>
        </p:blipFill>
        <p:spPr>
          <a:xfrm>
            <a:off x="452551" y="1392306"/>
            <a:ext cx="1529904" cy="764952"/>
          </a:xfrm>
          <a:prstGeom prst="rect">
            <a:avLst/>
          </a:prstGeom>
        </p:spPr>
      </p:pic>
      <p:pic>
        <p:nvPicPr>
          <p:cNvPr id="13" name="Picture 12"/>
          <p:cNvPicPr>
            <a:picLocks noChangeAspect="1"/>
          </p:cNvPicPr>
          <p:nvPr/>
        </p:nvPicPr>
        <p:blipFill>
          <a:blip r:embed="rId9"/>
          <a:stretch>
            <a:fillRect/>
          </a:stretch>
        </p:blipFill>
        <p:spPr>
          <a:xfrm>
            <a:off x="6298916" y="1477321"/>
            <a:ext cx="1189843" cy="594922"/>
          </a:xfrm>
          <a:prstGeom prst="rect">
            <a:avLst/>
          </a:prstGeom>
        </p:spPr>
      </p:pic>
      <p:pic>
        <p:nvPicPr>
          <p:cNvPr id="14" name="Picture 13"/>
          <p:cNvPicPr>
            <a:picLocks noChangeAspect="1"/>
          </p:cNvPicPr>
          <p:nvPr/>
        </p:nvPicPr>
        <p:blipFill>
          <a:blip r:embed="rId10"/>
          <a:stretch>
            <a:fillRect/>
          </a:stretch>
        </p:blipFill>
        <p:spPr>
          <a:xfrm>
            <a:off x="6078726" y="3660475"/>
            <a:ext cx="1630223" cy="540614"/>
          </a:xfrm>
          <a:prstGeom prst="rect">
            <a:avLst/>
          </a:prstGeom>
        </p:spPr>
      </p:pic>
      <p:pic>
        <p:nvPicPr>
          <p:cNvPr id="16" name="Picture 15"/>
          <p:cNvPicPr>
            <a:picLocks noChangeAspect="1"/>
          </p:cNvPicPr>
          <p:nvPr/>
        </p:nvPicPr>
        <p:blipFill>
          <a:blip r:embed="rId11"/>
          <a:stretch>
            <a:fillRect/>
          </a:stretch>
        </p:blipFill>
        <p:spPr>
          <a:xfrm>
            <a:off x="6893838" y="2631362"/>
            <a:ext cx="1611930" cy="884981"/>
          </a:xfrm>
          <a:prstGeom prst="rect">
            <a:avLst/>
          </a:prstGeom>
        </p:spPr>
      </p:pic>
      <p:pic>
        <p:nvPicPr>
          <p:cNvPr id="17" name="Picture 16"/>
          <p:cNvPicPr>
            <a:picLocks noChangeAspect="1"/>
          </p:cNvPicPr>
          <p:nvPr/>
        </p:nvPicPr>
        <p:blipFill>
          <a:blip r:embed="rId12">
            <a:alphaModFix amt="8000"/>
          </a:blip>
          <a:stretch>
            <a:fillRect/>
          </a:stretch>
        </p:blipFill>
        <p:spPr>
          <a:xfrm>
            <a:off x="342000" y="3797662"/>
            <a:ext cx="1640455" cy="403427"/>
          </a:xfrm>
          <a:prstGeom prst="rect">
            <a:avLst/>
          </a:prstGeom>
        </p:spPr>
      </p:pic>
    </p:spTree>
    <p:extLst>
      <p:ext uri="{BB962C8B-B14F-4D97-AF65-F5344CB8AC3E}">
        <p14:creationId xmlns:p14="http://schemas.microsoft.com/office/powerpoint/2010/main" val="251140870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Node.JS</a:t>
            </a:r>
            <a:endParaRPr lang="en-US" dirty="0"/>
          </a:p>
        </p:txBody>
      </p:sp>
      <p:sp>
        <p:nvSpPr>
          <p:cNvPr id="3" name="Content Placeholder 2"/>
          <p:cNvSpPr>
            <a:spLocks noGrp="1"/>
          </p:cNvSpPr>
          <p:nvPr>
            <p:ph idx="1"/>
          </p:nvPr>
        </p:nvSpPr>
        <p:spPr/>
        <p:txBody>
          <a:bodyPr/>
          <a:lstStyle/>
          <a:p>
            <a:r>
              <a:rPr lang="en-US" sz="1600" dirty="0" smtClean="0"/>
              <a:t>Portable Webkit engine</a:t>
            </a:r>
          </a:p>
          <a:p>
            <a:r>
              <a:rPr lang="en-US" sz="1600" dirty="0" smtClean="0"/>
              <a:t>Platform</a:t>
            </a:r>
          </a:p>
          <a:p>
            <a:r>
              <a:rPr lang="en-US" sz="1600" dirty="0" smtClean="0"/>
              <a:t>Cross device/OS</a:t>
            </a:r>
          </a:p>
          <a:p>
            <a:r>
              <a:rPr lang="en-US" sz="1600" dirty="0" smtClean="0"/>
              <a:t>Run JavaScript applications</a:t>
            </a:r>
          </a:p>
          <a:p>
            <a:r>
              <a:rPr lang="en-US" sz="1600" dirty="0" smtClean="0"/>
              <a:t>Internal webserver</a:t>
            </a:r>
          </a:p>
          <a:p>
            <a:r>
              <a:rPr lang="en-US" sz="1600" dirty="0" smtClean="0"/>
              <a:t>Event driven, non-blocking I/O</a:t>
            </a:r>
          </a:p>
          <a:p>
            <a:r>
              <a:rPr lang="en-US" sz="1600" dirty="0" smtClean="0"/>
              <a:t>Even runs </a:t>
            </a:r>
            <a:r>
              <a:rPr lang="en-US" sz="1600" dirty="0"/>
              <a:t>on Hardware (</a:t>
            </a:r>
            <a:r>
              <a:rPr lang="en-US" sz="1600" dirty="0">
                <a:hlinkClick r:id="rId3"/>
              </a:rPr>
              <a:t>https://tessel.io</a:t>
            </a:r>
            <a:r>
              <a:rPr lang="en-US" sz="1600" dirty="0" smtClean="0">
                <a:hlinkClick r:id="rId3"/>
              </a:rPr>
              <a:t>/</a:t>
            </a:r>
            <a:r>
              <a:rPr lang="en-US" sz="1600" dirty="0" smtClean="0"/>
              <a:t>)</a:t>
            </a:r>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9</a:t>
            </a:fld>
            <a:endParaRPr lang="nl-NL" noProof="0"/>
          </a:p>
        </p:txBody>
      </p:sp>
      <p:sp>
        <p:nvSpPr>
          <p:cNvPr id="5" name="Footer Placeholder 4"/>
          <p:cNvSpPr>
            <a:spLocks noGrp="1"/>
          </p:cNvSpPr>
          <p:nvPr>
            <p:ph type="ftr" sz="quarter" idx="11"/>
          </p:nvPr>
        </p:nvSpPr>
        <p:spPr/>
        <p:txBody>
          <a:bodyPr/>
          <a:lstStyle/>
          <a:p>
            <a:r>
              <a:rPr lang="nl-NL" dirty="0"/>
              <a:t>State of the Web 2014</a:t>
            </a:r>
          </a:p>
        </p:txBody>
      </p:sp>
      <p:pic>
        <p:nvPicPr>
          <p:cNvPr id="6" name="Picture 5"/>
          <p:cNvPicPr>
            <a:picLocks noChangeAspect="1"/>
          </p:cNvPicPr>
          <p:nvPr/>
        </p:nvPicPr>
        <p:blipFill>
          <a:blip r:embed="rId4"/>
          <a:stretch>
            <a:fillRect/>
          </a:stretch>
        </p:blipFill>
        <p:spPr>
          <a:xfrm>
            <a:off x="5603974" y="1285624"/>
            <a:ext cx="3198025" cy="2398518"/>
          </a:xfrm>
          <a:prstGeom prst="rect">
            <a:avLst/>
          </a:prstGeom>
        </p:spPr>
      </p:pic>
    </p:spTree>
    <p:extLst>
      <p:ext uri="{BB962C8B-B14F-4D97-AF65-F5344CB8AC3E}">
        <p14:creationId xmlns:p14="http://schemas.microsoft.com/office/powerpoint/2010/main" val="415972962"/>
      </p:ext>
    </p:extLst>
  </p:cSld>
  <p:clrMapOvr>
    <a:masterClrMapping/>
  </p:clrMapOvr>
  <p:transition spd="slow">
    <p:push/>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ogeti_PP_Template_16x9_2014-1605">
  <a:themeElements>
    <a:clrScheme name="Sogeti 2013">
      <a:dk1>
        <a:srgbClr val="000000"/>
      </a:dk1>
      <a:lt1>
        <a:srgbClr val="FFFFFF"/>
      </a:lt1>
      <a:dk2>
        <a:srgbClr val="FFCFC5"/>
      </a:dk2>
      <a:lt2>
        <a:srgbClr val="D2D2D2"/>
      </a:lt2>
      <a:accent1>
        <a:srgbClr val="FF4019"/>
      </a:accent1>
      <a:accent2>
        <a:srgbClr val="474030"/>
      </a:accent2>
      <a:accent3>
        <a:srgbClr val="FF9F8C"/>
      </a:accent3>
      <a:accent4>
        <a:srgbClr val="A39F97"/>
      </a:accent4>
      <a:accent5>
        <a:srgbClr val="FF7053"/>
      </a:accent5>
      <a:accent6>
        <a:srgbClr val="757064"/>
      </a:accent6>
      <a:hlink>
        <a:srgbClr val="6A2C91"/>
      </a:hlink>
      <a:folHlink>
        <a:srgbClr val="850C7A"/>
      </a:folHlink>
    </a:clrScheme>
    <a:fontScheme name="Sogeti 201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none" lIns="36000" tIns="36000" rIns="36000" bIns="36000" rtlCol="0">
        <a:noAutofit/>
      </a:bodyPr>
      <a:lstStyle>
        <a:defPPr>
          <a:lnSpc>
            <a:spcPts val="2400"/>
          </a:lnSpc>
          <a:defRPr dirty="0" err="1" smtClean="0"/>
        </a:defPPr>
      </a:lstStyle>
    </a:txDef>
  </a:objectDefaults>
  <a:extraClrSchemeLst/>
  <a:extLst>
    <a:ext uri="{05A4C25C-085E-4340-85A3-A5531E510DB2}">
      <thm15:themeFamily xmlns:thm15="http://schemas.microsoft.com/office/thememl/2012/main" name="Sogeti_PP_Referentie_16x9_2014-1605.pptx" id="{F19A345F-1AD8-49DD-A497-68D66E37C467}" vid="{D9329CD1-0AE9-427D-9EAA-E85923C428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Sogeti_PP_Template_16x9_2014-1605</Template>
  <TotalTime>6990</TotalTime>
  <Words>6504</Words>
  <Application>Microsoft Office PowerPoint</Application>
  <PresentationFormat>Diavoorstelling (16:9)</PresentationFormat>
  <Paragraphs>808</Paragraphs>
  <Slides>33</Slides>
  <Notes>32</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33</vt:i4>
      </vt:variant>
    </vt:vector>
  </HeadingPairs>
  <TitlesOfParts>
    <vt:vector size="39" baseType="lpstr">
      <vt:lpstr>Arial</vt:lpstr>
      <vt:lpstr>Calibri</vt:lpstr>
      <vt:lpstr>Century Gothic</vt:lpstr>
      <vt:lpstr>Wingdings</vt:lpstr>
      <vt:lpstr>Wingdings 3</vt:lpstr>
      <vt:lpstr>Sogeti_PP_Template_16x9_2014-1605</vt:lpstr>
      <vt:lpstr>State of the web 2014</vt:lpstr>
      <vt:lpstr>State of the web 2014 HTML5, SASS, NodeJS,  Grunt, Bower, AngularJS</vt:lpstr>
      <vt:lpstr>Contents</vt:lpstr>
      <vt:lpstr>The web in 2014</vt:lpstr>
      <vt:lpstr>HTML</vt:lpstr>
      <vt:lpstr>CSS</vt:lpstr>
      <vt:lpstr>SASS / SCSS</vt:lpstr>
      <vt:lpstr>JavaScript</vt:lpstr>
      <vt:lpstr>JavaScript: Node.JS</vt:lpstr>
      <vt:lpstr>JavaScript: Node.JS</vt:lpstr>
      <vt:lpstr>ExpressJS</vt:lpstr>
      <vt:lpstr>MongoDB</vt:lpstr>
      <vt:lpstr>NPM</vt:lpstr>
      <vt:lpstr>Bower</vt:lpstr>
      <vt:lpstr>Grunt</vt:lpstr>
      <vt:lpstr>Yeoman</vt:lpstr>
      <vt:lpstr>Automate the automation (DIY)</vt:lpstr>
      <vt:lpstr>AngularJS (1): What? Where?</vt:lpstr>
      <vt:lpstr>AngularJS (2): Highlights</vt:lpstr>
      <vt:lpstr>AngularJS (3): Downsides</vt:lpstr>
      <vt:lpstr>Demo time</vt:lpstr>
      <vt:lpstr>What’s next for Web?</vt:lpstr>
      <vt:lpstr>Live long and use Web Technology</vt:lpstr>
      <vt:lpstr>PowerPoint-presentatie</vt:lpstr>
      <vt:lpstr>The Basics (few years ago)</vt:lpstr>
      <vt:lpstr>The Basics (now)</vt:lpstr>
      <vt:lpstr>Result?</vt:lpstr>
      <vt:lpstr>Grunt</vt:lpstr>
      <vt:lpstr>AngularJS (1)</vt:lpstr>
      <vt:lpstr>AngularJS (2)</vt:lpstr>
      <vt:lpstr>AngularJS (3)</vt:lpstr>
      <vt:lpstr>AngularJS (4)</vt:lpstr>
      <vt:lpstr>What else?</vt:lpstr>
    </vt:vector>
  </TitlesOfParts>
  <Manager/>
  <Company>Sogeti Nederland B.V.</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of the Web 2014</dc:title>
  <dc:subject/>
  <dc:creator>Martin Spierings</dc:creator>
  <cp:keywords/>
  <dc:description/>
  <cp:lastModifiedBy>Martin Spierings</cp:lastModifiedBy>
  <cp:revision>112</cp:revision>
  <dcterms:created xsi:type="dcterms:W3CDTF">2014-06-10T12:31:44Z</dcterms:created>
  <dcterms:modified xsi:type="dcterms:W3CDTF">2014-10-09T18:20:18Z</dcterms:modified>
  <cp:category/>
</cp:coreProperties>
</file>