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xml" ContentType="application/vnd.openxmlformats-officedocument.presentationml.notesSlid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Ex2.xml" ContentType="application/vnd.ms-office.chartex+xml"/>
  <Override PartName="/ppt/charts/style9.xml" ContentType="application/vnd.ms-office.chartstyle+xml"/>
  <Override PartName="/ppt/charts/colors9.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4" r:id="rId6"/>
    <p:sldId id="265" r:id="rId7"/>
    <p:sldId id="266" r:id="rId8"/>
    <p:sldId id="267" r:id="rId9"/>
    <p:sldId id="268" r:id="rId10"/>
    <p:sldId id="269" r:id="rId11"/>
    <p:sldId id="260" r:id="rId12"/>
    <p:sldId id="261" r:id="rId13"/>
    <p:sldId id="262" r:id="rId14"/>
    <p:sldId id="263"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8" autoAdjust="0"/>
  </p:normalViewPr>
  <p:slideViewPr>
    <p:cSldViewPr snapToGrid="0">
      <p:cViewPr varScale="1">
        <p:scale>
          <a:sx n="81" d="100"/>
          <a:sy n="81" d="100"/>
        </p:scale>
        <p:origin x="10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PC\Documents\Database%20for%20Sql\KPMG\Processed_Data_for%20_visualization\Age_Category_purchases_vs_profi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PC\Documents\Database%20for%20Sql\KPMG\Processed_Data_for%20_visualization\Age_Category_purchases_vs_profi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PC\Documents\Database%20for%20Sql\KPMG\Processed_Data_for%20_visualization\Bike_purchases%20VS%20customer_segment_and_profi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PC\Documents\Database%20for%20Sql\KPMG\Processed_Data_for%20_visualization\Bike_purchases%20VS%20customer_segment_and_profi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PC\Documents\Database%20for%20Sql\KPMG\Processed_Data_for%20_visualization\Brand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PC\Documents\Database%20for%20Sql\KPMG\Processed_Data_for%20_visualization\Percentage_Bike_purchases%20VS_Gende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PC\Documents\Database%20for%20Sql\KPMG\Processed_Data_for%20_visualization\Purchases_by_job_industry_category.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DELL-PC\Documents\Database%20for%20Sql\KPMG\Processed_Data_for%20_visualization\Product_Line%20vs%20Product_Size.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DELL-PC\Documents\Database%20for%20Sql\KPMG\Processed_Data_for%20_visualization\Product_Line%20vs%20Product_Siz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500" b="1" i="0" u="none" strike="noStrike" kern="1200" spc="0" baseline="0">
              <a:solidFill>
                <a:schemeClr val="tx1"/>
              </a:solidFill>
              <a:latin typeface="+mj-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purchases</c:v>
                </c:pt>
              </c:strCache>
            </c:strRef>
          </c:tx>
          <c:spPr>
            <a:solidFill>
              <a:schemeClr val="accent3"/>
            </a:solidFill>
            <a:ln>
              <a:noFill/>
            </a:ln>
            <a:effectLst/>
          </c:spPr>
          <c:invertIfNegative val="0"/>
          <c:cat>
            <c:strRef>
              <c:f>Sheet1!$A$2:$A$6</c:f>
              <c:strCache>
                <c:ptCount val="5"/>
                <c:pt idx="0">
                  <c:v>40-49</c:v>
                </c:pt>
                <c:pt idx="1">
                  <c:v>50-59</c:v>
                </c:pt>
                <c:pt idx="2">
                  <c:v>30-39</c:v>
                </c:pt>
                <c:pt idx="3">
                  <c:v>Above60</c:v>
                </c:pt>
                <c:pt idx="4">
                  <c:v>20-29</c:v>
                </c:pt>
              </c:strCache>
            </c:strRef>
          </c:cat>
          <c:val>
            <c:numRef>
              <c:f>Sheet1!$B$2:$B$6</c:f>
              <c:numCache>
                <c:formatCode>General</c:formatCode>
                <c:ptCount val="5"/>
                <c:pt idx="0">
                  <c:v>310933</c:v>
                </c:pt>
                <c:pt idx="1">
                  <c:v>183790</c:v>
                </c:pt>
                <c:pt idx="2">
                  <c:v>170837</c:v>
                </c:pt>
                <c:pt idx="3">
                  <c:v>139022</c:v>
                </c:pt>
                <c:pt idx="4">
                  <c:v>136551</c:v>
                </c:pt>
              </c:numCache>
            </c:numRef>
          </c:val>
          <c:extLst>
            <c:ext xmlns:c16="http://schemas.microsoft.com/office/drawing/2014/chart" uri="{C3380CC4-5D6E-409C-BE32-E72D297353CC}">
              <c16:uniqueId val="{00000000-34F7-4453-87FC-E1B450E7F97B}"/>
            </c:ext>
          </c:extLst>
        </c:ser>
        <c:dLbls>
          <c:showLegendKey val="0"/>
          <c:showVal val="0"/>
          <c:showCatName val="0"/>
          <c:showSerName val="0"/>
          <c:showPercent val="0"/>
          <c:showBubbleSize val="0"/>
        </c:dLbls>
        <c:gapWidth val="219"/>
        <c:overlap val="-27"/>
        <c:axId val="2108180591"/>
        <c:axId val="1966404335"/>
      </c:barChart>
      <c:catAx>
        <c:axId val="2108180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Category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6404335"/>
        <c:crosses val="autoZero"/>
        <c:auto val="1"/>
        <c:lblAlgn val="ctr"/>
        <c:lblOffset val="100"/>
        <c:noMultiLvlLbl val="0"/>
      </c:catAx>
      <c:valAx>
        <c:axId val="1966404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1805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500" b="1" dirty="0">
                <a:solidFill>
                  <a:schemeClr val="tx1"/>
                </a:solidFill>
              </a:rPr>
              <a:t>profit</a:t>
            </a:r>
          </a:p>
        </c:rich>
      </c:tx>
      <c:layout>
        <c:manualLayout>
          <c:xMode val="edge"/>
          <c:yMode val="edge"/>
          <c:x val="0.46046429222085894"/>
          <c:y val="5.767894476294862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profit</c:v>
                </c:pt>
              </c:strCache>
            </c:strRef>
          </c:tx>
          <c:spPr>
            <a:solidFill>
              <a:schemeClr val="dk1">
                <a:tint val="88500"/>
              </a:schemeClr>
            </a:solidFill>
            <a:ln>
              <a:noFill/>
            </a:ln>
            <a:effectLst/>
          </c:spPr>
          <c:invertIfNegative val="0"/>
          <c:cat>
            <c:strRef>
              <c:f>Sheet1!$A$2:$A$6</c:f>
              <c:strCache>
                <c:ptCount val="5"/>
                <c:pt idx="0">
                  <c:v>40-49</c:v>
                </c:pt>
                <c:pt idx="1">
                  <c:v>50-59</c:v>
                </c:pt>
                <c:pt idx="2">
                  <c:v>30-39</c:v>
                </c:pt>
                <c:pt idx="3">
                  <c:v>Above60</c:v>
                </c:pt>
                <c:pt idx="4">
                  <c:v>20-29</c:v>
                </c:pt>
              </c:strCache>
            </c:strRef>
          </c:cat>
          <c:val>
            <c:numRef>
              <c:f>Sheet1!$C$2:$C$6</c:f>
              <c:numCache>
                <c:formatCode>General</c:formatCode>
                <c:ptCount val="5"/>
                <c:pt idx="0">
                  <c:v>3398171</c:v>
                </c:pt>
                <c:pt idx="1">
                  <c:v>2084569</c:v>
                </c:pt>
                <c:pt idx="2">
                  <c:v>1879864</c:v>
                </c:pt>
                <c:pt idx="3">
                  <c:v>1626053</c:v>
                </c:pt>
                <c:pt idx="4">
                  <c:v>1489943</c:v>
                </c:pt>
              </c:numCache>
            </c:numRef>
          </c:val>
          <c:extLst>
            <c:ext xmlns:c16="http://schemas.microsoft.com/office/drawing/2014/chart" uri="{C3380CC4-5D6E-409C-BE32-E72D297353CC}">
              <c16:uniqueId val="{00000000-F0D5-4D9C-B56C-52FDB855B3D6}"/>
            </c:ext>
          </c:extLst>
        </c:ser>
        <c:dLbls>
          <c:showLegendKey val="0"/>
          <c:showVal val="0"/>
          <c:showCatName val="0"/>
          <c:showSerName val="0"/>
          <c:showPercent val="0"/>
          <c:showBubbleSize val="0"/>
        </c:dLbls>
        <c:gapWidth val="219"/>
        <c:overlap val="-27"/>
        <c:axId val="2047948591"/>
        <c:axId val="1966404751"/>
      </c:barChart>
      <c:catAx>
        <c:axId val="2047948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Age 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6404751"/>
        <c:crosses val="autoZero"/>
        <c:auto val="1"/>
        <c:lblAlgn val="ctr"/>
        <c:lblOffset val="100"/>
        <c:noMultiLvlLbl val="0"/>
      </c:catAx>
      <c:valAx>
        <c:axId val="19664047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79485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500" b="1" i="0" baseline="0" dirty="0">
                <a:solidFill>
                  <a:schemeClr val="tx1"/>
                </a:solidFill>
                <a:latin typeface="+mj-lt"/>
              </a:rPr>
              <a:t>Purchases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4642133038076613"/>
          <c:y val="0.1981869398336164"/>
          <c:w val="0.71172866578473104"/>
          <c:h val="0.47819577095065213"/>
        </c:manualLayout>
      </c:layout>
      <c:barChart>
        <c:barDir val="col"/>
        <c:grouping val="clustered"/>
        <c:varyColors val="0"/>
        <c:ser>
          <c:idx val="0"/>
          <c:order val="0"/>
          <c:tx>
            <c:strRef>
              <c:f>Sheet1!$B$1</c:f>
              <c:strCache>
                <c:ptCount val="1"/>
                <c:pt idx="0">
                  <c:v>Purchases</c:v>
                </c:pt>
              </c:strCache>
            </c:strRef>
          </c:tx>
          <c:spPr>
            <a:solidFill>
              <a:schemeClr val="dk1">
                <a:tint val="88500"/>
              </a:schemeClr>
            </a:solidFill>
            <a:ln>
              <a:noFill/>
            </a:ln>
            <a:effectLst/>
          </c:spPr>
          <c:invertIfNegative val="0"/>
          <c:cat>
            <c:strRef>
              <c:f>Sheet1!$A$2:$A$4</c:f>
              <c:strCache>
                <c:ptCount val="3"/>
                <c:pt idx="0">
                  <c:v>Mass Customer</c:v>
                </c:pt>
                <c:pt idx="1">
                  <c:v>High Net Worth</c:v>
                </c:pt>
                <c:pt idx="2">
                  <c:v>Affluent Customer</c:v>
                </c:pt>
              </c:strCache>
            </c:strRef>
          </c:cat>
          <c:val>
            <c:numRef>
              <c:f>Sheet1!$B$2:$B$4</c:f>
              <c:numCache>
                <c:formatCode>General</c:formatCode>
                <c:ptCount val="3"/>
                <c:pt idx="0">
                  <c:v>490472</c:v>
                </c:pt>
                <c:pt idx="1">
                  <c:v>242794</c:v>
                </c:pt>
                <c:pt idx="2">
                  <c:v>239070</c:v>
                </c:pt>
              </c:numCache>
            </c:numRef>
          </c:val>
          <c:extLst>
            <c:ext xmlns:c16="http://schemas.microsoft.com/office/drawing/2014/chart" uri="{C3380CC4-5D6E-409C-BE32-E72D297353CC}">
              <c16:uniqueId val="{00000000-53DF-490E-9A0C-1B97283DCC4D}"/>
            </c:ext>
          </c:extLst>
        </c:ser>
        <c:dLbls>
          <c:showLegendKey val="0"/>
          <c:showVal val="0"/>
          <c:showCatName val="0"/>
          <c:showSerName val="0"/>
          <c:showPercent val="0"/>
          <c:showBubbleSize val="0"/>
        </c:dLbls>
        <c:gapWidth val="219"/>
        <c:overlap val="-27"/>
        <c:axId val="1348315296"/>
        <c:axId val="1350766208"/>
      </c:barChart>
      <c:catAx>
        <c:axId val="1348315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Customer</a:t>
                </a:r>
                <a:r>
                  <a:rPr lang="en-US" baseline="0" dirty="0"/>
                  <a:t> Segment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0766208"/>
        <c:crosses val="autoZero"/>
        <c:auto val="1"/>
        <c:lblAlgn val="ctr"/>
        <c:lblOffset val="100"/>
        <c:noMultiLvlLbl val="0"/>
      </c:catAx>
      <c:valAx>
        <c:axId val="1350766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8315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500" b="1" i="0" baseline="0">
                <a:solidFill>
                  <a:schemeClr val="tx1"/>
                </a:solidFill>
                <a:latin typeface="+mj-lt"/>
              </a:rPr>
              <a:t>Profit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Profit</c:v>
                </c:pt>
              </c:strCache>
            </c:strRef>
          </c:tx>
          <c:spPr>
            <a:solidFill>
              <a:schemeClr val="accent3"/>
            </a:solidFill>
            <a:ln>
              <a:noFill/>
            </a:ln>
            <a:effectLst/>
          </c:spPr>
          <c:invertIfNegative val="0"/>
          <c:cat>
            <c:strRef>
              <c:f>Sheet1!$A$2:$A$4</c:f>
              <c:strCache>
                <c:ptCount val="3"/>
                <c:pt idx="0">
                  <c:v>Mass Customer</c:v>
                </c:pt>
                <c:pt idx="1">
                  <c:v>High Net Worth</c:v>
                </c:pt>
                <c:pt idx="2">
                  <c:v>Affluent Customer</c:v>
                </c:pt>
              </c:strCache>
            </c:strRef>
          </c:cat>
          <c:val>
            <c:numRef>
              <c:f>Sheet1!$C$2:$C$4</c:f>
              <c:numCache>
                <c:formatCode>General</c:formatCode>
                <c:ptCount val="3"/>
                <c:pt idx="0">
                  <c:v>5466805</c:v>
                </c:pt>
                <c:pt idx="1">
                  <c:v>2766057</c:v>
                </c:pt>
                <c:pt idx="2">
                  <c:v>2664903</c:v>
                </c:pt>
              </c:numCache>
            </c:numRef>
          </c:val>
          <c:extLst>
            <c:ext xmlns:c16="http://schemas.microsoft.com/office/drawing/2014/chart" uri="{C3380CC4-5D6E-409C-BE32-E72D297353CC}">
              <c16:uniqueId val="{00000000-DC58-4DE2-ACF3-D3E37E96257D}"/>
            </c:ext>
          </c:extLst>
        </c:ser>
        <c:dLbls>
          <c:showLegendKey val="0"/>
          <c:showVal val="0"/>
          <c:showCatName val="0"/>
          <c:showSerName val="0"/>
          <c:showPercent val="0"/>
          <c:showBubbleSize val="0"/>
        </c:dLbls>
        <c:gapWidth val="219"/>
        <c:overlap val="-27"/>
        <c:axId val="1353620432"/>
        <c:axId val="1388440656"/>
      </c:barChart>
      <c:catAx>
        <c:axId val="1353620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Customer</a:t>
                </a:r>
                <a:r>
                  <a:rPr lang="en-US" baseline="0"/>
                  <a:t> Segment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8440656"/>
        <c:crosses val="autoZero"/>
        <c:auto val="1"/>
        <c:lblAlgn val="ctr"/>
        <c:lblOffset val="100"/>
        <c:noMultiLvlLbl val="0"/>
      </c:catAx>
      <c:valAx>
        <c:axId val="1388440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3620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Highest</a:t>
            </a:r>
            <a:r>
              <a:rPr lang="en-US" baseline="0"/>
              <a:t> purchases and profit by brand</a:t>
            </a:r>
            <a:endParaRPr lang="en-US"/>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111111111111109E-2"/>
          <c:y val="0.27877286367241477"/>
          <c:w val="0.93888888888888888"/>
          <c:h val="0.6109199434182877"/>
        </c:manualLayout>
      </c:layout>
      <c:barChart>
        <c:barDir val="col"/>
        <c:grouping val="clustered"/>
        <c:varyColors val="0"/>
        <c:ser>
          <c:idx val="0"/>
          <c:order val="0"/>
          <c:tx>
            <c:strRef>
              <c:f>Sheet1!$B$1</c:f>
              <c:strCache>
                <c:ptCount val="1"/>
                <c:pt idx="0">
                  <c:v>Purchases</c:v>
                </c:pt>
              </c:strCache>
            </c:strRef>
          </c:tx>
          <c:spPr>
            <a:solidFill>
              <a:schemeClr val="accent5">
                <a:shade val="76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Solex</c:v>
                </c:pt>
                <c:pt idx="1">
                  <c:v>Giant Bicycles</c:v>
                </c:pt>
                <c:pt idx="2">
                  <c:v>WeareA2B</c:v>
                </c:pt>
                <c:pt idx="3">
                  <c:v>OHM Cycles</c:v>
                </c:pt>
                <c:pt idx="4">
                  <c:v>Trek Bicycles</c:v>
                </c:pt>
                <c:pt idx="5">
                  <c:v>Norco Bicycles</c:v>
                </c:pt>
              </c:strCache>
            </c:strRef>
          </c:cat>
          <c:val>
            <c:numRef>
              <c:f>Sheet1!$B$2:$B$7</c:f>
              <c:numCache>
                <c:formatCode>General</c:formatCode>
                <c:ptCount val="6"/>
                <c:pt idx="0">
                  <c:v>208894</c:v>
                </c:pt>
                <c:pt idx="1">
                  <c:v>161657</c:v>
                </c:pt>
                <c:pt idx="2">
                  <c:v>161454</c:v>
                </c:pt>
                <c:pt idx="3">
                  <c:v>147176</c:v>
                </c:pt>
                <c:pt idx="4">
                  <c:v>144603</c:v>
                </c:pt>
                <c:pt idx="5">
                  <c:v>139565</c:v>
                </c:pt>
              </c:numCache>
            </c:numRef>
          </c:val>
          <c:extLst>
            <c:ext xmlns:c16="http://schemas.microsoft.com/office/drawing/2014/chart" uri="{C3380CC4-5D6E-409C-BE32-E72D297353CC}">
              <c16:uniqueId val="{00000000-E541-4425-BF56-CC0E376E9BB3}"/>
            </c:ext>
          </c:extLst>
        </c:ser>
        <c:ser>
          <c:idx val="1"/>
          <c:order val="1"/>
          <c:tx>
            <c:strRef>
              <c:f>Sheet1!$C$1</c:f>
              <c:strCache>
                <c:ptCount val="1"/>
                <c:pt idx="0">
                  <c:v>profit</c:v>
                </c:pt>
              </c:strCache>
            </c:strRef>
          </c:tx>
          <c:spPr>
            <a:solidFill>
              <a:schemeClr val="accent5">
                <a:tint val="7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Solex</c:v>
                </c:pt>
                <c:pt idx="1">
                  <c:v>Giant Bicycles</c:v>
                </c:pt>
                <c:pt idx="2">
                  <c:v>WeareA2B</c:v>
                </c:pt>
                <c:pt idx="3">
                  <c:v>OHM Cycles</c:v>
                </c:pt>
                <c:pt idx="4">
                  <c:v>Trek Bicycles</c:v>
                </c:pt>
                <c:pt idx="5">
                  <c:v>Norco Bicycles</c:v>
                </c:pt>
              </c:strCache>
            </c:strRef>
          </c:cat>
          <c:val>
            <c:numRef>
              <c:f>Sheet1!$C$2:$C$7</c:f>
              <c:numCache>
                <c:formatCode>General</c:formatCode>
                <c:ptCount val="6"/>
                <c:pt idx="0">
                  <c:v>2739171</c:v>
                </c:pt>
                <c:pt idx="1">
                  <c:v>2408210</c:v>
                </c:pt>
                <c:pt idx="2">
                  <c:v>1833820</c:v>
                </c:pt>
                <c:pt idx="3">
                  <c:v>1572638</c:v>
                </c:pt>
                <c:pt idx="4">
                  <c:v>1478106</c:v>
                </c:pt>
                <c:pt idx="5">
                  <c:v>865820</c:v>
                </c:pt>
              </c:numCache>
            </c:numRef>
          </c:val>
          <c:extLst>
            <c:ext xmlns:c16="http://schemas.microsoft.com/office/drawing/2014/chart" uri="{C3380CC4-5D6E-409C-BE32-E72D297353CC}">
              <c16:uniqueId val="{00000001-E541-4425-BF56-CC0E376E9BB3}"/>
            </c:ext>
          </c:extLst>
        </c:ser>
        <c:dLbls>
          <c:dLblPos val="outEnd"/>
          <c:showLegendKey val="0"/>
          <c:showVal val="1"/>
          <c:showCatName val="0"/>
          <c:showSerName val="0"/>
          <c:showPercent val="0"/>
          <c:showBubbleSize val="0"/>
        </c:dLbls>
        <c:gapWidth val="444"/>
        <c:overlap val="-90"/>
        <c:axId val="784919056"/>
        <c:axId val="699658640"/>
      </c:barChart>
      <c:catAx>
        <c:axId val="784919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b="1" dirty="0"/>
                  <a:t>BRAND</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99658640"/>
        <c:crosses val="autoZero"/>
        <c:auto val="1"/>
        <c:lblAlgn val="ctr"/>
        <c:lblOffset val="100"/>
        <c:noMultiLvlLbl val="0"/>
      </c:catAx>
      <c:valAx>
        <c:axId val="699658640"/>
        <c:scaling>
          <c:orientation val="minMax"/>
        </c:scaling>
        <c:delete val="1"/>
        <c:axPos val="l"/>
        <c:numFmt formatCode="General" sourceLinked="1"/>
        <c:majorTickMark val="none"/>
        <c:minorTickMark val="none"/>
        <c:tickLblPos val="nextTo"/>
        <c:crossAx val="784919056"/>
        <c:crosses val="autoZero"/>
        <c:crossBetween val="between"/>
      </c:valAx>
      <c:spPr>
        <a:noFill/>
        <a:ln>
          <a:noFill/>
        </a:ln>
        <a:effectLst/>
      </c:spPr>
    </c:plotArea>
    <c:legend>
      <c:legendPos val="r"/>
      <c:layout>
        <c:manualLayout>
          <c:xMode val="edge"/>
          <c:yMode val="edge"/>
          <c:x val="0.78952340332458437"/>
          <c:y val="0.13096507796338541"/>
          <c:w val="0.18269881889763778"/>
          <c:h val="0.165110015453675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percentage_purchases_by_gender</c:v>
                </c:pt>
              </c:strCache>
            </c:strRef>
          </c:tx>
          <c:dPt>
            <c:idx val="0"/>
            <c:bubble3D val="0"/>
            <c:spPr>
              <a:solidFill>
                <a:schemeClr val="accent5">
                  <a:tint val="77000"/>
                </a:schemeClr>
              </a:solidFill>
              <a:ln w="19050">
                <a:solidFill>
                  <a:schemeClr val="lt1"/>
                </a:solidFill>
              </a:ln>
              <a:effectLst/>
            </c:spPr>
            <c:extLst>
              <c:ext xmlns:c16="http://schemas.microsoft.com/office/drawing/2014/chart" uri="{C3380CC4-5D6E-409C-BE32-E72D297353CC}">
                <c16:uniqueId val="{00000001-6A24-4ED5-B27E-F9D39C24AE5F}"/>
              </c:ext>
            </c:extLst>
          </c:dPt>
          <c:dPt>
            <c:idx val="1"/>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3-6A24-4ED5-B27E-F9D39C24AE5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Male</c:v>
                </c:pt>
                <c:pt idx="1">
                  <c:v>Female</c:v>
                </c:pt>
              </c:strCache>
            </c:strRef>
          </c:cat>
          <c:val>
            <c:numRef>
              <c:f>Sheet1!$B$2:$B$3</c:f>
              <c:numCache>
                <c:formatCode>0.0</c:formatCode>
                <c:ptCount val="2"/>
                <c:pt idx="0">
                  <c:v>48.512139836435097</c:v>
                </c:pt>
                <c:pt idx="1">
                  <c:v>49.512411347517698</c:v>
                </c:pt>
              </c:numCache>
            </c:numRef>
          </c:val>
          <c:extLst>
            <c:ext xmlns:c16="http://schemas.microsoft.com/office/drawing/2014/chart" uri="{C3380CC4-5D6E-409C-BE32-E72D297353CC}">
              <c16:uniqueId val="{00000004-6A24-4ED5-B27E-F9D39C24AE5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500" b="1">
                <a:solidFill>
                  <a:sysClr val="windowText" lastClr="000000"/>
                </a:solidFill>
                <a:latin typeface="+mj-lt"/>
              </a:rPr>
              <a:t>purchases By Job  Industry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5471946172854207"/>
          <c:y val="0.17245370370370369"/>
          <c:w val="0.57520743742220193"/>
          <c:h val="0.6771759259259259"/>
        </c:manualLayout>
      </c:layout>
      <c:barChart>
        <c:barDir val="bar"/>
        <c:grouping val="clustered"/>
        <c:varyColors val="0"/>
        <c:ser>
          <c:idx val="0"/>
          <c:order val="0"/>
          <c:tx>
            <c:strRef>
              <c:f>Sheet1!$B$1</c:f>
              <c:strCache>
                <c:ptCount val="1"/>
                <c:pt idx="0">
                  <c:v>Total_past_3_years_bike_related_purchases</c:v>
                </c:pt>
              </c:strCache>
            </c:strRef>
          </c:tx>
          <c:spPr>
            <a:solidFill>
              <a:schemeClr val="accent3"/>
            </a:solidFill>
            <a:ln>
              <a:noFill/>
            </a:ln>
            <a:effectLst/>
          </c:spPr>
          <c:invertIfNegative val="0"/>
          <c:cat>
            <c:strRef>
              <c:f>Sheet1!$A$2:$A$10</c:f>
              <c:strCache>
                <c:ptCount val="9"/>
                <c:pt idx="0">
                  <c:v>Manufacturing</c:v>
                </c:pt>
                <c:pt idx="1">
                  <c:v>Financial Services</c:v>
                </c:pt>
                <c:pt idx="2">
                  <c:v>Health</c:v>
                </c:pt>
                <c:pt idx="3">
                  <c:v>Retail</c:v>
                </c:pt>
                <c:pt idx="4">
                  <c:v>Property</c:v>
                </c:pt>
                <c:pt idx="5">
                  <c:v>IT</c:v>
                </c:pt>
                <c:pt idx="6">
                  <c:v>Entertainment</c:v>
                </c:pt>
                <c:pt idx="7">
                  <c:v>Argiculture</c:v>
                </c:pt>
                <c:pt idx="8">
                  <c:v>Telecommunications</c:v>
                </c:pt>
              </c:strCache>
            </c:strRef>
          </c:cat>
          <c:val>
            <c:numRef>
              <c:f>Sheet1!$B$2:$B$10</c:f>
              <c:numCache>
                <c:formatCode>General</c:formatCode>
                <c:ptCount val="9"/>
                <c:pt idx="0">
                  <c:v>193718</c:v>
                </c:pt>
                <c:pt idx="1">
                  <c:v>189897</c:v>
                </c:pt>
                <c:pt idx="2">
                  <c:v>154689</c:v>
                </c:pt>
                <c:pt idx="3">
                  <c:v>85831</c:v>
                </c:pt>
                <c:pt idx="4">
                  <c:v>63489</c:v>
                </c:pt>
                <c:pt idx="5">
                  <c:v>49997</c:v>
                </c:pt>
                <c:pt idx="6">
                  <c:v>31868</c:v>
                </c:pt>
                <c:pt idx="7">
                  <c:v>29994</c:v>
                </c:pt>
                <c:pt idx="8">
                  <c:v>14773</c:v>
                </c:pt>
              </c:numCache>
            </c:numRef>
          </c:val>
          <c:extLst>
            <c:ext xmlns:c16="http://schemas.microsoft.com/office/drawing/2014/chart" uri="{C3380CC4-5D6E-409C-BE32-E72D297353CC}">
              <c16:uniqueId val="{00000000-B80B-4B3B-91EF-D656E043DD5A}"/>
            </c:ext>
          </c:extLst>
        </c:ser>
        <c:dLbls>
          <c:showLegendKey val="0"/>
          <c:showVal val="0"/>
          <c:showCatName val="0"/>
          <c:showSerName val="0"/>
          <c:showPercent val="0"/>
          <c:showBubbleSize val="0"/>
        </c:dLbls>
        <c:gapWidth val="182"/>
        <c:axId val="1154620720"/>
        <c:axId val="1214176400"/>
      </c:barChart>
      <c:catAx>
        <c:axId val="11546207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Industry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4176400"/>
        <c:crosses val="autoZero"/>
        <c:auto val="1"/>
        <c:lblAlgn val="ctr"/>
        <c:lblOffset val="100"/>
        <c:noMultiLvlLbl val="0"/>
      </c:catAx>
      <c:valAx>
        <c:axId val="1214176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620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cx:f>
        <cx:lvl ptCount="4">
          <cx:pt idx="0">Standard</cx:pt>
          <cx:pt idx="1">Road</cx:pt>
          <cx:pt idx="2">Touring</cx:pt>
          <cx:pt idx="3">Mountain</cx:pt>
        </cx:lvl>
      </cx:strDim>
      <cx:numDim type="size">
        <cx:f>Sheet1!$B$2:$B$5</cx:f>
        <cx:lvl ptCount="4" formatCode="General">
          <cx:pt idx="0">14141</cx:pt>
          <cx:pt idx="1">3961</cx:pt>
          <cx:pt idx="2">1232</cx:pt>
          <cx:pt idx="3">420</cx:pt>
        </cx:lvl>
      </cx:numDim>
    </cx:data>
  </cx:chartData>
  <cx:chart>
    <cx:title pos="t" align="ctr" overlay="0">
      <cx:tx>
        <cx:txData>
          <cx:v>Product Line Frequency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Product Line Frequency</a:t>
          </a:r>
        </a:p>
      </cx:txPr>
    </cx:title>
    <cx:plotArea>
      <cx:plotAreaRegion>
        <cx:series layoutId="treemap" uniqueId="{B67316E2-16CC-424D-8FFD-072690F1027B}">
          <cx:tx>
            <cx:txData>
              <cx:f>Sheet1!$B$1</cx:f>
              <cx:v>No_product_line</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Sheet1!$C$2:$C$4</cx:f>
        <cx:lvl ptCount="3">
          <cx:pt idx="0">medium</cx:pt>
          <cx:pt idx="1">large</cx:pt>
          <cx:pt idx="2">small</cx:pt>
        </cx:lvl>
      </cx:strDim>
      <cx:numDim type="size">
        <cx:f>Sheet1!$D$2:$D$4</cx:f>
        <cx:lvl ptCount="3" formatCode="General">
          <cx:pt idx="0">12954</cx:pt>
          <cx:pt idx="1">3968</cx:pt>
          <cx:pt idx="2">2832</cx:pt>
        </cx:lvl>
      </cx:numDim>
    </cx:data>
  </cx:chartData>
  <cx:chart>
    <cx:title pos="t" align="ctr" overlay="0">
      <cx:tx>
        <cx:txData>
          <cx:v>Product Size Frequency</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Product Size Frequency</a:t>
          </a:r>
        </a:p>
      </cx:txPr>
    </cx:title>
    <cx:plotArea>
      <cx:plotAreaRegion>
        <cx:series layoutId="treemap" uniqueId="{B2297D00-B519-457F-B62E-90A9A5397FF0}">
          <cx:tx>
            <cx:txData>
              <cx:f>Sheet1!$D$1</cx:f>
              <cx:v>No_product_size</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Reversed" id="25">
  <a:schemeClr val="accent5"/>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Reversed" id="24">
  <a:schemeClr val="accent4"/>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700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020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9712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png"/><Relationship Id="rId5" Type="http://schemas.microsoft.com/office/2014/relationships/chartEx" Target="../charts/chartEx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11079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endParaRPr lang="en-US" dirty="0"/>
          </a:p>
          <a:p>
            <a:endParaRPr lang="en-US" dirty="0"/>
          </a:p>
          <a:p>
            <a:r>
              <a:rPr lang="en-US" dirty="0"/>
              <a:t>By Martins Umunna </a:t>
            </a:r>
            <a:endParaRPr dirty="0"/>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State Vs Car Analysis</a:t>
            </a:r>
            <a:endParaRPr dirty="0"/>
          </a:p>
        </p:txBody>
      </p:sp>
      <p:sp>
        <p:nvSpPr>
          <p:cNvPr id="133" name="Shape 82"/>
          <p:cNvSpPr/>
          <p:nvPr/>
        </p:nvSpPr>
        <p:spPr>
          <a:xfrm>
            <a:off x="205025" y="2164724"/>
            <a:ext cx="4134600" cy="122389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From the Table to the right, New South Wales and Victoria leads with the number of people with cars and without cars. Therefore, we are targeting customers from NSW and VIC.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3" name="Table 2">
            <a:extLst>
              <a:ext uri="{FF2B5EF4-FFF2-40B4-BE49-F238E27FC236}">
                <a16:creationId xmlns:a16="http://schemas.microsoft.com/office/drawing/2014/main" id="{7AE390AB-0AC0-4AB2-B550-C175C742A0FB}"/>
              </a:ext>
            </a:extLst>
          </p:cNvPr>
          <p:cNvGraphicFramePr>
            <a:graphicFrameLocks noGrp="1"/>
          </p:cNvGraphicFramePr>
          <p:nvPr>
            <p:extLst>
              <p:ext uri="{D42A27DB-BD31-4B8C-83A1-F6EECF244321}">
                <p14:modId xmlns:p14="http://schemas.microsoft.com/office/powerpoint/2010/main" val="870114486"/>
              </p:ext>
            </p:extLst>
          </p:nvPr>
        </p:nvGraphicFramePr>
        <p:xfrm>
          <a:off x="4871725" y="2232181"/>
          <a:ext cx="3898900" cy="1156436"/>
        </p:xfrm>
        <a:graphic>
          <a:graphicData uri="http://schemas.openxmlformats.org/drawingml/2006/table">
            <a:tbl>
              <a:tblPr>
                <a:tableStyleId>{5940675A-B579-460E-94D1-54222C63F5DA}</a:tableStyleId>
              </a:tblPr>
              <a:tblGrid>
                <a:gridCol w="532966">
                  <a:extLst>
                    <a:ext uri="{9D8B030D-6E8A-4147-A177-3AD203B41FA5}">
                      <a16:colId xmlns:a16="http://schemas.microsoft.com/office/drawing/2014/main" val="4041834476"/>
                    </a:ext>
                  </a:extLst>
                </a:gridCol>
                <a:gridCol w="1548139">
                  <a:extLst>
                    <a:ext uri="{9D8B030D-6E8A-4147-A177-3AD203B41FA5}">
                      <a16:colId xmlns:a16="http://schemas.microsoft.com/office/drawing/2014/main" val="1927349246"/>
                    </a:ext>
                  </a:extLst>
                </a:gridCol>
                <a:gridCol w="1817795">
                  <a:extLst>
                    <a:ext uri="{9D8B030D-6E8A-4147-A177-3AD203B41FA5}">
                      <a16:colId xmlns:a16="http://schemas.microsoft.com/office/drawing/2014/main" val="1915963420"/>
                    </a:ext>
                  </a:extLst>
                </a:gridCol>
              </a:tblGrid>
              <a:tr h="475127">
                <a:tc>
                  <a:txBody>
                    <a:bodyPr/>
                    <a:lstStyle/>
                    <a:p>
                      <a:pPr algn="ctr" fontAlgn="ctr"/>
                      <a:r>
                        <a:rPr lang="en-US" sz="1200" u="none" strike="noStrike" dirty="0">
                          <a:effectLst/>
                        </a:rPr>
                        <a:t>State</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tx1">
                        <a:lumMod val="65000"/>
                        <a:lumOff val="35000"/>
                      </a:schemeClr>
                    </a:solidFill>
                  </a:tcPr>
                </a:tc>
                <a:tc>
                  <a:txBody>
                    <a:bodyPr/>
                    <a:lstStyle/>
                    <a:p>
                      <a:pPr algn="ctr" fontAlgn="ctr"/>
                      <a:r>
                        <a:rPr lang="en-US" sz="1200" u="none" strike="noStrike" dirty="0">
                          <a:effectLst/>
                        </a:rPr>
                        <a:t>Number of cars  owned</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tx1">
                        <a:lumMod val="65000"/>
                        <a:lumOff val="35000"/>
                      </a:schemeClr>
                    </a:solidFill>
                  </a:tcPr>
                </a:tc>
                <a:tc>
                  <a:txBody>
                    <a:bodyPr/>
                    <a:lstStyle/>
                    <a:p>
                      <a:pPr algn="ctr" fontAlgn="ctr"/>
                      <a:r>
                        <a:rPr lang="en-US" sz="1200" u="none" strike="noStrike" dirty="0">
                          <a:effectLst/>
                        </a:rPr>
                        <a:t>Number of cars </a:t>
                      </a:r>
                    </a:p>
                    <a:p>
                      <a:pPr algn="ctr" fontAlgn="ctr"/>
                      <a:r>
                        <a:rPr lang="en-US" sz="1200" u="none" strike="noStrike" dirty="0">
                          <a:effectLst/>
                        </a:rPr>
                        <a:t>not owned</a:t>
                      </a:r>
                      <a:endParaRPr lang="en-US" sz="1200" b="1" i="0" u="none" strike="noStrike" dirty="0">
                        <a:solidFill>
                          <a:srgbClr val="000000"/>
                        </a:solidFill>
                        <a:effectLst/>
                        <a:latin typeface="Calibri" panose="020F0502020204030204" pitchFamily="34" charset="0"/>
                      </a:endParaRPr>
                    </a:p>
                  </a:txBody>
                  <a:tcPr marL="9525" marR="9525" marT="9525" marB="0" anchor="ctr">
                    <a:solidFill>
                      <a:schemeClr val="tx1">
                        <a:lumMod val="65000"/>
                        <a:lumOff val="35000"/>
                      </a:schemeClr>
                    </a:solidFill>
                  </a:tcPr>
                </a:tc>
                <a:extLst>
                  <a:ext uri="{0D108BD9-81ED-4DB2-BD59-A6C34878D82A}">
                    <a16:rowId xmlns:a16="http://schemas.microsoft.com/office/drawing/2014/main" val="1486174611"/>
                  </a:ext>
                </a:extLst>
              </a:tr>
              <a:tr h="227103">
                <a:tc>
                  <a:txBody>
                    <a:bodyPr/>
                    <a:lstStyle/>
                    <a:p>
                      <a:pPr algn="l" fontAlgn="b"/>
                      <a:r>
                        <a:rPr lang="en-US" sz="1100" u="none" strike="noStrike" dirty="0">
                          <a:effectLst/>
                        </a:rPr>
                        <a:t>NSW</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ctr"/>
                      <a:r>
                        <a:rPr lang="en-US" sz="1100" u="none" strike="noStrike" dirty="0">
                          <a:effectLst/>
                        </a:rPr>
                        <a:t>5465</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US" sz="1100" u="none" strike="noStrike">
                          <a:effectLst/>
                        </a:rPr>
                        <a:t>5201</a:t>
                      </a:r>
                      <a:endParaRPr lang="en-US"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880774164"/>
                  </a:ext>
                </a:extLst>
              </a:tr>
              <a:tr h="227103">
                <a:tc>
                  <a:txBody>
                    <a:bodyPr/>
                    <a:lstStyle/>
                    <a:p>
                      <a:pPr algn="l" fontAlgn="b"/>
                      <a:r>
                        <a:rPr lang="en-US" sz="1100" u="none" strike="noStrike">
                          <a:effectLst/>
                        </a:rPr>
                        <a:t>VIC</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ctr"/>
                      <a:r>
                        <a:rPr lang="en-US" sz="1100" u="none" strike="noStrike" dirty="0">
                          <a:effectLst/>
                        </a:rPr>
                        <a:t>2425</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US" sz="1100" u="none" strike="noStrike" dirty="0">
                          <a:effectLst/>
                        </a:rPr>
                        <a:t>2596</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3654160724"/>
                  </a:ext>
                </a:extLst>
              </a:tr>
              <a:tr h="227103">
                <a:tc>
                  <a:txBody>
                    <a:bodyPr/>
                    <a:lstStyle/>
                    <a:p>
                      <a:pPr algn="l" fontAlgn="b"/>
                      <a:r>
                        <a:rPr lang="en-US" sz="1100" u="none" strike="noStrike">
                          <a:effectLst/>
                        </a:rPr>
                        <a:t>QLD</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ctr"/>
                      <a:r>
                        <a:rPr lang="en-US" sz="1100" u="none" strike="noStrike">
                          <a:effectLst/>
                        </a:rPr>
                        <a:t>2133</a:t>
                      </a:r>
                      <a:endParaRPr lang="en-US" sz="1100" b="0" i="0" u="none" strike="noStrike">
                        <a:solidFill>
                          <a:srgbClr val="000000"/>
                        </a:solidFill>
                        <a:effectLst/>
                        <a:latin typeface="Calibri" panose="020F0502020204030204" pitchFamily="34" charset="0"/>
                      </a:endParaRPr>
                    </a:p>
                  </a:txBody>
                  <a:tcPr marL="9525" marR="9525" marT="9525" marB="0" anchor="ctr">
                    <a:solidFill>
                      <a:schemeClr val="bg1">
                        <a:lumMod val="85000"/>
                      </a:schemeClr>
                    </a:solidFill>
                  </a:tcPr>
                </a:tc>
                <a:tc>
                  <a:txBody>
                    <a:bodyPr/>
                    <a:lstStyle/>
                    <a:p>
                      <a:pPr algn="ctr" fontAlgn="ctr"/>
                      <a:r>
                        <a:rPr lang="en-US" sz="1100" u="none" strike="noStrike" dirty="0">
                          <a:effectLst/>
                        </a:rPr>
                        <a:t>2129</a:t>
                      </a:r>
                      <a:endParaRPr lang="en-US" sz="1100" b="0" i="0" u="none" strike="noStrike" dirty="0">
                        <a:solidFill>
                          <a:srgbClr val="000000"/>
                        </a:solidFill>
                        <a:effectLst/>
                        <a:latin typeface="Calibri" panose="020F0502020204030204"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val="2903008353"/>
                  </a:ext>
                </a:extLst>
              </a:tr>
            </a:tbl>
          </a:graphicData>
        </a:graphic>
      </p:graphicFrame>
    </p:spTree>
    <p:extLst>
      <p:ext uri="{BB962C8B-B14F-4D97-AF65-F5344CB8AC3E}">
        <p14:creationId xmlns:p14="http://schemas.microsoft.com/office/powerpoint/2010/main" val="15862667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 High Value Customers To Generate Most Value in the Organization</a:t>
            </a:r>
            <a:endParaRPr dirty="0"/>
          </a:p>
        </p:txBody>
      </p:sp>
      <p:sp>
        <p:nvSpPr>
          <p:cNvPr id="142" name="Shape 91"/>
          <p:cNvSpPr/>
          <p:nvPr/>
        </p:nvSpPr>
        <p:spPr>
          <a:xfrm>
            <a:off x="353225" y="1724050"/>
            <a:ext cx="4134600" cy="387846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For targeting High Value customers, the following model has been developed;</a:t>
            </a:r>
          </a:p>
          <a:p>
            <a:pPr marL="342900" indent="-342900">
              <a:buAutoNum type="arabicPeriod"/>
            </a:pPr>
            <a:r>
              <a:rPr lang="en-US" dirty="0"/>
              <a:t>They are between ages 40-49</a:t>
            </a:r>
          </a:p>
          <a:p>
            <a:pPr marL="342900" indent="-342900">
              <a:buAutoNum type="arabicPeriod"/>
            </a:pPr>
            <a:r>
              <a:rPr lang="en-US" dirty="0"/>
              <a:t>Customer Segment are the  mass customers.</a:t>
            </a:r>
          </a:p>
          <a:p>
            <a:pPr marL="342900" indent="-342900">
              <a:buAutoNum type="arabicPeriod"/>
            </a:pPr>
            <a:r>
              <a:rPr lang="en-US" dirty="0"/>
              <a:t>They are mostly females( males  too can be included since it is a 1% difference)</a:t>
            </a:r>
          </a:p>
          <a:p>
            <a:pPr marL="342900" indent="-342900">
              <a:buAutoNum type="arabicPeriod"/>
            </a:pPr>
            <a:r>
              <a:rPr lang="en-US" dirty="0"/>
              <a:t>They work in the manufacturing, Financial services and Health Industry.</a:t>
            </a:r>
          </a:p>
          <a:p>
            <a:pPr marL="342900" indent="-342900">
              <a:buAutoNum type="arabicPeriod"/>
            </a:pPr>
            <a:r>
              <a:rPr lang="en-US" dirty="0"/>
              <a:t>They Live in New South Wales and Victoria.</a:t>
            </a:r>
          </a:p>
          <a:p>
            <a:pPr marL="342900" indent="-342900">
              <a:buAutoNum type="arabicPeriod"/>
            </a:pPr>
            <a:endParaRPr lang="en-US" dirty="0"/>
          </a:p>
          <a:p>
            <a:pPr marL="342900" indent="-342900">
              <a:buAutoNum type="arabicPeriod"/>
            </a:pPr>
            <a:endParaRPr lang="en-US" dirty="0"/>
          </a:p>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800087"/>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High Value Customer Summary Table</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Table 3">
            <a:extLst>
              <a:ext uri="{FF2B5EF4-FFF2-40B4-BE49-F238E27FC236}">
                <a16:creationId xmlns:a16="http://schemas.microsoft.com/office/drawing/2014/main" id="{2DB0F2EC-1243-43BE-8C3F-717CB67D473F}"/>
              </a:ext>
            </a:extLst>
          </p:cNvPr>
          <p:cNvGraphicFramePr>
            <a:graphicFrameLocks noGrp="1"/>
          </p:cNvGraphicFramePr>
          <p:nvPr>
            <p:extLst>
              <p:ext uri="{D42A27DB-BD31-4B8C-83A1-F6EECF244321}">
                <p14:modId xmlns:p14="http://schemas.microsoft.com/office/powerpoint/2010/main" val="600617257"/>
              </p:ext>
            </p:extLst>
          </p:nvPr>
        </p:nvGraphicFramePr>
        <p:xfrm>
          <a:off x="83127" y="1450738"/>
          <a:ext cx="8977746" cy="3428789"/>
        </p:xfrm>
        <a:graphic>
          <a:graphicData uri="http://schemas.openxmlformats.org/drawingml/2006/table">
            <a:tbl>
              <a:tblPr>
                <a:tableStyleId>{5940675A-B579-460E-94D1-54222C63F5DA}</a:tableStyleId>
              </a:tblPr>
              <a:tblGrid>
                <a:gridCol w="1047403">
                  <a:extLst>
                    <a:ext uri="{9D8B030D-6E8A-4147-A177-3AD203B41FA5}">
                      <a16:colId xmlns:a16="http://schemas.microsoft.com/office/drawing/2014/main" val="1248857598"/>
                    </a:ext>
                  </a:extLst>
                </a:gridCol>
                <a:gridCol w="1197033">
                  <a:extLst>
                    <a:ext uri="{9D8B030D-6E8A-4147-A177-3AD203B41FA5}">
                      <a16:colId xmlns:a16="http://schemas.microsoft.com/office/drawing/2014/main" val="2858986298"/>
                    </a:ext>
                  </a:extLst>
                </a:gridCol>
                <a:gridCol w="1147157">
                  <a:extLst>
                    <a:ext uri="{9D8B030D-6E8A-4147-A177-3AD203B41FA5}">
                      <a16:colId xmlns:a16="http://schemas.microsoft.com/office/drawing/2014/main" val="2221665074"/>
                    </a:ext>
                  </a:extLst>
                </a:gridCol>
                <a:gridCol w="798022">
                  <a:extLst>
                    <a:ext uri="{9D8B030D-6E8A-4147-A177-3AD203B41FA5}">
                      <a16:colId xmlns:a16="http://schemas.microsoft.com/office/drawing/2014/main" val="1327903678"/>
                    </a:ext>
                  </a:extLst>
                </a:gridCol>
                <a:gridCol w="798022">
                  <a:extLst>
                    <a:ext uri="{9D8B030D-6E8A-4147-A177-3AD203B41FA5}">
                      <a16:colId xmlns:a16="http://schemas.microsoft.com/office/drawing/2014/main" val="1433513487"/>
                    </a:ext>
                  </a:extLst>
                </a:gridCol>
                <a:gridCol w="798022">
                  <a:extLst>
                    <a:ext uri="{9D8B030D-6E8A-4147-A177-3AD203B41FA5}">
                      <a16:colId xmlns:a16="http://schemas.microsoft.com/office/drawing/2014/main" val="1034785683"/>
                    </a:ext>
                  </a:extLst>
                </a:gridCol>
                <a:gridCol w="974284">
                  <a:extLst>
                    <a:ext uri="{9D8B030D-6E8A-4147-A177-3AD203B41FA5}">
                      <a16:colId xmlns:a16="http://schemas.microsoft.com/office/drawing/2014/main" val="447448019"/>
                    </a:ext>
                  </a:extLst>
                </a:gridCol>
                <a:gridCol w="761748">
                  <a:extLst>
                    <a:ext uri="{9D8B030D-6E8A-4147-A177-3AD203B41FA5}">
                      <a16:colId xmlns:a16="http://schemas.microsoft.com/office/drawing/2014/main" val="1412992653"/>
                    </a:ext>
                  </a:extLst>
                </a:gridCol>
                <a:gridCol w="658033">
                  <a:extLst>
                    <a:ext uri="{9D8B030D-6E8A-4147-A177-3AD203B41FA5}">
                      <a16:colId xmlns:a16="http://schemas.microsoft.com/office/drawing/2014/main" val="423236599"/>
                    </a:ext>
                  </a:extLst>
                </a:gridCol>
                <a:gridCol w="798022">
                  <a:extLst>
                    <a:ext uri="{9D8B030D-6E8A-4147-A177-3AD203B41FA5}">
                      <a16:colId xmlns:a16="http://schemas.microsoft.com/office/drawing/2014/main" val="3734441595"/>
                    </a:ext>
                  </a:extLst>
                </a:gridCol>
              </a:tblGrid>
              <a:tr h="969949">
                <a:tc>
                  <a:txBody>
                    <a:bodyPr/>
                    <a:lstStyle/>
                    <a:p>
                      <a:pPr algn="ctr" fontAlgn="ctr"/>
                      <a:r>
                        <a:rPr lang="en-US" sz="1100" u="none" strike="noStrike" dirty="0">
                          <a:effectLst/>
                        </a:rPr>
                        <a:t>customer id</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u="none" strike="noStrike" dirty="0">
                          <a:effectLst/>
                        </a:rPr>
                        <a:t>first name</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u="none" strike="noStrike" dirty="0">
                          <a:effectLst/>
                        </a:rPr>
                        <a:t>last name</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u="none" strike="noStrike" dirty="0">
                          <a:effectLst/>
                        </a:rPr>
                        <a:t>gender</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u="none" strike="noStrike" dirty="0">
                          <a:effectLst/>
                        </a:rPr>
                        <a:t>past 3 years bike related purchases</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u="none" strike="noStrike" dirty="0">
                          <a:effectLst/>
                        </a:rPr>
                        <a:t>Age</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u="none" strike="noStrike" dirty="0">
                          <a:effectLst/>
                        </a:rPr>
                        <a:t>job industry category</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u="none" strike="noStrike" dirty="0">
                          <a:effectLst/>
                        </a:rPr>
                        <a:t>wealth segment</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100" u="none" strike="noStrike" dirty="0">
                          <a:effectLst/>
                        </a:rPr>
                        <a:t>owns car</a:t>
                      </a:r>
                      <a:endParaRPr lang="en-US" sz="1100" b="0" i="0" u="none" strike="noStrike" dirty="0">
                        <a:solidFill>
                          <a:srgbClr val="000000"/>
                        </a:solidFill>
                        <a:effectLst/>
                        <a:latin typeface="Calibri" panose="020F0502020204030204" pitchFamily="34" charset="0"/>
                      </a:endParaRPr>
                    </a:p>
                  </a:txBody>
                  <a:tcPr marL="9525" marR="9525" marT="9525" marB="0" anchor="ctr">
                    <a:solidFill>
                      <a:srgbClr val="0070C0"/>
                    </a:solidFill>
                  </a:tcPr>
                </a:tc>
                <a:tc>
                  <a:txBody>
                    <a:bodyPr/>
                    <a:lstStyle/>
                    <a:p>
                      <a:pPr algn="ctr" fontAlgn="ctr"/>
                      <a:r>
                        <a:rPr lang="en-US" sz="1000" u="none" strike="noStrike" dirty="0">
                          <a:effectLst/>
                        </a:rPr>
                        <a:t>State</a:t>
                      </a:r>
                      <a:endParaRPr lang="en-US" sz="1000" b="0" i="0" u="none" strike="noStrike" dirty="0">
                        <a:solidFill>
                          <a:srgbClr val="000000"/>
                        </a:solidFill>
                        <a:effectLst/>
                        <a:latin typeface="Arial" panose="020B0604020202020204" pitchFamily="34" charset="0"/>
                      </a:endParaRPr>
                    </a:p>
                  </a:txBody>
                  <a:tcPr marL="9525" marR="9525" marT="9525" marB="0" anchor="ctr">
                    <a:solidFill>
                      <a:srgbClr val="0070C0"/>
                    </a:solidFill>
                  </a:tcPr>
                </a:tc>
                <a:extLst>
                  <a:ext uri="{0D108BD9-81ED-4DB2-BD59-A6C34878D82A}">
                    <a16:rowId xmlns:a16="http://schemas.microsoft.com/office/drawing/2014/main" val="2739827740"/>
                  </a:ext>
                </a:extLst>
              </a:tr>
              <a:tr h="491768">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Eli</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Bockman</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81</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42</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Financial Services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Mass Customer</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NSW</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extLst>
                  <a:ext uri="{0D108BD9-81ED-4DB2-BD59-A6C34878D82A}">
                    <a16:rowId xmlns:a16="http://schemas.microsoft.com/office/drawing/2014/main" val="3368705354"/>
                  </a:ext>
                </a:extLst>
              </a:tr>
              <a:tr h="491768">
                <a:tc>
                  <a:txBody>
                    <a:bodyPr/>
                    <a:lstStyle/>
                    <a:p>
                      <a:pPr algn="ct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Garvin</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err="1">
                          <a:effectLst/>
                        </a:rPr>
                        <a:t>Klees</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37</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44</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Health</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Mass Customer</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NSW</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extLst>
                  <a:ext uri="{0D108BD9-81ED-4DB2-BD59-A6C34878D82A}">
                    <a16:rowId xmlns:a16="http://schemas.microsoft.com/office/drawing/2014/main" val="3091255968"/>
                  </a:ext>
                </a:extLst>
              </a:tr>
              <a:tr h="491768">
                <a:tc>
                  <a:txBody>
                    <a:bodyPr/>
                    <a:lstStyle/>
                    <a:p>
                      <a:pPr algn="ct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Chiquita</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err="1">
                          <a:effectLst/>
                        </a:rPr>
                        <a:t>Durnall</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Female</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24</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46</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Manufacturing</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Mass Customer</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NSW</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extLst>
                  <a:ext uri="{0D108BD9-81ED-4DB2-BD59-A6C34878D82A}">
                    <a16:rowId xmlns:a16="http://schemas.microsoft.com/office/drawing/2014/main" val="1295384930"/>
                  </a:ext>
                </a:extLst>
              </a:tr>
              <a:tr h="491768">
                <a:tc>
                  <a:txBody>
                    <a:bodyPr/>
                    <a:lstStyle/>
                    <a:p>
                      <a:pPr algn="ct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Whitby</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Schapero</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Male</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38</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42</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Manufacturing</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Mass Customer</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VIC</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extLst>
                  <a:ext uri="{0D108BD9-81ED-4DB2-BD59-A6C34878D82A}">
                    <a16:rowId xmlns:a16="http://schemas.microsoft.com/office/drawing/2014/main" val="950100518"/>
                  </a:ext>
                </a:extLst>
              </a:tr>
              <a:tr h="491768">
                <a:tc>
                  <a:txBody>
                    <a:bodyPr/>
                    <a:lstStyle/>
                    <a:p>
                      <a:pPr algn="ct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Fields</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Langdon</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78</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49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Financial Services</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Mass Customer</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tc>
                  <a:txBody>
                    <a:bodyPr/>
                    <a:lstStyle/>
                    <a:p>
                      <a:pPr algn="ctr" fontAlgn="b"/>
                      <a:r>
                        <a:rPr lang="en-US" sz="1100" u="none" strike="noStrike" dirty="0">
                          <a:effectLst/>
                        </a:rPr>
                        <a:t>NSW</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3"/>
                    </a:solidFill>
                  </a:tcPr>
                </a:tc>
                <a:extLst>
                  <a:ext uri="{0D108BD9-81ED-4DB2-BD59-A6C34878D82A}">
                    <a16:rowId xmlns:a16="http://schemas.microsoft.com/office/drawing/2014/main" val="2459348306"/>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8621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a:t>Independent Variables  To Generate the  Most Value in the Organization</a:t>
            </a:r>
            <a:endParaRPr lang="en-US"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Rectangle 1">
            <a:extLst>
              <a:ext uri="{FF2B5EF4-FFF2-40B4-BE49-F238E27FC236}">
                <a16:creationId xmlns:a16="http://schemas.microsoft.com/office/drawing/2014/main" id="{E7C13F0B-F30B-40FB-8B1B-137AF924E5F8}"/>
              </a:ext>
            </a:extLst>
          </p:cNvPr>
          <p:cNvSpPr/>
          <p:nvPr/>
        </p:nvSpPr>
        <p:spPr>
          <a:xfrm>
            <a:off x="694707" y="2223637"/>
            <a:ext cx="4572000" cy="1600438"/>
          </a:xfrm>
          <a:prstGeom prst="rect">
            <a:avLst/>
          </a:prstGeom>
        </p:spPr>
        <p:txBody>
          <a:bodyPr>
            <a:spAutoFit/>
          </a:bodyPr>
          <a:lstStyle/>
          <a:p>
            <a:r>
              <a:rPr lang="en-US" dirty="0"/>
              <a:t>The following are the analysis for the independent variables;</a:t>
            </a:r>
          </a:p>
          <a:p>
            <a:endParaRPr lang="en-US" dirty="0"/>
          </a:p>
          <a:p>
            <a:pPr marL="342900" lvl="2" indent="-342900">
              <a:buAutoNum type="arabicPeriod"/>
            </a:pPr>
            <a:r>
              <a:rPr lang="en-US" dirty="0"/>
              <a:t>The Most purchased brand by the customers are the Solex, Giant Bicycles and weareA2B</a:t>
            </a:r>
          </a:p>
          <a:p>
            <a:pPr marL="342900" lvl="2" indent="-342900">
              <a:buAutoNum type="arabicPeriod"/>
            </a:pPr>
            <a:r>
              <a:rPr lang="en-US" dirty="0"/>
              <a:t>That purchased the standard product Line</a:t>
            </a:r>
          </a:p>
          <a:p>
            <a:pPr marL="342900" lvl="2" indent="-342900">
              <a:buAutoNum type="arabicPeriod"/>
            </a:pPr>
            <a:r>
              <a:rPr lang="en-US" dirty="0"/>
              <a:t>With sizes medium.</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6244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Analysis of Top New Customers to drive the most Value for  the Organization</a:t>
            </a:r>
            <a:endParaRPr dirty="0"/>
          </a:p>
        </p:txBody>
      </p:sp>
      <p:sp>
        <p:nvSpPr>
          <p:cNvPr id="124" name="Shape 73"/>
          <p:cNvSpPr/>
          <p:nvPr/>
        </p:nvSpPr>
        <p:spPr>
          <a:xfrm>
            <a:off x="205025" y="2164724"/>
            <a:ext cx="4134600" cy="281663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This Analysis will focus on the following;</a:t>
            </a:r>
          </a:p>
          <a:p>
            <a:pPr marL="342900" indent="-342900">
              <a:buAutoNum type="arabicPeriod"/>
            </a:pPr>
            <a:r>
              <a:rPr lang="en-US" dirty="0"/>
              <a:t>Age Category Vs purchases and profit</a:t>
            </a:r>
          </a:p>
          <a:p>
            <a:pPr marL="342900" indent="-342900">
              <a:buAutoNum type="arabicPeriod"/>
            </a:pPr>
            <a:r>
              <a:rPr lang="en-US" dirty="0"/>
              <a:t>Bike related purchases Vs Customer segment</a:t>
            </a:r>
          </a:p>
          <a:p>
            <a:pPr marL="342900" indent="-342900">
              <a:buAutoNum type="arabicPeriod"/>
            </a:pPr>
            <a:r>
              <a:rPr lang="en-US" dirty="0"/>
              <a:t>The Highest Selling Brand of Products</a:t>
            </a:r>
          </a:p>
          <a:p>
            <a:pPr marL="342900" indent="-342900">
              <a:buAutoNum type="arabicPeriod"/>
            </a:pPr>
            <a:r>
              <a:rPr lang="en-US" dirty="0"/>
              <a:t>Bike Purchases Vs Gender</a:t>
            </a:r>
          </a:p>
          <a:p>
            <a:pPr marL="342900" indent="-342900">
              <a:buAutoNum type="arabicPeriod"/>
            </a:pPr>
            <a:r>
              <a:rPr lang="en-US" dirty="0"/>
              <a:t>Purchases vs Job industry category</a:t>
            </a:r>
          </a:p>
          <a:p>
            <a:pPr marL="342900" indent="-342900">
              <a:buAutoNum type="arabicPeriod"/>
            </a:pPr>
            <a:r>
              <a:rPr lang="en-US" dirty="0"/>
              <a:t>Product Line and Product Size</a:t>
            </a:r>
          </a:p>
          <a:p>
            <a:pPr marL="342900" indent="-342900">
              <a:buAutoNum type="arabicPeriod"/>
            </a:pPr>
            <a:r>
              <a:rPr lang="en-US" dirty="0"/>
              <a:t>States Vs Car Analysis</a:t>
            </a:r>
          </a:p>
          <a:p>
            <a:pPr marL="342900" indent="-342900">
              <a:buAutoNum type="arabicPeriod"/>
            </a:pPr>
            <a:r>
              <a:rPr lang="en-US" dirty="0"/>
              <a:t>Summary Table of Target  Customers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Age Category Vs Purchases and profit</a:t>
            </a:r>
            <a:endParaRPr dirty="0"/>
          </a:p>
        </p:txBody>
      </p:sp>
      <p:sp>
        <p:nvSpPr>
          <p:cNvPr id="133" name="Shape 82"/>
          <p:cNvSpPr/>
          <p:nvPr/>
        </p:nvSpPr>
        <p:spPr>
          <a:xfrm>
            <a:off x="205025" y="2164724"/>
            <a:ext cx="4134600" cy="95843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From the Charts, we can deduce that age category 40-49 makes up the bulk of Purchases and Profit for  the past three years.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2" name="Chart 11">
            <a:extLst>
              <a:ext uri="{FF2B5EF4-FFF2-40B4-BE49-F238E27FC236}">
                <a16:creationId xmlns:a16="http://schemas.microsoft.com/office/drawing/2014/main" id="{FEDFDF28-05A8-40B3-96D2-1AD97A854D50}"/>
              </a:ext>
            </a:extLst>
          </p:cNvPr>
          <p:cNvGraphicFramePr>
            <a:graphicFrameLocks/>
          </p:cNvGraphicFramePr>
          <p:nvPr>
            <p:extLst>
              <p:ext uri="{D42A27DB-BD31-4B8C-83A1-F6EECF244321}">
                <p14:modId xmlns:p14="http://schemas.microsoft.com/office/powerpoint/2010/main" val="4089788513"/>
              </p:ext>
            </p:extLst>
          </p:nvPr>
        </p:nvGraphicFramePr>
        <p:xfrm>
          <a:off x="5618603" y="963629"/>
          <a:ext cx="3525397" cy="21982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1D2D595A-D9DC-41C1-B5E9-CDA782E5F341}"/>
              </a:ext>
            </a:extLst>
          </p:cNvPr>
          <p:cNvGraphicFramePr>
            <a:graphicFrameLocks/>
          </p:cNvGraphicFramePr>
          <p:nvPr>
            <p:extLst>
              <p:ext uri="{D42A27DB-BD31-4B8C-83A1-F6EECF244321}">
                <p14:modId xmlns:p14="http://schemas.microsoft.com/office/powerpoint/2010/main" val="1625393861"/>
              </p:ext>
            </p:extLst>
          </p:nvPr>
        </p:nvGraphicFramePr>
        <p:xfrm>
          <a:off x="5586062" y="3161841"/>
          <a:ext cx="3392174" cy="19816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Purchases VS Customer Segment</a:t>
            </a:r>
            <a:endParaRPr dirty="0"/>
          </a:p>
        </p:txBody>
      </p:sp>
      <p:sp>
        <p:nvSpPr>
          <p:cNvPr id="133" name="Shape 82"/>
          <p:cNvSpPr/>
          <p:nvPr/>
        </p:nvSpPr>
        <p:spPr>
          <a:xfrm>
            <a:off x="205025" y="2164724"/>
            <a:ext cx="4134600" cy="148935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From the Charts, we can See that the Mass customer segment has more bike related purchases and also show  a correlation with profit. Therefore, marketing campaigns should target this segment more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9" name="Chart 8">
            <a:extLst>
              <a:ext uri="{FF2B5EF4-FFF2-40B4-BE49-F238E27FC236}">
                <a16:creationId xmlns:a16="http://schemas.microsoft.com/office/drawing/2014/main" id="{64484E5B-4891-4176-8491-C926CD7DCFED}"/>
              </a:ext>
            </a:extLst>
          </p:cNvPr>
          <p:cNvGraphicFramePr>
            <a:graphicFrameLocks/>
          </p:cNvGraphicFramePr>
          <p:nvPr>
            <p:extLst>
              <p:ext uri="{D42A27DB-BD31-4B8C-83A1-F6EECF244321}">
                <p14:modId xmlns:p14="http://schemas.microsoft.com/office/powerpoint/2010/main" val="979333600"/>
              </p:ext>
            </p:extLst>
          </p:nvPr>
        </p:nvGraphicFramePr>
        <p:xfrm>
          <a:off x="5600863" y="929064"/>
          <a:ext cx="3338112" cy="21940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651CD24B-35D3-4F9E-9D60-36102CF7A998}"/>
              </a:ext>
            </a:extLst>
          </p:cNvPr>
          <p:cNvGraphicFramePr>
            <a:graphicFrameLocks/>
          </p:cNvGraphicFramePr>
          <p:nvPr>
            <p:extLst>
              <p:ext uri="{D42A27DB-BD31-4B8C-83A1-F6EECF244321}">
                <p14:modId xmlns:p14="http://schemas.microsoft.com/office/powerpoint/2010/main" val="2415093476"/>
              </p:ext>
            </p:extLst>
          </p:nvPr>
        </p:nvGraphicFramePr>
        <p:xfrm>
          <a:off x="5441404" y="3123159"/>
          <a:ext cx="3727996" cy="19966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34591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Highest Selling Brand of  Products</a:t>
            </a:r>
            <a:endParaRPr dirty="0"/>
          </a:p>
        </p:txBody>
      </p:sp>
      <p:sp>
        <p:nvSpPr>
          <p:cNvPr id="133" name="Shape 82"/>
          <p:cNvSpPr/>
          <p:nvPr/>
        </p:nvSpPr>
        <p:spPr>
          <a:xfrm>
            <a:off x="205025" y="2164724"/>
            <a:ext cx="4134600" cy="202026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chart shows that the Solex, Giant Bicycles and WearA2B Brands has  more purchases respectively and correlates with generating more profit for the business. Therefore, Marketing campaigns should be targeted at promoting these products  to target new customers.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1" name="Chart 10">
            <a:extLst>
              <a:ext uri="{FF2B5EF4-FFF2-40B4-BE49-F238E27FC236}">
                <a16:creationId xmlns:a16="http://schemas.microsoft.com/office/drawing/2014/main" id="{9188E01E-9234-44EB-A83E-9B9EE8A2C905}"/>
              </a:ext>
            </a:extLst>
          </p:cNvPr>
          <p:cNvGraphicFramePr>
            <a:graphicFrameLocks/>
          </p:cNvGraphicFramePr>
          <p:nvPr>
            <p:extLst>
              <p:ext uri="{D42A27DB-BD31-4B8C-83A1-F6EECF244321}">
                <p14:modId xmlns:p14="http://schemas.microsoft.com/office/powerpoint/2010/main" val="612596142"/>
              </p:ext>
            </p:extLst>
          </p:nvPr>
        </p:nvGraphicFramePr>
        <p:xfrm>
          <a:off x="4804377" y="1337551"/>
          <a:ext cx="4255448" cy="3057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11628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Purchases by Gender</a:t>
            </a:r>
            <a:endParaRPr dirty="0"/>
          </a:p>
        </p:txBody>
      </p:sp>
      <p:sp>
        <p:nvSpPr>
          <p:cNvPr id="133" name="Shape 82"/>
          <p:cNvSpPr/>
          <p:nvPr/>
        </p:nvSpPr>
        <p:spPr>
          <a:xfrm>
            <a:off x="205025" y="2164724"/>
            <a:ext cx="4134600" cy="148935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chart depicts that the female gender have purchased more in the last three years more than the males by a slight margin of 1%.</a:t>
            </a:r>
          </a:p>
          <a:p>
            <a:r>
              <a:rPr lang="en-US" dirty="0"/>
              <a:t>Despite, Marketing should be targeted at both genders.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a:extLst>
              <a:ext uri="{FF2B5EF4-FFF2-40B4-BE49-F238E27FC236}">
                <a16:creationId xmlns:a16="http://schemas.microsoft.com/office/drawing/2014/main" id="{972AE451-BED6-4185-A159-C3268F28745B}"/>
              </a:ext>
            </a:extLst>
          </p:cNvPr>
          <p:cNvGraphicFramePr>
            <a:graphicFrameLocks/>
          </p:cNvGraphicFramePr>
          <p:nvPr>
            <p:extLst>
              <p:ext uri="{D42A27DB-BD31-4B8C-83A1-F6EECF244321}">
                <p14:modId xmlns:p14="http://schemas.microsoft.com/office/powerpoint/2010/main" val="1654720458"/>
              </p:ext>
            </p:extLst>
          </p:nvPr>
        </p:nvGraphicFramePr>
        <p:xfrm>
          <a:off x="4366975" y="152010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5013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Purchases by Job Industry</a:t>
            </a:r>
            <a:endParaRPr dirty="0"/>
          </a:p>
        </p:txBody>
      </p:sp>
      <p:sp>
        <p:nvSpPr>
          <p:cNvPr id="133" name="Shape 82"/>
          <p:cNvSpPr/>
          <p:nvPr/>
        </p:nvSpPr>
        <p:spPr>
          <a:xfrm>
            <a:off x="205025" y="2164724"/>
            <a:ext cx="4134600" cy="148935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Manufacturing, Financial Services and Health are the three highest performing industries that have purchased more bike items in the past three years and therefore more attention should be paid to them during marketing.</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9" name="Chart 8">
            <a:extLst>
              <a:ext uri="{FF2B5EF4-FFF2-40B4-BE49-F238E27FC236}">
                <a16:creationId xmlns:a16="http://schemas.microsoft.com/office/drawing/2014/main" id="{8C7D8B67-A60F-44E6-B858-88661706EBC3}"/>
              </a:ext>
            </a:extLst>
          </p:cNvPr>
          <p:cNvGraphicFramePr>
            <a:graphicFrameLocks/>
          </p:cNvGraphicFramePr>
          <p:nvPr>
            <p:extLst>
              <p:ext uri="{D42A27DB-BD31-4B8C-83A1-F6EECF244321}">
                <p14:modId xmlns:p14="http://schemas.microsoft.com/office/powerpoint/2010/main" val="3505477523"/>
              </p:ext>
            </p:extLst>
          </p:nvPr>
        </p:nvGraphicFramePr>
        <p:xfrm>
          <a:off x="4740350" y="997973"/>
          <a:ext cx="4134600" cy="28799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50749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6244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Product Line and Product Size </a:t>
            </a:r>
          </a:p>
          <a:p>
            <a:r>
              <a:rPr lang="en-US" dirty="0"/>
              <a:t>Frequency</a:t>
            </a:r>
            <a:endParaRPr dirty="0"/>
          </a:p>
        </p:txBody>
      </p:sp>
      <p:sp>
        <p:nvSpPr>
          <p:cNvPr id="133" name="Shape 82"/>
          <p:cNvSpPr/>
          <p:nvPr/>
        </p:nvSpPr>
        <p:spPr>
          <a:xfrm>
            <a:off x="205025" y="2164724"/>
            <a:ext cx="4134600" cy="202026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From the Product Line chart, the standard Product has been purchased more by customers While in terms of the product size, the Medium size leads the way.</a:t>
            </a:r>
          </a:p>
          <a:p>
            <a:r>
              <a:rPr lang="en-US" dirty="0"/>
              <a:t>Hence the  best movers from the both charts should be used as a means to target new potential customers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mc:AlternateContent xmlns:mc="http://schemas.openxmlformats.org/markup-compatibility/2006">
        <mc:Choice xmlns:cx1="http://schemas.microsoft.com/office/drawing/2015/9/8/chartex" Requires="cx1">
          <p:graphicFrame>
            <p:nvGraphicFramePr>
              <p:cNvPr id="8" name="Chart 7">
                <a:extLst>
                  <a:ext uri="{FF2B5EF4-FFF2-40B4-BE49-F238E27FC236}">
                    <a16:creationId xmlns:a16="http://schemas.microsoft.com/office/drawing/2014/main" id="{20542EF0-8D6E-488D-BDC7-B80041B7A9CE}"/>
                  </a:ext>
                </a:extLst>
              </p:cNvPr>
              <p:cNvGraphicFramePr/>
              <p:nvPr>
                <p:extLst>
                  <p:ext uri="{D42A27DB-BD31-4B8C-83A1-F6EECF244321}">
                    <p14:modId xmlns:p14="http://schemas.microsoft.com/office/powerpoint/2010/main" val="1866139427"/>
                  </p:ext>
                </p:extLst>
              </p:nvPr>
            </p:nvGraphicFramePr>
            <p:xfrm>
              <a:off x="5431315" y="852149"/>
              <a:ext cx="3744586" cy="201839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8" name="Chart 7">
                <a:extLst>
                  <a:ext uri="{FF2B5EF4-FFF2-40B4-BE49-F238E27FC236}">
                    <a16:creationId xmlns:a16="http://schemas.microsoft.com/office/drawing/2014/main" id="{20542EF0-8D6E-488D-BDC7-B80041B7A9CE}"/>
                  </a:ext>
                </a:extLst>
              </p:cNvPr>
              <p:cNvPicPr>
                <a:picLocks noGrp="1" noRot="1" noChangeAspect="1" noMove="1" noResize="1" noEditPoints="1" noAdjustHandles="1" noChangeArrowheads="1" noChangeShapeType="1"/>
              </p:cNvPicPr>
              <p:nvPr/>
            </p:nvPicPr>
            <p:blipFill>
              <a:blip r:embed="rId4"/>
              <a:stretch>
                <a:fillRect/>
              </a:stretch>
            </p:blipFill>
            <p:spPr>
              <a:xfrm>
                <a:off x="5431315" y="852149"/>
                <a:ext cx="3744586" cy="2018395"/>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0" name="Chart 9">
                <a:extLst>
                  <a:ext uri="{FF2B5EF4-FFF2-40B4-BE49-F238E27FC236}">
                    <a16:creationId xmlns:a16="http://schemas.microsoft.com/office/drawing/2014/main" id="{DDB98CF7-1F79-4825-8589-24325DF8E1AF}"/>
                  </a:ext>
                </a:extLst>
              </p:cNvPr>
              <p:cNvGraphicFramePr/>
              <p:nvPr>
                <p:extLst>
                  <p:ext uri="{D42A27DB-BD31-4B8C-83A1-F6EECF244321}">
                    <p14:modId xmlns:p14="http://schemas.microsoft.com/office/powerpoint/2010/main" val="3459321215"/>
                  </p:ext>
                </p:extLst>
              </p:nvPr>
            </p:nvGraphicFramePr>
            <p:xfrm>
              <a:off x="5431315" y="3018622"/>
              <a:ext cx="3744585" cy="1860903"/>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10" name="Chart 9">
                <a:extLst>
                  <a:ext uri="{FF2B5EF4-FFF2-40B4-BE49-F238E27FC236}">
                    <a16:creationId xmlns:a16="http://schemas.microsoft.com/office/drawing/2014/main" id="{DDB98CF7-1F79-4825-8589-24325DF8E1AF}"/>
                  </a:ext>
                </a:extLst>
              </p:cNvPr>
              <p:cNvPicPr>
                <a:picLocks noGrp="1" noRot="1" noChangeAspect="1" noMove="1" noResize="1" noEditPoints="1" noAdjustHandles="1" noChangeArrowheads="1" noChangeShapeType="1"/>
              </p:cNvPicPr>
              <p:nvPr/>
            </p:nvPicPr>
            <p:blipFill>
              <a:blip r:embed="rId6"/>
              <a:stretch>
                <a:fillRect/>
              </a:stretch>
            </p:blipFill>
            <p:spPr>
              <a:xfrm>
                <a:off x="5431315" y="3018622"/>
                <a:ext cx="3744585" cy="1860903"/>
              </a:xfrm>
              <a:prstGeom prst="rect">
                <a:avLst/>
              </a:prstGeom>
            </p:spPr>
          </p:pic>
        </mc:Fallback>
      </mc:AlternateContent>
    </p:spTree>
    <p:extLst>
      <p:ext uri="{BB962C8B-B14F-4D97-AF65-F5344CB8AC3E}">
        <p14:creationId xmlns:p14="http://schemas.microsoft.com/office/powerpoint/2010/main" val="9017898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1352</TotalTime>
  <Words>1102</Words>
  <Application>Microsoft Office PowerPoint</Application>
  <PresentationFormat>On-screen Show (16:9)</PresentationFormat>
  <Paragraphs>170</Paragraphs>
  <Slides>14</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MARTINS PC</cp:lastModifiedBy>
  <cp:revision>25</cp:revision>
  <dcterms:modified xsi:type="dcterms:W3CDTF">2023-02-06T15:54:33Z</dcterms:modified>
</cp:coreProperties>
</file>