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8" r:id="rId22"/>
    <p:sldId id="276" r:id="rId23"/>
    <p:sldId id="27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9600">
                <a:latin typeface="字魂50号-白鸽天行体" panose="00000500000000000000" charset="-122"/>
                <a:ea typeface="字魂50号-白鸽天行体" panose="00000500000000000000" charset="-122"/>
                <a:cs typeface="Baskerville Old Face" panose="02020602080505020303" charset="0"/>
              </a:rPr>
              <a:t>SORT</a:t>
            </a:r>
            <a:r>
              <a:rPr lang="zh-CN" altLang="en-US" sz="9600">
                <a:latin typeface="字魂50号-白鸽天行体" panose="00000500000000000000" charset="-122"/>
                <a:ea typeface="字魂50号-白鸽天行体" panose="00000500000000000000" charset="-122"/>
                <a:cs typeface="Baskerville Old Face" panose="02020602080505020303" charset="0"/>
              </a:rPr>
              <a:t>的本质</a:t>
            </a:r>
            <a:endParaRPr lang="zh-CN" altLang="en-US" sz="9600">
              <a:latin typeface="字魂50号-白鸽天行体" panose="00000500000000000000" charset="-122"/>
              <a:ea typeface="字魂50号-白鸽天行体" panose="00000500000000000000" charset="-122"/>
              <a:cs typeface="Baskerville Old Face" panose="02020602080505020303" charset="0"/>
            </a:endParaRPr>
          </a:p>
        </p:txBody>
      </p:sp>
      <p:sp>
        <p:nvSpPr>
          <p:cNvPr id="3" name="副标题 2"/>
          <p:cNvSpPr>
            <a:spLocks noGrp="1"/>
          </p:cNvSpPr>
          <p:nvPr>
            <p:ph type="subTitle" idx="1"/>
          </p:nvPr>
        </p:nvSpPr>
        <p:spPr/>
        <p:txBody>
          <a:bodyPr>
            <a:normAutofit fontScale="50000"/>
          </a:bodyPr>
          <a:p>
            <a:endParaRPr lang="en-US" altLang="zh-CN">
              <a:latin typeface="Consolas" panose="020B0609020204030204" charset="0"/>
              <a:cs typeface="Consolas" panose="020B0609020204030204" charset="0"/>
            </a:endParaRPr>
          </a:p>
          <a:p>
            <a:r>
              <a:rPr lang="en-US" altLang="zh-CN" sz="9600">
                <a:latin typeface="Consolas" panose="020B0609020204030204" charset="0"/>
                <a:cs typeface="Consolas" panose="020B0609020204030204" charset="0"/>
                <a:sym typeface="+mn-ea"/>
              </a:rPr>
              <a:t>M</a:t>
            </a:r>
            <a:endParaRPr lang="en-US" altLang="zh-CN">
              <a:latin typeface="Consolas" panose="020B0609020204030204" charset="0"/>
              <a:cs typeface="Consolas" panose="020B0609020204030204" charset="0"/>
            </a:endParaRPr>
          </a:p>
          <a:p>
            <a:endParaRPr lang="en-US" altLang="zh-CN">
              <a:latin typeface="Consolas" panose="020B0609020204030204" charset="0"/>
              <a:cs typeface="Consolas" panose="020B0609020204030204" charset="0"/>
            </a:endParaRPr>
          </a:p>
          <a:p>
            <a:r>
              <a:rPr lang="en-US" altLang="zh-CN">
                <a:latin typeface="Consolas" panose="020B0609020204030204" charset="0"/>
                <a:cs typeface="Consolas" panose="020B0609020204030204" charset="0"/>
              </a:rPr>
              <a:t>Martisum Studio</a:t>
            </a:r>
            <a:endParaRPr lang="en-US" altLang="zh-CN">
              <a:latin typeface="Consolas" panose="020B0609020204030204" charset="0"/>
              <a:cs typeface="Consolas" panose="020B06090202040302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1"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ppt_x</p:attrName>
                                        </p:attrNameLst>
                                      </p:cBhvr>
                                      <p:tavLst>
                                        <p:tav tm="0">
                                          <p:val>
                                            <p:strVal val="#ppt_x-.2"/>
                                          </p:val>
                                        </p:tav>
                                        <p:tav tm="100000">
                                          <p:val>
                                            <p:strVal val="#ppt_x"/>
                                          </p:val>
                                        </p:tav>
                                      </p:tavLst>
                                    </p:anim>
                                    <p:anim calcmode="lin" valueType="num">
                                      <p:cBhvr>
                                        <p:cTn id="15"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字魂50号-白鸽天行体" panose="00000500000000000000" charset="-122"/>
                <a:ea typeface="字魂50号-白鸽天行体" panose="00000500000000000000" charset="-122"/>
              </a:rPr>
              <a:t>桶排序的分析：最低（线性）</a:t>
            </a:r>
            <a:endParaRPr lang="zh-CN" altLang="en-US">
              <a:latin typeface="字魂50号-白鸽天行体" panose="00000500000000000000" charset="-122"/>
              <a:ea typeface="字魂50号-白鸽天行体" panose="00000500000000000000" charset="-122"/>
            </a:endParaRPr>
          </a:p>
        </p:txBody>
      </p:sp>
      <p:sp>
        <p:nvSpPr>
          <p:cNvPr id="3" name="内容占位符 2"/>
          <p:cNvSpPr>
            <a:spLocks noGrp="1"/>
          </p:cNvSpPr>
          <p:nvPr>
            <p:ph idx="1"/>
          </p:nvPr>
        </p:nvSpPr>
        <p:spPr/>
        <p:txBody>
          <a:bodyPr/>
          <a:p>
            <a:r>
              <a:rPr lang="zh-CN" altLang="en-US"/>
              <a:t>特点</a:t>
            </a:r>
            <a:r>
              <a:rPr lang="en-US" altLang="zh-CN"/>
              <a:t>1</a:t>
            </a:r>
            <a:r>
              <a:rPr lang="zh-CN" altLang="en-US"/>
              <a:t>：排序算法中最独特的排序</a:t>
            </a:r>
            <a:r>
              <a:rPr lang="en-US" altLang="zh-CN"/>
              <a:t>——</a:t>
            </a:r>
            <a:r>
              <a:rPr lang="zh-CN" altLang="en-US"/>
              <a:t>利用下标。至少它完美的利用了下标的性质，而别的排序都是利用数本身的大小性质。仔细观察你会发现，桶排序里根本没有比较数字大小的判断！</a:t>
            </a:r>
            <a:endParaRPr lang="zh-CN" altLang="en-US"/>
          </a:p>
          <a:p>
            <a:r>
              <a:rPr lang="zh-CN" altLang="en-US"/>
              <a:t>特点</a:t>
            </a:r>
            <a:r>
              <a:rPr lang="en-US" altLang="zh-CN"/>
              <a:t>2</a:t>
            </a:r>
            <a:r>
              <a:rPr lang="zh-CN" altLang="en-US"/>
              <a:t>：牺牲空间换时间。如果我让你排序三个数：</a:t>
            </a:r>
            <a:endParaRPr lang="zh-CN" altLang="en-US"/>
          </a:p>
          <a:p>
            <a:r>
              <a:rPr lang="en-US" altLang="zh-CN">
                <a:solidFill>
                  <a:srgbClr val="FF0000"/>
                </a:solidFill>
              </a:rPr>
              <a:t>1</a:t>
            </a:r>
            <a:r>
              <a:rPr lang="zh-CN" altLang="en-US">
                <a:solidFill>
                  <a:srgbClr val="FF0000"/>
                </a:solidFill>
              </a:rPr>
              <a:t>，</a:t>
            </a:r>
            <a:r>
              <a:rPr lang="en-US" altLang="zh-CN">
                <a:solidFill>
                  <a:srgbClr val="FF0000"/>
                </a:solidFill>
              </a:rPr>
              <a:t>1000,1000000000</a:t>
            </a:r>
            <a:r>
              <a:rPr lang="zh-CN" altLang="en-US">
                <a:solidFill>
                  <a:srgbClr val="FF0000"/>
                </a:solidFill>
              </a:rPr>
              <a:t>。</a:t>
            </a:r>
            <a:r>
              <a:rPr lang="en-US" altLang="zh-CN">
                <a:solidFill>
                  <a:schemeClr val="tx1"/>
                </a:solidFill>
              </a:rPr>
              <a:t>(⊙o⊙)…...</a:t>
            </a:r>
            <a:r>
              <a:rPr lang="zh-CN" altLang="en-US">
                <a:solidFill>
                  <a:schemeClr val="tx1"/>
                </a:solidFill>
              </a:rPr>
              <a:t>桶排序表示很伤心。</a:t>
            </a:r>
            <a:endParaRPr lang="zh-CN" altLang="en-US">
              <a:solidFill>
                <a:schemeClr val="tx1"/>
              </a:solidFill>
            </a:endParaRPr>
          </a:p>
          <a:p>
            <a:r>
              <a:rPr lang="zh-CN" altLang="en-US">
                <a:solidFill>
                  <a:schemeClr val="tx1"/>
                </a:solidFill>
              </a:rPr>
              <a:t>时间复杂度就是那三个并列的循环执行的次数，一般认为是</a:t>
            </a:r>
            <a:r>
              <a:rPr lang="zh-CN" altLang="en-US">
                <a:solidFill>
                  <a:srgbClr val="FF0000"/>
                </a:solidFill>
                <a:sym typeface="+mn-ea"/>
              </a:rPr>
              <a:t>O(N)</a:t>
            </a:r>
            <a:r>
              <a:rPr lang="zh-CN" altLang="en-US">
                <a:sym typeface="+mn-ea"/>
              </a:rPr>
              <a:t>，详细的证明请参考《算法导论》</a:t>
            </a:r>
            <a:endParaRPr lang="zh-CN" altLang="en-US">
              <a:solidFill>
                <a:schemeClr val="tx1"/>
              </a:solidFill>
            </a:endParaRPr>
          </a:p>
          <a:p>
            <a:r>
              <a:rPr lang="zh-CN" altLang="en-US">
                <a:sym typeface="+mn-ea"/>
              </a:rPr>
              <a:t>下面进入</a:t>
            </a:r>
            <a:r>
              <a:rPr lang="en-US" altLang="zh-CN">
                <a:sym typeface="+mn-ea"/>
              </a:rPr>
              <a:t>VB</a:t>
            </a:r>
            <a:r>
              <a:rPr lang="zh-CN" altLang="en-US">
                <a:sym typeface="+mn-ea"/>
              </a:rPr>
              <a:t>格式讲解</a:t>
            </a: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plus(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3">
                                            <p:txEl>
                                              <p:pRg st="1" end="1"/>
                                            </p:txEl>
                                          </p:spTgt>
                                        </p:tgtEl>
                                      </p:cBhvr>
                                    </p:animEffect>
                                  </p:childTnLst>
                                </p:cTn>
                              </p:par>
                              <p:par>
                                <p:cTn id="21" presetID="29"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5" dur="1000"/>
                                        <p:tgtEl>
                                          <p:spTgt spid="3">
                                            <p:txEl>
                                              <p:pRg st="2" end="2"/>
                                            </p:txEl>
                                          </p:spTgt>
                                        </p:tgtEl>
                                      </p:cBhvr>
                                    </p:animEffect>
                                  </p:childTnLst>
                                </p:cTn>
                              </p:par>
                              <p:par>
                                <p:cTn id="26" presetID="29"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barn(inVertical)">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字魂50号-白鸽天行体" panose="00000500000000000000" charset="-122"/>
                <a:ea typeface="字魂50号-白鸽天行体" panose="00000500000000000000" charset="-122"/>
                <a:cs typeface="字魂50号-白鸽天行体" panose="00000500000000000000" charset="-122"/>
              </a:rPr>
              <a:t>最通用的排序</a:t>
            </a:r>
            <a:r>
              <a:rPr lang="en-US" altLang="zh-CN">
                <a:latin typeface="字魂50号-白鸽天行体" panose="00000500000000000000" charset="-122"/>
                <a:ea typeface="字魂50号-白鸽天行体" panose="00000500000000000000" charset="-122"/>
                <a:cs typeface="字魂50号-白鸽天行体" panose="00000500000000000000" charset="-122"/>
              </a:rPr>
              <a:t>——</a:t>
            </a:r>
            <a:r>
              <a:rPr lang="zh-CN" altLang="en-US">
                <a:latin typeface="字魂50号-白鸽天行体" panose="00000500000000000000" charset="-122"/>
                <a:ea typeface="字魂50号-白鸽天行体" panose="00000500000000000000" charset="-122"/>
                <a:cs typeface="字魂50号-白鸽天行体" panose="00000500000000000000" charset="-122"/>
              </a:rPr>
              <a:t>快速排序</a:t>
            </a:r>
            <a:endParaRPr lang="zh-CN" altLang="en-US">
              <a:latin typeface="字魂50号-白鸽天行体" panose="00000500000000000000" charset="-122"/>
              <a:ea typeface="字魂50号-白鸽天行体" panose="00000500000000000000" charset="-122"/>
              <a:cs typeface="字魂50号-白鸽天行体" panose="00000500000000000000" charset="-122"/>
            </a:endParaRPr>
          </a:p>
        </p:txBody>
      </p:sp>
      <p:sp>
        <p:nvSpPr>
          <p:cNvPr id="3" name="内容占位符 2"/>
          <p:cNvSpPr>
            <a:spLocks noGrp="1"/>
          </p:cNvSpPr>
          <p:nvPr>
            <p:ph idx="1"/>
          </p:nvPr>
        </p:nvSpPr>
        <p:spPr/>
        <p:txBody>
          <a:bodyPr>
            <a:normAutofit lnSpcReduction="20000"/>
          </a:bodyPr>
          <a:p>
            <a:r>
              <a:rPr lang="zh-CN" altLang="en-US"/>
              <a:t>它确实是很快，复杂度是对数级</a:t>
            </a:r>
            <a:r>
              <a:rPr lang="zh-CN" altLang="en-US">
                <a:solidFill>
                  <a:srgbClr val="FF0000"/>
                </a:solidFill>
                <a:sym typeface="+mn-ea"/>
              </a:rPr>
              <a:t>O(</a:t>
            </a:r>
            <a:r>
              <a:rPr lang="en-US" altLang="zh-CN">
                <a:solidFill>
                  <a:srgbClr val="FF0000"/>
                </a:solidFill>
                <a:sym typeface="+mn-ea"/>
              </a:rPr>
              <a:t>NlgN</a:t>
            </a:r>
            <a:r>
              <a:rPr lang="zh-CN" altLang="en-US">
                <a:solidFill>
                  <a:srgbClr val="FF0000"/>
                </a:solidFill>
                <a:sym typeface="+mn-ea"/>
              </a:rPr>
              <a:t>)</a:t>
            </a:r>
            <a:r>
              <a:rPr lang="zh-CN" altLang="en-US">
                <a:solidFill>
                  <a:schemeClr val="tx1"/>
                </a:solidFill>
                <a:sym typeface="+mn-ea"/>
              </a:rPr>
              <a:t>，然而它超不过桶排序，</a:t>
            </a:r>
            <a:endParaRPr lang="zh-CN" altLang="en-US">
              <a:solidFill>
                <a:schemeClr val="tx1"/>
              </a:solidFill>
              <a:sym typeface="+mn-ea"/>
            </a:endParaRPr>
          </a:p>
          <a:p>
            <a:r>
              <a:rPr lang="zh-CN" altLang="en-US">
                <a:solidFill>
                  <a:schemeClr val="tx1"/>
                </a:solidFill>
                <a:sym typeface="+mn-ea"/>
              </a:rPr>
              <a:t>它只是接近线性，但是并不是线性。可是他不消耗空间。</a:t>
            </a:r>
            <a:endParaRPr lang="zh-CN" altLang="en-US">
              <a:solidFill>
                <a:schemeClr val="tx1"/>
              </a:solidFill>
              <a:sym typeface="+mn-ea"/>
            </a:endParaRPr>
          </a:p>
          <a:p>
            <a:r>
              <a:rPr lang="zh-CN" altLang="en-US">
                <a:solidFill>
                  <a:schemeClr val="tx1"/>
                </a:solidFill>
                <a:sym typeface="+mn-ea"/>
              </a:rPr>
              <a:t>  </a:t>
            </a:r>
            <a:endParaRPr lang="zh-CN" altLang="en-US">
              <a:solidFill>
                <a:schemeClr val="tx1"/>
              </a:solidFill>
              <a:sym typeface="+mn-ea"/>
            </a:endParaRPr>
          </a:p>
          <a:p>
            <a:r>
              <a:rPr lang="zh-CN" altLang="en-US">
                <a:solidFill>
                  <a:schemeClr val="tx1"/>
                </a:solidFill>
                <a:sym typeface="+mn-ea"/>
              </a:rPr>
              <a:t>最差的情况就是每一次取到的元素就是数组中最小/最大的，这种</a:t>
            </a:r>
            <a:endParaRPr lang="zh-CN" altLang="en-US">
              <a:solidFill>
                <a:schemeClr val="tx1"/>
              </a:solidFill>
              <a:sym typeface="+mn-ea"/>
            </a:endParaRPr>
          </a:p>
          <a:p>
            <a:r>
              <a:rPr lang="zh-CN" altLang="en-US">
                <a:solidFill>
                  <a:schemeClr val="tx1"/>
                </a:solidFill>
                <a:sym typeface="+mn-ea"/>
              </a:rPr>
              <a:t>情况其实就是冒泡排序了(每一次都排好一个元素的顺序)</a:t>
            </a:r>
            <a:endParaRPr lang="zh-CN" altLang="en-US">
              <a:solidFill>
                <a:schemeClr val="tx1"/>
              </a:solidFill>
              <a:sym typeface="+mn-ea"/>
            </a:endParaRPr>
          </a:p>
          <a:p>
            <a:r>
              <a:rPr lang="zh-CN" altLang="en-US">
                <a:solidFill>
                  <a:schemeClr val="tx1"/>
                </a:solidFill>
                <a:sym typeface="+mn-ea"/>
              </a:rPr>
              <a:t>     时间复杂度就是冒泡排序的时间复杂度：T[n] = n * (n-1) = n^2 + n;</a:t>
            </a:r>
            <a:endParaRPr lang="zh-CN" altLang="en-US">
              <a:solidFill>
                <a:schemeClr val="tx1"/>
              </a:solidFill>
              <a:sym typeface="+mn-ea"/>
            </a:endParaRPr>
          </a:p>
          <a:p>
            <a:r>
              <a:rPr lang="zh-CN" altLang="en-US">
                <a:solidFill>
                  <a:schemeClr val="tx1"/>
                </a:solidFill>
                <a:sym typeface="+mn-ea"/>
              </a:rPr>
              <a:t>     综上所述：快速排序最差的情况下时间复杂度为：O( n^2 )</a:t>
            </a:r>
            <a:endParaRPr lang="zh-CN" altLang="en-US">
              <a:solidFill>
                <a:schemeClr val="tx1"/>
              </a:solidFill>
              <a:sym typeface="+mn-ea"/>
            </a:endParaRPr>
          </a:p>
          <a:p>
            <a:r>
              <a:rPr lang="zh-CN" altLang="en-US">
                <a:solidFill>
                  <a:schemeClr val="tx1"/>
                </a:solidFill>
                <a:sym typeface="+mn-ea"/>
              </a:rPr>
              <a:t>复杂度详细证明请参考《</a:t>
            </a:r>
            <a:r>
              <a:rPr lang="zh-CN" altLang="en-US">
                <a:sym typeface="+mn-ea"/>
              </a:rPr>
              <a:t>算法导论</a:t>
            </a:r>
            <a:r>
              <a:rPr lang="zh-CN" altLang="en-US">
                <a:solidFill>
                  <a:schemeClr val="tx1"/>
                </a:solidFill>
                <a:sym typeface="+mn-ea"/>
              </a:rPr>
              <a:t>》</a:t>
            </a:r>
            <a:endParaRPr lang="zh-CN" altLang="en-US">
              <a:solidFill>
                <a:schemeClr val="tx1"/>
              </a:solidFill>
              <a:sym typeface="+mn-ea"/>
            </a:endParaRPr>
          </a:p>
          <a:p>
            <a:r>
              <a:rPr lang="zh-CN" altLang="en-US">
                <a:sym typeface="+mn-ea"/>
              </a:rPr>
              <a:t>我们直接进入</a:t>
            </a:r>
            <a:r>
              <a:rPr lang="en-US" altLang="zh-CN">
                <a:sym typeface="+mn-ea"/>
              </a:rPr>
              <a:t>VB</a:t>
            </a:r>
            <a:r>
              <a:rPr lang="zh-CN" altLang="en-US">
                <a:sym typeface="+mn-ea"/>
              </a:rPr>
              <a:t>格式讲解吧</a:t>
            </a:r>
            <a:endParaRPr lang="zh-CN" altLang="en-US">
              <a:solidFill>
                <a:schemeClr val="tx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grpId="2"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ppt_x</p:attrName>
                                        </p:attrNameLst>
                                      </p:cBhvr>
                                      <p:tavLst>
                                        <p:tav tm="0">
                                          <p:val>
                                            <p:strVal val="#ppt_x-.2"/>
                                          </p:val>
                                        </p:tav>
                                        <p:tav tm="100000">
                                          <p:val>
                                            <p:strVal val="#ppt_x"/>
                                          </p:val>
                                        </p:tav>
                                      </p:tavLst>
                                    </p:anim>
                                    <p:anim calcmode="lin" valueType="num">
                                      <p:cBhvr>
                                        <p:cTn id="14"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dissolve">
                                      <p:cBhvr>
                                        <p:cTn id="20" dur="500"/>
                                        <p:tgtEl>
                                          <p:spTgt spid="3">
                                            <p:txEl>
                                              <p:pRg st="0" end="0"/>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dissolve">
                                      <p:cBhvr>
                                        <p:cTn id="23" dur="500"/>
                                        <p:tgtEl>
                                          <p:spTgt spid="3">
                                            <p:txEl>
                                              <p:pRg st="1" end="1"/>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dissolv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wipe(down)">
                                      <p:cBhvr>
                                        <p:cTn id="31" dur="500"/>
                                        <p:tgtEl>
                                          <p:spTgt spid="3">
                                            <p:txEl>
                                              <p:pRg st="3" end="3"/>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ipe(down)">
                                      <p:cBhvr>
                                        <p:cTn id="40" dur="500"/>
                                        <p:tgtEl>
                                          <p:spTgt spid="3">
                                            <p:txEl>
                                              <p:pRg st="6" end="6"/>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down)">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circle(in)">
                                      <p:cBhvr>
                                        <p:cTn id="48"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9600">
                <a:solidFill>
                  <a:srgbClr val="FF0000"/>
                </a:solidFill>
                <a:latin typeface="字魂50号-白鸽天行体" panose="00000500000000000000" charset="-122"/>
                <a:ea typeface="字魂50号-白鸽天行体" panose="00000500000000000000" charset="-122"/>
                <a:cs typeface="Baskerville Old Face" panose="02020602080505020303" charset="0"/>
              </a:rPr>
              <a:t>搜索</a:t>
            </a:r>
            <a:r>
              <a:rPr lang="zh-CN" altLang="en-US" sz="9600">
                <a:latin typeface="字魂50号-白鸽天行体" panose="00000500000000000000" charset="-122"/>
                <a:ea typeface="字魂50号-白鸽天行体" panose="00000500000000000000" charset="-122"/>
                <a:cs typeface="Baskerville Old Face" panose="02020602080505020303" charset="0"/>
              </a:rPr>
              <a:t>的本质</a:t>
            </a:r>
            <a:endParaRPr lang="zh-CN" altLang="en-US" sz="9600">
              <a:latin typeface="字魂50号-白鸽天行体" panose="00000500000000000000" charset="-122"/>
              <a:ea typeface="字魂50号-白鸽天行体" panose="00000500000000000000" charset="-122"/>
              <a:cs typeface="Baskerville Old Face" panose="02020602080505020303" charset="0"/>
            </a:endParaRPr>
          </a:p>
        </p:txBody>
      </p:sp>
      <p:sp>
        <p:nvSpPr>
          <p:cNvPr id="3" name="副标题 2"/>
          <p:cNvSpPr>
            <a:spLocks noGrp="1"/>
          </p:cNvSpPr>
          <p:nvPr>
            <p:ph type="subTitle" idx="1"/>
          </p:nvPr>
        </p:nvSpPr>
        <p:spPr/>
        <p:txBody>
          <a:bodyPr>
            <a:normAutofit fontScale="50000"/>
          </a:bodyPr>
          <a:p>
            <a:endParaRPr lang="en-US" altLang="zh-CN">
              <a:latin typeface="Consolas" panose="020B0609020204030204" charset="0"/>
              <a:cs typeface="Consolas" panose="020B0609020204030204" charset="0"/>
            </a:endParaRPr>
          </a:p>
          <a:p>
            <a:r>
              <a:rPr lang="en-US" altLang="zh-CN" sz="9600">
                <a:latin typeface="Consolas" panose="020B0609020204030204" charset="0"/>
                <a:cs typeface="Consolas" panose="020B0609020204030204" charset="0"/>
                <a:sym typeface="+mn-ea"/>
              </a:rPr>
              <a:t>M</a:t>
            </a:r>
            <a:endParaRPr lang="en-US" altLang="zh-CN">
              <a:latin typeface="Consolas" panose="020B0609020204030204" charset="0"/>
              <a:cs typeface="Consolas" panose="020B0609020204030204" charset="0"/>
            </a:endParaRPr>
          </a:p>
          <a:p>
            <a:endParaRPr lang="en-US" altLang="zh-CN">
              <a:latin typeface="Consolas" panose="020B0609020204030204" charset="0"/>
              <a:cs typeface="Consolas" panose="020B0609020204030204" charset="0"/>
            </a:endParaRPr>
          </a:p>
          <a:p>
            <a:r>
              <a:rPr lang="en-US" altLang="zh-CN">
                <a:latin typeface="Consolas" panose="020B0609020204030204" charset="0"/>
                <a:cs typeface="Consolas" panose="020B0609020204030204" charset="0"/>
              </a:rPr>
              <a:t>Martisum Studio</a:t>
            </a:r>
            <a:endParaRPr lang="en-US" altLang="zh-CN">
              <a:latin typeface="Consolas" panose="020B0609020204030204" charset="0"/>
              <a:cs typeface="Consolas" panose="020B06090202040302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1"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ppt_x</p:attrName>
                                        </p:attrNameLst>
                                      </p:cBhvr>
                                      <p:tavLst>
                                        <p:tav tm="0">
                                          <p:val>
                                            <p:strVal val="#ppt_x-.2"/>
                                          </p:val>
                                        </p:tav>
                                        <p:tav tm="100000">
                                          <p:val>
                                            <p:strVal val="#ppt_x"/>
                                          </p:val>
                                        </p:tav>
                                      </p:tavLst>
                                    </p:anim>
                                    <p:anim calcmode="lin" valueType="num">
                                      <p:cBhvr>
                                        <p:cTn id="15"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字魂50号-白鸽天行体" panose="00000500000000000000" charset="-122"/>
                <a:ea typeface="字魂50号-白鸽天行体" panose="00000500000000000000" charset="-122"/>
              </a:rPr>
              <a:t>线性搜索之枚举查找</a:t>
            </a:r>
            <a:endParaRPr lang="zh-CN" altLang="en-US">
              <a:latin typeface="字魂50号-白鸽天行体" panose="00000500000000000000" charset="-122"/>
              <a:ea typeface="字魂50号-白鸽天行体" panose="00000500000000000000" charset="-122"/>
            </a:endParaRPr>
          </a:p>
        </p:txBody>
      </p:sp>
      <p:sp>
        <p:nvSpPr>
          <p:cNvPr id="3" name="内容占位符 2"/>
          <p:cNvSpPr>
            <a:spLocks noGrp="1"/>
          </p:cNvSpPr>
          <p:nvPr>
            <p:ph idx="1"/>
          </p:nvPr>
        </p:nvSpPr>
        <p:spPr/>
        <p:txBody>
          <a:bodyPr/>
          <a:p>
            <a:r>
              <a:rPr lang="zh-CN" altLang="en-US"/>
              <a:t>利用循环，一一枚举每一个元素，直到找到适合的元素。</a:t>
            </a:r>
            <a:endParaRPr lang="zh-CN" altLang="en-US"/>
          </a:p>
          <a:p>
            <a:r>
              <a:rPr lang="zh-CN" altLang="en-US"/>
              <a:t>最大时间复杂度为</a:t>
            </a:r>
            <a:r>
              <a:rPr lang="zh-CN" altLang="en-US">
                <a:solidFill>
                  <a:srgbClr val="FF0000"/>
                </a:solidFill>
                <a:sym typeface="+mn-ea"/>
              </a:rPr>
              <a:t>O(N)</a:t>
            </a:r>
            <a:r>
              <a:rPr lang="zh-CN" altLang="en-US">
                <a:solidFill>
                  <a:schemeClr val="tx1"/>
                </a:solidFill>
                <a:sym typeface="+mn-ea"/>
              </a:rPr>
              <a:t>，</a:t>
            </a:r>
            <a:r>
              <a:rPr lang="en-US" altLang="zh-CN">
                <a:solidFill>
                  <a:schemeClr val="tx1"/>
                </a:solidFill>
                <a:sym typeface="+mn-ea"/>
              </a:rPr>
              <a:t>N</a:t>
            </a:r>
            <a:r>
              <a:rPr lang="zh-CN" altLang="en-US">
                <a:solidFill>
                  <a:schemeClr val="tx1"/>
                </a:solidFill>
                <a:sym typeface="+mn-ea"/>
              </a:rPr>
              <a:t>为集合中所有元素。</a:t>
            </a:r>
            <a:endParaRPr lang="zh-CN" altLang="en-US">
              <a:solidFill>
                <a:schemeClr val="tx1"/>
              </a:solidFill>
              <a:sym typeface="+mn-ea"/>
            </a:endParaRPr>
          </a:p>
          <a:p>
            <a:r>
              <a:rPr lang="zh-CN" altLang="en-US">
                <a:solidFill>
                  <a:schemeClr val="tx1"/>
                </a:solidFill>
                <a:sym typeface="+mn-ea"/>
              </a:rPr>
              <a:t>愚蠢而无聊的代码如下：</a:t>
            </a:r>
            <a:endParaRPr lang="zh-CN" altLang="en-US">
              <a:solidFill>
                <a:schemeClr val="tx1"/>
              </a:solidFill>
              <a:sym typeface="+mn-ea"/>
            </a:endParaRPr>
          </a:p>
          <a:p>
            <a:endParaRPr lang="zh-CN" altLang="en-US">
              <a:solidFill>
                <a:schemeClr val="tx1"/>
              </a:solidFill>
              <a:sym typeface="+mn-ea"/>
            </a:endParaRPr>
          </a:p>
          <a:p>
            <a:r>
              <a:rPr lang="zh-CN" altLang="en-US">
                <a:solidFill>
                  <a:schemeClr val="tx1"/>
                </a:solidFill>
                <a:sym typeface="+mn-ea"/>
              </a:rPr>
              <a:t>for(int i=1;i&lt;=n;i++){</a:t>
            </a:r>
            <a:endParaRPr lang="zh-CN" altLang="en-US">
              <a:solidFill>
                <a:schemeClr val="tx1"/>
              </a:solidFill>
              <a:sym typeface="+mn-ea"/>
            </a:endParaRPr>
          </a:p>
          <a:p>
            <a:r>
              <a:rPr lang="zh-CN" altLang="en-US">
                <a:solidFill>
                  <a:schemeClr val="tx1"/>
                </a:solidFill>
                <a:sym typeface="+mn-ea"/>
              </a:rPr>
              <a:t>		if(data[i]==target) cout&lt;&lt;i&lt;&lt;endl;</a:t>
            </a:r>
            <a:endParaRPr lang="zh-CN" altLang="en-US">
              <a:solidFill>
                <a:schemeClr val="tx1"/>
              </a:solidFill>
              <a:sym typeface="+mn-ea"/>
            </a:endParaRPr>
          </a:p>
          <a:p>
            <a:r>
              <a:rPr lang="zh-CN" altLang="en-US">
                <a:solidFill>
                  <a:schemeClr val="tx1"/>
                </a:solidFill>
                <a:sym typeface="+mn-ea"/>
              </a:rPr>
              <a:t>}</a:t>
            </a:r>
            <a:endParaRPr lang="zh-CN" altLang="en-US">
              <a:solidFill>
                <a:schemeClr val="tx1"/>
              </a:solidFill>
              <a:sym typeface="+mn-ea"/>
            </a:endParaRPr>
          </a:p>
          <a:p>
            <a:r>
              <a:rPr lang="zh-CN" altLang="en-US">
                <a:solidFill>
                  <a:schemeClr val="tx1"/>
                </a:solidFill>
                <a:sym typeface="+mn-ea"/>
              </a:rPr>
              <a:t>直接进入</a:t>
            </a:r>
            <a:r>
              <a:rPr lang="en-US" altLang="zh-CN">
                <a:solidFill>
                  <a:schemeClr val="tx1"/>
                </a:solidFill>
                <a:sym typeface="+mn-ea"/>
              </a:rPr>
              <a:t>VB</a:t>
            </a:r>
            <a:r>
              <a:rPr lang="zh-CN" altLang="en-US">
                <a:solidFill>
                  <a:schemeClr val="tx1"/>
                </a:solidFill>
                <a:sym typeface="+mn-ea"/>
              </a:rPr>
              <a:t>模拟吧，看起来好傻啊</a:t>
            </a:r>
            <a:endParaRPr lang="zh-CN" altLang="en-US">
              <a:solidFill>
                <a:schemeClr val="tx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0" end="0"/>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latin typeface="字魂50号-白鸽天行体" panose="00000500000000000000" charset="-122"/>
                <a:ea typeface="字魂50号-白鸽天行体" panose="00000500000000000000" charset="-122"/>
                <a:sym typeface="+mn-ea"/>
              </a:rPr>
              <a:t>线性搜索之对分查找</a:t>
            </a:r>
            <a:r>
              <a:rPr lang="zh-CN" altLang="en-US">
                <a:solidFill>
                  <a:srgbClr val="FF0000"/>
                </a:solidFill>
                <a:latin typeface="字魂50号-白鸽天行体" panose="00000500000000000000" charset="-122"/>
                <a:ea typeface="字魂50号-白鸽天行体" panose="00000500000000000000" charset="-122"/>
                <a:sym typeface="+mn-ea"/>
              </a:rPr>
              <a:t>（考点）</a:t>
            </a:r>
            <a:endParaRPr lang="zh-CN" altLang="en-US">
              <a:solidFill>
                <a:srgbClr val="FF0000"/>
              </a:solidFill>
              <a:latin typeface="字魂50号-白鸽天行体" panose="00000500000000000000" charset="-122"/>
              <a:ea typeface="字魂50号-白鸽天行体" panose="00000500000000000000" charset="-122"/>
              <a:sym typeface="+mn-ea"/>
            </a:endParaRPr>
          </a:p>
        </p:txBody>
      </p:sp>
      <p:sp>
        <p:nvSpPr>
          <p:cNvPr id="3" name="内容占位符 2"/>
          <p:cNvSpPr>
            <a:spLocks noGrp="1"/>
          </p:cNvSpPr>
          <p:nvPr>
            <p:ph idx="1"/>
          </p:nvPr>
        </p:nvSpPr>
        <p:spPr/>
        <p:txBody>
          <a:bodyPr/>
          <a:p>
            <a:r>
              <a:rPr lang="zh-CN" altLang="en-US"/>
              <a:t>对分查找于</a:t>
            </a:r>
            <a:r>
              <a:rPr lang="en-US" altLang="zh-CN"/>
              <a:t>2018</a:t>
            </a:r>
            <a:r>
              <a:rPr lang="zh-CN" altLang="en-US"/>
              <a:t>年</a:t>
            </a:r>
            <a:r>
              <a:rPr lang="en-US" altLang="zh-CN"/>
              <a:t>11</a:t>
            </a:r>
            <a:r>
              <a:rPr lang="zh-CN" altLang="en-US"/>
              <a:t>月选考作为倒数第二道大题考过</a:t>
            </a:r>
            <a:endParaRPr lang="zh-CN" altLang="en-US"/>
          </a:p>
          <a:p>
            <a:r>
              <a:rPr lang="zh-CN" altLang="en-US"/>
              <a:t>通常认为这是非常快的</a:t>
            </a:r>
            <a:r>
              <a:rPr lang="zh-CN" altLang="en-US">
                <a:solidFill>
                  <a:srgbClr val="FF0000"/>
                </a:solidFill>
              </a:rPr>
              <a:t>在线算法</a:t>
            </a:r>
            <a:r>
              <a:rPr lang="zh-CN" altLang="en-US">
                <a:solidFill>
                  <a:schemeClr val="tx1"/>
                </a:solidFill>
              </a:rPr>
              <a:t>，对分查找和其它</a:t>
            </a:r>
            <a:r>
              <a:rPr lang="zh-CN" altLang="en-US">
                <a:solidFill>
                  <a:srgbClr val="FF0000"/>
                </a:solidFill>
              </a:rPr>
              <a:t>离线算法</a:t>
            </a:r>
            <a:r>
              <a:rPr lang="zh-CN" altLang="en-US">
                <a:solidFill>
                  <a:schemeClr val="tx1"/>
                </a:solidFill>
              </a:rPr>
              <a:t>，例如：线段树、二叉平衡树、</a:t>
            </a:r>
            <a:r>
              <a:rPr lang="en-US" altLang="zh-CN">
                <a:solidFill>
                  <a:schemeClr val="tx1"/>
                </a:solidFill>
              </a:rPr>
              <a:t>trie</a:t>
            </a:r>
            <a:r>
              <a:rPr lang="zh-CN" altLang="en-US">
                <a:solidFill>
                  <a:schemeClr val="tx1"/>
                </a:solidFill>
              </a:rPr>
              <a:t>树、堆一样，在查找方面具有同样优异的性质，复杂度</a:t>
            </a:r>
            <a:r>
              <a:rPr lang="zh-CN" altLang="en-US">
                <a:solidFill>
                  <a:srgbClr val="FF0000"/>
                </a:solidFill>
              </a:rPr>
              <a:t>小于线性！</a:t>
            </a:r>
            <a:r>
              <a:rPr lang="zh-CN" altLang="en-US">
                <a:solidFill>
                  <a:schemeClr val="tx1"/>
                </a:solidFill>
              </a:rPr>
              <a:t>简直比燕燕还诱人对吧</a:t>
            </a:r>
            <a:r>
              <a:rPr lang="en-US" altLang="zh-CN">
                <a:solidFill>
                  <a:schemeClr val="tx1"/>
                </a:solidFill>
              </a:rPr>
              <a:t>:</a:t>
            </a:r>
            <a:r>
              <a:rPr lang="zh-CN" altLang="en-US">
                <a:solidFill>
                  <a:srgbClr val="FF0000"/>
                </a:solidFill>
                <a:sym typeface="+mn-ea"/>
              </a:rPr>
              <a:t>O(</a:t>
            </a:r>
            <a:r>
              <a:rPr lang="en-US" altLang="zh-CN">
                <a:solidFill>
                  <a:srgbClr val="FF0000"/>
                </a:solidFill>
                <a:sym typeface="+mn-ea"/>
              </a:rPr>
              <a:t>lgN</a:t>
            </a:r>
            <a:r>
              <a:rPr lang="zh-CN" altLang="en-US">
                <a:solidFill>
                  <a:srgbClr val="FF0000"/>
                </a:solidFill>
                <a:sym typeface="+mn-ea"/>
              </a:rPr>
              <a:t>)</a:t>
            </a:r>
            <a:r>
              <a:rPr lang="zh-CN" altLang="en-US">
                <a:solidFill>
                  <a:schemeClr val="tx1"/>
                </a:solidFill>
                <a:sym typeface="+mn-ea"/>
              </a:rPr>
              <a:t>的复杂度！！！</a:t>
            </a:r>
            <a:endParaRPr lang="zh-CN" altLang="en-US">
              <a:solidFill>
                <a:schemeClr val="tx1"/>
              </a:solidFill>
              <a:sym typeface="+mn-ea"/>
            </a:endParaRPr>
          </a:p>
          <a:p>
            <a:r>
              <a:rPr lang="zh-CN" altLang="en-US">
                <a:solidFill>
                  <a:schemeClr val="tx1"/>
                </a:solidFill>
                <a:sym typeface="+mn-ea"/>
              </a:rPr>
              <a:t>对分的代码比较长，这儿就不展示</a:t>
            </a:r>
            <a:r>
              <a:rPr lang="en-US" altLang="zh-CN">
                <a:solidFill>
                  <a:schemeClr val="tx1"/>
                </a:solidFill>
                <a:sym typeface="+mn-ea"/>
              </a:rPr>
              <a:t>C++</a:t>
            </a:r>
            <a:r>
              <a:rPr lang="zh-CN" altLang="en-US">
                <a:solidFill>
                  <a:schemeClr val="tx1"/>
                </a:solidFill>
                <a:sym typeface="+mn-ea"/>
              </a:rPr>
              <a:t>写法了，但是不要紧张，大多数都是</a:t>
            </a:r>
            <a:r>
              <a:rPr lang="zh-CN" altLang="en-US">
                <a:solidFill>
                  <a:srgbClr val="FF0000"/>
                </a:solidFill>
                <a:sym typeface="+mn-ea"/>
              </a:rPr>
              <a:t>预处理代码</a:t>
            </a:r>
            <a:r>
              <a:rPr lang="zh-CN" altLang="en-US">
                <a:solidFill>
                  <a:schemeClr val="tx1"/>
                </a:solidFill>
                <a:sym typeface="+mn-ea"/>
              </a:rPr>
              <a:t>，而且神通广大的</a:t>
            </a:r>
            <a:r>
              <a:rPr lang="en-US" altLang="zh-CN">
                <a:solidFill>
                  <a:schemeClr val="tx1"/>
                </a:solidFill>
                <a:sym typeface="+mn-ea"/>
              </a:rPr>
              <a:t>Martisum</a:t>
            </a:r>
            <a:r>
              <a:rPr lang="zh-CN" altLang="en-US">
                <a:solidFill>
                  <a:schemeClr val="tx1"/>
                </a:solidFill>
                <a:sym typeface="+mn-ea"/>
              </a:rPr>
              <a:t>会讲给你听的。</a:t>
            </a:r>
            <a:endParaRPr lang="zh-CN" altLang="en-US">
              <a:solidFill>
                <a:schemeClr val="tx1"/>
              </a:solidFill>
              <a:sym typeface="+mn-ea"/>
            </a:endParaRPr>
          </a:p>
          <a:p>
            <a:r>
              <a:rPr lang="en-US" altLang="zh-CN">
                <a:solidFill>
                  <a:schemeClr val="tx1"/>
                </a:solidFill>
                <a:sym typeface="+mn-ea"/>
              </a:rPr>
              <a:t>OK</a:t>
            </a:r>
            <a:r>
              <a:rPr lang="zh-CN" altLang="en-US">
                <a:solidFill>
                  <a:schemeClr val="tx1"/>
                </a:solidFill>
                <a:sym typeface="+mn-ea"/>
              </a:rPr>
              <a:t>！进入</a:t>
            </a:r>
            <a:r>
              <a:rPr lang="en-US" altLang="zh-CN">
                <a:solidFill>
                  <a:schemeClr val="tx1"/>
                </a:solidFill>
                <a:sym typeface="+mn-ea"/>
              </a:rPr>
              <a:t>VB</a:t>
            </a:r>
            <a:r>
              <a:rPr lang="zh-CN" altLang="en-US">
                <a:solidFill>
                  <a:schemeClr val="tx1"/>
                </a:solidFill>
                <a:sym typeface="+mn-ea"/>
              </a:rPr>
              <a:t>模式！！！</a:t>
            </a:r>
            <a:endParaRPr lang="zh-CN" altLang="en-US">
              <a:solidFill>
                <a:schemeClr val="tx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ox(in)">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edge">
                                      <p:cBhvr>
                                        <p:cTn id="28"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latin typeface="字魂50号-白鸽天行体" panose="00000500000000000000" charset="-122"/>
                <a:ea typeface="字魂50号-白鸽天行体" panose="00000500000000000000" charset="-122"/>
              </a:rPr>
              <a:t>非线性搜索</a:t>
            </a:r>
            <a:endParaRPr lang="zh-CN" altLang="en-US">
              <a:latin typeface="字魂50号-白鸽天行体" panose="00000500000000000000" charset="-122"/>
              <a:ea typeface="字魂50号-白鸽天行体" panose="00000500000000000000" charset="-122"/>
            </a:endParaRPr>
          </a:p>
        </p:txBody>
      </p:sp>
      <p:sp>
        <p:nvSpPr>
          <p:cNvPr id="3" name="内容占位符 2"/>
          <p:cNvSpPr>
            <a:spLocks noGrp="1"/>
          </p:cNvSpPr>
          <p:nvPr>
            <p:ph idx="1"/>
          </p:nvPr>
        </p:nvSpPr>
        <p:spPr/>
        <p:txBody>
          <a:bodyPr/>
          <a:p>
            <a:r>
              <a:rPr lang="zh-CN" altLang="en-US"/>
              <a:t>题目：有一天，张妍被困在了教室里，教室位于点</a:t>
            </a:r>
            <a:r>
              <a:rPr lang="en-US" altLang="zh-CN"/>
              <a:t>6</a:t>
            </a:r>
            <a:r>
              <a:rPr lang="zh-CN" altLang="en-US"/>
              <a:t>，</a:t>
            </a:r>
            <a:r>
              <a:rPr lang="en-US" altLang="zh-CN"/>
              <a:t>Martisum</a:t>
            </a:r>
            <a:r>
              <a:rPr lang="zh-CN" altLang="en-US"/>
              <a:t>在点</a:t>
            </a:r>
            <a:r>
              <a:rPr lang="en-US" altLang="zh-CN"/>
              <a:t>1</a:t>
            </a:r>
            <a:r>
              <a:rPr lang="zh-CN" altLang="en-US"/>
              <a:t>，手里拿着钥匙可以营救张妍。但是陈盛鸿很吃醋，他不想让</a:t>
            </a:r>
            <a:r>
              <a:rPr lang="en-US" altLang="zh-CN"/>
              <a:t>Martisum</a:t>
            </a:r>
            <a:r>
              <a:rPr lang="zh-CN" altLang="en-US"/>
              <a:t>救出张妍，所以他就在点</a:t>
            </a:r>
            <a:r>
              <a:rPr lang="en-US" altLang="zh-CN"/>
              <a:t>3</a:t>
            </a:r>
            <a:r>
              <a:rPr lang="zh-CN" altLang="en-US"/>
              <a:t>和点</a:t>
            </a:r>
            <a:r>
              <a:rPr lang="en-US" altLang="zh-CN"/>
              <a:t>4</a:t>
            </a:r>
            <a:r>
              <a:rPr lang="zh-CN" altLang="en-US"/>
              <a:t>放置了他的玉照，</a:t>
            </a:r>
            <a:r>
              <a:rPr lang="en-US" altLang="zh-CN"/>
              <a:t>Martisum</a:t>
            </a:r>
            <a:r>
              <a:rPr lang="zh-CN" altLang="en-US"/>
              <a:t>只要过去就会被看瞎。请你设计一个算法，输出</a:t>
            </a:r>
            <a:r>
              <a:rPr lang="en-US" altLang="zh-CN"/>
              <a:t>Martisum</a:t>
            </a:r>
            <a:r>
              <a:rPr lang="zh-CN" altLang="en-US"/>
              <a:t>找到张妍的路径。</a:t>
            </a:r>
            <a:endParaRPr lang="zh-CN" altLang="en-US"/>
          </a:p>
          <a:p>
            <a:endParaRPr lang="en-US" altLang="zh-CN"/>
          </a:p>
          <a:p>
            <a:r>
              <a:rPr lang="zh-CN" altLang="en-US"/>
              <a:t>显然，这道题目用查找是做不出来滴，做出来我舔屎。因为查找是一维的，而这是一个二维平面。</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35915"/>
            <a:ext cx="10515600" cy="1325563"/>
          </a:xfrm>
        </p:spPr>
        <p:txBody>
          <a:bodyPr/>
          <a:p>
            <a:r>
              <a:rPr lang="zh-CN" altLang="en-US">
                <a:latin typeface="字魂50号-白鸽天行体" panose="00000500000000000000" charset="-122"/>
                <a:ea typeface="字魂50号-白鸽天行体" panose="00000500000000000000" charset="-122"/>
                <a:cs typeface="字魂50号-白鸽天行体" panose="00000500000000000000" charset="-122"/>
              </a:rPr>
              <a:t>图论基础</a:t>
            </a:r>
            <a:r>
              <a:rPr lang="en-US" altLang="zh-CN">
                <a:latin typeface="字魂50号-白鸽天行体" panose="00000500000000000000" charset="-122"/>
                <a:ea typeface="字魂50号-白鸽天行体" panose="00000500000000000000" charset="-122"/>
                <a:cs typeface="字魂50号-白鸽天行体" panose="00000500000000000000" charset="-122"/>
              </a:rPr>
              <a:t>——</a:t>
            </a:r>
            <a:r>
              <a:rPr lang="zh-CN" altLang="en-US">
                <a:latin typeface="字魂50号-白鸽天行体" panose="00000500000000000000" charset="-122"/>
                <a:ea typeface="字魂50号-白鸽天行体" panose="00000500000000000000" charset="-122"/>
                <a:cs typeface="字魂50号-白鸽天行体" panose="00000500000000000000" charset="-122"/>
              </a:rPr>
              <a:t>邻接矩阵</a:t>
            </a:r>
            <a:endParaRPr lang="zh-CN" altLang="en-US">
              <a:latin typeface="字魂50号-白鸽天行体" panose="00000500000000000000" charset="-122"/>
              <a:ea typeface="字魂50号-白鸽天行体" panose="00000500000000000000" charset="-122"/>
              <a:cs typeface="字魂50号-白鸽天行体" panose="00000500000000000000" charset="-122"/>
            </a:endParaRPr>
          </a:p>
        </p:txBody>
      </p:sp>
      <p:sp>
        <p:nvSpPr>
          <p:cNvPr id="3" name="内容占位符 2"/>
          <p:cNvSpPr>
            <a:spLocks noGrp="1"/>
          </p:cNvSpPr>
          <p:nvPr>
            <p:ph idx="1"/>
          </p:nvPr>
        </p:nvSpPr>
        <p:spPr>
          <a:xfrm>
            <a:off x="838200" y="1816100"/>
            <a:ext cx="10515600" cy="4351338"/>
          </a:xfrm>
        </p:spPr>
        <p:txBody>
          <a:bodyPr/>
          <a:p>
            <a:r>
              <a:rPr lang="zh-CN" altLang="en-US"/>
              <a:t>该怎么表示这个图？</a:t>
            </a:r>
            <a:endParaRPr lang="zh-CN" altLang="en-US"/>
          </a:p>
        </p:txBody>
      </p:sp>
      <p:pic>
        <p:nvPicPr>
          <p:cNvPr id="16" name="图片 15" descr="截图09"/>
          <p:cNvPicPr>
            <a:picLocks noChangeAspect="1"/>
          </p:cNvPicPr>
          <p:nvPr/>
        </p:nvPicPr>
        <p:blipFill>
          <a:blip r:embed="rId1"/>
          <a:stretch>
            <a:fillRect/>
          </a:stretch>
        </p:blipFill>
        <p:spPr>
          <a:xfrm>
            <a:off x="5029835" y="1520825"/>
            <a:ext cx="6937375" cy="49415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strips(downLeft)">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字魂50号-白鸽天行体" panose="00000500000000000000" charset="-122"/>
                <a:ea typeface="字魂50号-白鸽天行体" panose="00000500000000000000" charset="-122"/>
              </a:rPr>
              <a:t>图论基础</a:t>
            </a:r>
            <a:r>
              <a:rPr lang="en-US" altLang="zh-CN">
                <a:latin typeface="字魂50号-白鸽天行体" panose="00000500000000000000" charset="-122"/>
                <a:ea typeface="字魂50号-白鸽天行体" panose="00000500000000000000" charset="-122"/>
              </a:rPr>
              <a:t>——</a:t>
            </a:r>
            <a:r>
              <a:rPr lang="zh-CN" altLang="en-US">
                <a:latin typeface="字魂50号-白鸽天行体" panose="00000500000000000000" charset="-122"/>
                <a:ea typeface="字魂50号-白鸽天行体" panose="00000500000000000000" charset="-122"/>
              </a:rPr>
              <a:t>二维数组</a:t>
            </a:r>
            <a:endParaRPr lang="zh-CN" altLang="en-US">
              <a:latin typeface="字魂50号-白鸽天行体" panose="00000500000000000000" charset="-122"/>
              <a:ea typeface="字魂50号-白鸽天行体" panose="00000500000000000000" charset="-122"/>
            </a:endParaRPr>
          </a:p>
        </p:txBody>
      </p:sp>
      <p:sp>
        <p:nvSpPr>
          <p:cNvPr id="3" name="内容占位符 2"/>
          <p:cNvSpPr>
            <a:spLocks noGrp="1"/>
          </p:cNvSpPr>
          <p:nvPr>
            <p:ph idx="1"/>
          </p:nvPr>
        </p:nvSpPr>
        <p:spPr/>
        <p:txBody>
          <a:bodyPr/>
          <a:p>
            <a:r>
              <a:rPr lang="zh-CN" altLang="en-US"/>
              <a:t>定义：</a:t>
            </a:r>
            <a:r>
              <a:rPr lang="en-US" altLang="zh-CN"/>
              <a:t>e[a][b]</a:t>
            </a:r>
            <a:r>
              <a:rPr lang="zh-CN" altLang="en-US"/>
              <a:t>表示点</a:t>
            </a:r>
            <a:r>
              <a:rPr lang="en-US" altLang="zh-CN"/>
              <a:t>a</a:t>
            </a:r>
            <a:r>
              <a:rPr lang="zh-CN" altLang="en-US"/>
              <a:t>到点</a:t>
            </a:r>
            <a:r>
              <a:rPr lang="en-US" altLang="zh-CN"/>
              <a:t>b</a:t>
            </a:r>
            <a:r>
              <a:rPr lang="zh-CN" altLang="en-US"/>
              <a:t>存在一条从</a:t>
            </a:r>
            <a:r>
              <a:rPr lang="en-US" altLang="zh-CN"/>
              <a:t>a</a:t>
            </a:r>
            <a:r>
              <a:rPr lang="zh-CN" altLang="en-US"/>
              <a:t>到</a:t>
            </a:r>
            <a:r>
              <a:rPr lang="en-US" altLang="zh-CN"/>
              <a:t>b</a:t>
            </a:r>
            <a:r>
              <a:rPr lang="zh-CN" altLang="en-US"/>
              <a:t>的</a:t>
            </a:r>
            <a:r>
              <a:rPr lang="zh-CN" altLang="en-US"/>
              <a:t>边</a:t>
            </a:r>
            <a:endParaRPr lang="zh-CN" altLang="en-US"/>
          </a:p>
          <a:p>
            <a:r>
              <a:rPr lang="zh-CN" altLang="en-US"/>
              <a:t>则可以推断：</a:t>
            </a:r>
            <a:r>
              <a:rPr lang="en-US" altLang="zh-CN"/>
              <a:t>e[a][b]=c</a:t>
            </a:r>
            <a:r>
              <a:rPr lang="zh-CN" altLang="en-US"/>
              <a:t>，就表示为从</a:t>
            </a:r>
            <a:r>
              <a:rPr lang="en-US" altLang="zh-CN"/>
              <a:t>a</a:t>
            </a:r>
            <a:r>
              <a:rPr lang="zh-CN" altLang="en-US"/>
              <a:t>到</a:t>
            </a:r>
            <a:r>
              <a:rPr lang="en-US" altLang="zh-CN"/>
              <a:t>b</a:t>
            </a:r>
            <a:r>
              <a:rPr lang="zh-CN" altLang="en-US"/>
              <a:t>存在一条距离为</a:t>
            </a:r>
            <a:r>
              <a:rPr lang="en-US" altLang="zh-CN"/>
              <a:t>c</a:t>
            </a:r>
            <a:r>
              <a:rPr lang="zh-CN" altLang="en-US"/>
              <a:t>的边</a:t>
            </a:r>
            <a:endParaRPr lang="zh-CN" altLang="en-US"/>
          </a:p>
          <a:p>
            <a:r>
              <a:rPr lang="zh-CN" altLang="en-US"/>
              <a:t>那么我们刚刚的图就可以根据里边网格的个数来给每一个点一一编号。由于我们没有明确说明图中的边具体有多长，所以我们默认为一，即</a:t>
            </a:r>
            <a:r>
              <a:rPr lang="en-US" altLang="zh-CN"/>
              <a:t>e[a][b]=1</a:t>
            </a:r>
            <a:r>
              <a:rPr lang="zh-CN" altLang="en-US"/>
              <a:t>。</a:t>
            </a:r>
            <a:endParaRPr lang="zh-CN" altLang="en-US"/>
          </a:p>
          <a:p>
            <a:r>
              <a:rPr lang="zh-CN" altLang="en-US"/>
              <a:t>我们需要一个变量</a:t>
            </a:r>
            <a:r>
              <a:rPr lang="en-US" altLang="zh-CN"/>
              <a:t>s</a:t>
            </a:r>
            <a:r>
              <a:rPr lang="zh-CN" altLang="en-US"/>
              <a:t>来存边数，</a:t>
            </a:r>
            <a:r>
              <a:rPr lang="en-US" altLang="zh-CN"/>
              <a:t>p</a:t>
            </a:r>
            <a:r>
              <a:rPr lang="zh-CN" altLang="en-US"/>
              <a:t>来存点数，</a:t>
            </a:r>
            <a:r>
              <a:rPr lang="en-US" altLang="zh-CN"/>
              <a:t>e[maxm][maxm]</a:t>
            </a:r>
            <a:r>
              <a:rPr lang="zh-CN" altLang="en-US"/>
              <a:t>存图。见目录下</a:t>
            </a:r>
            <a:r>
              <a:rPr lang="en-US" altLang="zh-CN"/>
              <a:t>dfsin.txt</a:t>
            </a:r>
            <a:r>
              <a:rPr lang="zh-CN" altLang="en-US"/>
              <a:t>即为样例输入。</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edge">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heckerboard(across)">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amond(in)">
                                      <p:cBhvr>
                                        <p:cTn id="23" dur="2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字魂50号-白鸽天行体" panose="00000500000000000000" charset="-122"/>
                <a:ea typeface="字魂50号-白鸽天行体" panose="00000500000000000000" charset="-122"/>
                <a:cs typeface="字魂50号-白鸽天行体" panose="00000500000000000000" charset="-122"/>
              </a:rPr>
              <a:t>图论基础</a:t>
            </a:r>
            <a:r>
              <a:rPr lang="en-US" altLang="zh-CN">
                <a:latin typeface="字魂50号-白鸽天行体" panose="00000500000000000000" charset="-122"/>
                <a:ea typeface="字魂50号-白鸽天行体" panose="00000500000000000000" charset="-122"/>
                <a:cs typeface="字魂50号-白鸽天行体" panose="00000500000000000000" charset="-122"/>
              </a:rPr>
              <a:t>——</a:t>
            </a:r>
            <a:r>
              <a:rPr lang="zh-CN" altLang="en-US">
                <a:latin typeface="字魂50号-白鸽天行体" panose="00000500000000000000" charset="-122"/>
                <a:ea typeface="字魂50号-白鸽天行体" panose="00000500000000000000" charset="-122"/>
                <a:cs typeface="字魂50号-白鸽天行体" panose="00000500000000000000" charset="-122"/>
              </a:rPr>
              <a:t>深度优先搜索</a:t>
            </a:r>
            <a:endParaRPr lang="zh-CN" altLang="en-US">
              <a:latin typeface="字魂50号-白鸽天行体" panose="00000500000000000000" charset="-122"/>
              <a:ea typeface="字魂50号-白鸽天行体" panose="00000500000000000000" charset="-122"/>
              <a:cs typeface="字魂50号-白鸽天行体" panose="00000500000000000000" charset="-122"/>
            </a:endParaRPr>
          </a:p>
        </p:txBody>
      </p:sp>
      <p:sp>
        <p:nvSpPr>
          <p:cNvPr id="3" name="内容占位符 2"/>
          <p:cNvSpPr>
            <a:spLocks noGrp="1"/>
          </p:cNvSpPr>
          <p:nvPr>
            <p:ph idx="1"/>
          </p:nvPr>
        </p:nvSpPr>
        <p:spPr/>
        <p:txBody>
          <a:bodyPr>
            <a:normAutofit lnSpcReduction="10000"/>
          </a:bodyPr>
          <a:p>
            <a:r>
              <a:rPr lang="zh-CN" altLang="en-US"/>
              <a:t>对于非线性数据结构的遍历，我介绍一种最基本的算法：深度优先搜索。深度优先搜索简称深搜，业内人士爱称之为</a:t>
            </a:r>
            <a:r>
              <a:rPr lang="en-US" altLang="zh-CN"/>
              <a:t>DFS</a:t>
            </a:r>
            <a:r>
              <a:rPr lang="zh-CN" altLang="en-US"/>
              <a:t>，即（</a:t>
            </a:r>
            <a:r>
              <a:rPr lang="zh-CN" altLang="en-US">
                <a:solidFill>
                  <a:srgbClr val="FF0000"/>
                </a:solidFill>
              </a:rPr>
              <a:t>D</a:t>
            </a:r>
            <a:r>
              <a:rPr lang="zh-CN" altLang="en-US"/>
              <a:t>epth </a:t>
            </a:r>
            <a:r>
              <a:rPr lang="zh-CN" altLang="en-US">
                <a:solidFill>
                  <a:srgbClr val="FF0000"/>
                </a:solidFill>
              </a:rPr>
              <a:t>F</a:t>
            </a:r>
            <a:r>
              <a:rPr lang="zh-CN" altLang="en-US"/>
              <a:t>irst </a:t>
            </a:r>
            <a:r>
              <a:rPr lang="zh-CN" altLang="en-US">
                <a:solidFill>
                  <a:srgbClr val="FF0000"/>
                </a:solidFill>
              </a:rPr>
              <a:t>S</a:t>
            </a:r>
            <a:r>
              <a:rPr lang="zh-CN" altLang="en-US"/>
              <a:t>earch），与之对应的还有广度优先搜索，即</a:t>
            </a:r>
            <a:r>
              <a:rPr lang="en-US" altLang="zh-CN"/>
              <a:t>BFS</a:t>
            </a:r>
            <a:r>
              <a:rPr lang="zh-CN" altLang="en-US"/>
              <a:t>（</a:t>
            </a:r>
            <a:r>
              <a:rPr lang="zh-CN" altLang="en-US">
                <a:solidFill>
                  <a:srgbClr val="FF0000"/>
                </a:solidFill>
              </a:rPr>
              <a:t>B</a:t>
            </a:r>
            <a:r>
              <a:rPr lang="zh-CN" altLang="en-US"/>
              <a:t>readth </a:t>
            </a:r>
            <a:r>
              <a:rPr lang="en-US" altLang="zh-CN">
                <a:solidFill>
                  <a:srgbClr val="FF0000"/>
                </a:solidFill>
              </a:rPr>
              <a:t>F</a:t>
            </a:r>
            <a:r>
              <a:rPr lang="zh-CN" altLang="en-US"/>
              <a:t>irst </a:t>
            </a:r>
            <a:r>
              <a:rPr lang="en-US" altLang="zh-CN">
                <a:solidFill>
                  <a:srgbClr val="FF0000"/>
                </a:solidFill>
              </a:rPr>
              <a:t>S</a:t>
            </a:r>
            <a:r>
              <a:rPr lang="zh-CN" altLang="en-US"/>
              <a:t>earch）。个人喜欢把它称为宽搜。宽搜比较简单，因为它不用递归，</a:t>
            </a:r>
            <a:r>
              <a:rPr lang="en-US" altLang="zh-CN"/>
              <a:t>Martisum</a:t>
            </a:r>
            <a:r>
              <a:rPr lang="zh-CN" altLang="en-US"/>
              <a:t>表示没一天就学会了，但</a:t>
            </a:r>
            <a:r>
              <a:rPr lang="en-US" altLang="zh-CN"/>
              <a:t>DFS</a:t>
            </a:r>
            <a:r>
              <a:rPr lang="zh-CN" altLang="en-US"/>
              <a:t>折磨了</a:t>
            </a:r>
            <a:r>
              <a:rPr lang="en-US" altLang="zh-CN"/>
              <a:t>LZ</a:t>
            </a:r>
            <a:r>
              <a:rPr lang="zh-CN" altLang="en-US"/>
              <a:t>一个星期。然后它现在来折磨你了。</a:t>
            </a:r>
            <a:endParaRPr lang="zh-CN" altLang="en-US"/>
          </a:p>
          <a:p>
            <a:r>
              <a:rPr lang="zh-CN" altLang="en-US"/>
              <a:t>其实递归没这么可怕，灵活运用递归，递归就会成为一个近乎完美的工具</a:t>
            </a:r>
            <a:r>
              <a:rPr lang="en-US" altLang="zh-CN"/>
              <a:t>——</a:t>
            </a:r>
            <a:r>
              <a:rPr lang="zh-CN" altLang="en-US"/>
              <a:t>你会发现它可以代替循环，而且比循环灵活。个人认为递归无法代替所有的循环，然而</a:t>
            </a:r>
            <a:r>
              <a:rPr lang="en-US" altLang="zh-CN"/>
              <a:t>Martisum</a:t>
            </a:r>
            <a:r>
              <a:rPr lang="zh-CN" altLang="en-US"/>
              <a:t>正在尝试写一个满是递归没有循环的程序。</a:t>
            </a:r>
            <a:endParaRPr lang="zh-CN" altLang="en-US"/>
          </a:p>
          <a:p>
            <a:r>
              <a:rPr lang="zh-CN" altLang="en-US"/>
              <a:t>比如刚刚写的递归的对分查找核心代码，你会发现递归的简洁：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latin typeface="字魂50号-白鸽天行体" panose="00000500000000000000" charset="-122"/>
                <a:ea typeface="字魂50号-白鸽天行体" panose="00000500000000000000" charset="-122"/>
              </a:rPr>
              <a:t>对分查找递归写法（了解）</a:t>
            </a:r>
            <a:endParaRPr lang="zh-CN" altLang="en-US">
              <a:latin typeface="字魂50号-白鸽天行体" panose="00000500000000000000" charset="-122"/>
              <a:ea typeface="字魂50号-白鸽天行体" panose="00000500000000000000" charset="-122"/>
            </a:endParaRPr>
          </a:p>
        </p:txBody>
      </p:sp>
      <p:sp>
        <p:nvSpPr>
          <p:cNvPr id="3" name="内容占位符 2"/>
          <p:cNvSpPr>
            <a:spLocks noGrp="1"/>
          </p:cNvSpPr>
          <p:nvPr>
            <p:ph idx="1"/>
          </p:nvPr>
        </p:nvSpPr>
        <p:spPr/>
        <p:txBody>
          <a:bodyPr/>
          <a:p>
            <a:r>
              <a:rPr lang="zh-CN" altLang="en-US"/>
              <a:t>int search(int head,int tail){</a:t>
            </a:r>
            <a:endParaRPr lang="zh-CN" altLang="en-US"/>
          </a:p>
          <a:p>
            <a:r>
              <a:rPr lang="zh-CN" altLang="en-US"/>
              <a:t>	if(data[(head+tail)&gt;&gt;1]&gt;target) return search(head,((head+tail)&gt;&gt;1)-1);</a:t>
            </a:r>
            <a:endParaRPr lang="zh-CN" altLang="en-US"/>
          </a:p>
          <a:p>
            <a:r>
              <a:rPr lang="zh-CN" altLang="en-US"/>
              <a:t>	if(data[(head+tail)&gt;&gt;1]&lt;target) return search(((head+tail)&gt;&gt;1)+1,tail);</a:t>
            </a:r>
            <a:endParaRPr lang="zh-CN" altLang="en-US"/>
          </a:p>
          <a:p>
            <a:r>
              <a:rPr lang="zh-CN" altLang="en-US"/>
              <a:t>	if(tail==(head+tail)&gt;&gt;1 &amp;&amp; tail!=target) return 0;</a:t>
            </a:r>
            <a:endParaRPr lang="zh-CN" altLang="en-US"/>
          </a:p>
          <a:p>
            <a:r>
              <a:rPr lang="zh-CN" altLang="en-US"/>
              <a:t>	return (head+tail)&gt;&gt;1;</a:t>
            </a:r>
            <a:endParaRPr lang="zh-CN" altLang="en-US"/>
          </a:p>
          <a:p>
            <a:r>
              <a:rPr lang="zh-CN" altLang="en-US"/>
              <a:t>}</a:t>
            </a:r>
            <a:endParaRPr lang="zh-CN" altLang="en-US"/>
          </a:p>
          <a:p>
            <a:r>
              <a:rPr lang="zh-CN" altLang="en-US"/>
              <a:t>除去函数头尾其实只有四行代码，只是屏幕太短</a:t>
            </a:r>
            <a:r>
              <a:rPr lang="en-US" altLang="zh-CN"/>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strips(downLeft)">
                                      <p:cBhvr>
                                        <p:cTn id="16" dur="500"/>
                                        <p:tgtEl>
                                          <p:spTgt spid="3">
                                            <p:txEl>
                                              <p:pRg st="1" end="1"/>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strips(downLeft)">
                                      <p:cBhvr>
                                        <p:cTn id="19" dur="500"/>
                                        <p:tgtEl>
                                          <p:spTgt spid="3">
                                            <p:txEl>
                                              <p:pRg st="2" end="2"/>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Left)">
                                      <p:cBhvr>
                                        <p:cTn id="22" dur="500"/>
                                        <p:tgtEl>
                                          <p:spTgt spid="3">
                                            <p:txEl>
                                              <p:pRg st="3" end="3"/>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strips(downLeft)">
                                      <p:cBhvr>
                                        <p:cTn id="25" dur="500"/>
                                        <p:tgtEl>
                                          <p:spTgt spid="3">
                                            <p:txEl>
                                              <p:pRg st="4" end="4"/>
                                            </p:txEl>
                                          </p:spTgt>
                                        </p:tgtEl>
                                      </p:cBhvr>
                                    </p:animEffect>
                                  </p:childTnLst>
                                </p:cTn>
                              </p:par>
                              <p:par>
                                <p:cTn id="26" presetID="18" presetClass="entr" presetSubtype="12"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strips(downLeft)">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circle(in)">
                                      <p:cBhvr>
                                        <p:cTn id="3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字魂50号-白鸽天行体" panose="00000500000000000000" charset="-122"/>
                <a:ea typeface="字魂50号-白鸽天行体" panose="00000500000000000000" charset="-122"/>
              </a:rPr>
              <a:t>最基础的排序</a:t>
            </a:r>
            <a:r>
              <a:rPr lang="en-US" altLang="zh-CN">
                <a:latin typeface="字魂50号-白鸽天行体" panose="00000500000000000000" charset="-122"/>
                <a:ea typeface="字魂50号-白鸽天行体" panose="00000500000000000000" charset="-122"/>
              </a:rPr>
              <a:t>——</a:t>
            </a:r>
            <a:r>
              <a:rPr lang="zh-CN" altLang="en-US">
                <a:latin typeface="字魂50号-白鸽天行体" panose="00000500000000000000" charset="-122"/>
                <a:ea typeface="字魂50号-白鸽天行体" panose="00000500000000000000" charset="-122"/>
              </a:rPr>
              <a:t>选择排序</a:t>
            </a:r>
            <a:endParaRPr lang="zh-CN" altLang="en-US">
              <a:latin typeface="字魂50号-白鸽天行体" panose="00000500000000000000" charset="-122"/>
              <a:ea typeface="字魂50号-白鸽天行体" panose="00000500000000000000" charset="-122"/>
            </a:endParaRPr>
          </a:p>
        </p:txBody>
      </p:sp>
      <p:sp>
        <p:nvSpPr>
          <p:cNvPr id="3" name="内容占位符 2"/>
          <p:cNvSpPr>
            <a:spLocks noGrp="1"/>
          </p:cNvSpPr>
          <p:nvPr>
            <p:ph idx="1"/>
          </p:nvPr>
        </p:nvSpPr>
        <p:spPr/>
        <p:txBody>
          <a:bodyPr/>
          <a:p>
            <a:r>
              <a:rPr lang="en-US" altLang="zh-CN"/>
              <a:t>C++</a:t>
            </a:r>
            <a:r>
              <a:rPr lang="zh-CN" altLang="en-US"/>
              <a:t>核心代码程序段</a:t>
            </a:r>
            <a:endParaRPr lang="en-US" altLang="zh-CN"/>
          </a:p>
          <a:p>
            <a:endParaRPr lang="en-US" altLang="zh-CN"/>
          </a:p>
          <a:p>
            <a:r>
              <a:rPr lang="en-US" altLang="zh-CN"/>
              <a:t>for(int i=1;i&lt;=n-1;i++){</a:t>
            </a:r>
            <a:endParaRPr lang="en-US" altLang="zh-CN"/>
          </a:p>
          <a:p>
            <a:r>
              <a:rPr lang="en-US" altLang="zh-CN"/>
              <a:t>		for(int j=i+1;j&lt;=n;j++){</a:t>
            </a:r>
            <a:endParaRPr lang="en-US" altLang="zh-CN"/>
          </a:p>
          <a:p>
            <a:r>
              <a:rPr lang="en-US" altLang="zh-CN"/>
              <a:t>			if(data[j]&lt;data[i]) swap(data[j],data[i]);</a:t>
            </a:r>
            <a:endParaRPr lang="en-US" altLang="zh-CN"/>
          </a:p>
          <a:p>
            <a:r>
              <a:rPr lang="en-US" altLang="zh-CN"/>
              <a:t>		}</a:t>
            </a:r>
            <a:endParaRPr lang="en-US" altLang="zh-CN"/>
          </a:p>
          <a:p>
            <a:r>
              <a:rPr lang="en-US" altLang="zh-CN"/>
              <a:t>	}</a:t>
            </a:r>
            <a:endParaRPr lang="en-US" altLang="zh-CN"/>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latin typeface="字魂50号-白鸽天行体" panose="00000500000000000000" charset="-122"/>
                <a:ea typeface="字魂50号-白鸽天行体" panose="00000500000000000000" charset="-122"/>
              </a:rPr>
              <a:t>递归</a:t>
            </a:r>
            <a:endParaRPr lang="zh-CN" altLang="en-US">
              <a:latin typeface="字魂50号-白鸽天行体" panose="00000500000000000000" charset="-122"/>
              <a:ea typeface="字魂50号-白鸽天行体" panose="00000500000000000000" charset="-122"/>
            </a:endParaRPr>
          </a:p>
        </p:txBody>
      </p:sp>
      <p:sp>
        <p:nvSpPr>
          <p:cNvPr id="3" name="内容占位符 2"/>
          <p:cNvSpPr>
            <a:spLocks noGrp="1"/>
          </p:cNvSpPr>
          <p:nvPr>
            <p:ph idx="1"/>
          </p:nvPr>
        </p:nvSpPr>
        <p:spPr/>
        <p:txBody>
          <a:bodyPr>
            <a:normAutofit lnSpcReduction="10000"/>
          </a:bodyPr>
          <a:p>
            <a:r>
              <a:rPr lang="zh-CN" altLang="en-US"/>
              <a:t>递归</a:t>
            </a:r>
            <a:r>
              <a:rPr lang="en-US" altLang="zh-CN"/>
              <a:t>......</a:t>
            </a:r>
            <a:r>
              <a:rPr lang="zh-CN" altLang="en-US"/>
              <a:t>我不知道这是一种算法呢还是一种语法呢</a:t>
            </a:r>
            <a:r>
              <a:rPr lang="en-US" altLang="zh-CN"/>
              <a:t>......</a:t>
            </a:r>
            <a:r>
              <a:rPr lang="zh-CN" altLang="en-US"/>
              <a:t>但我更愿意相信它是一种算法。</a:t>
            </a:r>
            <a:endParaRPr lang="zh-CN" altLang="en-US"/>
          </a:p>
          <a:p>
            <a:r>
              <a:rPr lang="zh-CN" altLang="en-US"/>
              <a:t>如下，就是递归求阶乘的</a:t>
            </a:r>
            <a:r>
              <a:rPr lang="en-US" altLang="zh-CN"/>
              <a:t>C++</a:t>
            </a:r>
            <a:r>
              <a:rPr lang="zh-CN" altLang="en-US"/>
              <a:t>核心代码：</a:t>
            </a:r>
            <a:endParaRPr lang="zh-CN" altLang="en-US"/>
          </a:p>
          <a:p>
            <a:endParaRPr lang="zh-CN" altLang="en-US"/>
          </a:p>
          <a:p>
            <a:r>
              <a:rPr lang="zh-CN" altLang="en-US"/>
              <a:t>int f(int x){</a:t>
            </a:r>
            <a:endParaRPr lang="zh-CN" altLang="en-US"/>
          </a:p>
          <a:p>
            <a:r>
              <a:rPr lang="zh-CN" altLang="en-US"/>
              <a:t>	if(x&lt;=1) return 1;</a:t>
            </a:r>
            <a:endParaRPr lang="zh-CN" altLang="en-US"/>
          </a:p>
          <a:p>
            <a:r>
              <a:rPr lang="zh-CN" altLang="en-US"/>
              <a:t>	else return x*f(x-1);</a:t>
            </a:r>
            <a:endParaRPr lang="zh-CN" altLang="en-US"/>
          </a:p>
          <a:p>
            <a:r>
              <a:rPr lang="zh-CN" altLang="en-US"/>
              <a:t>}</a:t>
            </a:r>
            <a:endParaRPr lang="zh-CN" altLang="en-US"/>
          </a:p>
          <a:p>
            <a:r>
              <a:rPr lang="zh-CN" altLang="en-US"/>
              <a:t>如果若对递归掌握得没有问题，我们开始看看</a:t>
            </a:r>
            <a:r>
              <a:rPr lang="en-US" altLang="zh-CN"/>
              <a:t>DFS</a:t>
            </a:r>
            <a:r>
              <a:rPr lang="zh-CN" altLang="en-US"/>
              <a:t>的代码吧！</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字魂50号-白鸽天行体" panose="00000500000000000000" charset="-122"/>
                <a:ea typeface="字魂50号-白鸽天行体" panose="00000500000000000000" charset="-122"/>
                <a:cs typeface="字魂50号-白鸽天行体" panose="00000500000000000000" charset="-122"/>
              </a:rPr>
              <a:t>本题</a:t>
            </a:r>
            <a:r>
              <a:rPr lang="en-US" altLang="zh-CN">
                <a:solidFill>
                  <a:srgbClr val="FF0000"/>
                </a:solidFill>
                <a:latin typeface="字魂50号-白鸽天行体" panose="00000500000000000000" charset="-122"/>
                <a:ea typeface="字魂50号-白鸽天行体" panose="00000500000000000000" charset="-122"/>
                <a:cs typeface="字魂50号-白鸽天行体" panose="00000500000000000000" charset="-122"/>
              </a:rPr>
              <a:t>DFS</a:t>
            </a:r>
            <a:r>
              <a:rPr lang="zh-CN" altLang="en-US">
                <a:latin typeface="字魂50号-白鸽天行体" panose="00000500000000000000" charset="-122"/>
                <a:ea typeface="字魂50号-白鸽天行体" panose="00000500000000000000" charset="-122"/>
                <a:cs typeface="字魂50号-白鸽天行体" panose="00000500000000000000" charset="-122"/>
              </a:rPr>
              <a:t>的核心代码</a:t>
            </a:r>
            <a:endParaRPr lang="zh-CN" altLang="en-US">
              <a:latin typeface="字魂50号-白鸽天行体" panose="00000500000000000000" charset="-122"/>
              <a:ea typeface="字魂50号-白鸽天行体" panose="00000500000000000000" charset="-122"/>
              <a:cs typeface="字魂50号-白鸽天行体" panose="00000500000000000000" charset="-122"/>
            </a:endParaRPr>
          </a:p>
        </p:txBody>
      </p:sp>
      <p:sp>
        <p:nvSpPr>
          <p:cNvPr id="3" name="内容占位符 2"/>
          <p:cNvSpPr>
            <a:spLocks noGrp="1"/>
          </p:cNvSpPr>
          <p:nvPr>
            <p:ph idx="1"/>
          </p:nvPr>
        </p:nvSpPr>
        <p:spPr/>
        <p:txBody>
          <a:bodyPr>
            <a:normAutofit fontScale="60000"/>
          </a:bodyPr>
          <a:p>
            <a:r>
              <a:rPr lang="zh-CN" altLang="en-US"/>
              <a:t>void dfs(int start){</a:t>
            </a:r>
            <a:endParaRPr lang="zh-CN" altLang="en-US"/>
          </a:p>
          <a:p>
            <a:r>
              <a:rPr lang="zh-CN" altLang="en-US"/>
              <a:t>	if(start==6) return;   </a:t>
            </a:r>
            <a:r>
              <a:rPr lang="en-US" altLang="zh-CN"/>
              <a:t>//</a:t>
            </a:r>
            <a:r>
              <a:rPr lang="zh-CN" altLang="en-US"/>
              <a:t>本行可写可不写 </a:t>
            </a:r>
            <a:endParaRPr lang="zh-CN" altLang="en-US"/>
          </a:p>
          <a:p>
            <a:r>
              <a:rPr lang="zh-CN" altLang="en-US"/>
              <a:t>	for(int i=1;i&lt;=p;i++){</a:t>
            </a:r>
            <a:endParaRPr lang="zh-CN" altLang="en-US"/>
          </a:p>
          <a:p>
            <a:r>
              <a:rPr lang="zh-CN" altLang="en-US"/>
              <a:t>		if(i==3 || i==4) continue;</a:t>
            </a:r>
            <a:endParaRPr lang="zh-CN" altLang="en-US"/>
          </a:p>
          <a:p>
            <a:r>
              <a:rPr lang="zh-CN" altLang="en-US"/>
              <a:t>		if(e[start][i]&amp;&amp;!color[i]){</a:t>
            </a:r>
            <a:endParaRPr lang="zh-CN" altLang="en-US"/>
          </a:p>
          <a:p>
            <a:r>
              <a:rPr lang="zh-CN" altLang="en-US"/>
              <a:t>			color[i]=1;</a:t>
            </a:r>
            <a:endParaRPr lang="zh-CN" altLang="en-US"/>
          </a:p>
          <a:p>
            <a:r>
              <a:rPr lang="zh-CN" altLang="en-US"/>
              <a:t>			cout&lt;&lt;start&lt;&lt;" "&lt;&lt;i&lt;&lt;endl;</a:t>
            </a:r>
            <a:endParaRPr lang="zh-CN" altLang="en-US"/>
          </a:p>
          <a:p>
            <a:r>
              <a:rPr lang="zh-CN" altLang="en-US"/>
              <a:t>			dfs(i);</a:t>
            </a:r>
            <a:endParaRPr lang="zh-CN" altLang="en-US"/>
          </a:p>
          <a:p>
            <a:r>
              <a:rPr lang="zh-CN" altLang="en-US"/>
              <a:t>		}</a:t>
            </a:r>
            <a:endParaRPr lang="zh-CN" altLang="en-US"/>
          </a:p>
          <a:p>
            <a:r>
              <a:rPr lang="zh-CN" altLang="en-US"/>
              <a:t>	}</a:t>
            </a:r>
            <a:endParaRPr lang="zh-CN" altLang="en-US"/>
          </a:p>
          <a:p>
            <a:r>
              <a:rPr lang="zh-CN" altLang="en-US"/>
              <a:t>	return;</a:t>
            </a:r>
            <a:endParaRPr lang="zh-CN" altLang="en-US"/>
          </a:p>
          <a:p>
            <a:r>
              <a:rPr lang="zh-CN" altLang="en-US"/>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1000"/>
                                        <p:tgtEl>
                                          <p:spTgt spid="3">
                                            <p:txEl>
                                              <p:pRg st="7" end="7"/>
                                            </p:txEl>
                                          </p:spTgt>
                                        </p:tgtEl>
                                      </p:cBhvr>
                                    </p:animEffect>
                                    <p:anim calcmode="lin" valueType="num">
                                      <p:cBhvr>
                                        <p:cTn id="5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3">
                                            <p:txEl>
                                              <p:pRg st="7" end="7"/>
                                            </p:txEl>
                                          </p:spTgt>
                                        </p:tgtEl>
                                        <p:attrNameLst>
                                          <p:attrName>ppt_y</p:attrName>
                                        </p:attrNameLst>
                                      </p:cBhvr>
                                      <p:tavLst>
                                        <p:tav tm="0">
                                          <p:val>
                                            <p:strVal val="#ppt_y-.03"/>
                                          </p:val>
                                        </p:tav>
                                        <p:tav tm="100000">
                                          <p:val>
                                            <p:strVal val="#ppt_y"/>
                                          </p:val>
                                        </p:tav>
                                      </p:tavLst>
                                    </p:anim>
                                  </p:childTnLst>
                                </p:cTn>
                              </p:par>
                              <p:par>
                                <p:cTn id="59" presetID="37" presetClass="entr" presetSubtype="0" fill="hold" nodeType="with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1000"/>
                                        <p:tgtEl>
                                          <p:spTgt spid="3">
                                            <p:txEl>
                                              <p:pRg st="8" end="8"/>
                                            </p:txEl>
                                          </p:spTgt>
                                        </p:tgtEl>
                                      </p:cBhvr>
                                    </p:animEffect>
                                    <p:anim calcmode="lin" valueType="num">
                                      <p:cBhvr>
                                        <p:cTn id="6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90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3">
                                            <p:txEl>
                                              <p:pRg st="8" end="8"/>
                                            </p:txEl>
                                          </p:spTgt>
                                        </p:tgtEl>
                                        <p:attrNameLst>
                                          <p:attrName>ppt_y</p:attrName>
                                        </p:attrNameLst>
                                      </p:cBhvr>
                                      <p:tavLst>
                                        <p:tav tm="0">
                                          <p:val>
                                            <p:strVal val="#ppt_y-.03"/>
                                          </p:val>
                                        </p:tav>
                                        <p:tav tm="100000">
                                          <p:val>
                                            <p:strVal val="#ppt_y"/>
                                          </p:val>
                                        </p:tav>
                                      </p:tavLst>
                                    </p:anim>
                                  </p:childTnLst>
                                </p:cTn>
                              </p:par>
                              <p:par>
                                <p:cTn id="65" presetID="37" presetClass="entr" presetSubtype="0" fill="hold" nodeType="with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Effect transition="in" filter="fade">
                                      <p:cBhvr>
                                        <p:cTn id="67" dur="1000"/>
                                        <p:tgtEl>
                                          <p:spTgt spid="3">
                                            <p:txEl>
                                              <p:pRg st="9" end="9"/>
                                            </p:txEl>
                                          </p:spTgt>
                                        </p:tgtEl>
                                      </p:cBhvr>
                                    </p:animEffect>
                                    <p:anim calcmode="lin" valueType="num">
                                      <p:cBhvr>
                                        <p:cTn id="6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9" dur="90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3">
                                            <p:txEl>
                                              <p:pRg st="9" end="9"/>
                                            </p:txEl>
                                          </p:spTgt>
                                        </p:tgtEl>
                                        <p:attrNameLst>
                                          <p:attrName>ppt_y</p:attrName>
                                        </p:attrNameLst>
                                      </p:cBhvr>
                                      <p:tavLst>
                                        <p:tav tm="0">
                                          <p:val>
                                            <p:strVal val="#ppt_y-.03"/>
                                          </p:val>
                                        </p:tav>
                                        <p:tav tm="100000">
                                          <p:val>
                                            <p:strVal val="#ppt_y"/>
                                          </p:val>
                                        </p:tav>
                                      </p:tavLst>
                                    </p:anim>
                                  </p:childTnLst>
                                </p:cTn>
                              </p:par>
                              <p:par>
                                <p:cTn id="71" presetID="37" presetClass="entr" presetSubtype="0" fill="hold" nodeType="with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fade">
                                      <p:cBhvr>
                                        <p:cTn id="73" dur="1000"/>
                                        <p:tgtEl>
                                          <p:spTgt spid="3">
                                            <p:txEl>
                                              <p:pRg st="10" end="10"/>
                                            </p:txEl>
                                          </p:spTgt>
                                        </p:tgtEl>
                                      </p:cBhvr>
                                    </p:animEffect>
                                    <p:anim calcmode="lin" valueType="num">
                                      <p:cBhvr>
                                        <p:cTn id="7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5" dur="900" decel="100000" fill="hold"/>
                                        <p:tgtEl>
                                          <p:spTgt spid="3">
                                            <p:txEl>
                                              <p:pRg st="10" end="10"/>
                                            </p:txEl>
                                          </p:spTgt>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3">
                                            <p:txEl>
                                              <p:pRg st="10" end="10"/>
                                            </p:txEl>
                                          </p:spTgt>
                                        </p:tgtEl>
                                        <p:attrNameLst>
                                          <p:attrName>ppt_y</p:attrName>
                                        </p:attrNameLst>
                                      </p:cBhvr>
                                      <p:tavLst>
                                        <p:tav tm="0">
                                          <p:val>
                                            <p:strVal val="#ppt_y-.03"/>
                                          </p:val>
                                        </p:tav>
                                        <p:tav tm="100000">
                                          <p:val>
                                            <p:strVal val="#ppt_y"/>
                                          </p:val>
                                        </p:tav>
                                      </p:tavLst>
                                    </p:anim>
                                  </p:childTnLst>
                                </p:cTn>
                              </p:par>
                              <p:par>
                                <p:cTn id="77" presetID="37" presetClass="entr" presetSubtype="0" fill="hold" nodeType="with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Effect transition="in" filter="fade">
                                      <p:cBhvr>
                                        <p:cTn id="79" dur="1000"/>
                                        <p:tgtEl>
                                          <p:spTgt spid="3">
                                            <p:txEl>
                                              <p:pRg st="11" end="11"/>
                                            </p:txEl>
                                          </p:spTgt>
                                        </p:tgtEl>
                                      </p:cBhvr>
                                    </p:animEffect>
                                    <p:anim calcmode="lin" valueType="num">
                                      <p:cBhvr>
                                        <p:cTn id="8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1" dur="900" decel="100000" fill="hold"/>
                                        <p:tgtEl>
                                          <p:spTgt spid="3">
                                            <p:txEl>
                                              <p:pRg st="11" end="11"/>
                                            </p:txEl>
                                          </p:spTgt>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3">
                                            <p:txEl>
                                              <p:pRg st="11" end="1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latin typeface="字魂50号-白鸽天行体" panose="00000500000000000000" charset="-122"/>
                <a:ea typeface="字魂50号-白鸽天行体" panose="00000500000000000000" charset="-122"/>
              </a:rPr>
              <a:t>谢谢，可以收工了</a:t>
            </a:r>
            <a:endParaRPr lang="zh-CN" altLang="en-US">
              <a:latin typeface="字魂50号-白鸽天行体" panose="00000500000000000000" charset="-122"/>
              <a:ea typeface="字魂50号-白鸽天行体" panose="00000500000000000000" charset="-122"/>
            </a:endParaRPr>
          </a:p>
        </p:txBody>
      </p:sp>
      <p:sp>
        <p:nvSpPr>
          <p:cNvPr id="3" name="内容占位符 2"/>
          <p:cNvSpPr>
            <a:spLocks noGrp="1"/>
          </p:cNvSpPr>
          <p:nvPr>
            <p:ph idx="1"/>
          </p:nvPr>
        </p:nvSpPr>
        <p:spPr/>
        <p:txBody>
          <a:bodyPr/>
          <a:p>
            <a:r>
              <a:rPr lang="zh-CN" altLang="en-US"/>
              <a:t>如果你真的理解的每一个算法的话</a:t>
            </a:r>
            <a:r>
              <a:rPr lang="en-US" altLang="zh-CN"/>
              <a:t>......</a:t>
            </a:r>
            <a:endParaRPr lang="en-US" altLang="zh-CN"/>
          </a:p>
          <a:p>
            <a:r>
              <a:rPr lang="zh-CN" altLang="en-US"/>
              <a:t>信息技术</a:t>
            </a:r>
            <a:r>
              <a:rPr lang="en-US" altLang="zh-CN"/>
              <a:t>40</a:t>
            </a:r>
            <a:r>
              <a:rPr lang="zh-CN" altLang="en-US"/>
              <a:t>分以上没什么问题，需要注意的是一些基础的概念，什么</a:t>
            </a:r>
            <a:r>
              <a:rPr lang="en-US" altLang="zh-CN"/>
              <a:t>bullshit</a:t>
            </a:r>
            <a:r>
              <a:rPr lang="zh-CN" altLang="en-US"/>
              <a:t>属性之类的，这些多注意就好。</a:t>
            </a:r>
            <a:endParaRPr lang="zh-CN" altLang="en-US"/>
          </a:p>
          <a:p>
            <a:r>
              <a:rPr lang="zh-CN" altLang="en-US"/>
              <a:t>上课就到这里为止了，已经涵盖了所有高中的基础算法，以及额外的困难的算法。至少最难的算法你已经解决了。</a:t>
            </a:r>
            <a:endParaRPr lang="zh-CN" altLang="en-US"/>
          </a:p>
          <a:p>
            <a:r>
              <a:rPr lang="zh-CN" altLang="en-US"/>
              <a:t>当然，随着难度不断加大，后续会有新的算法：递推、高精度运算、贪心算法</a:t>
            </a:r>
            <a:r>
              <a:rPr lang="en-US" altLang="zh-CN"/>
              <a:t>......</a:t>
            </a:r>
            <a:r>
              <a:rPr lang="zh-CN" altLang="en-US"/>
              <a:t>贪心很重要，这是一种思想，比如目录下</a:t>
            </a:r>
            <a:r>
              <a:rPr lang="en-US" altLang="zh-CN"/>
              <a:t>Martisum</a:t>
            </a:r>
            <a:r>
              <a:rPr lang="zh-CN" altLang="en-US"/>
              <a:t>写</a:t>
            </a:r>
            <a:r>
              <a:rPr lang="zh-CN" altLang="en-US"/>
              <a:t>的克鲁斯卡尔算法就应用了贪心的思想。</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7"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2000"/>
                                        <p:tgtEl>
                                          <p:spTgt spid="2"/>
                                        </p:tgtEl>
                                      </p:cBhvr>
                                    </p:animEffect>
                                    <p:anim calcmode="lin" valueType="num">
                                      <p:cBhvr>
                                        <p:cTn id="35" dur="2000" fill="hold"/>
                                        <p:tgtEl>
                                          <p:spTgt spid="2"/>
                                        </p:tgtEl>
                                        <p:attrNameLst>
                                          <p:attrName>ppt_w</p:attrName>
                                        </p:attrNameLst>
                                      </p:cBhvr>
                                      <p:tavLst>
                                        <p:tav tm="0" fmla="#ppt_w*sin(2.5*pi*$)">
                                          <p:val>
                                            <p:fltVal val="0"/>
                                          </p:val>
                                        </p:tav>
                                        <p:tav tm="100000">
                                          <p:val>
                                            <p:fltVal val="1"/>
                                          </p:val>
                                        </p:tav>
                                      </p:tavLst>
                                    </p:anim>
                                    <p:anim calcmode="lin" valueType="num">
                                      <p:cBhvr>
                                        <p:cTn id="36"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字魂50号-白鸽天行体" panose="00000500000000000000" charset="-122"/>
                <a:ea typeface="字魂50号-白鸽天行体" panose="00000500000000000000" charset="-122"/>
              </a:rPr>
              <a:t>选择排序的分析：较高（平方阶）</a:t>
            </a:r>
            <a:endParaRPr lang="zh-CN" altLang="en-US">
              <a:latin typeface="字魂50号-白鸽天行体" panose="00000500000000000000" charset="-122"/>
              <a:ea typeface="字魂50号-白鸽天行体" panose="00000500000000000000" charset="-122"/>
            </a:endParaRPr>
          </a:p>
        </p:txBody>
      </p:sp>
      <p:sp>
        <p:nvSpPr>
          <p:cNvPr id="3" name="内容占位符 2"/>
          <p:cNvSpPr>
            <a:spLocks noGrp="1"/>
          </p:cNvSpPr>
          <p:nvPr>
            <p:ph idx="1"/>
          </p:nvPr>
        </p:nvSpPr>
        <p:spPr/>
        <p:txBody>
          <a:bodyPr>
            <a:normAutofit/>
          </a:bodyPr>
          <a:p>
            <a:r>
              <a:rPr lang="zh-CN" altLang="en-US"/>
              <a:t> 时间复杂度：就是两个循环消耗的时间；</a:t>
            </a:r>
            <a:endParaRPr lang="zh-CN" altLang="en-US"/>
          </a:p>
          <a:p>
            <a:r>
              <a:rPr lang="zh-CN" altLang="en-US"/>
              <a:t>       比较时间：T = （n-1)）+ （n -2）+（n - 3）.... + 1;  ===&gt;&gt;  T =  [n*(n-1) ] / 2；</a:t>
            </a:r>
            <a:endParaRPr lang="zh-CN" altLang="en-US"/>
          </a:p>
          <a:p>
            <a:r>
              <a:rPr lang="zh-CN" altLang="en-US"/>
              <a:t>      交换时间：最好的情况全部元素已经有序，则 交换次数为0；最差的情况，全部元素逆序，就要交换 n-1 次；</a:t>
            </a:r>
            <a:endParaRPr lang="zh-CN" altLang="en-US"/>
          </a:p>
          <a:p>
            <a:r>
              <a:rPr lang="zh-CN" altLang="en-US"/>
              <a:t>       所以最优的时间复杂度  和最差的时间复杂度   和平均时间复杂度  都为 ：</a:t>
            </a:r>
            <a:r>
              <a:rPr lang="zh-CN" altLang="en-US">
                <a:solidFill>
                  <a:srgbClr val="FF0000"/>
                </a:solidFill>
              </a:rPr>
              <a:t>O(n^2)</a:t>
            </a:r>
            <a:endParaRPr lang="zh-CN" altLang="en-US"/>
          </a:p>
          <a:p>
            <a:r>
              <a:rPr lang="zh-CN" altLang="en-US"/>
              <a:t>下面进入</a:t>
            </a:r>
            <a:r>
              <a:rPr lang="en-US" altLang="zh-CN"/>
              <a:t>VB</a:t>
            </a:r>
            <a:r>
              <a:rPr lang="zh-CN" altLang="en-US"/>
              <a:t>格式</a:t>
            </a:r>
            <a:r>
              <a:rPr lang="zh-CN" altLang="en-US"/>
              <a:t>讲解，不过讲之前先普及一个知识：函数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3" presetClass="entr" presetSubtype="1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plus(in)">
                                      <p:cBhvr>
                                        <p:cTn id="3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latin typeface="字魂50号-白鸽天行体" panose="00000500000000000000" charset="-122"/>
                <a:ea typeface="字魂50号-白鸽天行体" panose="00000500000000000000" charset="-122"/>
              </a:rPr>
              <a:t>什么是函数</a:t>
            </a:r>
            <a:endParaRPr lang="zh-CN" altLang="en-US">
              <a:latin typeface="字魂50号-白鸽天行体" panose="00000500000000000000" charset="-122"/>
              <a:ea typeface="字魂50号-白鸽天行体" panose="00000500000000000000" charset="-122"/>
            </a:endParaRPr>
          </a:p>
        </p:txBody>
      </p:sp>
      <p:sp>
        <p:nvSpPr>
          <p:cNvPr id="3" name="内容占位符 2"/>
          <p:cNvSpPr>
            <a:spLocks noGrp="1"/>
          </p:cNvSpPr>
          <p:nvPr>
            <p:ph idx="1"/>
          </p:nvPr>
        </p:nvSpPr>
        <p:spPr/>
        <p:txBody>
          <a:bodyPr>
            <a:normAutofit lnSpcReduction="10000"/>
          </a:bodyPr>
          <a:p>
            <a:r>
              <a:rPr lang="zh-CN" altLang="en-US"/>
              <a:t>数学中，</a:t>
            </a:r>
            <a:r>
              <a:rPr lang="en-US" altLang="zh-CN"/>
              <a:t>f(x)=x^2+2*x-1</a:t>
            </a:r>
            <a:r>
              <a:rPr lang="zh-CN" altLang="en-US"/>
              <a:t>是一条函数，其中</a:t>
            </a:r>
            <a:r>
              <a:rPr lang="en-US" altLang="zh-CN">
                <a:sym typeface="+mn-ea"/>
              </a:rPr>
              <a:t>x^2+2*x-1</a:t>
            </a:r>
            <a:r>
              <a:rPr lang="zh-CN" altLang="en-US">
                <a:sym typeface="+mn-ea"/>
              </a:rPr>
              <a:t>是用来处理（计算）的。</a:t>
            </a:r>
            <a:r>
              <a:rPr lang="en-US" altLang="zh-CN">
                <a:sym typeface="+mn-ea"/>
              </a:rPr>
              <a:t>f(x)</a:t>
            </a:r>
            <a:r>
              <a:rPr lang="zh-CN" altLang="en-US">
                <a:sym typeface="+mn-ea"/>
              </a:rPr>
              <a:t>是用来代入的。如，</a:t>
            </a:r>
            <a:r>
              <a:rPr lang="en-US" altLang="zh-CN">
                <a:sym typeface="+mn-ea"/>
              </a:rPr>
              <a:t>f(0)=-1</a:t>
            </a:r>
            <a:r>
              <a:rPr lang="zh-CN" altLang="en-US">
                <a:sym typeface="+mn-ea"/>
              </a:rPr>
              <a:t>，那么我们可以说，把</a:t>
            </a:r>
            <a:r>
              <a:rPr lang="en-US" altLang="zh-CN">
                <a:sym typeface="+mn-ea"/>
              </a:rPr>
              <a:t>0</a:t>
            </a:r>
            <a:r>
              <a:rPr lang="zh-CN" altLang="en-US">
                <a:sym typeface="+mn-ea"/>
              </a:rPr>
              <a:t>传入</a:t>
            </a:r>
            <a:r>
              <a:rPr lang="en-US" altLang="zh-CN">
                <a:sym typeface="+mn-ea"/>
              </a:rPr>
              <a:t>f(x)</a:t>
            </a:r>
            <a:r>
              <a:rPr lang="zh-CN" altLang="en-US">
                <a:sym typeface="+mn-ea"/>
              </a:rPr>
              <a:t>得到的返回值是</a:t>
            </a:r>
            <a:r>
              <a:rPr lang="en-US" altLang="zh-CN">
                <a:sym typeface="+mn-ea"/>
              </a:rPr>
              <a:t>-1</a:t>
            </a:r>
            <a:endParaRPr lang="en-US" altLang="zh-CN">
              <a:sym typeface="+mn-ea"/>
            </a:endParaRPr>
          </a:p>
          <a:p>
            <a:r>
              <a:rPr lang="zh-CN" altLang="en-US">
                <a:sym typeface="+mn-ea"/>
              </a:rPr>
              <a:t>则存在如下</a:t>
            </a:r>
            <a:r>
              <a:rPr lang="en-US" altLang="zh-CN">
                <a:sym typeface="+mn-ea"/>
              </a:rPr>
              <a:t>C++</a:t>
            </a:r>
            <a:r>
              <a:rPr lang="zh-CN" altLang="en-US">
                <a:sym typeface="+mn-ea"/>
              </a:rPr>
              <a:t>代码</a:t>
            </a:r>
            <a:endParaRPr lang="en-US" altLang="zh-CN">
              <a:sym typeface="+mn-ea"/>
            </a:endParaRPr>
          </a:p>
          <a:p>
            <a:r>
              <a:rPr lang="zh-CN" altLang="en-US">
                <a:solidFill>
                  <a:srgbClr val="FF0000"/>
                </a:solidFill>
                <a:sym typeface="+mn-ea"/>
              </a:rPr>
              <a:t>int</a:t>
            </a:r>
            <a:r>
              <a:rPr lang="zh-CN" altLang="en-US">
                <a:sym typeface="+mn-ea"/>
              </a:rPr>
              <a:t> function(int x){</a:t>
            </a:r>
            <a:endParaRPr lang="zh-CN" altLang="en-US">
              <a:sym typeface="+mn-ea"/>
            </a:endParaRPr>
          </a:p>
          <a:p>
            <a:r>
              <a:rPr lang="zh-CN" altLang="en-US">
                <a:sym typeface="+mn-ea"/>
              </a:rPr>
              <a:t>	int y;</a:t>
            </a:r>
            <a:endParaRPr lang="zh-CN" altLang="en-US">
              <a:sym typeface="+mn-ea"/>
            </a:endParaRPr>
          </a:p>
          <a:p>
            <a:r>
              <a:rPr lang="zh-CN" altLang="en-US">
                <a:sym typeface="+mn-ea"/>
              </a:rPr>
              <a:t>	y=x*x+2*x-1;</a:t>
            </a:r>
            <a:endParaRPr lang="zh-CN" altLang="en-US">
              <a:sym typeface="+mn-ea"/>
            </a:endParaRPr>
          </a:p>
          <a:p>
            <a:r>
              <a:rPr lang="zh-CN" altLang="en-US">
                <a:sym typeface="+mn-ea"/>
              </a:rPr>
              <a:t>	return y;</a:t>
            </a:r>
            <a:endParaRPr lang="zh-CN" altLang="en-US">
              <a:sym typeface="+mn-ea"/>
            </a:endParaRPr>
          </a:p>
          <a:p>
            <a:r>
              <a:rPr lang="zh-CN" altLang="en-US">
                <a:sym typeface="+mn-ea"/>
              </a:rPr>
              <a:t>} </a:t>
            </a:r>
            <a:endParaRPr lang="zh-CN" altLang="en-US">
              <a:sym typeface="+mn-ea"/>
            </a:endParaRPr>
          </a:p>
          <a:p>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3" presetClass="entr" presetSubtype="16"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plus(in)">
                                      <p:cBhvr>
                                        <p:cTn id="20" dur="2000"/>
                                        <p:tgtEl>
                                          <p:spTgt spid="3">
                                            <p:txEl>
                                              <p:pRg st="1" end="1"/>
                                            </p:txEl>
                                          </p:spTgt>
                                        </p:tgtEl>
                                      </p:cBhvr>
                                    </p:animEffect>
                                  </p:childTnLst>
                                </p:cTn>
                              </p:par>
                              <p:par>
                                <p:cTn id="21" presetID="13" presetClass="entr" presetSubtype="16"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plus(in)">
                                      <p:cBhvr>
                                        <p:cTn id="23" dur="2000"/>
                                        <p:tgtEl>
                                          <p:spTgt spid="3">
                                            <p:txEl>
                                              <p:pRg st="2" end="2"/>
                                            </p:txEl>
                                          </p:spTgt>
                                        </p:tgtEl>
                                      </p:cBhvr>
                                    </p:animEffect>
                                  </p:childTnLst>
                                </p:cTn>
                              </p:par>
                              <p:par>
                                <p:cTn id="24" presetID="13" presetClass="entr" presetSubtype="16"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plus(in)">
                                      <p:cBhvr>
                                        <p:cTn id="26" dur="2000"/>
                                        <p:tgtEl>
                                          <p:spTgt spid="3">
                                            <p:txEl>
                                              <p:pRg st="3" end="3"/>
                                            </p:txEl>
                                          </p:spTgt>
                                        </p:tgtEl>
                                      </p:cBhvr>
                                    </p:animEffect>
                                  </p:childTnLst>
                                </p:cTn>
                              </p:par>
                              <p:par>
                                <p:cTn id="27" presetID="13" presetClass="entr" presetSubtype="16"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plus(in)">
                                      <p:cBhvr>
                                        <p:cTn id="29" dur="2000"/>
                                        <p:tgtEl>
                                          <p:spTgt spid="3">
                                            <p:txEl>
                                              <p:pRg st="4" end="4"/>
                                            </p:txEl>
                                          </p:spTgt>
                                        </p:tgtEl>
                                      </p:cBhvr>
                                    </p:animEffect>
                                  </p:childTnLst>
                                </p:cTn>
                              </p:par>
                              <p:par>
                                <p:cTn id="30" presetID="13" presetClass="entr" presetSubtype="16"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plus(in)">
                                      <p:cBhvr>
                                        <p:cTn id="32" dur="2000"/>
                                        <p:tgtEl>
                                          <p:spTgt spid="3">
                                            <p:txEl>
                                              <p:pRg st="5" end="5"/>
                                            </p:txEl>
                                          </p:spTgt>
                                        </p:tgtEl>
                                      </p:cBhvr>
                                    </p:animEffect>
                                  </p:childTnLst>
                                </p:cTn>
                              </p:par>
                              <p:par>
                                <p:cTn id="33" presetID="13" presetClass="entr" presetSubtype="16"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plus(in)">
                                      <p:cBhvr>
                                        <p:cTn id="35"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latin typeface="字魂50号-白鸽天行体" panose="00000500000000000000" charset="-122"/>
                <a:ea typeface="字魂50号-白鸽天行体" panose="00000500000000000000" charset="-122"/>
              </a:rPr>
              <a:t>函数的类型</a:t>
            </a:r>
            <a:endParaRPr lang="zh-CN" altLang="en-US">
              <a:latin typeface="字魂50号-白鸽天行体" panose="00000500000000000000" charset="-122"/>
              <a:ea typeface="字魂50号-白鸽天行体" panose="00000500000000000000" charset="-122"/>
            </a:endParaRPr>
          </a:p>
        </p:txBody>
      </p:sp>
      <p:sp>
        <p:nvSpPr>
          <p:cNvPr id="3" name="内容占位符 2"/>
          <p:cNvSpPr>
            <a:spLocks noGrp="1"/>
          </p:cNvSpPr>
          <p:nvPr>
            <p:ph idx="1"/>
          </p:nvPr>
        </p:nvSpPr>
        <p:spPr/>
        <p:txBody>
          <a:bodyPr/>
          <a:p>
            <a:r>
              <a:rPr lang="zh-CN" altLang="en-US"/>
              <a:t>数学的函数太几把</a:t>
            </a:r>
            <a:r>
              <a:rPr lang="en-US" altLang="zh-CN"/>
              <a:t>low</a:t>
            </a:r>
            <a:r>
              <a:rPr lang="zh-CN" altLang="en-US"/>
              <a:t>，因为你会发现数学里的</a:t>
            </a:r>
            <a:r>
              <a:rPr lang="en-US" altLang="zh-CN"/>
              <a:t>f(x)</a:t>
            </a:r>
            <a:r>
              <a:rPr lang="zh-CN" altLang="en-US"/>
              <a:t>，无论你传入怎样的</a:t>
            </a:r>
            <a:r>
              <a:rPr lang="en-US" altLang="zh-CN"/>
              <a:t>x</a:t>
            </a:r>
            <a:r>
              <a:rPr lang="zh-CN" altLang="en-US"/>
              <a:t>，它只会返回一个实数</a:t>
            </a:r>
            <a:endParaRPr lang="zh-CN" altLang="en-US"/>
          </a:p>
          <a:p>
            <a:r>
              <a:rPr lang="zh-CN" altLang="en-US"/>
              <a:t>然而计算机可以返回各种东西，上文的</a:t>
            </a:r>
            <a:r>
              <a:rPr lang="en-US" altLang="zh-CN"/>
              <a:t>int function(int x)</a:t>
            </a:r>
            <a:r>
              <a:rPr lang="zh-CN" altLang="en-US"/>
              <a:t>中，</a:t>
            </a:r>
            <a:r>
              <a:rPr lang="en-US" altLang="zh-CN"/>
              <a:t>int</a:t>
            </a:r>
            <a:r>
              <a:rPr lang="zh-CN" altLang="en-US"/>
              <a:t>就是这个函数的类型，代表它会返回一个</a:t>
            </a:r>
            <a:r>
              <a:rPr lang="en-US" altLang="zh-CN"/>
              <a:t>int</a:t>
            </a:r>
            <a:r>
              <a:rPr lang="zh-CN" altLang="en-US"/>
              <a:t>类型的数值。当然，通过</a:t>
            </a:r>
            <a:r>
              <a:rPr lang="en-US" altLang="zh-CN"/>
              <a:t>return</a:t>
            </a:r>
            <a:r>
              <a:rPr lang="zh-CN" altLang="en-US"/>
              <a:t>返回。</a:t>
            </a:r>
            <a:endParaRPr lang="zh-CN" altLang="en-US"/>
          </a:p>
          <a:p>
            <a:r>
              <a:rPr lang="zh-CN" altLang="en-US"/>
              <a:t>同理，想返回一个字符就用</a:t>
            </a:r>
            <a:r>
              <a:rPr lang="en-US" altLang="zh-CN"/>
              <a:t>char function(int x),int x</a:t>
            </a:r>
            <a:r>
              <a:rPr lang="zh-CN" altLang="en-US"/>
              <a:t>代表传入参数的类型是</a:t>
            </a:r>
            <a:r>
              <a:rPr lang="en-US" altLang="zh-CN"/>
              <a:t>int</a:t>
            </a:r>
            <a:r>
              <a:rPr lang="zh-CN" altLang="en-US"/>
              <a:t>，</a:t>
            </a:r>
            <a:r>
              <a:rPr lang="zh-CN" altLang="en-US"/>
              <a:t>到时候</a:t>
            </a:r>
            <a:r>
              <a:rPr lang="en-US" altLang="zh-CN"/>
              <a:t>return y</a:t>
            </a:r>
            <a:r>
              <a:rPr lang="zh-CN" altLang="en-US"/>
              <a:t>就好，前提是</a:t>
            </a:r>
            <a:r>
              <a:rPr lang="en-US" altLang="zh-CN"/>
              <a:t>y</a:t>
            </a:r>
            <a:r>
              <a:rPr lang="zh-CN" altLang="en-US"/>
              <a:t>是一个字符型变量。</a:t>
            </a:r>
            <a:endParaRPr lang="zh-CN" altLang="en-US"/>
          </a:p>
          <a:p>
            <a:r>
              <a:rPr lang="zh-CN" altLang="en-US"/>
              <a:t>如果你仅仅想用函数做一件事情，而不想</a:t>
            </a:r>
            <a:r>
              <a:rPr lang="en-US" altLang="zh-CN"/>
              <a:t>return</a:t>
            </a:r>
            <a:r>
              <a:rPr lang="zh-CN" altLang="en-US"/>
              <a:t>任何东西呢？</a:t>
            </a:r>
            <a:endParaRPr lang="zh-CN" altLang="en-US"/>
          </a:p>
          <a:p>
            <a:r>
              <a:rPr lang="zh-CN" altLang="en-US"/>
              <a:t>或者说你也不想传入任何参数，你就是想执行？</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dissolv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00"/>
                                        <p:tgtEl>
                                          <p:spTgt spid="3">
                                            <p:txEl>
                                              <p:pRg st="3" end="3"/>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down)">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latin typeface="字魂50号-白鸽天行体" panose="00000500000000000000" charset="-122"/>
                <a:ea typeface="字魂50号-白鸽天行体" panose="00000500000000000000" charset="-122"/>
                <a:cs typeface="字魂50号-白鸽天行体" panose="00000500000000000000" charset="-122"/>
              </a:rPr>
              <a:t>神器</a:t>
            </a:r>
            <a:r>
              <a:rPr lang="en-US" altLang="zh-CN">
                <a:latin typeface="字魂50号-白鸽天行体" panose="00000500000000000000" charset="-122"/>
                <a:ea typeface="字魂50号-白鸽天行体" panose="00000500000000000000" charset="-122"/>
                <a:cs typeface="字魂50号-白鸽天行体" panose="00000500000000000000" charset="-122"/>
              </a:rPr>
              <a:t>void</a:t>
            </a:r>
            <a:r>
              <a:rPr lang="zh-CN" altLang="en-US">
                <a:latin typeface="字魂50号-白鸽天行体" panose="00000500000000000000" charset="-122"/>
                <a:ea typeface="字魂50号-白鸽天行体" panose="00000500000000000000" charset="-122"/>
                <a:cs typeface="字魂50号-白鸽天行体" panose="00000500000000000000" charset="-122"/>
              </a:rPr>
              <a:t>与无参函数</a:t>
            </a:r>
            <a:endParaRPr lang="zh-CN" altLang="en-US">
              <a:latin typeface="字魂50号-白鸽天行体" panose="00000500000000000000" charset="-122"/>
              <a:ea typeface="字魂50号-白鸽天行体" panose="00000500000000000000" charset="-122"/>
              <a:cs typeface="字魂50号-白鸽天行体" panose="00000500000000000000" charset="-122"/>
            </a:endParaRPr>
          </a:p>
        </p:txBody>
      </p:sp>
      <p:sp>
        <p:nvSpPr>
          <p:cNvPr id="3" name="内容占位符 2"/>
          <p:cNvSpPr>
            <a:spLocks noGrp="1"/>
          </p:cNvSpPr>
          <p:nvPr>
            <p:ph idx="1"/>
          </p:nvPr>
        </p:nvSpPr>
        <p:spPr/>
        <p:txBody>
          <a:bodyPr>
            <a:normAutofit lnSpcReduction="20000"/>
          </a:bodyPr>
          <a:p>
            <a:r>
              <a:rPr lang="zh-CN" altLang="en-US"/>
              <a:t>这种写法你就不需要传入任何参数，而且可以返回</a:t>
            </a:r>
            <a:r>
              <a:rPr lang="en-US" altLang="zh-CN"/>
              <a:t>nothing.</a:t>
            </a:r>
            <a:r>
              <a:rPr lang="zh-CN" altLang="en-US"/>
              <a:t>没跟你吹牛，</a:t>
            </a:r>
            <a:r>
              <a:rPr lang="zh-CN" altLang="en-US"/>
              <a:t>跟你吹牛我是煞笔。</a:t>
            </a:r>
            <a:endParaRPr lang="zh-CN" altLang="en-US"/>
          </a:p>
          <a:p>
            <a:r>
              <a:rPr lang="en-US" altLang="zh-CN"/>
              <a:t>C++</a:t>
            </a:r>
            <a:r>
              <a:rPr lang="zh-CN" altLang="en-US"/>
              <a:t>程序段如下：</a:t>
            </a:r>
            <a:endParaRPr lang="en-US" altLang="zh-CN"/>
          </a:p>
          <a:p>
            <a:pPr marL="0" indent="0">
              <a:buNone/>
            </a:pPr>
            <a:r>
              <a:rPr lang="en-US" altLang="zh-CN"/>
              <a:t>int x,y;</a:t>
            </a:r>
            <a:endParaRPr lang="en-US" altLang="zh-CN"/>
          </a:p>
          <a:p>
            <a:pPr marL="0" indent="0">
              <a:buNone/>
            </a:pPr>
            <a:r>
              <a:rPr lang="en-US" altLang="zh-CN"/>
              <a:t>void function(){</a:t>
            </a:r>
            <a:endParaRPr lang="en-US" altLang="zh-CN"/>
          </a:p>
          <a:p>
            <a:pPr marL="0" indent="0">
              <a:buNone/>
            </a:pPr>
            <a:r>
              <a:rPr lang="en-US" altLang="zh-CN"/>
              <a:t>	y=x*x+2*x-1;</a:t>
            </a:r>
            <a:endParaRPr lang="en-US" altLang="zh-CN"/>
          </a:p>
          <a:p>
            <a:pPr marL="0" indent="0">
              <a:buNone/>
            </a:pPr>
            <a:r>
              <a:rPr lang="en-US" altLang="zh-CN"/>
              <a:t>	return;</a:t>
            </a:r>
            <a:endParaRPr lang="en-US" altLang="zh-CN"/>
          </a:p>
          <a:p>
            <a:pPr marL="0" indent="0">
              <a:buNone/>
            </a:pPr>
            <a:r>
              <a:rPr lang="en-US" altLang="zh-CN"/>
              <a:t>} </a:t>
            </a:r>
            <a:endParaRPr lang="en-US" altLang="zh-CN"/>
          </a:p>
          <a:p>
            <a:pPr marL="0" indent="0">
              <a:buNone/>
            </a:pPr>
            <a:r>
              <a:rPr lang="zh-CN" altLang="en-US"/>
              <a:t>这个函数就是单纯地对</a:t>
            </a:r>
            <a:r>
              <a:rPr lang="en-US" altLang="zh-CN"/>
              <a:t>y</a:t>
            </a:r>
            <a:r>
              <a:rPr lang="zh-CN" altLang="en-US"/>
              <a:t>进行一个赋值操作，然后安详地退出</a:t>
            </a:r>
            <a:r>
              <a:rPr lang="en-US" altLang="zh-CN"/>
              <a:t>......</a:t>
            </a:r>
            <a:endParaRPr lang="en-US" altLang="zh-CN"/>
          </a:p>
          <a:p>
            <a:pPr marL="0" indent="0">
              <a:buNone/>
            </a:pPr>
            <a:r>
              <a:rPr lang="zh-CN" altLang="en-US"/>
              <a:t>好的吧，我们进入</a:t>
            </a:r>
            <a:r>
              <a:rPr lang="en-US" altLang="zh-CN"/>
              <a:t>VB</a:t>
            </a:r>
            <a:r>
              <a:rPr lang="zh-CN" altLang="en-US"/>
              <a:t>进行第一次全方位讲解！！！</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wipe(down)">
                                      <p:cBhvr>
                                        <p:cTn id="4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字魂50号-白鸽天行体" panose="00000500000000000000" charset="-122"/>
                <a:ea typeface="字魂50号-白鸽天行体" panose="00000500000000000000" charset="-122"/>
                <a:cs typeface="字魂50号-白鸽天行体" panose="00000500000000000000" charset="-122"/>
              </a:rPr>
              <a:t>最稳定的排序</a:t>
            </a:r>
            <a:r>
              <a:rPr lang="en-US" altLang="zh-CN">
                <a:latin typeface="字魂50号-白鸽天行体" panose="00000500000000000000" charset="-122"/>
                <a:ea typeface="字魂50号-白鸽天行体" panose="00000500000000000000" charset="-122"/>
                <a:cs typeface="字魂50号-白鸽天行体" panose="00000500000000000000" charset="-122"/>
              </a:rPr>
              <a:t>——</a:t>
            </a:r>
            <a:r>
              <a:rPr lang="zh-CN" altLang="en-US">
                <a:latin typeface="字魂50号-白鸽天行体" panose="00000500000000000000" charset="-122"/>
                <a:ea typeface="字魂50号-白鸽天行体" panose="00000500000000000000" charset="-122"/>
                <a:cs typeface="字魂50号-白鸽天行体" panose="00000500000000000000" charset="-122"/>
              </a:rPr>
              <a:t>冒泡排序</a:t>
            </a:r>
            <a:r>
              <a:rPr lang="zh-CN" altLang="en-US">
                <a:solidFill>
                  <a:srgbClr val="FF0000"/>
                </a:solidFill>
                <a:latin typeface="字魂50号-白鸽天行体" panose="00000500000000000000" charset="-122"/>
                <a:ea typeface="字魂50号-白鸽天行体" panose="00000500000000000000" charset="-122"/>
                <a:cs typeface="字魂50号-白鸽天行体" panose="00000500000000000000" charset="-122"/>
              </a:rPr>
              <a:t>（考点）</a:t>
            </a:r>
            <a:endParaRPr lang="zh-CN" altLang="en-US">
              <a:solidFill>
                <a:srgbClr val="FF0000"/>
              </a:solidFill>
              <a:latin typeface="字魂50号-白鸽天行体" panose="00000500000000000000" charset="-122"/>
              <a:ea typeface="字魂50号-白鸽天行体" panose="00000500000000000000" charset="-122"/>
              <a:cs typeface="字魂50号-白鸽天行体" panose="00000500000000000000" charset="-122"/>
            </a:endParaRPr>
          </a:p>
        </p:txBody>
      </p:sp>
      <p:sp>
        <p:nvSpPr>
          <p:cNvPr id="3" name="内容占位符 2"/>
          <p:cNvSpPr>
            <a:spLocks noGrp="1"/>
          </p:cNvSpPr>
          <p:nvPr>
            <p:ph idx="1"/>
          </p:nvPr>
        </p:nvSpPr>
        <p:spPr/>
        <p:txBody>
          <a:bodyPr>
            <a:normAutofit lnSpcReduction="10000"/>
          </a:bodyPr>
          <a:p>
            <a:r>
              <a:rPr lang="zh-CN" altLang="en-US"/>
              <a:t>冒泡排序于</a:t>
            </a:r>
            <a:r>
              <a:rPr lang="en-US" altLang="zh-CN"/>
              <a:t>2019</a:t>
            </a:r>
            <a:r>
              <a:rPr lang="zh-CN" altLang="en-US"/>
              <a:t>年</a:t>
            </a:r>
            <a:r>
              <a:rPr lang="en-US" altLang="zh-CN"/>
              <a:t>4</a:t>
            </a:r>
            <a:r>
              <a:rPr lang="zh-CN" altLang="en-US"/>
              <a:t>月选考作为倒数第二道大题将其变式考过</a:t>
            </a:r>
            <a:endParaRPr lang="en-US" altLang="zh-CN"/>
          </a:p>
          <a:p>
            <a:r>
              <a:rPr lang="en-US" altLang="zh-CN"/>
              <a:t>C++</a:t>
            </a:r>
            <a:r>
              <a:rPr lang="zh-CN" altLang="en-US"/>
              <a:t>核心代码程序段如下：</a:t>
            </a:r>
            <a:endParaRPr lang="zh-CN" altLang="en-US"/>
          </a:p>
          <a:p>
            <a:endParaRPr lang="zh-CN" altLang="en-US"/>
          </a:p>
          <a:p>
            <a:r>
              <a:rPr lang="zh-CN" altLang="en-US"/>
              <a:t>for(int i=1;i&lt;=n-1;i++){</a:t>
            </a:r>
            <a:endParaRPr lang="zh-CN" altLang="en-US"/>
          </a:p>
          <a:p>
            <a:r>
              <a:rPr lang="zh-CN" altLang="en-US"/>
              <a:t>		for(int j=1;j&lt;=n-1;j++){</a:t>
            </a:r>
            <a:endParaRPr lang="zh-CN" altLang="en-US"/>
          </a:p>
          <a:p>
            <a:r>
              <a:rPr lang="zh-CN" altLang="en-US"/>
              <a:t>			if(data[j]&gt;data[j+1]) swap(data[j],data[j+1]);</a:t>
            </a:r>
            <a:endParaRPr lang="zh-CN" altLang="en-US"/>
          </a:p>
          <a:p>
            <a:r>
              <a:rPr lang="zh-CN" altLang="en-US"/>
              <a:t>		}</a:t>
            </a:r>
            <a:endParaRPr lang="zh-CN" altLang="en-US"/>
          </a:p>
          <a:p>
            <a:r>
              <a:rPr lang="zh-CN" altLang="en-US"/>
              <a:t>	} </a:t>
            </a:r>
            <a:endParaRPr lang="zh-CN" altLang="en-US"/>
          </a:p>
          <a:p>
            <a:r>
              <a:rPr lang="zh-CN" altLang="en-US"/>
              <a:t>简直特么跟选择没差</a:t>
            </a:r>
            <a:r>
              <a:rPr lang="en-US" altLang="zh-CN"/>
              <a:t>......</a:t>
            </a:r>
            <a:r>
              <a:rPr lang="zh-CN" altLang="en-US"/>
              <a:t>但是有什么区别呢？？？</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9"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p:cTn id="44" dur="10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45" dur="1000" fill="hold"/>
                                        <p:tgtEl>
                                          <p:spTgt spid="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6"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字魂50号-白鸽天行体" panose="00000500000000000000" charset="-122"/>
                <a:ea typeface="字魂50号-白鸽天行体" panose="00000500000000000000" charset="-122"/>
              </a:rPr>
              <a:t>冒泡排序的分析：较高（平方阶）</a:t>
            </a:r>
            <a:endParaRPr lang="zh-CN" altLang="en-US">
              <a:latin typeface="字魂50号-白鸽天行体" panose="00000500000000000000" charset="-122"/>
              <a:ea typeface="字魂50号-白鸽天行体" panose="00000500000000000000" charset="-122"/>
            </a:endParaRPr>
          </a:p>
        </p:txBody>
      </p:sp>
      <p:sp>
        <p:nvSpPr>
          <p:cNvPr id="3" name="内容占位符 2"/>
          <p:cNvSpPr>
            <a:spLocks noGrp="1"/>
          </p:cNvSpPr>
          <p:nvPr>
            <p:ph idx="1"/>
          </p:nvPr>
        </p:nvSpPr>
        <p:spPr/>
        <p:txBody>
          <a:bodyPr/>
          <a:p>
            <a:r>
              <a:rPr lang="zh-CN" altLang="en-US"/>
              <a:t>对于n位的数列则有比较次数为 (n-1) + (n-2) + ... + 1 = n * (n - 1) / 2，这就得到了最大的比较次数</a:t>
            </a:r>
            <a:endParaRPr lang="zh-CN" altLang="en-US"/>
          </a:p>
          <a:p>
            <a:r>
              <a:rPr lang="zh-CN" altLang="en-US"/>
              <a:t>而</a:t>
            </a:r>
            <a:r>
              <a:rPr lang="zh-CN" altLang="en-US">
                <a:solidFill>
                  <a:srgbClr val="FF0000"/>
                </a:solidFill>
              </a:rPr>
              <a:t>O(N^2)</a:t>
            </a:r>
            <a:r>
              <a:rPr lang="zh-CN" altLang="en-US"/>
              <a:t>表示的是复杂度</a:t>
            </a:r>
            <a:endParaRPr lang="zh-CN" altLang="en-US"/>
          </a:p>
          <a:p>
            <a:r>
              <a:rPr lang="zh-CN" altLang="en-US">
                <a:sym typeface="+mn-ea"/>
              </a:rPr>
              <a:t>下面进入</a:t>
            </a:r>
            <a:r>
              <a:rPr lang="en-US" altLang="zh-CN">
                <a:sym typeface="+mn-ea"/>
              </a:rPr>
              <a:t>VB</a:t>
            </a:r>
            <a:r>
              <a:rPr lang="zh-CN" altLang="en-US">
                <a:sym typeface="+mn-ea"/>
              </a:rPr>
              <a:t>格式讲解</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dissolv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字魂50号-白鸽天行体" panose="00000500000000000000" charset="-122"/>
                <a:ea typeface="字魂50号-白鸽天行体" panose="00000500000000000000" charset="-122"/>
                <a:cs typeface="字魂50号-白鸽天行体" panose="00000500000000000000" charset="-122"/>
              </a:rPr>
              <a:t>最快速的排序</a:t>
            </a:r>
            <a:r>
              <a:rPr lang="en-US" altLang="zh-CN">
                <a:latin typeface="字魂50号-白鸽天行体" panose="00000500000000000000" charset="-122"/>
                <a:ea typeface="字魂50号-白鸽天行体" panose="00000500000000000000" charset="-122"/>
                <a:cs typeface="字魂50号-白鸽天行体" panose="00000500000000000000" charset="-122"/>
              </a:rPr>
              <a:t>——</a:t>
            </a:r>
            <a:r>
              <a:rPr lang="zh-CN" altLang="en-US">
                <a:latin typeface="字魂50号-白鸽天行体" panose="00000500000000000000" charset="-122"/>
                <a:ea typeface="字魂50号-白鸽天行体" panose="00000500000000000000" charset="-122"/>
                <a:cs typeface="字魂50号-白鸽天行体" panose="00000500000000000000" charset="-122"/>
              </a:rPr>
              <a:t>桶排序</a:t>
            </a:r>
            <a:endParaRPr lang="zh-CN" altLang="en-US">
              <a:latin typeface="字魂50号-白鸽天行体" panose="00000500000000000000" charset="-122"/>
              <a:ea typeface="字魂50号-白鸽天行体" panose="00000500000000000000" charset="-122"/>
              <a:cs typeface="字魂50号-白鸽天行体" panose="00000500000000000000" charset="-122"/>
            </a:endParaRPr>
          </a:p>
        </p:txBody>
      </p:sp>
      <p:sp>
        <p:nvSpPr>
          <p:cNvPr id="3" name="内容占位符 2"/>
          <p:cNvSpPr>
            <a:spLocks noGrp="1"/>
          </p:cNvSpPr>
          <p:nvPr>
            <p:ph idx="1"/>
          </p:nvPr>
        </p:nvSpPr>
        <p:spPr/>
        <p:txBody>
          <a:bodyPr/>
          <a:p>
            <a:r>
              <a:rPr lang="zh-CN" altLang="en-US"/>
              <a:t>二话不说上代码：</a:t>
            </a:r>
            <a:endParaRPr lang="zh-CN" altLang="en-US"/>
          </a:p>
          <a:p>
            <a:r>
              <a:rPr lang="zh-CN" altLang="en-US"/>
              <a:t>for(int i=1;i&lt;=n;i++) book[data[i]]++;</a:t>
            </a:r>
            <a:endParaRPr lang="zh-CN" altLang="en-US"/>
          </a:p>
          <a:p>
            <a:r>
              <a:rPr lang="zh-CN" altLang="en-US"/>
              <a:t>int maxs=0,t=1;</a:t>
            </a:r>
            <a:endParaRPr lang="zh-CN" altLang="en-US"/>
          </a:p>
          <a:p>
            <a:r>
              <a:rPr lang="zh-CN" altLang="en-US"/>
              <a:t>	for(int i=1;i&lt;=n;i++) maxs=max(maxs,data[i]);</a:t>
            </a:r>
            <a:endParaRPr lang="zh-CN" altLang="en-US"/>
          </a:p>
          <a:p>
            <a:r>
              <a:rPr lang="zh-CN" altLang="en-US"/>
              <a:t>	for(int i=1;i&lt;=maxs;i++){</a:t>
            </a:r>
            <a:endParaRPr lang="zh-CN" altLang="en-US"/>
          </a:p>
          <a:p>
            <a:r>
              <a:rPr lang="zh-CN" altLang="en-US"/>
              <a:t>		if(book[i]!=0) data[t++]=i;</a:t>
            </a:r>
            <a:endParaRPr lang="zh-CN" altLang="en-US"/>
          </a:p>
          <a:p>
            <a:r>
              <a:rPr lang="zh-CN" altLang="en-US"/>
              <a:t>	} </a:t>
            </a:r>
            <a:endParaRPr lang="zh-CN" altLang="en-US"/>
          </a:p>
          <a:p>
            <a:r>
              <a:rPr lang="zh-CN" altLang="en-US"/>
              <a:t>有木有发现桶排序的一些特点？</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plus(in)">
                                      <p:cBhvr>
                                        <p:cTn id="13" dur="2000"/>
                                        <p:tgtEl>
                                          <p:spTgt spid="3">
                                            <p:txEl>
                                              <p:pRg st="0" end="0"/>
                                            </p:txEl>
                                          </p:spTgt>
                                        </p:tgtEl>
                                      </p:cBhvr>
                                    </p:animEffect>
                                  </p:childTnLst>
                                </p:cTn>
                              </p:par>
                              <p:par>
                                <p:cTn id="14" presetID="13"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plus(in)">
                                      <p:cBhvr>
                                        <p:cTn id="16" dur="2000"/>
                                        <p:tgtEl>
                                          <p:spTgt spid="3">
                                            <p:txEl>
                                              <p:pRg st="1" end="1"/>
                                            </p:txEl>
                                          </p:spTgt>
                                        </p:tgtEl>
                                      </p:cBhvr>
                                    </p:animEffect>
                                  </p:childTnLst>
                                </p:cTn>
                              </p:par>
                              <p:par>
                                <p:cTn id="17" presetID="13" presetClass="entr" presetSubtype="16"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plus(in)">
                                      <p:cBhvr>
                                        <p:cTn id="19" dur="2000"/>
                                        <p:tgtEl>
                                          <p:spTgt spid="3">
                                            <p:txEl>
                                              <p:pRg st="2" end="2"/>
                                            </p:txEl>
                                          </p:spTgt>
                                        </p:tgtEl>
                                      </p:cBhvr>
                                    </p:animEffect>
                                  </p:childTnLst>
                                </p:cTn>
                              </p:par>
                              <p:par>
                                <p:cTn id="20" presetID="1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plus(in)">
                                      <p:cBhvr>
                                        <p:cTn id="22" dur="2000"/>
                                        <p:tgtEl>
                                          <p:spTgt spid="3">
                                            <p:txEl>
                                              <p:pRg st="3" end="3"/>
                                            </p:txEl>
                                          </p:spTgt>
                                        </p:tgtEl>
                                      </p:cBhvr>
                                    </p:animEffect>
                                  </p:childTnLst>
                                </p:cTn>
                              </p:par>
                              <p:par>
                                <p:cTn id="23" presetID="13" presetClass="entr" presetSubtype="16"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plus(in)">
                                      <p:cBhvr>
                                        <p:cTn id="25" dur="2000"/>
                                        <p:tgtEl>
                                          <p:spTgt spid="3">
                                            <p:txEl>
                                              <p:pRg st="4" end="4"/>
                                            </p:txEl>
                                          </p:spTgt>
                                        </p:tgtEl>
                                      </p:cBhvr>
                                    </p:animEffect>
                                  </p:childTnLst>
                                </p:cTn>
                              </p:par>
                              <p:par>
                                <p:cTn id="26" presetID="13" presetClass="entr" presetSubtype="16"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plus(in)">
                                      <p:cBhvr>
                                        <p:cTn id="28" dur="2000"/>
                                        <p:tgtEl>
                                          <p:spTgt spid="3">
                                            <p:txEl>
                                              <p:pRg st="5" end="5"/>
                                            </p:txEl>
                                          </p:spTgt>
                                        </p:tgtEl>
                                      </p:cBhvr>
                                    </p:animEffect>
                                  </p:childTnLst>
                                </p:cTn>
                              </p:par>
                              <p:par>
                                <p:cTn id="29" presetID="13" presetClass="entr" presetSubtype="16"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plus(in)">
                                      <p:cBhvr>
                                        <p:cTn id="31" dur="20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9"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p:cTn id="36" dur="1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3887</Words>
  <Application>WPS 演示</Application>
  <PresentationFormat>宽屏</PresentationFormat>
  <Paragraphs>197</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字魂50号-白鸽天行体</vt:lpstr>
      <vt:lpstr>Baskerville Old Face</vt:lpstr>
      <vt:lpstr>Consolas</vt:lpstr>
      <vt:lpstr>微软雅黑</vt:lpstr>
      <vt:lpstr>Arial Unicode MS</vt:lpstr>
      <vt:lpstr>Calibri</vt:lpstr>
      <vt:lpstr>Office 主题</vt:lpstr>
      <vt:lpstr>SORT的本质</vt:lpstr>
      <vt:lpstr>最基础的排序——选择排序</vt:lpstr>
      <vt:lpstr>选择排序的分析：较高（平方阶）</vt:lpstr>
      <vt:lpstr>什么是函数</vt:lpstr>
      <vt:lpstr>函数的类型</vt:lpstr>
      <vt:lpstr>神器void与无参函数</vt:lpstr>
      <vt:lpstr>最稳定的排序——冒泡排序（考点）</vt:lpstr>
      <vt:lpstr>冒泡排序的分析：较高（平方阶）</vt:lpstr>
      <vt:lpstr>最快速的排序——桶排序</vt:lpstr>
      <vt:lpstr>桶排序的分析：最低（线性）</vt:lpstr>
      <vt:lpstr>最通用的排序——快速排序</vt:lpstr>
      <vt:lpstr>搜索的本质</vt:lpstr>
      <vt:lpstr>线性搜索之枚举查找</vt:lpstr>
      <vt:lpstr>线性搜索之对分查找（考点）</vt:lpstr>
      <vt:lpstr>非线性搜索</vt:lpstr>
      <vt:lpstr>图论基础——邻接矩阵</vt:lpstr>
      <vt:lpstr>图论基础——二维数组</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钱小彦</cp:lastModifiedBy>
  <cp:revision>9</cp:revision>
  <dcterms:created xsi:type="dcterms:W3CDTF">2019-07-05T00:46:00Z</dcterms:created>
  <dcterms:modified xsi:type="dcterms:W3CDTF">2019-07-07T06:33:53Z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