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5"/>
  </p:notesMasterIdLst>
  <p:sldIdLst>
    <p:sldId id="256" r:id="rId2"/>
    <p:sldId id="268" r:id="rId3"/>
    <p:sldId id="267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28A"/>
    <a:srgbClr val="2C4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650E-877F-4EAC-BA15-FC587CF45B17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FD93-75B8-4457-AC4A-AB49E4242A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0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3C04F1-805D-4836-BB2B-063C347501DF}" type="slidenum">
              <a:rPr lang="cs-CZ" altLang="cs-CZ" smtClean="0"/>
              <a:pPr eaLnBrk="1" hangingPunct="1">
                <a:spcBef>
                  <a:spcPct val="0"/>
                </a:spcBef>
              </a:pPr>
              <a:t>5</a:t>
            </a:fld>
            <a:endParaRPr lang="cs-CZ" altLang="cs-CZ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altLang="cs-CZ" dirty="0" smtClean="0"/>
          </a:p>
        </p:txBody>
      </p:sp>
    </p:spTree>
    <p:extLst>
      <p:ext uri="{BB962C8B-B14F-4D97-AF65-F5344CB8AC3E}">
        <p14:creationId xmlns:p14="http://schemas.microsoft.com/office/powerpoint/2010/main" val="308034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CEF0-8B72-4B63-867B-A9CBDD627024}" type="datetime1">
              <a:rPr lang="cs-CZ" smtClean="0"/>
              <a:t>02.11.2020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D0C5-3AA1-4B10-8009-AB9C58812FEE}" type="datetime1">
              <a:rPr lang="cs-CZ" smtClean="0"/>
              <a:t>02.11.2020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B5-1684-427E-B275-7B0B47B26748}" type="datetime1">
              <a:rPr lang="cs-CZ" smtClean="0"/>
              <a:t>02.11.2020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613C1-9B64-4579-871A-072CEF8ED46D}" type="datetime1">
              <a:rPr lang="cs-CZ" smtClean="0"/>
              <a:t>02.11.2020</a:t>
            </a:fld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CB1C5-4E35-45A8-A4AA-3446A1C517D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25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9B8D-BF1F-463B-A039-5F80CDC611CF}" type="datetime1">
              <a:rPr lang="cs-CZ" smtClean="0"/>
              <a:t>02.11.2020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3500-6DE4-4C27-9F6B-47C0F3FA5411}" type="datetime1">
              <a:rPr lang="cs-CZ" smtClean="0"/>
              <a:t>02.11.2020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B84A-7816-41F3-82E3-85DE011D652E}" type="datetime1">
              <a:rPr lang="cs-CZ" smtClean="0"/>
              <a:t>02.11.2020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4A23-6E74-4695-9D3F-8426FB3F7A6B}" type="datetime1">
              <a:rPr lang="cs-CZ" smtClean="0"/>
              <a:t>02.11.2020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2E2F-180E-4228-B51D-AAECA28229B3}" type="datetime1">
              <a:rPr lang="cs-CZ" smtClean="0"/>
              <a:t>02.11.2020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2937-FDE0-48C7-BD4F-A4DC52970BEB}" type="datetime1">
              <a:rPr lang="cs-CZ" smtClean="0"/>
              <a:t>02.11.2020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4787-B2A8-4ECD-85AB-9D297D790C77}" type="datetime1">
              <a:rPr lang="cs-CZ" smtClean="0"/>
              <a:t>02.11.2020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C21-5026-4AF7-8881-D072DA6D963B}" type="datetime1">
              <a:rPr lang="cs-CZ" smtClean="0"/>
              <a:t>02.11.2020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507E5B-0B3F-4863-B484-AB3333ACE7F0}" type="datetime1">
              <a:rPr lang="cs-CZ" smtClean="0"/>
              <a:t>02.11.2020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807841"/>
          </a:xfrm>
        </p:spPr>
        <p:txBody>
          <a:bodyPr/>
          <a:lstStyle/>
          <a:p>
            <a:r>
              <a:rPr lang="cs-CZ" sz="5400" dirty="0" smtClean="0"/>
              <a:t>Zápis a úprava logických funkcí</a:t>
            </a:r>
            <a:endParaRPr lang="cs-CZ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800200"/>
          </a:xfrm>
        </p:spPr>
        <p:txBody>
          <a:bodyPr>
            <a:normAutofit/>
          </a:bodyPr>
          <a:lstStyle/>
          <a:p>
            <a:r>
              <a:rPr lang="cs-CZ" sz="3600" dirty="0" smtClean="0">
                <a:solidFill>
                  <a:schemeClr val="tx1"/>
                </a:solidFill>
              </a:rPr>
              <a:t>Přednáška 5</a:t>
            </a:r>
          </a:p>
          <a:p>
            <a:r>
              <a:rPr lang="cs-CZ" sz="2800" dirty="0">
                <a:solidFill>
                  <a:schemeClr val="tx1"/>
                </a:solidFill>
              </a:rPr>
              <a:t>p</a:t>
            </a:r>
            <a:r>
              <a:rPr lang="cs-CZ" sz="2800" dirty="0" smtClean="0">
                <a:solidFill>
                  <a:schemeClr val="tx1"/>
                </a:solidFill>
              </a:rPr>
              <a:t>rof</a:t>
            </a:r>
            <a:r>
              <a:rPr lang="cs-CZ" sz="2800" dirty="0" smtClean="0">
                <a:solidFill>
                  <a:schemeClr val="tx1"/>
                </a:solidFill>
              </a:rPr>
              <a:t>. RNDr. Peter Mikulecký, PhD.</a:t>
            </a:r>
            <a:endParaRPr lang="cs-CZ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68760"/>
          </a:xfrm>
        </p:spPr>
        <p:txBody>
          <a:bodyPr/>
          <a:lstStyle/>
          <a:p>
            <a:r>
              <a:rPr lang="cs-CZ" sz="4000" dirty="0" smtClean="0"/>
              <a:t>Přímá realizace z ÚDNF bez minimalizace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Vytvoření ÚDNF: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Řádky 0 až 4 ignorujeme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Z řádku 5 je </a:t>
            </a:r>
            <a:r>
              <a:rPr lang="cs-CZ" dirty="0" err="1" smtClean="0">
                <a:solidFill>
                  <a:schemeClr val="tx1"/>
                </a:solidFill>
              </a:rPr>
              <a:t>minterm</a:t>
            </a:r>
            <a:r>
              <a:rPr lang="cs-CZ" dirty="0" smtClean="0">
                <a:solidFill>
                  <a:schemeClr val="tx1"/>
                </a:solidFill>
              </a:rPr>
              <a:t> (elementární součin) A.B.C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Z řádku 6 dostáváme A.B.C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Z řádku 7 je A.B.C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Výsledek  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7054404"/>
              </p:ext>
            </p:extLst>
          </p:nvPr>
        </p:nvGraphicFramePr>
        <p:xfrm>
          <a:off x="4644008" y="1628800"/>
          <a:ext cx="4038600" cy="382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dirty="0">
                          <a:effectLst/>
                        </a:rPr>
                        <a:t>Dekadická</a:t>
                      </a:r>
                      <a:br>
                        <a:rPr lang="cs-CZ" dirty="0">
                          <a:effectLst/>
                        </a:rPr>
                      </a:br>
                      <a:r>
                        <a:rPr lang="cs-CZ" dirty="0">
                          <a:effectLst/>
                        </a:rPr>
                        <a:t>hodnota /</a:t>
                      </a:r>
                      <a:br>
                        <a:rPr lang="cs-CZ" dirty="0">
                          <a:effectLst/>
                        </a:rPr>
                      </a:br>
                      <a:r>
                        <a:rPr lang="cs-CZ" dirty="0" smtClean="0">
                          <a:effectLst/>
                        </a:rPr>
                        <a:t>řádků </a:t>
                      </a:r>
                      <a:r>
                        <a:rPr lang="cs-CZ" dirty="0">
                          <a:effectLst/>
                        </a:rPr>
                        <a:t>tab.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A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B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C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Y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7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Přímá spojnice 6"/>
          <p:cNvCxnSpPr/>
          <p:nvPr/>
        </p:nvCxnSpPr>
        <p:spPr>
          <a:xfrm>
            <a:off x="1187624" y="3645024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>
            <a:off x="1484040" y="4437112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4716016" y="5805264"/>
            <a:ext cx="371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smtClean="0"/>
              <a:t>Y = ABC + ABC + ABC</a:t>
            </a:r>
            <a:endParaRPr lang="cs-CZ" sz="2800" dirty="0"/>
          </a:p>
        </p:txBody>
      </p:sp>
      <p:cxnSp>
        <p:nvCxnSpPr>
          <p:cNvPr id="11" name="Přímá spojnice se šipkou 10"/>
          <p:cNvCxnSpPr/>
          <p:nvPr/>
        </p:nvCxnSpPr>
        <p:spPr>
          <a:xfrm>
            <a:off x="2339752" y="5517232"/>
            <a:ext cx="2376264" cy="5496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5663511" y="5877272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7020272" y="5863187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ástupný symbol pro číslo snímku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26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Přímá realizace logického obvodu</a:t>
            </a:r>
            <a:endParaRPr lang="cs-CZ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3"/>
            <a:ext cx="7344816" cy="477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5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417638"/>
          </a:xfrm>
        </p:spPr>
        <p:txBody>
          <a:bodyPr/>
          <a:lstStyle/>
          <a:p>
            <a:r>
              <a:rPr lang="cs-CZ" sz="4000" dirty="0" smtClean="0"/>
              <a:t>Minimalizace logické funkce pomocí pravidel </a:t>
            </a:r>
            <a:r>
              <a:rPr lang="cs-CZ" sz="4000" dirty="0" err="1" smtClean="0"/>
              <a:t>Booleovy</a:t>
            </a:r>
            <a:r>
              <a:rPr lang="cs-CZ" sz="4000" dirty="0" smtClean="0"/>
              <a:t> algebry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cs-CZ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dirty="0" smtClean="0">
                <a:solidFill>
                  <a:schemeClr val="tx1"/>
                </a:solidFill>
              </a:rPr>
              <a:t>Y = ABC+ABC+ABC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>
                <a:solidFill>
                  <a:schemeClr val="tx1"/>
                </a:solidFill>
              </a:rPr>
              <a:t>Y = A.(BC+BC+BC)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>
                <a:solidFill>
                  <a:schemeClr val="tx1"/>
                </a:solidFill>
              </a:rPr>
              <a:t>Y = A.(BC+BC+BC+BC)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>
                <a:solidFill>
                  <a:schemeClr val="tx1"/>
                </a:solidFill>
              </a:rPr>
              <a:t>Y = A.(C.(B+B)+B.(C+C))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>
                <a:solidFill>
                  <a:schemeClr val="tx1"/>
                </a:solidFill>
              </a:rPr>
              <a:t>Y = A.(C.1 + B.1)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>
                <a:solidFill>
                  <a:schemeClr val="tx1"/>
                </a:solidFill>
              </a:rPr>
              <a:t>Y = A.(C+B)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>
                <a:solidFill>
                  <a:schemeClr val="tx1"/>
                </a:solidFill>
              </a:rPr>
              <a:t>Y = A.C+A.B</a:t>
            </a:r>
          </a:p>
          <a:p>
            <a:pPr marL="0" indent="0">
              <a:buNone/>
            </a:pPr>
            <a:r>
              <a:rPr lang="cs-CZ" dirty="0" smtClean="0">
                <a:solidFill>
                  <a:schemeClr val="tx1"/>
                </a:solidFill>
              </a:rPr>
              <a:t>Výsledek </a:t>
            </a:r>
          </a:p>
          <a:p>
            <a:pPr marL="457200" indent="-457200">
              <a:buFont typeface="+mj-lt"/>
              <a:buAutoNum type="arabicPeriod"/>
            </a:pP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76056" y="1600201"/>
            <a:ext cx="3610744" cy="3629000"/>
          </a:xfrm>
        </p:spPr>
        <p:txBody>
          <a:bodyPr/>
          <a:lstStyle/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Původní funkce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Vyjmout A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Rozšířit výraz o +BC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Vyjmout C a B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X+X = 1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X.1=X</a:t>
            </a:r>
          </a:p>
          <a:p>
            <a:r>
              <a:rPr lang="cs-CZ" dirty="0" smtClean="0">
                <a:solidFill>
                  <a:schemeClr val="tx1"/>
                </a:solidFill>
              </a:rPr>
              <a:t>Roznásobit výraz</a:t>
            </a:r>
          </a:p>
          <a:p>
            <a:endParaRPr lang="cs-CZ" dirty="0" smtClean="0"/>
          </a:p>
          <a:p>
            <a:endParaRPr lang="cs-CZ" dirty="0"/>
          </a:p>
        </p:txBody>
      </p:sp>
      <p:cxnSp>
        <p:nvCxnSpPr>
          <p:cNvPr id="11" name="Přímá spojnice 10"/>
          <p:cNvCxnSpPr/>
          <p:nvPr/>
        </p:nvCxnSpPr>
        <p:spPr>
          <a:xfrm>
            <a:off x="1763688" y="2075613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2843808" y="2075613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>
            <a:off x="1930529" y="2492896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>
            <a:off x="2771800" y="2502810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1935916" y="2924944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3419872" y="2924944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2411760" y="3417683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3635896" y="3417683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5076056" y="566124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Y = A.C+A.B</a:t>
            </a:r>
          </a:p>
        </p:txBody>
      </p:sp>
      <p:cxnSp>
        <p:nvCxnSpPr>
          <p:cNvPr id="22" name="Přímá spojnice se šipkou 21"/>
          <p:cNvCxnSpPr>
            <a:endCxn id="20" idx="1"/>
          </p:cNvCxnSpPr>
          <p:nvPr/>
        </p:nvCxnSpPr>
        <p:spPr>
          <a:xfrm>
            <a:off x="2007924" y="5373216"/>
            <a:ext cx="3068132" cy="5496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ástupný symbol pro číslo snímku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52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Realizace minimalizované funkce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Realizace pomocí hradel AND a OR</a:t>
            </a:r>
          </a:p>
          <a:p>
            <a:endParaRPr lang="cs-CZ" b="1" dirty="0">
              <a:solidFill>
                <a:schemeClr val="tx1"/>
              </a:solidFill>
            </a:endParaRPr>
          </a:p>
          <a:p>
            <a:endParaRPr lang="cs-CZ" b="1" dirty="0" smtClean="0">
              <a:solidFill>
                <a:schemeClr val="tx1"/>
              </a:solidFill>
            </a:endParaRPr>
          </a:p>
          <a:p>
            <a:endParaRPr lang="cs-CZ" b="1" dirty="0" smtClean="0">
              <a:solidFill>
                <a:schemeClr val="tx1"/>
              </a:solidFill>
            </a:endParaRPr>
          </a:p>
          <a:p>
            <a:r>
              <a:rPr lang="cs-CZ" b="1" dirty="0" smtClean="0">
                <a:solidFill>
                  <a:schemeClr val="tx1"/>
                </a:solidFill>
              </a:rPr>
              <a:t>Realizace pomocí tří hradel NAND</a:t>
            </a:r>
            <a:endParaRPr lang="cs-CZ" b="1" dirty="0">
              <a:solidFill>
                <a:schemeClr val="tx1"/>
              </a:solidFill>
            </a:endParaRPr>
          </a:p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72816"/>
            <a:ext cx="4932040" cy="18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03" y="4149081"/>
            <a:ext cx="4815137" cy="178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1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8152"/>
          </a:xfrm>
        </p:spPr>
        <p:txBody>
          <a:bodyPr/>
          <a:lstStyle/>
          <a:p>
            <a:r>
              <a:rPr lang="cs-CZ" sz="4000" dirty="0" smtClean="0"/>
              <a:t>Minimalizace pomocí </a:t>
            </a:r>
            <a:r>
              <a:rPr lang="cs-CZ" sz="4000" dirty="0" err="1" smtClean="0"/>
              <a:t>Karnaughovy</a:t>
            </a:r>
            <a:r>
              <a:rPr lang="cs-CZ" sz="4000" dirty="0" smtClean="0"/>
              <a:t> mapy</a:t>
            </a:r>
            <a:endParaRPr lang="cs-CZ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680520" cy="316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0"/>
            <a:ext cx="4048125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611560" y="530120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CCCCCC"/>
                </a:solidFill>
                <a:latin typeface="Arial"/>
              </a:rPr>
              <a:t> </a:t>
            </a:r>
            <a:r>
              <a:rPr lang="cs-CZ" sz="2800" b="1" dirty="0"/>
              <a:t>Y=</a:t>
            </a:r>
            <a:r>
              <a:rPr lang="cs-CZ" sz="2800" b="1" dirty="0">
                <a:solidFill>
                  <a:srgbClr val="00BB00"/>
                </a:solidFill>
              </a:rPr>
              <a:t>A·B</a:t>
            </a:r>
            <a:r>
              <a:rPr lang="cs-CZ" sz="2800" b="1" dirty="0"/>
              <a:t>+</a:t>
            </a:r>
            <a:r>
              <a:rPr lang="cs-CZ" sz="2800" b="1" dirty="0">
                <a:solidFill>
                  <a:srgbClr val="2C42E2"/>
                </a:solidFill>
              </a:rPr>
              <a:t>A·C</a:t>
            </a:r>
            <a:endParaRPr lang="cs-CZ" sz="2800" dirty="0">
              <a:solidFill>
                <a:srgbClr val="2C42E2"/>
              </a:solidFill>
            </a:endParaRPr>
          </a:p>
        </p:txBody>
      </p:sp>
      <p:cxnSp>
        <p:nvCxnSpPr>
          <p:cNvPr id="7" name="Přímá spojnice se šipkou 6"/>
          <p:cNvCxnSpPr/>
          <p:nvPr/>
        </p:nvCxnSpPr>
        <p:spPr>
          <a:xfrm flipH="1">
            <a:off x="1475656" y="4293096"/>
            <a:ext cx="1152128" cy="1008112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avoúhlá spojnice 8"/>
          <p:cNvCxnSpPr/>
          <p:nvPr/>
        </p:nvCxnSpPr>
        <p:spPr>
          <a:xfrm rot="5400000">
            <a:off x="2663788" y="4041068"/>
            <a:ext cx="1512168" cy="1296144"/>
          </a:xfrm>
          <a:prstGeom prst="bentConnector3">
            <a:avLst/>
          </a:prstGeom>
          <a:ln w="31750">
            <a:solidFill>
              <a:srgbClr val="2C42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/>
          <a:lstStyle/>
          <a:p>
            <a:r>
              <a:rPr lang="cs-CZ" sz="4000" dirty="0" smtClean="0"/>
              <a:t>Co to je </a:t>
            </a:r>
            <a:r>
              <a:rPr lang="cs-CZ" sz="4000" dirty="0" err="1" smtClean="0"/>
              <a:t>Karnaughova</a:t>
            </a:r>
            <a:r>
              <a:rPr lang="cs-CZ" sz="4000" dirty="0" smtClean="0"/>
              <a:t> mapa?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Grafická pomůcka pro zápis hodnot Booleovské funkce.</a:t>
            </a:r>
          </a:p>
          <a:p>
            <a:r>
              <a:rPr lang="cs-CZ" b="1" dirty="0" smtClean="0">
                <a:solidFill>
                  <a:schemeClr val="tx1"/>
                </a:solidFill>
              </a:rPr>
              <a:t>Každá kombinace hodnot nezávisle proměnných je znázorněna jedním polem mapy.</a:t>
            </a:r>
          </a:p>
          <a:p>
            <a:r>
              <a:rPr lang="cs-CZ" b="1" dirty="0" smtClean="0">
                <a:solidFill>
                  <a:schemeClr val="tx1"/>
                </a:solidFill>
              </a:rPr>
              <a:t>Počet polí je 2</a:t>
            </a:r>
            <a:r>
              <a:rPr lang="cs-CZ" b="1" baseline="30000" dirty="0" smtClean="0">
                <a:solidFill>
                  <a:schemeClr val="tx1"/>
                </a:solidFill>
              </a:rPr>
              <a:t>n</a:t>
            </a:r>
            <a:r>
              <a:rPr lang="cs-CZ" b="1" dirty="0" smtClean="0">
                <a:solidFill>
                  <a:schemeClr val="tx1"/>
                </a:solidFill>
              </a:rPr>
              <a:t>, kde n je počet nezávisle proměnných.</a:t>
            </a:r>
            <a:endParaRPr lang="cs-CZ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0643298"/>
              </p:ext>
            </p:extLst>
          </p:nvPr>
        </p:nvGraphicFramePr>
        <p:xfrm>
          <a:off x="5148064" y="2636912"/>
          <a:ext cx="2732112" cy="1101720"/>
        </p:xfrm>
        <a:graphic>
          <a:graphicData uri="http://schemas.openxmlformats.org/drawingml/2006/table">
            <a:tbl>
              <a:tblPr bandRow="1">
                <a:effectLst/>
                <a:tableStyleId>{F5AB1C69-6EDB-4FF4-983F-18BD219EF322}</a:tableStyleId>
              </a:tblPr>
              <a:tblGrid>
                <a:gridCol w="68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Přímá spojnice 8"/>
          <p:cNvCxnSpPr/>
          <p:nvPr/>
        </p:nvCxnSpPr>
        <p:spPr>
          <a:xfrm>
            <a:off x="5148064" y="2348880"/>
            <a:ext cx="1368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5832140" y="4077072"/>
            <a:ext cx="1368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 flipV="1">
            <a:off x="8172400" y="3174079"/>
            <a:ext cx="0" cy="542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076056" y="1948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8172400" y="30762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</a:t>
            </a:r>
            <a:endParaRPr lang="cs-CZ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7033162" y="40770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4860032" y="472514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+mj-lt"/>
              </a:rPr>
              <a:t>Čára, přiřazená proměnné A, B, C označuje sloupce (řádky), kde tato veličina nabývá hodnoty 1, jinde je její hodnota 0.</a:t>
            </a:r>
            <a:endParaRPr lang="cs-CZ" b="1" dirty="0">
              <a:latin typeface="+mj-lt"/>
            </a:endParaRPr>
          </a:p>
        </p:txBody>
      </p:sp>
      <p:sp>
        <p:nvSpPr>
          <p:cNvPr id="21" name="Zástupný symbol pro číslo snímku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59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Příklad 3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3196952"/>
          </a:xfrm>
          <a:noFill/>
        </p:spPr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Funkce Y v pravdivostní tabulce nabývá hodnoty „1“ tehdy, jsou-li na vstupech právě dvě „1“.</a:t>
            </a:r>
          </a:p>
          <a:p>
            <a:r>
              <a:rPr lang="cs-CZ" b="1" dirty="0" smtClean="0">
                <a:solidFill>
                  <a:schemeClr val="tx1"/>
                </a:solidFill>
              </a:rPr>
              <a:t>Sestrojíme odpovídající ÚDNF:</a:t>
            </a:r>
          </a:p>
          <a:p>
            <a:pPr marL="0" indent="0">
              <a:buNone/>
            </a:pPr>
            <a:r>
              <a:rPr lang="cs-CZ" b="1" dirty="0" smtClean="0">
                <a:solidFill>
                  <a:schemeClr val="tx1"/>
                </a:solidFill>
              </a:rPr>
              <a:t>Y = </a:t>
            </a:r>
            <a:r>
              <a:rPr lang="cs-CZ" b="1" dirty="0" smtClean="0">
                <a:solidFill>
                  <a:srgbClr val="FF0000"/>
                </a:solidFill>
              </a:rPr>
              <a:t>A.B.C</a:t>
            </a:r>
            <a:r>
              <a:rPr lang="cs-CZ" b="1" dirty="0" smtClean="0">
                <a:solidFill>
                  <a:schemeClr val="tx1"/>
                </a:solidFill>
              </a:rPr>
              <a:t> + </a:t>
            </a:r>
            <a:r>
              <a:rPr lang="cs-CZ" b="1" dirty="0" smtClean="0">
                <a:solidFill>
                  <a:srgbClr val="00B050"/>
                </a:solidFill>
              </a:rPr>
              <a:t>A.B.C</a:t>
            </a:r>
            <a:r>
              <a:rPr lang="cs-CZ" b="1" dirty="0" smtClean="0">
                <a:solidFill>
                  <a:schemeClr val="tx1"/>
                </a:solidFill>
              </a:rPr>
              <a:t> + </a:t>
            </a:r>
            <a:r>
              <a:rPr lang="cs-CZ" b="1" dirty="0" smtClean="0">
                <a:solidFill>
                  <a:srgbClr val="00B0F0"/>
                </a:solidFill>
              </a:rPr>
              <a:t>A.B.C</a:t>
            </a:r>
            <a:endParaRPr lang="cs-CZ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611572"/>
              </p:ext>
            </p:extLst>
          </p:nvPr>
        </p:nvGraphicFramePr>
        <p:xfrm>
          <a:off x="4648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Přímá spojnice 8"/>
          <p:cNvCxnSpPr/>
          <p:nvPr/>
        </p:nvCxnSpPr>
        <p:spPr>
          <a:xfrm>
            <a:off x="1101950" y="4365104"/>
            <a:ext cx="22969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2555776" y="4365104"/>
            <a:ext cx="22969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3995936" y="4365104"/>
            <a:ext cx="229690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074711"/>
              </p:ext>
            </p:extLst>
          </p:nvPr>
        </p:nvGraphicFramePr>
        <p:xfrm>
          <a:off x="1331640" y="5157192"/>
          <a:ext cx="2732112" cy="1101720"/>
        </p:xfrm>
        <a:graphic>
          <a:graphicData uri="http://schemas.openxmlformats.org/drawingml/2006/table">
            <a:tbl>
              <a:tblPr bandRow="1">
                <a:effectLst/>
                <a:tableStyleId>{F5AB1C69-6EDB-4FF4-983F-18BD219EF322}</a:tableStyleId>
              </a:tblPr>
              <a:tblGrid>
                <a:gridCol w="68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Přímá spojnice 14"/>
          <p:cNvCxnSpPr/>
          <p:nvPr/>
        </p:nvCxnSpPr>
        <p:spPr>
          <a:xfrm>
            <a:off x="1331640" y="5013176"/>
            <a:ext cx="1368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2015716" y="6453336"/>
            <a:ext cx="1368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V="1">
            <a:off x="4225626" y="5733256"/>
            <a:ext cx="0" cy="542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921930" y="4845031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smtClean="0"/>
              <a:t>A</a:t>
            </a:r>
            <a:endParaRPr lang="cs-CZ" sz="1600" b="1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4283968" y="556397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/>
              <a:t>B</a:t>
            </a:r>
            <a:endParaRPr lang="cs-CZ" sz="1600" b="1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3445302" y="6284059"/>
            <a:ext cx="30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C</a:t>
            </a:r>
            <a:endParaRPr lang="cs-CZ" sz="1600" dirty="0"/>
          </a:p>
        </p:txBody>
      </p:sp>
      <p:sp>
        <p:nvSpPr>
          <p:cNvPr id="21" name="Zástupný symbol pro číslo snímku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17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Příklad 4</a:t>
            </a:r>
            <a:endParaRPr lang="cs-CZ" sz="4000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6091384"/>
              </p:ext>
            </p:extLst>
          </p:nvPr>
        </p:nvGraphicFramePr>
        <p:xfrm>
          <a:off x="4648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Y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9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13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14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15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16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99166"/>
              </p:ext>
            </p:extLst>
          </p:nvPr>
        </p:nvGraphicFramePr>
        <p:xfrm>
          <a:off x="457200" y="1600200"/>
          <a:ext cx="4038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Y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7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8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755576" y="5377696"/>
            <a:ext cx="7656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/>
              <a:t>Y = A.B.C.D + A.B.C.D + A.B.C.D + A.B.C.D + A.B.C.D + A.B.C.D</a:t>
            </a:r>
            <a:endParaRPr lang="cs-CZ" sz="2000" b="1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2483768" y="5445224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2726178" y="5445224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2987824" y="5447806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3923928" y="5445224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4211960" y="5445224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4932040" y="5445224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6588224" y="5445224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6804248" y="5429699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>
            <a:off x="7812360" y="5429699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ástupný symbol pro číslo snímku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40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417638"/>
          </a:xfrm>
        </p:spPr>
        <p:txBody>
          <a:bodyPr/>
          <a:lstStyle/>
          <a:p>
            <a:r>
              <a:rPr lang="cs-CZ" sz="4000" dirty="0" err="1" smtClean="0"/>
              <a:t>Karnaughova</a:t>
            </a:r>
            <a:r>
              <a:rPr lang="cs-CZ" sz="4000" dirty="0" smtClean="0"/>
              <a:t> mapa pro 4 proměnné</a:t>
            </a:r>
            <a:endParaRPr lang="cs-CZ" sz="40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43006"/>
              </p:ext>
            </p:extLst>
          </p:nvPr>
        </p:nvGraphicFramePr>
        <p:xfrm>
          <a:off x="1043608" y="2348880"/>
          <a:ext cx="2732112" cy="2203440"/>
        </p:xfrm>
        <a:graphic>
          <a:graphicData uri="http://schemas.openxmlformats.org/drawingml/2006/table">
            <a:tbl>
              <a:tblPr bandRow="1">
                <a:effectLst/>
                <a:tableStyleId>{F5AB1C69-6EDB-4FF4-983F-18BD219EF322}</a:tableStyleId>
              </a:tblPr>
              <a:tblGrid>
                <a:gridCol w="68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7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8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9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12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13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14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15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16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68293"/>
              </p:ext>
            </p:extLst>
          </p:nvPr>
        </p:nvGraphicFramePr>
        <p:xfrm>
          <a:off x="5076056" y="2348880"/>
          <a:ext cx="2732112" cy="2203440"/>
        </p:xfrm>
        <a:graphic>
          <a:graphicData uri="http://schemas.openxmlformats.org/drawingml/2006/table">
            <a:tbl>
              <a:tblPr bandRow="1">
                <a:effectLst/>
                <a:tableStyleId>{F5AB1C69-6EDB-4FF4-983F-18BD219EF322}</a:tableStyleId>
              </a:tblPr>
              <a:tblGrid>
                <a:gridCol w="68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Přímá spojnice 9"/>
          <p:cNvCxnSpPr/>
          <p:nvPr/>
        </p:nvCxnSpPr>
        <p:spPr>
          <a:xfrm>
            <a:off x="1043608" y="2132856"/>
            <a:ext cx="1368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>
            <a:off x="5076056" y="2154746"/>
            <a:ext cx="1368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1727684" y="4797152"/>
            <a:ext cx="1368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5760132" y="4819042"/>
            <a:ext cx="13681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 flipV="1">
            <a:off x="3995936" y="2348880"/>
            <a:ext cx="0" cy="10081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 flipV="1">
            <a:off x="827584" y="2924944"/>
            <a:ext cx="0" cy="10081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V="1">
            <a:off x="4788024" y="2968708"/>
            <a:ext cx="0" cy="10081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 flipV="1">
            <a:off x="8028384" y="2357099"/>
            <a:ext cx="0" cy="10081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1047898" y="1785414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/>
              <a:t>A</a:t>
            </a:r>
            <a:endParaRPr lang="cs-CZ" sz="16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5082231" y="1785414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/>
              <a:t>A</a:t>
            </a:r>
            <a:endParaRPr lang="cs-CZ" sz="16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060569" y="227687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/>
              <a:t>B</a:t>
            </a:r>
            <a:endParaRPr lang="cs-CZ" sz="16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8033374" y="2187822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/>
              <a:t>B</a:t>
            </a:r>
            <a:endParaRPr lang="cs-CZ" sz="1600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2926938" y="4819042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/>
              <a:t>C</a:t>
            </a:r>
            <a:endParaRPr lang="cs-CZ" sz="16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6963014" y="4819042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smtClean="0"/>
              <a:t>C</a:t>
            </a:r>
            <a:endParaRPr lang="cs-CZ" sz="1600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484220" y="364375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D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4436099" y="359450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D</a:t>
            </a:r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7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Příklad 5 . Dva výstupy</a:t>
            </a:r>
            <a:endParaRPr lang="cs-CZ" sz="4000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554451"/>
              </p:ext>
            </p:extLst>
          </p:nvPr>
        </p:nvGraphicFramePr>
        <p:xfrm>
          <a:off x="467544" y="1700808"/>
          <a:ext cx="4038600" cy="382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dirty="0" smtClean="0">
                          <a:effectLst/>
                        </a:rPr>
                        <a:t>Dekadická</a:t>
                      </a:r>
                      <a:r>
                        <a:rPr lang="cs-CZ" dirty="0">
                          <a:effectLst/>
                        </a:rPr>
                        <a:t/>
                      </a:r>
                      <a:br>
                        <a:rPr lang="cs-CZ" dirty="0">
                          <a:effectLst/>
                        </a:rPr>
                      </a:br>
                      <a:r>
                        <a:rPr lang="cs-CZ" dirty="0">
                          <a:effectLst/>
                        </a:rPr>
                        <a:t>hodnota /</a:t>
                      </a:r>
                      <a:br>
                        <a:rPr lang="cs-CZ" dirty="0">
                          <a:effectLst/>
                        </a:rPr>
                      </a:br>
                      <a:r>
                        <a:rPr lang="cs-CZ" dirty="0">
                          <a:effectLst/>
                        </a:rPr>
                        <a:t>řádek tab.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A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B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C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X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Y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7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146" name="Picture 2" descr="http://mikrokontrolery-pic.cz/wp-content/uploads/karnaughova-mapa-pr3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39" y="2034782"/>
            <a:ext cx="3024336" cy="195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5292739" y="1660158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Mapa pro výstup X</a:t>
            </a:r>
            <a:endParaRPr lang="cs-CZ" dirty="0"/>
          </a:p>
        </p:txBody>
      </p:sp>
      <p:pic>
        <p:nvPicPr>
          <p:cNvPr id="6148" name="Picture 4" descr="http://mikrokontrolery-pic.cz/wp-content/uploads/karnaughova-mapa-pr3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61" y="4509120"/>
            <a:ext cx="3024336" cy="195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5372000" y="4139788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Mapa pro výstup Y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61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6950"/>
          </a:xfrm>
        </p:spPr>
        <p:txBody>
          <a:bodyPr/>
          <a:lstStyle/>
          <a:p>
            <a:r>
              <a:rPr lang="cs-CZ" sz="4000" dirty="0" smtClean="0"/>
              <a:t>Logická hradla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Invertor NOT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Logický součin AND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Negovaný logický součin NAND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Logický součet OR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Negovaný logický součet NOR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Výlučný logický součet XOR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2" y="2060848"/>
            <a:ext cx="1368152" cy="95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1096516" cy="76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2" y="5157192"/>
            <a:ext cx="1174028" cy="82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65217"/>
            <a:ext cx="1055369" cy="73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15" y="3717032"/>
            <a:ext cx="1082662" cy="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84" y="5301208"/>
            <a:ext cx="1125593" cy="78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45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Příklad 6 – Slučování jedniček</a:t>
            </a:r>
            <a:endParaRPr lang="cs-CZ" sz="4000" dirty="0"/>
          </a:p>
        </p:txBody>
      </p:sp>
      <p:pic>
        <p:nvPicPr>
          <p:cNvPr id="7170" name="Picture 2" descr="http://mikrokontrolery-pic.cz/wp-content/uploads/karnaughova-mapa-pr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57" y="1844824"/>
            <a:ext cx="323849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ikrokontrolery-pic.cz/wp-content/uploads/karnaughova-mapa-pr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74050"/>
            <a:ext cx="3168352" cy="205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4886947" y="4077072"/>
            <a:ext cx="232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Zelená smyčka   A</a:t>
            </a:r>
          </a:p>
          <a:p>
            <a:r>
              <a:rPr lang="cs-CZ" dirty="0" smtClean="0"/>
              <a:t>Červená smyčka     C</a:t>
            </a:r>
          </a:p>
          <a:p>
            <a:r>
              <a:rPr lang="cs-CZ" dirty="0" smtClean="0"/>
              <a:t>Modrá smyčka   B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5004048" y="537321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Y = A+B+C</a:t>
            </a:r>
            <a:endParaRPr lang="cs-CZ" sz="2400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6012160" y="5418265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6393510" y="5418265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>
            <a:off x="6930262" y="4378159"/>
            <a:ext cx="180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6660232" y="4653136"/>
            <a:ext cx="180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1043608" y="443711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Modrá smyčka  B</a:t>
            </a:r>
            <a:endParaRPr lang="cs-CZ" dirty="0"/>
          </a:p>
        </p:txBody>
      </p:sp>
      <p:cxnSp>
        <p:nvCxnSpPr>
          <p:cNvPr id="14" name="Přímá spojnice 13"/>
          <p:cNvCxnSpPr/>
          <p:nvPr/>
        </p:nvCxnSpPr>
        <p:spPr>
          <a:xfrm>
            <a:off x="2771800" y="4459045"/>
            <a:ext cx="180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1576605" y="5363276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dirty="0" smtClean="0"/>
              <a:t>Y = B</a:t>
            </a:r>
            <a:endParaRPr lang="cs-CZ" sz="2400" b="1" dirty="0"/>
          </a:p>
        </p:txBody>
      </p:sp>
      <p:cxnSp>
        <p:nvCxnSpPr>
          <p:cNvPr id="16" name="Přímá spojnice 15"/>
          <p:cNvCxnSpPr/>
          <p:nvPr/>
        </p:nvCxnSpPr>
        <p:spPr>
          <a:xfrm>
            <a:off x="2195736" y="5373216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76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Specifické situace</a:t>
            </a:r>
            <a:endParaRPr lang="cs-CZ" sz="4000" dirty="0"/>
          </a:p>
        </p:txBody>
      </p:sp>
      <p:pic>
        <p:nvPicPr>
          <p:cNvPr id="8194" name="Picture 2" descr="http://mikrokontrolery-pic.cz/wp-content/uploads/karnaughova-mapa-pr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52376"/>
            <a:ext cx="3312368" cy="21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mikrokontrolery-pic.cz/wp-content/uploads/karnaughova-mapa-pr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5237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6156176" y="450912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dirty="0" smtClean="0"/>
              <a:t>Y = A + B</a:t>
            </a:r>
            <a:endParaRPr lang="cs-CZ" sz="2400" b="1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7308304" y="4513413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755576" y="4513413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dirty="0"/>
              <a:t>Y = </a:t>
            </a:r>
            <a:r>
              <a:rPr lang="cs-CZ" sz="2400" b="1" dirty="0">
                <a:solidFill>
                  <a:srgbClr val="00B050"/>
                </a:solidFill>
              </a:rPr>
              <a:t>A·B·C</a:t>
            </a:r>
            <a:r>
              <a:rPr lang="cs-CZ" sz="2400" b="1" dirty="0"/>
              <a:t>+</a:t>
            </a:r>
            <a:r>
              <a:rPr lang="cs-CZ" sz="2400" b="1" dirty="0">
                <a:solidFill>
                  <a:srgbClr val="FF0000"/>
                </a:solidFill>
              </a:rPr>
              <a:t>A·B·C</a:t>
            </a:r>
            <a:r>
              <a:rPr lang="cs-CZ" sz="2400" b="1" dirty="0"/>
              <a:t>+</a:t>
            </a:r>
            <a:r>
              <a:rPr lang="cs-CZ" sz="2400" b="1" dirty="0">
                <a:solidFill>
                  <a:srgbClr val="0070C0"/>
                </a:solidFill>
              </a:rPr>
              <a:t>A·B·C</a:t>
            </a:r>
            <a:endParaRPr lang="cs-CZ" sz="2400" dirty="0">
              <a:solidFill>
                <a:srgbClr val="0070C0"/>
              </a:solidFill>
            </a:endParaRPr>
          </a:p>
        </p:txBody>
      </p:sp>
      <p:cxnSp>
        <p:nvCxnSpPr>
          <p:cNvPr id="10" name="Přímá spojnice 9"/>
          <p:cNvCxnSpPr/>
          <p:nvPr/>
        </p:nvCxnSpPr>
        <p:spPr>
          <a:xfrm>
            <a:off x="1403648" y="4534798"/>
            <a:ext cx="18002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>
            <a:off x="1691680" y="4538076"/>
            <a:ext cx="18002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1979712" y="4534798"/>
            <a:ext cx="18002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2360879" y="4547130"/>
            <a:ext cx="1800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>
            <a:off x="3969004" y="4547130"/>
            <a:ext cx="18002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94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Specifické situace</a:t>
            </a:r>
            <a:endParaRPr lang="cs-CZ" sz="4000" dirty="0"/>
          </a:p>
        </p:txBody>
      </p:sp>
      <p:pic>
        <p:nvPicPr>
          <p:cNvPr id="9218" name="Picture 2" descr="http://mikrokontrolery-pic.cz/wp-content/uploads/karnaughova-mapa-pr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84" y="1700808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3103870" y="5559623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b="1" dirty="0"/>
              <a:t>Y = </a:t>
            </a:r>
            <a:r>
              <a:rPr lang="cs-CZ" sz="2400" b="1" dirty="0" smtClean="0">
                <a:solidFill>
                  <a:srgbClr val="0070C0"/>
                </a:solidFill>
              </a:rPr>
              <a:t>B·C·D</a:t>
            </a:r>
            <a:r>
              <a:rPr lang="cs-CZ" sz="2400" b="1" dirty="0" smtClean="0"/>
              <a:t>+</a:t>
            </a:r>
            <a:r>
              <a:rPr lang="cs-CZ" sz="2400" b="1" dirty="0" smtClean="0">
                <a:solidFill>
                  <a:srgbClr val="94028A"/>
                </a:solidFill>
              </a:rPr>
              <a:t>B·D</a:t>
            </a:r>
            <a:r>
              <a:rPr lang="cs-CZ" sz="2400" b="1" dirty="0" smtClean="0"/>
              <a:t>+</a:t>
            </a:r>
            <a:r>
              <a:rPr lang="cs-CZ" sz="2400" b="1" dirty="0" smtClean="0">
                <a:solidFill>
                  <a:srgbClr val="00B050"/>
                </a:solidFill>
              </a:rPr>
              <a:t>C·D</a:t>
            </a:r>
            <a:endParaRPr lang="cs-CZ" sz="2400" dirty="0">
              <a:solidFill>
                <a:srgbClr val="00B050"/>
              </a:solidFill>
            </a:endParaRPr>
          </a:p>
        </p:txBody>
      </p:sp>
      <p:cxnSp>
        <p:nvCxnSpPr>
          <p:cNvPr id="7" name="Přímá spojnice 6"/>
          <p:cNvCxnSpPr/>
          <p:nvPr/>
        </p:nvCxnSpPr>
        <p:spPr>
          <a:xfrm>
            <a:off x="3995936" y="5559623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>
            <a:off x="4283968" y="5559623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/>
          <p:cNvCxnSpPr/>
          <p:nvPr/>
        </p:nvCxnSpPr>
        <p:spPr>
          <a:xfrm>
            <a:off x="4716016" y="5559623"/>
            <a:ext cx="1800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83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adpis 1"/>
          <p:cNvSpPr>
            <a:spLocks noGrp="1"/>
          </p:cNvSpPr>
          <p:nvPr>
            <p:ph type="title"/>
          </p:nvPr>
        </p:nvSpPr>
        <p:spPr bwMode="auto">
          <a:xfrm>
            <a:off x="468313" y="333375"/>
            <a:ext cx="8229600" cy="97948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s-CZ" altLang="cs-CZ" smtClean="0">
                <a:effectLst/>
              </a:rPr>
              <a:t>Shrnutí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1691680" y="2132856"/>
            <a:ext cx="6048672" cy="20621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cs-CZ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3200" b="1" dirty="0" smtClean="0">
                <a:latin typeface="+mn-lt"/>
              </a:rPr>
              <a:t>Logická hradla</a:t>
            </a:r>
            <a:endParaRPr lang="cs-CZ" sz="3200" b="1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cs-CZ" sz="3200" b="1" dirty="0">
                <a:latin typeface="+mn-lt"/>
              </a:rPr>
              <a:t> </a:t>
            </a:r>
            <a:r>
              <a:rPr lang="cs-CZ" sz="3200" b="1" dirty="0" smtClean="0">
                <a:latin typeface="+mn-lt"/>
              </a:rPr>
              <a:t>Zápis logické funkce</a:t>
            </a:r>
            <a:endParaRPr lang="cs-CZ" sz="3200" b="1" dirty="0"/>
          </a:p>
          <a:p>
            <a:pPr>
              <a:buFont typeface="Arial" pitchFamily="34" charset="0"/>
              <a:buChar char="•"/>
              <a:defRPr/>
            </a:pPr>
            <a:r>
              <a:rPr lang="cs-CZ" sz="3200" dirty="0" smtClean="0">
                <a:latin typeface="+mn-lt"/>
              </a:rPr>
              <a:t> </a:t>
            </a:r>
            <a:r>
              <a:rPr lang="cs-CZ" sz="3200" b="1" dirty="0" smtClean="0"/>
              <a:t>Minimalizace logické funkce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cs-CZ" sz="3200" b="1" dirty="0"/>
              <a:t> </a:t>
            </a:r>
            <a:r>
              <a:rPr lang="cs-CZ" sz="3200" b="1" dirty="0" err="1" smtClean="0"/>
              <a:t>Karnaughovy</a:t>
            </a:r>
            <a:r>
              <a:rPr lang="cs-CZ" sz="3200" b="1" dirty="0" smtClean="0"/>
              <a:t> mapy</a:t>
            </a:r>
            <a:endParaRPr lang="cs-CZ" sz="3200" b="1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468313" y="4941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cs-CZ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Konec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5C8BC-001F-4C5B-BCDF-DBE27C2EE738}" type="slidenum">
              <a:rPr lang="cs-CZ"/>
              <a:pPr>
                <a:defRPr/>
              </a:pPr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16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 smtClean="0"/>
              <a:t>Úplný systém logických funkcí</a:t>
            </a:r>
            <a:endParaRPr lang="cs-CZ" sz="44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Mezi nejpoužívanější hradla patří v číslicové technice kromě invertoru, který realizuje logickou negaci, hradla NAND nebo NOR. Kromě toho, že se tato hradla v závislosti na použité technologii snadno realizují na čipu, tvoří sama funkce NAND nebo samotná funkce NOR tzv. úplný systém logických funkcí. </a:t>
            </a:r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Vhodným </a:t>
            </a:r>
            <a:r>
              <a:rPr lang="cs-CZ" dirty="0">
                <a:solidFill>
                  <a:schemeClr val="tx1"/>
                </a:solidFill>
              </a:rPr>
              <a:t>zapojením hradel NAND nebo hradel NOR lze tedy realizovat jakoukoliv logickou funkci. V praxi se tak vyhneme potřebě několika různých integrovaných obvodů s různými hradly. 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47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Matematický zápis logické funkce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>
                <a:solidFill>
                  <a:schemeClr val="tx1"/>
                </a:solidFill>
              </a:rPr>
              <a:t>Matematický </a:t>
            </a:r>
            <a:r>
              <a:rPr lang="cs-CZ" dirty="0">
                <a:solidFill>
                  <a:schemeClr val="tx1"/>
                </a:solidFill>
              </a:rPr>
              <a:t>zápis </a:t>
            </a:r>
            <a:r>
              <a:rPr lang="cs-CZ" dirty="0" smtClean="0">
                <a:solidFill>
                  <a:schemeClr val="tx1"/>
                </a:solidFill>
              </a:rPr>
              <a:t>logické funkce, odvozený z pravdivostní tabulky, bude </a:t>
            </a:r>
            <a:r>
              <a:rPr lang="cs-CZ" dirty="0">
                <a:solidFill>
                  <a:schemeClr val="tx1"/>
                </a:solidFill>
              </a:rPr>
              <a:t>obsahovat pouze základní logické funkce NOT, AND a OR </a:t>
            </a:r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Takovýto </a:t>
            </a:r>
            <a:r>
              <a:rPr lang="cs-CZ" dirty="0">
                <a:solidFill>
                  <a:schemeClr val="tx1"/>
                </a:solidFill>
              </a:rPr>
              <a:t>zápis je možné s využitím De Morganových </a:t>
            </a:r>
            <a:r>
              <a:rPr lang="cs-CZ" dirty="0" smtClean="0">
                <a:solidFill>
                  <a:schemeClr val="tx1"/>
                </a:solidFill>
              </a:rPr>
              <a:t>pravidel snadno </a:t>
            </a:r>
            <a:r>
              <a:rPr lang="cs-CZ" dirty="0">
                <a:solidFill>
                  <a:schemeClr val="tx1"/>
                </a:solidFill>
              </a:rPr>
              <a:t>převést na zápis obsahující pouze funkce NAND nebo pouze funkce NOR. </a:t>
            </a:r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Z</a:t>
            </a:r>
            <a:r>
              <a:rPr lang="cs-CZ" dirty="0" smtClean="0">
                <a:solidFill>
                  <a:schemeClr val="tx1"/>
                </a:solidFill>
              </a:rPr>
              <a:t>ískané </a:t>
            </a:r>
            <a:r>
              <a:rPr lang="cs-CZ" dirty="0">
                <a:solidFill>
                  <a:schemeClr val="tx1"/>
                </a:solidFill>
              </a:rPr>
              <a:t>zápisy logických funkcí a jejich následné realizace pomocí logických hradel nemusí vždy představovat nejefektivnější možné řešení. Logické funkce získané tímto způsobem z pravdivostní tabulky lze v mnohých případech dále zjednodušit pomocí procesu minimalizace logické funkce, čímž je možné snížit počet logických hradel nutných pro realizaci takovéto funkce.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41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/>
              <a:t>Zápis logické funkce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1943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cs-CZ" altLang="cs-CZ" sz="2800" b="1" dirty="0" smtClean="0">
                <a:solidFill>
                  <a:srgbClr val="FF0000"/>
                </a:solidFill>
              </a:rPr>
              <a:t>ÚNDF:</a:t>
            </a:r>
            <a:r>
              <a:rPr lang="cs-CZ" altLang="cs-CZ" sz="2800" b="1" dirty="0" smtClean="0">
                <a:solidFill>
                  <a:schemeClr val="tx1"/>
                </a:solidFill>
              </a:rPr>
              <a:t> 1 = přímá proměnná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altLang="cs-CZ" sz="2800" b="1" dirty="0" smtClean="0">
                <a:solidFill>
                  <a:schemeClr val="tx1"/>
                </a:solidFill>
              </a:rPr>
              <a:t>Y = ABC + ABC + ABC + ABC</a:t>
            </a:r>
          </a:p>
          <a:p>
            <a:pPr eaLnBrk="1" hangingPunct="1">
              <a:buFont typeface="Wingdings" pitchFamily="2" charset="2"/>
              <a:buNone/>
            </a:pPr>
            <a:endParaRPr lang="cs-CZ" altLang="cs-CZ" sz="2800" b="1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cs-CZ" altLang="cs-CZ" sz="2800" b="1" dirty="0" smtClean="0">
                <a:solidFill>
                  <a:srgbClr val="FF0000"/>
                </a:solidFill>
              </a:rPr>
              <a:t>ÚNKF:</a:t>
            </a:r>
            <a:r>
              <a:rPr lang="cs-CZ" altLang="cs-CZ" sz="2800" b="1" dirty="0" smtClean="0">
                <a:solidFill>
                  <a:schemeClr val="tx1"/>
                </a:solidFill>
              </a:rPr>
              <a:t> 0 = přímá proměnná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altLang="cs-CZ" sz="2800" b="1" dirty="0" smtClean="0">
                <a:solidFill>
                  <a:schemeClr val="tx1"/>
                </a:solidFill>
              </a:rPr>
              <a:t>Y = (A+B+C) * (A+B+C)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altLang="cs-CZ" sz="2800" b="1" dirty="0" smtClean="0">
                <a:solidFill>
                  <a:schemeClr val="tx1"/>
                </a:solidFill>
              </a:rPr>
              <a:t>       * (A+B+C) * (A+B+C)</a:t>
            </a:r>
          </a:p>
          <a:p>
            <a:pPr eaLnBrk="1" hangingPunct="1">
              <a:buFont typeface="Wingdings" pitchFamily="2" charset="2"/>
              <a:buNone/>
            </a:pPr>
            <a:endParaRPr lang="cs-CZ" altLang="cs-CZ" sz="2800" b="1" dirty="0" smtClean="0"/>
          </a:p>
        </p:txBody>
      </p:sp>
      <p:graphicFrame>
        <p:nvGraphicFramePr>
          <p:cNvPr id="91140" name="Group 4"/>
          <p:cNvGraphicFramePr>
            <a:graphicFrameLocks noGrp="1"/>
          </p:cNvGraphicFramePr>
          <p:nvPr>
            <p:ph sz="half" idx="2"/>
          </p:nvPr>
        </p:nvGraphicFramePr>
        <p:xfrm>
          <a:off x="6156325" y="1600200"/>
          <a:ext cx="2530475" cy="4664079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930" name="Line 66"/>
          <p:cNvSpPr>
            <a:spLocks noChangeShapeType="1"/>
          </p:cNvSpPr>
          <p:nvPr/>
        </p:nvSpPr>
        <p:spPr bwMode="auto">
          <a:xfrm>
            <a:off x="2916238" y="213360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31" name="Line 67"/>
          <p:cNvSpPr>
            <a:spLocks noChangeShapeType="1"/>
          </p:cNvSpPr>
          <p:nvPr/>
        </p:nvSpPr>
        <p:spPr bwMode="auto">
          <a:xfrm>
            <a:off x="2411413" y="213360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32" name="Line 68"/>
          <p:cNvSpPr>
            <a:spLocks noChangeShapeType="1"/>
          </p:cNvSpPr>
          <p:nvPr/>
        </p:nvSpPr>
        <p:spPr bwMode="auto">
          <a:xfrm>
            <a:off x="1476375" y="213360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>
            <a:off x="1258888" y="213360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35" name="Line 71"/>
          <p:cNvSpPr>
            <a:spLocks noChangeShapeType="1"/>
          </p:cNvSpPr>
          <p:nvPr/>
        </p:nvSpPr>
        <p:spPr bwMode="auto">
          <a:xfrm>
            <a:off x="4975225" y="213360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36" name="Line 72"/>
          <p:cNvSpPr>
            <a:spLocks noChangeShapeType="1"/>
          </p:cNvSpPr>
          <p:nvPr/>
        </p:nvSpPr>
        <p:spPr bwMode="auto">
          <a:xfrm>
            <a:off x="3995738" y="213360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37" name="Line 73"/>
          <p:cNvSpPr>
            <a:spLocks noChangeShapeType="1"/>
          </p:cNvSpPr>
          <p:nvPr/>
        </p:nvSpPr>
        <p:spPr bwMode="auto">
          <a:xfrm>
            <a:off x="3778250" y="2133600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38" name="Line 74"/>
          <p:cNvSpPr>
            <a:spLocks noChangeShapeType="1"/>
          </p:cNvSpPr>
          <p:nvPr/>
        </p:nvSpPr>
        <p:spPr bwMode="auto">
          <a:xfrm>
            <a:off x="2123728" y="4218601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40" name="Line 76"/>
          <p:cNvSpPr>
            <a:spLocks noChangeShapeType="1"/>
          </p:cNvSpPr>
          <p:nvPr/>
        </p:nvSpPr>
        <p:spPr bwMode="auto">
          <a:xfrm>
            <a:off x="3635375" y="3717032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6944" name="TextovéPole 82"/>
          <p:cNvSpPr txBox="1">
            <a:spLocks noChangeArrowheads="1"/>
          </p:cNvSpPr>
          <p:nvPr/>
        </p:nvSpPr>
        <p:spPr bwMode="auto">
          <a:xfrm>
            <a:off x="395288" y="5733256"/>
            <a:ext cx="4579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cs-CZ" altLang="cs-CZ" sz="1800" b="1" dirty="0">
                <a:solidFill>
                  <a:schemeClr val="tx1"/>
                </a:solidFill>
                <a:latin typeface="Garamond" pitchFamily="18" charset="0"/>
              </a:rPr>
              <a:t>ÚNDF = úplná normální disjunktivní forma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cs-CZ" altLang="cs-CZ" sz="1800" b="1" dirty="0">
                <a:solidFill>
                  <a:schemeClr val="tx1"/>
                </a:solidFill>
                <a:latin typeface="Garamond" pitchFamily="18" charset="0"/>
              </a:rPr>
              <a:t>ÚNKF = úplná normální konjunktivní forma</a:t>
            </a:r>
            <a:endParaRPr lang="cs-CZ" altLang="cs-CZ" sz="18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BDB35-3AE2-4237-AA16-FA4FE2CAD8FA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>
            <a:off x="3507140" y="4221088"/>
            <a:ext cx="1350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" name="Line 79"/>
          <p:cNvSpPr>
            <a:spLocks noChangeShapeType="1"/>
          </p:cNvSpPr>
          <p:nvPr/>
        </p:nvSpPr>
        <p:spPr bwMode="auto">
          <a:xfrm>
            <a:off x="3928203" y="4221088"/>
            <a:ext cx="1350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" name="Line 79"/>
          <p:cNvSpPr>
            <a:spLocks noChangeShapeType="1"/>
          </p:cNvSpPr>
          <p:nvPr/>
        </p:nvSpPr>
        <p:spPr bwMode="auto">
          <a:xfrm>
            <a:off x="4427984" y="4218601"/>
            <a:ext cx="1350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" name="Line 79"/>
          <p:cNvSpPr>
            <a:spLocks noChangeShapeType="1"/>
          </p:cNvSpPr>
          <p:nvPr/>
        </p:nvSpPr>
        <p:spPr bwMode="auto">
          <a:xfrm>
            <a:off x="4086037" y="3717032"/>
            <a:ext cx="1350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" name="Line 79"/>
          <p:cNvSpPr>
            <a:spLocks noChangeShapeType="1"/>
          </p:cNvSpPr>
          <p:nvPr/>
        </p:nvSpPr>
        <p:spPr bwMode="auto">
          <a:xfrm>
            <a:off x="1691680" y="4218601"/>
            <a:ext cx="1350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15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Příklad 1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cs-CZ" sz="2000" b="1" dirty="0" smtClean="0">
                <a:solidFill>
                  <a:schemeClr val="tx1"/>
                </a:solidFill>
              </a:rPr>
              <a:t>ÚDNF - oranžové řádky</a:t>
            </a:r>
          </a:p>
          <a:p>
            <a:pPr marL="0" indent="0">
              <a:buNone/>
            </a:pPr>
            <a:r>
              <a:rPr lang="cs-CZ" sz="2000" b="1" dirty="0">
                <a:solidFill>
                  <a:schemeClr val="tx1"/>
                </a:solidFill>
              </a:rPr>
              <a:t> </a:t>
            </a:r>
            <a:r>
              <a:rPr lang="cs-CZ" sz="2000" b="1" dirty="0" smtClean="0">
                <a:solidFill>
                  <a:schemeClr val="tx1"/>
                </a:solidFill>
              </a:rPr>
              <a:t>    Y=(A·B·C)+(</a:t>
            </a:r>
            <a:r>
              <a:rPr lang="cs-CZ" sz="2000" b="1" dirty="0">
                <a:solidFill>
                  <a:schemeClr val="tx1"/>
                </a:solidFill>
              </a:rPr>
              <a:t>Ā</a:t>
            </a:r>
            <a:r>
              <a:rPr lang="cs-CZ" sz="2000" b="1" dirty="0" smtClean="0">
                <a:solidFill>
                  <a:schemeClr val="tx1"/>
                </a:solidFill>
              </a:rPr>
              <a:t>·B·C</a:t>
            </a:r>
            <a:r>
              <a:rPr lang="cs-CZ" sz="2000" b="1" dirty="0">
                <a:solidFill>
                  <a:schemeClr val="tx1"/>
                </a:solidFill>
              </a:rPr>
              <a:t>)+(A·B·C</a:t>
            </a:r>
            <a:r>
              <a:rPr lang="cs-CZ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cs-CZ" sz="2000" dirty="0">
              <a:solidFill>
                <a:schemeClr val="tx1"/>
              </a:solidFill>
            </a:endParaRPr>
          </a:p>
          <a:p>
            <a:r>
              <a:rPr lang="cs-CZ" sz="2000" b="1" dirty="0" smtClean="0">
                <a:solidFill>
                  <a:schemeClr val="tx1"/>
                </a:solidFill>
              </a:rPr>
              <a:t>ÚKNF - zelené řádky</a:t>
            </a:r>
          </a:p>
          <a:p>
            <a:pPr marL="0" indent="0">
              <a:buNone/>
            </a:pPr>
            <a:r>
              <a:rPr lang="cs-CZ" sz="2000" b="1" dirty="0" smtClean="0">
                <a:solidFill>
                  <a:schemeClr val="tx1"/>
                </a:solidFill>
              </a:rPr>
              <a:t>Y = </a:t>
            </a:r>
            <a:r>
              <a:rPr lang="cs-CZ" sz="2000" b="1" dirty="0" smtClean="0">
                <a:solidFill>
                  <a:schemeClr val="tx1"/>
                </a:solidFill>
              </a:rPr>
              <a:t>(A+B+C)·(</a:t>
            </a:r>
            <a:r>
              <a:rPr lang="cs-CZ" sz="2000" b="1" dirty="0" smtClean="0">
                <a:solidFill>
                  <a:schemeClr val="tx1"/>
                </a:solidFill>
              </a:rPr>
              <a:t>A</a:t>
            </a:r>
            <a:r>
              <a:rPr lang="cs-CZ" sz="2000" b="1" dirty="0" smtClean="0">
                <a:solidFill>
                  <a:schemeClr val="tx1"/>
                </a:solidFill>
              </a:rPr>
              <a:t>+B+C</a:t>
            </a:r>
            <a:r>
              <a:rPr lang="cs-CZ" sz="2000" b="1" dirty="0">
                <a:solidFill>
                  <a:schemeClr val="tx1"/>
                </a:solidFill>
              </a:rPr>
              <a:t>)·(A+B+C</a:t>
            </a:r>
            <a:r>
              <a:rPr lang="cs-CZ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cs-CZ" sz="2000" b="1" dirty="0" smtClean="0">
                <a:solidFill>
                  <a:schemeClr val="tx1"/>
                </a:solidFill>
              </a:rPr>
              <a:t>·(</a:t>
            </a:r>
            <a:r>
              <a:rPr lang="cs-CZ" sz="2000" b="1" dirty="0">
                <a:solidFill>
                  <a:schemeClr val="tx1"/>
                </a:solidFill>
              </a:rPr>
              <a:t>A+B+C)·(A+B+C)</a:t>
            </a:r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7363450"/>
              </p:ext>
            </p:extLst>
          </p:nvPr>
        </p:nvGraphicFramePr>
        <p:xfrm>
          <a:off x="4648200" y="1600200"/>
          <a:ext cx="32308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dirty="0">
                          <a:effectLst/>
                        </a:rPr>
                        <a:t>A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B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C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Y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0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FF66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solidFill>
                            <a:srgbClr val="00B200"/>
                          </a:solidFill>
                          <a:effectLst/>
                        </a:rPr>
                        <a:t>1</a:t>
                      </a:r>
                      <a:endParaRPr lang="cs-CZ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dirty="0">
                          <a:solidFill>
                            <a:srgbClr val="00B200"/>
                          </a:solidFill>
                          <a:effectLst/>
                        </a:rPr>
                        <a:t>0</a:t>
                      </a:r>
                      <a:endParaRPr lang="cs-CZ" dirty="0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Přímá spojnice 6"/>
          <p:cNvCxnSpPr/>
          <p:nvPr/>
        </p:nvCxnSpPr>
        <p:spPr>
          <a:xfrm>
            <a:off x="1835696" y="204845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3923928" y="204845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1838152" y="349237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2151997" y="3488019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>
            <a:off x="2915816" y="3123721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>
            <a:off x="3347864" y="3137939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755576" y="3487771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  <p:cxnSp>
        <p:nvCxnSpPr>
          <p:cNvPr id="19" name="Přímá spojnice 18"/>
          <p:cNvCxnSpPr/>
          <p:nvPr/>
        </p:nvCxnSpPr>
        <p:spPr>
          <a:xfrm>
            <a:off x="2489506" y="3487771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1331640" y="2031037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33" y="3475578"/>
            <a:ext cx="158510" cy="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cs-CZ" sz="4000" dirty="0" smtClean="0"/>
              <a:t>Realizace funkce v ÚDNF pomocí logických hradel</a:t>
            </a:r>
            <a:endParaRPr lang="cs-CZ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17671"/>
            <a:ext cx="6972653" cy="45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1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417638"/>
          </a:xfrm>
        </p:spPr>
        <p:txBody>
          <a:bodyPr/>
          <a:lstStyle/>
          <a:p>
            <a:r>
              <a:rPr lang="cs-CZ" sz="4000" dirty="0" smtClean="0"/>
              <a:t>Realizace stejné funkce, ale dané pomocí ÚKNF</a:t>
            </a:r>
            <a:endParaRPr lang="cs-CZ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0354"/>
            <a:ext cx="7272808" cy="500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30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 smtClean="0"/>
              <a:t>Příklad 2 </a:t>
            </a:r>
            <a:endParaRPr lang="cs-CZ" sz="4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chemeClr val="tx1"/>
                </a:solidFill>
              </a:rPr>
              <a:t>Navrhněte logický obvod, který bude indikovat hodnotou </a:t>
            </a:r>
            <a:r>
              <a:rPr lang="cs-CZ" b="1" dirty="0" smtClean="0">
                <a:solidFill>
                  <a:schemeClr val="tx1"/>
                </a:solidFill>
              </a:rPr>
              <a:t>1 </a:t>
            </a:r>
            <a:r>
              <a:rPr lang="cs-CZ" b="1" dirty="0">
                <a:solidFill>
                  <a:schemeClr val="tx1"/>
                </a:solidFill>
              </a:rPr>
              <a:t>na výstupu přítomnost čísla většího než 4 na vstupech obvodu. Obvod bude mít tři vstupy </a:t>
            </a:r>
            <a:r>
              <a:rPr lang="cs-CZ" b="1" dirty="0" smtClean="0">
                <a:solidFill>
                  <a:schemeClr val="tx1"/>
                </a:solidFill>
              </a:rPr>
              <a:t>(číslo v binárním tvaru) a </a:t>
            </a:r>
            <a:r>
              <a:rPr lang="cs-CZ" b="1" dirty="0">
                <a:solidFill>
                  <a:schemeClr val="tx1"/>
                </a:solidFill>
              </a:rPr>
              <a:t>jeden výstup. Použijte pouze nezbytně nutný počet hradel.</a:t>
            </a:r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271867"/>
              </p:ext>
            </p:extLst>
          </p:nvPr>
        </p:nvGraphicFramePr>
        <p:xfrm>
          <a:off x="4648200" y="1600200"/>
          <a:ext cx="4038600" cy="382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dirty="0">
                          <a:effectLst/>
                        </a:rPr>
                        <a:t>Dekadická</a:t>
                      </a:r>
                      <a:br>
                        <a:rPr lang="cs-CZ" dirty="0">
                          <a:effectLst/>
                        </a:rPr>
                      </a:br>
                      <a:r>
                        <a:rPr lang="cs-CZ" dirty="0">
                          <a:effectLst/>
                        </a:rPr>
                        <a:t>hodnota /</a:t>
                      </a:r>
                      <a:br>
                        <a:rPr lang="cs-CZ" dirty="0">
                          <a:effectLst/>
                        </a:rPr>
                      </a:br>
                      <a:r>
                        <a:rPr lang="cs-CZ" dirty="0">
                          <a:effectLst/>
                        </a:rPr>
                        <a:t>řádek tab.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A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B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C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>
                          <a:effectLst/>
                        </a:rPr>
                        <a:t>Y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dirty="0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7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8CB1C5-4E35-45A8-A4AA-3446A1C517DD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49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699</TotalTime>
  <Words>1143</Words>
  <Application>Microsoft Office PowerPoint</Application>
  <PresentationFormat>Předvádění na obrazovce (4:3)</PresentationFormat>
  <Paragraphs>542</Paragraphs>
  <Slides>23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Garamond</vt:lpstr>
      <vt:lpstr>Palatino Linotype</vt:lpstr>
      <vt:lpstr>Wingdings</vt:lpstr>
      <vt:lpstr>Exekutivní</vt:lpstr>
      <vt:lpstr>Zápis a úprava logických funkcí</vt:lpstr>
      <vt:lpstr>Logická hradla</vt:lpstr>
      <vt:lpstr>Úplný systém logických funkcí</vt:lpstr>
      <vt:lpstr>Matematický zápis logické funkce</vt:lpstr>
      <vt:lpstr>Zápis logické funkce</vt:lpstr>
      <vt:lpstr>Příklad 1</vt:lpstr>
      <vt:lpstr>Realizace funkce v ÚDNF pomocí logických hradel</vt:lpstr>
      <vt:lpstr>Realizace stejné funkce, ale dané pomocí ÚKNF</vt:lpstr>
      <vt:lpstr>Příklad 2 </vt:lpstr>
      <vt:lpstr>Přímá realizace z ÚDNF bez minimalizace</vt:lpstr>
      <vt:lpstr>Přímá realizace logického obvodu</vt:lpstr>
      <vt:lpstr>Minimalizace logické funkce pomocí pravidel Booleovy algebry</vt:lpstr>
      <vt:lpstr>Realizace minimalizované funkce</vt:lpstr>
      <vt:lpstr>Minimalizace pomocí Karnaughovy mapy</vt:lpstr>
      <vt:lpstr>Co to je Karnaughova mapa?</vt:lpstr>
      <vt:lpstr>Příklad 3</vt:lpstr>
      <vt:lpstr>Příklad 4</vt:lpstr>
      <vt:lpstr>Karnaughova mapa pro 4 proměnné</vt:lpstr>
      <vt:lpstr>Příklad 5 . Dva výstupy</vt:lpstr>
      <vt:lpstr>Příklad 6 – Slučování jedniček</vt:lpstr>
      <vt:lpstr>Specifické situace</vt:lpstr>
      <vt:lpstr>Specifické situace</vt:lpstr>
      <vt:lpstr>Shrnutí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Úprava logických funkcí</dc:title>
  <dc:creator>Mikulecky</dc:creator>
  <cp:lastModifiedBy>Mikulecký Peter</cp:lastModifiedBy>
  <cp:revision>40</cp:revision>
  <dcterms:created xsi:type="dcterms:W3CDTF">2014-10-13T20:23:37Z</dcterms:created>
  <dcterms:modified xsi:type="dcterms:W3CDTF">2020-11-02T15:34:39Z</dcterms:modified>
</cp:coreProperties>
</file>