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8"/>
  </p:notesMasterIdLst>
  <p:sldIdLst>
    <p:sldId id="256" r:id="rId2"/>
    <p:sldId id="267" r:id="rId3"/>
    <p:sldId id="268" r:id="rId4"/>
    <p:sldId id="269" r:id="rId5"/>
    <p:sldId id="258" r:id="rId6"/>
    <p:sldId id="259" r:id="rId7"/>
    <p:sldId id="260" r:id="rId8"/>
    <p:sldId id="261" r:id="rId9"/>
    <p:sldId id="262" r:id="rId10"/>
    <p:sldId id="263" r:id="rId11"/>
    <p:sldId id="264" r:id="rId12"/>
    <p:sldId id="265" r:id="rId13"/>
    <p:sldId id="266" r:id="rId14"/>
    <p:sldId id="270" r:id="rId15"/>
    <p:sldId id="271" r:id="rId16"/>
    <p:sldId id="272" r:id="rId17"/>
    <p:sldId id="273" r:id="rId18"/>
    <p:sldId id="292" r:id="rId19"/>
    <p:sldId id="293" r:id="rId20"/>
    <p:sldId id="294" r:id="rId21"/>
    <p:sldId id="295" r:id="rId22"/>
    <p:sldId id="296" r:id="rId23"/>
    <p:sldId id="275" r:id="rId24"/>
    <p:sldId id="297" r:id="rId25"/>
    <p:sldId id="276" r:id="rId26"/>
    <p:sldId id="298" r:id="rId27"/>
    <p:sldId id="277" r:id="rId28"/>
    <p:sldId id="299" r:id="rId29"/>
    <p:sldId id="278" r:id="rId30"/>
    <p:sldId id="279" r:id="rId31"/>
    <p:sldId id="300" r:id="rId32"/>
    <p:sldId id="280" r:id="rId33"/>
    <p:sldId id="282" r:id="rId34"/>
    <p:sldId id="332" r:id="rId35"/>
    <p:sldId id="333" r:id="rId36"/>
    <p:sldId id="334" r:id="rId37"/>
    <p:sldId id="335" r:id="rId38"/>
    <p:sldId id="329" r:id="rId39"/>
    <p:sldId id="339" r:id="rId40"/>
    <p:sldId id="304" r:id="rId41"/>
    <p:sldId id="305" r:id="rId42"/>
    <p:sldId id="306" r:id="rId43"/>
    <p:sldId id="307" r:id="rId44"/>
    <p:sldId id="308" r:id="rId45"/>
    <p:sldId id="336" r:id="rId46"/>
    <p:sldId id="301" r:id="rId47"/>
    <p:sldId id="302" r:id="rId48"/>
    <p:sldId id="303" r:id="rId49"/>
    <p:sldId id="309" r:id="rId50"/>
    <p:sldId id="312" r:id="rId51"/>
    <p:sldId id="331" r:id="rId52"/>
    <p:sldId id="311" r:id="rId53"/>
    <p:sldId id="322" r:id="rId54"/>
    <p:sldId id="337" r:id="rId55"/>
    <p:sldId id="314" r:id="rId56"/>
    <p:sldId id="315" r:id="rId57"/>
    <p:sldId id="317" r:id="rId58"/>
    <p:sldId id="318" r:id="rId59"/>
    <p:sldId id="323" r:id="rId60"/>
    <p:sldId id="320" r:id="rId61"/>
    <p:sldId id="324" r:id="rId62"/>
    <p:sldId id="325" r:id="rId63"/>
    <p:sldId id="326" r:id="rId64"/>
    <p:sldId id="327" r:id="rId65"/>
    <p:sldId id="338" r:id="rId66"/>
    <p:sldId id="340" r:id="rId67"/>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71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009BC8-FD8C-47EB-83E6-C1AD70E20185}" type="datetimeFigureOut">
              <a:rPr lang="cs-CZ" smtClean="0"/>
              <a:t>30.11.2020</a:t>
            </a:fld>
            <a:endParaRPr lang="cs-CZ"/>
          </a:p>
        </p:txBody>
      </p:sp>
      <p:sp>
        <p:nvSpPr>
          <p:cNvPr id="4" name="Zástupný symbol pro obrázek snímk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6" name="Zástupný symbol pro zápatí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724E6-2EDB-473B-AD64-FA3C3900536B}" type="slidenum">
              <a:rPr lang="cs-CZ" smtClean="0"/>
              <a:t>‹#›</a:t>
            </a:fld>
            <a:endParaRPr lang="cs-CZ"/>
          </a:p>
        </p:txBody>
      </p:sp>
    </p:spTree>
    <p:extLst>
      <p:ext uri="{BB962C8B-B14F-4D97-AF65-F5344CB8AC3E}">
        <p14:creationId xmlns:p14="http://schemas.microsoft.com/office/powerpoint/2010/main" val="1783779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1747"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1748"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1749"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1750" name="Rectangle 6"/>
          <p:cNvSpPr>
            <a:spLocks noGrp="1" noRot="1" noChangeAspect="1" noChangeArrowheads="1" noTextEdit="1"/>
          </p:cNvSpPr>
          <p:nvPr>
            <p:ph type="sldImg"/>
          </p:nvPr>
        </p:nvSpPr>
        <p:spPr>
          <a:xfrm>
            <a:off x="1150938" y="692150"/>
            <a:ext cx="4556125" cy="3416300"/>
          </a:xfrm>
          <a:ln cap="flat"/>
        </p:spPr>
      </p:sp>
      <p:sp>
        <p:nvSpPr>
          <p:cNvPr id="3175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2174156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1987"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1988"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1989"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1990" name="Rectangle 6"/>
          <p:cNvSpPr>
            <a:spLocks noGrp="1" noRot="1" noChangeAspect="1" noChangeArrowheads="1" noTextEdit="1"/>
          </p:cNvSpPr>
          <p:nvPr>
            <p:ph type="sldImg"/>
          </p:nvPr>
        </p:nvSpPr>
        <p:spPr>
          <a:xfrm>
            <a:off x="1150938" y="692150"/>
            <a:ext cx="4556125" cy="3416300"/>
          </a:xfrm>
          <a:ln cap="flat"/>
        </p:spPr>
      </p:sp>
      <p:sp>
        <p:nvSpPr>
          <p:cNvPr id="4199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3022673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3011"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3012"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3013"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3014" name="Rectangle 6"/>
          <p:cNvSpPr>
            <a:spLocks noGrp="1" noRot="1" noChangeAspect="1" noChangeArrowheads="1" noTextEdit="1"/>
          </p:cNvSpPr>
          <p:nvPr>
            <p:ph type="sldImg"/>
          </p:nvPr>
        </p:nvSpPr>
        <p:spPr>
          <a:xfrm>
            <a:off x="1150938" y="692150"/>
            <a:ext cx="4556125" cy="3416300"/>
          </a:xfrm>
          <a:ln cap="flat"/>
        </p:spPr>
      </p:sp>
      <p:sp>
        <p:nvSpPr>
          <p:cNvPr id="4301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86514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4035"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4036"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4037"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4038" name="Rectangle 6"/>
          <p:cNvSpPr>
            <a:spLocks noGrp="1" noRot="1" noChangeAspect="1" noChangeArrowheads="1" noTextEdit="1"/>
          </p:cNvSpPr>
          <p:nvPr>
            <p:ph type="sldImg"/>
          </p:nvPr>
        </p:nvSpPr>
        <p:spPr>
          <a:xfrm>
            <a:off x="1150938" y="692150"/>
            <a:ext cx="4556125" cy="3416300"/>
          </a:xfrm>
          <a:ln cap="flat"/>
        </p:spPr>
      </p:sp>
      <p:sp>
        <p:nvSpPr>
          <p:cNvPr id="4403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277247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5059"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5060"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5061"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5062" name="Rectangle 6"/>
          <p:cNvSpPr>
            <a:spLocks noGrp="1" noRot="1" noChangeAspect="1" noChangeArrowheads="1" noTextEdit="1"/>
          </p:cNvSpPr>
          <p:nvPr>
            <p:ph type="sldImg"/>
          </p:nvPr>
        </p:nvSpPr>
        <p:spPr>
          <a:xfrm>
            <a:off x="1150938" y="692150"/>
            <a:ext cx="4556125" cy="3416300"/>
          </a:xfrm>
          <a:ln cap="flat"/>
        </p:spPr>
      </p:sp>
      <p:sp>
        <p:nvSpPr>
          <p:cNvPr id="4506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41065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7107"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7108"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7109"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7110" name="Rectangle 6"/>
          <p:cNvSpPr>
            <a:spLocks noGrp="1" noRot="1" noChangeAspect="1" noChangeArrowheads="1" noTextEdit="1"/>
          </p:cNvSpPr>
          <p:nvPr>
            <p:ph type="sldImg"/>
          </p:nvPr>
        </p:nvSpPr>
        <p:spPr>
          <a:xfrm>
            <a:off x="1150938" y="692150"/>
            <a:ext cx="4556125" cy="3416300"/>
          </a:xfrm>
          <a:ln cap="flat"/>
        </p:spPr>
      </p:sp>
      <p:sp>
        <p:nvSpPr>
          <p:cNvPr id="4711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3086228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2771"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2772"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2773"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2774" name="Rectangle 6"/>
          <p:cNvSpPr>
            <a:spLocks noGrp="1" noRot="1" noChangeAspect="1" noChangeArrowheads="1" noTextEdit="1"/>
          </p:cNvSpPr>
          <p:nvPr>
            <p:ph type="sldImg"/>
          </p:nvPr>
        </p:nvSpPr>
        <p:spPr>
          <a:xfrm>
            <a:off x="1150938" y="692150"/>
            <a:ext cx="4556125" cy="3416300"/>
          </a:xfrm>
          <a:ln cap="flat"/>
        </p:spPr>
      </p:sp>
      <p:sp>
        <p:nvSpPr>
          <p:cNvPr id="3277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269531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3795"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3796"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3797"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3798" name="Rectangle 6"/>
          <p:cNvSpPr>
            <a:spLocks noGrp="1" noRot="1" noChangeAspect="1" noChangeArrowheads="1" noTextEdit="1"/>
          </p:cNvSpPr>
          <p:nvPr>
            <p:ph type="sldImg"/>
          </p:nvPr>
        </p:nvSpPr>
        <p:spPr>
          <a:xfrm>
            <a:off x="1150938" y="692150"/>
            <a:ext cx="4556125" cy="3416300"/>
          </a:xfrm>
          <a:ln cap="flat"/>
        </p:spPr>
      </p:sp>
      <p:sp>
        <p:nvSpPr>
          <p:cNvPr id="33799"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401950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4819"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4820"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4821"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4822" name="Rectangle 6"/>
          <p:cNvSpPr>
            <a:spLocks noGrp="1" noRot="1" noChangeAspect="1" noChangeArrowheads="1" noTextEdit="1"/>
          </p:cNvSpPr>
          <p:nvPr>
            <p:ph type="sldImg"/>
          </p:nvPr>
        </p:nvSpPr>
        <p:spPr>
          <a:xfrm>
            <a:off x="1150938" y="692150"/>
            <a:ext cx="4556125" cy="3416300"/>
          </a:xfrm>
          <a:ln cap="flat"/>
        </p:spPr>
      </p:sp>
      <p:sp>
        <p:nvSpPr>
          <p:cNvPr id="3482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2516524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5843"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5844"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5845"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5846" name="Rectangle 6"/>
          <p:cNvSpPr>
            <a:spLocks noGrp="1" noRot="1" noChangeAspect="1" noChangeArrowheads="1" noTextEdit="1"/>
          </p:cNvSpPr>
          <p:nvPr>
            <p:ph type="sldImg"/>
          </p:nvPr>
        </p:nvSpPr>
        <p:spPr>
          <a:xfrm>
            <a:off x="1150938" y="692150"/>
            <a:ext cx="4556125" cy="3416300"/>
          </a:xfrm>
          <a:ln cap="flat"/>
        </p:spPr>
      </p:sp>
      <p:sp>
        <p:nvSpPr>
          <p:cNvPr id="3584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409572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6867"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6868"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6869"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6870" name="Rectangle 6"/>
          <p:cNvSpPr>
            <a:spLocks noGrp="1" noRot="1" noChangeAspect="1" noChangeArrowheads="1" noTextEdit="1"/>
          </p:cNvSpPr>
          <p:nvPr>
            <p:ph type="sldImg"/>
          </p:nvPr>
        </p:nvSpPr>
        <p:spPr>
          <a:xfrm>
            <a:off x="1150938" y="692150"/>
            <a:ext cx="4556125" cy="3416300"/>
          </a:xfrm>
          <a:ln cap="flat"/>
        </p:spPr>
      </p:sp>
      <p:sp>
        <p:nvSpPr>
          <p:cNvPr id="36871"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358808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7891"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7892"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7893"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7894" name="Rectangle 6"/>
          <p:cNvSpPr>
            <a:spLocks noGrp="1" noRot="1" noChangeAspect="1" noChangeArrowheads="1" noTextEdit="1"/>
          </p:cNvSpPr>
          <p:nvPr>
            <p:ph type="sldImg"/>
          </p:nvPr>
        </p:nvSpPr>
        <p:spPr>
          <a:xfrm>
            <a:off x="1150938" y="692150"/>
            <a:ext cx="4556125" cy="3416300"/>
          </a:xfrm>
          <a:ln cap="flat"/>
        </p:spPr>
      </p:sp>
      <p:sp>
        <p:nvSpPr>
          <p:cNvPr id="37895"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065988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9939"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39940"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9941"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39942" name="Rectangle 6"/>
          <p:cNvSpPr>
            <a:spLocks noGrp="1" noRot="1" noChangeAspect="1" noChangeArrowheads="1" noTextEdit="1"/>
          </p:cNvSpPr>
          <p:nvPr>
            <p:ph type="sldImg"/>
          </p:nvPr>
        </p:nvSpPr>
        <p:spPr>
          <a:xfrm>
            <a:off x="1150938" y="692150"/>
            <a:ext cx="4556125" cy="3416300"/>
          </a:xfrm>
          <a:ln cap="flat"/>
        </p:spPr>
      </p:sp>
      <p:sp>
        <p:nvSpPr>
          <p:cNvPr id="39943"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1681053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884613" y="0"/>
            <a:ext cx="29733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0963" name="Rectangle 3"/>
          <p:cNvSpPr>
            <a:spLocks noChangeArrowheads="1"/>
          </p:cNvSpPr>
          <p:nvPr/>
        </p:nvSpPr>
        <p:spPr bwMode="auto">
          <a:xfrm>
            <a:off x="3884613" y="8686800"/>
            <a:ext cx="2973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20725">
              <a:defRPr sz="2600">
                <a:solidFill>
                  <a:schemeClr val="tx1"/>
                </a:solidFill>
                <a:latin typeface="Times New Roman" pitchFamily="18" charset="0"/>
              </a:defRPr>
            </a:lvl1pPr>
            <a:lvl2pPr marL="742950" indent="-285750" defTabSz="720725">
              <a:defRPr sz="2600">
                <a:solidFill>
                  <a:schemeClr val="tx1"/>
                </a:solidFill>
                <a:latin typeface="Times New Roman" pitchFamily="18" charset="0"/>
              </a:defRPr>
            </a:lvl2pPr>
            <a:lvl3pPr marL="1143000" indent="-228600" defTabSz="720725">
              <a:defRPr sz="2600">
                <a:solidFill>
                  <a:schemeClr val="tx1"/>
                </a:solidFill>
                <a:latin typeface="Times New Roman" pitchFamily="18" charset="0"/>
              </a:defRPr>
            </a:lvl3pPr>
            <a:lvl4pPr marL="1600200" indent="-228600" defTabSz="720725">
              <a:defRPr sz="2600">
                <a:solidFill>
                  <a:schemeClr val="tx1"/>
                </a:solidFill>
                <a:latin typeface="Times New Roman" pitchFamily="18" charset="0"/>
              </a:defRPr>
            </a:lvl4pPr>
            <a:lvl5pPr marL="2057400" indent="-228600" defTabSz="720725">
              <a:defRPr sz="2600">
                <a:solidFill>
                  <a:schemeClr val="tx1"/>
                </a:solidFill>
                <a:latin typeface="Times New Roman" pitchFamily="18" charset="0"/>
              </a:defRPr>
            </a:lvl5pPr>
            <a:lvl6pPr marL="2514600" indent="-228600" defTabSz="720725" eaLnBrk="0" fontAlgn="base" hangingPunct="0">
              <a:spcBef>
                <a:spcPct val="0"/>
              </a:spcBef>
              <a:spcAft>
                <a:spcPct val="0"/>
              </a:spcAft>
              <a:defRPr sz="2600">
                <a:solidFill>
                  <a:schemeClr val="tx1"/>
                </a:solidFill>
                <a:latin typeface="Times New Roman" pitchFamily="18" charset="0"/>
              </a:defRPr>
            </a:lvl6pPr>
            <a:lvl7pPr marL="2971800" indent="-228600" defTabSz="720725" eaLnBrk="0" fontAlgn="base" hangingPunct="0">
              <a:spcBef>
                <a:spcPct val="0"/>
              </a:spcBef>
              <a:spcAft>
                <a:spcPct val="0"/>
              </a:spcAft>
              <a:defRPr sz="2600">
                <a:solidFill>
                  <a:schemeClr val="tx1"/>
                </a:solidFill>
                <a:latin typeface="Times New Roman" pitchFamily="18" charset="0"/>
              </a:defRPr>
            </a:lvl7pPr>
            <a:lvl8pPr marL="3429000" indent="-228600" defTabSz="720725" eaLnBrk="0" fontAlgn="base" hangingPunct="0">
              <a:spcBef>
                <a:spcPct val="0"/>
              </a:spcBef>
              <a:spcAft>
                <a:spcPct val="0"/>
              </a:spcAft>
              <a:defRPr sz="2600">
                <a:solidFill>
                  <a:schemeClr val="tx1"/>
                </a:solidFill>
                <a:latin typeface="Times New Roman" pitchFamily="18" charset="0"/>
              </a:defRPr>
            </a:lvl8pPr>
            <a:lvl9pPr marL="3886200" indent="-228600" defTabSz="720725" eaLnBrk="0" fontAlgn="base" hangingPunct="0">
              <a:spcBef>
                <a:spcPct val="0"/>
              </a:spcBef>
              <a:spcAft>
                <a:spcPct val="0"/>
              </a:spcAft>
              <a:defRPr sz="2600">
                <a:solidFill>
                  <a:schemeClr val="tx1"/>
                </a:solidFill>
                <a:latin typeface="Times New Roman" pitchFamily="18" charset="0"/>
              </a:defRPr>
            </a:lvl9pPr>
          </a:lstStyle>
          <a:p>
            <a:pPr algn="r"/>
            <a:r>
              <a:rPr lang="cs-CZ" altLang="cs-CZ" sz="1000" i="1"/>
              <a:t>2</a:t>
            </a:r>
            <a:endParaRPr lang="cs-CZ" altLang="cs-CZ" sz="1000" i="1">
              <a:latin typeface="Times New Roman CE" charset="-18"/>
            </a:endParaRPr>
          </a:p>
        </p:txBody>
      </p:sp>
      <p:sp>
        <p:nvSpPr>
          <p:cNvPr id="40964" name="Rectangle 4"/>
          <p:cNvSpPr>
            <a:spLocks noChangeArrowheads="1"/>
          </p:cNvSpPr>
          <p:nvPr/>
        </p:nvSpPr>
        <p:spPr bwMode="auto">
          <a:xfrm>
            <a:off x="-1588" y="8686800"/>
            <a:ext cx="297180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0965" name="Rectangle 5"/>
          <p:cNvSpPr>
            <a:spLocks noChangeArrowheads="1"/>
          </p:cNvSpPr>
          <p:nvPr/>
        </p:nvSpPr>
        <p:spPr bwMode="auto">
          <a:xfrm>
            <a:off x="-1588" y="0"/>
            <a:ext cx="2971801"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40966" name="Rectangle 6"/>
          <p:cNvSpPr>
            <a:spLocks noGrp="1" noRot="1" noChangeAspect="1" noChangeArrowheads="1" noTextEdit="1"/>
          </p:cNvSpPr>
          <p:nvPr>
            <p:ph type="sldImg"/>
          </p:nvPr>
        </p:nvSpPr>
        <p:spPr>
          <a:xfrm>
            <a:off x="1150938" y="692150"/>
            <a:ext cx="4556125" cy="3416300"/>
          </a:xfrm>
          <a:ln cap="flat"/>
        </p:spPr>
      </p:sp>
      <p:sp>
        <p:nvSpPr>
          <p:cNvPr id="40967" name="Rectangle 7"/>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cs-CZ" altLang="cs-CZ" smtClean="0"/>
          </a:p>
        </p:txBody>
      </p:sp>
    </p:spTree>
    <p:extLst>
      <p:ext uri="{BB962C8B-B14F-4D97-AF65-F5344CB8AC3E}">
        <p14:creationId xmlns:p14="http://schemas.microsoft.com/office/powerpoint/2010/main" val="300701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cs-CZ" smtClean="0"/>
              <a:t>Kliknutím lze upravit styl.</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Kliknutím lze upravit styl předlohy.</a:t>
            </a:r>
            <a:endParaRPr lang="en-US" dirty="0"/>
          </a:p>
        </p:txBody>
      </p:sp>
      <p:sp>
        <p:nvSpPr>
          <p:cNvPr id="7" name="Date Placeholder 6"/>
          <p:cNvSpPr>
            <a:spLocks noGrp="1"/>
          </p:cNvSpPr>
          <p:nvPr>
            <p:ph type="dt" sz="half" idx="10"/>
          </p:nvPr>
        </p:nvSpPr>
        <p:spPr/>
        <p:txBody>
          <a:bodyPr/>
          <a:lstStyle/>
          <a:p>
            <a:fld id="{DE2B2D8E-198E-4FA0-8D3B-4C86F37BFADA}" type="datetime1">
              <a:rPr lang="cs-CZ" smtClean="0"/>
              <a:t>30.11.2020</a:t>
            </a:fld>
            <a:endParaRPr lang="cs-CZ"/>
          </a:p>
        </p:txBody>
      </p:sp>
      <p:sp>
        <p:nvSpPr>
          <p:cNvPr id="8" name="Slide Number Placeholder 7"/>
          <p:cNvSpPr>
            <a:spLocks noGrp="1"/>
          </p:cNvSpPr>
          <p:nvPr>
            <p:ph type="sldNum" sz="quarter" idx="11"/>
          </p:nvPr>
        </p:nvSpPr>
        <p:spPr/>
        <p:txBody>
          <a:bodyPr/>
          <a:lstStyle/>
          <a:p>
            <a:fld id="{AC57A5DF-1266-40EA-9282-1E66B9DE06C0}" type="slidenum">
              <a:rPr lang="cs-CZ" smtClean="0"/>
              <a:t>‹#›</a:t>
            </a:fld>
            <a:endParaRPr lang="cs-CZ"/>
          </a:p>
        </p:txBody>
      </p:sp>
      <p:sp>
        <p:nvSpPr>
          <p:cNvPr id="9" name="Footer Placeholder 8"/>
          <p:cNvSpPr>
            <a:spLocks noGrp="1"/>
          </p:cNvSpPr>
          <p:nvPr>
            <p:ph type="ftr" sz="quarter" idx="12"/>
          </p:nvPr>
        </p:nvSpPr>
        <p:spPr/>
        <p:txBody>
          <a:bodyPr/>
          <a:lstStyle/>
          <a:p>
            <a:endParaRPr lang="cs-CZ"/>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B4A45A16-5544-42D2-98EC-250DD7A06549}" type="datetime1">
              <a:rPr lang="cs-CZ" smtClean="0"/>
              <a:t>30.11.2020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cs-CZ" smtClean="0"/>
              <a:t>Kliknutím lze upravit styl.</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62C45564-7C8C-437C-BE23-857A1CAA5ED3}" type="datetime1">
              <a:rPr lang="cs-CZ" smtClean="0"/>
              <a:t>30.11.2020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Nadpis a tabulka">
    <p:spTree>
      <p:nvGrpSpPr>
        <p:cNvPr id="1" name=""/>
        <p:cNvGrpSpPr/>
        <p:nvPr/>
      </p:nvGrpSpPr>
      <p:grpSpPr>
        <a:xfrm>
          <a:off x="0" y="0"/>
          <a:ext cx="0" cy="0"/>
          <a:chOff x="0" y="0"/>
          <a:chExt cx="0" cy="0"/>
        </a:xfrm>
      </p:grpSpPr>
      <p:sp>
        <p:nvSpPr>
          <p:cNvPr id="2" name="Nadpis 1"/>
          <p:cNvSpPr>
            <a:spLocks noGrp="1"/>
          </p:cNvSpPr>
          <p:nvPr>
            <p:ph type="title"/>
          </p:nvPr>
        </p:nvSpPr>
        <p:spPr>
          <a:xfrm>
            <a:off x="301625" y="228600"/>
            <a:ext cx="8510588" cy="1325563"/>
          </a:xfrm>
        </p:spPr>
        <p:txBody>
          <a:bodyPr/>
          <a:lstStyle/>
          <a:p>
            <a:r>
              <a:rPr lang="cs-CZ" smtClean="0"/>
              <a:t>Kliknutím lze upravit styl.</a:t>
            </a:r>
            <a:endParaRPr lang="cs-CZ"/>
          </a:p>
        </p:txBody>
      </p:sp>
      <p:sp>
        <p:nvSpPr>
          <p:cNvPr id="3" name="Zástupný symbol pro tabulku 2"/>
          <p:cNvSpPr>
            <a:spLocks noGrp="1"/>
          </p:cNvSpPr>
          <p:nvPr>
            <p:ph type="tbl" idx="1"/>
          </p:nvPr>
        </p:nvSpPr>
        <p:spPr>
          <a:xfrm>
            <a:off x="301625" y="1676400"/>
            <a:ext cx="8540750" cy="4422775"/>
          </a:xfrm>
        </p:spPr>
        <p:txBody>
          <a:bodyPr rtlCol="0">
            <a:normAutofit/>
          </a:bodyPr>
          <a:lstStyle/>
          <a:p>
            <a:pPr lvl="0"/>
            <a:endParaRPr lang="cs-CZ" noProof="0"/>
          </a:p>
        </p:txBody>
      </p:sp>
      <p:sp>
        <p:nvSpPr>
          <p:cNvPr id="4" name="Zástupný symbol pro datum 3"/>
          <p:cNvSpPr>
            <a:spLocks noGrp="1"/>
          </p:cNvSpPr>
          <p:nvPr>
            <p:ph type="dt" sz="half" idx="10"/>
          </p:nvPr>
        </p:nvSpPr>
        <p:spPr>
          <a:xfrm>
            <a:off x="304800" y="6245225"/>
            <a:ext cx="2286000" cy="476250"/>
          </a:xfrm>
        </p:spPr>
        <p:txBody>
          <a:bodyPr/>
          <a:lstStyle>
            <a:lvl1pPr>
              <a:defRPr/>
            </a:lvl1pPr>
          </a:lstStyle>
          <a:p>
            <a:pPr>
              <a:defRPr/>
            </a:pPr>
            <a:fld id="{A658C398-824F-479B-AA30-D59AF42678A3}" type="datetime1">
              <a:rPr lang="cs-CZ" altLang="cs-CZ" smtClean="0"/>
              <a:t>30.11.2020</a:t>
            </a:fld>
            <a:endParaRPr lang="cs-CZ" altLang="cs-CZ"/>
          </a:p>
        </p:txBody>
      </p:sp>
      <p:sp>
        <p:nvSpPr>
          <p:cNvPr id="5" name="Zástupný symbol pro zápatí 4"/>
          <p:cNvSpPr>
            <a:spLocks noGrp="1"/>
          </p:cNvSpPr>
          <p:nvPr>
            <p:ph type="ftr" sz="quarter" idx="11"/>
          </p:nvPr>
        </p:nvSpPr>
        <p:spPr>
          <a:xfrm>
            <a:off x="3124200" y="6245225"/>
            <a:ext cx="2895600" cy="476250"/>
          </a:xfrm>
        </p:spPr>
        <p:txBody>
          <a:bodyPr/>
          <a:lstStyle>
            <a:lvl1pPr>
              <a:defRPr/>
            </a:lvl1pPr>
          </a:lstStyle>
          <a:p>
            <a:pPr>
              <a:defRPr/>
            </a:pPr>
            <a:endParaRPr lang="cs-CZ" altLang="cs-CZ"/>
          </a:p>
        </p:txBody>
      </p:sp>
      <p:sp>
        <p:nvSpPr>
          <p:cNvPr id="6" name="Zástupný symbol pro číslo snímku 5"/>
          <p:cNvSpPr>
            <a:spLocks noGrp="1"/>
          </p:cNvSpPr>
          <p:nvPr>
            <p:ph type="sldNum" sz="quarter" idx="12"/>
          </p:nvPr>
        </p:nvSpPr>
        <p:spPr>
          <a:xfrm>
            <a:off x="6553200" y="6245225"/>
            <a:ext cx="2286000" cy="476250"/>
          </a:xfrm>
        </p:spPr>
        <p:txBody>
          <a:bodyPr/>
          <a:lstStyle>
            <a:lvl1pPr>
              <a:defRPr/>
            </a:lvl1pPr>
          </a:lstStyle>
          <a:p>
            <a:pPr>
              <a:defRPr/>
            </a:pPr>
            <a:fld id="{3221BA7A-AB20-44C6-B886-789B8688AC42}" type="slidenum">
              <a:rPr lang="cs-CZ" altLang="cs-CZ"/>
              <a:pPr>
                <a:defRPr/>
              </a:pPr>
              <a:t>‹#›</a:t>
            </a:fld>
            <a:endParaRPr lang="cs-CZ" altLang="cs-CZ"/>
          </a:p>
        </p:txBody>
      </p:sp>
    </p:spTree>
    <p:extLst>
      <p:ext uri="{BB962C8B-B14F-4D97-AF65-F5344CB8AC3E}">
        <p14:creationId xmlns:p14="http://schemas.microsoft.com/office/powerpoint/2010/main" val="4244494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Obsah">
    <p:spTree>
      <p:nvGrpSpPr>
        <p:cNvPr id="1" name=""/>
        <p:cNvGrpSpPr/>
        <p:nvPr/>
      </p:nvGrpSpPr>
      <p:grpSpPr>
        <a:xfrm>
          <a:off x="0" y="0"/>
          <a:ext cx="0" cy="0"/>
          <a:chOff x="0" y="0"/>
          <a:chExt cx="0" cy="0"/>
        </a:xfrm>
      </p:grpSpPr>
      <p:sp>
        <p:nvSpPr>
          <p:cNvPr id="2" name="Zástupný symbol pro obsah 1"/>
          <p:cNvSpPr>
            <a:spLocks noGrp="1"/>
          </p:cNvSpPr>
          <p:nvPr>
            <p:ph/>
          </p:nvPr>
        </p:nvSpPr>
        <p:spPr>
          <a:xfrm>
            <a:off x="685800" y="609600"/>
            <a:ext cx="7772400" cy="548640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cs-CZ"/>
          </a:p>
        </p:txBody>
      </p:sp>
      <p:sp>
        <p:nvSpPr>
          <p:cNvPr id="3" name="Rectangle 4"/>
          <p:cNvSpPr>
            <a:spLocks noGrp="1" noChangeArrowheads="1"/>
          </p:cNvSpPr>
          <p:nvPr>
            <p:ph type="dt" sz="half" idx="10"/>
          </p:nvPr>
        </p:nvSpPr>
        <p:spPr>
          <a:ln/>
        </p:spPr>
        <p:txBody>
          <a:bodyPr/>
          <a:lstStyle>
            <a:lvl1pPr>
              <a:defRPr/>
            </a:lvl1pPr>
          </a:lstStyle>
          <a:p>
            <a:pPr>
              <a:defRPr/>
            </a:pPr>
            <a:fld id="{0F00EBA8-777E-4247-8E80-C9AB3494D268}" type="datetime1">
              <a:rPr lang="cs-CZ" sz="1400" i="0" smtClean="0"/>
              <a:t>30.11.2020</a:t>
            </a:fld>
            <a:endParaRPr lang="cs-CZ" sz="1400" i="0"/>
          </a:p>
        </p:txBody>
      </p:sp>
      <p:sp>
        <p:nvSpPr>
          <p:cNvPr id="4" name="Rectangle 6"/>
          <p:cNvSpPr>
            <a:spLocks noGrp="1" noChangeArrowheads="1"/>
          </p:cNvSpPr>
          <p:nvPr>
            <p:ph type="sldNum" sz="quarter" idx="11"/>
          </p:nvPr>
        </p:nvSpPr>
        <p:spPr>
          <a:ln/>
        </p:spPr>
        <p:txBody>
          <a:bodyPr/>
          <a:lstStyle>
            <a:lvl1pPr>
              <a:defRPr/>
            </a:lvl1pPr>
          </a:lstStyle>
          <a:p>
            <a:pPr>
              <a:defRPr/>
            </a:pPr>
            <a:fld id="{949E2294-5F8F-4719-8D71-B2B584BFBA53}" type="slidenum">
              <a:rPr lang="cs-CZ"/>
              <a:pPr>
                <a:defRPr/>
              </a:pPr>
              <a:t>‹#›</a:t>
            </a:fld>
            <a:endParaRPr lang="cs-CZ"/>
          </a:p>
        </p:txBody>
      </p:sp>
    </p:spTree>
    <p:extLst>
      <p:ext uri="{BB962C8B-B14F-4D97-AF65-F5344CB8AC3E}">
        <p14:creationId xmlns:p14="http://schemas.microsoft.com/office/powerpoint/2010/main" val="2774006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4" name="Date Placeholder 3"/>
          <p:cNvSpPr>
            <a:spLocks noGrp="1"/>
          </p:cNvSpPr>
          <p:nvPr>
            <p:ph type="dt" sz="half" idx="10"/>
          </p:nvPr>
        </p:nvSpPr>
        <p:spPr/>
        <p:txBody>
          <a:bodyPr/>
          <a:lstStyle/>
          <a:p>
            <a:fld id="{85331CF9-4F00-4AA3-8893-FECA3DC32755}" type="datetime1">
              <a:rPr lang="cs-CZ" smtClean="0"/>
              <a:t>30.11.2020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cs-CZ" smtClean="0"/>
              <a:t>Kliknutím lze upravit styl.</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Date Placeholder 3"/>
          <p:cNvSpPr>
            <a:spLocks noGrp="1"/>
          </p:cNvSpPr>
          <p:nvPr>
            <p:ph type="dt" sz="half" idx="10"/>
          </p:nvPr>
        </p:nvSpPr>
        <p:spPr/>
        <p:txBody>
          <a:bodyPr/>
          <a:lstStyle/>
          <a:p>
            <a:fld id="{9C244DDD-A9CD-4A3D-83A9-E29345424C91}" type="datetime1">
              <a:rPr lang="cs-CZ" smtClean="0"/>
              <a:t>30.11.2020</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AC57A5DF-1266-40EA-9282-1E66B9DE06C0}" type="slidenum">
              <a:rPr lang="cs-CZ" smtClean="0"/>
              <a:t>‹#›</a:t>
            </a:fld>
            <a:endParaRPr lang="cs-CZ"/>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5" name="Date Placeholder 4"/>
          <p:cNvSpPr>
            <a:spLocks noGrp="1"/>
          </p:cNvSpPr>
          <p:nvPr>
            <p:ph type="dt" sz="half" idx="10"/>
          </p:nvPr>
        </p:nvSpPr>
        <p:spPr/>
        <p:txBody>
          <a:bodyPr/>
          <a:lstStyle/>
          <a:p>
            <a:fld id="{A1F3A68F-BE09-4D18-9486-FF481CB4B9A7}" type="datetime1">
              <a:rPr lang="cs-CZ" smtClean="0"/>
              <a:t>30.11.2020</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
        <p:nvSpPr>
          <p:cNvPr id="9" name="Content Placeholder 8"/>
          <p:cNvSpPr>
            <a:spLocks noGrp="1"/>
          </p:cNvSpPr>
          <p:nvPr>
            <p:ph sz="quarter" idx="13"/>
          </p:nvPr>
        </p:nvSpPr>
        <p:spPr>
          <a:xfrm>
            <a:off x="365760" y="1600200"/>
            <a:ext cx="4041648" cy="452628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smtClean="0"/>
              <a:t>Kliknutím lze upravit styl.</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7" name="Date Placeholder 6"/>
          <p:cNvSpPr>
            <a:spLocks noGrp="1"/>
          </p:cNvSpPr>
          <p:nvPr>
            <p:ph type="dt" sz="half" idx="10"/>
          </p:nvPr>
        </p:nvSpPr>
        <p:spPr/>
        <p:txBody>
          <a:bodyPr/>
          <a:lstStyle/>
          <a:p>
            <a:fld id="{BCFF0D7B-45DC-44A0-A712-2C662B732838}" type="datetime1">
              <a:rPr lang="cs-CZ" smtClean="0"/>
              <a:t>30.11.2020</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AC57A5DF-1266-40EA-9282-1E66B9DE06C0}" type="slidenum">
              <a:rPr lang="cs-CZ" smtClean="0"/>
              <a:t>‹#›</a:t>
            </a:fld>
            <a:endParaRPr lang="cs-CZ"/>
          </a:p>
        </p:txBody>
      </p:sp>
      <p:sp>
        <p:nvSpPr>
          <p:cNvPr id="11" name="Content Placeholder 10"/>
          <p:cNvSpPr>
            <a:spLocks noGrp="1"/>
          </p:cNvSpPr>
          <p:nvPr>
            <p:ph sz="quarter" idx="13"/>
          </p:nvPr>
        </p:nvSpPr>
        <p:spPr>
          <a:xfrm>
            <a:off x="457200" y="2212848"/>
            <a:ext cx="4041648" cy="3913632"/>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Date Placeholder 2"/>
          <p:cNvSpPr>
            <a:spLocks noGrp="1"/>
          </p:cNvSpPr>
          <p:nvPr>
            <p:ph type="dt" sz="half" idx="10"/>
          </p:nvPr>
        </p:nvSpPr>
        <p:spPr/>
        <p:txBody>
          <a:bodyPr/>
          <a:lstStyle/>
          <a:p>
            <a:fld id="{9523C6B4-2151-4E1B-AC23-B101C1C1003E}" type="datetime1">
              <a:rPr lang="cs-CZ" smtClean="0"/>
              <a:t>30.11.2020</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075D4-C492-4B70-AD8D-E9884482EE2C}" type="datetime1">
              <a:rPr lang="cs-CZ" smtClean="0"/>
              <a:t>30.11.2020</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cs-CZ" smtClean="0"/>
              <a:t>Kliknutím lze upravit styl.</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4FFDA29D-6EB8-48B9-92C5-D5B6627A54EB}" type="datetime1">
              <a:rPr lang="cs-CZ" smtClean="0"/>
              <a:t>30.11.2020</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cs-CZ" smtClean="0"/>
              <a:t>Kliknutím lze upravit styl.</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Kliknutím na ikonu přidáte obrázek.</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0BCBD896-3B82-4C9D-8D72-7B379074F381}" type="datetime1">
              <a:rPr lang="cs-CZ" smtClean="0"/>
              <a:t>30.11.2020</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AC57A5DF-1266-40EA-9282-1E66B9DE06C0}" type="slidenum">
              <a:rPr lang="cs-CZ" smtClean="0"/>
              <a:t>‹#›</a:t>
            </a:fld>
            <a:endParaRPr lang="cs-CZ"/>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cs-CZ" smtClean="0"/>
              <a:t>Kliknutím lze upravit styl.</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9839E049-EC5A-4E82-A339-337BCB7EA982}" type="datetime1">
              <a:rPr lang="cs-CZ" smtClean="0"/>
              <a:t>30.11.2020</a:t>
            </a:fld>
            <a:endParaRPr lang="cs-CZ"/>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cs-CZ"/>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C57A5DF-1266-40EA-9282-1E66B9DE06C0}" type="slidenum">
              <a:rPr lang="cs-CZ" smtClean="0"/>
              <a:t>‹#›</a:t>
            </a:fld>
            <a:endParaRPr lang="cs-CZ"/>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cs.wikipedia.org/wiki/Soubor:Usbkey_internals.jpg" TargetMode="External"/><Relationship Id="rId2" Type="http://schemas.openxmlformats.org/officeDocument/2006/relationships/image" Target="../media/image18.jpe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609601"/>
            <a:ext cx="7772400" cy="2819399"/>
          </a:xfrm>
        </p:spPr>
        <p:txBody>
          <a:bodyPr/>
          <a:lstStyle/>
          <a:p>
            <a:r>
              <a:rPr lang="cs-CZ" sz="6000" dirty="0" smtClean="0"/>
              <a:t>Paměti</a:t>
            </a:r>
            <a:br>
              <a:rPr lang="cs-CZ" sz="6000" dirty="0" smtClean="0"/>
            </a:br>
            <a:r>
              <a:rPr lang="cs-CZ" sz="6000" dirty="0" smtClean="0"/>
              <a:t>Záznamová média</a:t>
            </a:r>
            <a:endParaRPr lang="cs-CZ" sz="6000" dirty="0"/>
          </a:p>
        </p:txBody>
      </p:sp>
      <p:sp>
        <p:nvSpPr>
          <p:cNvPr id="3" name="Podnadpis 2"/>
          <p:cNvSpPr>
            <a:spLocks noGrp="1"/>
          </p:cNvSpPr>
          <p:nvPr>
            <p:ph type="subTitle" idx="1"/>
          </p:nvPr>
        </p:nvSpPr>
        <p:spPr>
          <a:xfrm>
            <a:off x="1403648" y="4221088"/>
            <a:ext cx="6400800" cy="1219200"/>
          </a:xfrm>
        </p:spPr>
        <p:txBody>
          <a:bodyPr/>
          <a:lstStyle/>
          <a:p>
            <a:r>
              <a:rPr lang="cs-CZ" altLang="cs-CZ" dirty="0">
                <a:solidFill>
                  <a:schemeClr val="tx1"/>
                </a:solidFill>
              </a:rPr>
              <a:t>Přednáška </a:t>
            </a:r>
            <a:r>
              <a:rPr lang="cs-CZ" altLang="cs-CZ" dirty="0" smtClean="0">
                <a:solidFill>
                  <a:schemeClr val="tx1"/>
                </a:solidFill>
              </a:rPr>
              <a:t>8</a:t>
            </a:r>
            <a:endParaRPr lang="cs-CZ" altLang="cs-CZ" dirty="0">
              <a:solidFill>
                <a:schemeClr val="tx1"/>
              </a:solidFill>
            </a:endParaRPr>
          </a:p>
          <a:p>
            <a:r>
              <a:rPr lang="cs-CZ" altLang="cs-CZ" dirty="0">
                <a:solidFill>
                  <a:schemeClr val="tx1"/>
                </a:solidFill>
              </a:rPr>
              <a:t>Prof. RNDr. Peter Mikulecký, PhD.</a:t>
            </a:r>
          </a:p>
          <a:p>
            <a:endParaRPr lang="cs-CZ" dirty="0"/>
          </a:p>
        </p:txBody>
      </p:sp>
    </p:spTree>
    <p:extLst>
      <p:ext uri="{BB962C8B-B14F-4D97-AF65-F5344CB8AC3E}">
        <p14:creationId xmlns:p14="http://schemas.microsoft.com/office/powerpoint/2010/main" val="518474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467544" y="476672"/>
            <a:ext cx="8229600" cy="691480"/>
          </a:xfrm>
        </p:spPr>
        <p:txBody>
          <a:bodyPr/>
          <a:lstStyle/>
          <a:p>
            <a:pPr fontAlgn="auto">
              <a:spcAft>
                <a:spcPts val="0"/>
              </a:spcAft>
              <a:defRPr/>
            </a:pPr>
            <a:r>
              <a:rPr lang="cs-CZ" altLang="cs-CZ" sz="4000" dirty="0"/>
              <a:t>Statičnost / dynamičnost </a:t>
            </a:r>
          </a:p>
        </p:txBody>
      </p:sp>
      <p:sp>
        <p:nvSpPr>
          <p:cNvPr id="14339" name="Rectangle 3"/>
          <p:cNvSpPr>
            <a:spLocks noGrp="1" noRot="1" noChangeArrowheads="1"/>
          </p:cNvSpPr>
          <p:nvPr>
            <p:ph idx="1"/>
          </p:nvPr>
        </p:nvSpPr>
        <p:spPr/>
        <p:txBody>
          <a:bodyPr/>
          <a:lstStyle/>
          <a:p>
            <a:r>
              <a:rPr lang="cs-CZ" altLang="cs-CZ" b="1" dirty="0" smtClean="0">
                <a:solidFill>
                  <a:schemeClr val="tx1"/>
                </a:solidFill>
                <a:latin typeface="Arial" panose="020B0604020202020204" pitchFamily="34" charset="0"/>
                <a:cs typeface="Arial" panose="020B0604020202020204" pitchFamily="34" charset="0"/>
              </a:rPr>
              <a:t>Statické </a:t>
            </a:r>
            <a:r>
              <a:rPr lang="cs-CZ" altLang="cs-CZ" b="1" dirty="0">
                <a:solidFill>
                  <a:schemeClr val="tx1"/>
                </a:solidFill>
                <a:latin typeface="Arial" panose="020B0604020202020204" pitchFamily="34" charset="0"/>
                <a:cs typeface="Arial" panose="020B0604020202020204" pitchFamily="34" charset="0"/>
              </a:rPr>
              <a:t>paměti</a:t>
            </a:r>
            <a:r>
              <a:rPr lang="cs-CZ" altLang="cs-CZ" dirty="0">
                <a:solidFill>
                  <a:schemeClr val="tx1"/>
                </a:solidFill>
                <a:latin typeface="Arial" panose="020B0604020202020204" pitchFamily="34" charset="0"/>
                <a:cs typeface="Arial" panose="020B0604020202020204" pitchFamily="34" charset="0"/>
              </a:rPr>
              <a:t>: uchovávají informaci po celou dobu, kdy je paměť připojena ke zdroji elektrického napětí</a:t>
            </a:r>
          </a:p>
          <a:p>
            <a:r>
              <a:rPr lang="cs-CZ" altLang="cs-CZ" b="1" dirty="0" smtClean="0">
                <a:solidFill>
                  <a:schemeClr val="tx1"/>
                </a:solidFill>
                <a:latin typeface="Arial" panose="020B0604020202020204" pitchFamily="34" charset="0"/>
                <a:cs typeface="Arial" panose="020B0604020202020204" pitchFamily="34" charset="0"/>
              </a:rPr>
              <a:t>Dynamické </a:t>
            </a:r>
            <a:r>
              <a:rPr lang="cs-CZ" altLang="cs-CZ" b="1" dirty="0">
                <a:solidFill>
                  <a:schemeClr val="tx1"/>
                </a:solidFill>
                <a:latin typeface="Arial" panose="020B0604020202020204" pitchFamily="34" charset="0"/>
                <a:cs typeface="Arial" panose="020B0604020202020204" pitchFamily="34" charset="0"/>
              </a:rPr>
              <a:t>paměti</a:t>
            </a:r>
            <a:r>
              <a:rPr lang="cs-CZ" altLang="cs-CZ" dirty="0">
                <a:solidFill>
                  <a:schemeClr val="tx1"/>
                </a:solidFill>
                <a:latin typeface="Arial" panose="020B0604020202020204" pitchFamily="34" charset="0"/>
                <a:cs typeface="Arial" panose="020B0604020202020204" pitchFamily="34" charset="0"/>
              </a:rPr>
              <a:t>: zapsanou informaci mají tendenci ztrácet i v době, kdy jsou připojeny k napájení. Informace v takových pamětech je nutné </a:t>
            </a:r>
            <a:r>
              <a:rPr lang="cs-CZ" altLang="cs-CZ" dirty="0" smtClean="0">
                <a:solidFill>
                  <a:schemeClr val="tx1"/>
                </a:solidFill>
                <a:latin typeface="Arial" panose="020B0604020202020204" pitchFamily="34" charset="0"/>
                <a:cs typeface="Arial" panose="020B0604020202020204" pitchFamily="34" charset="0"/>
              </a:rPr>
              <a:t>neustále </a:t>
            </a:r>
            <a:r>
              <a:rPr lang="cs-CZ" altLang="cs-CZ" dirty="0">
                <a:solidFill>
                  <a:schemeClr val="tx1"/>
                </a:solidFill>
                <a:latin typeface="Arial" panose="020B0604020202020204" pitchFamily="34" charset="0"/>
                <a:cs typeface="Arial" panose="020B0604020202020204" pitchFamily="34" charset="0"/>
              </a:rPr>
              <a:t>periodicky oživovat, aby nedošlo k jejich ztrátě.</a:t>
            </a:r>
            <a:endParaRPr lang="cs-CZ" altLang="cs-CZ" dirty="0" smtClean="0">
              <a:solidFill>
                <a:schemeClr val="tx1"/>
              </a:solidFill>
              <a:latin typeface="Arial" panose="020B0604020202020204" pitchFamily="34" charset="0"/>
              <a:cs typeface="Arial" panose="020B0604020202020204" pitchFamily="34" charset="0"/>
            </a:endParaRP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10</a:t>
            </a:fld>
            <a:endParaRPr lang="cs-CZ"/>
          </a:p>
        </p:txBody>
      </p:sp>
    </p:spTree>
    <p:extLst>
      <p:ext uri="{BB962C8B-B14F-4D97-AF65-F5344CB8AC3E}">
        <p14:creationId xmlns:p14="http://schemas.microsoft.com/office/powerpoint/2010/main" val="489598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467544" y="476672"/>
            <a:ext cx="8229600" cy="835496"/>
          </a:xfrm>
        </p:spPr>
        <p:txBody>
          <a:bodyPr/>
          <a:lstStyle/>
          <a:p>
            <a:pPr fontAlgn="auto">
              <a:spcAft>
                <a:spcPts val="0"/>
              </a:spcAft>
              <a:defRPr/>
            </a:pPr>
            <a:r>
              <a:rPr lang="cs-CZ" altLang="cs-CZ" sz="4000" dirty="0"/>
              <a:t>Energetická závislost</a:t>
            </a:r>
          </a:p>
        </p:txBody>
      </p:sp>
      <p:sp>
        <p:nvSpPr>
          <p:cNvPr id="15363" name="Rectangle 3"/>
          <p:cNvSpPr>
            <a:spLocks noGrp="1" noRot="1" noChangeArrowheads="1"/>
          </p:cNvSpPr>
          <p:nvPr>
            <p:ph idx="1"/>
          </p:nvPr>
        </p:nvSpPr>
        <p:spPr/>
        <p:txBody>
          <a:bodyPr/>
          <a:lstStyle/>
          <a:p>
            <a:r>
              <a:rPr lang="cs-CZ" altLang="cs-CZ" b="1" dirty="0" smtClean="0">
                <a:solidFill>
                  <a:schemeClr val="tx1"/>
                </a:solidFill>
                <a:latin typeface="Arial" panose="020B0604020202020204" pitchFamily="34" charset="0"/>
                <a:cs typeface="Arial" panose="020B0604020202020204" pitchFamily="34" charset="0"/>
              </a:rPr>
              <a:t>Energeticky závislé (</a:t>
            </a:r>
            <a:r>
              <a:rPr lang="cs-CZ" altLang="cs-CZ" b="1" dirty="0" err="1" smtClean="0">
                <a:solidFill>
                  <a:schemeClr val="tx1"/>
                </a:solidFill>
                <a:latin typeface="Arial" panose="020B0604020202020204" pitchFamily="34" charset="0"/>
                <a:cs typeface="Arial" panose="020B0604020202020204" pitchFamily="34" charset="0"/>
              </a:rPr>
              <a:t>volatilní</a:t>
            </a:r>
            <a:r>
              <a:rPr lang="cs-CZ" altLang="cs-CZ" b="1" dirty="0" smtClean="0">
                <a:solidFill>
                  <a:schemeClr val="tx1"/>
                </a:solidFill>
                <a:latin typeface="Arial" panose="020B0604020202020204" pitchFamily="34" charset="0"/>
                <a:cs typeface="Arial" panose="020B0604020202020204" pitchFamily="34" charset="0"/>
              </a:rPr>
              <a:t>)</a:t>
            </a:r>
            <a:r>
              <a:rPr lang="cs-CZ" altLang="cs-CZ" dirty="0" smtClean="0">
                <a:solidFill>
                  <a:schemeClr val="tx1"/>
                </a:solidFill>
                <a:latin typeface="Arial" panose="020B0604020202020204" pitchFamily="34" charset="0"/>
                <a:cs typeface="Arial" panose="020B0604020202020204" pitchFamily="34" charset="0"/>
              </a:rPr>
              <a:t>: </a:t>
            </a:r>
            <a:r>
              <a:rPr lang="cs-CZ" altLang="cs-CZ" dirty="0">
                <a:solidFill>
                  <a:schemeClr val="tx1"/>
                </a:solidFill>
                <a:latin typeface="Arial" panose="020B0604020202020204" pitchFamily="34" charset="0"/>
                <a:cs typeface="Arial" panose="020B0604020202020204" pitchFamily="34" charset="0"/>
              </a:rPr>
              <a:t>paměti, které uložené informace po odpojení od zdroje napájení ztrácejí</a:t>
            </a:r>
          </a:p>
          <a:p>
            <a:r>
              <a:rPr lang="cs-CZ" altLang="cs-CZ" b="1" dirty="0" smtClean="0">
                <a:solidFill>
                  <a:schemeClr val="tx1"/>
                </a:solidFill>
                <a:latin typeface="Arial" panose="020B0604020202020204" pitchFamily="34" charset="0"/>
                <a:cs typeface="Arial" panose="020B0604020202020204" pitchFamily="34" charset="0"/>
              </a:rPr>
              <a:t>Energeticky nezávislé (</a:t>
            </a:r>
            <a:r>
              <a:rPr lang="cs-CZ" altLang="cs-CZ" b="1" dirty="0" err="1" smtClean="0">
                <a:solidFill>
                  <a:schemeClr val="tx1"/>
                </a:solidFill>
                <a:latin typeface="Arial" panose="020B0604020202020204" pitchFamily="34" charset="0"/>
                <a:cs typeface="Arial" panose="020B0604020202020204" pitchFamily="34" charset="0"/>
              </a:rPr>
              <a:t>nevolatilní</a:t>
            </a:r>
            <a:r>
              <a:rPr lang="cs-CZ" altLang="cs-CZ" b="1" dirty="0" smtClean="0">
                <a:solidFill>
                  <a:schemeClr val="tx1"/>
                </a:solidFill>
                <a:latin typeface="Arial" panose="020B0604020202020204" pitchFamily="34" charset="0"/>
                <a:cs typeface="Arial" panose="020B0604020202020204" pitchFamily="34" charset="0"/>
              </a:rPr>
              <a:t>)</a:t>
            </a:r>
            <a:r>
              <a:rPr lang="cs-CZ" altLang="cs-CZ" dirty="0" smtClean="0">
                <a:solidFill>
                  <a:schemeClr val="tx1"/>
                </a:solidFill>
                <a:latin typeface="Arial" panose="020B0604020202020204" pitchFamily="34" charset="0"/>
                <a:cs typeface="Arial" panose="020B0604020202020204" pitchFamily="34" charset="0"/>
              </a:rPr>
              <a:t>: </a:t>
            </a:r>
            <a:r>
              <a:rPr lang="cs-CZ" altLang="cs-CZ" dirty="0">
                <a:solidFill>
                  <a:schemeClr val="tx1"/>
                </a:solidFill>
                <a:latin typeface="Arial" panose="020B0604020202020204" pitchFamily="34" charset="0"/>
                <a:cs typeface="Arial" panose="020B0604020202020204" pitchFamily="34" charset="0"/>
              </a:rPr>
              <a:t>paměti, které uchovávají informace i po dobu, kdy nejsou připojeny ke zdroji elektrického napájení.</a:t>
            </a:r>
            <a:endParaRPr lang="cs-CZ" altLang="cs-CZ" dirty="0" smtClean="0">
              <a:solidFill>
                <a:schemeClr val="tx1"/>
              </a:solidFill>
              <a:latin typeface="Arial" panose="020B0604020202020204" pitchFamily="34" charset="0"/>
              <a:cs typeface="Arial" panose="020B0604020202020204" pitchFamily="34" charset="0"/>
            </a:endParaRP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11</a:t>
            </a:fld>
            <a:endParaRPr lang="cs-CZ"/>
          </a:p>
        </p:txBody>
      </p:sp>
    </p:spTree>
    <p:extLst>
      <p:ext uri="{BB962C8B-B14F-4D97-AF65-F5344CB8AC3E}">
        <p14:creationId xmlns:p14="http://schemas.microsoft.com/office/powerpoint/2010/main" val="1600761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467544" y="476672"/>
            <a:ext cx="8229600" cy="763488"/>
          </a:xfrm>
        </p:spPr>
        <p:txBody>
          <a:bodyPr/>
          <a:lstStyle/>
          <a:p>
            <a:pPr fontAlgn="auto">
              <a:spcAft>
                <a:spcPts val="0"/>
              </a:spcAft>
              <a:defRPr/>
            </a:pPr>
            <a:r>
              <a:rPr lang="cs-CZ" altLang="cs-CZ" sz="4000" dirty="0"/>
              <a:t>Destruktivnost při čtení</a:t>
            </a:r>
          </a:p>
        </p:txBody>
      </p:sp>
      <p:sp>
        <p:nvSpPr>
          <p:cNvPr id="16387" name="Rectangle 3"/>
          <p:cNvSpPr>
            <a:spLocks noGrp="1" noRot="1" noChangeArrowheads="1"/>
          </p:cNvSpPr>
          <p:nvPr>
            <p:ph idx="1"/>
          </p:nvPr>
        </p:nvSpPr>
        <p:spPr/>
        <p:txBody>
          <a:bodyPr/>
          <a:lstStyle/>
          <a:p>
            <a:r>
              <a:rPr lang="cs-CZ" b="1" dirty="0">
                <a:solidFill>
                  <a:schemeClr val="tx1"/>
                </a:solidFill>
                <a:latin typeface="Arial" panose="020B0604020202020204" pitchFamily="34" charset="0"/>
                <a:cs typeface="Arial" panose="020B0604020202020204" pitchFamily="34" charset="0"/>
              </a:rPr>
              <a:t>D</a:t>
            </a:r>
            <a:r>
              <a:rPr lang="cs-CZ" b="1" dirty="0" smtClean="0">
                <a:solidFill>
                  <a:schemeClr val="tx1"/>
                </a:solidFill>
                <a:latin typeface="Arial" panose="020B0604020202020204" pitchFamily="34" charset="0"/>
                <a:cs typeface="Arial" panose="020B0604020202020204" pitchFamily="34" charset="0"/>
              </a:rPr>
              <a:t>estruktivní </a:t>
            </a:r>
            <a:r>
              <a:rPr lang="cs-CZ" b="1" dirty="0">
                <a:solidFill>
                  <a:schemeClr val="tx1"/>
                </a:solidFill>
                <a:latin typeface="Arial" panose="020B0604020202020204" pitchFamily="34" charset="0"/>
                <a:cs typeface="Arial" panose="020B0604020202020204" pitchFamily="34" charset="0"/>
              </a:rPr>
              <a:t>při čtení</a:t>
            </a:r>
            <a:r>
              <a:rPr lang="cs-CZ" dirty="0">
                <a:solidFill>
                  <a:schemeClr val="tx1"/>
                </a:solidFill>
                <a:latin typeface="Arial" panose="020B0604020202020204" pitchFamily="34" charset="0"/>
                <a:cs typeface="Arial" panose="020B0604020202020204" pitchFamily="34" charset="0"/>
              </a:rPr>
              <a:t>: přečtení informace z paměti vede ke ztrátě této informace. Přečtená informace musí být následně po přečtení opět do paměti zapsána.</a:t>
            </a:r>
          </a:p>
          <a:p>
            <a:r>
              <a:rPr lang="cs-CZ" b="1" dirty="0">
                <a:solidFill>
                  <a:schemeClr val="tx1"/>
                </a:solidFill>
                <a:latin typeface="Arial" panose="020B0604020202020204" pitchFamily="34" charset="0"/>
                <a:cs typeface="Arial" panose="020B0604020202020204" pitchFamily="34" charset="0"/>
              </a:rPr>
              <a:t>N</a:t>
            </a:r>
            <a:r>
              <a:rPr lang="cs-CZ" b="1" dirty="0" smtClean="0">
                <a:solidFill>
                  <a:schemeClr val="tx1"/>
                </a:solidFill>
                <a:latin typeface="Arial" panose="020B0604020202020204" pitchFamily="34" charset="0"/>
                <a:cs typeface="Arial" panose="020B0604020202020204" pitchFamily="34" charset="0"/>
              </a:rPr>
              <a:t>edestruktivní </a:t>
            </a:r>
            <a:r>
              <a:rPr lang="cs-CZ" b="1" dirty="0">
                <a:solidFill>
                  <a:schemeClr val="tx1"/>
                </a:solidFill>
                <a:latin typeface="Arial" panose="020B0604020202020204" pitchFamily="34" charset="0"/>
                <a:cs typeface="Arial" panose="020B0604020202020204" pitchFamily="34" charset="0"/>
              </a:rPr>
              <a:t>při čtení</a:t>
            </a:r>
            <a:r>
              <a:rPr lang="cs-CZ" dirty="0">
                <a:solidFill>
                  <a:schemeClr val="tx1"/>
                </a:solidFill>
                <a:latin typeface="Arial" panose="020B0604020202020204" pitchFamily="34" charset="0"/>
                <a:cs typeface="Arial" panose="020B0604020202020204" pitchFamily="34" charset="0"/>
              </a:rPr>
              <a:t>: přečtení informace žádným negativním způsobem tuto informaci neovlivní.</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12</a:t>
            </a:fld>
            <a:endParaRPr lang="cs-CZ"/>
          </a:p>
        </p:txBody>
      </p:sp>
    </p:spTree>
    <p:extLst>
      <p:ext uri="{BB962C8B-B14F-4D97-AF65-F5344CB8AC3E}">
        <p14:creationId xmlns:p14="http://schemas.microsoft.com/office/powerpoint/2010/main" val="17068472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467544" y="476672"/>
            <a:ext cx="8229600" cy="835496"/>
          </a:xfrm>
        </p:spPr>
        <p:txBody>
          <a:bodyPr/>
          <a:lstStyle/>
          <a:p>
            <a:pPr fontAlgn="auto">
              <a:spcAft>
                <a:spcPts val="0"/>
              </a:spcAft>
              <a:defRPr/>
            </a:pPr>
            <a:r>
              <a:rPr lang="cs-CZ" altLang="cs-CZ" sz="4000" dirty="0"/>
              <a:t>Spolehlivost</a:t>
            </a:r>
          </a:p>
        </p:txBody>
      </p:sp>
      <p:sp>
        <p:nvSpPr>
          <p:cNvPr id="17411" name="Rectangle 3"/>
          <p:cNvSpPr>
            <a:spLocks noGrp="1" noRot="1" noChangeArrowheads="1"/>
          </p:cNvSpPr>
          <p:nvPr>
            <p:ph idx="1"/>
          </p:nvPr>
        </p:nvSpPr>
        <p:spPr/>
        <p:txBody>
          <a:bodyPr/>
          <a:lstStyle/>
          <a:p>
            <a:r>
              <a:rPr lang="cs-CZ" altLang="cs-CZ" dirty="0" smtClean="0">
                <a:solidFill>
                  <a:schemeClr val="tx1"/>
                </a:solidFill>
                <a:latin typeface="Arial" panose="020B0604020202020204" pitchFamily="34" charset="0"/>
                <a:cs typeface="Arial" panose="020B0604020202020204" pitchFamily="34" charset="0"/>
              </a:rPr>
              <a:t>Je vyjadřována střední dobou mezi dvěma poruchami paměti.</a:t>
            </a:r>
          </a:p>
          <a:p>
            <a:r>
              <a:rPr lang="cs-CZ" altLang="cs-CZ" dirty="0" smtClean="0">
                <a:solidFill>
                  <a:schemeClr val="tx1"/>
                </a:solidFill>
                <a:latin typeface="Arial" panose="020B0604020202020204" pitchFamily="34" charset="0"/>
                <a:cs typeface="Arial" panose="020B0604020202020204" pitchFamily="34" charset="0"/>
              </a:rPr>
              <a:t>Vnitřní paměti jsou (a mají být) obvykle spolehlivější, než paměti vnější, externí.</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13</a:t>
            </a:fld>
            <a:endParaRPr lang="cs-CZ"/>
          </a:p>
        </p:txBody>
      </p:sp>
    </p:spTree>
    <p:extLst>
      <p:ext uri="{BB962C8B-B14F-4D97-AF65-F5344CB8AC3E}">
        <p14:creationId xmlns:p14="http://schemas.microsoft.com/office/powerpoint/2010/main" val="14172820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6147" name="Rectangle 6"/>
          <p:cNvSpPr>
            <a:spLocks noGrp="1" noChangeArrowheads="1"/>
          </p:cNvSpPr>
          <p:nvPr>
            <p:ph type="body" idx="1"/>
          </p:nvPr>
        </p:nvSpPr>
        <p:spPr>
          <a:xfrm>
            <a:off x="381000" y="1868488"/>
            <a:ext cx="8534400" cy="4800600"/>
          </a:xfrm>
          <a:noFill/>
        </p:spPr>
        <p:txBody>
          <a:bodyPr>
            <a:normAutofit/>
          </a:bodyPr>
          <a:lstStyle/>
          <a:p>
            <a:r>
              <a:rPr lang="cs-CZ" altLang="cs-CZ" sz="2800" dirty="0" smtClean="0">
                <a:solidFill>
                  <a:schemeClr val="tx1"/>
                </a:solidFill>
                <a:latin typeface="Arial" panose="020B0604020202020204" pitchFamily="34" charset="0"/>
                <a:cs typeface="Arial" panose="020B0604020202020204" pitchFamily="34" charset="0"/>
              </a:rPr>
              <a:t>Kapacita a rychlost mají rozhodující vliv na užitné vlastnosti výpočetního systému.</a:t>
            </a:r>
          </a:p>
          <a:p>
            <a:r>
              <a:rPr lang="cs-CZ" altLang="cs-CZ" sz="2800" dirty="0" smtClean="0">
                <a:solidFill>
                  <a:schemeClr val="tx1"/>
                </a:solidFill>
                <a:latin typeface="Arial" panose="020B0604020202020204" pitchFamily="34" charset="0"/>
                <a:cs typeface="Arial" panose="020B0604020202020204" pitchFamily="34" charset="0"/>
              </a:rPr>
              <a:t>Tyto vlastnosti jsou v rozporu, protože :</a:t>
            </a:r>
          </a:p>
          <a:p>
            <a:pPr lvl="1"/>
            <a:r>
              <a:rPr lang="cs-CZ" altLang="cs-CZ" sz="2000" dirty="0" smtClean="0">
                <a:solidFill>
                  <a:schemeClr val="tx1"/>
                </a:solidFill>
                <a:latin typeface="Arial" panose="020B0604020202020204" pitchFamily="34" charset="0"/>
                <a:cs typeface="Arial" panose="020B0604020202020204" pitchFamily="34" charset="0"/>
              </a:rPr>
              <a:t>rychlé paměti jsou drahé a nelze je tedy libovolně zvětšovat velkokapacitní jsou relativně levné,</a:t>
            </a:r>
          </a:p>
          <a:p>
            <a:pPr lvl="1"/>
            <a:r>
              <a:rPr lang="cs-CZ" altLang="cs-CZ" sz="2000" dirty="0" smtClean="0">
                <a:solidFill>
                  <a:schemeClr val="tx1"/>
                </a:solidFill>
                <a:latin typeface="Arial" panose="020B0604020202020204" pitchFamily="34" charset="0"/>
                <a:cs typeface="Arial" panose="020B0604020202020204" pitchFamily="34" charset="0"/>
              </a:rPr>
              <a:t>vybavovací doba je však dlouhá, </a:t>
            </a:r>
            <a:r>
              <a:rPr lang="cs-CZ" altLang="cs-CZ" sz="2000" dirty="0" smtClean="0">
                <a:solidFill>
                  <a:schemeClr val="tx1"/>
                </a:solidFill>
                <a:latin typeface="Arial" panose="020B0604020202020204" pitchFamily="34" charset="0"/>
                <a:cs typeface="Arial" panose="020B0604020202020204" pitchFamily="34" charset="0"/>
                <a:sym typeface="Symbol" pitchFamily="18" charset="2"/>
              </a:rPr>
              <a:t>nehodí</a:t>
            </a:r>
            <a:r>
              <a:rPr lang="en-US" altLang="cs-CZ" sz="2000" dirty="0" smtClean="0">
                <a:solidFill>
                  <a:schemeClr val="tx1"/>
                </a:solidFill>
                <a:latin typeface="Arial" panose="020B0604020202020204" pitchFamily="34" charset="0"/>
                <a:cs typeface="Arial" panose="020B0604020202020204" pitchFamily="34" charset="0"/>
                <a:sym typeface="Symbol" pitchFamily="18" charset="2"/>
              </a:rPr>
              <a:t> se pro </a:t>
            </a:r>
            <a:r>
              <a:rPr lang="cs-CZ" altLang="cs-CZ" sz="2000" dirty="0" smtClean="0">
                <a:solidFill>
                  <a:schemeClr val="tx1"/>
                </a:solidFill>
                <a:latin typeface="Arial" panose="020B0604020202020204" pitchFamily="34" charset="0"/>
                <a:cs typeface="Arial" panose="020B0604020202020204" pitchFamily="34" charset="0"/>
                <a:sym typeface="Symbol" pitchFamily="18" charset="2"/>
              </a:rPr>
              <a:t>spolupráci s procesorem</a:t>
            </a:r>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800" dirty="0">
                <a:solidFill>
                  <a:schemeClr val="tx1"/>
                </a:solidFill>
                <a:latin typeface="Arial" panose="020B0604020202020204" pitchFamily="34" charset="0"/>
                <a:cs typeface="Arial" panose="020B0604020202020204" pitchFamily="34" charset="0"/>
              </a:rPr>
              <a:t>P</a:t>
            </a:r>
            <a:r>
              <a:rPr lang="cs-CZ" altLang="cs-CZ" sz="2800" dirty="0" smtClean="0">
                <a:solidFill>
                  <a:schemeClr val="tx1"/>
                </a:solidFill>
                <a:latin typeface="Arial" panose="020B0604020202020204" pitchFamily="34" charset="0"/>
                <a:cs typeface="Arial" panose="020B0604020202020204" pitchFamily="34" charset="0"/>
              </a:rPr>
              <a:t>roto se užívá </a:t>
            </a:r>
            <a:r>
              <a:rPr lang="cs-CZ" altLang="cs-CZ" sz="2800" dirty="0" smtClean="0">
                <a:solidFill>
                  <a:srgbClr val="FF0000"/>
                </a:solidFill>
                <a:latin typeface="Arial" panose="020B0604020202020204" pitchFamily="34" charset="0"/>
                <a:cs typeface="Arial" panose="020B0604020202020204" pitchFamily="34" charset="0"/>
              </a:rPr>
              <a:t>hierarchický paměťový systém</a:t>
            </a:r>
            <a:r>
              <a:rPr lang="cs-CZ" altLang="cs-CZ" sz="2800" dirty="0" smtClean="0">
                <a:solidFill>
                  <a:schemeClr val="tx1"/>
                </a:solidFill>
                <a:latin typeface="Arial" panose="020B0604020202020204" pitchFamily="34" charset="0"/>
                <a:cs typeface="Arial" panose="020B0604020202020204" pitchFamily="34" charset="0"/>
              </a:rPr>
              <a:t>.</a:t>
            </a:r>
          </a:p>
        </p:txBody>
      </p:sp>
      <p:sp>
        <p:nvSpPr>
          <p:cNvPr id="6148" name="Rectangle 7"/>
          <p:cNvSpPr>
            <a:spLocks noChangeArrowheads="1"/>
          </p:cNvSpPr>
          <p:nvPr/>
        </p:nvSpPr>
        <p:spPr bwMode="auto">
          <a:xfrm>
            <a:off x="381000" y="620688"/>
            <a:ext cx="7772400" cy="7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b"/>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lgn="ctr">
              <a:lnSpc>
                <a:spcPts val="5800"/>
              </a:lnSpc>
              <a:spcBef>
                <a:spcPct val="0"/>
              </a:spcBef>
              <a:defRPr/>
            </a:pPr>
            <a:r>
              <a:rPr lang="cs-CZ" altLang="cs-CZ" sz="4000" dirty="0">
                <a:solidFill>
                  <a:schemeClr val="tx2"/>
                </a:solidFill>
                <a:effectLst>
                  <a:outerShdw blurRad="63500" dist="38100" dir="5400000" algn="t" rotWithShape="0">
                    <a:prstClr val="black">
                      <a:alpha val="25000"/>
                    </a:prstClr>
                  </a:outerShdw>
                </a:effectLst>
                <a:latin typeface="+mn-lt"/>
                <a:ea typeface="+mj-ea"/>
                <a:cs typeface="+mj-cs"/>
              </a:rPr>
              <a:t>Paměťové systémy</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14</a:t>
            </a:fld>
            <a:endParaRPr lang="cs-CZ"/>
          </a:p>
        </p:txBody>
      </p:sp>
    </p:spTree>
    <p:extLst>
      <p:ext uri="{BB962C8B-B14F-4D97-AF65-F5344CB8AC3E}">
        <p14:creationId xmlns:p14="http://schemas.microsoft.com/office/powerpoint/2010/main" val="4221575138"/>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7171" name="Rectangle 2053"/>
          <p:cNvSpPr>
            <a:spLocks noGrp="1" noChangeArrowheads="1"/>
          </p:cNvSpPr>
          <p:nvPr>
            <p:ph type="title"/>
          </p:nvPr>
        </p:nvSpPr>
        <p:spPr>
          <a:xfrm>
            <a:off x="395288" y="266700"/>
            <a:ext cx="8748712" cy="1104900"/>
          </a:xfrm>
          <a:noFill/>
        </p:spPr>
        <p:txBody>
          <a:bodyPr/>
          <a:lstStyle/>
          <a:p>
            <a:pPr>
              <a:defRPr/>
            </a:pPr>
            <a:r>
              <a:rPr lang="cs-CZ" altLang="cs-CZ" sz="4000" dirty="0"/>
              <a:t>Hierarchický </a:t>
            </a:r>
            <a:r>
              <a:rPr lang="cs-CZ" altLang="cs-CZ" sz="4000" dirty="0" smtClean="0"/>
              <a:t>paměťový systém</a:t>
            </a:r>
            <a:endParaRPr lang="cs-CZ" altLang="cs-CZ" sz="4000" dirty="0"/>
          </a:p>
        </p:txBody>
      </p:sp>
      <p:sp>
        <p:nvSpPr>
          <p:cNvPr id="7172" name="Rectangle 2054"/>
          <p:cNvSpPr>
            <a:spLocks noGrp="1" noChangeArrowheads="1"/>
          </p:cNvSpPr>
          <p:nvPr>
            <p:ph type="body" idx="1"/>
          </p:nvPr>
        </p:nvSpPr>
        <p:spPr>
          <a:xfrm>
            <a:off x="381000" y="1524000"/>
            <a:ext cx="8534400" cy="4800600"/>
          </a:xfrm>
          <a:noFill/>
        </p:spPr>
        <p:txBody>
          <a:bodyPr>
            <a:normAutofit/>
          </a:bodyPr>
          <a:lstStyle/>
          <a:p>
            <a:pPr>
              <a:buClr>
                <a:schemeClr val="folHlink"/>
              </a:buClr>
              <a:buFont typeface="Wingdings" pitchFamily="2" charset="2"/>
              <a:buNone/>
            </a:pPr>
            <a:endParaRPr lang="cs-CZ" altLang="cs-CZ" sz="3200" dirty="0" smtClean="0"/>
          </a:p>
          <a:p>
            <a:pPr>
              <a:buClr>
                <a:schemeClr val="folHlink"/>
              </a:buClr>
              <a:buFont typeface="Wingdings" pitchFamily="2" charset="2"/>
              <a:buNone/>
            </a:pPr>
            <a:endParaRPr lang="cs-CZ" altLang="cs-CZ" sz="3200" dirty="0" smtClean="0"/>
          </a:p>
          <a:p>
            <a:pPr>
              <a:buClr>
                <a:schemeClr val="folHlink"/>
              </a:buClr>
              <a:buFont typeface="Wingdings" pitchFamily="2" charset="2"/>
              <a:buNone/>
            </a:pPr>
            <a:endParaRPr lang="cs-CZ" altLang="cs-CZ" sz="3200" dirty="0" smtClean="0"/>
          </a:p>
          <a:p>
            <a:pPr>
              <a:buClr>
                <a:schemeClr val="folHlink"/>
              </a:buClr>
              <a:buFont typeface="Wingdings" pitchFamily="2" charset="2"/>
              <a:buNone/>
            </a:pPr>
            <a:endParaRPr lang="cs-CZ" altLang="cs-CZ" sz="3200" dirty="0" smtClean="0"/>
          </a:p>
          <a:p>
            <a:pPr>
              <a:buClr>
                <a:schemeClr val="folHlink"/>
              </a:buClr>
              <a:buFont typeface="Wingdings" pitchFamily="2" charset="2"/>
              <a:buNone/>
            </a:pPr>
            <a:endParaRPr lang="cs-CZ" altLang="cs-CZ" sz="3200" dirty="0" smtClean="0"/>
          </a:p>
          <a:p>
            <a:r>
              <a:rPr lang="cs-CZ" altLang="cs-CZ" sz="2800" dirty="0" smtClean="0">
                <a:solidFill>
                  <a:schemeClr val="tx1"/>
                </a:solidFill>
                <a:latin typeface="Arial" panose="020B0604020202020204" pitchFamily="34" charset="0"/>
                <a:cs typeface="Arial" panose="020B0604020202020204" pitchFamily="34" charset="0"/>
              </a:rPr>
              <a:t>Cena za 1 bit paměti klesá směrem od procesoru</a:t>
            </a:r>
          </a:p>
          <a:p>
            <a:r>
              <a:rPr lang="cs-CZ" altLang="cs-CZ" sz="2800" dirty="0" smtClean="0">
                <a:solidFill>
                  <a:schemeClr val="tx1"/>
                </a:solidFill>
                <a:latin typeface="Arial" panose="020B0604020202020204" pitchFamily="34" charset="0"/>
                <a:cs typeface="Arial" panose="020B0604020202020204" pitchFamily="34" charset="0"/>
              </a:rPr>
              <a:t>Rychlost paměti klesá směrem od procesoru</a:t>
            </a:r>
          </a:p>
          <a:p>
            <a:r>
              <a:rPr lang="cs-CZ" altLang="cs-CZ" sz="2800" dirty="0" smtClean="0">
                <a:solidFill>
                  <a:schemeClr val="tx1"/>
                </a:solidFill>
                <a:latin typeface="Arial" panose="020B0604020202020204" pitchFamily="34" charset="0"/>
                <a:cs typeface="Arial" panose="020B0604020202020204" pitchFamily="34" charset="0"/>
              </a:rPr>
              <a:t>Kapacita paměti roste směrem od procesoru</a:t>
            </a:r>
          </a:p>
        </p:txBody>
      </p:sp>
      <p:grpSp>
        <p:nvGrpSpPr>
          <p:cNvPr id="2" name="Skupina 1"/>
          <p:cNvGrpSpPr/>
          <p:nvPr/>
        </p:nvGrpSpPr>
        <p:grpSpPr>
          <a:xfrm>
            <a:off x="395536" y="1905000"/>
            <a:ext cx="8505825" cy="1905000"/>
            <a:chOff x="304800" y="1905000"/>
            <a:chExt cx="8505825" cy="1905000"/>
          </a:xfrm>
        </p:grpSpPr>
        <p:sp>
          <p:nvSpPr>
            <p:cNvPr id="7173" name="Rectangle 2055"/>
            <p:cNvSpPr>
              <a:spLocks noChangeArrowheads="1"/>
            </p:cNvSpPr>
            <p:nvPr/>
          </p:nvSpPr>
          <p:spPr bwMode="auto">
            <a:xfrm>
              <a:off x="304800" y="1981200"/>
              <a:ext cx="1600200" cy="1066800"/>
            </a:xfrm>
            <a:prstGeom prst="rect">
              <a:avLst/>
            </a:prstGeom>
            <a:solidFill>
              <a:schemeClr val="accent1"/>
            </a:solidFill>
            <a:ln w="12700">
              <a:solidFill>
                <a:schemeClr val="tx1"/>
              </a:solidFill>
              <a:miter lim="800000"/>
              <a:headEnd/>
              <a:tailEnd/>
            </a:ln>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7174" name="Rectangle 2056"/>
            <p:cNvSpPr>
              <a:spLocks noChangeArrowheads="1"/>
            </p:cNvSpPr>
            <p:nvPr/>
          </p:nvSpPr>
          <p:spPr bwMode="auto">
            <a:xfrm>
              <a:off x="2667000" y="1981200"/>
              <a:ext cx="1447800" cy="1143000"/>
            </a:xfrm>
            <a:prstGeom prst="rect">
              <a:avLst/>
            </a:prstGeom>
            <a:solidFill>
              <a:schemeClr val="accent1"/>
            </a:solidFill>
            <a:ln w="12700">
              <a:solidFill>
                <a:schemeClr val="tx1"/>
              </a:solidFill>
              <a:miter lim="800000"/>
              <a:headEnd/>
              <a:tailEnd/>
            </a:ln>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7175" name="Rectangle 2058"/>
            <p:cNvSpPr>
              <a:spLocks noChangeArrowheads="1"/>
            </p:cNvSpPr>
            <p:nvPr/>
          </p:nvSpPr>
          <p:spPr bwMode="auto">
            <a:xfrm>
              <a:off x="4419600" y="1981200"/>
              <a:ext cx="1371600" cy="1143000"/>
            </a:xfrm>
            <a:prstGeom prst="rect">
              <a:avLst/>
            </a:prstGeom>
            <a:solidFill>
              <a:schemeClr val="accent1"/>
            </a:solidFill>
            <a:ln w="12700">
              <a:solidFill>
                <a:schemeClr val="tx1"/>
              </a:solidFill>
              <a:miter lim="800000"/>
              <a:headEnd/>
              <a:tailEnd/>
            </a:ln>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7176" name="Rectangle 2059"/>
            <p:cNvSpPr>
              <a:spLocks noChangeArrowheads="1"/>
            </p:cNvSpPr>
            <p:nvPr/>
          </p:nvSpPr>
          <p:spPr bwMode="auto">
            <a:xfrm>
              <a:off x="7162800" y="1905000"/>
              <a:ext cx="1447800" cy="1219200"/>
            </a:xfrm>
            <a:prstGeom prst="rect">
              <a:avLst/>
            </a:prstGeom>
            <a:solidFill>
              <a:schemeClr val="accent1"/>
            </a:solidFill>
            <a:ln w="12700">
              <a:solidFill>
                <a:schemeClr val="tx1"/>
              </a:solidFill>
              <a:miter lim="800000"/>
              <a:headEnd/>
              <a:tailEnd/>
            </a:ln>
          </p:spPr>
          <p:txBody>
            <a:bodyPr wrap="none" anchor="ct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endParaRPr lang="cs-CZ" altLang="cs-CZ"/>
            </a:p>
          </p:txBody>
        </p:sp>
        <p:sp>
          <p:nvSpPr>
            <p:cNvPr id="7177" name="Text Box 2060"/>
            <p:cNvSpPr txBox="1">
              <a:spLocks noChangeArrowheads="1"/>
            </p:cNvSpPr>
            <p:nvPr/>
          </p:nvSpPr>
          <p:spPr bwMode="auto">
            <a:xfrm>
              <a:off x="539750" y="227647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r>
                <a:rPr lang="cs-CZ" altLang="cs-CZ" sz="2400" dirty="0"/>
                <a:t>Procesor</a:t>
              </a:r>
            </a:p>
          </p:txBody>
        </p:sp>
        <p:sp>
          <p:nvSpPr>
            <p:cNvPr id="7178" name="Text Box 2061"/>
            <p:cNvSpPr txBox="1">
              <a:spLocks noChangeArrowheads="1"/>
            </p:cNvSpPr>
            <p:nvPr/>
          </p:nvSpPr>
          <p:spPr bwMode="auto">
            <a:xfrm>
              <a:off x="2843213" y="2276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r>
                <a:rPr lang="cs-CZ" altLang="cs-CZ" sz="2400"/>
                <a:t>   M1</a:t>
              </a:r>
            </a:p>
          </p:txBody>
        </p:sp>
        <p:sp>
          <p:nvSpPr>
            <p:cNvPr id="7179" name="Text Box 2062"/>
            <p:cNvSpPr txBox="1">
              <a:spLocks noChangeArrowheads="1"/>
            </p:cNvSpPr>
            <p:nvPr/>
          </p:nvSpPr>
          <p:spPr bwMode="auto">
            <a:xfrm>
              <a:off x="4787900" y="227647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r>
                <a:rPr lang="cs-CZ" altLang="cs-CZ" sz="2400"/>
                <a:t>M2</a:t>
              </a:r>
            </a:p>
          </p:txBody>
        </p:sp>
        <p:sp>
          <p:nvSpPr>
            <p:cNvPr id="7180" name="Text Box 2063"/>
            <p:cNvSpPr txBox="1">
              <a:spLocks noChangeArrowheads="1"/>
            </p:cNvSpPr>
            <p:nvPr/>
          </p:nvSpPr>
          <p:spPr bwMode="auto">
            <a:xfrm>
              <a:off x="7315200" y="2514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endParaRPr lang="cs-CZ" altLang="cs-CZ" sz="2400"/>
            </a:p>
          </p:txBody>
        </p:sp>
        <p:sp>
          <p:nvSpPr>
            <p:cNvPr id="7181" name="Text Box 2064"/>
            <p:cNvSpPr txBox="1">
              <a:spLocks noChangeArrowheads="1"/>
            </p:cNvSpPr>
            <p:nvPr/>
          </p:nvSpPr>
          <p:spPr bwMode="auto">
            <a:xfrm>
              <a:off x="7667625" y="2276475"/>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r>
                <a:rPr lang="cs-CZ" altLang="cs-CZ" sz="2400"/>
                <a:t>M</a:t>
              </a:r>
              <a:r>
                <a:rPr lang="cs-CZ" altLang="cs-CZ" sz="2400" baseline="-25000"/>
                <a:t>n</a:t>
              </a:r>
              <a:endParaRPr lang="cs-CZ" altLang="cs-CZ" sz="2400"/>
            </a:p>
          </p:txBody>
        </p:sp>
        <p:sp>
          <p:nvSpPr>
            <p:cNvPr id="7182" name="Line 2065"/>
            <p:cNvSpPr>
              <a:spLocks noChangeShapeType="1"/>
            </p:cNvSpPr>
            <p:nvPr/>
          </p:nvSpPr>
          <p:spPr bwMode="auto">
            <a:xfrm>
              <a:off x="1905000" y="2362200"/>
              <a:ext cx="762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3" name="Line 2066"/>
            <p:cNvSpPr>
              <a:spLocks noChangeShapeType="1"/>
            </p:cNvSpPr>
            <p:nvPr/>
          </p:nvSpPr>
          <p:spPr bwMode="auto">
            <a:xfrm>
              <a:off x="4114800" y="23622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4" name="Line 2067"/>
            <p:cNvSpPr>
              <a:spLocks noChangeShapeType="1"/>
            </p:cNvSpPr>
            <p:nvPr/>
          </p:nvSpPr>
          <p:spPr bwMode="auto">
            <a:xfrm>
              <a:off x="5791200" y="2286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5" name="Line 2068"/>
            <p:cNvSpPr>
              <a:spLocks noChangeShapeType="1"/>
            </p:cNvSpPr>
            <p:nvPr/>
          </p:nvSpPr>
          <p:spPr bwMode="auto">
            <a:xfrm>
              <a:off x="6705600" y="22860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6" name="Line 2069"/>
            <p:cNvSpPr>
              <a:spLocks noChangeShapeType="1"/>
            </p:cNvSpPr>
            <p:nvPr/>
          </p:nvSpPr>
          <p:spPr bwMode="auto">
            <a:xfrm flipH="1">
              <a:off x="6705600" y="2743200"/>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7" name="Line 2070"/>
            <p:cNvSpPr>
              <a:spLocks noChangeShapeType="1"/>
            </p:cNvSpPr>
            <p:nvPr/>
          </p:nvSpPr>
          <p:spPr bwMode="auto">
            <a:xfrm flipH="1">
              <a:off x="5791200" y="27432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8" name="Line 2071"/>
            <p:cNvSpPr>
              <a:spLocks noChangeShapeType="1"/>
            </p:cNvSpPr>
            <p:nvPr/>
          </p:nvSpPr>
          <p:spPr bwMode="auto">
            <a:xfrm flipH="1">
              <a:off x="4114800" y="2819400"/>
              <a:ext cx="304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89" name="Line 2072"/>
            <p:cNvSpPr>
              <a:spLocks noChangeShapeType="1"/>
            </p:cNvSpPr>
            <p:nvPr/>
          </p:nvSpPr>
          <p:spPr bwMode="auto">
            <a:xfrm flipH="1">
              <a:off x="1905000" y="2819400"/>
              <a:ext cx="685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7190" name="Line 2073"/>
            <p:cNvSpPr>
              <a:spLocks noChangeShapeType="1"/>
            </p:cNvSpPr>
            <p:nvPr/>
          </p:nvSpPr>
          <p:spPr bwMode="auto">
            <a:xfrm>
              <a:off x="2667000" y="32766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7191" name="Line 2075"/>
            <p:cNvSpPr>
              <a:spLocks noChangeShapeType="1"/>
            </p:cNvSpPr>
            <p:nvPr/>
          </p:nvSpPr>
          <p:spPr bwMode="auto">
            <a:xfrm>
              <a:off x="8610600" y="3200400"/>
              <a:ext cx="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7192" name="Line 2076"/>
            <p:cNvSpPr>
              <a:spLocks noChangeShapeType="1"/>
            </p:cNvSpPr>
            <p:nvPr/>
          </p:nvSpPr>
          <p:spPr bwMode="auto">
            <a:xfrm>
              <a:off x="2667000" y="3505200"/>
              <a:ext cx="5943600" cy="0"/>
            </a:xfrm>
            <a:prstGeom prst="line">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cs-CZ"/>
            </a:p>
          </p:txBody>
        </p:sp>
        <p:sp>
          <p:nvSpPr>
            <p:cNvPr id="7193" name="Text Box 2077"/>
            <p:cNvSpPr txBox="1">
              <a:spLocks noChangeArrowheads="1"/>
            </p:cNvSpPr>
            <p:nvPr/>
          </p:nvSpPr>
          <p:spPr bwMode="auto">
            <a:xfrm>
              <a:off x="3352800" y="31242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r>
                <a:rPr lang="cs-CZ" altLang="cs-CZ" sz="2400" dirty="0">
                  <a:latin typeface="Arial" panose="020B0604020202020204" pitchFamily="34" charset="0"/>
                  <a:cs typeface="Arial" panose="020B0604020202020204" pitchFamily="34" charset="0"/>
                </a:rPr>
                <a:t>Paměťový systém</a:t>
              </a:r>
            </a:p>
          </p:txBody>
        </p:sp>
      </p:grpSp>
      <p:sp>
        <p:nvSpPr>
          <p:cNvPr id="4" name="Zástupný symbol pro číslo snímku 3"/>
          <p:cNvSpPr>
            <a:spLocks noGrp="1"/>
          </p:cNvSpPr>
          <p:nvPr>
            <p:ph type="sldNum" sz="quarter" idx="12"/>
          </p:nvPr>
        </p:nvSpPr>
        <p:spPr/>
        <p:txBody>
          <a:bodyPr/>
          <a:lstStyle/>
          <a:p>
            <a:fld id="{AC57A5DF-1266-40EA-9282-1E66B9DE06C0}" type="slidenum">
              <a:rPr lang="cs-CZ" smtClean="0"/>
              <a:t>15</a:t>
            </a:fld>
            <a:endParaRPr lang="cs-CZ"/>
          </a:p>
        </p:txBody>
      </p:sp>
    </p:spTree>
    <p:extLst>
      <p:ext uri="{BB962C8B-B14F-4D97-AF65-F5344CB8AC3E}">
        <p14:creationId xmlns:p14="http://schemas.microsoft.com/office/powerpoint/2010/main" val="302556638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title"/>
          </p:nvPr>
        </p:nvSpPr>
        <p:spPr>
          <a:xfrm>
            <a:off x="395288" y="476672"/>
            <a:ext cx="8748712" cy="678904"/>
          </a:xfrm>
          <a:noFill/>
        </p:spPr>
        <p:txBody>
          <a:bodyPr/>
          <a:lstStyle/>
          <a:p>
            <a:r>
              <a:rPr lang="cs-CZ" altLang="cs-CZ" sz="4000" dirty="0">
                <a:solidFill>
                  <a:srgbClr val="2F5897"/>
                </a:solidFill>
              </a:rPr>
              <a:t>Hierarchický paměťový systém</a:t>
            </a:r>
            <a:endParaRPr lang="cs-CZ" altLang="cs-CZ" sz="4800" b="1" dirty="0" smtClean="0"/>
          </a:p>
        </p:txBody>
      </p:sp>
      <p:pic>
        <p:nvPicPr>
          <p:cNvPr id="8195" name="Picture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84313"/>
            <a:ext cx="6988175" cy="497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Zástupný symbol pro číslo snímku 2"/>
          <p:cNvSpPr>
            <a:spLocks noGrp="1"/>
          </p:cNvSpPr>
          <p:nvPr>
            <p:ph type="sldNum" sz="quarter" idx="12"/>
          </p:nvPr>
        </p:nvSpPr>
        <p:spPr/>
        <p:txBody>
          <a:bodyPr/>
          <a:lstStyle/>
          <a:p>
            <a:fld id="{AC57A5DF-1266-40EA-9282-1E66B9DE06C0}" type="slidenum">
              <a:rPr lang="cs-CZ" smtClean="0"/>
              <a:t>16</a:t>
            </a:fld>
            <a:endParaRPr lang="cs-CZ"/>
          </a:p>
        </p:txBody>
      </p:sp>
    </p:spTree>
    <p:extLst>
      <p:ext uri="{BB962C8B-B14F-4D97-AF65-F5344CB8AC3E}">
        <p14:creationId xmlns:p14="http://schemas.microsoft.com/office/powerpoint/2010/main" val="37254936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9219" name="Rectangle 2053"/>
          <p:cNvSpPr>
            <a:spLocks noGrp="1" noChangeArrowheads="1"/>
          </p:cNvSpPr>
          <p:nvPr>
            <p:ph type="title"/>
          </p:nvPr>
        </p:nvSpPr>
        <p:spPr>
          <a:xfrm>
            <a:off x="395288" y="260350"/>
            <a:ext cx="8425184" cy="1104900"/>
          </a:xfrm>
          <a:noFill/>
        </p:spPr>
        <p:txBody>
          <a:bodyPr/>
          <a:lstStyle/>
          <a:p>
            <a:r>
              <a:rPr lang="cs-CZ" altLang="cs-CZ" sz="4000" dirty="0" smtClean="0"/>
              <a:t>Vnitřní paměti</a:t>
            </a:r>
          </a:p>
        </p:txBody>
      </p:sp>
      <p:sp>
        <p:nvSpPr>
          <p:cNvPr id="9220" name="Rectangle 2054"/>
          <p:cNvSpPr>
            <a:spLocks noGrp="1" noChangeArrowheads="1"/>
          </p:cNvSpPr>
          <p:nvPr>
            <p:ph type="body" idx="1"/>
          </p:nvPr>
        </p:nvSpPr>
        <p:spPr>
          <a:xfrm>
            <a:off x="381000" y="1524000"/>
            <a:ext cx="8534400" cy="4800600"/>
          </a:xfrm>
          <a:noFill/>
        </p:spPr>
        <p:txBody>
          <a:bodyPr/>
          <a:lstStyle/>
          <a:p>
            <a:r>
              <a:rPr lang="cs-CZ" altLang="cs-CZ" sz="3100" dirty="0" smtClean="0">
                <a:solidFill>
                  <a:srgbClr val="FF0000"/>
                </a:solidFill>
                <a:latin typeface="Arial" panose="020B0604020202020204" pitchFamily="34" charset="0"/>
                <a:cs typeface="Arial" panose="020B0604020202020204" pitchFamily="34" charset="0"/>
              </a:rPr>
              <a:t>registry</a:t>
            </a:r>
            <a:r>
              <a:rPr lang="cs-CZ" altLang="cs-CZ" sz="3100" dirty="0" smtClean="0">
                <a:solidFill>
                  <a:schemeClr val="tx1"/>
                </a:solidFill>
                <a:latin typeface="Arial" panose="020B0604020202020204" pitchFamily="34" charset="0"/>
                <a:cs typeface="Arial" panose="020B0604020202020204" pitchFamily="34" charset="0"/>
              </a:rPr>
              <a:t> - přímo na čipu procesoru</a:t>
            </a:r>
          </a:p>
          <a:p>
            <a:r>
              <a:rPr lang="cs-CZ" altLang="cs-CZ" sz="3100" dirty="0" smtClean="0">
                <a:solidFill>
                  <a:srgbClr val="FF0000"/>
                </a:solidFill>
                <a:latin typeface="Arial" panose="020B0604020202020204" pitchFamily="34" charset="0"/>
                <a:cs typeface="Arial" panose="020B0604020202020204" pitchFamily="34" charset="0"/>
              </a:rPr>
              <a:t>vyrovnávací paměť </a:t>
            </a:r>
            <a:r>
              <a:rPr lang="cs-CZ" altLang="cs-CZ" sz="3100" dirty="0" smtClean="0">
                <a:solidFill>
                  <a:schemeClr val="tx1"/>
                </a:solidFill>
                <a:latin typeface="Arial" panose="020B0604020202020204" pitchFamily="34" charset="0"/>
                <a:cs typeface="Arial" panose="020B0604020202020204" pitchFamily="34" charset="0"/>
              </a:rPr>
              <a:t>(</a:t>
            </a:r>
            <a:r>
              <a:rPr lang="cs-CZ" altLang="cs-CZ" sz="3100" dirty="0" err="1" smtClean="0">
                <a:solidFill>
                  <a:schemeClr val="tx1"/>
                </a:solidFill>
                <a:latin typeface="Arial" panose="020B0604020202020204" pitchFamily="34" charset="0"/>
                <a:cs typeface="Arial" panose="020B0604020202020204" pitchFamily="34" charset="0"/>
              </a:rPr>
              <a:t>cache</a:t>
            </a:r>
            <a:r>
              <a:rPr lang="cs-CZ" altLang="cs-CZ" sz="3100" dirty="0" smtClean="0">
                <a:solidFill>
                  <a:schemeClr val="tx1"/>
                </a:solidFill>
                <a:latin typeface="Arial" panose="020B0604020202020204" pitchFamily="34" charset="0"/>
                <a:cs typeface="Arial" panose="020B0604020202020204" pitchFamily="34" charset="0"/>
              </a:rPr>
              <a:t>, </a:t>
            </a:r>
            <a:r>
              <a:rPr lang="cs-CZ" altLang="cs-CZ" sz="3100" dirty="0" err="1" smtClean="0">
                <a:solidFill>
                  <a:schemeClr val="tx1"/>
                </a:solidFill>
                <a:latin typeface="Arial" panose="020B0604020202020204" pitchFamily="34" charset="0"/>
                <a:cs typeface="Arial" panose="020B0604020202020204" pitchFamily="34" charset="0"/>
              </a:rPr>
              <a:t>buffer</a:t>
            </a:r>
            <a:r>
              <a:rPr lang="cs-CZ" altLang="cs-CZ" sz="3100" dirty="0" smtClean="0">
                <a:solidFill>
                  <a:schemeClr val="tx1"/>
                </a:solidFill>
                <a:latin typeface="Arial" panose="020B0604020202020204" pitchFamily="34" charset="0"/>
                <a:cs typeface="Arial" panose="020B0604020202020204" pitchFamily="34" charset="0"/>
              </a:rPr>
              <a:t>)</a:t>
            </a:r>
          </a:p>
          <a:p>
            <a:r>
              <a:rPr lang="cs-CZ" altLang="cs-CZ" sz="3100" dirty="0" smtClean="0">
                <a:solidFill>
                  <a:srgbClr val="FF0000"/>
                </a:solidFill>
                <a:latin typeface="Arial" panose="020B0604020202020204" pitchFamily="34" charset="0"/>
                <a:cs typeface="Arial" panose="020B0604020202020204" pitchFamily="34" charset="0"/>
              </a:rPr>
              <a:t>hlavní paměť </a:t>
            </a:r>
            <a:r>
              <a:rPr lang="cs-CZ" altLang="cs-CZ" sz="3100" dirty="0" smtClean="0">
                <a:solidFill>
                  <a:schemeClr val="tx1"/>
                </a:solidFill>
                <a:latin typeface="Arial" panose="020B0604020202020204" pitchFamily="34" charset="0"/>
                <a:cs typeface="Arial" panose="020B0604020202020204" pitchFamily="34" charset="0"/>
              </a:rPr>
              <a:t>(</a:t>
            </a:r>
            <a:r>
              <a:rPr lang="cs-CZ" altLang="cs-CZ" sz="3100" dirty="0" err="1" smtClean="0">
                <a:solidFill>
                  <a:schemeClr val="tx1"/>
                </a:solidFill>
                <a:latin typeface="Arial" panose="020B0604020202020204" pitchFamily="34" charset="0"/>
                <a:cs typeface="Arial" panose="020B0604020202020204" pitchFamily="34" charset="0"/>
              </a:rPr>
              <a:t>main</a:t>
            </a:r>
            <a:r>
              <a:rPr lang="cs-CZ" altLang="cs-CZ" sz="3100" dirty="0" smtClean="0">
                <a:solidFill>
                  <a:schemeClr val="tx1"/>
                </a:solidFill>
                <a:latin typeface="Arial" panose="020B0604020202020204" pitchFamily="34" charset="0"/>
                <a:cs typeface="Arial" panose="020B0604020202020204" pitchFamily="34" charset="0"/>
              </a:rPr>
              <a:t> </a:t>
            </a:r>
            <a:r>
              <a:rPr lang="cs-CZ" altLang="cs-CZ" sz="3100" dirty="0" err="1" smtClean="0">
                <a:solidFill>
                  <a:schemeClr val="tx1"/>
                </a:solidFill>
                <a:latin typeface="Arial" panose="020B0604020202020204" pitchFamily="34" charset="0"/>
                <a:cs typeface="Arial" panose="020B0604020202020204" pitchFamily="34" charset="0"/>
              </a:rPr>
              <a:t>memory</a:t>
            </a:r>
            <a:r>
              <a:rPr lang="cs-CZ" altLang="cs-CZ" sz="3100" dirty="0" smtClean="0">
                <a:solidFill>
                  <a:schemeClr val="tx1"/>
                </a:solidFill>
                <a:latin typeface="Arial" panose="020B0604020202020204" pitchFamily="34" charset="0"/>
                <a:cs typeface="Arial" panose="020B0604020202020204" pitchFamily="34" charset="0"/>
              </a:rPr>
              <a:t>, operační paměť)</a:t>
            </a:r>
          </a:p>
        </p:txBody>
      </p:sp>
      <p:sp>
        <p:nvSpPr>
          <p:cNvPr id="9221" name="Text Box 2062"/>
          <p:cNvSpPr txBox="1">
            <a:spLocks noChangeArrowheads="1"/>
          </p:cNvSpPr>
          <p:nvPr/>
        </p:nvSpPr>
        <p:spPr bwMode="auto">
          <a:xfrm>
            <a:off x="7315200" y="2514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50000"/>
              </a:spcBef>
            </a:pPr>
            <a:endParaRPr lang="cs-CZ" altLang="cs-CZ" sz="2400"/>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17</a:t>
            </a:fld>
            <a:endParaRPr lang="cs-CZ"/>
          </a:p>
        </p:txBody>
      </p:sp>
    </p:spTree>
    <p:extLst>
      <p:ext uri="{BB962C8B-B14F-4D97-AF65-F5344CB8AC3E}">
        <p14:creationId xmlns:p14="http://schemas.microsoft.com/office/powerpoint/2010/main" val="106481838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835496"/>
          </a:xfrm>
        </p:spPr>
        <p:txBody>
          <a:bodyPr/>
          <a:lstStyle/>
          <a:p>
            <a:r>
              <a:rPr lang="cs-CZ" sz="4000" dirty="0" smtClean="0"/>
              <a:t>Paměti RAM</a:t>
            </a:r>
            <a:endParaRPr lang="cs-CZ" sz="4000" dirty="0"/>
          </a:p>
        </p:txBody>
      </p:sp>
      <p:sp>
        <p:nvSpPr>
          <p:cNvPr id="3" name="Zástupný symbol pro obsah 2"/>
          <p:cNvSpPr>
            <a:spLocks noGrp="1"/>
          </p:cNvSpPr>
          <p:nvPr>
            <p:ph idx="1"/>
          </p:nvPr>
        </p:nvSpPr>
        <p:spPr/>
        <p:txBody>
          <a:bodyPr>
            <a:normAutofit fontScale="92500" lnSpcReduction="10000"/>
          </a:bodyPr>
          <a:lstStyle/>
          <a:p>
            <a:r>
              <a:rPr lang="cs-CZ" dirty="0">
                <a:solidFill>
                  <a:srgbClr val="FF0000"/>
                </a:solidFill>
                <a:latin typeface="Arial" panose="020B0604020202020204" pitchFamily="34" charset="0"/>
                <a:cs typeface="Arial" panose="020B0604020202020204" pitchFamily="34" charset="0"/>
              </a:rPr>
              <a:t>RAM</a:t>
            </a:r>
            <a:r>
              <a:rPr lang="cs-CZ" dirty="0">
                <a:solidFill>
                  <a:schemeClr val="tx1"/>
                </a:solidFill>
                <a:latin typeface="Arial" panose="020B0604020202020204" pitchFamily="34" charset="0"/>
                <a:cs typeface="Arial" panose="020B0604020202020204" pitchFamily="34" charset="0"/>
              </a:rPr>
              <a:t> (anglicky </a:t>
            </a:r>
            <a:r>
              <a:rPr lang="cs-CZ" i="1" dirty="0" err="1">
                <a:solidFill>
                  <a:schemeClr val="tx1"/>
                </a:solidFill>
                <a:latin typeface="Arial" panose="020B0604020202020204" pitchFamily="34" charset="0"/>
                <a:cs typeface="Arial" panose="020B0604020202020204" pitchFamily="34" charset="0"/>
              </a:rPr>
              <a:t>random-access</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memory</a:t>
            </a:r>
            <a:r>
              <a:rPr lang="cs-CZ" dirty="0">
                <a:solidFill>
                  <a:schemeClr val="tx1"/>
                </a:solidFill>
                <a:latin typeface="Arial" panose="020B0604020202020204" pitchFamily="34" charset="0"/>
                <a:cs typeface="Arial" panose="020B0604020202020204" pitchFamily="34" charset="0"/>
              </a:rPr>
              <a:t>, paměť s přímým přístupem nebo paměť s libovolným výběrem) je </a:t>
            </a:r>
            <a:r>
              <a:rPr lang="cs-CZ" dirty="0" smtClean="0">
                <a:solidFill>
                  <a:schemeClr val="tx1"/>
                </a:solidFill>
                <a:latin typeface="Arial" panose="020B0604020202020204" pitchFamily="34" charset="0"/>
                <a:cs typeface="Arial" panose="020B0604020202020204" pitchFamily="34" charset="0"/>
              </a:rPr>
              <a:t>typ </a:t>
            </a:r>
            <a:r>
              <a:rPr lang="cs-CZ" dirty="0">
                <a:solidFill>
                  <a:schemeClr val="tx1"/>
                </a:solidFill>
                <a:latin typeface="Arial" panose="020B0604020202020204" pitchFamily="34" charset="0"/>
                <a:cs typeface="Arial" panose="020B0604020202020204" pitchFamily="34" charset="0"/>
              </a:rPr>
              <a:t>paměti, u níž je libovolné paměťové místo přístupné za stejnou vybavovací dobu</a:t>
            </a:r>
            <a:r>
              <a:rPr lang="cs-CZ" dirty="0" smtClean="0">
                <a:solidFill>
                  <a:schemeClr val="tx1"/>
                </a:solidFill>
                <a:latin typeface="Arial" panose="020B0604020202020204" pitchFamily="34" charset="0"/>
                <a:cs typeface="Arial" panose="020B0604020202020204" pitchFamily="34" charset="0"/>
              </a:rPr>
              <a:t>.</a:t>
            </a:r>
          </a:p>
          <a:p>
            <a:r>
              <a:rPr lang="cs-CZ" dirty="0">
                <a:solidFill>
                  <a:schemeClr val="tx1"/>
                </a:solidFill>
                <a:latin typeface="Arial" panose="020B0604020202020204" pitchFamily="34" charset="0"/>
                <a:cs typeface="Arial" panose="020B0604020202020204" pitchFamily="34" charset="0"/>
              </a:rPr>
              <a:t>Prakticky se v </a:t>
            </a:r>
            <a:r>
              <a:rPr lang="cs-CZ" dirty="0" smtClean="0">
                <a:solidFill>
                  <a:schemeClr val="tx1"/>
                </a:solidFill>
                <a:latin typeface="Arial" panose="020B0604020202020204" pitchFamily="34" charset="0"/>
                <a:cs typeface="Arial" panose="020B0604020202020204" pitchFamily="34" charset="0"/>
              </a:rPr>
              <a:t>současnosti </a:t>
            </a:r>
            <a:r>
              <a:rPr lang="cs-CZ" dirty="0">
                <a:solidFill>
                  <a:schemeClr val="tx1"/>
                </a:solidFill>
                <a:latin typeface="Arial" panose="020B0604020202020204" pitchFamily="34" charset="0"/>
                <a:cs typeface="Arial" panose="020B0604020202020204" pitchFamily="34" charset="0"/>
              </a:rPr>
              <a:t>termín RAM používá téměř výlučně pro polovodičové paměti, kde se přístupová doba pro zápis i čtení pohybuje v řádech maximálně stovek nanosekund. </a:t>
            </a:r>
            <a:endParaRPr lang="cs-CZ" dirty="0" smtClean="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Za </a:t>
            </a:r>
            <a:r>
              <a:rPr lang="cs-CZ" dirty="0">
                <a:solidFill>
                  <a:schemeClr val="tx1"/>
                </a:solidFill>
                <a:latin typeface="Arial" panose="020B0604020202020204" pitchFamily="34" charset="0"/>
                <a:cs typeface="Arial" panose="020B0604020202020204" pitchFamily="34" charset="0"/>
              </a:rPr>
              <a:t>paměť RAM nemůžeme považovat např. mechanické pevné disky, protože zde je obrovský rozdíl mezi rychlostí sekvenčního přístupu a rychlostí "náhodného" přístupu. Rovněž je možné, že bychom běžný mechanický harddisk při použití pro "náhodné" čtení a zápis rychle zničili.</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18</a:t>
            </a:fld>
            <a:endParaRPr lang="cs-CZ"/>
          </a:p>
        </p:txBody>
      </p:sp>
    </p:spTree>
    <p:extLst>
      <p:ext uri="{BB962C8B-B14F-4D97-AF65-F5344CB8AC3E}">
        <p14:creationId xmlns:p14="http://schemas.microsoft.com/office/powerpoint/2010/main" val="220816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smtClean="0"/>
              <a:t>Rozdělení pamětí RAM</a:t>
            </a:r>
            <a:endParaRPr lang="cs-CZ" sz="4000" dirty="0"/>
          </a:p>
        </p:txBody>
      </p:sp>
      <p:sp>
        <p:nvSpPr>
          <p:cNvPr id="3" name="Zástupný symbol pro obsah 2"/>
          <p:cNvSpPr>
            <a:spLocks noGrp="1"/>
          </p:cNvSpPr>
          <p:nvPr>
            <p:ph idx="1"/>
          </p:nvPr>
        </p:nvSpPr>
        <p:spPr/>
        <p:txBody>
          <a:bodyPr>
            <a:normAutofit fontScale="62500" lnSpcReduction="20000"/>
          </a:bodyPr>
          <a:lstStyle/>
          <a:p>
            <a:pPr>
              <a:lnSpc>
                <a:spcPct val="120000"/>
              </a:lnSpc>
            </a:pPr>
            <a:r>
              <a:rPr lang="cs-CZ" sz="2900" dirty="0">
                <a:solidFill>
                  <a:schemeClr val="tx1"/>
                </a:solidFill>
                <a:latin typeface="Arial" panose="020B0604020202020204" pitchFamily="34" charset="0"/>
                <a:cs typeface="Arial" panose="020B0604020202020204" pitchFamily="34" charset="0"/>
              </a:rPr>
              <a:t>Podle toho, zda paměť uchovává informace i po vypnutí napájení, dělíme paměti na</a:t>
            </a:r>
            <a:r>
              <a:rPr lang="cs-CZ" sz="2900" dirty="0" smtClean="0">
                <a:solidFill>
                  <a:schemeClr val="tx1"/>
                </a:solidFill>
                <a:latin typeface="Arial" panose="020B0604020202020204" pitchFamily="34" charset="0"/>
                <a:cs typeface="Arial" panose="020B0604020202020204" pitchFamily="34" charset="0"/>
              </a:rPr>
              <a:t>:</a:t>
            </a:r>
            <a:endParaRPr lang="cs-CZ" sz="2900" dirty="0">
              <a:solidFill>
                <a:schemeClr val="tx1"/>
              </a:solidFill>
              <a:latin typeface="Arial" panose="020B0604020202020204" pitchFamily="34" charset="0"/>
              <a:cs typeface="Arial" panose="020B0604020202020204" pitchFamily="34" charset="0"/>
            </a:endParaRPr>
          </a:p>
          <a:p>
            <a:pPr lvl="1">
              <a:lnSpc>
                <a:spcPct val="120000"/>
              </a:lnSpc>
            </a:pPr>
            <a:r>
              <a:rPr lang="cs-CZ" sz="2600" dirty="0" err="1">
                <a:solidFill>
                  <a:schemeClr val="tx1"/>
                </a:solidFill>
                <a:latin typeface="Arial" panose="020B0604020202020204" pitchFamily="34" charset="0"/>
                <a:cs typeface="Arial" panose="020B0604020202020204" pitchFamily="34" charset="0"/>
              </a:rPr>
              <a:t>volatilní</a:t>
            </a:r>
            <a:r>
              <a:rPr lang="cs-CZ" sz="2600" dirty="0">
                <a:solidFill>
                  <a:schemeClr val="tx1"/>
                </a:solidFill>
                <a:latin typeface="Arial" panose="020B0604020202020204" pitchFamily="34" charset="0"/>
                <a:cs typeface="Arial" panose="020B0604020202020204" pitchFamily="34" charset="0"/>
              </a:rPr>
              <a:t> – při vypnutí napájení se informace smaže; takto se chovají polovodičové paměti RWM-RAM</a:t>
            </a:r>
          </a:p>
          <a:p>
            <a:pPr lvl="1">
              <a:lnSpc>
                <a:spcPct val="120000"/>
              </a:lnSpc>
            </a:pPr>
            <a:r>
              <a:rPr lang="cs-CZ" sz="2600" dirty="0" err="1">
                <a:solidFill>
                  <a:schemeClr val="tx1"/>
                </a:solidFill>
                <a:latin typeface="Arial" panose="020B0604020202020204" pitchFamily="34" charset="0"/>
                <a:cs typeface="Arial" panose="020B0604020202020204" pitchFamily="34" charset="0"/>
              </a:rPr>
              <a:t>nevolatilní</a:t>
            </a:r>
            <a:r>
              <a:rPr lang="cs-CZ" sz="2600" dirty="0">
                <a:solidFill>
                  <a:schemeClr val="tx1"/>
                </a:solidFill>
                <a:latin typeface="Arial" panose="020B0604020202020204" pitchFamily="34" charset="0"/>
                <a:cs typeface="Arial" panose="020B0604020202020204" pitchFamily="34" charset="0"/>
              </a:rPr>
              <a:t> – informace vydrží vypnutí napájení; tuto vlastnost mají magnetické paměti (magnetické disky, paměti na tenkých vrstvách a v minulosti používané feritové paměti a bubnové paměti)</a:t>
            </a:r>
          </a:p>
          <a:p>
            <a:pPr>
              <a:lnSpc>
                <a:spcPct val="120000"/>
              </a:lnSpc>
            </a:pPr>
            <a:r>
              <a:rPr lang="cs-CZ" sz="2900" dirty="0">
                <a:solidFill>
                  <a:schemeClr val="tx1"/>
                </a:solidFill>
                <a:latin typeface="Arial" panose="020B0604020202020204" pitchFamily="34" charset="0"/>
                <a:cs typeface="Arial" panose="020B0604020202020204" pitchFamily="34" charset="0"/>
              </a:rPr>
              <a:t>Polovodičové paměti RAM jsou rychlejší, ale jsou </a:t>
            </a:r>
            <a:r>
              <a:rPr lang="cs-CZ" sz="2900" dirty="0" err="1">
                <a:solidFill>
                  <a:schemeClr val="tx1"/>
                </a:solidFill>
                <a:latin typeface="Arial" panose="020B0604020202020204" pitchFamily="34" charset="0"/>
                <a:cs typeface="Arial" panose="020B0604020202020204" pitchFamily="34" charset="0"/>
              </a:rPr>
              <a:t>volatilní</a:t>
            </a:r>
            <a:r>
              <a:rPr lang="cs-CZ" sz="2900" dirty="0">
                <a:solidFill>
                  <a:schemeClr val="tx1"/>
                </a:solidFill>
                <a:latin typeface="Arial" panose="020B0604020202020204" pitchFamily="34" charset="0"/>
                <a:cs typeface="Arial" panose="020B0604020202020204" pitchFamily="34" charset="0"/>
              </a:rPr>
              <a:t> a jsou dražší než diskové paměti při přepočtu ceny za jeden bit. Používají se především jako operační paměti počítačů. Slouží tedy k uchování údajů, které počítač potřebuje pro zpracovávání právě prováděné úlohy</a:t>
            </a:r>
            <a:r>
              <a:rPr lang="cs-CZ" sz="2900" dirty="0" smtClean="0">
                <a:solidFill>
                  <a:schemeClr val="tx1"/>
                </a:solidFill>
                <a:latin typeface="Arial" panose="020B0604020202020204" pitchFamily="34" charset="0"/>
                <a:cs typeface="Arial" panose="020B0604020202020204" pitchFamily="34" charset="0"/>
              </a:rPr>
              <a:t>.</a:t>
            </a:r>
            <a:endParaRPr lang="cs-CZ" sz="2900" dirty="0">
              <a:solidFill>
                <a:schemeClr val="tx1"/>
              </a:solidFill>
              <a:latin typeface="Arial" panose="020B0604020202020204" pitchFamily="34" charset="0"/>
              <a:cs typeface="Arial" panose="020B0604020202020204" pitchFamily="34" charset="0"/>
            </a:endParaRPr>
          </a:p>
          <a:p>
            <a:pPr>
              <a:lnSpc>
                <a:spcPct val="120000"/>
              </a:lnSpc>
            </a:pPr>
            <a:r>
              <a:rPr lang="cs-CZ" sz="2900" dirty="0">
                <a:solidFill>
                  <a:schemeClr val="tx1"/>
                </a:solidFill>
                <a:latin typeface="Arial" panose="020B0604020202020204" pitchFamily="34" charset="0"/>
                <a:cs typeface="Arial" panose="020B0604020202020204" pitchFamily="34" charset="0"/>
              </a:rPr>
              <a:t>Údaje, které je potřeba uchovat i po vypnutí počítače, musí být uloženy do </a:t>
            </a:r>
            <a:r>
              <a:rPr lang="cs-CZ" sz="2900" dirty="0" err="1">
                <a:solidFill>
                  <a:schemeClr val="tx1"/>
                </a:solidFill>
                <a:latin typeface="Arial" panose="020B0604020202020204" pitchFamily="34" charset="0"/>
                <a:cs typeface="Arial" panose="020B0604020202020204" pitchFamily="34" charset="0"/>
              </a:rPr>
              <a:t>nevolatilní</a:t>
            </a:r>
            <a:r>
              <a:rPr lang="cs-CZ" sz="2900" dirty="0">
                <a:solidFill>
                  <a:schemeClr val="tx1"/>
                </a:solidFill>
                <a:latin typeface="Arial" panose="020B0604020202020204" pitchFamily="34" charset="0"/>
                <a:cs typeface="Arial" panose="020B0604020202020204" pitchFamily="34" charset="0"/>
              </a:rPr>
              <a:t> paměti – obvykle na pevný disk. Jeho nižší rychlost je kompenzována vyšší kapacitou a nezávislostí na napájení.</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19</a:t>
            </a:fld>
            <a:endParaRPr lang="cs-CZ"/>
          </a:p>
        </p:txBody>
      </p:sp>
    </p:spTree>
    <p:extLst>
      <p:ext uri="{BB962C8B-B14F-4D97-AF65-F5344CB8AC3E}">
        <p14:creationId xmlns:p14="http://schemas.microsoft.com/office/powerpoint/2010/main" val="238353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3075" name="Rectangle 5"/>
          <p:cNvSpPr>
            <a:spLocks noGrp="1" noChangeArrowheads="1"/>
          </p:cNvSpPr>
          <p:nvPr>
            <p:ph type="title"/>
          </p:nvPr>
        </p:nvSpPr>
        <p:spPr>
          <a:xfrm>
            <a:off x="467544" y="476672"/>
            <a:ext cx="8229600" cy="763488"/>
          </a:xfrm>
          <a:noFill/>
        </p:spPr>
        <p:txBody>
          <a:bodyPr/>
          <a:lstStyle/>
          <a:p>
            <a:r>
              <a:rPr lang="cs-CZ" altLang="cs-CZ" sz="4000" dirty="0" smtClean="0"/>
              <a:t>Základní pojmy</a:t>
            </a:r>
            <a:endParaRPr lang="cs-CZ" altLang="cs-CZ" sz="4000" dirty="0" smtClean="0">
              <a:latin typeface="Times New Roman CE" charset="-18"/>
            </a:endParaRPr>
          </a:p>
        </p:txBody>
      </p:sp>
      <p:sp>
        <p:nvSpPr>
          <p:cNvPr id="3076" name="Rectangle 6"/>
          <p:cNvSpPr>
            <a:spLocks noGrp="1" noChangeArrowheads="1"/>
          </p:cNvSpPr>
          <p:nvPr>
            <p:ph type="body" idx="1"/>
          </p:nvPr>
        </p:nvSpPr>
        <p:spPr>
          <a:xfrm>
            <a:off x="381000" y="1524000"/>
            <a:ext cx="8534400" cy="4800600"/>
          </a:xfrm>
          <a:noFill/>
        </p:spPr>
        <p:txBody>
          <a:bodyPr/>
          <a:lstStyle/>
          <a:p>
            <a:pPr>
              <a:buClr>
                <a:schemeClr val="tx1"/>
              </a:buClr>
            </a:pPr>
            <a:r>
              <a:rPr lang="cs-CZ" altLang="cs-CZ" sz="2600" dirty="0">
                <a:solidFill>
                  <a:schemeClr val="tx1"/>
                </a:solidFill>
                <a:latin typeface="Arial" panose="020B0604020202020204" pitchFamily="34" charset="0"/>
                <a:cs typeface="Arial" panose="020B0604020202020204" pitchFamily="34" charset="0"/>
              </a:rPr>
              <a:t>P</a:t>
            </a:r>
            <a:r>
              <a:rPr lang="cs-CZ" altLang="cs-CZ" sz="2600" dirty="0" smtClean="0">
                <a:solidFill>
                  <a:schemeClr val="tx1"/>
                </a:solidFill>
                <a:latin typeface="Arial" panose="020B0604020202020204" pitchFamily="34" charset="0"/>
                <a:cs typeface="Arial" panose="020B0604020202020204" pitchFamily="34" charset="0"/>
              </a:rPr>
              <a:t>aměť – úložiště informací</a:t>
            </a:r>
          </a:p>
          <a:p>
            <a:pPr>
              <a:buClr>
                <a:schemeClr val="tx1"/>
              </a:buClr>
            </a:pPr>
            <a:r>
              <a:rPr lang="cs-CZ" altLang="cs-CZ" sz="2600" dirty="0" smtClean="0">
                <a:solidFill>
                  <a:schemeClr val="tx1"/>
                </a:solidFill>
                <a:latin typeface="Arial" panose="020B0604020202020204" pitchFamily="34" charset="0"/>
                <a:cs typeface="Arial" panose="020B0604020202020204" pitchFamily="34" charset="0"/>
              </a:rPr>
              <a:t>Skládá se z paměťových buněk (1 buňka = 1 bit)</a:t>
            </a:r>
          </a:p>
          <a:p>
            <a:pPr>
              <a:buClr>
                <a:schemeClr val="tx1"/>
              </a:buClr>
            </a:pPr>
            <a:r>
              <a:rPr lang="cs-CZ" altLang="cs-CZ" sz="2600" dirty="0">
                <a:solidFill>
                  <a:schemeClr val="tx1"/>
                </a:solidFill>
                <a:latin typeface="Arial" panose="020B0604020202020204" pitchFamily="34" charset="0"/>
                <a:cs typeface="Arial" panose="020B0604020202020204" pitchFamily="34" charset="0"/>
              </a:rPr>
              <a:t>K</a:t>
            </a:r>
            <a:r>
              <a:rPr lang="cs-CZ" altLang="cs-CZ" sz="2600" dirty="0" smtClean="0">
                <a:solidFill>
                  <a:schemeClr val="tx1"/>
                </a:solidFill>
                <a:latin typeface="Arial" panose="020B0604020202020204" pitchFamily="34" charset="0"/>
                <a:cs typeface="Arial" panose="020B0604020202020204" pitchFamily="34" charset="0"/>
              </a:rPr>
              <a:t>apacita paměti – množství informace, které lze uložit do paměti</a:t>
            </a:r>
          </a:p>
          <a:p>
            <a:pPr>
              <a:buClr>
                <a:schemeClr val="tx1"/>
              </a:buClr>
            </a:pPr>
            <a:r>
              <a:rPr lang="cs-CZ" altLang="cs-CZ" sz="2600" dirty="0">
                <a:solidFill>
                  <a:schemeClr val="tx1"/>
                </a:solidFill>
                <a:latin typeface="Arial" panose="020B0604020202020204" pitchFamily="34" charset="0"/>
                <a:cs typeface="Arial" panose="020B0604020202020204" pitchFamily="34" charset="0"/>
              </a:rPr>
              <a:t>R</a:t>
            </a:r>
            <a:r>
              <a:rPr lang="cs-CZ" altLang="cs-CZ" sz="2600" dirty="0" smtClean="0">
                <a:solidFill>
                  <a:schemeClr val="tx1"/>
                </a:solidFill>
                <a:latin typeface="Arial" panose="020B0604020202020204" pitchFamily="34" charset="0"/>
                <a:cs typeface="Arial" panose="020B0604020202020204" pitchFamily="34" charset="0"/>
              </a:rPr>
              <a:t>ychlost paměti:</a:t>
            </a:r>
          </a:p>
          <a:p>
            <a:pPr lvl="1">
              <a:buClr>
                <a:schemeClr val="tx1"/>
              </a:buClr>
            </a:pPr>
            <a:r>
              <a:rPr lang="cs-CZ" altLang="cs-CZ" sz="2000" dirty="0" smtClean="0">
                <a:solidFill>
                  <a:schemeClr val="tx1"/>
                </a:solidFill>
                <a:latin typeface="Arial" panose="020B0604020202020204" pitchFamily="34" charset="0"/>
                <a:cs typeface="Arial" panose="020B0604020202020204" pitchFamily="34" charset="0"/>
              </a:rPr>
              <a:t>vybavovací doba (střední, maximální)</a:t>
            </a:r>
          </a:p>
          <a:p>
            <a:pPr lvl="1">
              <a:buClr>
                <a:schemeClr val="tx1"/>
              </a:buClr>
            </a:pPr>
            <a:r>
              <a:rPr lang="cs-CZ" altLang="cs-CZ" sz="2000" dirty="0" smtClean="0">
                <a:solidFill>
                  <a:schemeClr val="tx1"/>
                </a:solidFill>
                <a:latin typeface="Arial" panose="020B0604020202020204" pitchFamily="34" charset="0"/>
                <a:cs typeface="Arial" panose="020B0604020202020204" pitchFamily="34" charset="0"/>
              </a:rPr>
              <a:t>doba zápisu</a:t>
            </a:r>
          </a:p>
          <a:p>
            <a:pPr lvl="1">
              <a:buClr>
                <a:schemeClr val="tx1"/>
              </a:buClr>
            </a:pPr>
            <a:r>
              <a:rPr lang="cs-CZ" altLang="cs-CZ" sz="2000" dirty="0" smtClean="0">
                <a:solidFill>
                  <a:schemeClr val="tx1"/>
                </a:solidFill>
                <a:latin typeface="Arial" panose="020B0604020202020204" pitchFamily="34" charset="0"/>
                <a:cs typeface="Arial" panose="020B0604020202020204" pitchFamily="34" charset="0"/>
              </a:rPr>
              <a:t>frekvence (závislá na základní desce, FSB sběrnice – Front </a:t>
            </a:r>
            <a:r>
              <a:rPr lang="cs-CZ" altLang="cs-CZ" sz="2000" dirty="0" err="1" smtClean="0">
                <a:solidFill>
                  <a:schemeClr val="tx1"/>
                </a:solidFill>
                <a:latin typeface="Arial" panose="020B0604020202020204" pitchFamily="34" charset="0"/>
                <a:cs typeface="Arial" panose="020B0604020202020204" pitchFamily="34" charset="0"/>
              </a:rPr>
              <a:t>Side</a:t>
            </a:r>
            <a:r>
              <a:rPr lang="cs-CZ" altLang="cs-CZ" sz="2000" dirty="0" smtClean="0">
                <a:solidFill>
                  <a:schemeClr val="tx1"/>
                </a:solidFill>
                <a:latin typeface="Arial" panose="020B0604020202020204" pitchFamily="34" charset="0"/>
                <a:cs typeface="Arial" panose="020B0604020202020204" pitchFamily="34" charset="0"/>
              </a:rPr>
              <a:t> Bus)</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2</a:t>
            </a:fld>
            <a:endParaRPr lang="cs-CZ"/>
          </a:p>
        </p:txBody>
      </p:sp>
    </p:spTree>
    <p:extLst>
      <p:ext uri="{BB962C8B-B14F-4D97-AF65-F5344CB8AC3E}">
        <p14:creationId xmlns:p14="http://schemas.microsoft.com/office/powerpoint/2010/main" val="260014038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620688"/>
            <a:ext cx="8229600" cy="691480"/>
          </a:xfrm>
        </p:spPr>
        <p:txBody>
          <a:bodyPr/>
          <a:lstStyle/>
          <a:p>
            <a:r>
              <a:rPr lang="cs-CZ" sz="4000" dirty="0" smtClean="0"/>
              <a:t>Statická a dynamická RAM</a:t>
            </a:r>
            <a:endParaRPr lang="cs-CZ" sz="4000" dirty="0"/>
          </a:p>
        </p:txBody>
      </p:sp>
      <p:sp>
        <p:nvSpPr>
          <p:cNvPr id="3" name="Zástupný symbol pro obsah 2"/>
          <p:cNvSpPr>
            <a:spLocks noGrp="1"/>
          </p:cNvSpPr>
          <p:nvPr>
            <p:ph idx="1"/>
          </p:nvPr>
        </p:nvSpPr>
        <p:spPr/>
        <p:txBody>
          <a:bodyPr/>
          <a:lstStyle/>
          <a:p>
            <a:r>
              <a:rPr lang="cs-CZ" dirty="0">
                <a:solidFill>
                  <a:schemeClr val="tx1"/>
                </a:solidFill>
                <a:latin typeface="Arial" panose="020B0604020202020204" pitchFamily="34" charset="0"/>
                <a:cs typeface="Arial" panose="020B0604020202020204" pitchFamily="34" charset="0"/>
              </a:rPr>
              <a:t>Dělení podle </a:t>
            </a:r>
            <a:r>
              <a:rPr lang="cs-CZ" dirty="0" smtClean="0">
                <a:solidFill>
                  <a:schemeClr val="tx1"/>
                </a:solidFill>
                <a:latin typeface="Arial" panose="020B0604020202020204" pitchFamily="34" charset="0"/>
                <a:cs typeface="Arial" panose="020B0604020202020204" pitchFamily="34" charset="0"/>
              </a:rPr>
              <a:t>technologie </a:t>
            </a:r>
            <a:r>
              <a:rPr lang="cs-CZ" dirty="0">
                <a:solidFill>
                  <a:schemeClr val="tx1"/>
                </a:solidFill>
                <a:latin typeface="Arial" panose="020B0604020202020204" pitchFamily="34" charset="0"/>
                <a:cs typeface="Arial" panose="020B0604020202020204" pitchFamily="34" charset="0"/>
              </a:rPr>
              <a:t>uchovávání </a:t>
            </a:r>
            <a:r>
              <a:rPr lang="cs-CZ" dirty="0" smtClean="0">
                <a:solidFill>
                  <a:schemeClr val="tx1"/>
                </a:solidFill>
                <a:latin typeface="Arial" panose="020B0604020202020204" pitchFamily="34" charset="0"/>
                <a:cs typeface="Arial" panose="020B0604020202020204" pitchFamily="34" charset="0"/>
              </a:rPr>
              <a:t>informace.</a:t>
            </a:r>
          </a:p>
          <a:p>
            <a:pPr lvl="0">
              <a:lnSpc>
                <a:spcPct val="90000"/>
              </a:lnSpc>
            </a:pPr>
            <a:r>
              <a:rPr lang="cs-CZ" altLang="cs-CZ" sz="2200" dirty="0">
                <a:solidFill>
                  <a:prstClr val="black"/>
                </a:solidFill>
                <a:latin typeface="Arial" panose="020B0604020202020204" pitchFamily="34" charset="0"/>
                <a:cs typeface="Arial" panose="020B0604020202020204" pitchFamily="34" charset="0"/>
              </a:rPr>
              <a:t>Paměť </a:t>
            </a:r>
            <a:r>
              <a:rPr lang="cs-CZ" altLang="cs-CZ" sz="2200" b="1" dirty="0">
                <a:solidFill>
                  <a:prstClr val="black"/>
                </a:solidFill>
                <a:latin typeface="Arial" panose="020B0604020202020204" pitchFamily="34" charset="0"/>
                <a:cs typeface="Arial" panose="020B0604020202020204" pitchFamily="34" charset="0"/>
              </a:rPr>
              <a:t>SRAM</a:t>
            </a:r>
            <a:r>
              <a:rPr lang="cs-CZ" altLang="cs-CZ" sz="2200" dirty="0">
                <a:solidFill>
                  <a:prstClr val="black"/>
                </a:solidFill>
                <a:latin typeface="Arial" panose="020B0604020202020204" pitchFamily="34" charset="0"/>
                <a:cs typeface="Arial" panose="020B0604020202020204" pitchFamily="34" charset="0"/>
              </a:rPr>
              <a:t> ( Static RAM)</a:t>
            </a:r>
          </a:p>
          <a:p>
            <a:pPr lvl="1">
              <a:lnSpc>
                <a:spcPct val="90000"/>
              </a:lnSpc>
            </a:pPr>
            <a:r>
              <a:rPr lang="cs-CZ" altLang="cs-CZ" sz="2200" dirty="0">
                <a:solidFill>
                  <a:prstClr val="black"/>
                </a:solidFill>
                <a:latin typeface="Arial" panose="020B0604020202020204" pitchFamily="34" charset="0"/>
                <a:cs typeface="Arial" panose="020B0604020202020204" pitchFamily="34" charset="0"/>
              </a:rPr>
              <a:t>informaci nese bistabilní klopný obvod (několik tranzistorů)</a:t>
            </a:r>
          </a:p>
          <a:p>
            <a:pPr lvl="1">
              <a:lnSpc>
                <a:spcPct val="90000"/>
              </a:lnSpc>
            </a:pPr>
            <a:r>
              <a:rPr lang="cs-CZ" altLang="cs-CZ" sz="2200" dirty="0">
                <a:solidFill>
                  <a:prstClr val="black"/>
                </a:solidFill>
                <a:latin typeface="Arial" panose="020B0604020202020204" pitchFamily="34" charset="0"/>
                <a:cs typeface="Arial" panose="020B0604020202020204" pitchFamily="34" charset="0"/>
              </a:rPr>
              <a:t>výhoda - nemusí se obnovovat </a:t>
            </a:r>
            <a:r>
              <a:rPr lang="cs-CZ" altLang="cs-CZ" sz="2200" dirty="0">
                <a:solidFill>
                  <a:prstClr val="black"/>
                </a:solidFill>
                <a:latin typeface="Arial" panose="020B0604020202020204" pitchFamily="34" charset="0"/>
                <a:cs typeface="Arial" panose="020B0604020202020204" pitchFamily="34" charset="0"/>
                <a:sym typeface="Symbol" pitchFamily="18" charset="2"/>
              </a:rPr>
              <a:t></a:t>
            </a:r>
            <a:r>
              <a:rPr lang="cs-CZ" altLang="cs-CZ" sz="2200" dirty="0">
                <a:solidFill>
                  <a:prstClr val="black"/>
                </a:solidFill>
                <a:latin typeface="Arial" panose="020B0604020202020204" pitchFamily="34" charset="0"/>
                <a:cs typeface="Arial" panose="020B0604020202020204" pitchFamily="34" charset="0"/>
              </a:rPr>
              <a:t> rychlejší</a:t>
            </a:r>
          </a:p>
          <a:p>
            <a:pPr lvl="0">
              <a:lnSpc>
                <a:spcPct val="90000"/>
              </a:lnSpc>
            </a:pPr>
            <a:r>
              <a:rPr lang="cs-CZ" altLang="cs-CZ" sz="2200" dirty="0" smtClean="0">
                <a:solidFill>
                  <a:prstClr val="black"/>
                </a:solidFill>
                <a:latin typeface="Arial" panose="020B0604020202020204" pitchFamily="34" charset="0"/>
                <a:cs typeface="Arial" panose="020B0604020202020204" pitchFamily="34" charset="0"/>
              </a:rPr>
              <a:t>Paměť </a:t>
            </a:r>
            <a:r>
              <a:rPr lang="cs-CZ" altLang="cs-CZ" sz="2200" b="1" dirty="0">
                <a:solidFill>
                  <a:prstClr val="black"/>
                </a:solidFill>
                <a:latin typeface="Arial" panose="020B0604020202020204" pitchFamily="34" charset="0"/>
                <a:cs typeface="Arial" panose="020B0604020202020204" pitchFamily="34" charset="0"/>
              </a:rPr>
              <a:t>DRAM</a:t>
            </a:r>
            <a:r>
              <a:rPr lang="cs-CZ" altLang="cs-CZ" sz="2200" dirty="0">
                <a:solidFill>
                  <a:prstClr val="black"/>
                </a:solidFill>
                <a:latin typeface="Arial" panose="020B0604020202020204" pitchFamily="34" charset="0"/>
                <a:cs typeface="Arial" panose="020B0604020202020204" pitchFamily="34" charset="0"/>
              </a:rPr>
              <a:t> ( </a:t>
            </a:r>
            <a:r>
              <a:rPr lang="cs-CZ" altLang="cs-CZ" sz="2200" dirty="0" err="1">
                <a:solidFill>
                  <a:prstClr val="black"/>
                </a:solidFill>
                <a:latin typeface="Arial" panose="020B0604020202020204" pitchFamily="34" charset="0"/>
                <a:cs typeface="Arial" panose="020B0604020202020204" pitchFamily="34" charset="0"/>
              </a:rPr>
              <a:t>Dynamic</a:t>
            </a:r>
            <a:r>
              <a:rPr lang="cs-CZ" altLang="cs-CZ" sz="2200" dirty="0">
                <a:solidFill>
                  <a:prstClr val="black"/>
                </a:solidFill>
                <a:latin typeface="Arial" panose="020B0604020202020204" pitchFamily="34" charset="0"/>
                <a:cs typeface="Arial" panose="020B0604020202020204" pitchFamily="34" charset="0"/>
              </a:rPr>
              <a:t> RAM)</a:t>
            </a:r>
          </a:p>
          <a:p>
            <a:pPr lvl="1">
              <a:lnSpc>
                <a:spcPct val="90000"/>
              </a:lnSpc>
            </a:pPr>
            <a:r>
              <a:rPr lang="cs-CZ" altLang="cs-CZ" sz="2200" dirty="0">
                <a:solidFill>
                  <a:prstClr val="black"/>
                </a:solidFill>
                <a:latin typeface="Arial" panose="020B0604020202020204" pitchFamily="34" charset="0"/>
                <a:cs typeface="Arial" panose="020B0604020202020204" pitchFamily="34" charset="0"/>
              </a:rPr>
              <a:t>informaci nese stav kondenzátoru (nabitý x vybitý)</a:t>
            </a:r>
          </a:p>
          <a:p>
            <a:pPr lvl="1">
              <a:lnSpc>
                <a:spcPct val="90000"/>
              </a:lnSpc>
            </a:pPr>
            <a:r>
              <a:rPr lang="cs-CZ" altLang="cs-CZ" sz="2200" dirty="0">
                <a:solidFill>
                  <a:prstClr val="black"/>
                </a:solidFill>
                <a:latin typeface="Arial" panose="020B0604020202020204" pitchFamily="34" charset="0"/>
                <a:cs typeface="Arial" panose="020B0604020202020204" pitchFamily="34" charset="0"/>
              </a:rPr>
              <a:t>samovolné vybíjení</a:t>
            </a:r>
            <a:r>
              <a:rPr lang="en-US" altLang="cs-CZ" sz="2200" dirty="0">
                <a:solidFill>
                  <a:prstClr val="black"/>
                </a:solidFill>
                <a:latin typeface="Arial" panose="020B0604020202020204" pitchFamily="34" charset="0"/>
                <a:cs typeface="Arial" panose="020B0604020202020204" pitchFamily="34" charset="0"/>
              </a:rPr>
              <a:t> </a:t>
            </a:r>
            <a:r>
              <a:rPr lang="cs-CZ" altLang="cs-CZ" sz="2200" dirty="0">
                <a:solidFill>
                  <a:prstClr val="black"/>
                </a:solidFill>
                <a:latin typeface="Arial" panose="020B0604020202020204" pitchFamily="34" charset="0"/>
                <a:cs typeface="Arial" panose="020B0604020202020204" pitchFamily="34" charset="0"/>
              </a:rPr>
              <a:t>– nutno obnovovat informaci (</a:t>
            </a:r>
            <a:r>
              <a:rPr lang="cs-CZ" altLang="cs-CZ" sz="2200" dirty="0" err="1">
                <a:solidFill>
                  <a:prstClr val="black"/>
                </a:solidFill>
                <a:latin typeface="Arial" panose="020B0604020202020204" pitchFamily="34" charset="0"/>
                <a:cs typeface="Arial" panose="020B0604020202020204" pitchFamily="34" charset="0"/>
              </a:rPr>
              <a:t>refresh</a:t>
            </a:r>
            <a:r>
              <a:rPr lang="cs-CZ" altLang="cs-CZ" sz="2200" dirty="0">
                <a:solidFill>
                  <a:prstClr val="black"/>
                </a:solidFill>
                <a:latin typeface="Arial" panose="020B0604020202020204" pitchFamily="34" charset="0"/>
                <a:cs typeface="Arial" panose="020B0604020202020204" pitchFamily="34" charset="0"/>
              </a:rPr>
              <a:t>)</a:t>
            </a:r>
          </a:p>
          <a:p>
            <a:pPr lvl="1">
              <a:lnSpc>
                <a:spcPct val="90000"/>
              </a:lnSpc>
            </a:pPr>
            <a:r>
              <a:rPr lang="cs-CZ" altLang="cs-CZ" sz="2200" dirty="0">
                <a:solidFill>
                  <a:prstClr val="black"/>
                </a:solidFill>
                <a:latin typeface="Arial" panose="020B0604020202020204" pitchFamily="34" charset="0"/>
                <a:cs typeface="Arial" panose="020B0604020202020204" pitchFamily="34" charset="0"/>
              </a:rPr>
              <a:t>výhoda - menší počet tranzistorů na 1 paměť buňku </a:t>
            </a:r>
            <a:r>
              <a:rPr lang="cs-CZ" altLang="cs-CZ" sz="2200" dirty="0">
                <a:solidFill>
                  <a:prstClr val="black"/>
                </a:solidFill>
                <a:latin typeface="Arial" panose="020B0604020202020204" pitchFamily="34" charset="0"/>
                <a:cs typeface="Arial" panose="020B0604020202020204" pitchFamily="34" charset="0"/>
                <a:sym typeface="Symbol" pitchFamily="18" charset="2"/>
              </a:rPr>
              <a:t> </a:t>
            </a:r>
            <a:r>
              <a:rPr lang="cs-CZ" altLang="cs-CZ" sz="2200" dirty="0">
                <a:solidFill>
                  <a:prstClr val="black"/>
                </a:solidFill>
                <a:latin typeface="Arial" panose="020B0604020202020204" pitchFamily="34" charset="0"/>
                <a:cs typeface="Arial" panose="020B0604020202020204" pitchFamily="34" charset="0"/>
              </a:rPr>
              <a:t>nižší </a:t>
            </a:r>
            <a:r>
              <a:rPr lang="cs-CZ" altLang="cs-CZ" sz="2200" dirty="0" smtClean="0">
                <a:solidFill>
                  <a:prstClr val="black"/>
                </a:solidFill>
                <a:latin typeface="Arial" panose="020B0604020202020204" pitchFamily="34" charset="0"/>
                <a:cs typeface="Arial" panose="020B0604020202020204" pitchFamily="34" charset="0"/>
              </a:rPr>
              <a:t>cena</a:t>
            </a:r>
            <a:endParaRPr lang="cs-CZ" altLang="cs-CZ" sz="2200" dirty="0">
              <a:solidFill>
                <a:prstClr val="black"/>
              </a:solidFill>
              <a:latin typeface="Arial" panose="020B0604020202020204" pitchFamily="34" charset="0"/>
              <a:cs typeface="Arial" panose="020B0604020202020204" pitchFamily="34" charset="0"/>
            </a:endParaRP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20</a:t>
            </a:fld>
            <a:endParaRPr lang="cs-CZ"/>
          </a:p>
        </p:txBody>
      </p:sp>
    </p:spTree>
    <p:extLst>
      <p:ext uri="{BB962C8B-B14F-4D97-AF65-F5344CB8AC3E}">
        <p14:creationId xmlns:p14="http://schemas.microsoft.com/office/powerpoint/2010/main" val="17079243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979512"/>
          </a:xfrm>
        </p:spPr>
        <p:txBody>
          <a:bodyPr/>
          <a:lstStyle/>
          <a:p>
            <a:r>
              <a:rPr lang="cs-CZ" dirty="0" smtClean="0"/>
              <a:t>Statická RAM</a:t>
            </a:r>
            <a:endParaRPr lang="cs-CZ" dirty="0"/>
          </a:p>
        </p:txBody>
      </p:sp>
      <p:sp>
        <p:nvSpPr>
          <p:cNvPr id="3" name="Zástupný symbol pro obsah 2"/>
          <p:cNvSpPr>
            <a:spLocks noGrp="1"/>
          </p:cNvSpPr>
          <p:nvPr>
            <p:ph idx="1"/>
          </p:nvPr>
        </p:nvSpPr>
        <p:spPr/>
        <p:txBody>
          <a:bodyPr/>
          <a:lstStyle/>
          <a:p>
            <a:r>
              <a:rPr lang="cs-CZ" dirty="0">
                <a:solidFill>
                  <a:srgbClr val="FF0000"/>
                </a:solidFill>
                <a:latin typeface="Arial" panose="020B0604020202020204" pitchFamily="34" charset="0"/>
                <a:cs typeface="Arial" panose="020B0604020202020204" pitchFamily="34" charset="0"/>
              </a:rPr>
              <a:t>Statická RAM </a:t>
            </a:r>
            <a:r>
              <a:rPr lang="cs-CZ" dirty="0">
                <a:solidFill>
                  <a:schemeClr val="tx1"/>
                </a:solidFill>
                <a:latin typeface="Arial" panose="020B0604020202020204" pitchFamily="34" charset="0"/>
                <a:cs typeface="Arial" panose="020B0604020202020204" pitchFamily="34" charset="0"/>
              </a:rPr>
              <a:t>(</a:t>
            </a:r>
            <a:r>
              <a:rPr lang="cs-CZ" dirty="0">
                <a:solidFill>
                  <a:srgbClr val="FF0000"/>
                </a:solidFill>
                <a:latin typeface="Arial" panose="020B0604020202020204" pitchFamily="34" charset="0"/>
                <a:cs typeface="Arial" panose="020B0604020202020204" pitchFamily="34" charset="0"/>
              </a:rPr>
              <a:t>SRAM</a:t>
            </a:r>
            <a:r>
              <a:rPr lang="cs-CZ" dirty="0">
                <a:solidFill>
                  <a:schemeClr val="tx1"/>
                </a:solidFill>
                <a:latin typeface="Arial" panose="020B0604020202020204" pitchFamily="34" charset="0"/>
                <a:cs typeface="Arial" panose="020B0604020202020204" pitchFamily="34" charset="0"/>
              </a:rPr>
              <a:t>) je realizována jako bistabilní klopný obvod. Při použití technologie CMOS </a:t>
            </a:r>
            <a:r>
              <a:rPr lang="cs-CZ" dirty="0" smtClean="0">
                <a:solidFill>
                  <a:schemeClr val="tx1"/>
                </a:solidFill>
                <a:latin typeface="Arial" panose="020B0604020202020204" pitchFamily="34" charset="0"/>
                <a:cs typeface="Arial" panose="020B0604020202020204" pitchFamily="34" charset="0"/>
              </a:rPr>
              <a:t>(</a:t>
            </a:r>
            <a:r>
              <a:rPr lang="cs-CZ" dirty="0" err="1" smtClean="0">
                <a:solidFill>
                  <a:schemeClr val="tx1"/>
                </a:solidFill>
                <a:latin typeface="Arial" panose="020B0604020202020204" pitchFamily="34" charset="0"/>
                <a:cs typeface="Arial" panose="020B0604020202020204" pitchFamily="34" charset="0"/>
              </a:rPr>
              <a:t>Complementary</a:t>
            </a:r>
            <a:r>
              <a:rPr lang="cs-CZ" dirty="0" smtClean="0">
                <a:solidFill>
                  <a:schemeClr val="tx1"/>
                </a:solidFill>
                <a:latin typeface="Arial" panose="020B0604020202020204" pitchFamily="34" charset="0"/>
                <a:cs typeface="Arial" panose="020B0604020202020204" pitchFamily="34" charset="0"/>
              </a:rPr>
              <a:t> Metal-Oxide </a:t>
            </a:r>
            <a:r>
              <a:rPr lang="cs-CZ" dirty="0" err="1" smtClean="0">
                <a:solidFill>
                  <a:schemeClr val="tx1"/>
                </a:solidFill>
                <a:latin typeface="Arial" panose="020B0604020202020204" pitchFamily="34" charset="0"/>
                <a:cs typeface="Arial" panose="020B0604020202020204" pitchFamily="34" charset="0"/>
              </a:rPr>
              <a:t>Semiconductor</a:t>
            </a:r>
            <a:r>
              <a:rPr lang="cs-CZ" dirty="0" smtClean="0">
                <a:solidFill>
                  <a:schemeClr val="tx1"/>
                </a:solidFill>
                <a:latin typeface="Arial" panose="020B0604020202020204" pitchFamily="34" charset="0"/>
                <a:cs typeface="Arial" panose="020B0604020202020204" pitchFamily="34" charset="0"/>
              </a:rPr>
              <a:t>) má </a:t>
            </a:r>
            <a:r>
              <a:rPr lang="cs-CZ" dirty="0">
                <a:solidFill>
                  <a:schemeClr val="tx1"/>
                </a:solidFill>
                <a:latin typeface="Arial" panose="020B0604020202020204" pitchFamily="34" charset="0"/>
                <a:cs typeface="Arial" panose="020B0604020202020204" pitchFamily="34" charset="0"/>
              </a:rPr>
              <a:t>minimální příkon a krátkou přístupovou dobu. Kvůli nutnosti používat alespoň dva tranzistory pro realizaci jedné buňky paměti (jednoho bitu) je poměr cena/kapacita vysoká. Statické paměti proto plní často úlohu </a:t>
            </a:r>
            <a:r>
              <a:rPr lang="cs-CZ" dirty="0" err="1">
                <a:solidFill>
                  <a:schemeClr val="tx1"/>
                </a:solidFill>
                <a:latin typeface="Arial" panose="020B0604020202020204" pitchFamily="34" charset="0"/>
                <a:cs typeface="Arial" panose="020B0604020202020204" pitchFamily="34" charset="0"/>
              </a:rPr>
              <a:t>cache</a:t>
            </a:r>
            <a:r>
              <a:rPr lang="cs-CZ" dirty="0">
                <a:solidFill>
                  <a:schemeClr val="tx1"/>
                </a:solidFill>
                <a:latin typeface="Arial" panose="020B0604020202020204" pitchFamily="34" charset="0"/>
                <a:cs typeface="Arial" panose="020B0604020202020204" pitchFamily="34" charset="0"/>
              </a:rPr>
              <a:t> mezi procesorem a dynamickou pamětí </a:t>
            </a:r>
            <a:r>
              <a:rPr lang="cs-CZ" dirty="0" smtClean="0">
                <a:solidFill>
                  <a:schemeClr val="tx1"/>
                </a:solidFill>
                <a:latin typeface="Arial" panose="020B0604020202020204" pitchFamily="34" charset="0"/>
                <a:cs typeface="Arial" panose="020B0604020202020204" pitchFamily="34" charset="0"/>
              </a:rPr>
              <a:t>RAM.</a:t>
            </a:r>
            <a:endParaRPr lang="cs-CZ" dirty="0">
              <a:solidFill>
                <a:schemeClr val="tx1"/>
              </a:solidFill>
              <a:latin typeface="Arial" panose="020B0604020202020204" pitchFamily="34" charset="0"/>
              <a:cs typeface="Arial" panose="020B0604020202020204" pitchFamily="34" charset="0"/>
            </a:endParaRP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21</a:t>
            </a:fld>
            <a:endParaRPr lang="cs-CZ"/>
          </a:p>
        </p:txBody>
      </p:sp>
    </p:spTree>
    <p:extLst>
      <p:ext uri="{BB962C8B-B14F-4D97-AF65-F5344CB8AC3E}">
        <p14:creationId xmlns:p14="http://schemas.microsoft.com/office/powerpoint/2010/main" val="1843506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smtClean="0"/>
              <a:t>Dynamická RAM</a:t>
            </a:r>
            <a:endParaRPr lang="cs-CZ" sz="4000" dirty="0"/>
          </a:p>
        </p:txBody>
      </p:sp>
      <p:sp>
        <p:nvSpPr>
          <p:cNvPr id="3" name="Zástupný symbol pro obsah 2"/>
          <p:cNvSpPr>
            <a:spLocks noGrp="1"/>
          </p:cNvSpPr>
          <p:nvPr>
            <p:ph idx="1"/>
          </p:nvPr>
        </p:nvSpPr>
        <p:spPr/>
        <p:txBody>
          <a:bodyPr>
            <a:normAutofit lnSpcReduction="10000"/>
          </a:bodyPr>
          <a:lstStyle/>
          <a:p>
            <a:r>
              <a:rPr lang="cs-CZ" dirty="0">
                <a:solidFill>
                  <a:schemeClr val="tx1"/>
                </a:solidFill>
                <a:latin typeface="Arial" panose="020B0604020202020204" pitchFamily="34" charset="0"/>
                <a:cs typeface="Arial" panose="020B0604020202020204" pitchFamily="34" charset="0"/>
              </a:rPr>
              <a:t>Dynamická RAM (DRAM) je levnější a výrobně mnohem jednodušší, než SRAM, protože buňky jsou realizovány pomocí parazitních kapacit (jeden tranzistor). </a:t>
            </a:r>
            <a:endParaRPr lang="cs-CZ" dirty="0" smtClean="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Nevýhodou </a:t>
            </a:r>
            <a:r>
              <a:rPr lang="cs-CZ" dirty="0">
                <a:solidFill>
                  <a:schemeClr val="tx1"/>
                </a:solidFill>
                <a:latin typeface="Arial" panose="020B0604020202020204" pitchFamily="34" charset="0"/>
                <a:cs typeface="Arial" panose="020B0604020202020204" pitchFamily="34" charset="0"/>
              </a:rPr>
              <a:t>je, že čas od času se musí obsah každé paměťové buňky obnovovat </a:t>
            </a:r>
            <a:r>
              <a:rPr lang="cs-CZ" dirty="0" smtClean="0">
                <a:solidFill>
                  <a:schemeClr val="tx1"/>
                </a:solidFill>
                <a:latin typeface="Arial" panose="020B0604020202020204" pitchFamily="34" charset="0"/>
                <a:cs typeface="Arial" panose="020B0604020202020204" pitchFamily="34" charset="0"/>
              </a:rPr>
              <a:t>(</a:t>
            </a:r>
            <a:r>
              <a:rPr lang="cs-CZ" dirty="0" err="1" smtClean="0">
                <a:solidFill>
                  <a:schemeClr val="tx1"/>
                </a:solidFill>
                <a:latin typeface="Arial" panose="020B0604020202020204" pitchFamily="34" charset="0"/>
                <a:cs typeface="Arial" panose="020B0604020202020204" pitchFamily="34" charset="0"/>
              </a:rPr>
              <a:t>refresh</a:t>
            </a:r>
            <a:r>
              <a:rPr lang="cs-CZ" dirty="0">
                <a:solidFill>
                  <a:schemeClr val="tx1"/>
                </a:solidFill>
                <a:latin typeface="Arial" panose="020B0604020202020204" pitchFamily="34" charset="0"/>
                <a:cs typeface="Arial" panose="020B0604020202020204" pitchFamily="34" charset="0"/>
              </a:rPr>
              <a:t>). Obnova, kterou zajišťuje speciální obvod (aby nebyl zbytečně zatěžován procesor), probíhá hromadně po celých řádcích, takže pokles výkonu paměti není dramatický (při obnově není paměť dostupná). </a:t>
            </a:r>
            <a:endParaRPr lang="cs-CZ" dirty="0" smtClean="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Při </a:t>
            </a:r>
            <a:r>
              <a:rPr lang="cs-CZ" dirty="0">
                <a:solidFill>
                  <a:schemeClr val="tx1"/>
                </a:solidFill>
                <a:latin typeface="Arial" panose="020B0604020202020204" pitchFamily="34" charset="0"/>
                <a:cs typeface="Arial" panose="020B0604020202020204" pitchFamily="34" charset="0"/>
              </a:rPr>
              <a:t>čtení dochází k vymazání obsahu buňky, obnova proto musí probíhat také po každém čtení (proto je čtení 1,5× delší než zápis).</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22</a:t>
            </a:fld>
            <a:endParaRPr lang="cs-CZ"/>
          </a:p>
        </p:txBody>
      </p:sp>
    </p:spTree>
    <p:extLst>
      <p:ext uri="{BB962C8B-B14F-4D97-AF65-F5344CB8AC3E}">
        <p14:creationId xmlns:p14="http://schemas.microsoft.com/office/powerpoint/2010/main" val="5231755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1267" name="Rectangle 3"/>
          <p:cNvSpPr>
            <a:spLocks noGrp="1" noChangeArrowheads="1"/>
          </p:cNvSpPr>
          <p:nvPr>
            <p:ph type="title"/>
          </p:nvPr>
        </p:nvSpPr>
        <p:spPr>
          <a:xfrm>
            <a:off x="467544" y="476672"/>
            <a:ext cx="8229600" cy="835496"/>
          </a:xfrm>
          <a:noFill/>
        </p:spPr>
        <p:txBody>
          <a:bodyPr/>
          <a:lstStyle/>
          <a:p>
            <a:r>
              <a:rPr lang="cs-CZ" altLang="cs-CZ" sz="4000" dirty="0" smtClean="0"/>
              <a:t>DRAM moduly do PC (1)</a:t>
            </a:r>
            <a:endParaRPr lang="cs-CZ" altLang="cs-CZ" sz="4000" dirty="0" smtClean="0">
              <a:latin typeface="Times New Roman CE" charset="-18"/>
            </a:endParaRPr>
          </a:p>
        </p:txBody>
      </p:sp>
      <p:sp>
        <p:nvSpPr>
          <p:cNvPr id="95238" name="Rectangle 6"/>
          <p:cNvSpPr>
            <a:spLocks noGrp="1" noChangeArrowheads="1"/>
          </p:cNvSpPr>
          <p:nvPr>
            <p:ph type="body" sz="half" idx="1"/>
          </p:nvPr>
        </p:nvSpPr>
        <p:spPr>
          <a:xfrm>
            <a:off x="457200" y="1600200"/>
            <a:ext cx="4038600" cy="4525963"/>
          </a:xfrm>
          <a:noFill/>
        </p:spPr>
        <p:txBody>
          <a:bodyPr/>
          <a:lstStyle/>
          <a:p>
            <a:r>
              <a:rPr lang="cs-CZ" altLang="cs-CZ" sz="2000" dirty="0" smtClean="0">
                <a:solidFill>
                  <a:schemeClr val="tx1"/>
                </a:solidFill>
                <a:latin typeface="Arial" panose="020B0604020202020204" pitchFamily="34" charset="0"/>
                <a:cs typeface="Arial" panose="020B0604020202020204" pitchFamily="34" charset="0"/>
              </a:rPr>
              <a:t>DIP</a:t>
            </a:r>
          </a:p>
          <a:p>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SIPP</a:t>
            </a:r>
          </a:p>
          <a:p>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SIMM (30-pin)</a:t>
            </a:r>
          </a:p>
          <a:p>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SIMM (72-pin)</a:t>
            </a:r>
          </a:p>
          <a:p>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DIMM (SDRAM)</a:t>
            </a:r>
          </a:p>
          <a:p>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DIMM (DDR)</a:t>
            </a:r>
          </a:p>
        </p:txBody>
      </p:sp>
      <p:pic>
        <p:nvPicPr>
          <p:cNvPr id="95239" name="Picture 7" descr="300px-RAM_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1557338"/>
            <a:ext cx="29416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ovéPole 1"/>
          <p:cNvSpPr txBox="1"/>
          <p:nvPr/>
        </p:nvSpPr>
        <p:spPr>
          <a:xfrm>
            <a:off x="882216" y="6050057"/>
            <a:ext cx="1512168" cy="307777"/>
          </a:xfrm>
          <a:prstGeom prst="rect">
            <a:avLst/>
          </a:prstGeom>
          <a:noFill/>
        </p:spPr>
        <p:txBody>
          <a:bodyPr wrap="square" rtlCol="0">
            <a:spAutoFit/>
          </a:bodyPr>
          <a:lstStyle/>
          <a:p>
            <a:r>
              <a:rPr lang="cs-CZ" sz="1400" dirty="0" smtClean="0">
                <a:latin typeface="Arial" panose="020B0604020202020204" pitchFamily="34" charset="0"/>
                <a:cs typeface="Arial" panose="020B0604020202020204" pitchFamily="34" charset="0"/>
              </a:rPr>
              <a:t>Zdroj: Wikipedie</a:t>
            </a:r>
            <a:endParaRPr lang="cs-CZ" sz="1400" dirty="0">
              <a:latin typeface="Arial" panose="020B0604020202020204" pitchFamily="34" charset="0"/>
              <a:cs typeface="Arial" panose="020B0604020202020204" pitchFamily="34" charset="0"/>
            </a:endParaRP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23</a:t>
            </a:fld>
            <a:endParaRPr lang="cs-CZ"/>
          </a:p>
        </p:txBody>
      </p:sp>
    </p:spTree>
    <p:extLst>
      <p:ext uri="{BB962C8B-B14F-4D97-AF65-F5344CB8AC3E}">
        <p14:creationId xmlns:p14="http://schemas.microsoft.com/office/powerpoint/2010/main" val="7889869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95238">
                                            <p:txEl>
                                              <p:pRg st="0" end="0"/>
                                            </p:txEl>
                                          </p:spTgt>
                                        </p:tgtEl>
                                        <p:attrNameLst>
                                          <p:attrName>style.visibility</p:attrName>
                                        </p:attrNameLst>
                                      </p:cBhvr>
                                      <p:to>
                                        <p:strVal val="visible"/>
                                      </p:to>
                                    </p:set>
                                    <p:anim calcmode="lin" valueType="num">
                                      <p:cBhvr additive="base">
                                        <p:cTn id="7" dur="500" fill="hold"/>
                                        <p:tgtEl>
                                          <p:spTgt spid="952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523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5238">
                                            <p:txEl>
                                              <p:pRg st="2" end="2"/>
                                            </p:txEl>
                                          </p:spTgt>
                                        </p:tgtEl>
                                        <p:attrNameLst>
                                          <p:attrName>style.visibility</p:attrName>
                                        </p:attrNameLst>
                                      </p:cBhvr>
                                      <p:to>
                                        <p:strVal val="visible"/>
                                      </p:to>
                                    </p:set>
                                    <p:anim calcmode="lin" valueType="num">
                                      <p:cBhvr additive="base">
                                        <p:cTn id="11" dur="500" fill="hold"/>
                                        <p:tgtEl>
                                          <p:spTgt spid="9523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5238">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5238">
                                            <p:txEl>
                                              <p:pRg st="4" end="4"/>
                                            </p:txEl>
                                          </p:spTgt>
                                        </p:tgtEl>
                                        <p:attrNameLst>
                                          <p:attrName>style.visibility</p:attrName>
                                        </p:attrNameLst>
                                      </p:cBhvr>
                                      <p:to>
                                        <p:strVal val="visible"/>
                                      </p:to>
                                    </p:set>
                                    <p:anim calcmode="lin" valueType="num">
                                      <p:cBhvr additive="base">
                                        <p:cTn id="15" dur="500" fill="hold"/>
                                        <p:tgtEl>
                                          <p:spTgt spid="9523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523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5238">
                                            <p:txEl>
                                              <p:pRg st="6" end="6"/>
                                            </p:txEl>
                                          </p:spTgt>
                                        </p:tgtEl>
                                        <p:attrNameLst>
                                          <p:attrName>style.visibility</p:attrName>
                                        </p:attrNameLst>
                                      </p:cBhvr>
                                      <p:to>
                                        <p:strVal val="visible"/>
                                      </p:to>
                                    </p:set>
                                    <p:anim calcmode="lin" valueType="num">
                                      <p:cBhvr additive="base">
                                        <p:cTn id="19" dur="500" fill="hold"/>
                                        <p:tgtEl>
                                          <p:spTgt spid="9523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523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5238">
                                            <p:txEl>
                                              <p:pRg st="8" end="8"/>
                                            </p:txEl>
                                          </p:spTgt>
                                        </p:tgtEl>
                                        <p:attrNameLst>
                                          <p:attrName>style.visibility</p:attrName>
                                        </p:attrNameLst>
                                      </p:cBhvr>
                                      <p:to>
                                        <p:strVal val="visible"/>
                                      </p:to>
                                    </p:set>
                                    <p:anim calcmode="lin" valueType="num">
                                      <p:cBhvr additive="base">
                                        <p:cTn id="23" dur="500" fill="hold"/>
                                        <p:tgtEl>
                                          <p:spTgt spid="95238">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5238">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5238">
                                            <p:txEl>
                                              <p:pRg st="10" end="10"/>
                                            </p:txEl>
                                          </p:spTgt>
                                        </p:tgtEl>
                                        <p:attrNameLst>
                                          <p:attrName>style.visibility</p:attrName>
                                        </p:attrNameLst>
                                      </p:cBhvr>
                                      <p:to>
                                        <p:strVal val="visible"/>
                                      </p:to>
                                    </p:set>
                                    <p:anim calcmode="lin" valueType="num">
                                      <p:cBhvr additive="base">
                                        <p:cTn id="27" dur="500" fill="hold"/>
                                        <p:tgtEl>
                                          <p:spTgt spid="95238">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5238">
                                            <p:txEl>
                                              <p:pRg st="10" end="1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5239"/>
                                        </p:tgtEl>
                                        <p:attrNameLst>
                                          <p:attrName>style.visibility</p:attrName>
                                        </p:attrNameLst>
                                      </p:cBhvr>
                                      <p:to>
                                        <p:strVal val="visible"/>
                                      </p:to>
                                    </p:set>
                                    <p:anim calcmode="lin" valueType="num">
                                      <p:cBhvr additive="base">
                                        <p:cTn id="31" dur="500" fill="hold"/>
                                        <p:tgtEl>
                                          <p:spTgt spid="95239"/>
                                        </p:tgtEl>
                                        <p:attrNameLst>
                                          <p:attrName>ppt_x</p:attrName>
                                        </p:attrNameLst>
                                      </p:cBhvr>
                                      <p:tavLst>
                                        <p:tav tm="0">
                                          <p:val>
                                            <p:strVal val="#ppt_x"/>
                                          </p:val>
                                        </p:tav>
                                        <p:tav tm="100000">
                                          <p:val>
                                            <p:strVal val="#ppt_x"/>
                                          </p:val>
                                        </p:tav>
                                      </p:tavLst>
                                    </p:anim>
                                    <p:anim calcmode="lin" valueType="num">
                                      <p:cBhvr additive="base">
                                        <p:cTn id="32" dur="500" fill="hold"/>
                                        <p:tgtEl>
                                          <p:spTgt spid="952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r>
              <a:rPr lang="cs-CZ" altLang="cs-CZ" sz="4000" dirty="0">
                <a:solidFill>
                  <a:srgbClr val="2F5897"/>
                </a:solidFill>
              </a:rPr>
              <a:t>DRAM moduly do PC </a:t>
            </a:r>
            <a:r>
              <a:rPr lang="cs-CZ" altLang="cs-CZ" sz="4000" dirty="0" smtClean="0">
                <a:solidFill>
                  <a:srgbClr val="2F5897"/>
                </a:solidFill>
              </a:rPr>
              <a:t>(2)</a:t>
            </a:r>
            <a:endParaRPr lang="cs-CZ" dirty="0"/>
          </a:p>
        </p:txBody>
      </p:sp>
      <p:sp>
        <p:nvSpPr>
          <p:cNvPr id="3" name="Zástupný symbol pro obsah 2"/>
          <p:cNvSpPr>
            <a:spLocks noGrp="1"/>
          </p:cNvSpPr>
          <p:nvPr>
            <p:ph idx="1"/>
          </p:nvPr>
        </p:nvSpPr>
        <p:spPr/>
        <p:txBody>
          <a:bodyPr>
            <a:normAutofit fontScale="92500" lnSpcReduction="10000"/>
          </a:bodyPr>
          <a:lstStyle/>
          <a:p>
            <a:r>
              <a:rPr lang="cs-CZ" dirty="0">
                <a:solidFill>
                  <a:schemeClr val="tx1"/>
                </a:solidFill>
                <a:latin typeface="Arial" panose="020B0604020202020204" pitchFamily="34" charset="0"/>
                <a:cs typeface="Arial" panose="020B0604020202020204" pitchFamily="34" charset="0"/>
              </a:rPr>
              <a:t>SIPP </a:t>
            </a:r>
            <a:r>
              <a:rPr lang="cs-CZ" dirty="0" smtClean="0">
                <a:solidFill>
                  <a:schemeClr val="tx1"/>
                </a:solidFill>
                <a:latin typeface="Arial" panose="020B0604020202020204" pitchFamily="34" charset="0"/>
                <a:cs typeface="Arial" panose="020B0604020202020204" pitchFamily="34" charset="0"/>
              </a:rPr>
              <a:t>(Single </a:t>
            </a:r>
            <a:r>
              <a:rPr lang="cs-CZ" dirty="0" err="1">
                <a:solidFill>
                  <a:schemeClr val="tx1"/>
                </a:solidFill>
                <a:latin typeface="Arial" panose="020B0604020202020204" pitchFamily="34" charset="0"/>
                <a:cs typeface="Arial" panose="020B0604020202020204" pitchFamily="34" charset="0"/>
              </a:rPr>
              <a:t>Inline</a:t>
            </a:r>
            <a:r>
              <a:rPr lang="cs-CZ" dirty="0">
                <a:solidFill>
                  <a:schemeClr val="tx1"/>
                </a:solidFill>
                <a:latin typeface="Arial" panose="020B0604020202020204" pitchFamily="34" charset="0"/>
                <a:cs typeface="Arial" panose="020B0604020202020204" pitchFamily="34" charset="0"/>
              </a:rPr>
              <a:t> Pin </a:t>
            </a:r>
            <a:r>
              <a:rPr lang="cs-CZ" dirty="0" err="1">
                <a:solidFill>
                  <a:schemeClr val="tx1"/>
                </a:solidFill>
                <a:latin typeface="Arial" panose="020B0604020202020204" pitchFamily="34" charset="0"/>
                <a:cs typeface="Arial" panose="020B0604020202020204" pitchFamily="34" charset="0"/>
              </a:rPr>
              <a:t>Package</a:t>
            </a:r>
            <a:r>
              <a:rPr lang="cs-CZ" dirty="0">
                <a:solidFill>
                  <a:schemeClr val="tx1"/>
                </a:solidFill>
                <a:latin typeface="Arial" panose="020B0604020202020204" pitchFamily="34" charset="0"/>
                <a:cs typeface="Arial" panose="020B0604020202020204" pitchFamily="34" charset="0"/>
              </a:rPr>
              <a:t>) je druhá generace pamětí </a:t>
            </a:r>
            <a:r>
              <a:rPr lang="cs-CZ" dirty="0" smtClean="0">
                <a:solidFill>
                  <a:schemeClr val="tx1"/>
                </a:solidFill>
                <a:latin typeface="Arial" panose="020B0604020202020204" pitchFamily="34" charset="0"/>
                <a:cs typeface="Arial" panose="020B0604020202020204" pitchFamily="34" charset="0"/>
              </a:rPr>
              <a:t>DRAM.</a:t>
            </a:r>
          </a:p>
          <a:p>
            <a:r>
              <a:rPr lang="en-US" dirty="0">
                <a:solidFill>
                  <a:schemeClr val="tx1"/>
                </a:solidFill>
                <a:latin typeface="Arial" panose="020B0604020202020204" pitchFamily="34" charset="0"/>
                <a:cs typeface="Arial" panose="020B0604020202020204" pitchFamily="34" charset="0"/>
              </a:rPr>
              <a:t>SIMM – (72pin, 30pin) – (Single Inline Memory Module</a:t>
            </a:r>
            <a:r>
              <a:rPr lang="en-US" dirty="0" smtClean="0">
                <a:solidFill>
                  <a:schemeClr val="tx1"/>
                </a:solidFill>
                <a:latin typeface="Arial" panose="020B0604020202020204" pitchFamily="34" charset="0"/>
                <a:cs typeface="Arial" panose="020B0604020202020204" pitchFamily="34" charset="0"/>
              </a:rPr>
              <a:t>)</a:t>
            </a:r>
            <a:endParaRPr lang="cs-CZ" dirty="0" smtClean="0">
              <a:solidFill>
                <a:schemeClr val="tx1"/>
              </a:solidFill>
              <a:latin typeface="Arial" panose="020B0604020202020204" pitchFamily="34" charset="0"/>
              <a:cs typeface="Arial" panose="020B0604020202020204" pitchFamily="34" charset="0"/>
            </a:endParaRPr>
          </a:p>
          <a:p>
            <a:r>
              <a:rPr lang="cs-CZ" dirty="0">
                <a:solidFill>
                  <a:schemeClr val="tx1"/>
                </a:solidFill>
                <a:latin typeface="Arial" panose="020B0604020202020204" pitchFamily="34" charset="0"/>
                <a:cs typeface="Arial" panose="020B0604020202020204" pitchFamily="34" charset="0"/>
              </a:rPr>
              <a:t>DIMM – 3,3 V a 5 V – (</a:t>
            </a:r>
            <a:r>
              <a:rPr lang="cs-CZ" dirty="0" err="1">
                <a:solidFill>
                  <a:schemeClr val="tx1"/>
                </a:solidFill>
                <a:latin typeface="Arial" panose="020B0604020202020204" pitchFamily="34" charset="0"/>
                <a:cs typeface="Arial" panose="020B0604020202020204" pitchFamily="34" charset="0"/>
              </a:rPr>
              <a:t>Dual</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Inline</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Memory</a:t>
            </a:r>
            <a:r>
              <a:rPr lang="cs-CZ" dirty="0">
                <a:solidFill>
                  <a:schemeClr val="tx1"/>
                </a:solidFill>
                <a:latin typeface="Arial" panose="020B0604020202020204" pitchFamily="34" charset="0"/>
                <a:cs typeface="Arial" panose="020B0604020202020204" pitchFamily="34" charset="0"/>
              </a:rPr>
              <a:t> Module) – Jedná se </a:t>
            </a:r>
            <a:r>
              <a:rPr lang="cs-CZ" dirty="0" smtClean="0">
                <a:solidFill>
                  <a:schemeClr val="tx1"/>
                </a:solidFill>
                <a:latin typeface="Arial" panose="020B0604020202020204" pitchFamily="34" charset="0"/>
                <a:cs typeface="Arial" panose="020B0604020202020204" pitchFamily="34" charset="0"/>
              </a:rPr>
              <a:t>vlastně </a:t>
            </a:r>
            <a:r>
              <a:rPr lang="cs-CZ" dirty="0">
                <a:solidFill>
                  <a:schemeClr val="tx1"/>
                </a:solidFill>
                <a:latin typeface="Arial" panose="020B0604020202020204" pitchFamily="34" charset="0"/>
                <a:cs typeface="Arial" panose="020B0604020202020204" pitchFamily="34" charset="0"/>
              </a:rPr>
              <a:t>o dva moduly SIMM integrované na jedné desce. Důvodem je obsazení celé šířky sběrnice</a:t>
            </a:r>
            <a:r>
              <a:rPr lang="cs-CZ" dirty="0" smtClean="0">
                <a:solidFill>
                  <a:schemeClr val="tx1"/>
                </a:solidFill>
                <a:latin typeface="Arial" panose="020B0604020202020204" pitchFamily="34" charset="0"/>
                <a:cs typeface="Arial" panose="020B0604020202020204" pitchFamily="34" charset="0"/>
              </a:rPr>
              <a:t>.</a:t>
            </a:r>
          </a:p>
          <a:p>
            <a:pPr lvl="1"/>
            <a:r>
              <a:rPr lang="cs-CZ" sz="2000" dirty="0">
                <a:solidFill>
                  <a:schemeClr val="tx1"/>
                </a:solidFill>
                <a:latin typeface="Arial" panose="020B0604020202020204" pitchFamily="34" charset="0"/>
                <a:cs typeface="Arial" panose="020B0604020202020204" pitchFamily="34" charset="0"/>
              </a:rPr>
              <a:t>SDR – (Single Data </a:t>
            </a:r>
            <a:r>
              <a:rPr lang="cs-CZ" sz="2000" dirty="0" err="1">
                <a:solidFill>
                  <a:schemeClr val="tx1"/>
                </a:solidFill>
                <a:latin typeface="Arial" panose="020B0604020202020204" pitchFamily="34" charset="0"/>
                <a:cs typeface="Arial" panose="020B0604020202020204" pitchFamily="34" charset="0"/>
              </a:rPr>
              <a:t>Rate</a:t>
            </a:r>
            <a:r>
              <a:rPr lang="cs-CZ" sz="2000" dirty="0">
                <a:solidFill>
                  <a:schemeClr val="tx1"/>
                </a:solidFill>
                <a:latin typeface="Arial" panose="020B0604020202020204" pitchFamily="34" charset="0"/>
                <a:cs typeface="Arial" panose="020B0604020202020204" pitchFamily="34" charset="0"/>
              </a:rPr>
              <a:t>), spíše označovány jako SDRAM (</a:t>
            </a:r>
            <a:r>
              <a:rPr lang="cs-CZ" sz="2000" dirty="0" err="1">
                <a:solidFill>
                  <a:schemeClr val="tx1"/>
                </a:solidFill>
                <a:latin typeface="Arial" panose="020B0604020202020204" pitchFamily="34" charset="0"/>
                <a:cs typeface="Arial" panose="020B0604020202020204" pitchFamily="34" charset="0"/>
              </a:rPr>
              <a:t>Synchronous</a:t>
            </a:r>
            <a:r>
              <a:rPr lang="cs-CZ" sz="2000" dirty="0">
                <a:solidFill>
                  <a:schemeClr val="tx1"/>
                </a:solidFill>
                <a:latin typeface="Arial" panose="020B0604020202020204" pitchFamily="34" charset="0"/>
                <a:cs typeface="Arial" panose="020B0604020202020204" pitchFamily="34" charset="0"/>
              </a:rPr>
              <a:t> </a:t>
            </a:r>
            <a:r>
              <a:rPr lang="cs-CZ" sz="2000" dirty="0" err="1">
                <a:solidFill>
                  <a:schemeClr val="tx1"/>
                </a:solidFill>
                <a:latin typeface="Arial" panose="020B0604020202020204" pitchFamily="34" charset="0"/>
                <a:cs typeface="Arial" panose="020B0604020202020204" pitchFamily="34" charset="0"/>
              </a:rPr>
              <a:t>Dynamic</a:t>
            </a:r>
            <a:r>
              <a:rPr lang="cs-CZ" sz="2000" dirty="0">
                <a:solidFill>
                  <a:schemeClr val="tx1"/>
                </a:solidFill>
                <a:latin typeface="Arial" panose="020B0604020202020204" pitchFamily="34" charset="0"/>
                <a:cs typeface="Arial" panose="020B0604020202020204" pitchFamily="34" charset="0"/>
              </a:rPr>
              <a:t> RAM), starší typ pamětí typu DIMM (3,3, nebo 5 V), 168 pinů, kapacity od 16 MB do 512 MB, rychlost od 66 MHz do 133 MHz, dva zářezy jako pojistka.</a:t>
            </a:r>
          </a:p>
          <a:p>
            <a:pPr lvl="1"/>
            <a:r>
              <a:rPr lang="cs-CZ" sz="2000" dirty="0">
                <a:solidFill>
                  <a:schemeClr val="tx1"/>
                </a:solidFill>
                <a:latin typeface="Arial" panose="020B0604020202020204" pitchFamily="34" charset="0"/>
                <a:cs typeface="Arial" panose="020B0604020202020204" pitchFamily="34" charset="0"/>
              </a:rPr>
              <a:t>DDR – (Double Data </a:t>
            </a:r>
            <a:r>
              <a:rPr lang="cs-CZ" sz="2000" dirty="0" err="1">
                <a:solidFill>
                  <a:schemeClr val="tx1"/>
                </a:solidFill>
                <a:latin typeface="Arial" panose="020B0604020202020204" pitchFamily="34" charset="0"/>
                <a:cs typeface="Arial" panose="020B0604020202020204" pitchFamily="34" charset="0"/>
              </a:rPr>
              <a:t>Rate</a:t>
            </a:r>
            <a:r>
              <a:rPr lang="cs-CZ" sz="2000" dirty="0">
                <a:solidFill>
                  <a:schemeClr val="tx1"/>
                </a:solidFill>
                <a:latin typeface="Arial" panose="020B0604020202020204" pitchFamily="34" charset="0"/>
                <a:cs typeface="Arial" panose="020B0604020202020204" pitchFamily="34" charset="0"/>
              </a:rPr>
              <a:t>) novější typ pamětí typu SDR, 3,3 V, 184pinů (ale jiné umístění zářezů, místo dvou jen jeden), kapacity od 64 do 2048 MB. Vylepšení je v tom, že přenáší data na náběžné i koncové hraně taktovacího impulsu.</a:t>
            </a:r>
            <a:endParaRPr lang="cs-CZ" sz="2000" dirty="0" smtClean="0">
              <a:solidFill>
                <a:schemeClr val="tx1"/>
              </a:solidFill>
              <a:latin typeface="Arial" panose="020B0604020202020204" pitchFamily="34" charset="0"/>
              <a:cs typeface="Arial" panose="020B0604020202020204" pitchFamily="34" charset="0"/>
            </a:endParaRPr>
          </a:p>
          <a:p>
            <a:endParaRPr lang="cs-CZ" dirty="0">
              <a:solidFill>
                <a:schemeClr val="tx1"/>
              </a:solidFill>
              <a:latin typeface="Arial" panose="020B0604020202020204" pitchFamily="34" charset="0"/>
              <a:cs typeface="Arial" panose="020B0604020202020204" pitchFamily="34" charset="0"/>
            </a:endParaRP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24</a:t>
            </a:fld>
            <a:endParaRPr lang="cs-CZ"/>
          </a:p>
        </p:txBody>
      </p:sp>
    </p:spTree>
    <p:extLst>
      <p:ext uri="{BB962C8B-B14F-4D97-AF65-F5344CB8AC3E}">
        <p14:creationId xmlns:p14="http://schemas.microsoft.com/office/powerpoint/2010/main" val="777160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2291" name="Rectangle 12"/>
          <p:cNvSpPr>
            <a:spLocks noGrp="1" noChangeArrowheads="1"/>
          </p:cNvSpPr>
          <p:nvPr>
            <p:ph type="title"/>
          </p:nvPr>
        </p:nvSpPr>
        <p:spPr>
          <a:xfrm>
            <a:off x="457200" y="381000"/>
            <a:ext cx="8229600" cy="1371600"/>
          </a:xfrm>
          <a:noFill/>
        </p:spPr>
        <p:txBody>
          <a:bodyPr anchor="ctr"/>
          <a:lstStyle/>
          <a:p>
            <a:r>
              <a:rPr lang="cs-CZ" altLang="cs-CZ" sz="4000" dirty="0" smtClean="0"/>
              <a:t>Rozdíl mezi SDR a D</a:t>
            </a:r>
            <a:r>
              <a:rPr lang="en-US" altLang="cs-CZ" sz="4000" dirty="0" smtClean="0"/>
              <a:t>DR</a:t>
            </a:r>
            <a:endParaRPr lang="cs-CZ" altLang="cs-CZ" sz="4000" dirty="0" smtClean="0"/>
          </a:p>
        </p:txBody>
      </p:sp>
      <p:sp>
        <p:nvSpPr>
          <p:cNvPr id="12292" name="Rectangle 13"/>
          <p:cNvSpPr>
            <a:spLocks noGrp="1" noChangeArrowheads="1"/>
          </p:cNvSpPr>
          <p:nvPr>
            <p:ph type="body" sz="half" idx="1"/>
          </p:nvPr>
        </p:nvSpPr>
        <p:spPr>
          <a:xfrm>
            <a:off x="457200" y="1981200"/>
            <a:ext cx="4038600" cy="1600200"/>
          </a:xfrm>
          <a:noFill/>
        </p:spPr>
        <p:txBody>
          <a:bodyPr/>
          <a:lstStyle/>
          <a:p>
            <a:r>
              <a:rPr lang="cs-CZ" altLang="cs-CZ" sz="2000" dirty="0" smtClean="0">
                <a:solidFill>
                  <a:schemeClr val="tx1"/>
                </a:solidFill>
                <a:latin typeface="Arial" panose="020B0604020202020204" pitchFamily="34" charset="0"/>
                <a:cs typeface="Arial" panose="020B0604020202020204" pitchFamily="34" charset="0"/>
              </a:rPr>
              <a:t>SDR - Single Data </a:t>
            </a:r>
            <a:r>
              <a:rPr lang="cs-CZ" altLang="cs-CZ" sz="2000" dirty="0" err="1" smtClean="0">
                <a:solidFill>
                  <a:schemeClr val="tx1"/>
                </a:solidFill>
                <a:latin typeface="Arial" panose="020B0604020202020204" pitchFamily="34" charset="0"/>
                <a:cs typeface="Arial" panose="020B0604020202020204" pitchFamily="34" charset="0"/>
              </a:rPr>
              <a:t>Rate</a:t>
            </a:r>
            <a:endParaRPr lang="cs-CZ" altLang="cs-CZ" sz="2000" dirty="0" smtClean="0">
              <a:solidFill>
                <a:schemeClr val="tx1"/>
              </a:solidFill>
              <a:latin typeface="Arial" panose="020B0604020202020204" pitchFamily="34" charset="0"/>
              <a:cs typeface="Arial" panose="020B0604020202020204" pitchFamily="34" charset="0"/>
            </a:endParaRPr>
          </a:p>
          <a:p>
            <a:r>
              <a:rPr lang="cs-CZ" altLang="cs-CZ" sz="2000" dirty="0" smtClean="0">
                <a:solidFill>
                  <a:schemeClr val="tx1"/>
                </a:solidFill>
                <a:latin typeface="Arial" panose="020B0604020202020204" pitchFamily="34" charset="0"/>
                <a:cs typeface="Arial" panose="020B0604020202020204" pitchFamily="34" charset="0"/>
              </a:rPr>
              <a:t>využívá synchronní signál s kmitočtem základní desky</a:t>
            </a:r>
          </a:p>
        </p:txBody>
      </p:sp>
      <p:sp>
        <p:nvSpPr>
          <p:cNvPr id="12293" name="Rectangle 14"/>
          <p:cNvSpPr>
            <a:spLocks noChangeArrowheads="1"/>
          </p:cNvSpPr>
          <p:nvPr/>
        </p:nvSpPr>
        <p:spPr bwMode="auto">
          <a:xfrm>
            <a:off x="4648200" y="1981200"/>
            <a:ext cx="4038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600">
                <a:solidFill>
                  <a:schemeClr val="tx1"/>
                </a:solidFill>
                <a:latin typeface="Times New Roman" pitchFamily="18" charset="0"/>
              </a:defRPr>
            </a:lvl1pPr>
            <a:lvl2pPr marL="742950" indent="-285750">
              <a:defRPr sz="2600">
                <a:solidFill>
                  <a:schemeClr val="tx1"/>
                </a:solidFill>
                <a:latin typeface="Times New Roman" pitchFamily="18" charset="0"/>
              </a:defRPr>
            </a:lvl2pPr>
            <a:lvl3pPr marL="1143000" indent="-228600">
              <a:defRPr sz="2600">
                <a:solidFill>
                  <a:schemeClr val="tx1"/>
                </a:solidFill>
                <a:latin typeface="Times New Roman" pitchFamily="18" charset="0"/>
              </a:defRPr>
            </a:lvl3pPr>
            <a:lvl4pPr marL="1600200" indent="-228600">
              <a:defRPr sz="2600">
                <a:solidFill>
                  <a:schemeClr val="tx1"/>
                </a:solidFill>
                <a:latin typeface="Times New Roman" pitchFamily="18" charset="0"/>
              </a:defRPr>
            </a:lvl4pPr>
            <a:lvl5pPr marL="2057400" indent="-228600">
              <a:defRPr sz="2600">
                <a:solidFill>
                  <a:schemeClr val="tx1"/>
                </a:solidFill>
                <a:latin typeface="Times New Roman" pitchFamily="18" charset="0"/>
              </a:defRPr>
            </a:lvl5pPr>
            <a:lvl6pPr marL="2514600" indent="-228600" eaLnBrk="0" fontAlgn="base" hangingPunct="0">
              <a:spcBef>
                <a:spcPct val="0"/>
              </a:spcBef>
              <a:spcAft>
                <a:spcPct val="0"/>
              </a:spcAft>
              <a:defRPr sz="2600">
                <a:solidFill>
                  <a:schemeClr val="tx1"/>
                </a:solidFill>
                <a:latin typeface="Times New Roman" pitchFamily="18" charset="0"/>
              </a:defRPr>
            </a:lvl6pPr>
            <a:lvl7pPr marL="2971800" indent="-228600" eaLnBrk="0" fontAlgn="base" hangingPunct="0">
              <a:spcBef>
                <a:spcPct val="0"/>
              </a:spcBef>
              <a:spcAft>
                <a:spcPct val="0"/>
              </a:spcAft>
              <a:defRPr sz="2600">
                <a:solidFill>
                  <a:schemeClr val="tx1"/>
                </a:solidFill>
                <a:latin typeface="Times New Roman" pitchFamily="18" charset="0"/>
              </a:defRPr>
            </a:lvl7pPr>
            <a:lvl8pPr marL="3429000" indent="-228600" eaLnBrk="0" fontAlgn="base" hangingPunct="0">
              <a:spcBef>
                <a:spcPct val="0"/>
              </a:spcBef>
              <a:spcAft>
                <a:spcPct val="0"/>
              </a:spcAft>
              <a:defRPr sz="2600">
                <a:solidFill>
                  <a:schemeClr val="tx1"/>
                </a:solidFill>
                <a:latin typeface="Times New Roman" pitchFamily="18" charset="0"/>
              </a:defRPr>
            </a:lvl8pPr>
            <a:lvl9pPr marL="3886200" indent="-228600" eaLnBrk="0" fontAlgn="base" hangingPunct="0">
              <a:spcBef>
                <a:spcPct val="0"/>
              </a:spcBef>
              <a:spcAft>
                <a:spcPct val="0"/>
              </a:spcAft>
              <a:defRPr sz="2600">
                <a:solidFill>
                  <a:schemeClr val="tx1"/>
                </a:solidFill>
                <a:latin typeface="Times New Roman" pitchFamily="18" charset="0"/>
              </a:defRPr>
            </a:lvl9pPr>
          </a:lstStyle>
          <a:p>
            <a:pPr>
              <a:spcBef>
                <a:spcPct val="20000"/>
              </a:spcBef>
              <a:buSzPct val="100000"/>
              <a:buFont typeface="Arial" panose="020B0604020202020204" pitchFamily="34" charset="0"/>
              <a:buChar char="•"/>
            </a:pPr>
            <a:r>
              <a:rPr lang="cs-CZ" altLang="cs-CZ" sz="2000" dirty="0" smtClean="0">
                <a:latin typeface="Arial" panose="020B0604020202020204" pitchFamily="34" charset="0"/>
                <a:cs typeface="Arial" panose="020B0604020202020204" pitchFamily="34" charset="0"/>
              </a:rPr>
              <a:t>DDR - Double </a:t>
            </a:r>
            <a:r>
              <a:rPr lang="cs-CZ" altLang="cs-CZ" sz="2000" dirty="0">
                <a:latin typeface="Arial" panose="020B0604020202020204" pitchFamily="34" charset="0"/>
                <a:cs typeface="Arial" panose="020B0604020202020204" pitchFamily="34" charset="0"/>
              </a:rPr>
              <a:t>Data </a:t>
            </a:r>
            <a:r>
              <a:rPr lang="cs-CZ" altLang="cs-CZ" sz="2000" dirty="0" err="1">
                <a:latin typeface="Arial" panose="020B0604020202020204" pitchFamily="34" charset="0"/>
                <a:cs typeface="Arial" panose="020B0604020202020204" pitchFamily="34" charset="0"/>
              </a:rPr>
              <a:t>Rate</a:t>
            </a:r>
            <a:endParaRPr lang="cs-CZ" altLang="cs-CZ" sz="2000" dirty="0">
              <a:latin typeface="Arial" panose="020B0604020202020204" pitchFamily="34" charset="0"/>
              <a:cs typeface="Arial" panose="020B0604020202020204" pitchFamily="34" charset="0"/>
            </a:endParaRPr>
          </a:p>
          <a:p>
            <a:pPr>
              <a:spcBef>
                <a:spcPct val="20000"/>
              </a:spcBef>
              <a:buSzPct val="1000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data jsou během jednoho cyklu přenášena dvakrát </a:t>
            </a:r>
          </a:p>
        </p:txBody>
      </p:sp>
      <p:pic>
        <p:nvPicPr>
          <p:cNvPr id="12294"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7679" y="3501008"/>
            <a:ext cx="3124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ástupný symbol pro číslo snímku 2"/>
          <p:cNvSpPr>
            <a:spLocks noGrp="1"/>
          </p:cNvSpPr>
          <p:nvPr>
            <p:ph type="sldNum" sz="quarter" idx="12"/>
          </p:nvPr>
        </p:nvSpPr>
        <p:spPr/>
        <p:txBody>
          <a:bodyPr/>
          <a:lstStyle/>
          <a:p>
            <a:fld id="{AC57A5DF-1266-40EA-9282-1E66B9DE06C0}" type="slidenum">
              <a:rPr lang="cs-CZ" smtClean="0"/>
              <a:t>25</a:t>
            </a:fld>
            <a:endParaRPr lang="cs-CZ"/>
          </a:p>
        </p:txBody>
      </p:sp>
    </p:spTree>
    <p:extLst>
      <p:ext uri="{BB962C8B-B14F-4D97-AF65-F5344CB8AC3E}">
        <p14:creationId xmlns:p14="http://schemas.microsoft.com/office/powerpoint/2010/main" val="261382163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548680"/>
            <a:ext cx="8229600" cy="763488"/>
          </a:xfrm>
        </p:spPr>
        <p:txBody>
          <a:bodyPr/>
          <a:lstStyle/>
          <a:p>
            <a:r>
              <a:rPr lang="cs-CZ" sz="4000" dirty="0" smtClean="0"/>
              <a:t>Novější typy pamětí DIMM </a:t>
            </a:r>
            <a:endParaRPr lang="cs-CZ" sz="4000" dirty="0"/>
          </a:p>
        </p:txBody>
      </p:sp>
      <p:sp>
        <p:nvSpPr>
          <p:cNvPr id="3" name="Zástupný symbol pro obsah 2"/>
          <p:cNvSpPr>
            <a:spLocks noGrp="1"/>
          </p:cNvSpPr>
          <p:nvPr>
            <p:ph idx="1"/>
          </p:nvPr>
        </p:nvSpPr>
        <p:spPr/>
        <p:txBody>
          <a:bodyPr>
            <a:normAutofit fontScale="92500" lnSpcReduction="10000"/>
          </a:bodyPr>
          <a:lstStyle/>
          <a:p>
            <a:r>
              <a:rPr lang="cs-CZ" dirty="0">
                <a:solidFill>
                  <a:schemeClr val="tx1"/>
                </a:solidFill>
                <a:latin typeface="Arial" panose="020B0604020202020204" pitchFamily="34" charset="0"/>
                <a:cs typeface="Arial" panose="020B0604020202020204" pitchFamily="34" charset="0"/>
              </a:rPr>
              <a:t>DDR2 – novější typ pamětí DDR, podobné jako DDR, mají vyšší frekvence, stále se používají ve starších strojích. Nevýhodou DDR2 jsou vyšší časy latence než u </a:t>
            </a:r>
            <a:r>
              <a:rPr lang="cs-CZ" dirty="0" smtClean="0">
                <a:solidFill>
                  <a:schemeClr val="tx1"/>
                </a:solidFill>
                <a:latin typeface="Arial" panose="020B0604020202020204" pitchFamily="34" charset="0"/>
                <a:cs typeface="Arial" panose="020B0604020202020204" pitchFamily="34" charset="0"/>
              </a:rPr>
              <a:t>DDR (latence – čas, po který čeká procesor na data z paměti).</a:t>
            </a:r>
            <a:endParaRPr lang="cs-CZ" dirty="0">
              <a:solidFill>
                <a:schemeClr val="tx1"/>
              </a:solidFill>
              <a:latin typeface="Arial" panose="020B0604020202020204" pitchFamily="34" charset="0"/>
              <a:cs typeface="Arial" panose="020B0604020202020204" pitchFamily="34" charset="0"/>
            </a:endParaRPr>
          </a:p>
          <a:p>
            <a:r>
              <a:rPr lang="cs-CZ" dirty="0">
                <a:solidFill>
                  <a:schemeClr val="tx1"/>
                </a:solidFill>
                <a:latin typeface="Arial" panose="020B0604020202020204" pitchFamily="34" charset="0"/>
                <a:cs typeface="Arial" panose="020B0604020202020204" pitchFamily="34" charset="0"/>
              </a:rPr>
              <a:t>DDR3 – nejnovější paměti, již postupně vytlačily DDR2 z trhu. Maximální frekvence 3840MHz. Dnes jsou standardem.</a:t>
            </a:r>
          </a:p>
          <a:p>
            <a:r>
              <a:rPr lang="cs-CZ" dirty="0">
                <a:solidFill>
                  <a:schemeClr val="tx1"/>
                </a:solidFill>
                <a:latin typeface="Arial" panose="020B0604020202020204" pitchFamily="34" charset="0"/>
                <a:cs typeface="Arial" panose="020B0604020202020204" pitchFamily="34" charset="0"/>
              </a:rPr>
              <a:t>DDR4 - již jsou v </a:t>
            </a:r>
            <a:r>
              <a:rPr lang="cs-CZ" dirty="0" smtClean="0">
                <a:solidFill>
                  <a:schemeClr val="tx1"/>
                </a:solidFill>
                <a:latin typeface="Arial" panose="020B0604020202020204" pitchFamily="34" charset="0"/>
                <a:cs typeface="Arial" panose="020B0604020202020204" pitchFamily="34" charset="0"/>
              </a:rPr>
              <a:t>prodeji</a:t>
            </a:r>
            <a:r>
              <a:rPr lang="cs-CZ" dirty="0">
                <a:solidFill>
                  <a:schemeClr val="tx1"/>
                </a:solidFill>
                <a:latin typeface="Arial" panose="020B0604020202020204" pitchFamily="34" charset="0"/>
                <a:cs typeface="Arial" panose="020B0604020202020204" pitchFamily="34" charset="0"/>
              </a:rPr>
              <a:t>, ale cena je vysoká a výkon je zatím srovnatelný s DDR3. Vyvinuty společností JEDEC. Prodej zahájen v roce 2014 a vytlačení DDR3 se </a:t>
            </a:r>
            <a:r>
              <a:rPr lang="cs-CZ" dirty="0" smtClean="0">
                <a:solidFill>
                  <a:schemeClr val="tx1"/>
                </a:solidFill>
                <a:latin typeface="Arial" panose="020B0604020202020204" pitchFamily="34" charset="0"/>
                <a:cs typeface="Arial" panose="020B0604020202020204" pitchFamily="34" charset="0"/>
              </a:rPr>
              <a:t>očekávalo </a:t>
            </a:r>
            <a:r>
              <a:rPr lang="cs-CZ" dirty="0">
                <a:solidFill>
                  <a:schemeClr val="tx1"/>
                </a:solidFill>
                <a:latin typeface="Arial" panose="020B0604020202020204" pitchFamily="34" charset="0"/>
                <a:cs typeface="Arial" panose="020B0604020202020204" pitchFamily="34" charset="0"/>
              </a:rPr>
              <a:t>v roce 2016. Maximální takt je 4266MHz při </a:t>
            </a:r>
            <a:r>
              <a:rPr lang="cs-CZ" dirty="0" smtClean="0">
                <a:solidFill>
                  <a:schemeClr val="tx1"/>
                </a:solidFill>
                <a:latin typeface="Arial" panose="020B0604020202020204" pitchFamily="34" charset="0"/>
                <a:cs typeface="Arial" panose="020B0604020202020204" pitchFamily="34" charset="0"/>
              </a:rPr>
              <a:t>1,05V</a:t>
            </a:r>
          </a:p>
          <a:p>
            <a:r>
              <a:rPr lang="cs-CZ" dirty="0" smtClean="0">
                <a:solidFill>
                  <a:schemeClr val="tx1"/>
                </a:solidFill>
                <a:latin typeface="Arial" panose="020B0604020202020204" pitchFamily="34" charset="0"/>
                <a:cs typeface="Arial" panose="020B0604020202020204" pitchFamily="34" charset="0"/>
              </a:rPr>
              <a:t>DDR5 – specifikace vydána až 2020, maximální frekvence bude 6400 MHz při 1,1V, hustota paměti až 64GB, což může dát až 128GB na jeden klasický slot paměti</a:t>
            </a:r>
            <a:endParaRPr lang="cs-CZ" dirty="0">
              <a:solidFill>
                <a:schemeClr val="tx1"/>
              </a:solidFill>
              <a:latin typeface="Arial" panose="020B0604020202020204" pitchFamily="34" charset="0"/>
              <a:cs typeface="Arial" panose="020B0604020202020204" pitchFamily="34" charset="0"/>
            </a:endParaRP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26</a:t>
            </a:fld>
            <a:endParaRPr lang="cs-CZ"/>
          </a:p>
        </p:txBody>
      </p:sp>
    </p:spTree>
    <p:extLst>
      <p:ext uri="{BB962C8B-B14F-4D97-AF65-F5344CB8AC3E}">
        <p14:creationId xmlns:p14="http://schemas.microsoft.com/office/powerpoint/2010/main" val="22591014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3315" name="Rectangle 5"/>
          <p:cNvSpPr>
            <a:spLocks noGrp="1" noChangeArrowheads="1"/>
          </p:cNvSpPr>
          <p:nvPr>
            <p:ph type="title"/>
          </p:nvPr>
        </p:nvSpPr>
        <p:spPr>
          <a:xfrm>
            <a:off x="467544" y="476672"/>
            <a:ext cx="8229600" cy="691480"/>
          </a:xfrm>
          <a:noFill/>
        </p:spPr>
        <p:txBody>
          <a:bodyPr/>
          <a:lstStyle/>
          <a:p>
            <a:r>
              <a:rPr lang="cs-CZ" altLang="cs-CZ" sz="4000" dirty="0" smtClean="0"/>
              <a:t>Další vnitřní paměti</a:t>
            </a:r>
            <a:endParaRPr lang="cs-CZ" altLang="cs-CZ" sz="4000" dirty="0" smtClean="0">
              <a:latin typeface="Times New Roman CE" charset="-18"/>
            </a:endParaRPr>
          </a:p>
        </p:txBody>
      </p:sp>
      <p:sp>
        <p:nvSpPr>
          <p:cNvPr id="13316" name="Rectangle 6"/>
          <p:cNvSpPr>
            <a:spLocks noGrp="1" noChangeArrowheads="1"/>
          </p:cNvSpPr>
          <p:nvPr>
            <p:ph type="body" idx="1"/>
          </p:nvPr>
        </p:nvSpPr>
        <p:spPr>
          <a:xfrm>
            <a:off x="179388" y="1484313"/>
            <a:ext cx="8641084" cy="4800600"/>
          </a:xfrm>
          <a:noFill/>
        </p:spPr>
        <p:txBody>
          <a:bodyPr>
            <a:normAutofit fontScale="85000" lnSpcReduction="20000"/>
          </a:bodyPr>
          <a:lstStyle/>
          <a:p>
            <a:r>
              <a:rPr lang="cs-CZ" altLang="cs-CZ" sz="2800" dirty="0">
                <a:solidFill>
                  <a:schemeClr val="tx1"/>
                </a:solidFill>
                <a:latin typeface="Arial" panose="020B0604020202020204" pitchFamily="34" charset="0"/>
                <a:cs typeface="Arial" panose="020B0604020202020204" pitchFamily="34" charset="0"/>
              </a:rPr>
              <a:t>ROM (z anglického </a:t>
            </a:r>
            <a:r>
              <a:rPr lang="cs-CZ" altLang="cs-CZ" sz="2800" dirty="0" err="1">
                <a:solidFill>
                  <a:srgbClr val="FF0000"/>
                </a:solidFill>
                <a:latin typeface="Arial" panose="020B0604020202020204" pitchFamily="34" charset="0"/>
                <a:cs typeface="Arial" panose="020B0604020202020204" pitchFamily="34" charset="0"/>
              </a:rPr>
              <a:t>Read-Only</a:t>
            </a:r>
            <a:r>
              <a:rPr lang="cs-CZ" altLang="cs-CZ" sz="2800" dirty="0">
                <a:solidFill>
                  <a:srgbClr val="FF0000"/>
                </a:solidFill>
                <a:latin typeface="Arial" panose="020B0604020202020204" pitchFamily="34" charset="0"/>
                <a:cs typeface="Arial" panose="020B0604020202020204" pitchFamily="34" charset="0"/>
              </a:rPr>
              <a:t> </a:t>
            </a:r>
            <a:r>
              <a:rPr lang="cs-CZ" altLang="cs-CZ" sz="2800" dirty="0" err="1">
                <a:solidFill>
                  <a:srgbClr val="FF0000"/>
                </a:solidFill>
                <a:latin typeface="Arial" panose="020B0604020202020204" pitchFamily="34" charset="0"/>
                <a:cs typeface="Arial" panose="020B0604020202020204" pitchFamily="34" charset="0"/>
              </a:rPr>
              <a:t>Memory</a:t>
            </a:r>
            <a:r>
              <a:rPr lang="cs-CZ" altLang="cs-CZ" sz="2800" dirty="0">
                <a:solidFill>
                  <a:schemeClr val="tx1"/>
                </a:solidFill>
                <a:latin typeface="Arial" panose="020B0604020202020204" pitchFamily="34" charset="0"/>
                <a:cs typeface="Arial" panose="020B0604020202020204" pitchFamily="34" charset="0"/>
              </a:rPr>
              <a:t>) je </a:t>
            </a:r>
            <a:r>
              <a:rPr lang="cs-CZ" altLang="cs-CZ" sz="2800" dirty="0" smtClean="0">
                <a:solidFill>
                  <a:schemeClr val="tx1"/>
                </a:solidFill>
                <a:latin typeface="Arial" panose="020B0604020202020204" pitchFamily="34" charset="0"/>
                <a:cs typeface="Arial" panose="020B0604020202020204" pitchFamily="34" charset="0"/>
              </a:rPr>
              <a:t>typ </a:t>
            </a:r>
            <a:r>
              <a:rPr lang="cs-CZ" altLang="cs-CZ" sz="2800" dirty="0">
                <a:solidFill>
                  <a:schemeClr val="tx1"/>
                </a:solidFill>
                <a:latin typeface="Arial" panose="020B0604020202020204" pitchFamily="34" charset="0"/>
                <a:cs typeface="Arial" panose="020B0604020202020204" pitchFamily="34" charset="0"/>
              </a:rPr>
              <a:t>elektronické paměti, jejíž obsah je dán při </a:t>
            </a:r>
            <a:r>
              <a:rPr lang="cs-CZ" altLang="cs-CZ" sz="2800" dirty="0" smtClean="0">
                <a:solidFill>
                  <a:schemeClr val="tx1"/>
                </a:solidFill>
                <a:latin typeface="Arial" panose="020B0604020202020204" pitchFamily="34" charset="0"/>
                <a:cs typeface="Arial" panose="020B0604020202020204" pitchFamily="34" charset="0"/>
              </a:rPr>
              <a:t>výrobě a </a:t>
            </a:r>
            <a:r>
              <a:rPr lang="cs-CZ" altLang="cs-CZ" sz="2800" dirty="0">
                <a:solidFill>
                  <a:schemeClr val="tx1"/>
                </a:solidFill>
                <a:latin typeface="Arial" panose="020B0604020202020204" pitchFamily="34" charset="0"/>
                <a:cs typeface="Arial" panose="020B0604020202020204" pitchFamily="34" charset="0"/>
              </a:rPr>
              <a:t>není závislý na napájení (je </a:t>
            </a:r>
            <a:r>
              <a:rPr lang="cs-CZ" altLang="cs-CZ" sz="2800" dirty="0" err="1" smtClean="0">
                <a:solidFill>
                  <a:schemeClr val="tx1"/>
                </a:solidFill>
                <a:latin typeface="Arial" panose="020B0604020202020204" pitchFamily="34" charset="0"/>
                <a:cs typeface="Arial" panose="020B0604020202020204" pitchFamily="34" charset="0"/>
              </a:rPr>
              <a:t>nevolatilní</a:t>
            </a:r>
            <a:r>
              <a:rPr lang="cs-CZ" altLang="cs-CZ" sz="2800" dirty="0">
                <a:solidFill>
                  <a:schemeClr val="tx1"/>
                </a:solidFill>
                <a:latin typeface="Arial" panose="020B0604020202020204" pitchFamily="34" charset="0"/>
                <a:cs typeface="Arial" panose="020B0604020202020204" pitchFamily="34" charset="0"/>
              </a:rPr>
              <a:t>). </a:t>
            </a:r>
            <a:endParaRPr lang="cs-CZ" altLang="cs-CZ" sz="2800" dirty="0" smtClean="0">
              <a:solidFill>
                <a:schemeClr val="tx1"/>
              </a:solidFill>
              <a:latin typeface="Arial" panose="020B0604020202020204" pitchFamily="34" charset="0"/>
              <a:cs typeface="Arial" panose="020B0604020202020204" pitchFamily="34" charset="0"/>
            </a:endParaRPr>
          </a:p>
          <a:p>
            <a:r>
              <a:rPr lang="cs-CZ" altLang="cs-CZ" sz="2800" dirty="0" smtClean="0">
                <a:solidFill>
                  <a:schemeClr val="tx1"/>
                </a:solidFill>
                <a:latin typeface="Arial" panose="020B0604020202020204" pitchFamily="34" charset="0"/>
                <a:cs typeface="Arial" panose="020B0604020202020204" pitchFamily="34" charset="0"/>
              </a:rPr>
              <a:t>Používá </a:t>
            </a:r>
            <a:r>
              <a:rPr lang="cs-CZ" altLang="cs-CZ" sz="2800" dirty="0">
                <a:solidFill>
                  <a:schemeClr val="tx1"/>
                </a:solidFill>
                <a:latin typeface="Arial" panose="020B0604020202020204" pitchFamily="34" charset="0"/>
                <a:cs typeface="Arial" panose="020B0604020202020204" pitchFamily="34" charset="0"/>
              </a:rPr>
              <a:t>se pro uložení firmware v elektronických přístrojích, dříve také ve starších počítačích (ROM pro </a:t>
            </a:r>
            <a:r>
              <a:rPr lang="cs-CZ" altLang="cs-CZ" sz="2800" dirty="0" err="1">
                <a:solidFill>
                  <a:schemeClr val="tx1"/>
                </a:solidFill>
                <a:latin typeface="Arial" panose="020B0604020202020204" pitchFamily="34" charset="0"/>
                <a:cs typeface="Arial" panose="020B0604020202020204" pitchFamily="34" charset="0"/>
              </a:rPr>
              <a:t>Sinclair</a:t>
            </a:r>
            <a:r>
              <a:rPr lang="cs-CZ" altLang="cs-CZ" sz="2800" dirty="0">
                <a:solidFill>
                  <a:schemeClr val="tx1"/>
                </a:solidFill>
                <a:latin typeface="Arial" panose="020B0604020202020204" pitchFamily="34" charset="0"/>
                <a:cs typeface="Arial" panose="020B0604020202020204" pitchFamily="34" charset="0"/>
              </a:rPr>
              <a:t> ZX </a:t>
            </a:r>
            <a:r>
              <a:rPr lang="cs-CZ" altLang="cs-CZ" sz="2800" dirty="0" err="1">
                <a:solidFill>
                  <a:schemeClr val="tx1"/>
                </a:solidFill>
                <a:latin typeface="Arial" panose="020B0604020202020204" pitchFamily="34" charset="0"/>
                <a:cs typeface="Arial" panose="020B0604020202020204" pitchFamily="34" charset="0"/>
              </a:rPr>
              <a:t>Spectrum</a:t>
            </a:r>
            <a:r>
              <a:rPr lang="cs-CZ" altLang="cs-CZ" sz="2800" dirty="0">
                <a:solidFill>
                  <a:schemeClr val="tx1"/>
                </a:solidFill>
                <a:latin typeface="Arial" panose="020B0604020202020204" pitchFamily="34" charset="0"/>
                <a:cs typeface="Arial" panose="020B0604020202020204" pitchFamily="34" charset="0"/>
              </a:rPr>
              <a:t>), kde zajišťuje jejich běžnou činnost. V minulosti byly paměti typu ROM v počítačích používány pro uložení </a:t>
            </a:r>
            <a:r>
              <a:rPr lang="cs-CZ" altLang="cs-CZ" sz="2800" dirty="0" err="1">
                <a:solidFill>
                  <a:schemeClr val="tx1"/>
                </a:solidFill>
                <a:latin typeface="Arial" panose="020B0604020202020204" pitchFamily="34" charset="0"/>
                <a:cs typeface="Arial" panose="020B0604020202020204" pitchFamily="34" charset="0"/>
              </a:rPr>
              <a:t>BIOSu</a:t>
            </a:r>
            <a:r>
              <a:rPr lang="cs-CZ" altLang="cs-CZ" sz="2800" dirty="0">
                <a:solidFill>
                  <a:schemeClr val="tx1"/>
                </a:solidFill>
                <a:latin typeface="Arial" panose="020B0604020202020204" pitchFamily="34" charset="0"/>
                <a:cs typeface="Arial" panose="020B0604020202020204" pitchFamily="34" charset="0"/>
              </a:rPr>
              <a:t> (slouží pro zavedení operačního systému), firmware v mechanice, disku, grafické kartě a dalších</a:t>
            </a:r>
            <a:r>
              <a:rPr lang="cs-CZ" altLang="cs-CZ" sz="2800" dirty="0" smtClean="0">
                <a:solidFill>
                  <a:schemeClr val="tx1"/>
                </a:solidFill>
                <a:latin typeface="Arial" panose="020B0604020202020204" pitchFamily="34" charset="0"/>
                <a:cs typeface="Arial" panose="020B0604020202020204" pitchFamily="34" charset="0"/>
              </a:rPr>
              <a:t>.</a:t>
            </a:r>
            <a:endParaRPr lang="cs-CZ" altLang="cs-CZ" sz="2800" dirty="0">
              <a:solidFill>
                <a:schemeClr val="tx1"/>
              </a:solidFill>
              <a:latin typeface="Arial" panose="020B0604020202020204" pitchFamily="34" charset="0"/>
              <a:cs typeface="Arial" panose="020B0604020202020204" pitchFamily="34" charset="0"/>
            </a:endParaRPr>
          </a:p>
          <a:p>
            <a:r>
              <a:rPr lang="cs-CZ" altLang="cs-CZ" sz="2800" dirty="0">
                <a:solidFill>
                  <a:schemeClr val="tx1"/>
                </a:solidFill>
                <a:latin typeface="Arial" panose="020B0604020202020204" pitchFamily="34" charset="0"/>
                <a:cs typeface="Arial" panose="020B0604020202020204" pitchFamily="34" charset="0"/>
              </a:rPr>
              <a:t>Dnes už se u PC setkáme s typem ROM velmi ojediněle z důvodu nemožnosti aktualizace firmware a </a:t>
            </a:r>
            <a:r>
              <a:rPr lang="cs-CZ" altLang="cs-CZ" sz="2800" dirty="0" err="1">
                <a:solidFill>
                  <a:schemeClr val="tx1"/>
                </a:solidFill>
                <a:latin typeface="Arial" panose="020B0604020202020204" pitchFamily="34" charset="0"/>
                <a:cs typeface="Arial" panose="020B0604020202020204" pitchFamily="34" charset="0"/>
              </a:rPr>
              <a:t>BIOSu</a:t>
            </a:r>
            <a:r>
              <a:rPr lang="cs-CZ" altLang="cs-CZ" sz="2800" dirty="0">
                <a:solidFill>
                  <a:schemeClr val="tx1"/>
                </a:solidFill>
                <a:latin typeface="Arial" panose="020B0604020202020204" pitchFamily="34" charset="0"/>
                <a:cs typeface="Arial" panose="020B0604020202020204" pitchFamily="34" charset="0"/>
              </a:rPr>
              <a:t> pro opravu chyb a případně přidání nových vlastností</a:t>
            </a:r>
            <a:r>
              <a:rPr lang="cs-CZ" altLang="cs-CZ" sz="2800" dirty="0" smtClean="0">
                <a:solidFill>
                  <a:schemeClr val="tx1"/>
                </a:solidFill>
                <a:latin typeface="Arial" panose="020B0604020202020204" pitchFamily="34" charset="0"/>
                <a:cs typeface="Arial" panose="020B0604020202020204" pitchFamily="34" charset="0"/>
              </a:rPr>
              <a:t>.</a:t>
            </a:r>
          </a:p>
          <a:p>
            <a:r>
              <a:rPr lang="cs-CZ" altLang="cs-CZ" sz="2800" dirty="0">
                <a:solidFill>
                  <a:schemeClr val="tx1"/>
                </a:solidFill>
                <a:latin typeface="Arial" panose="020B0604020202020204" pitchFamily="34" charset="0"/>
                <a:cs typeface="Arial" panose="020B0604020202020204" pitchFamily="34" charset="0"/>
              </a:rPr>
              <a:t>Specifickým typem ROM paměti jsou lisované </a:t>
            </a:r>
            <a:r>
              <a:rPr lang="cs-CZ" altLang="cs-CZ" sz="2800" dirty="0">
                <a:solidFill>
                  <a:srgbClr val="FF0000"/>
                </a:solidFill>
                <a:latin typeface="Arial" panose="020B0604020202020204" pitchFamily="34" charset="0"/>
                <a:cs typeface="Arial" panose="020B0604020202020204" pitchFamily="34" charset="0"/>
              </a:rPr>
              <a:t>kompaktní disky </a:t>
            </a:r>
            <a:r>
              <a:rPr lang="cs-CZ" altLang="cs-CZ" sz="2800" dirty="0">
                <a:solidFill>
                  <a:schemeClr val="tx1"/>
                </a:solidFill>
                <a:latin typeface="Arial" panose="020B0604020202020204" pitchFamily="34" charset="0"/>
                <a:cs typeface="Arial" panose="020B0604020202020204" pitchFamily="34" charset="0"/>
              </a:rPr>
              <a:t>(CD) a </a:t>
            </a:r>
            <a:r>
              <a:rPr lang="cs-CZ" altLang="cs-CZ" sz="2800" dirty="0" smtClean="0">
                <a:solidFill>
                  <a:schemeClr val="tx1"/>
                </a:solidFill>
                <a:latin typeface="Arial" panose="020B0604020202020204" pitchFamily="34" charset="0"/>
                <a:cs typeface="Arial" panose="020B0604020202020204" pitchFamily="34" charset="0"/>
              </a:rPr>
              <a:t>DVD.</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27</a:t>
            </a:fld>
            <a:endParaRPr lang="cs-CZ"/>
          </a:p>
        </p:txBody>
      </p:sp>
    </p:spTree>
    <p:extLst>
      <p:ext uri="{BB962C8B-B14F-4D97-AF65-F5344CB8AC3E}">
        <p14:creationId xmlns:p14="http://schemas.microsoft.com/office/powerpoint/2010/main" val="325674496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620688"/>
            <a:ext cx="8229600" cy="691480"/>
          </a:xfrm>
        </p:spPr>
        <p:txBody>
          <a:bodyPr/>
          <a:lstStyle/>
          <a:p>
            <a:r>
              <a:rPr lang="cs-CZ" sz="4000" dirty="0" smtClean="0"/>
              <a:t>Některé typy pamětí ROM</a:t>
            </a:r>
            <a:endParaRPr lang="cs-CZ" sz="4000" dirty="0"/>
          </a:p>
        </p:txBody>
      </p:sp>
      <p:sp>
        <p:nvSpPr>
          <p:cNvPr id="3" name="Zástupný symbol pro obsah 2"/>
          <p:cNvSpPr>
            <a:spLocks noGrp="1"/>
          </p:cNvSpPr>
          <p:nvPr>
            <p:ph idx="1"/>
          </p:nvPr>
        </p:nvSpPr>
        <p:spPr/>
        <p:txBody>
          <a:bodyPr>
            <a:normAutofit fontScale="77500" lnSpcReduction="20000"/>
          </a:bodyPr>
          <a:lstStyle/>
          <a:p>
            <a:pPr>
              <a:lnSpc>
                <a:spcPct val="120000"/>
              </a:lnSpc>
              <a:buClr>
                <a:schemeClr val="tx1"/>
              </a:buClr>
            </a:pPr>
            <a:r>
              <a:rPr lang="cs-CZ" b="1" dirty="0">
                <a:solidFill>
                  <a:srgbClr val="FF0000"/>
                </a:solidFill>
                <a:latin typeface="Arial" panose="020B0604020202020204" pitchFamily="34" charset="0"/>
                <a:cs typeface="Arial" panose="020B0604020202020204" pitchFamily="34" charset="0"/>
              </a:rPr>
              <a:t>EPROM</a:t>
            </a:r>
            <a:r>
              <a:rPr lang="cs-CZ" dirty="0">
                <a:solidFill>
                  <a:schemeClr val="tx1"/>
                </a:solidFill>
                <a:latin typeface="Arial" panose="020B0604020202020204" pitchFamily="34" charset="0"/>
                <a:cs typeface="Arial" panose="020B0604020202020204" pitchFamily="34" charset="0"/>
              </a:rPr>
              <a:t> je </a:t>
            </a:r>
            <a:r>
              <a:rPr lang="cs-CZ" dirty="0" smtClean="0">
                <a:solidFill>
                  <a:schemeClr val="tx1"/>
                </a:solidFill>
                <a:latin typeface="Arial" panose="020B0604020202020204" pitchFamily="34" charset="0"/>
                <a:cs typeface="Arial" panose="020B0604020202020204" pitchFamily="34" charset="0"/>
              </a:rPr>
              <a:t>zkratka </a:t>
            </a:r>
            <a:r>
              <a:rPr lang="cs-CZ" dirty="0">
                <a:solidFill>
                  <a:schemeClr val="tx1"/>
                </a:solidFill>
                <a:latin typeface="Arial" panose="020B0604020202020204" pitchFamily="34" charset="0"/>
                <a:cs typeface="Arial" panose="020B0604020202020204" pitchFamily="34" charset="0"/>
              </a:rPr>
              <a:t>pro </a:t>
            </a:r>
            <a:r>
              <a:rPr lang="cs-CZ" i="1" dirty="0" err="1">
                <a:solidFill>
                  <a:schemeClr val="tx1"/>
                </a:solidFill>
                <a:latin typeface="Arial" panose="020B0604020202020204" pitchFamily="34" charset="0"/>
                <a:cs typeface="Arial" panose="020B0604020202020204" pitchFamily="34" charset="0"/>
              </a:rPr>
              <a:t>Erasable</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Programmable</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Read-Only</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Memory</a:t>
            </a:r>
            <a:r>
              <a:rPr lang="cs-CZ" dirty="0">
                <a:solidFill>
                  <a:schemeClr val="tx1"/>
                </a:solidFill>
                <a:latin typeface="Arial" panose="020B0604020202020204" pitchFamily="34" charset="0"/>
                <a:cs typeface="Arial" panose="020B0604020202020204" pitchFamily="34" charset="0"/>
              </a:rPr>
              <a:t>. Jedná se o </a:t>
            </a:r>
            <a:r>
              <a:rPr lang="cs-CZ" dirty="0" err="1">
                <a:solidFill>
                  <a:schemeClr val="tx1"/>
                </a:solidFill>
                <a:latin typeface="Arial" panose="020B0604020202020204" pitchFamily="34" charset="0"/>
                <a:cs typeface="Arial" panose="020B0604020202020204" pitchFamily="34" charset="0"/>
              </a:rPr>
              <a:t>semipermanentní</a:t>
            </a:r>
            <a:r>
              <a:rPr lang="cs-CZ" dirty="0">
                <a:solidFill>
                  <a:schemeClr val="tx1"/>
                </a:solidFill>
                <a:latin typeface="Arial" panose="020B0604020202020204" pitchFamily="34" charset="0"/>
                <a:cs typeface="Arial" panose="020B0604020202020204" pitchFamily="34" charset="0"/>
              </a:rPr>
              <a:t> typ paměti typu ROM-RAM, jejíž obsah je mazatelný ultrafialovým zářením (UV), proto se někdy označuje také jako UV-EPROM. Před novým naprogramováním je nutné paměť smazat. K programování se používá většinou několikanásobně vyšší napětí než ke čtení (typ. 12 V nebo 25 V proti 5 V napájecího napětí</a:t>
            </a:r>
            <a:r>
              <a:rPr lang="cs-CZ" dirty="0" smtClean="0">
                <a:solidFill>
                  <a:schemeClr val="tx1"/>
                </a:solidFill>
                <a:latin typeface="Arial" panose="020B0604020202020204" pitchFamily="34" charset="0"/>
                <a:cs typeface="Arial" panose="020B0604020202020204" pitchFamily="34" charset="0"/>
              </a:rPr>
              <a:t>).</a:t>
            </a:r>
            <a:endParaRPr lang="cs-CZ" b="1" dirty="0" smtClean="0">
              <a:solidFill>
                <a:srgbClr val="FF0000"/>
              </a:solidFill>
              <a:latin typeface="Arial" panose="020B0604020202020204" pitchFamily="34" charset="0"/>
              <a:cs typeface="Arial" panose="020B0604020202020204" pitchFamily="34" charset="0"/>
            </a:endParaRPr>
          </a:p>
          <a:p>
            <a:pPr>
              <a:lnSpc>
                <a:spcPct val="120000"/>
              </a:lnSpc>
              <a:buClr>
                <a:schemeClr val="tx1"/>
              </a:buClr>
            </a:pPr>
            <a:r>
              <a:rPr lang="cs-CZ" b="1" dirty="0" smtClean="0">
                <a:solidFill>
                  <a:srgbClr val="FF0000"/>
                </a:solidFill>
                <a:latin typeface="Arial" panose="020B0604020202020204" pitchFamily="34" charset="0"/>
                <a:cs typeface="Arial" panose="020B0604020202020204" pitchFamily="34" charset="0"/>
              </a:rPr>
              <a:t>EEPROM</a:t>
            </a:r>
            <a:r>
              <a:rPr lang="cs-CZ" dirty="0" smtClean="0">
                <a:solidFill>
                  <a:schemeClr val="tx1"/>
                </a:solidFill>
                <a:latin typeface="Arial" panose="020B0604020202020204" pitchFamily="34" charset="0"/>
                <a:cs typeface="Arial" panose="020B0604020202020204" pitchFamily="34" charset="0"/>
              </a:rPr>
              <a:t> </a:t>
            </a:r>
            <a:r>
              <a:rPr lang="cs-CZ" dirty="0">
                <a:solidFill>
                  <a:schemeClr val="tx1"/>
                </a:solidFill>
                <a:latin typeface="Arial" panose="020B0604020202020204" pitchFamily="34" charset="0"/>
                <a:cs typeface="Arial" panose="020B0604020202020204" pitchFamily="34" charset="0"/>
              </a:rPr>
              <a:t>(též E</a:t>
            </a:r>
            <a:r>
              <a:rPr lang="cs-CZ" baseline="30000" dirty="0">
                <a:solidFill>
                  <a:schemeClr val="tx1"/>
                </a:solidFill>
                <a:latin typeface="Arial" panose="020B0604020202020204" pitchFamily="34" charset="0"/>
                <a:cs typeface="Arial" panose="020B0604020202020204" pitchFamily="34" charset="0"/>
              </a:rPr>
              <a:t>2</a:t>
            </a:r>
            <a:r>
              <a:rPr lang="cs-CZ" dirty="0">
                <a:solidFill>
                  <a:schemeClr val="tx1"/>
                </a:solidFill>
                <a:latin typeface="Arial" panose="020B0604020202020204" pitchFamily="34" charset="0"/>
                <a:cs typeface="Arial" panose="020B0604020202020204" pitchFamily="34" charset="0"/>
              </a:rPr>
              <a:t>PROM) je </a:t>
            </a:r>
            <a:r>
              <a:rPr lang="cs-CZ" dirty="0" smtClean="0">
                <a:solidFill>
                  <a:schemeClr val="tx1"/>
                </a:solidFill>
                <a:latin typeface="Arial" panose="020B0604020202020204" pitchFamily="34" charset="0"/>
                <a:cs typeface="Arial" panose="020B0604020202020204" pitchFamily="34" charset="0"/>
              </a:rPr>
              <a:t>zkratka </a:t>
            </a:r>
            <a:r>
              <a:rPr lang="cs-CZ" dirty="0">
                <a:solidFill>
                  <a:schemeClr val="tx1"/>
                </a:solidFill>
                <a:latin typeface="Arial" panose="020B0604020202020204" pitchFamily="34" charset="0"/>
                <a:cs typeface="Arial" panose="020B0604020202020204" pitchFamily="34" charset="0"/>
              </a:rPr>
              <a:t>pro </a:t>
            </a:r>
            <a:r>
              <a:rPr lang="cs-CZ" i="1" dirty="0" err="1">
                <a:solidFill>
                  <a:schemeClr val="tx1"/>
                </a:solidFill>
                <a:latin typeface="Arial" panose="020B0604020202020204" pitchFamily="34" charset="0"/>
                <a:cs typeface="Arial" panose="020B0604020202020204" pitchFamily="34" charset="0"/>
              </a:rPr>
              <a:t>Electrically</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Erasable</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Programmable</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Read-Only</a:t>
            </a:r>
            <a:r>
              <a:rPr lang="cs-CZ" i="1" dirty="0">
                <a:solidFill>
                  <a:schemeClr val="tx1"/>
                </a:solidFill>
                <a:latin typeface="Arial" panose="020B0604020202020204" pitchFamily="34" charset="0"/>
                <a:cs typeface="Arial" panose="020B0604020202020204" pitchFamily="34" charset="0"/>
              </a:rPr>
              <a:t> </a:t>
            </a:r>
            <a:r>
              <a:rPr lang="cs-CZ" i="1" dirty="0" err="1">
                <a:solidFill>
                  <a:schemeClr val="tx1"/>
                </a:solidFill>
                <a:latin typeface="Arial" panose="020B0604020202020204" pitchFamily="34" charset="0"/>
                <a:cs typeface="Arial" panose="020B0604020202020204" pitchFamily="34" charset="0"/>
              </a:rPr>
              <a:t>Memory</a:t>
            </a:r>
            <a:r>
              <a:rPr lang="cs-CZ" dirty="0">
                <a:solidFill>
                  <a:schemeClr val="tx1"/>
                </a:solidFill>
                <a:latin typeface="Arial" panose="020B0604020202020204" pitchFamily="34" charset="0"/>
                <a:cs typeface="Arial" panose="020B0604020202020204" pitchFamily="34" charset="0"/>
              </a:rPr>
              <a:t>. Jedná se o elektricky mazatelnou </a:t>
            </a:r>
            <a:r>
              <a:rPr lang="cs-CZ" dirty="0" err="1">
                <a:solidFill>
                  <a:schemeClr val="tx1"/>
                </a:solidFill>
                <a:latin typeface="Arial" panose="020B0604020202020204" pitchFamily="34" charset="0"/>
                <a:cs typeface="Arial" panose="020B0604020202020204" pitchFamily="34" charset="0"/>
              </a:rPr>
              <a:t>semipermanentní</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nevolatilní</a:t>
            </a:r>
            <a:r>
              <a:rPr lang="cs-CZ" dirty="0">
                <a:solidFill>
                  <a:schemeClr val="tx1"/>
                </a:solidFill>
                <a:latin typeface="Arial" panose="020B0604020202020204" pitchFamily="34" charset="0"/>
                <a:cs typeface="Arial" panose="020B0604020202020204" pitchFamily="34" charset="0"/>
              </a:rPr>
              <a:t>) paměť typu ROM-RAM. Paměť má omezenější počet zápisů než paměť typu </a:t>
            </a:r>
            <a:r>
              <a:rPr lang="cs-CZ" i="1" dirty="0" err="1">
                <a:solidFill>
                  <a:schemeClr val="tx1"/>
                </a:solidFill>
                <a:latin typeface="Arial" panose="020B0604020202020204" pitchFamily="34" charset="0"/>
                <a:cs typeface="Arial" panose="020B0604020202020204" pitchFamily="34" charset="0"/>
              </a:rPr>
              <a:t>flash</a:t>
            </a:r>
            <a:r>
              <a:rPr lang="cs-CZ" dirty="0">
                <a:solidFill>
                  <a:schemeClr val="tx1"/>
                </a:solidFill>
                <a:latin typeface="Arial" panose="020B0604020202020204" pitchFamily="34" charset="0"/>
                <a:cs typeface="Arial" panose="020B0604020202020204" pitchFamily="34" charset="0"/>
              </a:rPr>
              <a:t> a před novým naprogramováním je nutné ji nejprve celou smazat. Využití této paměti je jako úložiště (např. firmware) u zařízení, kde nedochází často k přepisům paměti. </a:t>
            </a:r>
            <a:r>
              <a:rPr lang="cs-CZ" dirty="0" smtClean="0">
                <a:solidFill>
                  <a:schemeClr val="tx1"/>
                </a:solidFill>
                <a:latin typeface="Arial" panose="020B0604020202020204" pitchFamily="34" charset="0"/>
                <a:cs typeface="Arial" panose="020B0604020202020204" pitchFamily="34" charset="0"/>
              </a:rPr>
              <a:t>Cca od roku 2011 </a:t>
            </a:r>
            <a:r>
              <a:rPr lang="cs-CZ" dirty="0">
                <a:solidFill>
                  <a:schemeClr val="tx1"/>
                </a:solidFill>
                <a:latin typeface="Arial" panose="020B0604020202020204" pitchFamily="34" charset="0"/>
                <a:cs typeface="Arial" panose="020B0604020202020204" pitchFamily="34" charset="0"/>
              </a:rPr>
              <a:t>se od použití této paměti upouští a využívá se paměti typu </a:t>
            </a:r>
            <a:r>
              <a:rPr lang="cs-CZ" i="1" dirty="0" err="1">
                <a:solidFill>
                  <a:schemeClr val="tx1"/>
                </a:solidFill>
                <a:latin typeface="Arial" panose="020B0604020202020204" pitchFamily="34" charset="0"/>
                <a:cs typeface="Arial" panose="020B0604020202020204" pitchFamily="34" charset="0"/>
              </a:rPr>
              <a:t>flash</a:t>
            </a:r>
            <a:r>
              <a:rPr lang="cs-CZ" dirty="0">
                <a:solidFill>
                  <a:schemeClr val="tx1"/>
                </a:solidFill>
                <a:latin typeface="Arial" panose="020B0604020202020204" pitchFamily="34" charset="0"/>
                <a:cs typeface="Arial" panose="020B0604020202020204" pitchFamily="34" charset="0"/>
              </a:rPr>
              <a:t>.</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28</a:t>
            </a:fld>
            <a:endParaRPr lang="cs-CZ"/>
          </a:p>
        </p:txBody>
      </p:sp>
    </p:spTree>
    <p:extLst>
      <p:ext uri="{BB962C8B-B14F-4D97-AF65-F5344CB8AC3E}">
        <p14:creationId xmlns:p14="http://schemas.microsoft.com/office/powerpoint/2010/main" val="17810234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4339" name="Rectangle 3"/>
          <p:cNvSpPr>
            <a:spLocks noGrp="1" noChangeArrowheads="1"/>
          </p:cNvSpPr>
          <p:nvPr>
            <p:ph type="title"/>
          </p:nvPr>
        </p:nvSpPr>
        <p:spPr>
          <a:xfrm>
            <a:off x="395536" y="404664"/>
            <a:ext cx="8229600" cy="763488"/>
          </a:xfrm>
          <a:noFill/>
        </p:spPr>
        <p:txBody>
          <a:bodyPr/>
          <a:lstStyle/>
          <a:p>
            <a:r>
              <a:rPr lang="cs-CZ" altLang="cs-CZ" sz="4000" b="1" dirty="0" smtClean="0"/>
              <a:t>EPROM paměť</a:t>
            </a:r>
            <a:endParaRPr lang="cs-CZ" altLang="cs-CZ" sz="4000" b="1" dirty="0" smtClean="0">
              <a:latin typeface="Times New Roman CE" charset="-18"/>
            </a:endParaRPr>
          </a:p>
        </p:txBody>
      </p:sp>
      <p:pic>
        <p:nvPicPr>
          <p:cNvPr id="1434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844675"/>
            <a:ext cx="8064500" cy="418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ástupný symbol pro číslo snímku 2"/>
          <p:cNvSpPr>
            <a:spLocks noGrp="1"/>
          </p:cNvSpPr>
          <p:nvPr>
            <p:ph type="sldNum" sz="quarter" idx="12"/>
          </p:nvPr>
        </p:nvSpPr>
        <p:spPr/>
        <p:txBody>
          <a:bodyPr/>
          <a:lstStyle/>
          <a:p>
            <a:fld id="{AC57A5DF-1266-40EA-9282-1E66B9DE06C0}" type="slidenum">
              <a:rPr lang="cs-CZ" smtClean="0"/>
              <a:t>29</a:t>
            </a:fld>
            <a:endParaRPr lang="cs-CZ"/>
          </a:p>
        </p:txBody>
      </p:sp>
    </p:spTree>
    <p:extLst>
      <p:ext uri="{BB962C8B-B14F-4D97-AF65-F5344CB8AC3E}">
        <p14:creationId xmlns:p14="http://schemas.microsoft.com/office/powerpoint/2010/main" val="175924476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4099" name="Rectangle 3"/>
          <p:cNvSpPr>
            <a:spLocks noGrp="1" noChangeArrowheads="1"/>
          </p:cNvSpPr>
          <p:nvPr>
            <p:ph type="title"/>
          </p:nvPr>
        </p:nvSpPr>
        <p:spPr>
          <a:xfrm>
            <a:off x="467544" y="476672"/>
            <a:ext cx="8229600" cy="763488"/>
          </a:xfrm>
          <a:noFill/>
        </p:spPr>
        <p:txBody>
          <a:bodyPr/>
          <a:lstStyle/>
          <a:p>
            <a:r>
              <a:rPr lang="cs-CZ" altLang="cs-CZ" sz="4000" dirty="0" smtClean="0"/>
              <a:t>Druhy pamětí</a:t>
            </a:r>
            <a:endParaRPr lang="cs-CZ" altLang="cs-CZ" sz="4000" dirty="0" smtClean="0">
              <a:latin typeface="Times New Roman CE" charset="-18"/>
            </a:endParaRPr>
          </a:p>
        </p:txBody>
      </p:sp>
      <p:sp>
        <p:nvSpPr>
          <p:cNvPr id="4100" name="Rectangle 4"/>
          <p:cNvSpPr>
            <a:spLocks noGrp="1" noChangeArrowheads="1"/>
          </p:cNvSpPr>
          <p:nvPr>
            <p:ph type="body" idx="1"/>
          </p:nvPr>
        </p:nvSpPr>
        <p:spPr>
          <a:xfrm>
            <a:off x="381000" y="1524000"/>
            <a:ext cx="8534400" cy="4800600"/>
          </a:xfrm>
          <a:noFill/>
        </p:spPr>
        <p:txBody>
          <a:bodyPr>
            <a:normAutofit lnSpcReduction="10000"/>
          </a:bodyPr>
          <a:lstStyle/>
          <a:p>
            <a:r>
              <a:rPr lang="cs-CZ" altLang="cs-CZ" sz="2600" dirty="0">
                <a:solidFill>
                  <a:schemeClr val="tx1"/>
                </a:solidFill>
                <a:latin typeface="Arial" panose="020B0604020202020204" pitchFamily="34" charset="0"/>
                <a:cs typeface="Arial" panose="020B0604020202020204" pitchFamily="34" charset="0"/>
              </a:rPr>
              <a:t>P</a:t>
            </a:r>
            <a:r>
              <a:rPr lang="cs-CZ" altLang="cs-CZ" sz="2600" dirty="0" smtClean="0">
                <a:solidFill>
                  <a:schemeClr val="tx1"/>
                </a:solidFill>
                <a:latin typeface="Arial" panose="020B0604020202020204" pitchFamily="34" charset="0"/>
                <a:cs typeface="Arial" panose="020B0604020202020204" pitchFamily="34" charset="0"/>
              </a:rPr>
              <a:t>odle vzdálenosti od procesoru – vnitřní x vnější</a:t>
            </a:r>
          </a:p>
          <a:p>
            <a:pPr lvl="1"/>
            <a:r>
              <a:rPr lang="cs-CZ" altLang="cs-CZ" sz="2200" dirty="0" smtClean="0">
                <a:solidFill>
                  <a:schemeClr val="tx1"/>
                </a:solidFill>
                <a:latin typeface="Arial" panose="020B0604020202020204" pitchFamily="34" charset="0"/>
                <a:cs typeface="Arial" panose="020B0604020202020204" pitchFamily="34" charset="0"/>
              </a:rPr>
              <a:t>vnitřní jsou energeticky závislé, vnější nikoliv</a:t>
            </a:r>
          </a:p>
          <a:p>
            <a:r>
              <a:rPr lang="cs-CZ" altLang="cs-CZ" sz="2600" dirty="0">
                <a:solidFill>
                  <a:schemeClr val="tx1"/>
                </a:solidFill>
                <a:latin typeface="Arial" panose="020B0604020202020204" pitchFamily="34" charset="0"/>
                <a:cs typeface="Arial" panose="020B0604020202020204" pitchFamily="34" charset="0"/>
              </a:rPr>
              <a:t>P</a:t>
            </a:r>
            <a:r>
              <a:rPr lang="cs-CZ" altLang="cs-CZ" sz="2600" dirty="0" smtClean="0">
                <a:solidFill>
                  <a:schemeClr val="tx1"/>
                </a:solidFill>
                <a:latin typeface="Arial" panose="020B0604020202020204" pitchFamily="34" charset="0"/>
                <a:cs typeface="Arial" panose="020B0604020202020204" pitchFamily="34" charset="0"/>
              </a:rPr>
              <a:t>odle čtení a zápisu – RAM x ROM</a:t>
            </a:r>
          </a:p>
          <a:p>
            <a:pPr lvl="1"/>
            <a:r>
              <a:rPr lang="cs-CZ" altLang="cs-CZ" sz="2200" dirty="0" smtClean="0">
                <a:solidFill>
                  <a:schemeClr val="tx1"/>
                </a:solidFill>
                <a:latin typeface="Arial" panose="020B0604020202020204" pitchFamily="34" charset="0"/>
                <a:cs typeface="Arial" panose="020B0604020202020204" pitchFamily="34" charset="0"/>
              </a:rPr>
              <a:t>RAM – </a:t>
            </a:r>
            <a:r>
              <a:rPr lang="cs-CZ" altLang="cs-CZ" sz="2200" dirty="0" err="1" smtClean="0">
                <a:solidFill>
                  <a:schemeClr val="tx1"/>
                </a:solidFill>
                <a:latin typeface="Arial" panose="020B0604020202020204" pitchFamily="34" charset="0"/>
                <a:cs typeface="Arial" panose="020B0604020202020204" pitchFamily="34" charset="0"/>
              </a:rPr>
              <a:t>Random</a:t>
            </a:r>
            <a:r>
              <a:rPr lang="cs-CZ" altLang="cs-CZ" sz="2200" dirty="0" smtClean="0">
                <a:solidFill>
                  <a:schemeClr val="tx1"/>
                </a:solidFill>
                <a:latin typeface="Arial" panose="020B0604020202020204" pitchFamily="34" charset="0"/>
                <a:cs typeface="Arial" panose="020B0604020202020204" pitchFamily="34" charset="0"/>
              </a:rPr>
              <a:t> Access </a:t>
            </a:r>
            <a:r>
              <a:rPr lang="cs-CZ" altLang="cs-CZ" sz="2200" dirty="0" err="1" smtClean="0">
                <a:solidFill>
                  <a:schemeClr val="tx1"/>
                </a:solidFill>
                <a:latin typeface="Arial" panose="020B0604020202020204" pitchFamily="34" charset="0"/>
                <a:cs typeface="Arial" panose="020B0604020202020204" pitchFamily="34" charset="0"/>
              </a:rPr>
              <a:t>Memory</a:t>
            </a:r>
            <a:r>
              <a:rPr lang="cs-CZ" altLang="cs-CZ" sz="2200" dirty="0" smtClean="0">
                <a:solidFill>
                  <a:schemeClr val="tx1"/>
                </a:solidFill>
                <a:latin typeface="Arial" panose="020B0604020202020204" pitchFamily="34" charset="0"/>
                <a:cs typeface="Arial" panose="020B0604020202020204" pitchFamily="34" charset="0"/>
              </a:rPr>
              <a:t> (s náhodným přístupem)</a:t>
            </a:r>
          </a:p>
          <a:p>
            <a:pPr lvl="1"/>
            <a:r>
              <a:rPr lang="cs-CZ" altLang="cs-CZ" sz="2200" dirty="0" smtClean="0">
                <a:solidFill>
                  <a:schemeClr val="tx1"/>
                </a:solidFill>
                <a:latin typeface="Arial" panose="020B0604020202020204" pitchFamily="34" charset="0"/>
                <a:cs typeface="Arial" panose="020B0604020202020204" pitchFamily="34" charset="0"/>
              </a:rPr>
              <a:t>ROM – </a:t>
            </a:r>
            <a:r>
              <a:rPr lang="cs-CZ" altLang="cs-CZ" sz="2200" dirty="0" err="1" smtClean="0">
                <a:solidFill>
                  <a:schemeClr val="tx1"/>
                </a:solidFill>
                <a:latin typeface="Arial" panose="020B0604020202020204" pitchFamily="34" charset="0"/>
                <a:cs typeface="Arial" panose="020B0604020202020204" pitchFamily="34" charset="0"/>
              </a:rPr>
              <a:t>Read</a:t>
            </a:r>
            <a:r>
              <a:rPr lang="cs-CZ" altLang="cs-CZ" sz="2200" dirty="0" smtClean="0">
                <a:solidFill>
                  <a:schemeClr val="tx1"/>
                </a:solidFill>
                <a:latin typeface="Arial" panose="020B0604020202020204" pitchFamily="34" charset="0"/>
                <a:cs typeface="Arial" panose="020B0604020202020204" pitchFamily="34" charset="0"/>
              </a:rPr>
              <a:t> </a:t>
            </a:r>
            <a:r>
              <a:rPr lang="cs-CZ" altLang="cs-CZ" sz="2200" dirty="0" err="1" smtClean="0">
                <a:solidFill>
                  <a:schemeClr val="tx1"/>
                </a:solidFill>
                <a:latin typeface="Arial" panose="020B0604020202020204" pitchFamily="34" charset="0"/>
                <a:cs typeface="Arial" panose="020B0604020202020204" pitchFamily="34" charset="0"/>
              </a:rPr>
              <a:t>Only</a:t>
            </a:r>
            <a:r>
              <a:rPr lang="cs-CZ" altLang="cs-CZ" sz="2200" dirty="0" smtClean="0">
                <a:solidFill>
                  <a:schemeClr val="tx1"/>
                </a:solidFill>
                <a:latin typeface="Arial" panose="020B0604020202020204" pitchFamily="34" charset="0"/>
                <a:cs typeface="Arial" panose="020B0604020202020204" pitchFamily="34" charset="0"/>
              </a:rPr>
              <a:t> </a:t>
            </a:r>
            <a:r>
              <a:rPr lang="cs-CZ" altLang="cs-CZ" sz="2200" dirty="0" err="1" smtClean="0">
                <a:solidFill>
                  <a:schemeClr val="tx1"/>
                </a:solidFill>
                <a:latin typeface="Arial" panose="020B0604020202020204" pitchFamily="34" charset="0"/>
                <a:cs typeface="Arial" panose="020B0604020202020204" pitchFamily="34" charset="0"/>
              </a:rPr>
              <a:t>Memory</a:t>
            </a:r>
            <a:r>
              <a:rPr lang="cs-CZ" altLang="cs-CZ" sz="2200" dirty="0" smtClean="0">
                <a:solidFill>
                  <a:schemeClr val="tx1"/>
                </a:solidFill>
                <a:latin typeface="Arial" panose="020B0604020202020204" pitchFamily="34" charset="0"/>
                <a:cs typeface="Arial" panose="020B0604020202020204" pitchFamily="34" charset="0"/>
              </a:rPr>
              <a:t> (pouze pro čtení)</a:t>
            </a:r>
          </a:p>
          <a:p>
            <a:r>
              <a:rPr lang="cs-CZ" altLang="cs-CZ" sz="2600" dirty="0">
                <a:solidFill>
                  <a:schemeClr val="tx1"/>
                </a:solidFill>
                <a:latin typeface="Arial" panose="020B0604020202020204" pitchFamily="34" charset="0"/>
                <a:cs typeface="Arial" panose="020B0604020202020204" pitchFamily="34" charset="0"/>
              </a:rPr>
              <a:t>P</a:t>
            </a:r>
            <a:r>
              <a:rPr lang="cs-CZ" altLang="cs-CZ" sz="2600" dirty="0" smtClean="0">
                <a:solidFill>
                  <a:schemeClr val="tx1"/>
                </a:solidFill>
                <a:latin typeface="Arial" panose="020B0604020202020204" pitchFamily="34" charset="0"/>
                <a:cs typeface="Arial" panose="020B0604020202020204" pitchFamily="34" charset="0"/>
              </a:rPr>
              <a:t>odle technologie – statická x dynamická</a:t>
            </a:r>
          </a:p>
          <a:p>
            <a:r>
              <a:rPr lang="cs-CZ" altLang="cs-CZ" sz="2600" dirty="0">
                <a:solidFill>
                  <a:schemeClr val="tx1"/>
                </a:solidFill>
                <a:latin typeface="Arial" panose="020B0604020202020204" pitchFamily="34" charset="0"/>
                <a:cs typeface="Arial" panose="020B0604020202020204" pitchFamily="34" charset="0"/>
              </a:rPr>
              <a:t>P</a:t>
            </a:r>
            <a:r>
              <a:rPr lang="cs-CZ" altLang="cs-CZ" sz="2600" dirty="0" smtClean="0">
                <a:solidFill>
                  <a:schemeClr val="tx1"/>
                </a:solidFill>
                <a:latin typeface="Arial" panose="020B0604020202020204" pitchFamily="34" charset="0"/>
                <a:cs typeface="Arial" panose="020B0604020202020204" pitchFamily="34" charset="0"/>
              </a:rPr>
              <a:t>odle výběru paměťové buňky:</a:t>
            </a:r>
          </a:p>
          <a:p>
            <a:pPr lvl="1"/>
            <a:r>
              <a:rPr lang="cs-CZ" altLang="cs-CZ" sz="2000" dirty="0" smtClean="0">
                <a:solidFill>
                  <a:schemeClr val="tx1"/>
                </a:solidFill>
                <a:latin typeface="Arial" panose="020B0604020202020204" pitchFamily="34" charset="0"/>
                <a:cs typeface="Arial" panose="020B0604020202020204" pitchFamily="34" charset="0"/>
              </a:rPr>
              <a:t>adresovatelná (přímý výběr)</a:t>
            </a:r>
          </a:p>
          <a:p>
            <a:pPr lvl="1"/>
            <a:r>
              <a:rPr lang="cs-CZ" altLang="cs-CZ" sz="2000" dirty="0" smtClean="0">
                <a:solidFill>
                  <a:schemeClr val="tx1"/>
                </a:solidFill>
                <a:latin typeface="Arial" panose="020B0604020202020204" pitchFamily="34" charset="0"/>
                <a:cs typeface="Arial" panose="020B0604020202020204" pitchFamily="34" charset="0"/>
              </a:rPr>
              <a:t>sekvenční</a:t>
            </a:r>
          </a:p>
          <a:p>
            <a:pPr lvl="1"/>
            <a:r>
              <a:rPr lang="cs-CZ" altLang="cs-CZ" sz="2000" dirty="0" smtClean="0">
                <a:solidFill>
                  <a:schemeClr val="tx1"/>
                </a:solidFill>
                <a:latin typeface="Arial" panose="020B0604020202020204" pitchFamily="34" charset="0"/>
                <a:cs typeface="Arial" panose="020B0604020202020204" pitchFamily="34" charset="0"/>
              </a:rPr>
              <a:t>LIFO (zásobník)</a:t>
            </a:r>
          </a:p>
          <a:p>
            <a:pPr lvl="1"/>
            <a:r>
              <a:rPr lang="cs-CZ" altLang="cs-CZ" sz="2000" dirty="0" smtClean="0">
                <a:solidFill>
                  <a:schemeClr val="tx1"/>
                </a:solidFill>
                <a:latin typeface="Arial" panose="020B0604020202020204" pitchFamily="34" charset="0"/>
                <a:cs typeface="Arial" panose="020B0604020202020204" pitchFamily="34" charset="0"/>
              </a:rPr>
              <a:t>FIFO (fronta)</a:t>
            </a:r>
          </a:p>
          <a:p>
            <a:pPr lvl="1"/>
            <a:r>
              <a:rPr lang="cs-CZ" altLang="cs-CZ" sz="2000" dirty="0" smtClean="0">
                <a:solidFill>
                  <a:schemeClr val="tx1"/>
                </a:solidFill>
                <a:latin typeface="Arial" panose="020B0604020202020204" pitchFamily="34" charset="0"/>
                <a:cs typeface="Arial" panose="020B0604020202020204" pitchFamily="34" charset="0"/>
              </a:rPr>
              <a:t>asociativní (</a:t>
            </a:r>
            <a:r>
              <a:rPr lang="cs-CZ" altLang="cs-CZ" sz="2000" dirty="0" err="1" smtClean="0">
                <a:solidFill>
                  <a:schemeClr val="tx1"/>
                </a:solidFill>
                <a:latin typeface="Arial" panose="020B0604020202020204" pitchFamily="34" charset="0"/>
                <a:cs typeface="Arial" panose="020B0604020202020204" pitchFamily="34" charset="0"/>
              </a:rPr>
              <a:t>cache</a:t>
            </a:r>
            <a:r>
              <a:rPr lang="cs-CZ" altLang="cs-CZ" sz="2000" dirty="0" smtClean="0">
                <a:solidFill>
                  <a:schemeClr val="tx1"/>
                </a:solidFill>
                <a:latin typeface="Arial" panose="020B0604020202020204" pitchFamily="34" charset="0"/>
                <a:cs typeface="Arial" panose="020B0604020202020204" pitchFamily="34" charset="0"/>
              </a:rPr>
              <a:t>)</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3</a:t>
            </a:fld>
            <a:endParaRPr lang="cs-CZ"/>
          </a:p>
        </p:txBody>
      </p:sp>
    </p:spTree>
    <p:extLst>
      <p:ext uri="{BB962C8B-B14F-4D97-AF65-F5344CB8AC3E}">
        <p14:creationId xmlns:p14="http://schemas.microsoft.com/office/powerpoint/2010/main" val="4138086833"/>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5363" name="Rectangle 3"/>
          <p:cNvSpPr>
            <a:spLocks noGrp="1" noChangeArrowheads="1"/>
          </p:cNvSpPr>
          <p:nvPr>
            <p:ph type="title"/>
          </p:nvPr>
        </p:nvSpPr>
        <p:spPr>
          <a:xfrm>
            <a:off x="467544" y="476672"/>
            <a:ext cx="8229600" cy="763488"/>
          </a:xfrm>
          <a:noFill/>
        </p:spPr>
        <p:txBody>
          <a:bodyPr/>
          <a:lstStyle/>
          <a:p>
            <a:r>
              <a:rPr lang="cs-CZ" altLang="cs-CZ" sz="4000" dirty="0" smtClean="0"/>
              <a:t>EEPROM paměť</a:t>
            </a:r>
            <a:endParaRPr lang="cs-CZ" altLang="cs-CZ" sz="4000" dirty="0" smtClean="0">
              <a:latin typeface="Times New Roman CE" charset="-18"/>
            </a:endParaRPr>
          </a:p>
        </p:txBody>
      </p:sp>
      <p:pic>
        <p:nvPicPr>
          <p:cNvPr id="153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28775"/>
            <a:ext cx="6408737"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Zástupný symbol pro číslo snímku 2"/>
          <p:cNvSpPr>
            <a:spLocks noGrp="1"/>
          </p:cNvSpPr>
          <p:nvPr>
            <p:ph type="sldNum" sz="quarter" idx="12"/>
          </p:nvPr>
        </p:nvSpPr>
        <p:spPr/>
        <p:txBody>
          <a:bodyPr/>
          <a:lstStyle/>
          <a:p>
            <a:fld id="{AC57A5DF-1266-40EA-9282-1E66B9DE06C0}" type="slidenum">
              <a:rPr lang="cs-CZ" smtClean="0"/>
              <a:t>30</a:t>
            </a:fld>
            <a:endParaRPr lang="cs-CZ"/>
          </a:p>
        </p:txBody>
      </p:sp>
    </p:spTree>
    <p:extLst>
      <p:ext uri="{BB962C8B-B14F-4D97-AF65-F5344CB8AC3E}">
        <p14:creationId xmlns:p14="http://schemas.microsoft.com/office/powerpoint/2010/main" val="180867929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err="1" smtClean="0"/>
              <a:t>Flash</a:t>
            </a:r>
            <a:r>
              <a:rPr lang="cs-CZ" sz="4000" dirty="0" smtClean="0"/>
              <a:t> paměť</a:t>
            </a:r>
            <a:endParaRPr lang="cs-CZ" sz="4000" dirty="0"/>
          </a:p>
        </p:txBody>
      </p:sp>
      <p:sp>
        <p:nvSpPr>
          <p:cNvPr id="3" name="Zástupný symbol pro obsah 2"/>
          <p:cNvSpPr>
            <a:spLocks noGrp="1"/>
          </p:cNvSpPr>
          <p:nvPr>
            <p:ph idx="1"/>
          </p:nvPr>
        </p:nvSpPr>
        <p:spPr/>
        <p:txBody>
          <a:bodyPr/>
          <a:lstStyle/>
          <a:p>
            <a:r>
              <a:rPr lang="cs-CZ" b="1" dirty="0" err="1">
                <a:solidFill>
                  <a:srgbClr val="FF0000"/>
                </a:solidFill>
                <a:latin typeface="Arial" panose="020B0604020202020204" pitchFamily="34" charset="0"/>
                <a:cs typeface="Arial" panose="020B0604020202020204" pitchFamily="34" charset="0"/>
              </a:rPr>
              <a:t>Flash</a:t>
            </a:r>
            <a:r>
              <a:rPr lang="cs-CZ" b="1" dirty="0">
                <a:solidFill>
                  <a:srgbClr val="FF0000"/>
                </a:solidFill>
                <a:latin typeface="Arial" panose="020B0604020202020204" pitchFamily="34" charset="0"/>
                <a:cs typeface="Arial" panose="020B0604020202020204" pitchFamily="34" charset="0"/>
              </a:rPr>
              <a:t> paměť </a:t>
            </a:r>
            <a:r>
              <a:rPr lang="cs-CZ" dirty="0">
                <a:solidFill>
                  <a:schemeClr val="tx1"/>
                </a:solidFill>
                <a:latin typeface="Arial" panose="020B0604020202020204" pitchFamily="34" charset="0"/>
                <a:cs typeface="Arial" panose="020B0604020202020204" pitchFamily="34" charset="0"/>
              </a:rPr>
              <a:t>(nebo jen </a:t>
            </a:r>
            <a:r>
              <a:rPr lang="cs-CZ" i="1" dirty="0" err="1">
                <a:solidFill>
                  <a:srgbClr val="FF0000"/>
                </a:solidFill>
                <a:latin typeface="Arial" panose="020B0604020202020204" pitchFamily="34" charset="0"/>
                <a:cs typeface="Arial" panose="020B0604020202020204" pitchFamily="34" charset="0"/>
              </a:rPr>
              <a:t>flash</a:t>
            </a:r>
            <a:r>
              <a:rPr lang="cs-CZ" dirty="0">
                <a:solidFill>
                  <a:schemeClr val="tx1"/>
                </a:solidFill>
                <a:latin typeface="Arial" panose="020B0604020202020204" pitchFamily="34" charset="0"/>
                <a:cs typeface="Arial" panose="020B0604020202020204" pitchFamily="34" charset="0"/>
              </a:rPr>
              <a:t>) je </a:t>
            </a:r>
            <a:r>
              <a:rPr lang="cs-CZ" dirty="0" err="1">
                <a:solidFill>
                  <a:schemeClr val="tx1"/>
                </a:solidFill>
                <a:latin typeface="Arial" panose="020B0604020202020204" pitchFamily="34" charset="0"/>
                <a:cs typeface="Arial" panose="020B0604020202020204" pitchFamily="34" charset="0"/>
              </a:rPr>
              <a:t>nevolatilní</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semipermanentní</a:t>
            </a:r>
            <a:r>
              <a:rPr lang="cs-CZ" dirty="0">
                <a:solidFill>
                  <a:schemeClr val="tx1"/>
                </a:solidFill>
                <a:latin typeface="Arial" panose="020B0604020202020204" pitchFamily="34" charset="0"/>
                <a:cs typeface="Arial" panose="020B0604020202020204" pitchFamily="34" charset="0"/>
              </a:rPr>
              <a:t>) elektricky programovatelná (</a:t>
            </a:r>
            <a:r>
              <a:rPr lang="cs-CZ" dirty="0" err="1">
                <a:solidFill>
                  <a:schemeClr val="tx1"/>
                </a:solidFill>
                <a:latin typeface="Arial" panose="020B0604020202020204" pitchFamily="34" charset="0"/>
                <a:cs typeface="Arial" panose="020B0604020202020204" pitchFamily="34" charset="0"/>
              </a:rPr>
              <a:t>zapisovatelná</a:t>
            </a:r>
            <a:r>
              <a:rPr lang="cs-CZ" dirty="0">
                <a:solidFill>
                  <a:schemeClr val="tx1"/>
                </a:solidFill>
                <a:latin typeface="Arial" panose="020B0604020202020204" pitchFamily="34" charset="0"/>
                <a:cs typeface="Arial" panose="020B0604020202020204" pitchFamily="34" charset="0"/>
              </a:rPr>
              <a:t>) paměť s libovolným přístupem. </a:t>
            </a:r>
            <a:endParaRPr lang="cs-CZ" dirty="0" smtClean="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Paměť </a:t>
            </a:r>
            <a:r>
              <a:rPr lang="cs-CZ" dirty="0">
                <a:solidFill>
                  <a:schemeClr val="tx1"/>
                </a:solidFill>
                <a:latin typeface="Arial" panose="020B0604020202020204" pitchFamily="34" charset="0"/>
                <a:cs typeface="Arial" panose="020B0604020202020204" pitchFamily="34" charset="0"/>
              </a:rPr>
              <a:t>je vnitřně organizována po blocích a na rozdíl od pamětí typu EEPROM, lze programovat každý blok samostatně (obsah ostatních bloků je zachován). Paměť se používá jako paměť typu ROM např. pro uložení firmware (např. ve vestavěných zařízeních). Výhodou této paměti je, že ji lze znovu naprogramovat (např. přeprogramování novější verzí firmware) bez vyjmutí ze zařízení s použitím minima pomocných obvodů.</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31</a:t>
            </a:fld>
            <a:endParaRPr lang="cs-CZ"/>
          </a:p>
        </p:txBody>
      </p:sp>
    </p:spTree>
    <p:extLst>
      <p:ext uri="{BB962C8B-B14F-4D97-AF65-F5344CB8AC3E}">
        <p14:creationId xmlns:p14="http://schemas.microsoft.com/office/powerpoint/2010/main" val="13076193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6387" name="Rectangle 5"/>
          <p:cNvSpPr>
            <a:spLocks noGrp="1" noChangeArrowheads="1"/>
          </p:cNvSpPr>
          <p:nvPr>
            <p:ph type="title"/>
          </p:nvPr>
        </p:nvSpPr>
        <p:spPr>
          <a:xfrm>
            <a:off x="467544" y="404664"/>
            <a:ext cx="8229600" cy="691480"/>
          </a:xfrm>
          <a:noFill/>
        </p:spPr>
        <p:txBody>
          <a:bodyPr/>
          <a:lstStyle/>
          <a:p>
            <a:r>
              <a:rPr lang="cs-CZ" altLang="cs-CZ" sz="4000" dirty="0" smtClean="0"/>
              <a:t>Asociativní paměť - </a:t>
            </a:r>
            <a:r>
              <a:rPr lang="cs-CZ" altLang="cs-CZ" sz="4000" dirty="0" err="1" smtClean="0"/>
              <a:t>cache</a:t>
            </a:r>
            <a:endParaRPr lang="cs-CZ" altLang="cs-CZ" sz="4000" dirty="0" smtClean="0">
              <a:latin typeface="Times New Roman CE" charset="-18"/>
            </a:endParaRPr>
          </a:p>
        </p:txBody>
      </p:sp>
      <p:sp>
        <p:nvSpPr>
          <p:cNvPr id="16388" name="Rectangle 6"/>
          <p:cNvSpPr>
            <a:spLocks noGrp="1" noChangeArrowheads="1"/>
          </p:cNvSpPr>
          <p:nvPr>
            <p:ph type="body" idx="1"/>
          </p:nvPr>
        </p:nvSpPr>
        <p:spPr>
          <a:xfrm>
            <a:off x="179388" y="1557338"/>
            <a:ext cx="8497068" cy="4800600"/>
          </a:xfrm>
          <a:noFill/>
        </p:spPr>
        <p:txBody>
          <a:bodyPr>
            <a:normAutofit/>
          </a:bodyPr>
          <a:lstStyle/>
          <a:p>
            <a:r>
              <a:rPr lang="cs-CZ" altLang="cs-CZ" sz="2800" dirty="0">
                <a:solidFill>
                  <a:schemeClr val="tx1"/>
                </a:solidFill>
                <a:latin typeface="Arial" panose="020B0604020202020204" pitchFamily="34" charset="0"/>
                <a:cs typeface="Arial" panose="020B0604020202020204" pitchFamily="34" charset="0"/>
              </a:rPr>
              <a:t>R</a:t>
            </a:r>
            <a:r>
              <a:rPr lang="cs-CZ" altLang="cs-CZ" sz="2800" dirty="0" smtClean="0">
                <a:solidFill>
                  <a:schemeClr val="tx1"/>
                </a:solidFill>
                <a:latin typeface="Arial" panose="020B0604020202020204" pitchFamily="34" charset="0"/>
                <a:cs typeface="Arial" panose="020B0604020202020204" pitchFamily="34" charset="0"/>
              </a:rPr>
              <a:t>ychlá vyrovnávací paměť</a:t>
            </a:r>
          </a:p>
          <a:p>
            <a:r>
              <a:rPr lang="cs-CZ" altLang="cs-CZ" sz="2800" dirty="0" smtClean="0">
                <a:solidFill>
                  <a:schemeClr val="tx1"/>
                </a:solidFill>
                <a:latin typeface="Arial" panose="020B0604020202020204" pitchFamily="34" charset="0"/>
                <a:cs typeface="Arial" panose="020B0604020202020204" pitchFamily="34" charset="0"/>
              </a:rPr>
              <a:t>Nachází se blízko procesoru</a:t>
            </a:r>
          </a:p>
          <a:p>
            <a:r>
              <a:rPr lang="cs-CZ" altLang="cs-CZ" sz="2800" dirty="0" smtClean="0">
                <a:solidFill>
                  <a:schemeClr val="tx1"/>
                </a:solidFill>
                <a:latin typeface="Arial" panose="020B0604020202020204" pitchFamily="34" charset="0"/>
                <a:cs typeface="Arial" panose="020B0604020202020204" pitchFamily="34" charset="0"/>
              </a:rPr>
              <a:t>Má vlastní řízení</a:t>
            </a:r>
          </a:p>
          <a:p>
            <a:r>
              <a:rPr lang="cs-CZ" altLang="cs-CZ" sz="2800" dirty="0">
                <a:solidFill>
                  <a:schemeClr val="tx1"/>
                </a:solidFill>
                <a:latin typeface="Arial" panose="020B0604020202020204" pitchFamily="34" charset="0"/>
                <a:cs typeface="Arial" panose="020B0604020202020204" pitchFamily="34" charset="0"/>
              </a:rPr>
              <a:t>V</a:t>
            </a:r>
            <a:r>
              <a:rPr lang="cs-CZ" altLang="cs-CZ" sz="2800" dirty="0" smtClean="0">
                <a:solidFill>
                  <a:schemeClr val="tx1"/>
                </a:solidFill>
                <a:latin typeface="Arial" panose="020B0604020202020204" pitchFamily="34" charset="0"/>
                <a:cs typeface="Arial" panose="020B0604020202020204" pitchFamily="34" charset="0"/>
              </a:rPr>
              <a:t>ýrazně nižší kapacita než hlavní paměť</a:t>
            </a:r>
          </a:p>
          <a:p>
            <a:r>
              <a:rPr lang="cs-CZ" altLang="cs-CZ" sz="2800" dirty="0">
                <a:solidFill>
                  <a:schemeClr val="tx1"/>
                </a:solidFill>
                <a:latin typeface="Arial" panose="020B0604020202020204" pitchFamily="34" charset="0"/>
                <a:cs typeface="Arial" panose="020B0604020202020204" pitchFamily="34" charset="0"/>
              </a:rPr>
              <a:t>S</a:t>
            </a:r>
            <a:r>
              <a:rPr lang="cs-CZ" altLang="cs-CZ" sz="2800" dirty="0" smtClean="0">
                <a:solidFill>
                  <a:schemeClr val="tx1"/>
                </a:solidFill>
                <a:latin typeface="Arial" panose="020B0604020202020204" pitchFamily="34" charset="0"/>
                <a:cs typeface="Arial" panose="020B0604020202020204" pitchFamily="34" charset="0"/>
              </a:rPr>
              <a:t>trategie přesunu dat do </a:t>
            </a:r>
            <a:r>
              <a:rPr lang="cs-CZ" altLang="cs-CZ" sz="2800" dirty="0" err="1" smtClean="0">
                <a:solidFill>
                  <a:schemeClr val="tx1"/>
                </a:solidFill>
                <a:latin typeface="Arial" panose="020B0604020202020204" pitchFamily="34" charset="0"/>
                <a:cs typeface="Arial" panose="020B0604020202020204" pitchFamily="34" charset="0"/>
              </a:rPr>
              <a:t>cache</a:t>
            </a:r>
            <a:r>
              <a:rPr lang="cs-CZ" altLang="cs-CZ" sz="2800" dirty="0" smtClean="0">
                <a:solidFill>
                  <a:schemeClr val="tx1"/>
                </a:solidFill>
                <a:latin typeface="Arial" panose="020B0604020202020204" pitchFamily="34" charset="0"/>
                <a:cs typeface="Arial" panose="020B0604020202020204" pitchFamily="34" charset="0"/>
              </a:rPr>
              <a:t>  (statisticky ověřeno):</a:t>
            </a:r>
          </a:p>
          <a:p>
            <a:pPr lvl="1"/>
            <a:r>
              <a:rPr lang="cs-CZ" altLang="cs-CZ" sz="2400" dirty="0" smtClean="0">
                <a:solidFill>
                  <a:schemeClr val="tx1"/>
                </a:solidFill>
                <a:latin typeface="Arial" panose="020B0604020202020204" pitchFamily="34" charset="0"/>
                <a:cs typeface="Arial" panose="020B0604020202020204" pitchFamily="34" charset="0"/>
              </a:rPr>
              <a:t>časová lokalita – je velká pravděpodobnost, že aktuálně čtenou informaci budu chtít číst znovu</a:t>
            </a:r>
          </a:p>
          <a:p>
            <a:pPr lvl="1"/>
            <a:r>
              <a:rPr lang="cs-CZ" altLang="cs-CZ" sz="2400" dirty="0" smtClean="0">
                <a:solidFill>
                  <a:schemeClr val="tx1"/>
                </a:solidFill>
                <a:latin typeface="Arial" panose="020B0604020202020204" pitchFamily="34" charset="0"/>
                <a:cs typeface="Arial" panose="020B0604020202020204" pitchFamily="34" charset="0"/>
              </a:rPr>
              <a:t>místní lokalita – je veliká pravděpodobnost, že volám-li adresu </a:t>
            </a:r>
            <a:r>
              <a:rPr lang="cs-CZ" altLang="cs-CZ" sz="2400" b="1" i="1" dirty="0" smtClean="0">
                <a:solidFill>
                  <a:schemeClr val="tx1"/>
                </a:solidFill>
                <a:latin typeface="Arial" panose="020B0604020202020204" pitchFamily="34" charset="0"/>
                <a:cs typeface="Arial" panose="020B0604020202020204" pitchFamily="34" charset="0"/>
              </a:rPr>
              <a:t>a</a:t>
            </a:r>
            <a:r>
              <a:rPr lang="cs-CZ" altLang="cs-CZ" sz="2400" dirty="0" smtClean="0">
                <a:solidFill>
                  <a:schemeClr val="tx1"/>
                </a:solidFill>
                <a:latin typeface="Arial" panose="020B0604020202020204" pitchFamily="34" charset="0"/>
                <a:cs typeface="Arial" panose="020B0604020202020204" pitchFamily="34" charset="0"/>
              </a:rPr>
              <a:t>, budu brzy volat i</a:t>
            </a:r>
            <a:r>
              <a:rPr lang="cs-CZ" altLang="cs-CZ" sz="2400" i="1" dirty="0" smtClean="0">
                <a:solidFill>
                  <a:schemeClr val="tx1"/>
                </a:solidFill>
                <a:latin typeface="Arial" panose="020B0604020202020204" pitchFamily="34" charset="0"/>
                <a:cs typeface="Arial" panose="020B0604020202020204" pitchFamily="34" charset="0"/>
              </a:rPr>
              <a:t> </a:t>
            </a:r>
            <a:r>
              <a:rPr lang="cs-CZ" altLang="cs-CZ" sz="2400" b="1" i="1" dirty="0" smtClean="0">
                <a:solidFill>
                  <a:schemeClr val="tx1"/>
                </a:solidFill>
                <a:latin typeface="Arial" panose="020B0604020202020204" pitchFamily="34" charset="0"/>
                <a:cs typeface="Arial" panose="020B0604020202020204" pitchFamily="34" charset="0"/>
              </a:rPr>
              <a:t>a+1</a:t>
            </a:r>
            <a:endParaRPr lang="cs-CZ" altLang="cs-CZ" sz="2400" i="1" dirty="0" smtClean="0">
              <a:solidFill>
                <a:schemeClr val="tx1"/>
              </a:solidFill>
              <a:latin typeface="Arial" panose="020B0604020202020204" pitchFamily="34" charset="0"/>
              <a:cs typeface="Arial" panose="020B0604020202020204" pitchFamily="34" charset="0"/>
            </a:endParaRPr>
          </a:p>
          <a:p>
            <a:pPr lvl="1">
              <a:buClr>
                <a:schemeClr val="folHlink"/>
              </a:buClr>
              <a:buFont typeface="Wingdings" pitchFamily="2" charset="2"/>
              <a:buChar char="Ø"/>
            </a:pPr>
            <a:endParaRPr lang="cs-CZ" altLang="cs-CZ" sz="2400" dirty="0" smtClean="0"/>
          </a:p>
          <a:p>
            <a:pPr>
              <a:buClr>
                <a:schemeClr val="folHlink"/>
              </a:buClr>
              <a:buFont typeface="Wingdings" pitchFamily="2" charset="2"/>
              <a:buChar char="Ø"/>
            </a:pPr>
            <a:endParaRPr lang="cs-CZ" altLang="cs-CZ" dirty="0" smtClean="0"/>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32</a:t>
            </a:fld>
            <a:endParaRPr lang="cs-CZ"/>
          </a:p>
        </p:txBody>
      </p:sp>
    </p:spTree>
    <p:extLst>
      <p:ext uri="{BB962C8B-B14F-4D97-AF65-F5344CB8AC3E}">
        <p14:creationId xmlns:p14="http://schemas.microsoft.com/office/powerpoint/2010/main" val="310489636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18435" name="Rectangle 5"/>
          <p:cNvSpPr>
            <a:spLocks noGrp="1" noChangeArrowheads="1"/>
          </p:cNvSpPr>
          <p:nvPr>
            <p:ph type="title"/>
          </p:nvPr>
        </p:nvSpPr>
        <p:spPr>
          <a:xfrm>
            <a:off x="467544" y="2276872"/>
            <a:ext cx="8229600" cy="691480"/>
          </a:xfrm>
          <a:noFill/>
        </p:spPr>
        <p:txBody>
          <a:bodyPr/>
          <a:lstStyle/>
          <a:p>
            <a:r>
              <a:rPr lang="cs-CZ" altLang="cs-CZ" sz="4000" dirty="0" smtClean="0"/>
              <a:t>Vnější paměti a záznamová média</a:t>
            </a:r>
            <a:endParaRPr lang="cs-CZ" altLang="cs-CZ" sz="4000" dirty="0" smtClean="0">
              <a:latin typeface="Times New Roman CE" charset="-18"/>
            </a:endParaRP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33</a:t>
            </a:fld>
            <a:endParaRPr lang="cs-CZ"/>
          </a:p>
        </p:txBody>
      </p:sp>
    </p:spTree>
    <p:extLst>
      <p:ext uri="{BB962C8B-B14F-4D97-AF65-F5344CB8AC3E}">
        <p14:creationId xmlns:p14="http://schemas.microsoft.com/office/powerpoint/2010/main" val="123827754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Skupina 1"/>
          <p:cNvGrpSpPr/>
          <p:nvPr/>
        </p:nvGrpSpPr>
        <p:grpSpPr>
          <a:xfrm>
            <a:off x="1767293" y="1503772"/>
            <a:ext cx="5257800" cy="4759325"/>
            <a:chOff x="3124200" y="1477963"/>
            <a:chExt cx="5257800" cy="4759325"/>
          </a:xfrm>
        </p:grpSpPr>
        <p:sp>
          <p:nvSpPr>
            <p:cNvPr id="395277" name="Text Box 13"/>
            <p:cNvSpPr txBox="1">
              <a:spLocks noChangeArrowheads="1"/>
            </p:cNvSpPr>
            <p:nvPr/>
          </p:nvSpPr>
          <p:spPr bwMode="auto">
            <a:xfrm>
              <a:off x="3124200" y="1477963"/>
              <a:ext cx="20526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buFontTx/>
                <a:buChar char="•"/>
              </a:pPr>
              <a:r>
                <a:rPr lang="cs-CZ" altLang="cs-CZ" sz="2400" dirty="0">
                  <a:latin typeface="Arial" pitchFamily="34" charset="0"/>
                </a:rPr>
                <a:t> magnetická</a:t>
              </a:r>
            </a:p>
            <a:p>
              <a:pPr algn="l" eaLnBrk="1" hangingPunct="1">
                <a:buFontTx/>
                <a:buChar char="•"/>
              </a:pPr>
              <a:r>
                <a:rPr lang="cs-CZ" altLang="cs-CZ" sz="2400" dirty="0">
                  <a:latin typeface="Arial" pitchFamily="34" charset="0"/>
                </a:rPr>
                <a:t> optická</a:t>
              </a:r>
            </a:p>
            <a:p>
              <a:pPr algn="l" eaLnBrk="1" hangingPunct="1">
                <a:buFontTx/>
                <a:buChar char="•"/>
              </a:pPr>
              <a:r>
                <a:rPr lang="cs-CZ" altLang="cs-CZ" sz="2400" dirty="0">
                  <a:latin typeface="Arial" pitchFamily="34" charset="0"/>
                </a:rPr>
                <a:t> ostatní</a:t>
              </a:r>
            </a:p>
          </p:txBody>
        </p:sp>
        <p:grpSp>
          <p:nvGrpSpPr>
            <p:cNvPr id="395278" name="Group 14"/>
            <p:cNvGrpSpPr>
              <a:grpSpLocks/>
            </p:cNvGrpSpPr>
            <p:nvPr/>
          </p:nvGrpSpPr>
          <p:grpSpPr bwMode="auto">
            <a:xfrm>
              <a:off x="5181600" y="1754188"/>
              <a:ext cx="3200400" cy="1247775"/>
              <a:chOff x="3264" y="576"/>
              <a:chExt cx="2016" cy="786"/>
            </a:xfrm>
          </p:grpSpPr>
          <p:sp>
            <p:nvSpPr>
              <p:cNvPr id="24595" name="Freeform 15"/>
              <p:cNvSpPr>
                <a:spLocks/>
              </p:cNvSpPr>
              <p:nvPr/>
            </p:nvSpPr>
            <p:spPr bwMode="auto">
              <a:xfrm>
                <a:off x="3264" y="576"/>
                <a:ext cx="1008" cy="672"/>
              </a:xfrm>
              <a:custGeom>
                <a:avLst/>
                <a:gdLst>
                  <a:gd name="T0" fmla="*/ 0 w 1008"/>
                  <a:gd name="T1" fmla="*/ 0 h 672"/>
                  <a:gd name="T2" fmla="*/ 720 w 1008"/>
                  <a:gd name="T3" fmla="*/ 0 h 672"/>
                  <a:gd name="T4" fmla="*/ 720 w 1008"/>
                  <a:gd name="T5" fmla="*/ 672 h 672"/>
                  <a:gd name="T6" fmla="*/ 1008 w 1008"/>
                  <a:gd name="T7" fmla="*/ 672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08" h="672">
                    <a:moveTo>
                      <a:pt x="0" y="0"/>
                    </a:moveTo>
                    <a:lnTo>
                      <a:pt x="720" y="0"/>
                    </a:lnTo>
                    <a:lnTo>
                      <a:pt x="720" y="672"/>
                    </a:lnTo>
                    <a:lnTo>
                      <a:pt x="1008" y="672"/>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6" name="Line 16"/>
              <p:cNvSpPr>
                <a:spLocks noChangeShapeType="1"/>
              </p:cNvSpPr>
              <p:nvPr/>
            </p:nvSpPr>
            <p:spPr bwMode="auto">
              <a:xfrm>
                <a:off x="3984" y="1104"/>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7" name="Line 17"/>
              <p:cNvSpPr>
                <a:spLocks noChangeShapeType="1"/>
              </p:cNvSpPr>
              <p:nvPr/>
            </p:nvSpPr>
            <p:spPr bwMode="auto">
              <a:xfrm>
                <a:off x="3984" y="960"/>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8" name="Text Box 18"/>
              <p:cNvSpPr txBox="1">
                <a:spLocks noChangeArrowheads="1"/>
              </p:cNvSpPr>
              <p:nvPr/>
            </p:nvSpPr>
            <p:spPr bwMode="auto">
              <a:xfrm>
                <a:off x="4268" y="872"/>
                <a:ext cx="1012"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r>
                  <a:rPr lang="cs-CZ" altLang="cs-CZ" sz="1500">
                    <a:solidFill>
                      <a:schemeClr val="tx2"/>
                    </a:solidFill>
                    <a:latin typeface="Arial" pitchFamily="34" charset="0"/>
                  </a:rPr>
                  <a:t>Hard disk</a:t>
                </a:r>
              </a:p>
              <a:p>
                <a:pPr algn="l" eaLnBrk="1" hangingPunct="1"/>
                <a:r>
                  <a:rPr lang="cs-CZ" altLang="cs-CZ" sz="1500">
                    <a:solidFill>
                      <a:schemeClr val="tx2"/>
                    </a:solidFill>
                    <a:latin typeface="Arial" pitchFamily="34" charset="0"/>
                  </a:rPr>
                  <a:t>Disketa</a:t>
                </a:r>
              </a:p>
              <a:p>
                <a:pPr algn="l" eaLnBrk="1" hangingPunct="1"/>
                <a:r>
                  <a:rPr lang="cs-CZ" altLang="cs-CZ" sz="1500">
                    <a:solidFill>
                      <a:schemeClr val="tx2"/>
                    </a:solidFill>
                    <a:latin typeface="Arial" pitchFamily="34" charset="0"/>
                  </a:rPr>
                  <a:t>Pásky</a:t>
                </a:r>
              </a:p>
            </p:txBody>
          </p:sp>
        </p:grpSp>
        <p:grpSp>
          <p:nvGrpSpPr>
            <p:cNvPr id="24584" name="Group 19"/>
            <p:cNvGrpSpPr>
              <a:grpSpLocks/>
            </p:cNvGrpSpPr>
            <p:nvPr/>
          </p:nvGrpSpPr>
          <p:grpSpPr bwMode="auto">
            <a:xfrm>
              <a:off x="4500563" y="2066925"/>
              <a:ext cx="3810000" cy="3209925"/>
              <a:chOff x="2835" y="1302"/>
              <a:chExt cx="2400" cy="2022"/>
            </a:xfrm>
          </p:grpSpPr>
          <p:sp>
            <p:nvSpPr>
              <p:cNvPr id="24591" name="Freeform 20"/>
              <p:cNvSpPr>
                <a:spLocks/>
              </p:cNvSpPr>
              <p:nvPr/>
            </p:nvSpPr>
            <p:spPr bwMode="auto">
              <a:xfrm>
                <a:off x="2835" y="1302"/>
                <a:ext cx="1440" cy="1584"/>
              </a:xfrm>
              <a:custGeom>
                <a:avLst/>
                <a:gdLst>
                  <a:gd name="T0" fmla="*/ 0 w 1440"/>
                  <a:gd name="T1" fmla="*/ 0 h 1584"/>
                  <a:gd name="T2" fmla="*/ 864 w 1440"/>
                  <a:gd name="T3" fmla="*/ 0 h 1584"/>
                  <a:gd name="T4" fmla="*/ 864 w 1440"/>
                  <a:gd name="T5" fmla="*/ 1008 h 1584"/>
                  <a:gd name="T6" fmla="*/ 1104 w 1440"/>
                  <a:gd name="T7" fmla="*/ 1008 h 1584"/>
                  <a:gd name="T8" fmla="*/ 1104 w 1440"/>
                  <a:gd name="T9" fmla="*/ 1584 h 1584"/>
                  <a:gd name="T10" fmla="*/ 1440 w 1440"/>
                  <a:gd name="T11" fmla="*/ 1584 h 15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0" h="1584">
                    <a:moveTo>
                      <a:pt x="0" y="0"/>
                    </a:moveTo>
                    <a:lnTo>
                      <a:pt x="864" y="0"/>
                    </a:lnTo>
                    <a:lnTo>
                      <a:pt x="864" y="1008"/>
                    </a:lnTo>
                    <a:lnTo>
                      <a:pt x="1104" y="1008"/>
                    </a:lnTo>
                    <a:lnTo>
                      <a:pt x="1104" y="1584"/>
                    </a:lnTo>
                    <a:lnTo>
                      <a:pt x="1440" y="1584"/>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2" name="Line 21"/>
              <p:cNvSpPr>
                <a:spLocks noChangeShapeType="1"/>
              </p:cNvSpPr>
              <p:nvPr/>
            </p:nvSpPr>
            <p:spPr bwMode="auto">
              <a:xfrm>
                <a:off x="3939" y="273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3" name="Line 22"/>
              <p:cNvSpPr>
                <a:spLocks noChangeShapeType="1"/>
              </p:cNvSpPr>
              <p:nvPr/>
            </p:nvSpPr>
            <p:spPr bwMode="auto">
              <a:xfrm>
                <a:off x="3939" y="259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4" name="Rectangle 23"/>
              <p:cNvSpPr>
                <a:spLocks noChangeArrowheads="1"/>
              </p:cNvSpPr>
              <p:nvPr/>
            </p:nvSpPr>
            <p:spPr bwMode="auto">
              <a:xfrm>
                <a:off x="4275" y="2546"/>
                <a:ext cx="960" cy="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lnSpc>
                    <a:spcPct val="50000"/>
                  </a:lnSpc>
                  <a:spcBef>
                    <a:spcPct val="50000"/>
                  </a:spcBef>
                </a:pPr>
                <a:r>
                  <a:rPr lang="cs-CZ" altLang="cs-CZ" sz="1500">
                    <a:solidFill>
                      <a:schemeClr val="tx2"/>
                    </a:solidFill>
                    <a:latin typeface="Arial" pitchFamily="34" charset="0"/>
                  </a:rPr>
                  <a:t>CD</a:t>
                </a:r>
              </a:p>
              <a:p>
                <a:pPr algn="l" eaLnBrk="1" hangingPunct="1">
                  <a:lnSpc>
                    <a:spcPct val="50000"/>
                  </a:lnSpc>
                  <a:spcBef>
                    <a:spcPct val="50000"/>
                  </a:spcBef>
                </a:pPr>
                <a:r>
                  <a:rPr lang="cs-CZ" altLang="cs-CZ" sz="1500">
                    <a:solidFill>
                      <a:schemeClr val="tx2"/>
                    </a:solidFill>
                    <a:latin typeface="Arial" pitchFamily="34" charset="0"/>
                  </a:rPr>
                  <a:t>DVD</a:t>
                </a:r>
              </a:p>
              <a:p>
                <a:pPr algn="l" eaLnBrk="1" hangingPunct="1">
                  <a:lnSpc>
                    <a:spcPct val="50000"/>
                  </a:lnSpc>
                  <a:spcBef>
                    <a:spcPct val="50000"/>
                  </a:spcBef>
                </a:pPr>
                <a:r>
                  <a:rPr lang="cs-CZ" altLang="cs-CZ" sz="1500">
                    <a:solidFill>
                      <a:schemeClr val="tx2"/>
                    </a:solidFill>
                    <a:latin typeface="Arial" pitchFamily="34" charset="0"/>
                  </a:rPr>
                  <a:t>Blue Ray Disc</a:t>
                </a:r>
              </a:p>
              <a:p>
                <a:pPr algn="l" eaLnBrk="1" hangingPunct="1">
                  <a:spcBef>
                    <a:spcPct val="50000"/>
                  </a:spcBef>
                </a:pPr>
                <a:r>
                  <a:rPr lang="cs-CZ" altLang="cs-CZ" sz="1500">
                    <a:solidFill>
                      <a:schemeClr val="tx2"/>
                    </a:solidFill>
                    <a:latin typeface="Arial" pitchFamily="34" charset="0"/>
                  </a:rPr>
                  <a:t>Holografický disk</a:t>
                </a:r>
              </a:p>
            </p:txBody>
          </p:sp>
        </p:grpSp>
        <p:grpSp>
          <p:nvGrpSpPr>
            <p:cNvPr id="395288" name="Group 24"/>
            <p:cNvGrpSpPr>
              <a:grpSpLocks/>
            </p:cNvGrpSpPr>
            <p:nvPr/>
          </p:nvGrpSpPr>
          <p:grpSpPr bwMode="auto">
            <a:xfrm>
              <a:off x="4419600" y="2525713"/>
              <a:ext cx="3886200" cy="3711575"/>
              <a:chOff x="2784" y="1056"/>
              <a:chExt cx="2448" cy="2338"/>
            </a:xfrm>
          </p:grpSpPr>
          <p:sp>
            <p:nvSpPr>
              <p:cNvPr id="24587" name="Freeform 25"/>
              <p:cNvSpPr>
                <a:spLocks/>
              </p:cNvSpPr>
              <p:nvPr/>
            </p:nvSpPr>
            <p:spPr bwMode="auto">
              <a:xfrm>
                <a:off x="2784" y="1056"/>
                <a:ext cx="1488" cy="2256"/>
              </a:xfrm>
              <a:custGeom>
                <a:avLst/>
                <a:gdLst>
                  <a:gd name="T0" fmla="*/ 0 w 1488"/>
                  <a:gd name="T1" fmla="*/ 0 h 2256"/>
                  <a:gd name="T2" fmla="*/ 624 w 1488"/>
                  <a:gd name="T3" fmla="*/ 0 h 2256"/>
                  <a:gd name="T4" fmla="*/ 624 w 1488"/>
                  <a:gd name="T5" fmla="*/ 1728 h 2256"/>
                  <a:gd name="T6" fmla="*/ 1152 w 1488"/>
                  <a:gd name="T7" fmla="*/ 1728 h 2256"/>
                  <a:gd name="T8" fmla="*/ 1152 w 1488"/>
                  <a:gd name="T9" fmla="*/ 2256 h 2256"/>
                  <a:gd name="T10" fmla="*/ 1488 w 1488"/>
                  <a:gd name="T11" fmla="*/ 2256 h 225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88" h="2256">
                    <a:moveTo>
                      <a:pt x="0" y="0"/>
                    </a:moveTo>
                    <a:lnTo>
                      <a:pt x="624" y="0"/>
                    </a:lnTo>
                    <a:lnTo>
                      <a:pt x="624" y="1728"/>
                    </a:lnTo>
                    <a:lnTo>
                      <a:pt x="1152" y="1728"/>
                    </a:lnTo>
                    <a:lnTo>
                      <a:pt x="1152" y="2256"/>
                    </a:lnTo>
                    <a:lnTo>
                      <a:pt x="1488" y="2256"/>
                    </a:ln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88" name="Line 26"/>
              <p:cNvSpPr>
                <a:spLocks noChangeShapeType="1"/>
              </p:cNvSpPr>
              <p:nvPr/>
            </p:nvSpPr>
            <p:spPr bwMode="auto">
              <a:xfrm>
                <a:off x="3936" y="3168"/>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89" name="Line 27"/>
              <p:cNvSpPr>
                <a:spLocks noChangeShapeType="1"/>
              </p:cNvSpPr>
              <p:nvPr/>
            </p:nvSpPr>
            <p:spPr bwMode="auto">
              <a:xfrm>
                <a:off x="3936" y="3024"/>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4590" name="Rectangle 28"/>
              <p:cNvSpPr>
                <a:spLocks noChangeArrowheads="1"/>
              </p:cNvSpPr>
              <p:nvPr/>
            </p:nvSpPr>
            <p:spPr bwMode="auto">
              <a:xfrm>
                <a:off x="4272" y="2976"/>
                <a:ext cx="960" cy="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lnSpc>
                    <a:spcPct val="50000"/>
                  </a:lnSpc>
                  <a:spcBef>
                    <a:spcPct val="50000"/>
                  </a:spcBef>
                </a:pPr>
                <a:r>
                  <a:rPr lang="cs-CZ" altLang="cs-CZ" sz="1500">
                    <a:solidFill>
                      <a:schemeClr val="tx2"/>
                    </a:solidFill>
                    <a:latin typeface="Arial" pitchFamily="34" charset="0"/>
                  </a:rPr>
                  <a:t>ZIP</a:t>
                </a:r>
              </a:p>
              <a:p>
                <a:pPr algn="l" eaLnBrk="1" hangingPunct="1">
                  <a:lnSpc>
                    <a:spcPct val="50000"/>
                  </a:lnSpc>
                  <a:spcBef>
                    <a:spcPct val="50000"/>
                  </a:spcBef>
                </a:pPr>
                <a:r>
                  <a:rPr lang="cs-CZ" altLang="cs-CZ" sz="1500">
                    <a:solidFill>
                      <a:schemeClr val="tx2"/>
                    </a:solidFill>
                    <a:latin typeface="Arial" pitchFamily="34" charset="0"/>
                  </a:rPr>
                  <a:t>MO média</a:t>
                </a:r>
              </a:p>
              <a:p>
                <a:pPr algn="l" eaLnBrk="1" hangingPunct="1">
                  <a:lnSpc>
                    <a:spcPct val="50000"/>
                  </a:lnSpc>
                  <a:spcBef>
                    <a:spcPct val="50000"/>
                  </a:spcBef>
                </a:pPr>
                <a:r>
                  <a:rPr lang="cs-CZ" altLang="cs-CZ" sz="1500">
                    <a:solidFill>
                      <a:schemeClr val="tx2"/>
                    </a:solidFill>
                    <a:latin typeface="Arial" pitchFamily="34" charset="0"/>
                  </a:rPr>
                  <a:t>Flash memory</a:t>
                </a:r>
              </a:p>
            </p:txBody>
          </p:sp>
        </p:grpSp>
      </p:grpSp>
      <p:sp>
        <p:nvSpPr>
          <p:cNvPr id="24586" name="Rectangle 29"/>
          <p:cNvSpPr>
            <a:spLocks noChangeArrowheads="1"/>
          </p:cNvSpPr>
          <p:nvPr/>
        </p:nvSpPr>
        <p:spPr bwMode="auto">
          <a:xfrm>
            <a:off x="1371600" y="404813"/>
            <a:ext cx="77724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r>
              <a:rPr lang="cs-CZ" altLang="cs-CZ" sz="4000" b="0" dirty="0">
                <a:solidFill>
                  <a:schemeClr val="tx2"/>
                </a:solidFill>
                <a:effectLst>
                  <a:outerShdw blurRad="38100" dist="38100" dir="2700000" algn="tl">
                    <a:srgbClr val="000000">
                      <a:alpha val="43137"/>
                    </a:srgbClr>
                  </a:outerShdw>
                </a:effectLst>
                <a:latin typeface="+mn-lt"/>
              </a:rPr>
              <a:t>Dělení záznamových médií</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34</a:t>
            </a:fld>
            <a:endParaRPr lang="cs-CZ"/>
          </a:p>
        </p:txBody>
      </p:sp>
    </p:spTree>
    <p:extLst>
      <p:ext uri="{BB962C8B-B14F-4D97-AF65-F5344CB8AC3E}">
        <p14:creationId xmlns:p14="http://schemas.microsoft.com/office/powerpoint/2010/main" val="1417002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467544" y="404664"/>
            <a:ext cx="8229600" cy="835496"/>
          </a:xfrm>
        </p:spPr>
        <p:txBody>
          <a:bodyPr/>
          <a:lstStyle/>
          <a:p>
            <a:pPr eaLnBrk="1" hangingPunct="1"/>
            <a:r>
              <a:rPr lang="cs-CZ" altLang="cs-CZ" sz="4000" dirty="0" smtClean="0"/>
              <a:t>Magnetická média</a:t>
            </a:r>
          </a:p>
        </p:txBody>
      </p:sp>
      <p:sp>
        <p:nvSpPr>
          <p:cNvPr id="25605" name="Rectangle 4"/>
          <p:cNvSpPr>
            <a:spLocks noGrp="1" noChangeArrowheads="1"/>
          </p:cNvSpPr>
          <p:nvPr>
            <p:ph type="body" idx="1"/>
          </p:nvPr>
        </p:nvSpPr>
        <p:spPr>
          <a:xfrm>
            <a:off x="827584" y="1700808"/>
            <a:ext cx="7416824" cy="3096617"/>
          </a:xfrm>
          <a:noFill/>
        </p:spPr>
        <p:txBody>
          <a:bodyPr lIns="92075" tIns="46038" rIns="92075" bIns="46038">
            <a:normAutofit/>
          </a:bodyPr>
          <a:lstStyle/>
          <a:p>
            <a:pPr marL="263525" indent="-263525" eaLnBrk="1" hangingPunct="1">
              <a:lnSpc>
                <a:spcPct val="90000"/>
              </a:lnSpc>
            </a:pPr>
            <a:r>
              <a:rPr lang="cs-CZ" altLang="cs-CZ" sz="2800" b="1" dirty="0">
                <a:solidFill>
                  <a:schemeClr val="tx1"/>
                </a:solidFill>
                <a:latin typeface="Arial" panose="020B0604020202020204" pitchFamily="34" charset="0"/>
                <a:cs typeface="Arial" panose="020B0604020202020204" pitchFamily="34" charset="0"/>
              </a:rPr>
              <a:t>N</a:t>
            </a:r>
            <a:r>
              <a:rPr lang="cs-CZ" altLang="cs-CZ" sz="2800" b="1" dirty="0" smtClean="0">
                <a:solidFill>
                  <a:schemeClr val="tx1"/>
                </a:solidFill>
                <a:latin typeface="Arial" panose="020B0604020202020204" pitchFamily="34" charset="0"/>
                <a:cs typeface="Arial" panose="020B0604020202020204" pitchFamily="34" charset="0"/>
              </a:rPr>
              <a:t>osič potažený tenkou feromagnetickou vrstvou</a:t>
            </a:r>
          </a:p>
          <a:p>
            <a:pPr marL="263525" indent="-263525" eaLnBrk="1" hangingPunct="1">
              <a:lnSpc>
                <a:spcPct val="90000"/>
              </a:lnSpc>
            </a:pPr>
            <a:r>
              <a:rPr lang="cs-CZ" altLang="cs-CZ" sz="2800" b="1" dirty="0">
                <a:solidFill>
                  <a:schemeClr val="tx1"/>
                </a:solidFill>
                <a:latin typeface="Arial" panose="020B0604020202020204" pitchFamily="34" charset="0"/>
                <a:cs typeface="Arial" panose="020B0604020202020204" pitchFamily="34" charset="0"/>
              </a:rPr>
              <a:t>Z</a:t>
            </a:r>
            <a:r>
              <a:rPr lang="cs-CZ" altLang="cs-CZ" sz="2800" b="1" dirty="0" smtClean="0">
                <a:solidFill>
                  <a:schemeClr val="tx1"/>
                </a:solidFill>
                <a:latin typeface="Arial" panose="020B0604020202020204" pitchFamily="34" charset="0"/>
                <a:cs typeface="Arial" panose="020B0604020202020204" pitchFamily="34" charset="0"/>
              </a:rPr>
              <a:t>áznamová hlava polarizuje částice v  magnetické vrstvě</a:t>
            </a:r>
          </a:p>
          <a:p>
            <a:pPr marL="263525" indent="-263525" eaLnBrk="1" hangingPunct="1">
              <a:lnSpc>
                <a:spcPct val="90000"/>
              </a:lnSpc>
            </a:pPr>
            <a:r>
              <a:rPr lang="cs-CZ" altLang="cs-CZ" sz="2800" b="1" dirty="0">
                <a:solidFill>
                  <a:schemeClr val="tx1"/>
                </a:solidFill>
                <a:latin typeface="Arial" panose="020B0604020202020204" pitchFamily="34" charset="0"/>
                <a:cs typeface="Arial" panose="020B0604020202020204" pitchFamily="34" charset="0"/>
              </a:rPr>
              <a:t>L</a:t>
            </a:r>
            <a:r>
              <a:rPr lang="cs-CZ" altLang="cs-CZ" sz="2800" b="1" dirty="0" smtClean="0">
                <a:solidFill>
                  <a:schemeClr val="tx1"/>
                </a:solidFill>
                <a:latin typeface="Arial" panose="020B0604020202020204" pitchFamily="34" charset="0"/>
                <a:cs typeface="Arial" panose="020B0604020202020204" pitchFamily="34" charset="0"/>
              </a:rPr>
              <a:t>ze je snadno poškodit</a:t>
            </a:r>
          </a:p>
          <a:p>
            <a:pPr marL="263525" indent="-263525" eaLnBrk="1" hangingPunct="1">
              <a:lnSpc>
                <a:spcPct val="90000"/>
              </a:lnSpc>
            </a:pPr>
            <a:r>
              <a:rPr lang="cs-CZ" altLang="cs-CZ" sz="2800" b="1" dirty="0">
                <a:solidFill>
                  <a:schemeClr val="tx1"/>
                </a:solidFill>
                <a:latin typeface="Arial" panose="020B0604020202020204" pitchFamily="34" charset="0"/>
                <a:cs typeface="Arial" panose="020B0604020202020204" pitchFamily="34" charset="0"/>
              </a:rPr>
              <a:t>P</a:t>
            </a:r>
            <a:r>
              <a:rPr lang="cs-CZ" altLang="cs-CZ" sz="2800" b="1" dirty="0" smtClean="0">
                <a:solidFill>
                  <a:schemeClr val="tx1"/>
                </a:solidFill>
                <a:latin typeface="Arial" panose="020B0604020202020204" pitchFamily="34" charset="0"/>
                <a:cs typeface="Arial" panose="020B0604020202020204" pitchFamily="34" charset="0"/>
              </a:rPr>
              <a:t>ásková, disková (pevné disky, pružné disky)</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35</a:t>
            </a:fld>
            <a:endParaRPr lang="cs-CZ"/>
          </a:p>
        </p:txBody>
      </p:sp>
    </p:spTree>
    <p:extLst>
      <p:ext uri="{BB962C8B-B14F-4D97-AF65-F5344CB8AC3E}">
        <p14:creationId xmlns:p14="http://schemas.microsoft.com/office/powerpoint/2010/main" val="29681006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83568" y="620688"/>
            <a:ext cx="7772400" cy="771872"/>
          </a:xfrm>
        </p:spPr>
        <p:txBody>
          <a:bodyPr/>
          <a:lstStyle/>
          <a:p>
            <a:pPr eaLnBrk="1" hangingPunct="1"/>
            <a:r>
              <a:rPr lang="cs-CZ" altLang="cs-CZ" sz="4000" dirty="0" smtClean="0"/>
              <a:t>Optická média</a:t>
            </a:r>
          </a:p>
        </p:txBody>
      </p:sp>
      <p:sp>
        <p:nvSpPr>
          <p:cNvPr id="34821" name="Rectangle 3"/>
          <p:cNvSpPr>
            <a:spLocks noGrp="1" noChangeArrowheads="1"/>
          </p:cNvSpPr>
          <p:nvPr>
            <p:ph type="body" idx="1"/>
          </p:nvPr>
        </p:nvSpPr>
        <p:spPr>
          <a:xfrm>
            <a:off x="685800" y="2057400"/>
            <a:ext cx="7772400" cy="2667000"/>
          </a:xfrm>
        </p:spPr>
        <p:txBody>
          <a:bodyPr/>
          <a:lstStyle/>
          <a:p>
            <a:pPr marL="609600" indent="-609600" eaLnBrk="1" hangingPunct="1">
              <a:lnSpc>
                <a:spcPct val="90000"/>
              </a:lnSpc>
            </a:pPr>
            <a:r>
              <a:rPr lang="cs-CZ" altLang="cs-CZ" sz="2800" dirty="0">
                <a:solidFill>
                  <a:schemeClr val="tx1"/>
                </a:solidFill>
                <a:latin typeface="Arial" pitchFamily="34" charset="0"/>
              </a:rPr>
              <a:t>L</a:t>
            </a:r>
            <a:r>
              <a:rPr lang="cs-CZ" altLang="cs-CZ" sz="2800" dirty="0" smtClean="0">
                <a:solidFill>
                  <a:schemeClr val="tx1"/>
                </a:solidFill>
                <a:latin typeface="Arial" pitchFamily="34" charset="0"/>
              </a:rPr>
              <a:t>aser pro záznam i čtení</a:t>
            </a:r>
          </a:p>
          <a:p>
            <a:pPr marL="609600" indent="-609600" eaLnBrk="1" hangingPunct="1">
              <a:lnSpc>
                <a:spcPct val="90000"/>
              </a:lnSpc>
            </a:pPr>
            <a:r>
              <a:rPr lang="cs-CZ" altLang="cs-CZ" sz="2800" dirty="0">
                <a:solidFill>
                  <a:schemeClr val="tx1"/>
                </a:solidFill>
                <a:latin typeface="Arial" pitchFamily="34" charset="0"/>
              </a:rPr>
              <a:t>Z</a:t>
            </a:r>
            <a:r>
              <a:rPr lang="cs-CZ" altLang="cs-CZ" sz="2800" dirty="0" smtClean="0">
                <a:solidFill>
                  <a:schemeClr val="tx1"/>
                </a:solidFill>
                <a:latin typeface="Arial" pitchFamily="34" charset="0"/>
              </a:rPr>
              <a:t>ákladní princip u všech typů optických médií je stejný</a:t>
            </a:r>
          </a:p>
          <a:p>
            <a:pPr marL="609600" indent="-609600" eaLnBrk="1" hangingPunct="1">
              <a:lnSpc>
                <a:spcPct val="90000"/>
              </a:lnSpc>
            </a:pPr>
            <a:r>
              <a:rPr lang="cs-CZ" altLang="cs-CZ" sz="2800" dirty="0">
                <a:solidFill>
                  <a:schemeClr val="tx1"/>
                </a:solidFill>
                <a:latin typeface="Arial" pitchFamily="34" charset="0"/>
              </a:rPr>
              <a:t>N</a:t>
            </a:r>
            <a:r>
              <a:rPr lang="cs-CZ" altLang="cs-CZ" sz="2800" dirty="0" smtClean="0">
                <a:solidFill>
                  <a:schemeClr val="tx1"/>
                </a:solidFill>
                <a:latin typeface="Arial" pitchFamily="34" charset="0"/>
              </a:rPr>
              <a:t>ecitlivá na magnetické pole či otřesy</a:t>
            </a:r>
          </a:p>
          <a:p>
            <a:pPr marL="609600" indent="-609600" eaLnBrk="1" hangingPunct="1">
              <a:lnSpc>
                <a:spcPct val="90000"/>
              </a:lnSpc>
            </a:pPr>
            <a:r>
              <a:rPr lang="cs-CZ" altLang="cs-CZ" sz="2800" dirty="0">
                <a:solidFill>
                  <a:schemeClr val="tx1"/>
                </a:solidFill>
                <a:latin typeface="Arial" pitchFamily="34" charset="0"/>
              </a:rPr>
              <a:t>Z</a:t>
            </a:r>
            <a:r>
              <a:rPr lang="cs-CZ" altLang="cs-CZ" sz="2800" dirty="0" smtClean="0">
                <a:solidFill>
                  <a:schemeClr val="tx1"/>
                </a:solidFill>
                <a:latin typeface="Arial" pitchFamily="34" charset="0"/>
              </a:rPr>
              <a:t>ákladní typy: CD, DVD, BD, HD-DVD</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36</a:t>
            </a:fld>
            <a:endParaRPr lang="cs-CZ"/>
          </a:p>
        </p:txBody>
      </p:sp>
    </p:spTree>
    <p:extLst>
      <p:ext uri="{BB962C8B-B14F-4D97-AF65-F5344CB8AC3E}">
        <p14:creationId xmlns:p14="http://schemas.microsoft.com/office/powerpoint/2010/main" val="41830872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395536" y="476672"/>
            <a:ext cx="8382000" cy="843880"/>
          </a:xfrm>
        </p:spPr>
        <p:txBody>
          <a:bodyPr/>
          <a:lstStyle/>
          <a:p>
            <a:pPr eaLnBrk="1" hangingPunct="1"/>
            <a:r>
              <a:rPr lang="cs-CZ" altLang="cs-CZ" sz="4000" dirty="0" err="1" smtClean="0">
                <a:cs typeface="Arial" panose="020B0604020202020204" pitchFamily="34" charset="0"/>
              </a:rPr>
              <a:t>Magneto</a:t>
            </a:r>
            <a:r>
              <a:rPr lang="cs-CZ" altLang="cs-CZ" sz="4000" dirty="0" smtClean="0">
                <a:cs typeface="Arial" panose="020B0604020202020204" pitchFamily="34" charset="0"/>
              </a:rPr>
              <a:t>-optická média</a:t>
            </a:r>
          </a:p>
        </p:txBody>
      </p:sp>
      <p:sp>
        <p:nvSpPr>
          <p:cNvPr id="39941" name="Rectangle 3"/>
          <p:cNvSpPr>
            <a:spLocks noGrp="1" noChangeArrowheads="1"/>
          </p:cNvSpPr>
          <p:nvPr>
            <p:ph type="body" idx="1"/>
          </p:nvPr>
        </p:nvSpPr>
        <p:spPr>
          <a:xfrm>
            <a:off x="457200" y="1772817"/>
            <a:ext cx="8075240" cy="2736304"/>
          </a:xfrm>
        </p:spPr>
        <p:txBody>
          <a:bodyPr/>
          <a:lstStyle/>
          <a:p>
            <a:pPr marL="609600" indent="-609600" eaLnBrk="1" hangingPunct="1"/>
            <a:r>
              <a:rPr lang="cs-CZ" altLang="cs-CZ" dirty="0" smtClean="0">
                <a:solidFill>
                  <a:schemeClr val="tx1"/>
                </a:solidFill>
                <a:latin typeface="Arial" pitchFamily="34" charset="0"/>
              </a:rPr>
              <a:t>magnetický zápis za přispění laseru, optické čtení</a:t>
            </a:r>
          </a:p>
          <a:p>
            <a:pPr marL="609600" indent="-609600" eaLnBrk="1" hangingPunct="1"/>
            <a:r>
              <a:rPr lang="cs-CZ" altLang="cs-CZ" dirty="0" smtClean="0">
                <a:solidFill>
                  <a:schemeClr val="tx1"/>
                </a:solidFill>
                <a:latin typeface="Arial" pitchFamily="34" charset="0"/>
              </a:rPr>
              <a:t>lze číst, zapisovat, mazat</a:t>
            </a:r>
          </a:p>
          <a:p>
            <a:pPr marL="609600" indent="-609600" eaLnBrk="1" hangingPunct="1"/>
            <a:r>
              <a:rPr lang="cs-CZ" altLang="cs-CZ" dirty="0" smtClean="0">
                <a:solidFill>
                  <a:schemeClr val="tx1"/>
                </a:solidFill>
                <a:latin typeface="Arial" pitchFamily="34" charset="0"/>
              </a:rPr>
              <a:t>záznam do spirály</a:t>
            </a:r>
          </a:p>
          <a:p>
            <a:pPr marL="609600" indent="-609600" eaLnBrk="1" hangingPunct="1"/>
            <a:r>
              <a:rPr lang="cs-CZ" altLang="cs-CZ" dirty="0" smtClean="0">
                <a:solidFill>
                  <a:schemeClr val="tx1"/>
                </a:solidFill>
                <a:latin typeface="Arial" pitchFamily="34" charset="0"/>
              </a:rPr>
              <a:t>kapacita několik GB až několik desítek GB</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37</a:t>
            </a:fld>
            <a:endParaRPr lang="cs-CZ"/>
          </a:p>
        </p:txBody>
      </p:sp>
    </p:spTree>
    <p:extLst>
      <p:ext uri="{BB962C8B-B14F-4D97-AF65-F5344CB8AC3E}">
        <p14:creationId xmlns:p14="http://schemas.microsoft.com/office/powerpoint/2010/main" val="32034461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260648"/>
            <a:ext cx="8229600" cy="763488"/>
          </a:xfrm>
        </p:spPr>
        <p:txBody>
          <a:bodyPr/>
          <a:lstStyle/>
          <a:p>
            <a:r>
              <a:rPr lang="cs-CZ" altLang="cs-CZ" sz="4000" dirty="0">
                <a:solidFill>
                  <a:srgbClr val="2F5897"/>
                </a:solidFill>
              </a:rPr>
              <a:t>Stručný vývoj záznamových médií</a:t>
            </a:r>
            <a:endParaRPr lang="cs-CZ" dirty="0"/>
          </a:p>
        </p:txBody>
      </p:sp>
      <p:sp>
        <p:nvSpPr>
          <p:cNvPr id="3" name="Zástupný symbol pro obsah 2"/>
          <p:cNvSpPr>
            <a:spLocks noGrp="1"/>
          </p:cNvSpPr>
          <p:nvPr>
            <p:ph idx="1"/>
          </p:nvPr>
        </p:nvSpPr>
        <p:spPr>
          <a:xfrm>
            <a:off x="457200" y="1340768"/>
            <a:ext cx="8229600" cy="4785395"/>
          </a:xfrm>
        </p:spPr>
        <p:txBody>
          <a:bodyPr>
            <a:normAutofit fontScale="85000" lnSpcReduction="20000"/>
          </a:bodyPr>
          <a:lstStyle/>
          <a:p>
            <a:pPr marL="377825" indent="-377825">
              <a:spcAft>
                <a:spcPct val="25000"/>
              </a:spcAft>
            </a:pPr>
            <a:r>
              <a:rPr lang="cs-CZ" altLang="cs-CZ" b="1" dirty="0">
                <a:solidFill>
                  <a:schemeClr val="tx1"/>
                </a:solidFill>
                <a:latin typeface="Arial" pitchFamily="34" charset="0"/>
              </a:rPr>
              <a:t>1951</a:t>
            </a:r>
            <a:r>
              <a:rPr lang="cs-CZ" altLang="cs-CZ" dirty="0">
                <a:solidFill>
                  <a:schemeClr val="tx1"/>
                </a:solidFill>
                <a:latin typeface="Arial" pitchFamily="34" charset="0"/>
              </a:rPr>
              <a:t> – 1. magnetická páska použita jako záznamové médium</a:t>
            </a:r>
          </a:p>
          <a:p>
            <a:pPr marL="377825" indent="-377825">
              <a:spcAft>
                <a:spcPct val="25000"/>
              </a:spcAft>
            </a:pPr>
            <a:r>
              <a:rPr lang="cs-CZ" altLang="cs-CZ" b="1" dirty="0">
                <a:solidFill>
                  <a:schemeClr val="tx1"/>
                </a:solidFill>
                <a:latin typeface="Arial" pitchFamily="34" charset="0"/>
              </a:rPr>
              <a:t>1956 </a:t>
            </a:r>
            <a:r>
              <a:rPr lang="cs-CZ" altLang="cs-CZ" dirty="0">
                <a:solidFill>
                  <a:schemeClr val="tx1"/>
                </a:solidFill>
                <a:latin typeface="Arial" pitchFamily="34" charset="0"/>
              </a:rPr>
              <a:t>– IBM uvedlo 1. pevný disk</a:t>
            </a:r>
          </a:p>
          <a:p>
            <a:pPr marL="377825" indent="-377825">
              <a:spcAft>
                <a:spcPct val="25000"/>
              </a:spcAft>
            </a:pPr>
            <a:r>
              <a:rPr lang="cs-CZ" altLang="cs-CZ" b="1" dirty="0">
                <a:solidFill>
                  <a:schemeClr val="tx1"/>
                </a:solidFill>
                <a:latin typeface="Arial" pitchFamily="34" charset="0"/>
              </a:rPr>
              <a:t>1971</a:t>
            </a:r>
            <a:r>
              <a:rPr lang="cs-CZ" altLang="cs-CZ" dirty="0">
                <a:solidFill>
                  <a:schemeClr val="tx1"/>
                </a:solidFill>
                <a:latin typeface="Arial" pitchFamily="34" charset="0"/>
              </a:rPr>
              <a:t> – první disketa (od IBM) – 8</a:t>
            </a:r>
            <a:r>
              <a:rPr lang="en-US" altLang="cs-CZ" dirty="0">
                <a:solidFill>
                  <a:schemeClr val="tx1"/>
                </a:solidFill>
                <a:latin typeface="Arial" pitchFamily="34" charset="0"/>
              </a:rPr>
              <a:t>”</a:t>
            </a:r>
            <a:endParaRPr lang="cs-CZ" altLang="cs-CZ" dirty="0">
              <a:solidFill>
                <a:schemeClr val="tx1"/>
              </a:solidFill>
              <a:latin typeface="Arial" pitchFamily="34" charset="0"/>
            </a:endParaRPr>
          </a:p>
          <a:p>
            <a:pPr marL="377825" indent="-377825">
              <a:spcAft>
                <a:spcPct val="25000"/>
              </a:spcAft>
            </a:pPr>
            <a:r>
              <a:rPr lang="cs-CZ" altLang="cs-CZ" b="1" dirty="0">
                <a:solidFill>
                  <a:schemeClr val="tx1"/>
                </a:solidFill>
                <a:latin typeface="Arial" pitchFamily="34" charset="0"/>
              </a:rPr>
              <a:t>1982</a:t>
            </a:r>
            <a:r>
              <a:rPr lang="cs-CZ" altLang="cs-CZ" dirty="0">
                <a:solidFill>
                  <a:schemeClr val="tx1"/>
                </a:solidFill>
                <a:latin typeface="Arial" pitchFamily="34" charset="0"/>
              </a:rPr>
              <a:t> – první hudební CD v prodeji (vyvinuto 1979)</a:t>
            </a:r>
          </a:p>
          <a:p>
            <a:pPr marL="377825" indent="-377825">
              <a:spcAft>
                <a:spcPct val="25000"/>
              </a:spcAft>
            </a:pPr>
            <a:r>
              <a:rPr lang="cs-CZ" altLang="cs-CZ" b="1" dirty="0">
                <a:solidFill>
                  <a:schemeClr val="tx1"/>
                </a:solidFill>
                <a:latin typeface="Arial" pitchFamily="34" charset="0"/>
              </a:rPr>
              <a:t>1983</a:t>
            </a:r>
            <a:r>
              <a:rPr lang="cs-CZ" altLang="cs-CZ" dirty="0">
                <a:solidFill>
                  <a:schemeClr val="tx1"/>
                </a:solidFill>
                <a:latin typeface="Arial" pitchFamily="34" charset="0"/>
              </a:rPr>
              <a:t> – první 3,5</a:t>
            </a:r>
            <a:r>
              <a:rPr lang="en-US" altLang="cs-CZ" dirty="0">
                <a:solidFill>
                  <a:schemeClr val="tx1"/>
                </a:solidFill>
                <a:latin typeface="Arial" pitchFamily="34" charset="0"/>
              </a:rPr>
              <a:t>”</a:t>
            </a:r>
            <a:r>
              <a:rPr lang="cs-CZ" altLang="cs-CZ" dirty="0">
                <a:solidFill>
                  <a:schemeClr val="tx1"/>
                </a:solidFill>
                <a:latin typeface="Arial" pitchFamily="34" charset="0"/>
              </a:rPr>
              <a:t> harddisk</a:t>
            </a:r>
          </a:p>
          <a:p>
            <a:pPr marL="377825" indent="-377825">
              <a:spcAft>
                <a:spcPct val="25000"/>
              </a:spcAft>
            </a:pPr>
            <a:r>
              <a:rPr lang="cs-CZ" altLang="cs-CZ" b="1" dirty="0">
                <a:solidFill>
                  <a:schemeClr val="tx1"/>
                </a:solidFill>
                <a:latin typeface="Arial" pitchFamily="34" charset="0"/>
              </a:rPr>
              <a:t>1985</a:t>
            </a:r>
            <a:r>
              <a:rPr lang="cs-CZ" altLang="cs-CZ" dirty="0">
                <a:solidFill>
                  <a:schemeClr val="tx1"/>
                </a:solidFill>
                <a:latin typeface="Arial" pitchFamily="34" charset="0"/>
              </a:rPr>
              <a:t> – první CD-ROM</a:t>
            </a:r>
          </a:p>
          <a:p>
            <a:pPr marL="377825" indent="-377825">
              <a:spcAft>
                <a:spcPct val="25000"/>
              </a:spcAft>
            </a:pPr>
            <a:r>
              <a:rPr lang="cs-CZ" altLang="cs-CZ" b="1" dirty="0">
                <a:solidFill>
                  <a:schemeClr val="tx1"/>
                </a:solidFill>
                <a:latin typeface="Arial" pitchFamily="34" charset="0"/>
              </a:rPr>
              <a:t>1988</a:t>
            </a:r>
            <a:r>
              <a:rPr lang="cs-CZ" altLang="cs-CZ" dirty="0">
                <a:solidFill>
                  <a:schemeClr val="tx1"/>
                </a:solidFill>
                <a:latin typeface="Arial" pitchFamily="34" charset="0"/>
              </a:rPr>
              <a:t> – první 2,5</a:t>
            </a:r>
            <a:r>
              <a:rPr lang="en-US" altLang="cs-CZ" dirty="0">
                <a:solidFill>
                  <a:schemeClr val="tx1"/>
                </a:solidFill>
                <a:latin typeface="Arial" pitchFamily="34" charset="0"/>
              </a:rPr>
              <a:t>”</a:t>
            </a:r>
            <a:r>
              <a:rPr lang="cs-CZ" altLang="cs-CZ" dirty="0">
                <a:solidFill>
                  <a:schemeClr val="tx1"/>
                </a:solidFill>
                <a:latin typeface="Arial" pitchFamily="34" charset="0"/>
              </a:rPr>
              <a:t> harddisk</a:t>
            </a:r>
          </a:p>
          <a:p>
            <a:pPr marL="377825" indent="-377825">
              <a:spcAft>
                <a:spcPct val="25000"/>
              </a:spcAft>
            </a:pPr>
            <a:r>
              <a:rPr lang="cs-CZ" altLang="cs-CZ" b="1" dirty="0">
                <a:solidFill>
                  <a:schemeClr val="tx1"/>
                </a:solidFill>
                <a:latin typeface="Arial" panose="020B0604020202020204" pitchFamily="34" charset="0"/>
                <a:cs typeface="Arial" panose="020B0604020202020204" pitchFamily="34" charset="0"/>
              </a:rPr>
              <a:t>1994</a:t>
            </a:r>
            <a:r>
              <a:rPr lang="cs-CZ" altLang="cs-CZ" dirty="0">
                <a:solidFill>
                  <a:schemeClr val="tx1"/>
                </a:solidFill>
                <a:latin typeface="Arial" panose="020B0604020202020204" pitchFamily="34" charset="0"/>
                <a:cs typeface="Arial" panose="020B0604020202020204" pitchFamily="34" charset="0"/>
              </a:rPr>
              <a:t> – Zip médium představeno firmou </a:t>
            </a:r>
            <a:r>
              <a:rPr lang="cs-CZ" altLang="cs-CZ" dirty="0" err="1">
                <a:solidFill>
                  <a:schemeClr val="tx1"/>
                </a:solidFill>
                <a:latin typeface="Arial" panose="020B0604020202020204" pitchFamily="34" charset="0"/>
                <a:cs typeface="Arial" panose="020B0604020202020204" pitchFamily="34" charset="0"/>
              </a:rPr>
              <a:t>Iomega</a:t>
            </a:r>
            <a:endParaRPr lang="cs-CZ" altLang="cs-CZ" dirty="0">
              <a:solidFill>
                <a:schemeClr val="tx1"/>
              </a:solidFill>
              <a:latin typeface="Arial" panose="020B0604020202020204" pitchFamily="34" charset="0"/>
              <a:cs typeface="Arial" panose="020B0604020202020204" pitchFamily="34" charset="0"/>
            </a:endParaRPr>
          </a:p>
          <a:p>
            <a:pPr marL="377825" indent="-377825">
              <a:spcAft>
                <a:spcPct val="25000"/>
              </a:spcAft>
            </a:pPr>
            <a:r>
              <a:rPr lang="cs-CZ" altLang="cs-CZ" b="1" dirty="0">
                <a:solidFill>
                  <a:schemeClr val="tx1"/>
                </a:solidFill>
                <a:latin typeface="Arial" panose="020B0604020202020204" pitchFamily="34" charset="0"/>
                <a:cs typeface="Arial" panose="020B0604020202020204" pitchFamily="34" charset="0"/>
              </a:rPr>
              <a:t>1994</a:t>
            </a:r>
            <a:r>
              <a:rPr lang="cs-CZ" altLang="cs-CZ" dirty="0">
                <a:solidFill>
                  <a:schemeClr val="tx1"/>
                </a:solidFill>
                <a:latin typeface="Arial" panose="020B0604020202020204" pitchFamily="34" charset="0"/>
                <a:cs typeface="Arial" panose="020B0604020202020204" pitchFamily="34" charset="0"/>
              </a:rPr>
              <a:t> – vyrobeno CD-R</a:t>
            </a:r>
            <a:endParaRPr lang="cs-CZ" altLang="cs-CZ" b="1" dirty="0">
              <a:solidFill>
                <a:schemeClr val="tx1"/>
              </a:solidFill>
              <a:latin typeface="Arial" panose="020B0604020202020204" pitchFamily="34" charset="0"/>
              <a:cs typeface="Arial" panose="020B0604020202020204" pitchFamily="34" charset="0"/>
            </a:endParaRPr>
          </a:p>
          <a:p>
            <a:pPr marL="377825" indent="-377825">
              <a:spcAft>
                <a:spcPct val="25000"/>
              </a:spcAft>
            </a:pPr>
            <a:r>
              <a:rPr lang="cs-CZ" altLang="cs-CZ" b="1" dirty="0">
                <a:solidFill>
                  <a:schemeClr val="tx1"/>
                </a:solidFill>
                <a:latin typeface="Arial" panose="020B0604020202020204" pitchFamily="34" charset="0"/>
                <a:cs typeface="Arial" panose="020B0604020202020204" pitchFamily="34" charset="0"/>
              </a:rPr>
              <a:t>1996</a:t>
            </a:r>
            <a:r>
              <a:rPr lang="cs-CZ" altLang="cs-CZ" dirty="0">
                <a:solidFill>
                  <a:schemeClr val="tx1"/>
                </a:solidFill>
                <a:latin typeface="Arial" panose="020B0604020202020204" pitchFamily="34" charset="0"/>
                <a:cs typeface="Arial" panose="020B0604020202020204" pitchFamily="34" charset="0"/>
              </a:rPr>
              <a:t> – první DVD</a:t>
            </a:r>
          </a:p>
          <a:p>
            <a:pPr marL="377825" indent="-377825">
              <a:spcAft>
                <a:spcPct val="25000"/>
              </a:spcAft>
            </a:pPr>
            <a:r>
              <a:rPr lang="cs-CZ" altLang="cs-CZ" b="1" dirty="0">
                <a:solidFill>
                  <a:schemeClr val="tx1"/>
                </a:solidFill>
                <a:latin typeface="Arial" panose="020B0604020202020204" pitchFamily="34" charset="0"/>
                <a:cs typeface="Arial" panose="020B0604020202020204" pitchFamily="34" charset="0"/>
              </a:rPr>
              <a:t>1998</a:t>
            </a:r>
            <a:r>
              <a:rPr lang="cs-CZ" altLang="cs-CZ" dirty="0">
                <a:solidFill>
                  <a:schemeClr val="tx1"/>
                </a:solidFill>
                <a:latin typeface="Arial" panose="020B0604020202020204" pitchFamily="34" charset="0"/>
                <a:cs typeface="Arial" panose="020B0604020202020204" pitchFamily="34" charset="0"/>
              </a:rPr>
              <a:t> – technologie </a:t>
            </a:r>
            <a:r>
              <a:rPr lang="cs-CZ" altLang="cs-CZ" dirty="0" err="1">
                <a:solidFill>
                  <a:schemeClr val="tx1"/>
                </a:solidFill>
                <a:latin typeface="Arial" panose="020B0604020202020204" pitchFamily="34" charset="0"/>
                <a:cs typeface="Arial" panose="020B0604020202020204" pitchFamily="34" charset="0"/>
              </a:rPr>
              <a:t>SuperDLT</a:t>
            </a:r>
            <a:r>
              <a:rPr lang="cs-CZ" altLang="cs-CZ" dirty="0">
                <a:solidFill>
                  <a:schemeClr val="tx1"/>
                </a:solidFill>
                <a:latin typeface="Arial" panose="020B0604020202020204" pitchFamily="34" charset="0"/>
                <a:cs typeface="Arial" panose="020B0604020202020204" pitchFamily="34" charset="0"/>
              </a:rPr>
              <a:t> </a:t>
            </a:r>
            <a:r>
              <a:rPr lang="cs-CZ" altLang="cs-CZ" dirty="0" err="1">
                <a:solidFill>
                  <a:schemeClr val="tx1"/>
                </a:solidFill>
                <a:latin typeface="Arial" panose="020B0604020202020204" pitchFamily="34" charset="0"/>
                <a:cs typeface="Arial" panose="020B0604020202020204" pitchFamily="34" charset="0"/>
              </a:rPr>
              <a:t>magn</a:t>
            </a:r>
            <a:r>
              <a:rPr lang="cs-CZ" altLang="cs-CZ" dirty="0">
                <a:solidFill>
                  <a:schemeClr val="tx1"/>
                </a:solidFill>
                <a:latin typeface="Arial" panose="020B0604020202020204" pitchFamily="34" charset="0"/>
                <a:cs typeface="Arial" panose="020B0604020202020204" pitchFamily="34" charset="0"/>
              </a:rPr>
              <a:t>. pásek</a:t>
            </a:r>
          </a:p>
          <a:p>
            <a:pPr marL="377825" indent="-377825">
              <a:spcAft>
                <a:spcPct val="25000"/>
              </a:spcAft>
            </a:pPr>
            <a:r>
              <a:rPr lang="cs-CZ" altLang="cs-CZ" dirty="0">
                <a:solidFill>
                  <a:schemeClr val="tx1"/>
                </a:solidFill>
              </a:rPr>
              <a:t>.....</a:t>
            </a:r>
          </a:p>
          <a:p>
            <a:endParaRPr lang="cs-CZ" dirty="0"/>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38</a:t>
            </a:fld>
            <a:endParaRPr lang="cs-CZ"/>
          </a:p>
        </p:txBody>
      </p:sp>
    </p:spTree>
    <p:extLst>
      <p:ext uri="{BB962C8B-B14F-4D97-AF65-F5344CB8AC3E}">
        <p14:creationId xmlns:p14="http://schemas.microsoft.com/office/powerpoint/2010/main" val="2737381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1691680" y="548680"/>
            <a:ext cx="7005464" cy="763488"/>
          </a:xfrm>
        </p:spPr>
        <p:txBody>
          <a:bodyPr/>
          <a:lstStyle/>
          <a:p>
            <a:pPr algn="l"/>
            <a:r>
              <a:rPr lang="cs-CZ" sz="4000" dirty="0" smtClean="0"/>
              <a:t>Magnetická páska</a:t>
            </a:r>
            <a:endParaRPr lang="cs-CZ" sz="4000" dirty="0"/>
          </a:p>
        </p:txBody>
      </p:sp>
      <p:sp>
        <p:nvSpPr>
          <p:cNvPr id="3" name="Zástupný symbol pro obsah 2"/>
          <p:cNvSpPr>
            <a:spLocks noGrp="1"/>
          </p:cNvSpPr>
          <p:nvPr>
            <p:ph idx="1"/>
          </p:nvPr>
        </p:nvSpPr>
        <p:spPr/>
        <p:txBody>
          <a:bodyPr>
            <a:normAutofit fontScale="92500"/>
          </a:bodyPr>
          <a:lstStyle/>
          <a:p>
            <a:r>
              <a:rPr lang="cs-CZ" dirty="0">
                <a:solidFill>
                  <a:schemeClr val="tx1"/>
                </a:solidFill>
                <a:latin typeface="Arial" panose="020B0604020202020204" pitchFamily="34" charset="0"/>
                <a:cs typeface="Arial" panose="020B0604020202020204" pitchFamily="34" charset="0"/>
              </a:rPr>
              <a:t>Magnetická páska je pevné medium sestávající z magnetické vrstvy nanesené na plastické pásce. Do této kategorie spadají v podstatě pásky ve všech běžně používaných audio a videokazetách, nebo zálohovací pásky používané například v mainframech a různých datových úložištích, kdy je třeba ukládat velké množství dat po dlouhou dobu co nejspolehlivěji</a:t>
            </a:r>
            <a:r>
              <a:rPr lang="cs-CZ" dirty="0" smtClean="0">
                <a:solidFill>
                  <a:schemeClr val="tx1"/>
                </a:solidFill>
                <a:latin typeface="Arial" panose="020B0604020202020204" pitchFamily="34" charset="0"/>
                <a:cs typeface="Arial" panose="020B0604020202020204" pitchFamily="34" charset="0"/>
              </a:rPr>
              <a:t>.</a:t>
            </a:r>
          </a:p>
          <a:p>
            <a:r>
              <a:rPr lang="cs-CZ" dirty="0">
                <a:solidFill>
                  <a:schemeClr val="tx1"/>
                </a:solidFill>
                <a:latin typeface="Arial" panose="020B0604020202020204" pitchFamily="34" charset="0"/>
                <a:cs typeface="Arial" panose="020B0604020202020204" pitchFamily="34" charset="0"/>
              </a:rPr>
              <a:t>Pásky zůstávají konkurenceschopnou alternativou pevným diskům vzhledem ke své nízké ceně. Ačkoli hustota záznamu na cm² je nižší než u pevných disků, dostupné místo na pásce je obvykle větší (záleží na typu). Největší kapacita páskových médií je obecně na stejné úrovni jako kapacita největších dostupných pevných disků (cca 1,6 TB v roce 2010).</a:t>
            </a: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39</a:t>
            </a:fld>
            <a:endParaRPr lang="cs-CZ"/>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56176" y="116632"/>
            <a:ext cx="2804627" cy="1584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4931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lstStyle>
            <a:lvl1pPr defTabSz="762000">
              <a:defRPr sz="2600">
                <a:solidFill>
                  <a:schemeClr val="tx1"/>
                </a:solidFill>
                <a:latin typeface="Times New Roman" pitchFamily="18" charset="0"/>
              </a:defRPr>
            </a:lvl1pPr>
            <a:lvl2pPr marL="742950" indent="-285750" defTabSz="762000">
              <a:defRPr sz="2600">
                <a:solidFill>
                  <a:schemeClr val="tx1"/>
                </a:solidFill>
                <a:latin typeface="Times New Roman" pitchFamily="18" charset="0"/>
              </a:defRPr>
            </a:lvl2pPr>
            <a:lvl3pPr marL="1143000" indent="-228600" defTabSz="762000">
              <a:defRPr sz="2600">
                <a:solidFill>
                  <a:schemeClr val="tx1"/>
                </a:solidFill>
                <a:latin typeface="Times New Roman" pitchFamily="18" charset="0"/>
              </a:defRPr>
            </a:lvl3pPr>
            <a:lvl4pPr marL="1600200" indent="-228600" defTabSz="762000">
              <a:defRPr sz="2600">
                <a:solidFill>
                  <a:schemeClr val="tx1"/>
                </a:solidFill>
                <a:latin typeface="Times New Roman" pitchFamily="18" charset="0"/>
              </a:defRPr>
            </a:lvl4pPr>
            <a:lvl5pPr marL="2057400" indent="-228600" defTabSz="762000">
              <a:defRPr sz="2600">
                <a:solidFill>
                  <a:schemeClr val="tx1"/>
                </a:solidFill>
                <a:latin typeface="Times New Roman" pitchFamily="18" charset="0"/>
              </a:defRPr>
            </a:lvl5pPr>
            <a:lvl6pPr marL="2514600" indent="-228600" defTabSz="762000" eaLnBrk="0" fontAlgn="base" hangingPunct="0">
              <a:spcBef>
                <a:spcPct val="0"/>
              </a:spcBef>
              <a:spcAft>
                <a:spcPct val="0"/>
              </a:spcAft>
              <a:defRPr sz="2600">
                <a:solidFill>
                  <a:schemeClr val="tx1"/>
                </a:solidFill>
                <a:latin typeface="Times New Roman" pitchFamily="18" charset="0"/>
              </a:defRPr>
            </a:lvl6pPr>
            <a:lvl7pPr marL="2971800" indent="-228600" defTabSz="762000" eaLnBrk="0" fontAlgn="base" hangingPunct="0">
              <a:spcBef>
                <a:spcPct val="0"/>
              </a:spcBef>
              <a:spcAft>
                <a:spcPct val="0"/>
              </a:spcAft>
              <a:defRPr sz="2600">
                <a:solidFill>
                  <a:schemeClr val="tx1"/>
                </a:solidFill>
                <a:latin typeface="Times New Roman" pitchFamily="18" charset="0"/>
              </a:defRPr>
            </a:lvl7pPr>
            <a:lvl8pPr marL="3429000" indent="-228600" defTabSz="762000" eaLnBrk="0" fontAlgn="base" hangingPunct="0">
              <a:spcBef>
                <a:spcPct val="0"/>
              </a:spcBef>
              <a:spcAft>
                <a:spcPct val="0"/>
              </a:spcAft>
              <a:defRPr sz="2600">
                <a:solidFill>
                  <a:schemeClr val="tx1"/>
                </a:solidFill>
                <a:latin typeface="Times New Roman" pitchFamily="18" charset="0"/>
              </a:defRPr>
            </a:lvl8pPr>
            <a:lvl9pPr marL="3886200" indent="-228600" defTabSz="762000" eaLnBrk="0" fontAlgn="base" hangingPunct="0">
              <a:spcBef>
                <a:spcPct val="0"/>
              </a:spcBef>
              <a:spcAft>
                <a:spcPct val="0"/>
              </a:spcAft>
              <a:defRPr sz="2600">
                <a:solidFill>
                  <a:schemeClr val="tx1"/>
                </a:solidFill>
                <a:latin typeface="Times New Roman" pitchFamily="18" charset="0"/>
              </a:defRPr>
            </a:lvl9pPr>
          </a:lstStyle>
          <a:p>
            <a:endParaRPr lang="cs-CZ" altLang="cs-CZ" sz="1400">
              <a:latin typeface="Times New Roman CE" charset="-18"/>
            </a:endParaRPr>
          </a:p>
        </p:txBody>
      </p:sp>
      <p:sp>
        <p:nvSpPr>
          <p:cNvPr id="5123" name="Rectangle 3"/>
          <p:cNvSpPr>
            <a:spLocks noGrp="1" noChangeArrowheads="1"/>
          </p:cNvSpPr>
          <p:nvPr>
            <p:ph type="title"/>
          </p:nvPr>
        </p:nvSpPr>
        <p:spPr>
          <a:xfrm>
            <a:off x="467544" y="476672"/>
            <a:ext cx="8229600" cy="835496"/>
          </a:xfrm>
          <a:noFill/>
        </p:spPr>
        <p:txBody>
          <a:bodyPr/>
          <a:lstStyle/>
          <a:p>
            <a:r>
              <a:rPr lang="cs-CZ" altLang="cs-CZ" sz="4000" dirty="0" smtClean="0"/>
              <a:t>Požadavky na paměti</a:t>
            </a:r>
            <a:endParaRPr lang="cs-CZ" altLang="cs-CZ" sz="4000" dirty="0" smtClean="0">
              <a:latin typeface="Times New Roman CE" charset="-18"/>
            </a:endParaRPr>
          </a:p>
        </p:txBody>
      </p:sp>
      <p:sp>
        <p:nvSpPr>
          <p:cNvPr id="5124" name="Rectangle 4"/>
          <p:cNvSpPr>
            <a:spLocks noGrp="1" noChangeArrowheads="1"/>
          </p:cNvSpPr>
          <p:nvPr>
            <p:ph type="body" idx="1"/>
          </p:nvPr>
        </p:nvSpPr>
        <p:spPr>
          <a:xfrm>
            <a:off x="381000" y="1524000"/>
            <a:ext cx="8534400" cy="4800600"/>
          </a:xfrm>
          <a:noFill/>
        </p:spPr>
        <p:txBody>
          <a:bodyPr/>
          <a:lstStyle/>
          <a:p>
            <a:r>
              <a:rPr lang="cs-CZ" altLang="cs-CZ" sz="3200" dirty="0">
                <a:solidFill>
                  <a:srgbClr val="FF0000"/>
                </a:solidFill>
                <a:latin typeface="Arial" panose="020B0604020202020204" pitchFamily="34" charset="0"/>
                <a:cs typeface="Arial" panose="020B0604020202020204" pitchFamily="34" charset="0"/>
              </a:rPr>
              <a:t>V</a:t>
            </a:r>
            <a:r>
              <a:rPr lang="cs-CZ" altLang="cs-CZ" sz="3200" dirty="0" smtClean="0">
                <a:solidFill>
                  <a:srgbClr val="FF0000"/>
                </a:solidFill>
                <a:latin typeface="Arial" panose="020B0604020202020204" pitchFamily="34" charset="0"/>
                <a:cs typeface="Arial" panose="020B0604020202020204" pitchFamily="34" charset="0"/>
              </a:rPr>
              <a:t>ysoká kapacita</a:t>
            </a:r>
          </a:p>
          <a:p>
            <a:r>
              <a:rPr lang="cs-CZ" altLang="cs-CZ" sz="3200" dirty="0">
                <a:solidFill>
                  <a:srgbClr val="FF0000"/>
                </a:solidFill>
                <a:latin typeface="Arial" panose="020B0604020202020204" pitchFamily="34" charset="0"/>
                <a:cs typeface="Arial" panose="020B0604020202020204" pitchFamily="34" charset="0"/>
              </a:rPr>
              <a:t>V</a:t>
            </a:r>
            <a:r>
              <a:rPr lang="cs-CZ" altLang="cs-CZ" sz="3200" dirty="0" smtClean="0">
                <a:solidFill>
                  <a:srgbClr val="FF0000"/>
                </a:solidFill>
                <a:latin typeface="Arial" panose="020B0604020202020204" pitchFamily="34" charset="0"/>
                <a:cs typeface="Arial" panose="020B0604020202020204" pitchFamily="34" charset="0"/>
              </a:rPr>
              <a:t>ysoká rychlost</a:t>
            </a:r>
          </a:p>
          <a:p>
            <a:r>
              <a:rPr lang="cs-CZ" altLang="cs-CZ" sz="3200" dirty="0">
                <a:solidFill>
                  <a:schemeClr val="tx1"/>
                </a:solidFill>
                <a:latin typeface="Arial" panose="020B0604020202020204" pitchFamily="34" charset="0"/>
                <a:cs typeface="Arial" panose="020B0604020202020204" pitchFamily="34" charset="0"/>
              </a:rPr>
              <a:t>S</a:t>
            </a:r>
            <a:r>
              <a:rPr lang="cs-CZ" altLang="cs-CZ" sz="3200" dirty="0" smtClean="0">
                <a:solidFill>
                  <a:schemeClr val="tx1"/>
                </a:solidFill>
                <a:latin typeface="Arial" panose="020B0604020202020204" pitchFamily="34" charset="0"/>
                <a:cs typeface="Arial" panose="020B0604020202020204" pitchFamily="34" charset="0"/>
              </a:rPr>
              <a:t>tálost a energetická nezávislost</a:t>
            </a:r>
          </a:p>
          <a:p>
            <a:r>
              <a:rPr lang="cs-CZ" altLang="cs-CZ" sz="3200" dirty="0">
                <a:solidFill>
                  <a:schemeClr val="tx1"/>
                </a:solidFill>
                <a:latin typeface="Arial" panose="020B0604020202020204" pitchFamily="34" charset="0"/>
                <a:cs typeface="Arial" panose="020B0604020202020204" pitchFamily="34" charset="0"/>
              </a:rPr>
              <a:t>J</a:t>
            </a:r>
            <a:r>
              <a:rPr lang="cs-CZ" altLang="cs-CZ" sz="3200" dirty="0" smtClean="0">
                <a:solidFill>
                  <a:schemeClr val="tx1"/>
                </a:solidFill>
                <a:latin typeface="Arial" panose="020B0604020202020204" pitchFamily="34" charset="0"/>
                <a:cs typeface="Arial" panose="020B0604020202020204" pitchFamily="34" charset="0"/>
              </a:rPr>
              <a:t>ednoduchá skladovatelnost a manipulace</a:t>
            </a:r>
          </a:p>
          <a:p>
            <a:r>
              <a:rPr lang="cs-CZ" altLang="cs-CZ" sz="3200" dirty="0" err="1">
                <a:solidFill>
                  <a:schemeClr val="tx1"/>
                </a:solidFill>
                <a:latin typeface="Arial" panose="020B0604020202020204" pitchFamily="34" charset="0"/>
                <a:cs typeface="Arial" panose="020B0604020202020204" pitchFamily="34" charset="0"/>
              </a:rPr>
              <a:t>M</a:t>
            </a:r>
            <a:r>
              <a:rPr lang="cs-CZ" altLang="cs-CZ" sz="3200" dirty="0" err="1" smtClean="0">
                <a:solidFill>
                  <a:schemeClr val="tx1"/>
                </a:solidFill>
                <a:latin typeface="Arial" panose="020B0604020202020204" pitchFamily="34" charset="0"/>
                <a:cs typeface="Arial" panose="020B0604020202020204" pitchFamily="34" charset="0"/>
              </a:rPr>
              <a:t>azatelnost</a:t>
            </a:r>
            <a:r>
              <a:rPr lang="cs-CZ" altLang="cs-CZ" sz="3200" dirty="0" smtClean="0">
                <a:solidFill>
                  <a:schemeClr val="tx1"/>
                </a:solidFill>
                <a:latin typeface="Arial" panose="020B0604020202020204" pitchFamily="34" charset="0"/>
                <a:cs typeface="Arial" panose="020B0604020202020204" pitchFamily="34" charset="0"/>
              </a:rPr>
              <a:t> a opakované použití</a:t>
            </a:r>
          </a:p>
          <a:p>
            <a:r>
              <a:rPr lang="cs-CZ" altLang="cs-CZ" sz="3200" dirty="0">
                <a:solidFill>
                  <a:schemeClr val="tx1"/>
                </a:solidFill>
                <a:latin typeface="Arial" panose="020B0604020202020204" pitchFamily="34" charset="0"/>
                <a:cs typeface="Arial" panose="020B0604020202020204" pitchFamily="34" charset="0"/>
              </a:rPr>
              <a:t>V</a:t>
            </a:r>
            <a:r>
              <a:rPr lang="cs-CZ" altLang="cs-CZ" sz="3200" dirty="0" smtClean="0">
                <a:solidFill>
                  <a:schemeClr val="tx1"/>
                </a:solidFill>
                <a:latin typeface="Arial" panose="020B0604020202020204" pitchFamily="34" charset="0"/>
                <a:cs typeface="Arial" panose="020B0604020202020204" pitchFamily="34" charset="0"/>
              </a:rPr>
              <a:t>ysoká spolehlivost</a:t>
            </a:r>
          </a:p>
          <a:p>
            <a:r>
              <a:rPr lang="cs-CZ" altLang="cs-CZ" sz="3200" dirty="0">
                <a:solidFill>
                  <a:srgbClr val="FF0000"/>
                </a:solidFill>
                <a:latin typeface="Arial" panose="020B0604020202020204" pitchFamily="34" charset="0"/>
                <a:cs typeface="Arial" panose="020B0604020202020204" pitchFamily="34" charset="0"/>
              </a:rPr>
              <a:t>N</a:t>
            </a:r>
            <a:r>
              <a:rPr lang="cs-CZ" altLang="cs-CZ" sz="3200" dirty="0" smtClean="0">
                <a:solidFill>
                  <a:srgbClr val="FF0000"/>
                </a:solidFill>
                <a:latin typeface="Arial" panose="020B0604020202020204" pitchFamily="34" charset="0"/>
                <a:cs typeface="Arial" panose="020B0604020202020204" pitchFamily="34" charset="0"/>
              </a:rPr>
              <a:t>ízká cena</a:t>
            </a:r>
          </a:p>
          <a:p>
            <a:pPr>
              <a:buClr>
                <a:schemeClr val="folHlink"/>
              </a:buClr>
              <a:buFont typeface="Wingdings" pitchFamily="2" charset="2"/>
              <a:buChar char="Ø"/>
            </a:pPr>
            <a:endParaRPr lang="cs-CZ" altLang="cs-CZ" sz="3600" b="1" dirty="0" smtClean="0"/>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4</a:t>
            </a:fld>
            <a:endParaRPr lang="cs-CZ"/>
          </a:p>
        </p:txBody>
      </p:sp>
    </p:spTree>
    <p:extLst>
      <p:ext uri="{BB962C8B-B14F-4D97-AF65-F5344CB8AC3E}">
        <p14:creationId xmlns:p14="http://schemas.microsoft.com/office/powerpoint/2010/main" val="1616918793"/>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467544" y="106363"/>
            <a:ext cx="835292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Diskety, disketové jednotky</a:t>
            </a:r>
          </a:p>
        </p:txBody>
      </p:sp>
      <p:sp>
        <p:nvSpPr>
          <p:cNvPr id="93187" name="Text Box 3"/>
          <p:cNvSpPr txBox="1">
            <a:spLocks noChangeArrowheads="1"/>
          </p:cNvSpPr>
          <p:nvPr/>
        </p:nvSpPr>
        <p:spPr bwMode="auto">
          <a:xfrm>
            <a:off x="228600" y="1066800"/>
            <a:ext cx="844785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Z</a:t>
            </a:r>
            <a:r>
              <a:rPr lang="cs-CZ" altLang="cs-CZ" sz="2400" dirty="0" smtClean="0">
                <a:solidFill>
                  <a:schemeClr val="tx1"/>
                </a:solidFill>
                <a:latin typeface="Arial" panose="020B0604020202020204" pitchFamily="34" charset="0"/>
                <a:cs typeface="Arial" panose="020B0604020202020204" pitchFamily="34" charset="0"/>
              </a:rPr>
              <a:t>ákladem </a:t>
            </a:r>
            <a:r>
              <a:rPr lang="cs-CZ" altLang="cs-CZ" sz="2400" dirty="0">
                <a:solidFill>
                  <a:schemeClr val="tx1"/>
                </a:solidFill>
                <a:latin typeface="Arial" panose="020B0604020202020204" pitchFamily="34" charset="0"/>
                <a:cs typeface="Arial" panose="020B0604020202020204" pitchFamily="34" charset="0"/>
              </a:rPr>
              <a:t>diskety je plastový kotouček </a:t>
            </a:r>
            <a:r>
              <a:rPr lang="cs-CZ" altLang="cs-CZ" sz="2400" dirty="0" smtClean="0">
                <a:solidFill>
                  <a:schemeClr val="tx1"/>
                </a:solidFill>
                <a:latin typeface="Arial" panose="020B0604020202020204" pitchFamily="34" charset="0"/>
                <a:cs typeface="Arial" panose="020B0604020202020204" pitchFamily="34" charset="0"/>
              </a:rPr>
              <a:t>pokrytý</a:t>
            </a:r>
            <a:r>
              <a:rPr lang="cs-CZ" altLang="cs-CZ" sz="2400" dirty="0" smtClean="0">
                <a:latin typeface="Arial" panose="020B0604020202020204" pitchFamily="34" charset="0"/>
                <a:cs typeface="Arial" panose="020B0604020202020204" pitchFamily="34" charset="0"/>
              </a:rPr>
              <a:t> </a:t>
            </a:r>
            <a:r>
              <a:rPr lang="cs-CZ" altLang="cs-CZ" sz="2400" dirty="0" smtClean="0">
                <a:solidFill>
                  <a:schemeClr val="tx1"/>
                </a:solidFill>
                <a:latin typeface="Arial" panose="020B0604020202020204" pitchFamily="34" charset="0"/>
                <a:cs typeface="Arial" panose="020B0604020202020204" pitchFamily="34" charset="0"/>
              </a:rPr>
              <a:t>magnetickou </a:t>
            </a:r>
            <a:r>
              <a:rPr lang="cs-CZ" altLang="cs-CZ" sz="2400" dirty="0">
                <a:solidFill>
                  <a:schemeClr val="tx1"/>
                </a:solidFill>
                <a:latin typeface="Arial" panose="020B0604020202020204" pitchFamily="34" charset="0"/>
                <a:cs typeface="Arial" panose="020B0604020202020204" pitchFamily="34" charset="0"/>
              </a:rPr>
              <a:t>vrstvou, na který se </a:t>
            </a:r>
            <a:r>
              <a:rPr lang="cs-CZ" altLang="cs-CZ" sz="2400" dirty="0" smtClean="0">
                <a:solidFill>
                  <a:schemeClr val="tx1"/>
                </a:solidFill>
                <a:latin typeface="Arial" panose="020B0604020202020204" pitchFamily="34" charset="0"/>
                <a:cs typeface="Arial" panose="020B0604020202020204" pitchFamily="34" charset="0"/>
              </a:rPr>
              <a:t>ukládají informace</a:t>
            </a:r>
            <a:endParaRPr lang="cs-CZ" altLang="cs-CZ" sz="2400" dirty="0">
              <a:solidFill>
                <a:schemeClr val="tx1"/>
              </a:solidFill>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D</a:t>
            </a:r>
            <a:r>
              <a:rPr lang="cs-CZ" altLang="cs-CZ" sz="2400" dirty="0" smtClean="0">
                <a:solidFill>
                  <a:schemeClr val="tx1"/>
                </a:solidFill>
                <a:latin typeface="Arial" panose="020B0604020202020204" pitchFamily="34" charset="0"/>
                <a:cs typeface="Arial" panose="020B0604020202020204" pitchFamily="34" charset="0"/>
              </a:rPr>
              <a:t>iskety </a:t>
            </a:r>
            <a:r>
              <a:rPr lang="cs-CZ" altLang="cs-CZ" sz="2400" dirty="0">
                <a:solidFill>
                  <a:schemeClr val="tx1"/>
                </a:solidFill>
                <a:latin typeface="Arial" panose="020B0604020202020204" pitchFamily="34" charset="0"/>
                <a:cs typeface="Arial" panose="020B0604020202020204" pitchFamily="34" charset="0"/>
              </a:rPr>
              <a:t>je třeba chránit před magnetickým polem</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P</a:t>
            </a:r>
            <a:r>
              <a:rPr lang="cs-CZ" altLang="cs-CZ" sz="2400" dirty="0" smtClean="0">
                <a:solidFill>
                  <a:schemeClr val="tx1"/>
                </a:solidFill>
                <a:latin typeface="Arial" panose="020B0604020202020204" pitchFamily="34" charset="0"/>
                <a:cs typeface="Arial" panose="020B0604020202020204" pitchFamily="34" charset="0"/>
              </a:rPr>
              <a:t>řed </a:t>
            </a:r>
            <a:r>
              <a:rPr lang="cs-CZ" altLang="cs-CZ" sz="2400" dirty="0">
                <a:solidFill>
                  <a:schemeClr val="tx1"/>
                </a:solidFill>
                <a:latin typeface="Arial" panose="020B0604020202020204" pitchFamily="34" charset="0"/>
                <a:cs typeface="Arial" panose="020B0604020202020204" pitchFamily="34" charset="0"/>
              </a:rPr>
              <a:t>prvním použitím je třeba disketu </a:t>
            </a:r>
            <a:r>
              <a:rPr lang="cs-CZ" altLang="cs-CZ" sz="2400" dirty="0" smtClean="0">
                <a:solidFill>
                  <a:schemeClr val="tx1"/>
                </a:solidFill>
                <a:latin typeface="Arial" panose="020B0604020202020204" pitchFamily="34" charset="0"/>
                <a:cs typeface="Arial" panose="020B0604020202020204" pitchFamily="34" charset="0"/>
              </a:rPr>
              <a:t>naformátovat,</a:t>
            </a:r>
            <a:r>
              <a:rPr lang="cs-CZ" altLang="cs-CZ" sz="2400" dirty="0" smtClean="0">
                <a:latin typeface="Arial" panose="020B0604020202020204" pitchFamily="34" charset="0"/>
                <a:cs typeface="Arial" panose="020B0604020202020204" pitchFamily="34" charset="0"/>
              </a:rPr>
              <a:t> </a:t>
            </a:r>
            <a:r>
              <a:rPr lang="cs-CZ" altLang="cs-CZ" sz="2400" dirty="0" smtClean="0">
                <a:solidFill>
                  <a:schemeClr val="tx1"/>
                </a:solidFill>
                <a:latin typeface="Arial" panose="020B0604020202020204" pitchFamily="34" charset="0"/>
                <a:cs typeface="Arial" panose="020B0604020202020204" pitchFamily="34" charset="0"/>
              </a:rPr>
              <a:t>tj</a:t>
            </a:r>
            <a:r>
              <a:rPr lang="cs-CZ" altLang="cs-CZ" sz="2400" dirty="0">
                <a:solidFill>
                  <a:schemeClr val="tx1"/>
                </a:solidFill>
                <a:latin typeface="Arial" panose="020B0604020202020204" pitchFamily="34" charset="0"/>
                <a:cs typeface="Arial" panose="020B0604020202020204" pitchFamily="34" charset="0"/>
              </a:rPr>
              <a:t>. vytvořit sektory a stopy</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R</a:t>
            </a:r>
            <a:r>
              <a:rPr lang="cs-CZ" altLang="cs-CZ" sz="2400" dirty="0" smtClean="0">
                <a:solidFill>
                  <a:schemeClr val="tx1"/>
                </a:solidFill>
                <a:latin typeface="Arial" panose="020B0604020202020204" pitchFamily="34" charset="0"/>
                <a:cs typeface="Arial" panose="020B0604020202020204" pitchFamily="34" charset="0"/>
              </a:rPr>
              <a:t>ychlost </a:t>
            </a:r>
            <a:r>
              <a:rPr lang="cs-CZ" altLang="cs-CZ" sz="2400" dirty="0">
                <a:solidFill>
                  <a:schemeClr val="tx1"/>
                </a:solidFill>
                <a:latin typeface="Arial" panose="020B0604020202020204" pitchFamily="34" charset="0"/>
                <a:cs typeface="Arial" panose="020B0604020202020204" pitchFamily="34" charset="0"/>
              </a:rPr>
              <a:t>otáčení 300 až 360 otáček za minutu</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O</a:t>
            </a:r>
            <a:r>
              <a:rPr lang="cs-CZ" altLang="cs-CZ" sz="2400" dirty="0" smtClean="0">
                <a:solidFill>
                  <a:schemeClr val="tx1"/>
                </a:solidFill>
                <a:latin typeface="Arial" panose="020B0604020202020204" pitchFamily="34" charset="0"/>
                <a:cs typeface="Arial" panose="020B0604020202020204" pitchFamily="34" charset="0"/>
              </a:rPr>
              <a:t>značení </a:t>
            </a:r>
            <a:r>
              <a:rPr lang="cs-CZ" altLang="cs-CZ" sz="2400" dirty="0">
                <a:solidFill>
                  <a:schemeClr val="tx1"/>
                </a:solidFill>
                <a:latin typeface="Arial" panose="020B0604020202020204" pitchFamily="34" charset="0"/>
                <a:cs typeface="Arial" panose="020B0604020202020204" pitchFamily="34" charset="0"/>
              </a:rPr>
              <a:t>disketové jednotky </a:t>
            </a:r>
            <a:r>
              <a:rPr lang="cs-CZ" altLang="cs-CZ" sz="2400" dirty="0">
                <a:solidFill>
                  <a:srgbClr val="FF0000"/>
                </a:solidFill>
                <a:latin typeface="Arial" panose="020B0604020202020204" pitchFamily="34" charset="0"/>
                <a:cs typeface="Arial" panose="020B0604020202020204" pitchFamily="34" charset="0"/>
              </a:rPr>
              <a:t>FDD</a:t>
            </a:r>
            <a:r>
              <a:rPr lang="cs-CZ" altLang="cs-CZ" sz="2400" dirty="0">
                <a:solidFill>
                  <a:schemeClr val="tx1"/>
                </a:solidFill>
                <a:latin typeface="Arial" panose="020B0604020202020204" pitchFamily="34" charset="0"/>
                <a:cs typeface="Arial" panose="020B0604020202020204" pitchFamily="34" charset="0"/>
              </a:rPr>
              <a:t> (</a:t>
            </a:r>
            <a:r>
              <a:rPr lang="cs-CZ" altLang="cs-CZ" sz="2400" dirty="0">
                <a:solidFill>
                  <a:schemeClr val="tx2"/>
                </a:solidFill>
                <a:latin typeface="Arial" panose="020B0604020202020204" pitchFamily="34" charset="0"/>
                <a:cs typeface="Arial" panose="020B0604020202020204" pitchFamily="34" charset="0"/>
              </a:rPr>
              <a:t>F</a:t>
            </a:r>
            <a:r>
              <a:rPr lang="cs-CZ" altLang="cs-CZ" sz="2400" dirty="0">
                <a:solidFill>
                  <a:schemeClr val="tx1"/>
                </a:solidFill>
                <a:latin typeface="Arial" panose="020B0604020202020204" pitchFamily="34" charset="0"/>
                <a:cs typeface="Arial" panose="020B0604020202020204" pitchFamily="34" charset="0"/>
              </a:rPr>
              <a:t>loppy </a:t>
            </a:r>
            <a:r>
              <a:rPr lang="cs-CZ" altLang="cs-CZ" sz="2400" dirty="0">
                <a:solidFill>
                  <a:schemeClr val="tx2"/>
                </a:solidFill>
                <a:latin typeface="Arial" panose="020B0604020202020204" pitchFamily="34" charset="0"/>
                <a:cs typeface="Arial" panose="020B0604020202020204" pitchFamily="34" charset="0"/>
              </a:rPr>
              <a:t>D</a:t>
            </a:r>
            <a:r>
              <a:rPr lang="cs-CZ" altLang="cs-CZ" sz="2400" dirty="0">
                <a:solidFill>
                  <a:schemeClr val="tx1"/>
                </a:solidFill>
                <a:latin typeface="Arial" panose="020B0604020202020204" pitchFamily="34" charset="0"/>
                <a:cs typeface="Arial" panose="020B0604020202020204" pitchFamily="34" charset="0"/>
              </a:rPr>
              <a:t>isk </a:t>
            </a:r>
            <a:r>
              <a:rPr lang="cs-CZ" altLang="cs-CZ" sz="2400" dirty="0" smtClean="0">
                <a:solidFill>
                  <a:schemeClr val="tx2"/>
                </a:solidFill>
                <a:latin typeface="Arial" panose="020B0604020202020204" pitchFamily="34" charset="0"/>
                <a:cs typeface="Arial" panose="020B0604020202020204" pitchFamily="34" charset="0"/>
              </a:rPr>
              <a:t>D</a:t>
            </a:r>
            <a:r>
              <a:rPr lang="cs-CZ" altLang="cs-CZ" sz="2400" dirty="0" smtClean="0">
                <a:solidFill>
                  <a:schemeClr val="tx1"/>
                </a:solidFill>
                <a:latin typeface="Arial" panose="020B0604020202020204" pitchFamily="34" charset="0"/>
                <a:cs typeface="Arial" panose="020B0604020202020204" pitchFamily="34" charset="0"/>
              </a:rPr>
              <a:t>rive  - jednotka </a:t>
            </a:r>
            <a:r>
              <a:rPr lang="cs-CZ" altLang="cs-CZ" sz="2400" dirty="0">
                <a:solidFill>
                  <a:schemeClr val="tx1"/>
                </a:solidFill>
                <a:latin typeface="Arial" panose="020B0604020202020204" pitchFamily="34" charset="0"/>
                <a:cs typeface="Arial" panose="020B0604020202020204" pitchFamily="34" charset="0"/>
              </a:rPr>
              <a:t>pružných disků)</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Ř</a:t>
            </a:r>
            <a:r>
              <a:rPr lang="cs-CZ" altLang="cs-CZ" sz="2400" dirty="0" smtClean="0">
                <a:solidFill>
                  <a:schemeClr val="tx1"/>
                </a:solidFill>
                <a:latin typeface="Arial" panose="020B0604020202020204" pitchFamily="34" charset="0"/>
                <a:cs typeface="Arial" panose="020B0604020202020204" pitchFamily="34" charset="0"/>
              </a:rPr>
              <a:t>adič </a:t>
            </a:r>
            <a:r>
              <a:rPr lang="cs-CZ" altLang="cs-CZ" sz="2400" dirty="0">
                <a:solidFill>
                  <a:schemeClr val="tx1"/>
                </a:solidFill>
                <a:latin typeface="Arial" panose="020B0604020202020204" pitchFamily="34" charset="0"/>
                <a:cs typeface="Arial" panose="020B0604020202020204" pitchFamily="34" charset="0"/>
              </a:rPr>
              <a:t>FDD bývá většinou umístěn přímo na </a:t>
            </a:r>
            <a:r>
              <a:rPr lang="cs-CZ" altLang="cs-CZ" sz="2400" dirty="0" smtClean="0">
                <a:solidFill>
                  <a:schemeClr val="tx1"/>
                </a:solidFill>
                <a:latin typeface="Arial" panose="020B0604020202020204" pitchFamily="34" charset="0"/>
                <a:cs typeface="Arial" panose="020B0604020202020204" pitchFamily="34" charset="0"/>
              </a:rPr>
              <a:t>základní</a:t>
            </a:r>
            <a:r>
              <a:rPr lang="cs-CZ" altLang="cs-CZ" sz="2400" dirty="0" smtClean="0">
                <a:latin typeface="Arial" panose="020B0604020202020204" pitchFamily="34" charset="0"/>
                <a:cs typeface="Arial" panose="020B0604020202020204" pitchFamily="34" charset="0"/>
              </a:rPr>
              <a:t> </a:t>
            </a:r>
            <a:r>
              <a:rPr lang="cs-CZ" altLang="cs-CZ" sz="2400" dirty="0" smtClean="0">
                <a:solidFill>
                  <a:schemeClr val="tx1"/>
                </a:solidFill>
                <a:latin typeface="Arial" panose="020B0604020202020204" pitchFamily="34" charset="0"/>
                <a:cs typeface="Arial" panose="020B0604020202020204" pitchFamily="34" charset="0"/>
              </a:rPr>
              <a:t>desce</a:t>
            </a:r>
            <a:endParaRPr lang="cs-CZ" altLang="cs-CZ" sz="2400" dirty="0">
              <a:solidFill>
                <a:schemeClr val="tx1"/>
              </a:solidFill>
              <a:latin typeface="Arial" panose="020B0604020202020204" pitchFamily="34" charset="0"/>
              <a:cs typeface="Arial" panose="020B0604020202020204" pitchFamily="34" charset="0"/>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40</a:t>
            </a:fld>
            <a:endParaRPr lang="cs-CZ"/>
          </a:p>
        </p:txBody>
      </p:sp>
    </p:spTree>
    <p:extLst>
      <p:ext uri="{BB962C8B-B14F-4D97-AF65-F5344CB8AC3E}">
        <p14:creationId xmlns:p14="http://schemas.microsoft.com/office/powerpoint/2010/main" val="89573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2"/>
          <p:cNvSpPr txBox="1">
            <a:spLocks noChangeArrowheads="1"/>
          </p:cNvSpPr>
          <p:nvPr/>
        </p:nvSpPr>
        <p:spPr bwMode="auto">
          <a:xfrm>
            <a:off x="323528" y="106363"/>
            <a:ext cx="860457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Diskety, disketové jednotky</a:t>
            </a:r>
          </a:p>
        </p:txBody>
      </p:sp>
      <p:grpSp>
        <p:nvGrpSpPr>
          <p:cNvPr id="94253" name="Group 45"/>
          <p:cNvGrpSpPr>
            <a:grpSpLocks/>
          </p:cNvGrpSpPr>
          <p:nvPr/>
        </p:nvGrpSpPr>
        <p:grpSpPr bwMode="auto">
          <a:xfrm>
            <a:off x="519113" y="1905000"/>
            <a:ext cx="3441700" cy="3810000"/>
            <a:chOff x="327" y="1200"/>
            <a:chExt cx="2168" cy="2400"/>
          </a:xfrm>
        </p:grpSpPr>
        <p:sp>
          <p:nvSpPr>
            <p:cNvPr id="94213" name="Rectangle 5"/>
            <p:cNvSpPr>
              <a:spLocks noChangeAspect="1" noChangeArrowheads="1"/>
            </p:cNvSpPr>
            <p:nvPr/>
          </p:nvSpPr>
          <p:spPr bwMode="auto">
            <a:xfrm>
              <a:off x="327" y="1200"/>
              <a:ext cx="2168" cy="2361"/>
            </a:xfrm>
            <a:prstGeom prst="rect">
              <a:avLst/>
            </a:prstGeom>
            <a:solidFill>
              <a:srgbClr val="C0C0C0"/>
            </a:solidFill>
            <a:ln w="9525">
              <a:solidFill>
                <a:srgbClr val="000000"/>
              </a:solidFill>
              <a:miter lim="800000"/>
              <a:headEnd/>
              <a:tailEnd/>
            </a:ln>
          </p:spPr>
          <p:txBody>
            <a:bodyPr/>
            <a:lstStyle/>
            <a:p>
              <a:endParaRPr lang="cs-CZ"/>
            </a:p>
          </p:txBody>
        </p:sp>
        <p:sp>
          <p:nvSpPr>
            <p:cNvPr id="94215" name="Rectangle 7"/>
            <p:cNvSpPr>
              <a:spLocks noChangeAspect="1" noChangeArrowheads="1"/>
            </p:cNvSpPr>
            <p:nvPr/>
          </p:nvSpPr>
          <p:spPr bwMode="auto">
            <a:xfrm>
              <a:off x="368" y="1310"/>
              <a:ext cx="121" cy="93"/>
            </a:xfrm>
            <a:prstGeom prst="rect">
              <a:avLst/>
            </a:prstGeom>
            <a:solidFill>
              <a:schemeClr val="bg1"/>
            </a:solidFill>
            <a:ln w="19050">
              <a:solidFill>
                <a:srgbClr val="000000"/>
              </a:solidFill>
              <a:miter lim="800000"/>
              <a:headEnd/>
              <a:tailEnd/>
            </a:ln>
          </p:spPr>
          <p:txBody>
            <a:bodyPr/>
            <a:lstStyle/>
            <a:p>
              <a:endParaRPr lang="cs-CZ"/>
            </a:p>
          </p:txBody>
        </p:sp>
        <p:sp>
          <p:nvSpPr>
            <p:cNvPr id="94217" name="Rectangle 9"/>
            <p:cNvSpPr>
              <a:spLocks noChangeAspect="1" noChangeArrowheads="1"/>
            </p:cNvSpPr>
            <p:nvPr/>
          </p:nvSpPr>
          <p:spPr bwMode="auto">
            <a:xfrm>
              <a:off x="529" y="1200"/>
              <a:ext cx="1765" cy="1234"/>
            </a:xfrm>
            <a:prstGeom prst="rect">
              <a:avLst/>
            </a:prstGeom>
            <a:solidFill>
              <a:srgbClr val="C0C0C0"/>
            </a:solidFill>
            <a:ln w="9525">
              <a:solidFill>
                <a:srgbClr val="000000"/>
              </a:solidFill>
              <a:miter lim="800000"/>
              <a:headEnd/>
              <a:tailEnd/>
            </a:ln>
          </p:spPr>
          <p:txBody>
            <a:bodyPr/>
            <a:lstStyle/>
            <a:p>
              <a:endParaRPr lang="cs-CZ"/>
            </a:p>
          </p:txBody>
        </p:sp>
        <p:sp>
          <p:nvSpPr>
            <p:cNvPr id="94218" name="AutoShape 10"/>
            <p:cNvSpPr>
              <a:spLocks noChangeAspect="1" noChangeArrowheads="1"/>
            </p:cNvSpPr>
            <p:nvPr/>
          </p:nvSpPr>
          <p:spPr bwMode="auto">
            <a:xfrm>
              <a:off x="332" y="3429"/>
              <a:ext cx="156" cy="171"/>
            </a:xfrm>
            <a:prstGeom prst="rtTriangle">
              <a:avLst/>
            </a:prstGeom>
            <a:solidFill>
              <a:schemeClr val="bg1"/>
            </a:solidFill>
            <a:ln w="9525">
              <a:solidFill>
                <a:schemeClr val="bg1"/>
              </a:solidFill>
              <a:miter lim="800000"/>
              <a:headEnd/>
              <a:tailEnd/>
            </a:ln>
          </p:spPr>
          <p:txBody>
            <a:bodyPr/>
            <a:lstStyle/>
            <a:p>
              <a:endParaRPr lang="cs-CZ"/>
            </a:p>
          </p:txBody>
        </p:sp>
        <p:sp>
          <p:nvSpPr>
            <p:cNvPr id="94220" name="AutoShape 12"/>
            <p:cNvSpPr>
              <a:spLocks noChangeAspect="1" noChangeArrowheads="1"/>
            </p:cNvSpPr>
            <p:nvPr/>
          </p:nvSpPr>
          <p:spPr bwMode="auto">
            <a:xfrm>
              <a:off x="625" y="2714"/>
              <a:ext cx="1551" cy="857"/>
            </a:xfrm>
            <a:prstGeom prst="roundRect">
              <a:avLst>
                <a:gd name="adj" fmla="val 6750"/>
              </a:avLst>
            </a:prstGeom>
            <a:solidFill>
              <a:srgbClr val="C0C0C0"/>
            </a:solidFill>
            <a:ln w="9525">
              <a:solidFill>
                <a:srgbClr val="000000"/>
              </a:solidFill>
              <a:round/>
              <a:headEnd/>
              <a:tailEnd/>
            </a:ln>
          </p:spPr>
          <p:txBody>
            <a:bodyPr/>
            <a:lstStyle/>
            <a:p>
              <a:endParaRPr lang="cs-CZ"/>
            </a:p>
          </p:txBody>
        </p:sp>
        <p:sp>
          <p:nvSpPr>
            <p:cNvPr id="94221" name="AutoShape 13"/>
            <p:cNvSpPr>
              <a:spLocks noChangeAspect="1" noChangeArrowheads="1"/>
            </p:cNvSpPr>
            <p:nvPr/>
          </p:nvSpPr>
          <p:spPr bwMode="auto">
            <a:xfrm>
              <a:off x="649" y="2734"/>
              <a:ext cx="1095" cy="836"/>
            </a:xfrm>
            <a:prstGeom prst="roundRect">
              <a:avLst>
                <a:gd name="adj" fmla="val 7102"/>
              </a:avLst>
            </a:prstGeom>
            <a:solidFill>
              <a:srgbClr val="CCFFFF"/>
            </a:solidFill>
            <a:ln w="9525">
              <a:solidFill>
                <a:srgbClr val="000000"/>
              </a:solidFill>
              <a:round/>
              <a:headEnd/>
              <a:tailEnd/>
            </a:ln>
          </p:spPr>
          <p:txBody>
            <a:bodyPr/>
            <a:lstStyle/>
            <a:p>
              <a:endParaRPr lang="cs-CZ" altLang="cs-CZ"/>
            </a:p>
          </p:txBody>
        </p:sp>
        <p:sp>
          <p:nvSpPr>
            <p:cNvPr id="94222" name="Rectangle 14"/>
            <p:cNvSpPr>
              <a:spLocks noChangeAspect="1" noChangeArrowheads="1"/>
            </p:cNvSpPr>
            <p:nvPr/>
          </p:nvSpPr>
          <p:spPr bwMode="auto">
            <a:xfrm>
              <a:off x="845" y="2815"/>
              <a:ext cx="273" cy="677"/>
            </a:xfrm>
            <a:prstGeom prst="rect">
              <a:avLst/>
            </a:prstGeom>
            <a:solidFill>
              <a:srgbClr val="C0C0C0"/>
            </a:solidFill>
            <a:ln w="9525">
              <a:solidFill>
                <a:srgbClr val="000000"/>
              </a:solidFill>
              <a:miter lim="800000"/>
              <a:headEnd/>
              <a:tailEnd/>
            </a:ln>
          </p:spPr>
          <p:txBody>
            <a:bodyPr/>
            <a:lstStyle/>
            <a:p>
              <a:endParaRPr lang="cs-CZ"/>
            </a:p>
          </p:txBody>
        </p:sp>
        <p:sp>
          <p:nvSpPr>
            <p:cNvPr id="94223" name="Rectangle 15"/>
            <p:cNvSpPr>
              <a:spLocks noChangeAspect="1" noChangeArrowheads="1"/>
            </p:cNvSpPr>
            <p:nvPr/>
          </p:nvSpPr>
          <p:spPr bwMode="auto">
            <a:xfrm>
              <a:off x="609" y="1200"/>
              <a:ext cx="1605" cy="1155"/>
            </a:xfrm>
            <a:prstGeom prst="rect">
              <a:avLst/>
            </a:prstGeom>
            <a:solidFill>
              <a:srgbClr val="FFFFFF"/>
            </a:solidFill>
            <a:ln w="9525">
              <a:solidFill>
                <a:srgbClr val="000000"/>
              </a:solidFill>
              <a:miter lim="800000"/>
              <a:headEnd/>
              <a:tailEnd/>
            </a:ln>
          </p:spPr>
          <p:txBody>
            <a:bodyPr/>
            <a:lstStyle/>
            <a:p>
              <a:endParaRPr lang="cs-CZ"/>
            </a:p>
          </p:txBody>
        </p:sp>
        <p:sp>
          <p:nvSpPr>
            <p:cNvPr id="94224" name="Rectangle 16"/>
            <p:cNvSpPr>
              <a:spLocks noChangeAspect="1" noChangeArrowheads="1"/>
            </p:cNvSpPr>
            <p:nvPr/>
          </p:nvSpPr>
          <p:spPr bwMode="auto">
            <a:xfrm>
              <a:off x="679" y="1200"/>
              <a:ext cx="1479" cy="121"/>
            </a:xfrm>
            <a:prstGeom prst="rect">
              <a:avLst/>
            </a:prstGeom>
            <a:solidFill>
              <a:srgbClr val="FF00FF"/>
            </a:solidFill>
            <a:ln w="9525">
              <a:solidFill>
                <a:srgbClr val="000000"/>
              </a:solidFill>
              <a:miter lim="800000"/>
              <a:headEnd/>
              <a:tailEnd/>
            </a:ln>
          </p:spPr>
          <p:txBody>
            <a:bodyPr/>
            <a:lstStyle/>
            <a:p>
              <a:endParaRPr lang="cs-CZ"/>
            </a:p>
          </p:txBody>
        </p:sp>
        <p:sp>
          <p:nvSpPr>
            <p:cNvPr id="94225" name="Line 17"/>
            <p:cNvSpPr>
              <a:spLocks noChangeAspect="1" noChangeShapeType="1"/>
            </p:cNvSpPr>
            <p:nvPr/>
          </p:nvSpPr>
          <p:spPr bwMode="auto">
            <a:xfrm>
              <a:off x="679" y="1560"/>
              <a:ext cx="147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94226" name="Line 18"/>
            <p:cNvSpPr>
              <a:spLocks noChangeAspect="1" noChangeShapeType="1"/>
            </p:cNvSpPr>
            <p:nvPr/>
          </p:nvSpPr>
          <p:spPr bwMode="auto">
            <a:xfrm>
              <a:off x="679" y="1757"/>
              <a:ext cx="147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94227" name="Line 19"/>
            <p:cNvSpPr>
              <a:spLocks noChangeAspect="1" noChangeShapeType="1"/>
            </p:cNvSpPr>
            <p:nvPr/>
          </p:nvSpPr>
          <p:spPr bwMode="auto">
            <a:xfrm>
              <a:off x="679" y="1956"/>
              <a:ext cx="1479"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94228" name="Line 20"/>
            <p:cNvSpPr>
              <a:spLocks noChangeAspect="1" noChangeShapeType="1"/>
            </p:cNvSpPr>
            <p:nvPr/>
          </p:nvSpPr>
          <p:spPr bwMode="auto">
            <a:xfrm>
              <a:off x="679" y="2156"/>
              <a:ext cx="147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cs-CZ"/>
            </a:p>
          </p:txBody>
        </p:sp>
        <p:sp>
          <p:nvSpPr>
            <p:cNvPr id="94229" name="Line 21"/>
            <p:cNvSpPr>
              <a:spLocks noChangeAspect="1" noChangeShapeType="1"/>
            </p:cNvSpPr>
            <p:nvPr/>
          </p:nvSpPr>
          <p:spPr bwMode="auto">
            <a:xfrm>
              <a:off x="2334" y="3246"/>
              <a:ext cx="1" cy="260"/>
            </a:xfrm>
            <a:prstGeom prst="line">
              <a:avLst/>
            </a:prstGeom>
            <a:noFill/>
            <a:ln w="762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cs-CZ"/>
            </a:p>
          </p:txBody>
        </p:sp>
        <p:sp>
          <p:nvSpPr>
            <p:cNvPr id="94233" name="Rectangle 25"/>
            <p:cNvSpPr>
              <a:spLocks noChangeAspect="1" noChangeArrowheads="1"/>
            </p:cNvSpPr>
            <p:nvPr/>
          </p:nvSpPr>
          <p:spPr bwMode="auto">
            <a:xfrm>
              <a:off x="2334" y="1310"/>
              <a:ext cx="121" cy="93"/>
            </a:xfrm>
            <a:prstGeom prst="rect">
              <a:avLst/>
            </a:prstGeom>
            <a:solidFill>
              <a:schemeClr val="bg1"/>
            </a:solidFill>
            <a:ln w="19050">
              <a:solidFill>
                <a:srgbClr val="000000"/>
              </a:solidFill>
              <a:miter lim="800000"/>
              <a:headEnd/>
              <a:tailEnd/>
            </a:ln>
          </p:spPr>
          <p:txBody>
            <a:bodyPr/>
            <a:lstStyle/>
            <a:p>
              <a:endParaRPr lang="cs-CZ"/>
            </a:p>
          </p:txBody>
        </p:sp>
        <p:sp>
          <p:nvSpPr>
            <p:cNvPr id="94235" name="Rectangle 27"/>
            <p:cNvSpPr>
              <a:spLocks noChangeAspect="1" noChangeArrowheads="1"/>
            </p:cNvSpPr>
            <p:nvPr/>
          </p:nvSpPr>
          <p:spPr bwMode="auto">
            <a:xfrm>
              <a:off x="2334" y="1419"/>
              <a:ext cx="121" cy="94"/>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808080"/>
                  </a:solidFill>
                </a14:hiddenFill>
              </a:ext>
            </a:extLst>
          </p:spPr>
          <p:txBody>
            <a:bodyPr/>
            <a:lstStyle/>
            <a:p>
              <a:endParaRPr lang="cs-CZ"/>
            </a:p>
          </p:txBody>
        </p:sp>
        <p:sp>
          <p:nvSpPr>
            <p:cNvPr id="94237" name="Text Box 29"/>
            <p:cNvSpPr txBox="1">
              <a:spLocks noChangeArrowheads="1"/>
            </p:cNvSpPr>
            <p:nvPr/>
          </p:nvSpPr>
          <p:spPr bwMode="auto">
            <a:xfrm rot="10800000">
              <a:off x="1152" y="2976"/>
              <a:ext cx="645"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cs-CZ" altLang="cs-CZ" sz="1400" b="1">
                  <a:solidFill>
                    <a:srgbClr val="000000"/>
                  </a:solidFill>
                </a:rPr>
                <a:t>diskette</a:t>
              </a:r>
            </a:p>
            <a:p>
              <a:pPr algn="r"/>
              <a:r>
                <a:rPr lang="cs-CZ" altLang="cs-CZ" sz="1400" b="1">
                  <a:solidFill>
                    <a:srgbClr val="000000"/>
                  </a:solidFill>
                </a:rPr>
                <a:t> 3,5“ HD</a:t>
              </a:r>
            </a:p>
          </p:txBody>
        </p:sp>
      </p:grpSp>
      <p:sp>
        <p:nvSpPr>
          <p:cNvPr id="94240" name="Text Box 32"/>
          <p:cNvSpPr txBox="1">
            <a:spLocks noChangeArrowheads="1"/>
          </p:cNvSpPr>
          <p:nvPr/>
        </p:nvSpPr>
        <p:spPr bwMode="auto">
          <a:xfrm>
            <a:off x="4495800" y="1219200"/>
            <a:ext cx="4103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solidFill>
                  <a:schemeClr val="tx2"/>
                </a:solidFill>
              </a:rPr>
              <a:t>okénko ochrany záznamu</a:t>
            </a:r>
          </a:p>
          <a:p>
            <a:r>
              <a:rPr lang="cs-CZ" altLang="cs-CZ"/>
              <a:t>otevřeno – pouze čtení,</a:t>
            </a:r>
          </a:p>
          <a:p>
            <a:r>
              <a:rPr lang="cs-CZ" altLang="cs-CZ"/>
              <a:t>zavřeno – čtení i zápis</a:t>
            </a:r>
          </a:p>
        </p:txBody>
      </p:sp>
      <p:sp>
        <p:nvSpPr>
          <p:cNvPr id="94242" name="Text Box 34"/>
          <p:cNvSpPr txBox="1">
            <a:spLocks noChangeArrowheads="1"/>
          </p:cNvSpPr>
          <p:nvPr/>
        </p:nvSpPr>
        <p:spPr bwMode="auto">
          <a:xfrm>
            <a:off x="4495800" y="2514600"/>
            <a:ext cx="1379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solidFill>
                  <a:schemeClr val="tx2"/>
                </a:solidFill>
              </a:rPr>
              <a:t>nálepka</a:t>
            </a:r>
          </a:p>
        </p:txBody>
      </p:sp>
      <p:sp>
        <p:nvSpPr>
          <p:cNvPr id="94243" name="Text Box 35"/>
          <p:cNvSpPr txBox="1">
            <a:spLocks noChangeArrowheads="1"/>
          </p:cNvSpPr>
          <p:nvPr/>
        </p:nvSpPr>
        <p:spPr bwMode="auto">
          <a:xfrm>
            <a:off x="4495800" y="3276600"/>
            <a:ext cx="4432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solidFill>
                  <a:schemeClr val="tx2"/>
                </a:solidFill>
              </a:rPr>
              <a:t>okénko identifikace diskety</a:t>
            </a:r>
          </a:p>
          <a:p>
            <a:r>
              <a:rPr lang="cs-CZ" altLang="cs-CZ"/>
              <a:t>určeno již při výrobě; jde-li</a:t>
            </a:r>
          </a:p>
          <a:p>
            <a:r>
              <a:rPr lang="cs-CZ" altLang="cs-CZ"/>
              <a:t>o disketu DD </a:t>
            </a:r>
            <a:r>
              <a:rPr lang="en-US" altLang="cs-CZ"/>
              <a:t>(</a:t>
            </a:r>
            <a:r>
              <a:rPr lang="cs-CZ" altLang="cs-CZ"/>
              <a:t>720 KB</a:t>
            </a:r>
            <a:r>
              <a:rPr lang="en-US" altLang="cs-CZ"/>
              <a:t>)</a:t>
            </a:r>
            <a:r>
              <a:rPr lang="cs-CZ" altLang="cs-CZ"/>
              <a:t>, pak</a:t>
            </a:r>
          </a:p>
          <a:p>
            <a:r>
              <a:rPr lang="cs-CZ" altLang="cs-CZ"/>
              <a:t>okénko není, disketa HD</a:t>
            </a:r>
          </a:p>
          <a:p>
            <a:r>
              <a:rPr lang="en-US" altLang="cs-CZ"/>
              <a:t>(</a:t>
            </a:r>
            <a:r>
              <a:rPr lang="cs-CZ" altLang="cs-CZ"/>
              <a:t>1440 KB</a:t>
            </a:r>
            <a:r>
              <a:rPr lang="en-US" altLang="cs-CZ"/>
              <a:t>)</a:t>
            </a:r>
            <a:r>
              <a:rPr lang="cs-CZ" altLang="cs-CZ"/>
              <a:t> okénko má</a:t>
            </a:r>
          </a:p>
        </p:txBody>
      </p:sp>
      <p:sp>
        <p:nvSpPr>
          <p:cNvPr id="94244" name="Text Box 36"/>
          <p:cNvSpPr txBox="1">
            <a:spLocks noChangeArrowheads="1"/>
          </p:cNvSpPr>
          <p:nvPr/>
        </p:nvSpPr>
        <p:spPr bwMode="auto">
          <a:xfrm>
            <a:off x="4572000" y="5486400"/>
            <a:ext cx="314483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a:solidFill>
                  <a:schemeClr val="tx2"/>
                </a:solidFill>
              </a:rPr>
              <a:t>kovový kryt</a:t>
            </a:r>
            <a:r>
              <a:rPr lang="cs-CZ" altLang="cs-CZ"/>
              <a:t> </a:t>
            </a:r>
          </a:p>
          <a:p>
            <a:r>
              <a:rPr lang="cs-CZ" altLang="cs-CZ"/>
              <a:t>pod ním se nachází</a:t>
            </a:r>
          </a:p>
          <a:p>
            <a:r>
              <a:rPr lang="cs-CZ" altLang="cs-CZ"/>
              <a:t>záznamové okénko</a:t>
            </a:r>
          </a:p>
        </p:txBody>
      </p:sp>
      <p:sp>
        <p:nvSpPr>
          <p:cNvPr id="94246" name="Line 38"/>
          <p:cNvSpPr>
            <a:spLocks noChangeShapeType="1"/>
          </p:cNvSpPr>
          <p:nvPr/>
        </p:nvSpPr>
        <p:spPr bwMode="auto">
          <a:xfrm flipV="1">
            <a:off x="3810000" y="1600200"/>
            <a:ext cx="685800" cy="5334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4247" name="Line 39"/>
          <p:cNvSpPr>
            <a:spLocks noChangeShapeType="1"/>
          </p:cNvSpPr>
          <p:nvPr/>
        </p:nvSpPr>
        <p:spPr bwMode="auto">
          <a:xfrm>
            <a:off x="3276600" y="2362200"/>
            <a:ext cx="1219200" cy="3810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4248" name="Line 40"/>
          <p:cNvSpPr>
            <a:spLocks noChangeShapeType="1"/>
          </p:cNvSpPr>
          <p:nvPr/>
        </p:nvSpPr>
        <p:spPr bwMode="auto">
          <a:xfrm>
            <a:off x="685800" y="2209800"/>
            <a:ext cx="3810000" cy="12954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4249" name="Line 41"/>
          <p:cNvSpPr>
            <a:spLocks noChangeShapeType="1"/>
          </p:cNvSpPr>
          <p:nvPr/>
        </p:nvSpPr>
        <p:spPr bwMode="auto">
          <a:xfrm>
            <a:off x="2286000" y="4648200"/>
            <a:ext cx="2286000" cy="9906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4250" name="Text Box 42"/>
          <p:cNvSpPr txBox="1">
            <a:spLocks noChangeArrowheads="1"/>
          </p:cNvSpPr>
          <p:nvPr/>
        </p:nvSpPr>
        <p:spPr bwMode="auto">
          <a:xfrm>
            <a:off x="533400" y="1066800"/>
            <a:ext cx="25490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2000" b="1" dirty="0">
                <a:solidFill>
                  <a:schemeClr val="tx2"/>
                </a:solidFill>
              </a:rPr>
              <a:t>Disketa 3½</a:t>
            </a:r>
            <a:r>
              <a:rPr lang="en-US" altLang="cs-CZ" sz="2000" b="1" dirty="0">
                <a:solidFill>
                  <a:schemeClr val="tx2"/>
                </a:solidFill>
              </a:rPr>
              <a:t>” DS HD</a:t>
            </a:r>
            <a:endParaRPr lang="cs-CZ" altLang="cs-CZ" sz="2000" b="1" dirty="0">
              <a:solidFill>
                <a:schemeClr val="tx2"/>
              </a:solidFill>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41</a:t>
            </a:fld>
            <a:endParaRPr lang="cs-CZ"/>
          </a:p>
        </p:txBody>
      </p:sp>
    </p:spTree>
    <p:extLst>
      <p:ext uri="{BB962C8B-B14F-4D97-AF65-F5344CB8AC3E}">
        <p14:creationId xmlns:p14="http://schemas.microsoft.com/office/powerpoint/2010/main" val="15596551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7200" y="106363"/>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Diskety, disketové jednotky</a:t>
            </a:r>
          </a:p>
        </p:txBody>
      </p:sp>
      <p:sp>
        <p:nvSpPr>
          <p:cNvPr id="95235" name="Text Box 3"/>
          <p:cNvSpPr txBox="1">
            <a:spLocks noChangeArrowheads="1"/>
          </p:cNvSpPr>
          <p:nvPr/>
        </p:nvSpPr>
        <p:spPr bwMode="auto">
          <a:xfrm>
            <a:off x="1403648" y="1074365"/>
            <a:ext cx="52176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5000"/>
              </a:spcBef>
            </a:pPr>
            <a:r>
              <a:rPr lang="cs-CZ" altLang="cs-CZ" sz="2000" dirty="0" smtClean="0">
                <a:solidFill>
                  <a:srgbClr val="FF0000"/>
                </a:solidFill>
              </a:rPr>
              <a:t>Formáty kdysi nejčastěji používaných disket</a:t>
            </a:r>
            <a:endParaRPr lang="cs-CZ" altLang="cs-CZ" sz="2000" dirty="0">
              <a:solidFill>
                <a:srgbClr val="FF0000"/>
              </a:solidFill>
            </a:endParaRPr>
          </a:p>
        </p:txBody>
      </p:sp>
      <p:graphicFrame>
        <p:nvGraphicFramePr>
          <p:cNvPr id="95315" name="Group 83"/>
          <p:cNvGraphicFramePr>
            <a:graphicFrameLocks noGrp="1"/>
          </p:cNvGraphicFramePr>
          <p:nvPr/>
        </p:nvGraphicFramePr>
        <p:xfrm>
          <a:off x="533400" y="1676400"/>
          <a:ext cx="8153400" cy="2286000"/>
        </p:xfrm>
        <a:graphic>
          <a:graphicData uri="http://schemas.openxmlformats.org/drawingml/2006/table">
            <a:tbl>
              <a:tblPr/>
              <a:tblGrid>
                <a:gridCol w="1176338">
                  <a:extLst>
                    <a:ext uri="{9D8B030D-6E8A-4147-A177-3AD203B41FA5}">
                      <a16:colId xmlns:a16="http://schemas.microsoft.com/office/drawing/2014/main" val="20000"/>
                    </a:ext>
                  </a:extLst>
                </a:gridCol>
                <a:gridCol w="1947862">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tblGrid>
              <a:tr h="838200">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Průměr</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diskety</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Počet</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záznamových</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povrchů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Počet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stop</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na povrch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Počet</a:t>
                      </a:r>
                      <a:endParaRPr kumimoji="0" lang="cs-CZ" altLang="cs-CZ" sz="2800" b="1"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sektorů</a:t>
                      </a:r>
                      <a:endParaRPr kumimoji="0" lang="cs-CZ" altLang="cs-CZ" sz="2800" b="1" i="0" u="none" strike="noStrike" cap="none" normalizeH="0" baseline="0" smtClean="0">
                        <a:ln>
                          <a:noFill/>
                        </a:ln>
                        <a:solidFill>
                          <a:schemeClr val="tx1"/>
                        </a:solidFill>
                        <a:effectLst/>
                        <a:latin typeface="Verdana"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na stopu</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Celková</a:t>
                      </a:r>
                    </a:p>
                    <a:p>
                      <a:pPr marL="0" marR="0" lvl="0" indent="0" algn="ctr" defTabSz="914400" rtl="0" eaLnBrk="1" fontAlgn="base" latinLnBrk="0" hangingPunct="1">
                        <a:lnSpc>
                          <a:spcPct val="100000"/>
                        </a:lnSpc>
                        <a:spcBef>
                          <a:spcPct val="0"/>
                        </a:spcBef>
                        <a:spcAft>
                          <a:spcPct val="0"/>
                        </a:spcAft>
                        <a:buClrTx/>
                        <a:buSzTx/>
                        <a:buFontTx/>
                        <a:buNone/>
                        <a:tabLst/>
                      </a:pPr>
                      <a:r>
                        <a:rPr kumimoji="0" lang="cs-CZ" altLang="cs-CZ" sz="1800" b="1" i="0" u="none" strike="noStrike" cap="none" normalizeH="0" baseline="0" smtClean="0">
                          <a:ln>
                            <a:noFill/>
                          </a:ln>
                          <a:solidFill>
                            <a:schemeClr val="tx2"/>
                          </a:solidFill>
                          <a:effectLst/>
                          <a:latin typeface="Verdana" pitchFamily="34" charset="0"/>
                        </a:rPr>
                        <a:t>kapacita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275">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5¼</a:t>
                      </a:r>
                      <a:r>
                        <a:rPr kumimoji="0" lang="en-US" altLang="cs-CZ" sz="2400" b="0" i="0" u="none" strike="noStrike" cap="none" normalizeH="0" baseline="0" smtClean="0">
                          <a:ln>
                            <a:noFill/>
                          </a:ln>
                          <a:solidFill>
                            <a:schemeClr val="tx1"/>
                          </a:solidFill>
                          <a:effectLst/>
                          <a:latin typeface="Verdana" pitchFamily="34" charset="0"/>
                        </a:rPr>
                        <a:t>”</a:t>
                      </a:r>
                      <a:endParaRPr kumimoji="0" lang="cs-CZ" altLang="cs-CZ"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40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360 KB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3863">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5¼</a:t>
                      </a:r>
                      <a:r>
                        <a:rPr kumimoji="0" lang="en-US" altLang="cs-CZ" sz="2400" b="0" i="0" u="none" strike="noStrike" cap="none" normalizeH="0" baseline="0" smtClean="0">
                          <a:ln>
                            <a:noFill/>
                          </a:ln>
                          <a:solidFill>
                            <a:schemeClr val="tx1"/>
                          </a:solidFill>
                          <a:effectLst/>
                          <a:latin typeface="Verdana" pitchFamily="34" charset="0"/>
                        </a:rPr>
                        <a:t>”</a:t>
                      </a:r>
                      <a:endParaRPr kumimoji="0" lang="cs-CZ" altLang="cs-CZ" sz="2400" b="0" i="0" u="none" strike="noStrike" cap="none" normalizeH="0" baseline="0" smtClean="0">
                        <a:ln>
                          <a:noFill/>
                        </a:ln>
                        <a:solidFill>
                          <a:schemeClr val="tx1"/>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15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1"/>
                          </a:solidFill>
                          <a:effectLst/>
                          <a:latin typeface="Verdana" pitchFamily="34" charset="0"/>
                        </a:rPr>
                        <a:t>1</a:t>
                      </a:r>
                      <a:r>
                        <a:rPr kumimoji="0" lang="cs-CZ" altLang="cs-CZ" sz="1200" b="0" i="0" u="none" strike="noStrike" cap="none" normalizeH="0" baseline="0" smtClean="0">
                          <a:ln>
                            <a:noFill/>
                          </a:ln>
                          <a:solidFill>
                            <a:schemeClr val="tx1"/>
                          </a:solidFill>
                          <a:effectLst/>
                          <a:latin typeface="Verdana" pitchFamily="34" charset="0"/>
                        </a:rPr>
                        <a:t> </a:t>
                      </a:r>
                      <a:r>
                        <a:rPr kumimoji="0" lang="cs-CZ" altLang="cs-CZ" sz="2400" b="0" i="0" u="none" strike="noStrike" cap="none" normalizeH="0" baseline="0" smtClean="0">
                          <a:ln>
                            <a:noFill/>
                          </a:ln>
                          <a:solidFill>
                            <a:schemeClr val="tx1"/>
                          </a:solidFill>
                          <a:effectLst/>
                          <a:latin typeface="Verdana" pitchFamily="34" charset="0"/>
                        </a:rPr>
                        <a:t>200 KB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250">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2"/>
                          </a:solidFill>
                          <a:effectLst/>
                          <a:latin typeface="Verdana" pitchFamily="34" charset="0"/>
                        </a:rPr>
                        <a:t>3½</a:t>
                      </a:r>
                      <a:r>
                        <a:rPr kumimoji="0" lang="en-US" altLang="cs-CZ" sz="2400" b="0" i="0" u="none" strike="noStrike" cap="none" normalizeH="0" baseline="0" smtClean="0">
                          <a:ln>
                            <a:noFill/>
                          </a:ln>
                          <a:solidFill>
                            <a:schemeClr val="tx2"/>
                          </a:solidFill>
                          <a:effectLst/>
                          <a:latin typeface="Verdana" pitchFamily="34" charset="0"/>
                        </a:rPr>
                        <a:t>”</a:t>
                      </a:r>
                      <a:endParaRPr kumimoji="0" lang="cs-CZ" altLang="cs-CZ" sz="2400" b="0" i="0" u="none" strike="noStrike" cap="none" normalizeH="0" baseline="0" smtClean="0">
                        <a:ln>
                          <a:noFill/>
                        </a:ln>
                        <a:solidFill>
                          <a:schemeClr val="tx2"/>
                        </a:solidFill>
                        <a:effectLst/>
                        <a:latin typeface="Verdana" pitchFamily="34"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2"/>
                          </a:solidFill>
                          <a:effectLst/>
                          <a:latin typeface="Verdana" pitchFamily="34"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2"/>
                          </a:solidFill>
                          <a:effectLst/>
                          <a:latin typeface="Verdana" pitchFamily="34"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2"/>
                          </a:solidFill>
                          <a:effectLst/>
                          <a:latin typeface="Verdana" pitchFamily="34" charset="0"/>
                        </a:rPr>
                        <a:t>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Verdana" pitchFamily="34" charset="0"/>
                        </a:defRPr>
                      </a:lvl1pPr>
                      <a:lvl2pPr>
                        <a:spcBef>
                          <a:spcPct val="20000"/>
                        </a:spcBef>
                        <a:defRPr sz="2400">
                          <a:solidFill>
                            <a:schemeClr val="tx1"/>
                          </a:solidFill>
                          <a:latin typeface="Verdana" pitchFamily="34" charset="0"/>
                        </a:defRPr>
                      </a:lvl2pPr>
                      <a:lvl3pPr>
                        <a:spcBef>
                          <a:spcPct val="20000"/>
                        </a:spcBef>
                        <a:defRPr sz="2000">
                          <a:solidFill>
                            <a:schemeClr val="tx1"/>
                          </a:solidFill>
                          <a:latin typeface="Verdana" pitchFamily="34" charset="0"/>
                        </a:defRPr>
                      </a:lvl3pPr>
                      <a:lvl4pPr>
                        <a:spcBef>
                          <a:spcPct val="20000"/>
                        </a:spcBef>
                        <a:defRPr>
                          <a:solidFill>
                            <a:schemeClr val="tx1"/>
                          </a:solidFill>
                          <a:latin typeface="Verdana" pitchFamily="34" charset="0"/>
                        </a:defRPr>
                      </a:lvl4pPr>
                      <a:lvl5pPr>
                        <a:spcBef>
                          <a:spcPct val="20000"/>
                        </a:spcBef>
                        <a:defRPr>
                          <a:solidFill>
                            <a:schemeClr val="tx1"/>
                          </a:solidFill>
                          <a:latin typeface="Verdana" pitchFamily="34" charset="0"/>
                        </a:defRPr>
                      </a:lvl5pPr>
                      <a:lvl6pPr fontAlgn="base">
                        <a:spcBef>
                          <a:spcPct val="20000"/>
                        </a:spcBef>
                        <a:spcAft>
                          <a:spcPct val="0"/>
                        </a:spcAft>
                        <a:defRPr>
                          <a:solidFill>
                            <a:schemeClr val="tx1"/>
                          </a:solidFill>
                          <a:latin typeface="Verdana" pitchFamily="34" charset="0"/>
                        </a:defRPr>
                      </a:lvl6pPr>
                      <a:lvl7pPr fontAlgn="base">
                        <a:spcBef>
                          <a:spcPct val="20000"/>
                        </a:spcBef>
                        <a:spcAft>
                          <a:spcPct val="0"/>
                        </a:spcAft>
                        <a:defRPr>
                          <a:solidFill>
                            <a:schemeClr val="tx1"/>
                          </a:solidFill>
                          <a:latin typeface="Verdana" pitchFamily="34" charset="0"/>
                        </a:defRPr>
                      </a:lvl7pPr>
                      <a:lvl8pPr fontAlgn="base">
                        <a:spcBef>
                          <a:spcPct val="20000"/>
                        </a:spcBef>
                        <a:spcAft>
                          <a:spcPct val="0"/>
                        </a:spcAft>
                        <a:defRPr>
                          <a:solidFill>
                            <a:schemeClr val="tx1"/>
                          </a:solidFill>
                          <a:latin typeface="Verdana" pitchFamily="34" charset="0"/>
                        </a:defRPr>
                      </a:lvl8pPr>
                      <a:lvl9pPr fontAlgn="base">
                        <a:spcBef>
                          <a:spcPct val="20000"/>
                        </a:spcBef>
                        <a:spcAft>
                          <a:spcPct val="0"/>
                        </a:spcAft>
                        <a:defRPr>
                          <a:solidFill>
                            <a:schemeClr val="tx1"/>
                          </a:solidFill>
                          <a:latin typeface="Verdana"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cs-CZ" altLang="cs-CZ" sz="2400" b="0" i="0" u="none" strike="noStrike" cap="none" normalizeH="0" baseline="0" smtClean="0">
                          <a:ln>
                            <a:noFill/>
                          </a:ln>
                          <a:solidFill>
                            <a:schemeClr val="tx2"/>
                          </a:solidFill>
                          <a:effectLst/>
                          <a:latin typeface="Verdana" pitchFamily="34" charset="0"/>
                        </a:rPr>
                        <a:t>1</a:t>
                      </a:r>
                      <a:r>
                        <a:rPr kumimoji="0" lang="cs-CZ" altLang="cs-CZ" sz="1200" b="0" i="0" u="none" strike="noStrike" cap="none" normalizeH="0" baseline="0" smtClean="0">
                          <a:ln>
                            <a:noFill/>
                          </a:ln>
                          <a:solidFill>
                            <a:schemeClr val="tx2"/>
                          </a:solidFill>
                          <a:effectLst/>
                          <a:latin typeface="Verdana" pitchFamily="34" charset="0"/>
                        </a:rPr>
                        <a:t> </a:t>
                      </a:r>
                      <a:r>
                        <a:rPr kumimoji="0" lang="cs-CZ" altLang="cs-CZ" sz="2400" b="0" i="0" u="none" strike="noStrike" cap="none" normalizeH="0" baseline="0" smtClean="0">
                          <a:ln>
                            <a:noFill/>
                          </a:ln>
                          <a:solidFill>
                            <a:schemeClr val="tx2"/>
                          </a:solidFill>
                          <a:effectLst/>
                          <a:latin typeface="Verdana" pitchFamily="34" charset="0"/>
                        </a:rPr>
                        <a:t>440 KB</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5308" name="Rectangle 76"/>
          <p:cNvSpPr>
            <a:spLocks noChangeArrowheads="1"/>
          </p:cNvSpPr>
          <p:nvPr/>
        </p:nvSpPr>
        <p:spPr bwMode="auto">
          <a:xfrm>
            <a:off x="457200" y="4038600"/>
            <a:ext cx="822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cs-CZ" altLang="cs-CZ">
                <a:solidFill>
                  <a:schemeClr val="tx1"/>
                </a:solidFill>
              </a:rPr>
              <a:t>N</a:t>
            </a:r>
            <a:r>
              <a:rPr lang="cs-CZ" altLang="cs-CZ" baseline="-25000">
                <a:solidFill>
                  <a:schemeClr val="tx1"/>
                </a:solidFill>
              </a:rPr>
              <a:t>B</a:t>
            </a:r>
            <a:r>
              <a:rPr lang="cs-CZ" altLang="cs-CZ">
                <a:solidFill>
                  <a:schemeClr val="tx1"/>
                </a:solidFill>
              </a:rPr>
              <a:t> = 512 bajtů na sektor (formát MS-DOS)</a:t>
            </a:r>
          </a:p>
          <a:p>
            <a:r>
              <a:rPr lang="cs-CZ" altLang="cs-CZ">
                <a:solidFill>
                  <a:schemeClr val="tx1"/>
                </a:solidFill>
              </a:rPr>
              <a:t>N</a:t>
            </a:r>
            <a:r>
              <a:rPr lang="cs-CZ" altLang="cs-CZ" baseline="-25000">
                <a:solidFill>
                  <a:schemeClr val="tx1"/>
                </a:solidFill>
              </a:rPr>
              <a:t>S</a:t>
            </a:r>
            <a:r>
              <a:rPr lang="cs-CZ" altLang="cs-CZ">
                <a:solidFill>
                  <a:schemeClr val="tx1"/>
                </a:solidFill>
              </a:rPr>
              <a:t> = 18 sektorů na stopu</a:t>
            </a:r>
          </a:p>
          <a:p>
            <a:r>
              <a:rPr lang="cs-CZ" altLang="cs-CZ">
                <a:solidFill>
                  <a:schemeClr val="tx1"/>
                </a:solidFill>
              </a:rPr>
              <a:t>N</a:t>
            </a:r>
            <a:r>
              <a:rPr lang="cs-CZ" altLang="cs-CZ" baseline="-25000">
                <a:solidFill>
                  <a:schemeClr val="tx1"/>
                </a:solidFill>
              </a:rPr>
              <a:t>T</a:t>
            </a:r>
            <a:r>
              <a:rPr lang="cs-CZ" altLang="cs-CZ">
                <a:solidFill>
                  <a:schemeClr val="tx1"/>
                </a:solidFill>
              </a:rPr>
              <a:t> = 80 stop na jeden povrch</a:t>
            </a:r>
          </a:p>
          <a:p>
            <a:r>
              <a:rPr lang="cs-CZ" altLang="cs-CZ">
                <a:solidFill>
                  <a:schemeClr val="tx1"/>
                </a:solidFill>
              </a:rPr>
              <a:t>N</a:t>
            </a:r>
            <a:r>
              <a:rPr lang="cs-CZ" altLang="cs-CZ" baseline="-25000">
                <a:solidFill>
                  <a:schemeClr val="tx1"/>
                </a:solidFill>
              </a:rPr>
              <a:t>P</a:t>
            </a:r>
            <a:r>
              <a:rPr lang="cs-CZ" altLang="cs-CZ">
                <a:solidFill>
                  <a:schemeClr val="tx1"/>
                </a:solidFill>
              </a:rPr>
              <a:t> = 2 záznamové povrchy (oboustranná disketa)</a:t>
            </a:r>
          </a:p>
          <a:p>
            <a:pPr>
              <a:spcBef>
                <a:spcPct val="50000"/>
              </a:spcBef>
            </a:pPr>
            <a:r>
              <a:rPr lang="cs-CZ" altLang="cs-CZ">
                <a:solidFill>
                  <a:schemeClr val="tx1"/>
                </a:solidFill>
              </a:rPr>
              <a:t>   </a:t>
            </a:r>
            <a:r>
              <a:rPr lang="cs-CZ" altLang="cs-CZ">
                <a:solidFill>
                  <a:schemeClr val="tx2"/>
                </a:solidFill>
              </a:rPr>
              <a:t>Kapacita</a:t>
            </a:r>
            <a:r>
              <a:rPr lang="cs-CZ" altLang="cs-CZ">
                <a:solidFill>
                  <a:schemeClr val="tx1"/>
                </a:solidFill>
              </a:rPr>
              <a:t> 	= N</a:t>
            </a:r>
            <a:r>
              <a:rPr lang="cs-CZ" altLang="cs-CZ" baseline="-25000">
                <a:solidFill>
                  <a:schemeClr val="tx1"/>
                </a:solidFill>
              </a:rPr>
              <a:t>B</a:t>
            </a:r>
            <a:r>
              <a:rPr lang="cs-CZ" altLang="cs-CZ">
                <a:solidFill>
                  <a:schemeClr val="tx1"/>
                </a:solidFill>
              </a:rPr>
              <a:t> · N</a:t>
            </a:r>
            <a:r>
              <a:rPr lang="cs-CZ" altLang="cs-CZ" baseline="-25000">
                <a:solidFill>
                  <a:schemeClr val="tx1"/>
                </a:solidFill>
              </a:rPr>
              <a:t>S</a:t>
            </a:r>
            <a:r>
              <a:rPr lang="cs-CZ" altLang="cs-CZ">
                <a:solidFill>
                  <a:schemeClr val="tx1"/>
                </a:solidFill>
              </a:rPr>
              <a:t> · N</a:t>
            </a:r>
            <a:r>
              <a:rPr lang="cs-CZ" altLang="cs-CZ" baseline="-25000">
                <a:solidFill>
                  <a:schemeClr val="tx1"/>
                </a:solidFill>
              </a:rPr>
              <a:t>T</a:t>
            </a:r>
            <a:r>
              <a:rPr lang="cs-CZ" altLang="cs-CZ">
                <a:solidFill>
                  <a:schemeClr val="tx1"/>
                </a:solidFill>
              </a:rPr>
              <a:t> · N</a:t>
            </a:r>
            <a:r>
              <a:rPr lang="cs-CZ" altLang="cs-CZ" baseline="-25000">
                <a:solidFill>
                  <a:schemeClr val="tx1"/>
                </a:solidFill>
              </a:rPr>
              <a:t>P</a:t>
            </a:r>
            <a:r>
              <a:rPr lang="cs-CZ" altLang="cs-CZ">
                <a:solidFill>
                  <a:schemeClr val="tx1"/>
                </a:solidFill>
              </a:rPr>
              <a:t> = 512 · 18 · 80 · 2 =</a:t>
            </a:r>
          </a:p>
          <a:p>
            <a:pPr>
              <a:spcBef>
                <a:spcPct val="50000"/>
              </a:spcBef>
            </a:pPr>
            <a:r>
              <a:rPr lang="cs-CZ" altLang="cs-CZ">
                <a:solidFill>
                  <a:schemeClr val="tx1"/>
                </a:solidFill>
              </a:rPr>
              <a:t>		= 1</a:t>
            </a:r>
            <a:r>
              <a:rPr lang="cs-CZ" altLang="cs-CZ" sz="1200">
                <a:solidFill>
                  <a:schemeClr val="tx1"/>
                </a:solidFill>
              </a:rPr>
              <a:t> </a:t>
            </a:r>
            <a:r>
              <a:rPr lang="cs-CZ" altLang="cs-CZ">
                <a:solidFill>
                  <a:schemeClr val="tx1"/>
                </a:solidFill>
              </a:rPr>
              <a:t>474</a:t>
            </a:r>
            <a:r>
              <a:rPr lang="cs-CZ" altLang="cs-CZ" sz="1200">
                <a:solidFill>
                  <a:schemeClr val="tx1"/>
                </a:solidFill>
              </a:rPr>
              <a:t> </a:t>
            </a:r>
            <a:r>
              <a:rPr lang="cs-CZ" altLang="cs-CZ">
                <a:solidFill>
                  <a:schemeClr val="tx1"/>
                </a:solidFill>
              </a:rPr>
              <a:t>560 B = </a:t>
            </a:r>
            <a:r>
              <a:rPr lang="cs-CZ" altLang="cs-CZ">
                <a:solidFill>
                  <a:schemeClr val="tx2"/>
                </a:solidFill>
              </a:rPr>
              <a:t>1</a:t>
            </a:r>
            <a:r>
              <a:rPr lang="cs-CZ" altLang="cs-CZ" sz="1200">
                <a:solidFill>
                  <a:schemeClr val="tx2"/>
                </a:solidFill>
              </a:rPr>
              <a:t> </a:t>
            </a:r>
            <a:r>
              <a:rPr lang="cs-CZ" altLang="cs-CZ">
                <a:solidFill>
                  <a:schemeClr val="tx2"/>
                </a:solidFill>
              </a:rPr>
              <a:t>440 KB </a:t>
            </a:r>
            <a:r>
              <a:rPr lang="cs-CZ" altLang="cs-CZ">
                <a:solidFill>
                  <a:schemeClr val="tx1"/>
                </a:solidFill>
              </a:rPr>
              <a:t>(= 1,44 MB</a:t>
            </a:r>
            <a:r>
              <a:rPr lang="cs-CZ" altLang="cs-CZ">
                <a:solidFill>
                  <a:schemeClr val="tx2"/>
                </a:solidFill>
              </a:rPr>
              <a:t>?</a:t>
            </a:r>
            <a:r>
              <a:rPr lang="cs-CZ" altLang="cs-CZ">
                <a:solidFill>
                  <a:schemeClr val="tx1"/>
                </a:solidFill>
              </a:rPr>
              <a:t>)</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42</a:t>
            </a:fld>
            <a:endParaRPr lang="cs-CZ"/>
          </a:p>
        </p:txBody>
      </p:sp>
    </p:spTree>
    <p:extLst>
      <p:ext uri="{BB962C8B-B14F-4D97-AF65-F5344CB8AC3E}">
        <p14:creationId xmlns:p14="http://schemas.microsoft.com/office/powerpoint/2010/main" val="2584977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0" y="106363"/>
            <a:ext cx="6540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3200" b="1">
                <a:solidFill>
                  <a:schemeClr val="tx2"/>
                </a:solidFill>
              </a:rPr>
              <a:t>Diskety, disketové jednotky</a:t>
            </a:r>
          </a:p>
        </p:txBody>
      </p:sp>
      <p:sp>
        <p:nvSpPr>
          <p:cNvPr id="96259" name="Text Box 3"/>
          <p:cNvSpPr txBox="1">
            <a:spLocks noChangeArrowheads="1"/>
          </p:cNvSpPr>
          <p:nvPr/>
        </p:nvSpPr>
        <p:spPr bwMode="auto">
          <a:xfrm>
            <a:off x="228601" y="966788"/>
            <a:ext cx="8591872"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cs-CZ" altLang="cs-CZ" sz="3200" dirty="0">
                <a:solidFill>
                  <a:schemeClr val="tx2"/>
                </a:solidFill>
                <a:latin typeface="Arial" panose="020B0604020202020204" pitchFamily="34" charset="0"/>
                <a:cs typeface="Arial" panose="020B0604020202020204" pitchFamily="34" charset="0"/>
              </a:rPr>
              <a:t>Rozdělení </a:t>
            </a:r>
            <a:r>
              <a:rPr lang="cs-CZ" altLang="cs-CZ" sz="3200" dirty="0" smtClean="0">
                <a:solidFill>
                  <a:schemeClr val="tx2"/>
                </a:solidFill>
                <a:latin typeface="Arial" panose="020B0604020202020204" pitchFamily="34" charset="0"/>
                <a:cs typeface="Arial" panose="020B0604020202020204" pitchFamily="34" charset="0"/>
              </a:rPr>
              <a:t>disket:</a:t>
            </a:r>
            <a:endParaRPr lang="cs-CZ" altLang="cs-CZ" sz="3200" dirty="0">
              <a:solidFill>
                <a:schemeClr val="tx2"/>
              </a:solidFill>
              <a:latin typeface="Arial" panose="020B0604020202020204" pitchFamily="34" charset="0"/>
              <a:cs typeface="Arial" panose="020B0604020202020204" pitchFamily="34" charset="0"/>
            </a:endParaRPr>
          </a:p>
          <a:p>
            <a:pPr marL="285750" indent="-285750">
              <a:spcBef>
                <a:spcPct val="25000"/>
              </a:spcBef>
              <a:buFont typeface="Arial" panose="020B0604020202020204" pitchFamily="34" charset="0"/>
              <a:buChar char="•"/>
            </a:pPr>
            <a:r>
              <a:rPr lang="cs-CZ" altLang="cs-CZ" dirty="0">
                <a:solidFill>
                  <a:schemeClr val="tx1"/>
                </a:solidFill>
              </a:rPr>
              <a:t> </a:t>
            </a:r>
            <a:r>
              <a:rPr lang="cs-CZ" altLang="cs-CZ" sz="2000" dirty="0">
                <a:solidFill>
                  <a:srgbClr val="FF0000"/>
                </a:solidFill>
                <a:latin typeface="Arial" panose="020B0604020202020204" pitchFamily="34" charset="0"/>
                <a:cs typeface="Arial" panose="020B0604020202020204" pitchFamily="34" charset="0"/>
              </a:rPr>
              <a:t>podle průměru</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3½</a:t>
            </a:r>
            <a:r>
              <a:rPr lang="en-US" altLang="cs-CZ" sz="2000" dirty="0">
                <a:latin typeface="Arial" panose="020B0604020202020204" pitchFamily="34" charset="0"/>
                <a:cs typeface="Arial" panose="020B0604020202020204" pitchFamily="34" charset="0"/>
              </a:rPr>
              <a:t>”</a:t>
            </a:r>
            <a:endParaRPr lang="cs-CZ" altLang="cs-CZ"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5¼</a:t>
            </a:r>
            <a:r>
              <a:rPr lang="en-US" altLang="cs-CZ" sz="2000" dirty="0">
                <a:latin typeface="Arial" panose="020B0604020202020204" pitchFamily="34" charset="0"/>
                <a:cs typeface="Arial" panose="020B0604020202020204" pitchFamily="34" charset="0"/>
              </a:rPr>
              <a:t>”</a:t>
            </a:r>
            <a:endParaRPr lang="cs-CZ" altLang="cs-CZ" sz="2000" dirty="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8</a:t>
            </a:r>
            <a:r>
              <a:rPr lang="en-US" altLang="cs-CZ" sz="2000" dirty="0">
                <a:latin typeface="Arial" panose="020B0604020202020204" pitchFamily="34" charset="0"/>
                <a:cs typeface="Arial" panose="020B0604020202020204" pitchFamily="34" charset="0"/>
              </a:rPr>
              <a:t>”</a:t>
            </a:r>
            <a:r>
              <a:rPr lang="cs-CZ" altLang="cs-CZ" sz="2000" b="1" dirty="0">
                <a:latin typeface="Arial" panose="020B0604020202020204" pitchFamily="34" charset="0"/>
                <a:cs typeface="Arial" panose="020B0604020202020204" pitchFamily="34" charset="0"/>
              </a:rPr>
              <a:t> </a:t>
            </a:r>
            <a:endParaRPr lang="cs-CZ" altLang="cs-CZ" sz="2000" dirty="0">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000" dirty="0" smtClean="0">
                <a:solidFill>
                  <a:srgbClr val="FF0000"/>
                </a:solidFill>
                <a:latin typeface="Arial" panose="020B0604020202020204" pitchFamily="34" charset="0"/>
                <a:cs typeface="Arial" panose="020B0604020202020204" pitchFamily="34" charset="0"/>
              </a:rPr>
              <a:t>podle </a:t>
            </a:r>
            <a:r>
              <a:rPr lang="cs-CZ" altLang="cs-CZ" sz="2000" dirty="0">
                <a:solidFill>
                  <a:srgbClr val="FF0000"/>
                </a:solidFill>
                <a:latin typeface="Arial" panose="020B0604020202020204" pitchFamily="34" charset="0"/>
                <a:cs typeface="Arial" panose="020B0604020202020204" pitchFamily="34" charset="0"/>
              </a:rPr>
              <a:t>počtu záznamových povrchů</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SS (Single </a:t>
            </a:r>
            <a:r>
              <a:rPr lang="cs-CZ" altLang="cs-CZ" sz="2000" dirty="0" err="1">
                <a:latin typeface="Arial" panose="020B0604020202020204" pitchFamily="34" charset="0"/>
                <a:cs typeface="Arial" panose="020B0604020202020204" pitchFamily="34" charset="0"/>
              </a:rPr>
              <a:t>Sided</a:t>
            </a:r>
            <a:r>
              <a:rPr lang="cs-CZ" altLang="cs-CZ" sz="2000" dirty="0">
                <a:latin typeface="Arial" panose="020B0604020202020204" pitchFamily="34" charset="0"/>
                <a:cs typeface="Arial" panose="020B0604020202020204" pitchFamily="34" charset="0"/>
              </a:rPr>
              <a:t>) – jednostranné </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DS (Double </a:t>
            </a:r>
            <a:r>
              <a:rPr lang="cs-CZ" altLang="cs-CZ" sz="2000" dirty="0" err="1">
                <a:latin typeface="Arial" panose="020B0604020202020204" pitchFamily="34" charset="0"/>
                <a:cs typeface="Arial" panose="020B0604020202020204" pitchFamily="34" charset="0"/>
              </a:rPr>
              <a:t>Sided</a:t>
            </a:r>
            <a:r>
              <a:rPr lang="cs-CZ" altLang="cs-CZ" sz="2000" dirty="0">
                <a:latin typeface="Arial" panose="020B0604020202020204" pitchFamily="34" charset="0"/>
                <a:cs typeface="Arial" panose="020B0604020202020204" pitchFamily="34" charset="0"/>
              </a:rPr>
              <a:t>) – oboustranné</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a:t>
            </a:r>
            <a:r>
              <a:rPr lang="cs-CZ" altLang="cs-CZ" sz="2000" dirty="0">
                <a:solidFill>
                  <a:srgbClr val="FF0000"/>
                </a:solidFill>
                <a:latin typeface="Arial" panose="020B0604020202020204" pitchFamily="34" charset="0"/>
                <a:cs typeface="Arial" panose="020B0604020202020204" pitchFamily="34" charset="0"/>
              </a:rPr>
              <a:t>podle hustoty záznamu</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SD (Single </a:t>
            </a:r>
            <a:r>
              <a:rPr lang="cs-CZ" altLang="cs-CZ" sz="2000" dirty="0" err="1">
                <a:latin typeface="Arial" panose="020B0604020202020204" pitchFamily="34" charset="0"/>
                <a:cs typeface="Arial" panose="020B0604020202020204" pitchFamily="34" charset="0"/>
              </a:rPr>
              <a:t>Density</a:t>
            </a:r>
            <a:r>
              <a:rPr lang="cs-CZ" altLang="cs-CZ" sz="2000" dirty="0">
                <a:latin typeface="Arial" panose="020B0604020202020204" pitchFamily="34" charset="0"/>
                <a:cs typeface="Arial" panose="020B0604020202020204" pitchFamily="34" charset="0"/>
              </a:rPr>
              <a:t>) – s jednoduchou hustotou </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DD (Double </a:t>
            </a:r>
            <a:r>
              <a:rPr lang="cs-CZ" altLang="cs-CZ" sz="2000" dirty="0" err="1">
                <a:latin typeface="Arial" panose="020B0604020202020204" pitchFamily="34" charset="0"/>
                <a:cs typeface="Arial" panose="020B0604020202020204" pitchFamily="34" charset="0"/>
              </a:rPr>
              <a:t>Density</a:t>
            </a:r>
            <a:r>
              <a:rPr lang="cs-CZ" altLang="cs-CZ" sz="2000" dirty="0">
                <a:latin typeface="Arial" panose="020B0604020202020204" pitchFamily="34" charset="0"/>
                <a:cs typeface="Arial" panose="020B0604020202020204" pitchFamily="34" charset="0"/>
              </a:rPr>
              <a:t>) – s dvojnásobnou hustotou </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QD (</a:t>
            </a:r>
            <a:r>
              <a:rPr lang="cs-CZ" altLang="cs-CZ" sz="2000" dirty="0" err="1">
                <a:latin typeface="Arial" panose="020B0604020202020204" pitchFamily="34" charset="0"/>
                <a:cs typeface="Arial" panose="020B0604020202020204" pitchFamily="34" charset="0"/>
              </a:rPr>
              <a:t>Quadruple</a:t>
            </a:r>
            <a:r>
              <a:rPr lang="cs-CZ" altLang="cs-CZ" sz="2000" dirty="0">
                <a:latin typeface="Arial" panose="020B0604020202020204" pitchFamily="34" charset="0"/>
                <a:cs typeface="Arial" panose="020B0604020202020204" pitchFamily="34" charset="0"/>
              </a:rPr>
              <a:t> </a:t>
            </a:r>
            <a:r>
              <a:rPr lang="cs-CZ" altLang="cs-CZ" sz="2000" dirty="0" err="1">
                <a:latin typeface="Arial" panose="020B0604020202020204" pitchFamily="34" charset="0"/>
                <a:cs typeface="Arial" panose="020B0604020202020204" pitchFamily="34" charset="0"/>
              </a:rPr>
              <a:t>Density</a:t>
            </a:r>
            <a:r>
              <a:rPr lang="cs-CZ" altLang="cs-CZ" sz="2000" dirty="0">
                <a:latin typeface="Arial" panose="020B0604020202020204" pitchFamily="34" charset="0"/>
                <a:cs typeface="Arial" panose="020B0604020202020204" pitchFamily="34" charset="0"/>
              </a:rPr>
              <a:t>) – se čtyřnásobnou hustotou</a:t>
            </a:r>
          </a:p>
          <a:p>
            <a:pPr marL="800100" lvl="1" indent="-342900">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 HD (</a:t>
            </a:r>
            <a:r>
              <a:rPr lang="cs-CZ" altLang="cs-CZ" sz="2000" dirty="0" err="1">
                <a:latin typeface="Arial" panose="020B0604020202020204" pitchFamily="34" charset="0"/>
                <a:cs typeface="Arial" panose="020B0604020202020204" pitchFamily="34" charset="0"/>
              </a:rPr>
              <a:t>High</a:t>
            </a:r>
            <a:r>
              <a:rPr lang="cs-CZ" altLang="cs-CZ" sz="2000" dirty="0">
                <a:latin typeface="Arial" panose="020B0604020202020204" pitchFamily="34" charset="0"/>
                <a:cs typeface="Arial" panose="020B0604020202020204" pitchFamily="34" charset="0"/>
              </a:rPr>
              <a:t> </a:t>
            </a:r>
            <a:r>
              <a:rPr lang="cs-CZ" altLang="cs-CZ" sz="2000" dirty="0" err="1">
                <a:latin typeface="Arial" panose="020B0604020202020204" pitchFamily="34" charset="0"/>
                <a:cs typeface="Arial" panose="020B0604020202020204" pitchFamily="34" charset="0"/>
              </a:rPr>
              <a:t>Density</a:t>
            </a:r>
            <a:r>
              <a:rPr lang="cs-CZ" altLang="cs-CZ" sz="2000" dirty="0">
                <a:latin typeface="Arial" panose="020B0604020202020204" pitchFamily="34" charset="0"/>
                <a:cs typeface="Arial" panose="020B0604020202020204" pitchFamily="34" charset="0"/>
              </a:rPr>
              <a:t>) – s vysokou hustotou</a:t>
            </a:r>
          </a:p>
          <a:p>
            <a:pPr>
              <a:spcBef>
                <a:spcPct val="50000"/>
              </a:spcBef>
              <a:buFont typeface="Wingdings" pitchFamily="2" charset="2"/>
              <a:buNone/>
            </a:pPr>
            <a:r>
              <a:rPr lang="cs-CZ" altLang="cs-CZ" sz="2000" dirty="0" smtClean="0">
                <a:solidFill>
                  <a:schemeClr val="tx1"/>
                </a:solidFill>
                <a:latin typeface="Arial" panose="020B0604020202020204" pitchFamily="34" charset="0"/>
                <a:cs typeface="Arial" panose="020B0604020202020204" pitchFamily="34" charset="0"/>
              </a:rPr>
              <a:t>Jako poslední se používaly </a:t>
            </a:r>
            <a:r>
              <a:rPr lang="cs-CZ" altLang="cs-CZ" sz="2000" dirty="0">
                <a:solidFill>
                  <a:schemeClr val="tx1"/>
                </a:solidFill>
                <a:latin typeface="Arial" panose="020B0604020202020204" pitchFamily="34" charset="0"/>
                <a:cs typeface="Arial" panose="020B0604020202020204" pitchFamily="34" charset="0"/>
              </a:rPr>
              <a:t>diskety </a:t>
            </a:r>
            <a:r>
              <a:rPr lang="cs-CZ" altLang="cs-CZ" sz="2000" dirty="0">
                <a:solidFill>
                  <a:schemeClr val="tx2"/>
                </a:solidFill>
                <a:latin typeface="Arial" panose="020B0604020202020204" pitchFamily="34" charset="0"/>
                <a:cs typeface="Arial" panose="020B0604020202020204" pitchFamily="34" charset="0"/>
              </a:rPr>
              <a:t>3½</a:t>
            </a:r>
            <a:r>
              <a:rPr lang="en-US" altLang="cs-CZ" sz="2000" dirty="0">
                <a:solidFill>
                  <a:schemeClr val="tx2"/>
                </a:solidFill>
                <a:latin typeface="Arial" panose="020B0604020202020204" pitchFamily="34" charset="0"/>
                <a:cs typeface="Arial" panose="020B0604020202020204" pitchFamily="34" charset="0"/>
              </a:rPr>
              <a:t>”</a:t>
            </a:r>
            <a:r>
              <a:rPr lang="cs-CZ" altLang="cs-CZ" sz="2000" dirty="0">
                <a:solidFill>
                  <a:schemeClr val="tx2"/>
                </a:solidFill>
                <a:latin typeface="Arial" panose="020B0604020202020204" pitchFamily="34" charset="0"/>
                <a:cs typeface="Arial" panose="020B0604020202020204" pitchFamily="34" charset="0"/>
              </a:rPr>
              <a:t> DS </a:t>
            </a:r>
            <a:r>
              <a:rPr lang="cs-CZ" altLang="cs-CZ" sz="2000" dirty="0" smtClean="0">
                <a:solidFill>
                  <a:schemeClr val="tx2"/>
                </a:solidFill>
                <a:latin typeface="Arial" panose="020B0604020202020204" pitchFamily="34" charset="0"/>
                <a:cs typeface="Arial" panose="020B0604020202020204" pitchFamily="34" charset="0"/>
              </a:rPr>
              <a:t>HD</a:t>
            </a:r>
            <a:r>
              <a:rPr lang="cs-CZ" altLang="cs-CZ" sz="2000" dirty="0" smtClean="0">
                <a:latin typeface="Arial" panose="020B0604020202020204" pitchFamily="34" charset="0"/>
                <a:cs typeface="Arial" panose="020B0604020202020204" pitchFamily="34" charset="0"/>
              </a:rPr>
              <a:t>, dnes už se diskety v podstatě nepoužívají.</a:t>
            </a:r>
            <a:endParaRPr lang="cs-CZ" altLang="cs-CZ" sz="2000" dirty="0">
              <a:solidFill>
                <a:schemeClr val="tx1"/>
              </a:solidFill>
              <a:latin typeface="Arial" panose="020B0604020202020204" pitchFamily="34" charset="0"/>
              <a:cs typeface="Arial" panose="020B0604020202020204" pitchFamily="34" charset="0"/>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43</a:t>
            </a:fld>
            <a:endParaRPr lang="cs-CZ"/>
          </a:p>
        </p:txBody>
      </p:sp>
    </p:spTree>
    <p:extLst>
      <p:ext uri="{BB962C8B-B14F-4D97-AF65-F5344CB8AC3E}">
        <p14:creationId xmlns:p14="http://schemas.microsoft.com/office/powerpoint/2010/main" val="33052555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1026"/>
          <p:cNvSpPr txBox="1">
            <a:spLocks noChangeArrowheads="1"/>
          </p:cNvSpPr>
          <p:nvPr/>
        </p:nvSpPr>
        <p:spPr bwMode="auto">
          <a:xfrm>
            <a:off x="323528" y="106363"/>
            <a:ext cx="80648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Mechaniky</a:t>
            </a:r>
            <a:r>
              <a:rPr lang="en-US" altLang="cs-CZ" sz="4000" dirty="0">
                <a:solidFill>
                  <a:schemeClr val="tx2"/>
                </a:solidFill>
                <a:effectLst>
                  <a:outerShdw blurRad="38100" dist="38100" dir="2700000" algn="tl">
                    <a:srgbClr val="000000">
                      <a:alpha val="43137"/>
                    </a:srgbClr>
                  </a:outerShdw>
                </a:effectLst>
              </a:rPr>
              <a:t> ZIP</a:t>
            </a:r>
            <a:endParaRPr lang="cs-CZ" altLang="cs-CZ" sz="4000" dirty="0">
              <a:solidFill>
                <a:schemeClr val="tx2"/>
              </a:solidFill>
              <a:effectLst>
                <a:outerShdw blurRad="38100" dist="38100" dir="2700000" algn="tl">
                  <a:srgbClr val="000000">
                    <a:alpha val="43137"/>
                  </a:srgbClr>
                </a:outerShdw>
              </a:effectLst>
            </a:endParaRPr>
          </a:p>
        </p:txBody>
      </p:sp>
      <p:sp>
        <p:nvSpPr>
          <p:cNvPr id="173059" name="Text Box 1027"/>
          <p:cNvSpPr txBox="1">
            <a:spLocks noChangeArrowheads="1"/>
          </p:cNvSpPr>
          <p:nvPr/>
        </p:nvSpPr>
        <p:spPr bwMode="auto">
          <a:xfrm>
            <a:off x="228600" y="1066800"/>
            <a:ext cx="808781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určeny </a:t>
            </a:r>
            <a:r>
              <a:rPr lang="cs-CZ" altLang="cs-CZ" sz="2400" dirty="0">
                <a:latin typeface="Arial" panose="020B0604020202020204" pitchFamily="34" charset="0"/>
                <a:cs typeface="Arial" panose="020B0604020202020204" pitchFamily="34" charset="0"/>
              </a:rPr>
              <a:t>především pro jednoduché zálohování a </a:t>
            </a:r>
            <a:r>
              <a:rPr lang="cs-CZ" altLang="cs-CZ" sz="2400" dirty="0" smtClean="0">
                <a:latin typeface="Arial" panose="020B0604020202020204" pitchFamily="34" charset="0"/>
                <a:cs typeface="Arial" panose="020B0604020202020204" pitchFamily="34" charset="0"/>
              </a:rPr>
              <a:t>přenos větších </a:t>
            </a:r>
            <a:r>
              <a:rPr lang="cs-CZ" altLang="cs-CZ" sz="2400" dirty="0">
                <a:latin typeface="Arial" panose="020B0604020202020204" pitchFamily="34" charset="0"/>
                <a:cs typeface="Arial" panose="020B0604020202020204" pitchFamily="34" charset="0"/>
              </a:rPr>
              <a:t>souborů mezi počítači</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s </a:t>
            </a:r>
            <a:r>
              <a:rPr lang="cs-CZ" altLang="cs-CZ" sz="2400" dirty="0">
                <a:latin typeface="Arial" panose="020B0604020202020204" pitchFamily="34" charset="0"/>
                <a:cs typeface="Arial" panose="020B0604020202020204" pitchFamily="34" charset="0"/>
              </a:rPr>
              <a:t>kapacitou 100 MB nebo 250 MB</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jako </a:t>
            </a:r>
            <a:r>
              <a:rPr lang="cs-CZ" altLang="cs-CZ" sz="2400" dirty="0">
                <a:latin typeface="Arial" panose="020B0604020202020204" pitchFamily="34" charset="0"/>
                <a:cs typeface="Arial" panose="020B0604020202020204" pitchFamily="34" charset="0"/>
              </a:rPr>
              <a:t>výměnné médium se používá speciální </a:t>
            </a:r>
            <a:r>
              <a:rPr lang="cs-CZ" altLang="cs-CZ" sz="2400" dirty="0" err="1" smtClean="0">
                <a:latin typeface="Arial" panose="020B0604020202020204" pitchFamily="34" charset="0"/>
                <a:cs typeface="Arial" panose="020B0604020202020204" pitchFamily="34" charset="0"/>
              </a:rPr>
              <a:t>cartridge</a:t>
            </a:r>
            <a:r>
              <a:rPr lang="cs-CZ" altLang="cs-CZ" sz="2400" dirty="0" smtClean="0">
                <a:latin typeface="Arial" panose="020B0604020202020204" pitchFamily="34" charset="0"/>
                <a:cs typeface="Arial" panose="020B0604020202020204" pitchFamily="34" charset="0"/>
              </a:rPr>
              <a:t> (</a:t>
            </a:r>
            <a:r>
              <a:rPr lang="cs-CZ" altLang="cs-CZ" sz="2400" dirty="0">
                <a:latin typeface="Arial" panose="020B0604020202020204" pitchFamily="34" charset="0"/>
                <a:cs typeface="Arial" panose="020B0604020202020204" pitchFamily="34" charset="0"/>
              </a:rPr>
              <a:t>podobná 3,5</a:t>
            </a:r>
            <a:r>
              <a:rPr lang="en-US" altLang="cs-CZ" sz="2400" dirty="0">
                <a:latin typeface="Arial" panose="020B0604020202020204" pitchFamily="34" charset="0"/>
                <a:cs typeface="Arial" panose="020B0604020202020204" pitchFamily="34" charset="0"/>
              </a:rPr>
              <a:t>” </a:t>
            </a:r>
            <a:r>
              <a:rPr lang="cs-CZ" altLang="cs-CZ" sz="2400" dirty="0">
                <a:latin typeface="Arial" panose="020B0604020202020204" pitchFamily="34" charset="0"/>
                <a:cs typeface="Arial" panose="020B0604020202020204" pitchFamily="34" charset="0"/>
              </a:rPr>
              <a:t>disketě), přičemž mechaniky ZIP </a:t>
            </a:r>
            <a:r>
              <a:rPr lang="cs-CZ" altLang="cs-CZ" sz="2400" dirty="0" smtClean="0">
                <a:latin typeface="Arial" panose="020B0604020202020204" pitchFamily="34" charset="0"/>
                <a:cs typeface="Arial" panose="020B0604020202020204" pitchFamily="34" charset="0"/>
              </a:rPr>
              <a:t>250 </a:t>
            </a:r>
            <a:r>
              <a:rPr lang="cs-CZ" altLang="cs-CZ" sz="2400" dirty="0">
                <a:latin typeface="Arial" panose="020B0604020202020204" pitchFamily="34" charset="0"/>
                <a:cs typeface="Arial" panose="020B0604020202020204" pitchFamily="34" charset="0"/>
              </a:rPr>
              <a:t>MB dokáží pracovat i se 100 MB </a:t>
            </a:r>
            <a:r>
              <a:rPr lang="cs-CZ" altLang="cs-CZ" sz="2400" dirty="0" err="1">
                <a:latin typeface="Arial" panose="020B0604020202020204" pitchFamily="34" charset="0"/>
                <a:cs typeface="Arial" panose="020B0604020202020204" pitchFamily="34" charset="0"/>
              </a:rPr>
              <a:t>cartridgí</a:t>
            </a:r>
            <a:endParaRPr lang="cs-CZ" altLang="cs-CZ" sz="2400" dirty="0">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podle </a:t>
            </a:r>
            <a:r>
              <a:rPr lang="cs-CZ" altLang="cs-CZ" sz="2400" dirty="0">
                <a:latin typeface="Arial" panose="020B0604020202020204" pitchFamily="34" charset="0"/>
                <a:cs typeface="Arial" panose="020B0604020202020204" pitchFamily="34" charset="0"/>
              </a:rPr>
              <a:t>provedení je lze rozdělit </a:t>
            </a:r>
            <a:r>
              <a:rPr lang="cs-CZ" altLang="cs-CZ" sz="2400" dirty="0" smtClean="0">
                <a:latin typeface="Arial" panose="020B0604020202020204" pitchFamily="34" charset="0"/>
                <a:cs typeface="Arial" panose="020B0604020202020204" pitchFamily="34" charset="0"/>
              </a:rPr>
              <a:t>na</a:t>
            </a:r>
          </a:p>
          <a:p>
            <a:pPr marL="800100" lvl="1" indent="-342900">
              <a:spcBef>
                <a:spcPct val="25000"/>
              </a:spcBef>
              <a:buFont typeface="Courier New" panose="02070309020205020404" pitchFamily="49" charset="0"/>
              <a:buChar char="o"/>
            </a:pPr>
            <a:r>
              <a:rPr lang="cs-CZ" altLang="cs-CZ" sz="2000" dirty="0" smtClean="0">
                <a:latin typeface="Arial" panose="020B0604020202020204" pitchFamily="34" charset="0"/>
                <a:cs typeface="Arial" panose="020B0604020202020204" pitchFamily="34" charset="0"/>
              </a:rPr>
              <a:t>interní </a:t>
            </a:r>
            <a:r>
              <a:rPr lang="cs-CZ" altLang="cs-CZ" sz="2000" dirty="0">
                <a:latin typeface="Arial" panose="020B0604020202020204" pitchFamily="34" charset="0"/>
                <a:cs typeface="Arial" panose="020B0604020202020204" pitchFamily="34" charset="0"/>
              </a:rPr>
              <a:t>ATAPI (připojení na rozhraní </a:t>
            </a:r>
            <a:r>
              <a:rPr lang="cs-CZ" altLang="cs-CZ" sz="2000" dirty="0" smtClean="0">
                <a:latin typeface="Arial" panose="020B0604020202020204" pitchFamily="34" charset="0"/>
                <a:cs typeface="Arial" panose="020B0604020202020204" pitchFamily="34" charset="0"/>
              </a:rPr>
              <a:t>IDE)</a:t>
            </a:r>
          </a:p>
          <a:p>
            <a:pPr marL="800100" lvl="1" indent="-342900">
              <a:spcBef>
                <a:spcPct val="25000"/>
              </a:spcBef>
              <a:buFont typeface="Courier New" panose="02070309020205020404" pitchFamily="49" charset="0"/>
              <a:buChar char="o"/>
            </a:pPr>
            <a:r>
              <a:rPr lang="cs-CZ" altLang="cs-CZ" sz="2000" dirty="0" smtClean="0">
                <a:latin typeface="Arial" panose="020B0604020202020204" pitchFamily="34" charset="0"/>
                <a:cs typeface="Arial" panose="020B0604020202020204" pitchFamily="34" charset="0"/>
              </a:rPr>
              <a:t>externí </a:t>
            </a:r>
            <a:r>
              <a:rPr lang="cs-CZ" altLang="cs-CZ" sz="2000" dirty="0">
                <a:latin typeface="Arial" panose="020B0604020202020204" pitchFamily="34" charset="0"/>
                <a:cs typeface="Arial" panose="020B0604020202020204" pitchFamily="34" charset="0"/>
              </a:rPr>
              <a:t>PP (paralelní port) nebo USB</a:t>
            </a:r>
          </a:p>
          <a:p>
            <a:pPr marL="342900" indent="-342900">
              <a:spcBef>
                <a:spcPct val="25000"/>
              </a:spcBef>
              <a:buFont typeface="Arial" panose="020B0604020202020204" pitchFamily="34" charset="0"/>
              <a:buChar char="•"/>
            </a:pPr>
            <a:r>
              <a:rPr lang="cs-CZ" altLang="cs-CZ" sz="2400" dirty="0" err="1" smtClean="0">
                <a:latin typeface="Arial" panose="020B0604020202020204" pitchFamily="34" charset="0"/>
                <a:cs typeface="Arial" panose="020B0604020202020204" pitchFamily="34" charset="0"/>
              </a:rPr>
              <a:t>cartdridge</a:t>
            </a:r>
            <a:r>
              <a:rPr lang="cs-CZ" altLang="cs-CZ" sz="2400" dirty="0" smtClean="0">
                <a:latin typeface="Arial" panose="020B0604020202020204" pitchFamily="34" charset="0"/>
                <a:cs typeface="Arial" panose="020B0604020202020204" pitchFamily="34" charset="0"/>
              </a:rPr>
              <a:t> </a:t>
            </a:r>
            <a:r>
              <a:rPr lang="cs-CZ" altLang="cs-CZ" sz="2400" dirty="0">
                <a:latin typeface="Arial" panose="020B0604020202020204" pitchFamily="34" charset="0"/>
                <a:cs typeface="Arial" panose="020B0604020202020204" pitchFamily="34" charset="0"/>
              </a:rPr>
              <a:t>je poměrně drahá, proto jsou v dnešní </a:t>
            </a:r>
            <a:r>
              <a:rPr lang="cs-CZ" altLang="cs-CZ" sz="2400" dirty="0" smtClean="0">
                <a:latin typeface="Arial" panose="020B0604020202020204" pitchFamily="34" charset="0"/>
                <a:cs typeface="Arial" panose="020B0604020202020204" pitchFamily="34" charset="0"/>
              </a:rPr>
              <a:t>době mechaniky </a:t>
            </a:r>
            <a:r>
              <a:rPr lang="cs-CZ" altLang="cs-CZ" sz="2400" dirty="0">
                <a:latin typeface="Arial" panose="020B0604020202020204" pitchFamily="34" charset="0"/>
                <a:cs typeface="Arial" panose="020B0604020202020204" pitchFamily="34" charset="0"/>
              </a:rPr>
              <a:t>ZIP </a:t>
            </a:r>
            <a:r>
              <a:rPr lang="cs-CZ" altLang="cs-CZ" sz="2400" dirty="0" smtClean="0">
                <a:latin typeface="Arial" panose="020B0604020202020204" pitchFamily="34" charset="0"/>
                <a:cs typeface="Arial" panose="020B0604020202020204" pitchFamily="34" charset="0"/>
              </a:rPr>
              <a:t>už nahrazeny mechanikami </a:t>
            </a:r>
            <a:r>
              <a:rPr lang="cs-CZ" altLang="cs-CZ" sz="2400" dirty="0">
                <a:latin typeface="Arial" panose="020B0604020202020204" pitchFamily="34" charset="0"/>
                <a:cs typeface="Arial" panose="020B0604020202020204" pitchFamily="34" charset="0"/>
              </a:rPr>
              <a:t>CD-RW</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44</a:t>
            </a:fld>
            <a:endParaRPr lang="cs-CZ"/>
          </a:p>
        </p:txBody>
      </p:sp>
    </p:spTree>
    <p:extLst>
      <p:ext uri="{BB962C8B-B14F-4D97-AF65-F5344CB8AC3E}">
        <p14:creationId xmlns:p14="http://schemas.microsoft.com/office/powerpoint/2010/main" val="28723768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4208" y="1628800"/>
            <a:ext cx="3943003" cy="394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1026"/>
          <p:cNvSpPr txBox="1">
            <a:spLocks noChangeArrowheads="1"/>
          </p:cNvSpPr>
          <p:nvPr/>
        </p:nvSpPr>
        <p:spPr bwMode="auto">
          <a:xfrm>
            <a:off x="467544" y="260648"/>
            <a:ext cx="80648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smtClean="0">
                <a:solidFill>
                  <a:schemeClr val="tx2"/>
                </a:solidFill>
                <a:effectLst>
                  <a:outerShdw blurRad="38100" dist="38100" dir="2700000" algn="tl">
                    <a:srgbClr val="000000">
                      <a:alpha val="43137"/>
                    </a:srgbClr>
                  </a:outerShdw>
                </a:effectLst>
              </a:rPr>
              <a:t>Mechanika</a:t>
            </a:r>
            <a:r>
              <a:rPr lang="en-US" altLang="cs-CZ" sz="4000" dirty="0" smtClean="0">
                <a:solidFill>
                  <a:schemeClr val="tx2"/>
                </a:solidFill>
                <a:effectLst>
                  <a:outerShdw blurRad="38100" dist="38100" dir="2700000" algn="tl">
                    <a:srgbClr val="000000">
                      <a:alpha val="43137"/>
                    </a:srgbClr>
                  </a:outerShdw>
                </a:effectLst>
              </a:rPr>
              <a:t> </a:t>
            </a:r>
            <a:r>
              <a:rPr lang="en-US" altLang="cs-CZ" sz="4000" dirty="0">
                <a:solidFill>
                  <a:schemeClr val="tx2"/>
                </a:solidFill>
                <a:effectLst>
                  <a:outerShdw blurRad="38100" dist="38100" dir="2700000" algn="tl">
                    <a:srgbClr val="000000">
                      <a:alpha val="43137"/>
                    </a:srgbClr>
                  </a:outerShdw>
                </a:effectLst>
              </a:rPr>
              <a:t>ZIP</a:t>
            </a:r>
            <a:endParaRPr lang="cs-CZ" altLang="cs-CZ" sz="4000" dirty="0">
              <a:solidFill>
                <a:schemeClr val="tx2"/>
              </a:solidFill>
              <a:effectLst>
                <a:outerShdw blurRad="38100" dist="38100" dir="2700000" algn="tl">
                  <a:srgbClr val="000000">
                    <a:alpha val="43137"/>
                  </a:srgbClr>
                </a:outerShdw>
              </a:effectLst>
            </a:endParaRPr>
          </a:p>
        </p:txBody>
      </p:sp>
      <p:sp>
        <p:nvSpPr>
          <p:cNvPr id="5" name="Text Box 4"/>
          <p:cNvSpPr txBox="1">
            <a:spLocks noChangeArrowheads="1"/>
          </p:cNvSpPr>
          <p:nvPr/>
        </p:nvSpPr>
        <p:spPr bwMode="auto">
          <a:xfrm>
            <a:off x="611560" y="1484784"/>
            <a:ext cx="444897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42913" indent="-442913"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buFontTx/>
              <a:buChar char="•"/>
            </a:pPr>
            <a:r>
              <a:rPr lang="cs-CZ" altLang="cs-CZ" sz="2400" b="0" dirty="0" smtClean="0">
                <a:latin typeface="Arial" panose="020B0604020202020204" pitchFamily="34" charset="0"/>
                <a:cs typeface="Arial" panose="020B0604020202020204" pitchFamily="34" charset="0"/>
              </a:rPr>
              <a:t>měla </a:t>
            </a:r>
            <a:r>
              <a:rPr lang="cs-CZ" altLang="cs-CZ" sz="2400" b="0" dirty="0">
                <a:latin typeface="Arial" panose="020B0604020202020204" pitchFamily="34" charset="0"/>
                <a:cs typeface="Arial" panose="020B0604020202020204" pitchFamily="34" charset="0"/>
              </a:rPr>
              <a:t>nahradit disketu</a:t>
            </a:r>
          </a:p>
          <a:p>
            <a:pPr algn="l" eaLnBrk="1" hangingPunct="1">
              <a:buFontTx/>
              <a:buChar char="•"/>
            </a:pPr>
            <a:r>
              <a:rPr lang="cs-CZ" altLang="cs-CZ" sz="2400" b="0" dirty="0">
                <a:latin typeface="Arial" panose="020B0604020202020204" pitchFamily="34" charset="0"/>
                <a:cs typeface="Arial" panose="020B0604020202020204" pitchFamily="34" charset="0"/>
              </a:rPr>
              <a:t>hustší záznam</a:t>
            </a:r>
          </a:p>
          <a:p>
            <a:pPr algn="l" eaLnBrk="1" hangingPunct="1">
              <a:buFontTx/>
              <a:buChar char="•"/>
            </a:pPr>
            <a:r>
              <a:rPr lang="cs-CZ" altLang="cs-CZ" sz="2400" b="0" dirty="0">
                <a:latin typeface="Arial" panose="020B0604020202020204" pitchFamily="34" charset="0"/>
                <a:cs typeface="Arial" panose="020B0604020202020204" pitchFamily="34" charset="0"/>
              </a:rPr>
              <a:t>vyšší otáčky</a:t>
            </a:r>
          </a:p>
          <a:p>
            <a:pPr algn="l" eaLnBrk="1" hangingPunct="1">
              <a:buFontTx/>
              <a:buChar char="•"/>
            </a:pPr>
            <a:r>
              <a:rPr lang="cs-CZ" altLang="cs-CZ" sz="2400" b="0" dirty="0">
                <a:latin typeface="Arial" panose="020B0604020202020204" pitchFamily="34" charset="0"/>
                <a:cs typeface="Arial" panose="020B0604020202020204" pitchFamily="34" charset="0"/>
              </a:rPr>
              <a:t>kapacity 100, 250 a 750 MB</a:t>
            </a:r>
          </a:p>
          <a:p>
            <a:pPr algn="l" eaLnBrk="1" hangingPunct="1">
              <a:buFontTx/>
              <a:buChar char="•"/>
            </a:pPr>
            <a:r>
              <a:rPr lang="cs-CZ" altLang="cs-CZ" sz="2400" b="0" dirty="0">
                <a:latin typeface="Arial" panose="020B0604020202020204" pitchFamily="34" charset="0"/>
                <a:cs typeface="Arial" panose="020B0604020202020204" pitchFamily="34" charset="0"/>
              </a:rPr>
              <a:t>externí a interní mechaniky</a:t>
            </a:r>
          </a:p>
          <a:p>
            <a:pPr algn="l" eaLnBrk="1" hangingPunct="1">
              <a:buFontTx/>
              <a:buChar char="•"/>
            </a:pPr>
            <a:r>
              <a:rPr lang="cs-CZ" altLang="cs-CZ" sz="2400" b="0" dirty="0">
                <a:latin typeface="Arial" panose="020B0604020202020204" pitchFamily="34" charset="0"/>
                <a:cs typeface="Arial" panose="020B0604020202020204" pitchFamily="34" charset="0"/>
              </a:rPr>
              <a:t>vysoká cena</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45</a:t>
            </a:fld>
            <a:endParaRPr lang="cs-CZ"/>
          </a:p>
        </p:txBody>
      </p:sp>
    </p:spTree>
    <p:extLst>
      <p:ext uri="{BB962C8B-B14F-4D97-AF65-F5344CB8AC3E}">
        <p14:creationId xmlns:p14="http://schemas.microsoft.com/office/powerpoint/2010/main" val="1416316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0" y="106363"/>
            <a:ext cx="831641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smtClean="0">
                <a:solidFill>
                  <a:schemeClr val="tx2"/>
                </a:solidFill>
                <a:effectLst>
                  <a:outerShdw blurRad="38100" dist="38100" dir="2700000" algn="tl">
                    <a:srgbClr val="000000">
                      <a:alpha val="43137"/>
                    </a:srgbClr>
                  </a:outerShdw>
                </a:effectLst>
              </a:rPr>
              <a:t>Diskové paměti</a:t>
            </a:r>
            <a:endParaRPr lang="cs-CZ" altLang="cs-CZ" sz="4000" dirty="0">
              <a:solidFill>
                <a:schemeClr val="tx2"/>
              </a:solidFill>
              <a:effectLst>
                <a:outerShdw blurRad="38100" dist="38100" dir="2700000" algn="tl">
                  <a:srgbClr val="000000">
                    <a:alpha val="43137"/>
                  </a:srgbClr>
                </a:outerShdw>
              </a:effectLst>
            </a:endParaRPr>
          </a:p>
        </p:txBody>
      </p:sp>
      <p:sp>
        <p:nvSpPr>
          <p:cNvPr id="90115" name="Text Box 3"/>
          <p:cNvSpPr txBox="1">
            <a:spLocks noChangeArrowheads="1"/>
          </p:cNvSpPr>
          <p:nvPr/>
        </p:nvSpPr>
        <p:spPr bwMode="auto">
          <a:xfrm>
            <a:off x="228600" y="1066800"/>
            <a:ext cx="859187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cs-CZ" altLang="cs-CZ" sz="3200" b="1" dirty="0">
                <a:solidFill>
                  <a:schemeClr val="tx2"/>
                </a:solidFill>
                <a:latin typeface="Arial" panose="020B0604020202020204" pitchFamily="34" charset="0"/>
                <a:cs typeface="Arial" panose="020B0604020202020204" pitchFamily="34" charset="0"/>
              </a:rPr>
              <a:t>Struktura dat na disku </a:t>
            </a:r>
          </a:p>
          <a:p>
            <a:pPr marL="457200" indent="-457200">
              <a:spcBef>
                <a:spcPct val="25000"/>
              </a:spcBef>
              <a:buFont typeface="Arial" panose="020B0604020202020204" pitchFamily="34" charset="0"/>
              <a:buChar char="•"/>
            </a:pPr>
            <a:r>
              <a:rPr lang="cs-CZ" altLang="cs-CZ" sz="2800" dirty="0" smtClean="0">
                <a:solidFill>
                  <a:schemeClr val="tx1"/>
                </a:solidFill>
                <a:latin typeface="Arial" panose="020B0604020202020204" pitchFamily="34" charset="0"/>
                <a:cs typeface="Arial" panose="020B0604020202020204" pitchFamily="34" charset="0"/>
              </a:rPr>
              <a:t>data </a:t>
            </a:r>
            <a:r>
              <a:rPr lang="cs-CZ" altLang="cs-CZ" sz="2800" dirty="0">
                <a:solidFill>
                  <a:schemeClr val="tx1"/>
                </a:solidFill>
                <a:latin typeface="Arial" panose="020B0604020202020204" pitchFamily="34" charset="0"/>
                <a:cs typeface="Arial" panose="020B0604020202020204" pitchFamily="34" charset="0"/>
              </a:rPr>
              <a:t>jsou ukládána v </a:t>
            </a:r>
            <a:r>
              <a:rPr lang="cs-CZ" altLang="cs-CZ" sz="2800" dirty="0" smtClean="0">
                <a:solidFill>
                  <a:schemeClr val="tx1"/>
                </a:solidFill>
                <a:latin typeface="Arial" panose="020B0604020202020204" pitchFamily="34" charset="0"/>
                <a:cs typeface="Arial" panose="020B0604020202020204" pitchFamily="34" charset="0"/>
              </a:rPr>
              <a:t>soustředných  kružnicích, které </a:t>
            </a:r>
            <a:r>
              <a:rPr lang="cs-CZ" altLang="cs-CZ" sz="2800" dirty="0">
                <a:solidFill>
                  <a:schemeClr val="tx1"/>
                </a:solidFill>
                <a:latin typeface="Arial" panose="020B0604020202020204" pitchFamily="34" charset="0"/>
                <a:cs typeface="Arial" panose="020B0604020202020204" pitchFamily="34" charset="0"/>
              </a:rPr>
              <a:t>se nazývají </a:t>
            </a:r>
            <a:r>
              <a:rPr lang="cs-CZ" altLang="cs-CZ" sz="2800" dirty="0">
                <a:solidFill>
                  <a:srgbClr val="FF0000"/>
                </a:solidFill>
                <a:latin typeface="Arial" panose="020B0604020202020204" pitchFamily="34" charset="0"/>
                <a:cs typeface="Arial" panose="020B0604020202020204" pitchFamily="34" charset="0"/>
              </a:rPr>
              <a:t>stopy</a:t>
            </a:r>
          </a:p>
          <a:p>
            <a:pPr marL="457200" indent="-457200">
              <a:spcBef>
                <a:spcPct val="25000"/>
              </a:spcBef>
              <a:buFont typeface="Arial" panose="020B0604020202020204" pitchFamily="34" charset="0"/>
              <a:buChar char="•"/>
            </a:pPr>
            <a:r>
              <a:rPr lang="cs-CZ" altLang="cs-CZ" sz="2800" dirty="0" smtClean="0">
                <a:solidFill>
                  <a:schemeClr val="tx1"/>
                </a:solidFill>
                <a:latin typeface="Arial" panose="020B0604020202020204" pitchFamily="34" charset="0"/>
                <a:cs typeface="Arial" panose="020B0604020202020204" pitchFamily="34" charset="0"/>
              </a:rPr>
              <a:t>každá </a:t>
            </a:r>
            <a:r>
              <a:rPr lang="cs-CZ" altLang="cs-CZ" sz="2800" dirty="0">
                <a:solidFill>
                  <a:schemeClr val="tx1"/>
                </a:solidFill>
                <a:latin typeface="Arial" panose="020B0604020202020204" pitchFamily="34" charset="0"/>
                <a:cs typeface="Arial" panose="020B0604020202020204" pitchFamily="34" charset="0"/>
              </a:rPr>
              <a:t>stopa je rozdělena na určitý počet </a:t>
            </a:r>
            <a:r>
              <a:rPr lang="cs-CZ" altLang="cs-CZ" sz="2800" dirty="0" smtClean="0">
                <a:solidFill>
                  <a:schemeClr val="tx1"/>
                </a:solidFill>
                <a:latin typeface="Arial" panose="020B0604020202020204" pitchFamily="34" charset="0"/>
                <a:cs typeface="Arial" panose="020B0604020202020204" pitchFamily="34" charset="0"/>
              </a:rPr>
              <a:t>úseků</a:t>
            </a:r>
            <a:r>
              <a:rPr lang="cs-CZ" altLang="cs-CZ" sz="2800" dirty="0" smtClean="0">
                <a:latin typeface="Arial" panose="020B0604020202020204" pitchFamily="34" charset="0"/>
                <a:cs typeface="Arial" panose="020B0604020202020204" pitchFamily="34" charset="0"/>
              </a:rPr>
              <a:t> </a:t>
            </a:r>
            <a:r>
              <a:rPr lang="cs-CZ" altLang="cs-CZ" sz="2800" dirty="0" smtClean="0">
                <a:solidFill>
                  <a:schemeClr val="tx1"/>
                </a:solidFill>
                <a:latin typeface="Arial" panose="020B0604020202020204" pitchFamily="34" charset="0"/>
                <a:cs typeface="Arial" panose="020B0604020202020204" pitchFamily="34" charset="0"/>
              </a:rPr>
              <a:t>nazývaných </a:t>
            </a:r>
            <a:r>
              <a:rPr lang="cs-CZ" altLang="cs-CZ" sz="2800" dirty="0" smtClean="0">
                <a:solidFill>
                  <a:srgbClr val="FF0000"/>
                </a:solidFill>
                <a:latin typeface="Arial" panose="020B0604020202020204" pitchFamily="34" charset="0"/>
                <a:cs typeface="Arial" panose="020B0604020202020204" pitchFamily="34" charset="0"/>
              </a:rPr>
              <a:t>sektory</a:t>
            </a:r>
          </a:p>
          <a:p>
            <a:pPr marL="457200" indent="-457200">
              <a:spcBef>
                <a:spcPct val="25000"/>
              </a:spcBef>
              <a:buFont typeface="Arial" panose="020B0604020202020204" pitchFamily="34" charset="0"/>
              <a:buChar char="•"/>
            </a:pPr>
            <a:r>
              <a:rPr lang="cs-CZ" altLang="cs-CZ" sz="2800" dirty="0" smtClean="0">
                <a:solidFill>
                  <a:schemeClr val="tx1"/>
                </a:solidFill>
                <a:latin typeface="Arial" panose="020B0604020202020204" pitchFamily="34" charset="0"/>
                <a:cs typeface="Arial" panose="020B0604020202020204" pitchFamily="34" charset="0"/>
              </a:rPr>
              <a:t>všechny </a:t>
            </a:r>
            <a:r>
              <a:rPr lang="cs-CZ" altLang="cs-CZ" sz="2800" dirty="0">
                <a:solidFill>
                  <a:schemeClr val="tx1"/>
                </a:solidFill>
                <a:latin typeface="Arial" panose="020B0604020202020204" pitchFamily="34" charset="0"/>
                <a:cs typeface="Arial" panose="020B0604020202020204" pitchFamily="34" charset="0"/>
              </a:rPr>
              <a:t>stopy na médiu obsahují stejný </a:t>
            </a:r>
            <a:r>
              <a:rPr lang="cs-CZ" altLang="cs-CZ" sz="2800" dirty="0" smtClean="0">
                <a:solidFill>
                  <a:schemeClr val="tx1"/>
                </a:solidFill>
                <a:latin typeface="Arial" panose="020B0604020202020204" pitchFamily="34" charset="0"/>
                <a:cs typeface="Arial" panose="020B0604020202020204" pitchFamily="34" charset="0"/>
              </a:rPr>
              <a:t>počet</a:t>
            </a:r>
            <a:r>
              <a:rPr lang="cs-CZ" altLang="cs-CZ" sz="2800" dirty="0" smtClean="0">
                <a:latin typeface="Arial" panose="020B0604020202020204" pitchFamily="34" charset="0"/>
                <a:cs typeface="Arial" panose="020B0604020202020204" pitchFamily="34" charset="0"/>
              </a:rPr>
              <a:t> </a:t>
            </a:r>
            <a:r>
              <a:rPr lang="cs-CZ" altLang="cs-CZ" sz="2800" dirty="0" smtClean="0">
                <a:solidFill>
                  <a:schemeClr val="tx1"/>
                </a:solidFill>
                <a:latin typeface="Arial" panose="020B0604020202020204" pitchFamily="34" charset="0"/>
                <a:cs typeface="Arial" panose="020B0604020202020204" pitchFamily="34" charset="0"/>
              </a:rPr>
              <a:t>sektorů </a:t>
            </a:r>
            <a:r>
              <a:rPr lang="cs-CZ" altLang="cs-CZ" sz="2800" dirty="0">
                <a:solidFill>
                  <a:schemeClr val="tx1"/>
                </a:solidFill>
                <a:latin typeface="Arial" panose="020B0604020202020204" pitchFamily="34" charset="0"/>
                <a:cs typeface="Arial" panose="020B0604020202020204" pitchFamily="34" charset="0"/>
              </a:rPr>
              <a:t>a všechny sektory umožňují </a:t>
            </a:r>
            <a:r>
              <a:rPr lang="cs-CZ" altLang="cs-CZ" sz="2800" dirty="0" smtClean="0">
                <a:solidFill>
                  <a:schemeClr val="tx1"/>
                </a:solidFill>
                <a:latin typeface="Arial" panose="020B0604020202020204" pitchFamily="34" charset="0"/>
                <a:cs typeface="Arial" panose="020B0604020202020204" pitchFamily="34" charset="0"/>
              </a:rPr>
              <a:t>uložení</a:t>
            </a:r>
            <a:r>
              <a:rPr lang="cs-CZ" altLang="cs-CZ" sz="2800" dirty="0" smtClean="0">
                <a:latin typeface="Arial" panose="020B0604020202020204" pitchFamily="34" charset="0"/>
                <a:cs typeface="Arial" panose="020B0604020202020204" pitchFamily="34" charset="0"/>
              </a:rPr>
              <a:t> </a:t>
            </a:r>
            <a:r>
              <a:rPr lang="cs-CZ" altLang="cs-CZ" sz="2800" dirty="0" smtClean="0">
                <a:solidFill>
                  <a:schemeClr val="tx1"/>
                </a:solidFill>
                <a:latin typeface="Arial" panose="020B0604020202020204" pitchFamily="34" charset="0"/>
                <a:cs typeface="Arial" panose="020B0604020202020204" pitchFamily="34" charset="0"/>
              </a:rPr>
              <a:t>stejného </a:t>
            </a:r>
            <a:r>
              <a:rPr lang="cs-CZ" altLang="cs-CZ" sz="2800" dirty="0">
                <a:solidFill>
                  <a:schemeClr val="tx1"/>
                </a:solidFill>
                <a:latin typeface="Arial" panose="020B0604020202020204" pitchFamily="34" charset="0"/>
                <a:cs typeface="Arial" panose="020B0604020202020204" pitchFamily="34" charset="0"/>
              </a:rPr>
              <a:t>množství dat</a:t>
            </a:r>
          </a:p>
          <a:p>
            <a:pPr marL="457200" indent="-457200">
              <a:spcBef>
                <a:spcPct val="25000"/>
              </a:spcBef>
              <a:buFont typeface="Arial" panose="020B0604020202020204" pitchFamily="34" charset="0"/>
              <a:buChar char="•"/>
            </a:pPr>
            <a:r>
              <a:rPr lang="cs-CZ" altLang="cs-CZ" sz="2800" dirty="0" smtClean="0">
                <a:solidFill>
                  <a:schemeClr val="tx1"/>
                </a:solidFill>
                <a:latin typeface="Arial" panose="020B0604020202020204" pitchFamily="34" charset="0"/>
                <a:cs typeface="Arial" panose="020B0604020202020204" pitchFamily="34" charset="0"/>
              </a:rPr>
              <a:t>diskové </a:t>
            </a:r>
            <a:r>
              <a:rPr lang="cs-CZ" altLang="cs-CZ" sz="2800" dirty="0">
                <a:solidFill>
                  <a:schemeClr val="tx1"/>
                </a:solidFill>
                <a:latin typeface="Arial" panose="020B0604020202020204" pitchFamily="34" charset="0"/>
                <a:cs typeface="Arial" panose="020B0604020202020204" pitchFamily="34" charset="0"/>
              </a:rPr>
              <a:t>zařízení může využívat více </a:t>
            </a:r>
            <a:r>
              <a:rPr lang="cs-CZ" altLang="cs-CZ" sz="2800" dirty="0">
                <a:solidFill>
                  <a:srgbClr val="FF0000"/>
                </a:solidFill>
                <a:latin typeface="Arial" panose="020B0604020202020204" pitchFamily="34" charset="0"/>
                <a:cs typeface="Arial" panose="020B0604020202020204" pitchFamily="34" charset="0"/>
              </a:rPr>
              <a:t>povrchů </a:t>
            </a:r>
            <a:r>
              <a:rPr lang="cs-CZ" altLang="cs-CZ" sz="2800" dirty="0" smtClean="0">
                <a:solidFill>
                  <a:schemeClr val="tx1"/>
                </a:solidFill>
                <a:latin typeface="Arial" panose="020B0604020202020204" pitchFamily="34" charset="0"/>
                <a:cs typeface="Arial" panose="020B0604020202020204" pitchFamily="34" charset="0"/>
              </a:rPr>
              <a:t>média</a:t>
            </a:r>
            <a:r>
              <a:rPr lang="cs-CZ" altLang="cs-CZ" sz="2800" dirty="0" smtClean="0">
                <a:latin typeface="Arial" panose="020B0604020202020204" pitchFamily="34" charset="0"/>
                <a:cs typeface="Arial" panose="020B0604020202020204" pitchFamily="34" charset="0"/>
              </a:rPr>
              <a:t> </a:t>
            </a:r>
            <a:r>
              <a:rPr lang="cs-CZ" altLang="cs-CZ" sz="2800" dirty="0" smtClean="0">
                <a:solidFill>
                  <a:schemeClr val="tx1"/>
                </a:solidFill>
                <a:latin typeface="Arial" panose="020B0604020202020204" pitchFamily="34" charset="0"/>
                <a:cs typeface="Arial" panose="020B0604020202020204" pitchFamily="34" charset="0"/>
              </a:rPr>
              <a:t>(u </a:t>
            </a:r>
            <a:r>
              <a:rPr lang="cs-CZ" altLang="cs-CZ" sz="2800" dirty="0">
                <a:solidFill>
                  <a:schemeClr val="tx1"/>
                </a:solidFill>
                <a:latin typeface="Arial" panose="020B0604020202020204" pitchFamily="34" charset="0"/>
                <a:cs typeface="Arial" panose="020B0604020202020204" pitchFamily="34" charset="0"/>
              </a:rPr>
              <a:t>disket 2, u pevných disků záleží na typu)</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46</a:t>
            </a:fld>
            <a:endParaRPr lang="cs-CZ"/>
          </a:p>
        </p:txBody>
      </p:sp>
    </p:spTree>
    <p:extLst>
      <p:ext uri="{BB962C8B-B14F-4D97-AF65-F5344CB8AC3E}">
        <p14:creationId xmlns:p14="http://schemas.microsoft.com/office/powerpoint/2010/main" val="297935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467544" y="106363"/>
            <a:ext cx="81369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cs-CZ" altLang="cs-CZ" sz="4000" dirty="0">
                <a:solidFill>
                  <a:schemeClr val="tx2"/>
                </a:solidFill>
                <a:effectLst>
                  <a:outerShdw blurRad="38100" dist="38100" dir="2700000" algn="tl">
                    <a:srgbClr val="000000">
                      <a:alpha val="43137"/>
                    </a:srgbClr>
                  </a:outerShdw>
                </a:effectLst>
              </a:rPr>
              <a:t>Struktura dat na disku</a:t>
            </a:r>
          </a:p>
        </p:txBody>
      </p:sp>
      <p:grpSp>
        <p:nvGrpSpPr>
          <p:cNvPr id="91166" name="Group 30"/>
          <p:cNvGrpSpPr>
            <a:grpSpLocks/>
          </p:cNvGrpSpPr>
          <p:nvPr/>
        </p:nvGrpSpPr>
        <p:grpSpPr bwMode="auto">
          <a:xfrm>
            <a:off x="165100" y="1193800"/>
            <a:ext cx="4572000" cy="4572000"/>
            <a:chOff x="1152" y="912"/>
            <a:chExt cx="2880" cy="2880"/>
          </a:xfrm>
        </p:grpSpPr>
        <p:sp>
          <p:nvSpPr>
            <p:cNvPr id="91156" name="Oval 20"/>
            <p:cNvSpPr>
              <a:spLocks noChangeArrowheads="1"/>
            </p:cNvSpPr>
            <p:nvPr/>
          </p:nvSpPr>
          <p:spPr bwMode="auto">
            <a:xfrm>
              <a:off x="1152" y="912"/>
              <a:ext cx="2880" cy="2880"/>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55" name="Oval 19"/>
            <p:cNvSpPr>
              <a:spLocks noChangeArrowheads="1"/>
            </p:cNvSpPr>
            <p:nvPr/>
          </p:nvSpPr>
          <p:spPr bwMode="auto">
            <a:xfrm>
              <a:off x="1296" y="1056"/>
              <a:ext cx="2592" cy="2592"/>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54" name="Oval 18"/>
            <p:cNvSpPr>
              <a:spLocks noChangeArrowheads="1"/>
            </p:cNvSpPr>
            <p:nvPr/>
          </p:nvSpPr>
          <p:spPr bwMode="auto">
            <a:xfrm>
              <a:off x="1440" y="1200"/>
              <a:ext cx="2304" cy="2304"/>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53" name="Oval 17"/>
            <p:cNvSpPr>
              <a:spLocks noChangeArrowheads="1"/>
            </p:cNvSpPr>
            <p:nvPr/>
          </p:nvSpPr>
          <p:spPr bwMode="auto">
            <a:xfrm>
              <a:off x="1584" y="1344"/>
              <a:ext cx="2016" cy="2016"/>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52" name="Oval 16"/>
            <p:cNvSpPr>
              <a:spLocks noChangeArrowheads="1"/>
            </p:cNvSpPr>
            <p:nvPr/>
          </p:nvSpPr>
          <p:spPr bwMode="auto">
            <a:xfrm>
              <a:off x="1728" y="1488"/>
              <a:ext cx="1728" cy="1728"/>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51" name="Oval 15"/>
            <p:cNvSpPr>
              <a:spLocks noChangeArrowheads="1"/>
            </p:cNvSpPr>
            <p:nvPr/>
          </p:nvSpPr>
          <p:spPr bwMode="auto">
            <a:xfrm>
              <a:off x="1872" y="1632"/>
              <a:ext cx="1440" cy="1440"/>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45" name="Oval 9"/>
            <p:cNvSpPr>
              <a:spLocks noChangeArrowheads="1"/>
            </p:cNvSpPr>
            <p:nvPr/>
          </p:nvSpPr>
          <p:spPr bwMode="auto">
            <a:xfrm>
              <a:off x="2016" y="1776"/>
              <a:ext cx="1152" cy="1152"/>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44" name="Oval 8"/>
            <p:cNvSpPr>
              <a:spLocks noChangeArrowheads="1"/>
            </p:cNvSpPr>
            <p:nvPr/>
          </p:nvSpPr>
          <p:spPr bwMode="auto">
            <a:xfrm>
              <a:off x="2160" y="1920"/>
              <a:ext cx="864" cy="864"/>
            </a:xfrm>
            <a:prstGeom prst="ellipse">
              <a:avLst/>
            </a:prstGeom>
            <a:solidFill>
              <a:srgbClr val="C0C0C0"/>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sp>
          <p:nvSpPr>
            <p:cNvPr id="91140" name="Line 4"/>
            <p:cNvSpPr>
              <a:spLocks noChangeShapeType="1"/>
            </p:cNvSpPr>
            <p:nvPr/>
          </p:nvSpPr>
          <p:spPr bwMode="auto">
            <a:xfrm>
              <a:off x="2592" y="912"/>
              <a:ext cx="1" cy="115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41" name="Line 5"/>
            <p:cNvSpPr>
              <a:spLocks noChangeShapeType="1"/>
            </p:cNvSpPr>
            <p:nvPr/>
          </p:nvSpPr>
          <p:spPr bwMode="auto">
            <a:xfrm flipV="1">
              <a:off x="1152" y="2352"/>
              <a:ext cx="1152" cy="1"/>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57" name="Line 21"/>
            <p:cNvSpPr>
              <a:spLocks noChangeShapeType="1"/>
            </p:cNvSpPr>
            <p:nvPr/>
          </p:nvSpPr>
          <p:spPr bwMode="auto">
            <a:xfrm flipV="1">
              <a:off x="2880" y="2352"/>
              <a:ext cx="1152" cy="1"/>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59" name="Line 23"/>
            <p:cNvSpPr>
              <a:spLocks noChangeShapeType="1"/>
            </p:cNvSpPr>
            <p:nvPr/>
          </p:nvSpPr>
          <p:spPr bwMode="auto">
            <a:xfrm>
              <a:off x="2592" y="2640"/>
              <a:ext cx="1" cy="1152"/>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60" name="Line 24"/>
            <p:cNvSpPr>
              <a:spLocks noChangeShapeType="1"/>
            </p:cNvSpPr>
            <p:nvPr/>
          </p:nvSpPr>
          <p:spPr bwMode="auto">
            <a:xfrm flipH="1">
              <a:off x="2784" y="1344"/>
              <a:ext cx="816" cy="81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62" name="Line 26"/>
            <p:cNvSpPr>
              <a:spLocks noChangeShapeType="1"/>
            </p:cNvSpPr>
            <p:nvPr/>
          </p:nvSpPr>
          <p:spPr bwMode="auto">
            <a:xfrm flipH="1">
              <a:off x="1584" y="2544"/>
              <a:ext cx="816" cy="81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64" name="Line 28"/>
            <p:cNvSpPr>
              <a:spLocks noChangeShapeType="1"/>
            </p:cNvSpPr>
            <p:nvPr/>
          </p:nvSpPr>
          <p:spPr bwMode="auto">
            <a:xfrm flipH="1" flipV="1">
              <a:off x="1584" y="1344"/>
              <a:ext cx="816" cy="81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65" name="Line 29"/>
            <p:cNvSpPr>
              <a:spLocks noChangeShapeType="1"/>
            </p:cNvSpPr>
            <p:nvPr/>
          </p:nvSpPr>
          <p:spPr bwMode="auto">
            <a:xfrm flipH="1" flipV="1">
              <a:off x="2784" y="2544"/>
              <a:ext cx="816" cy="816"/>
            </a:xfrm>
            <a:prstGeom prst="line">
              <a:avLst/>
            </a:prstGeom>
            <a:noFill/>
            <a:ln w="952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43" name="Oval 7"/>
            <p:cNvSpPr>
              <a:spLocks noChangeArrowheads="1"/>
            </p:cNvSpPr>
            <p:nvPr/>
          </p:nvSpPr>
          <p:spPr bwMode="auto">
            <a:xfrm>
              <a:off x="2304" y="2064"/>
              <a:ext cx="576" cy="576"/>
            </a:xfrm>
            <a:prstGeom prst="ellipse">
              <a:avLst/>
            </a:prstGeom>
            <a:solidFill>
              <a:schemeClr val="bg1"/>
            </a:solidFill>
            <a:ln w="2857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grpSp>
      <p:sp>
        <p:nvSpPr>
          <p:cNvPr id="91169" name="Line 33"/>
          <p:cNvSpPr>
            <a:spLocks noChangeShapeType="1"/>
          </p:cNvSpPr>
          <p:nvPr/>
        </p:nvSpPr>
        <p:spPr bwMode="auto">
          <a:xfrm flipV="1">
            <a:off x="4508500" y="2260600"/>
            <a:ext cx="1143000" cy="6096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70" name="Line 34"/>
          <p:cNvSpPr>
            <a:spLocks noChangeShapeType="1"/>
          </p:cNvSpPr>
          <p:nvPr/>
        </p:nvSpPr>
        <p:spPr bwMode="auto">
          <a:xfrm flipV="1">
            <a:off x="4356100" y="2336800"/>
            <a:ext cx="1295400" cy="9906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71" name="Line 35"/>
          <p:cNvSpPr>
            <a:spLocks noChangeShapeType="1"/>
          </p:cNvSpPr>
          <p:nvPr/>
        </p:nvSpPr>
        <p:spPr bwMode="auto">
          <a:xfrm flipV="1">
            <a:off x="4051300" y="2413000"/>
            <a:ext cx="1600200" cy="1600200"/>
          </a:xfrm>
          <a:prstGeom prst="line">
            <a:avLst/>
          </a:prstGeom>
          <a:noFill/>
          <a:ln w="28575">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72" name="Text Box 36"/>
          <p:cNvSpPr txBox="1">
            <a:spLocks noChangeArrowheads="1"/>
          </p:cNvSpPr>
          <p:nvPr/>
        </p:nvSpPr>
        <p:spPr bwMode="auto">
          <a:xfrm>
            <a:off x="5635625" y="2012950"/>
            <a:ext cx="128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2800" b="1">
                <a:solidFill>
                  <a:srgbClr val="FF0000"/>
                </a:solidFill>
              </a:rPr>
              <a:t>stopy</a:t>
            </a:r>
          </a:p>
        </p:txBody>
      </p:sp>
      <p:sp>
        <p:nvSpPr>
          <p:cNvPr id="91175" name="Line 39"/>
          <p:cNvSpPr>
            <a:spLocks noChangeShapeType="1"/>
          </p:cNvSpPr>
          <p:nvPr/>
        </p:nvSpPr>
        <p:spPr bwMode="auto">
          <a:xfrm>
            <a:off x="2451100" y="3937000"/>
            <a:ext cx="0" cy="1828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76" name="Line 40"/>
          <p:cNvSpPr>
            <a:spLocks noChangeShapeType="1"/>
          </p:cNvSpPr>
          <p:nvPr/>
        </p:nvSpPr>
        <p:spPr bwMode="auto">
          <a:xfrm>
            <a:off x="2755900" y="3784600"/>
            <a:ext cx="1295400" cy="12954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91183" name="Text Box 47"/>
          <p:cNvSpPr txBox="1">
            <a:spLocks noChangeArrowheads="1"/>
          </p:cNvSpPr>
          <p:nvPr/>
        </p:nvSpPr>
        <p:spPr bwMode="auto">
          <a:xfrm rot="3900000">
            <a:off x="2365375" y="4556125"/>
            <a:ext cx="1452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2800" b="1">
                <a:solidFill>
                  <a:srgbClr val="FF0000"/>
                </a:solidFill>
              </a:rPr>
              <a:t>sektor</a:t>
            </a:r>
          </a:p>
        </p:txBody>
      </p:sp>
      <p:sp>
        <p:nvSpPr>
          <p:cNvPr id="91184" name="Text Box 48"/>
          <p:cNvSpPr txBox="1">
            <a:spLocks noChangeArrowheads="1"/>
          </p:cNvSpPr>
          <p:nvPr/>
        </p:nvSpPr>
        <p:spPr bwMode="auto">
          <a:xfrm>
            <a:off x="4279900" y="2413000"/>
            <a:ext cx="2809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1200">
                <a:solidFill>
                  <a:srgbClr val="FF0000"/>
                </a:solidFill>
              </a:rPr>
              <a:t>0</a:t>
            </a:r>
          </a:p>
        </p:txBody>
      </p:sp>
      <p:sp>
        <p:nvSpPr>
          <p:cNvPr id="91185" name="Text Box 49"/>
          <p:cNvSpPr txBox="1">
            <a:spLocks noChangeArrowheads="1"/>
          </p:cNvSpPr>
          <p:nvPr/>
        </p:nvSpPr>
        <p:spPr bwMode="auto">
          <a:xfrm>
            <a:off x="4051300" y="2565400"/>
            <a:ext cx="2809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1200">
                <a:solidFill>
                  <a:srgbClr val="FF0000"/>
                </a:solidFill>
              </a:rPr>
              <a:t>1</a:t>
            </a:r>
          </a:p>
        </p:txBody>
      </p:sp>
      <p:sp>
        <p:nvSpPr>
          <p:cNvPr id="91186" name="Text Box 50"/>
          <p:cNvSpPr txBox="1">
            <a:spLocks noChangeArrowheads="1"/>
          </p:cNvSpPr>
          <p:nvPr/>
        </p:nvSpPr>
        <p:spPr bwMode="auto">
          <a:xfrm>
            <a:off x="3898900" y="2717800"/>
            <a:ext cx="2809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1200">
                <a:solidFill>
                  <a:srgbClr val="FF0000"/>
                </a:solidFill>
              </a:rPr>
              <a:t>2</a:t>
            </a:r>
          </a:p>
        </p:txBody>
      </p:sp>
      <p:sp>
        <p:nvSpPr>
          <p:cNvPr id="91187" name="Text Box 51"/>
          <p:cNvSpPr txBox="1">
            <a:spLocks noChangeArrowheads="1"/>
          </p:cNvSpPr>
          <p:nvPr/>
        </p:nvSpPr>
        <p:spPr bwMode="auto">
          <a:xfrm>
            <a:off x="3670300" y="2870200"/>
            <a:ext cx="334963"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cs-CZ" altLang="cs-CZ" sz="1200">
                <a:solidFill>
                  <a:srgbClr val="FF0000"/>
                </a:solidFill>
              </a:rPr>
              <a:t> 3</a:t>
            </a:r>
          </a:p>
        </p:txBody>
      </p:sp>
      <p:sp>
        <p:nvSpPr>
          <p:cNvPr id="91188" name="Rectangle 52"/>
          <p:cNvSpPr>
            <a:spLocks noChangeArrowheads="1"/>
          </p:cNvSpPr>
          <p:nvPr/>
        </p:nvSpPr>
        <p:spPr bwMode="auto">
          <a:xfrm>
            <a:off x="5054600" y="4470400"/>
            <a:ext cx="4089400" cy="23876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p>
        </p:txBody>
      </p:sp>
      <p:pic>
        <p:nvPicPr>
          <p:cNvPr id="91189" name="Picture 53" descr="04sector.gif (3388 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425" y="4673600"/>
            <a:ext cx="3798888" cy="2005013"/>
          </a:xfrm>
          <a:prstGeom prst="rect">
            <a:avLst/>
          </a:prstGeom>
          <a:noFill/>
          <a:extLst>
            <a:ext uri="{909E8E84-426E-40DD-AFC4-6F175D3DCCD1}">
              <a14:hiddenFill xmlns:a14="http://schemas.microsoft.com/office/drawing/2010/main">
                <a:solidFill>
                  <a:srgbClr val="FFFFFF"/>
                </a:solidFill>
              </a14:hiddenFill>
            </a:ext>
          </a:extLst>
        </p:spPr>
      </p:pic>
      <p:sp>
        <p:nvSpPr>
          <p:cNvPr id="2" name="Zástupný symbol pro číslo snímku 1"/>
          <p:cNvSpPr>
            <a:spLocks noGrp="1"/>
          </p:cNvSpPr>
          <p:nvPr>
            <p:ph type="sldNum" sz="quarter" idx="12"/>
          </p:nvPr>
        </p:nvSpPr>
        <p:spPr/>
        <p:txBody>
          <a:bodyPr/>
          <a:lstStyle/>
          <a:p>
            <a:fld id="{AC57A5DF-1266-40EA-9282-1E66B9DE06C0}" type="slidenum">
              <a:rPr lang="cs-CZ" smtClean="0"/>
              <a:t>47</a:t>
            </a:fld>
            <a:endParaRPr lang="cs-CZ"/>
          </a:p>
        </p:txBody>
      </p:sp>
    </p:spTree>
    <p:extLst>
      <p:ext uri="{BB962C8B-B14F-4D97-AF65-F5344CB8AC3E}">
        <p14:creationId xmlns:p14="http://schemas.microsoft.com/office/powerpoint/2010/main" val="1677780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0" y="106363"/>
            <a:ext cx="87484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Struktura dat na disku</a:t>
            </a:r>
          </a:p>
        </p:txBody>
      </p:sp>
      <p:sp>
        <p:nvSpPr>
          <p:cNvPr id="92163" name="Text Box 3"/>
          <p:cNvSpPr txBox="1">
            <a:spLocks noChangeArrowheads="1"/>
          </p:cNvSpPr>
          <p:nvPr/>
        </p:nvSpPr>
        <p:spPr bwMode="auto">
          <a:xfrm>
            <a:off x="228600" y="966788"/>
            <a:ext cx="641553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5000"/>
              </a:spcBef>
            </a:pPr>
            <a:r>
              <a:rPr lang="cs-CZ" altLang="cs-CZ" sz="3200" dirty="0" smtClean="0">
                <a:solidFill>
                  <a:schemeClr val="tx2"/>
                </a:solidFill>
                <a:latin typeface="Arial" panose="020B0604020202020204" pitchFamily="34" charset="0"/>
                <a:cs typeface="Arial" panose="020B0604020202020204" pitchFamily="34" charset="0"/>
              </a:rPr>
              <a:t>Kapacita disku</a:t>
            </a:r>
            <a:endParaRPr lang="cs-CZ" altLang="cs-CZ" sz="3200" dirty="0">
              <a:solidFill>
                <a:schemeClr val="tx2"/>
              </a:solidFill>
              <a:latin typeface="Arial" panose="020B0604020202020204" pitchFamily="34" charset="0"/>
              <a:cs typeface="Arial" panose="020B0604020202020204" pitchFamily="34" charset="0"/>
            </a:endParaRPr>
          </a:p>
          <a:p>
            <a:pPr>
              <a:spcBef>
                <a:spcPct val="25000"/>
              </a:spcBef>
            </a:pPr>
            <a:endParaRPr lang="cs-CZ" altLang="cs-CZ" dirty="0">
              <a:solidFill>
                <a:schemeClr val="tx1"/>
              </a:solidFill>
            </a:endParaRPr>
          </a:p>
          <a:p>
            <a:pPr>
              <a:spcBef>
                <a:spcPct val="25000"/>
              </a:spcBef>
            </a:pPr>
            <a:r>
              <a:rPr lang="cs-CZ" altLang="cs-CZ" sz="2400" dirty="0">
                <a:solidFill>
                  <a:schemeClr val="tx1"/>
                </a:solidFill>
                <a:latin typeface="Arial" panose="020B0604020202020204" pitchFamily="34" charset="0"/>
                <a:cs typeface="Arial" panose="020B0604020202020204" pitchFamily="34" charset="0"/>
              </a:rPr>
              <a:t>Kapacita = N</a:t>
            </a:r>
            <a:r>
              <a:rPr lang="cs-CZ" altLang="cs-CZ" sz="2400" baseline="-25000" dirty="0">
                <a:solidFill>
                  <a:schemeClr val="tx1"/>
                </a:solidFill>
                <a:latin typeface="Arial" panose="020B0604020202020204" pitchFamily="34" charset="0"/>
                <a:cs typeface="Arial" panose="020B0604020202020204" pitchFamily="34" charset="0"/>
              </a:rPr>
              <a:t>B</a:t>
            </a:r>
            <a:r>
              <a:rPr lang="cs-CZ" altLang="cs-CZ" sz="2400" dirty="0">
                <a:solidFill>
                  <a:schemeClr val="tx1"/>
                </a:solidFill>
                <a:latin typeface="Arial" panose="020B0604020202020204" pitchFamily="34" charset="0"/>
                <a:cs typeface="Arial" panose="020B0604020202020204" pitchFamily="34" charset="0"/>
              </a:rPr>
              <a:t> · N</a:t>
            </a:r>
            <a:r>
              <a:rPr lang="cs-CZ" altLang="cs-CZ" sz="2400" baseline="-25000" dirty="0">
                <a:solidFill>
                  <a:schemeClr val="tx1"/>
                </a:solidFill>
                <a:latin typeface="Arial" panose="020B0604020202020204" pitchFamily="34" charset="0"/>
                <a:cs typeface="Arial" panose="020B0604020202020204" pitchFamily="34" charset="0"/>
              </a:rPr>
              <a:t>S</a:t>
            </a:r>
            <a:r>
              <a:rPr lang="cs-CZ" altLang="cs-CZ" sz="2400" dirty="0">
                <a:solidFill>
                  <a:schemeClr val="tx1"/>
                </a:solidFill>
                <a:latin typeface="Arial" panose="020B0604020202020204" pitchFamily="34" charset="0"/>
                <a:cs typeface="Arial" panose="020B0604020202020204" pitchFamily="34" charset="0"/>
              </a:rPr>
              <a:t> · N</a:t>
            </a:r>
            <a:r>
              <a:rPr lang="cs-CZ" altLang="cs-CZ" sz="2400" baseline="-25000" dirty="0">
                <a:solidFill>
                  <a:schemeClr val="tx1"/>
                </a:solidFill>
                <a:latin typeface="Arial" panose="020B0604020202020204" pitchFamily="34" charset="0"/>
                <a:cs typeface="Arial" panose="020B0604020202020204" pitchFamily="34" charset="0"/>
              </a:rPr>
              <a:t>T</a:t>
            </a:r>
            <a:r>
              <a:rPr lang="cs-CZ" altLang="cs-CZ" sz="2400" dirty="0">
                <a:solidFill>
                  <a:schemeClr val="tx1"/>
                </a:solidFill>
                <a:latin typeface="Arial" panose="020B0604020202020204" pitchFamily="34" charset="0"/>
                <a:cs typeface="Arial" panose="020B0604020202020204" pitchFamily="34" charset="0"/>
              </a:rPr>
              <a:t> · N</a:t>
            </a:r>
            <a:r>
              <a:rPr lang="cs-CZ" altLang="cs-CZ" sz="2400" baseline="-25000" dirty="0">
                <a:solidFill>
                  <a:schemeClr val="tx1"/>
                </a:solidFill>
                <a:latin typeface="Arial" panose="020B0604020202020204" pitchFamily="34" charset="0"/>
                <a:cs typeface="Arial" panose="020B0604020202020204" pitchFamily="34" charset="0"/>
              </a:rPr>
              <a:t>P</a:t>
            </a:r>
          </a:p>
          <a:p>
            <a:pPr>
              <a:spcBef>
                <a:spcPct val="25000"/>
              </a:spcBef>
            </a:pPr>
            <a:endParaRPr lang="cs-CZ" altLang="cs-CZ" sz="2400" baseline="-25000" dirty="0">
              <a:solidFill>
                <a:schemeClr val="tx1"/>
              </a:solidFill>
              <a:latin typeface="Arial" panose="020B0604020202020204" pitchFamily="34" charset="0"/>
              <a:cs typeface="Arial" panose="020B0604020202020204" pitchFamily="34" charset="0"/>
            </a:endParaRPr>
          </a:p>
          <a:p>
            <a:pPr>
              <a:spcBef>
                <a:spcPct val="25000"/>
              </a:spcBef>
            </a:pPr>
            <a:r>
              <a:rPr lang="cs-CZ" altLang="cs-CZ" sz="2400" dirty="0">
                <a:solidFill>
                  <a:schemeClr val="tx1"/>
                </a:solidFill>
                <a:latin typeface="Arial" panose="020B0604020202020204" pitchFamily="34" charset="0"/>
                <a:cs typeface="Arial" panose="020B0604020202020204" pitchFamily="34" charset="0"/>
              </a:rPr>
              <a:t>N</a:t>
            </a:r>
            <a:r>
              <a:rPr lang="cs-CZ" altLang="cs-CZ" sz="2400" baseline="-25000" dirty="0">
                <a:solidFill>
                  <a:schemeClr val="tx1"/>
                </a:solidFill>
                <a:latin typeface="Arial" panose="020B0604020202020204" pitchFamily="34" charset="0"/>
                <a:cs typeface="Arial" panose="020B0604020202020204" pitchFamily="34" charset="0"/>
              </a:rPr>
              <a:t>B</a:t>
            </a:r>
            <a:r>
              <a:rPr lang="cs-CZ" altLang="cs-CZ" sz="2400" dirty="0">
                <a:solidFill>
                  <a:schemeClr val="tx1"/>
                </a:solidFill>
                <a:latin typeface="Arial" panose="020B0604020202020204" pitchFamily="34" charset="0"/>
                <a:cs typeface="Arial" panose="020B0604020202020204" pitchFamily="34" charset="0"/>
              </a:rPr>
              <a:t> – počet bajtů připadajících na jeden sektor</a:t>
            </a:r>
          </a:p>
          <a:p>
            <a:pPr>
              <a:spcBef>
                <a:spcPct val="25000"/>
              </a:spcBef>
            </a:pPr>
            <a:r>
              <a:rPr lang="cs-CZ" altLang="cs-CZ" sz="2400" dirty="0">
                <a:solidFill>
                  <a:schemeClr val="tx1"/>
                </a:solidFill>
                <a:latin typeface="Arial" panose="020B0604020202020204" pitchFamily="34" charset="0"/>
                <a:cs typeface="Arial" panose="020B0604020202020204" pitchFamily="34" charset="0"/>
              </a:rPr>
              <a:t>N</a:t>
            </a:r>
            <a:r>
              <a:rPr lang="cs-CZ" altLang="cs-CZ" sz="2400" baseline="-25000" dirty="0">
                <a:solidFill>
                  <a:schemeClr val="tx1"/>
                </a:solidFill>
                <a:latin typeface="Arial" panose="020B0604020202020204" pitchFamily="34" charset="0"/>
                <a:cs typeface="Arial" panose="020B0604020202020204" pitchFamily="34" charset="0"/>
              </a:rPr>
              <a:t>S</a:t>
            </a:r>
            <a:r>
              <a:rPr lang="cs-CZ" altLang="cs-CZ" sz="2400" dirty="0">
                <a:solidFill>
                  <a:schemeClr val="tx1"/>
                </a:solidFill>
                <a:latin typeface="Arial" panose="020B0604020202020204" pitchFamily="34" charset="0"/>
                <a:cs typeface="Arial" panose="020B0604020202020204" pitchFamily="34" charset="0"/>
              </a:rPr>
              <a:t> – počet sektorů na stopu</a:t>
            </a:r>
          </a:p>
          <a:p>
            <a:pPr>
              <a:spcBef>
                <a:spcPct val="25000"/>
              </a:spcBef>
            </a:pPr>
            <a:r>
              <a:rPr lang="cs-CZ" altLang="cs-CZ" sz="2400" dirty="0">
                <a:solidFill>
                  <a:schemeClr val="tx1"/>
                </a:solidFill>
                <a:latin typeface="Arial" panose="020B0604020202020204" pitchFamily="34" charset="0"/>
                <a:cs typeface="Arial" panose="020B0604020202020204" pitchFamily="34" charset="0"/>
              </a:rPr>
              <a:t>N</a:t>
            </a:r>
            <a:r>
              <a:rPr lang="cs-CZ" altLang="cs-CZ" sz="2400" baseline="-25000" dirty="0">
                <a:solidFill>
                  <a:schemeClr val="tx1"/>
                </a:solidFill>
                <a:latin typeface="Arial" panose="020B0604020202020204" pitchFamily="34" charset="0"/>
                <a:cs typeface="Arial" panose="020B0604020202020204" pitchFamily="34" charset="0"/>
              </a:rPr>
              <a:t>T</a:t>
            </a:r>
            <a:r>
              <a:rPr lang="cs-CZ" altLang="cs-CZ" sz="2400" dirty="0">
                <a:solidFill>
                  <a:schemeClr val="tx1"/>
                </a:solidFill>
                <a:latin typeface="Arial" panose="020B0604020202020204" pitchFamily="34" charset="0"/>
                <a:cs typeface="Arial" panose="020B0604020202020204" pitchFamily="34" charset="0"/>
              </a:rPr>
              <a:t> – počet stop jednoho povrchu</a:t>
            </a:r>
          </a:p>
          <a:p>
            <a:pPr>
              <a:spcBef>
                <a:spcPct val="25000"/>
              </a:spcBef>
            </a:pPr>
            <a:r>
              <a:rPr lang="cs-CZ" altLang="cs-CZ" sz="2400" dirty="0">
                <a:solidFill>
                  <a:schemeClr val="tx1"/>
                </a:solidFill>
                <a:latin typeface="Arial" panose="020B0604020202020204" pitchFamily="34" charset="0"/>
                <a:cs typeface="Arial" panose="020B0604020202020204" pitchFamily="34" charset="0"/>
              </a:rPr>
              <a:t>N</a:t>
            </a:r>
            <a:r>
              <a:rPr lang="cs-CZ" altLang="cs-CZ" sz="2400" baseline="-25000" dirty="0">
                <a:solidFill>
                  <a:schemeClr val="tx1"/>
                </a:solidFill>
                <a:latin typeface="Arial" panose="020B0604020202020204" pitchFamily="34" charset="0"/>
                <a:cs typeface="Arial" panose="020B0604020202020204" pitchFamily="34" charset="0"/>
              </a:rPr>
              <a:t>P</a:t>
            </a:r>
            <a:r>
              <a:rPr lang="cs-CZ" altLang="cs-CZ" sz="2400" dirty="0">
                <a:solidFill>
                  <a:schemeClr val="tx1"/>
                </a:solidFill>
                <a:latin typeface="Arial" panose="020B0604020202020204" pitchFamily="34" charset="0"/>
                <a:cs typeface="Arial" panose="020B0604020202020204" pitchFamily="34" charset="0"/>
              </a:rPr>
              <a:t> – počet povrchů disku</a:t>
            </a:r>
          </a:p>
          <a:p>
            <a:pPr>
              <a:spcBef>
                <a:spcPct val="25000"/>
              </a:spcBef>
            </a:pPr>
            <a:endParaRPr lang="cs-CZ" altLang="cs-CZ" dirty="0">
              <a:solidFill>
                <a:schemeClr val="tx1"/>
              </a:solidFill>
            </a:endParaRP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48</a:t>
            </a:fld>
            <a:endParaRPr lang="cs-CZ"/>
          </a:p>
        </p:txBody>
      </p:sp>
    </p:spTree>
    <p:extLst>
      <p:ext uri="{BB962C8B-B14F-4D97-AF65-F5344CB8AC3E}">
        <p14:creationId xmlns:p14="http://schemas.microsoft.com/office/powerpoint/2010/main" val="763988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323528" y="106363"/>
            <a:ext cx="856895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Pevný </a:t>
            </a:r>
            <a:r>
              <a:rPr lang="cs-CZ" altLang="cs-CZ" sz="4000" dirty="0" smtClean="0">
                <a:solidFill>
                  <a:schemeClr val="tx2"/>
                </a:solidFill>
                <a:effectLst>
                  <a:outerShdw blurRad="38100" dist="38100" dir="2700000" algn="tl">
                    <a:srgbClr val="000000">
                      <a:alpha val="43137"/>
                    </a:srgbClr>
                  </a:outerShdw>
                </a:effectLst>
              </a:rPr>
              <a:t>disk</a:t>
            </a:r>
            <a:endParaRPr lang="cs-CZ" altLang="cs-CZ" sz="4000" dirty="0">
              <a:solidFill>
                <a:schemeClr val="tx2"/>
              </a:solidFill>
              <a:effectLst>
                <a:outerShdw blurRad="38100" dist="38100" dir="2700000" algn="tl">
                  <a:srgbClr val="000000">
                    <a:alpha val="43137"/>
                  </a:srgbClr>
                </a:outerShdw>
              </a:effectLst>
            </a:endParaRPr>
          </a:p>
        </p:txBody>
      </p:sp>
      <p:sp>
        <p:nvSpPr>
          <p:cNvPr id="97283" name="Text Box 3"/>
          <p:cNvSpPr txBox="1">
            <a:spLocks noChangeArrowheads="1"/>
          </p:cNvSpPr>
          <p:nvPr/>
        </p:nvSpPr>
        <p:spPr bwMode="auto">
          <a:xfrm>
            <a:off x="228601" y="1066800"/>
            <a:ext cx="859187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Označení </a:t>
            </a:r>
            <a:r>
              <a:rPr lang="cs-CZ" altLang="cs-CZ" sz="2000" dirty="0">
                <a:solidFill>
                  <a:schemeClr val="tx2"/>
                </a:solidFill>
                <a:latin typeface="Arial" panose="020B0604020202020204" pitchFamily="34" charset="0"/>
                <a:cs typeface="Arial" panose="020B0604020202020204" pitchFamily="34" charset="0"/>
              </a:rPr>
              <a:t>HDD</a:t>
            </a:r>
            <a:r>
              <a:rPr lang="cs-CZ" altLang="cs-CZ" sz="2000" dirty="0">
                <a:latin typeface="Arial" panose="020B0604020202020204" pitchFamily="34" charset="0"/>
                <a:cs typeface="Arial" panose="020B0604020202020204" pitchFamily="34" charset="0"/>
              </a:rPr>
              <a:t> (</a:t>
            </a:r>
            <a:r>
              <a:rPr lang="cs-CZ" altLang="cs-CZ" sz="2000" dirty="0">
                <a:solidFill>
                  <a:schemeClr val="tx2"/>
                </a:solidFill>
                <a:latin typeface="Arial" panose="020B0604020202020204" pitchFamily="34" charset="0"/>
                <a:cs typeface="Arial" panose="020B0604020202020204" pitchFamily="34" charset="0"/>
              </a:rPr>
              <a:t>H</a:t>
            </a:r>
            <a:r>
              <a:rPr lang="cs-CZ" altLang="cs-CZ" sz="2000" dirty="0">
                <a:latin typeface="Arial" panose="020B0604020202020204" pitchFamily="34" charset="0"/>
                <a:cs typeface="Arial" panose="020B0604020202020204" pitchFamily="34" charset="0"/>
              </a:rPr>
              <a:t>ard </a:t>
            </a:r>
            <a:r>
              <a:rPr lang="cs-CZ" altLang="cs-CZ" sz="2000" dirty="0">
                <a:solidFill>
                  <a:schemeClr val="tx2"/>
                </a:solidFill>
                <a:latin typeface="Arial" panose="020B0604020202020204" pitchFamily="34" charset="0"/>
                <a:cs typeface="Arial" panose="020B0604020202020204" pitchFamily="34" charset="0"/>
              </a:rPr>
              <a:t>D</a:t>
            </a:r>
            <a:r>
              <a:rPr lang="cs-CZ" altLang="cs-CZ" sz="2000" dirty="0">
                <a:latin typeface="Arial" panose="020B0604020202020204" pitchFamily="34" charset="0"/>
                <a:cs typeface="Arial" panose="020B0604020202020204" pitchFamily="34" charset="0"/>
              </a:rPr>
              <a:t>isk </a:t>
            </a:r>
            <a:r>
              <a:rPr lang="cs-CZ" altLang="cs-CZ" sz="2000" dirty="0">
                <a:solidFill>
                  <a:schemeClr val="tx2"/>
                </a:solidFill>
                <a:latin typeface="Arial" panose="020B0604020202020204" pitchFamily="34" charset="0"/>
                <a:cs typeface="Arial" panose="020B0604020202020204" pitchFamily="34" charset="0"/>
              </a:rPr>
              <a:t>D</a:t>
            </a:r>
            <a:r>
              <a:rPr lang="cs-CZ" altLang="cs-CZ" sz="2000" dirty="0">
                <a:latin typeface="Arial" panose="020B0604020202020204" pitchFamily="34" charset="0"/>
                <a:cs typeface="Arial" panose="020B0604020202020204" pitchFamily="34" charset="0"/>
              </a:rPr>
              <a:t>rive</a:t>
            </a:r>
            <a:r>
              <a:rPr lang="cs-CZ" altLang="cs-CZ" sz="2000" dirty="0" smtClean="0">
                <a:latin typeface="Arial" panose="020B0604020202020204" pitchFamily="34" charset="0"/>
                <a:cs typeface="Arial" panose="020B0604020202020204" pitchFamily="34" charset="0"/>
              </a:rPr>
              <a:t>)</a:t>
            </a:r>
          </a:p>
          <a:p>
            <a:pPr marL="342900" indent="-342900">
              <a:spcBef>
                <a:spcPct val="25000"/>
              </a:spcBef>
              <a:buFont typeface="Arial" panose="020B0604020202020204" pitchFamily="34" charset="0"/>
              <a:buChar char="•"/>
            </a:pPr>
            <a:r>
              <a:rPr lang="cs-CZ" altLang="cs-CZ" sz="2000" dirty="0" smtClean="0">
                <a:latin typeface="Arial" panose="020B0604020202020204" pitchFamily="34" charset="0"/>
                <a:cs typeface="Arial" panose="020B0604020202020204" pitchFamily="34" charset="0"/>
              </a:rPr>
              <a:t>V</a:t>
            </a:r>
            <a:r>
              <a:rPr lang="cs-CZ" altLang="cs-CZ" sz="2000" dirty="0" smtClean="0">
                <a:solidFill>
                  <a:schemeClr val="tx1"/>
                </a:solidFill>
                <a:latin typeface="Arial" panose="020B0604020202020204" pitchFamily="34" charset="0"/>
                <a:cs typeface="Arial" panose="020B0604020202020204" pitchFamily="34" charset="0"/>
              </a:rPr>
              <a:t>elkokapacitní </a:t>
            </a:r>
            <a:r>
              <a:rPr lang="cs-CZ" altLang="cs-CZ" sz="2000" dirty="0">
                <a:solidFill>
                  <a:schemeClr val="tx1"/>
                </a:solidFill>
                <a:latin typeface="Arial" panose="020B0604020202020204" pitchFamily="34" charset="0"/>
                <a:cs typeface="Arial" panose="020B0604020202020204" pitchFamily="34" charset="0"/>
              </a:rPr>
              <a:t>nevýměnná disková paměť</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T</a:t>
            </a:r>
            <a:r>
              <a:rPr lang="cs-CZ" altLang="cs-CZ" sz="2000" dirty="0" smtClean="0">
                <a:solidFill>
                  <a:schemeClr val="tx1"/>
                </a:solidFill>
                <a:latin typeface="Arial" panose="020B0604020202020204" pitchFamily="34" charset="0"/>
                <a:cs typeface="Arial" panose="020B0604020202020204" pitchFamily="34" charset="0"/>
              </a:rPr>
              <a:t>vořen </a:t>
            </a:r>
            <a:r>
              <a:rPr lang="cs-CZ" altLang="cs-CZ" sz="2000" dirty="0">
                <a:solidFill>
                  <a:schemeClr val="tx1"/>
                </a:solidFill>
                <a:latin typeface="Arial" panose="020B0604020202020204" pitchFamily="34" charset="0"/>
                <a:cs typeface="Arial" panose="020B0604020202020204" pitchFamily="34" charset="0"/>
              </a:rPr>
              <a:t>několika kovovými kotouči, na nichž </a:t>
            </a:r>
            <a:r>
              <a:rPr lang="cs-CZ" altLang="cs-CZ" sz="2000" dirty="0" smtClean="0">
                <a:solidFill>
                  <a:schemeClr val="tx1"/>
                </a:solidFill>
                <a:latin typeface="Arial" panose="020B0604020202020204" pitchFamily="34" charset="0"/>
                <a:cs typeface="Arial" panose="020B0604020202020204" pitchFamily="34" charset="0"/>
              </a:rPr>
              <a:t>je nanesena </a:t>
            </a:r>
            <a:r>
              <a:rPr lang="cs-CZ" altLang="cs-CZ" sz="2000" dirty="0">
                <a:solidFill>
                  <a:schemeClr val="tx1"/>
                </a:solidFill>
                <a:latin typeface="Arial" panose="020B0604020202020204" pitchFamily="34" charset="0"/>
                <a:cs typeface="Arial" panose="020B0604020202020204" pitchFamily="34" charset="0"/>
              </a:rPr>
              <a:t>vrstva magnetického materiálu</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K</a:t>
            </a:r>
            <a:r>
              <a:rPr lang="cs-CZ" altLang="cs-CZ" sz="2000" dirty="0" smtClean="0">
                <a:solidFill>
                  <a:schemeClr val="tx1"/>
                </a:solidFill>
                <a:latin typeface="Arial" panose="020B0604020202020204" pitchFamily="34" charset="0"/>
                <a:cs typeface="Arial" panose="020B0604020202020204" pitchFamily="34" charset="0"/>
              </a:rPr>
              <a:t>otouče </a:t>
            </a:r>
            <a:r>
              <a:rPr lang="cs-CZ" altLang="cs-CZ" sz="2000" dirty="0">
                <a:solidFill>
                  <a:schemeClr val="tx1"/>
                </a:solidFill>
                <a:latin typeface="Arial" panose="020B0604020202020204" pitchFamily="34" charset="0"/>
                <a:cs typeface="Arial" panose="020B0604020202020204" pitchFamily="34" charset="0"/>
              </a:rPr>
              <a:t>jsou umístěny na společné ose v </a:t>
            </a:r>
            <a:r>
              <a:rPr lang="cs-CZ" altLang="cs-CZ" sz="2000" dirty="0" smtClean="0">
                <a:solidFill>
                  <a:schemeClr val="tx1"/>
                </a:solidFill>
                <a:latin typeface="Arial" panose="020B0604020202020204" pitchFamily="34" charset="0"/>
                <a:cs typeface="Arial" panose="020B0604020202020204" pitchFamily="34" charset="0"/>
              </a:rPr>
              <a:t>hermeticky uzavřeném </a:t>
            </a:r>
            <a:r>
              <a:rPr lang="cs-CZ" altLang="cs-CZ" sz="2000" dirty="0">
                <a:solidFill>
                  <a:schemeClr val="tx1"/>
                </a:solidFill>
                <a:latin typeface="Arial" panose="020B0604020202020204" pitchFamily="34" charset="0"/>
                <a:cs typeface="Arial" panose="020B0604020202020204" pitchFamily="34" charset="0"/>
              </a:rPr>
              <a:t>pouzdře (ochrana proti prachu) s </a:t>
            </a:r>
            <a:r>
              <a:rPr lang="cs-CZ" altLang="cs-CZ" sz="2000" dirty="0" smtClean="0">
                <a:solidFill>
                  <a:schemeClr val="tx1"/>
                </a:solidFill>
                <a:latin typeface="Arial" panose="020B0604020202020204" pitchFamily="34" charset="0"/>
                <a:cs typeface="Arial" panose="020B0604020202020204" pitchFamily="34" charset="0"/>
              </a:rPr>
              <a:t>vlastním </a:t>
            </a:r>
            <a:r>
              <a:rPr lang="cs-CZ" altLang="cs-CZ" sz="2000" dirty="0">
                <a:solidFill>
                  <a:schemeClr val="tx1"/>
                </a:solidFill>
                <a:latin typeface="Arial" panose="020B0604020202020204" pitchFamily="34" charset="0"/>
                <a:cs typeface="Arial" panose="020B0604020202020204" pitchFamily="34" charset="0"/>
              </a:rPr>
              <a:t>pohonem, vybavovacím mechanismem a elektronikou</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K</a:t>
            </a:r>
            <a:r>
              <a:rPr lang="cs-CZ" altLang="cs-CZ" sz="2000" dirty="0" smtClean="0">
                <a:solidFill>
                  <a:schemeClr val="tx1"/>
                </a:solidFill>
                <a:latin typeface="Arial" panose="020B0604020202020204" pitchFamily="34" charset="0"/>
                <a:cs typeface="Arial" panose="020B0604020202020204" pitchFamily="34" charset="0"/>
              </a:rPr>
              <a:t>aždému </a:t>
            </a:r>
            <a:r>
              <a:rPr lang="cs-CZ" altLang="cs-CZ" sz="2000" dirty="0">
                <a:solidFill>
                  <a:schemeClr val="tx1"/>
                </a:solidFill>
                <a:latin typeface="Arial" panose="020B0604020202020204" pitchFamily="34" charset="0"/>
                <a:cs typeface="Arial" panose="020B0604020202020204" pitchFamily="34" charset="0"/>
              </a:rPr>
              <a:t>povrchu disku přísluší jedna </a:t>
            </a:r>
            <a:r>
              <a:rPr lang="cs-CZ" altLang="cs-CZ" sz="2000" dirty="0" smtClean="0">
                <a:solidFill>
                  <a:schemeClr val="tx1"/>
                </a:solidFill>
                <a:latin typeface="Arial" panose="020B0604020202020204" pitchFamily="34" charset="0"/>
                <a:cs typeface="Arial" panose="020B0604020202020204" pitchFamily="34" charset="0"/>
              </a:rPr>
              <a:t>kombinovaná </a:t>
            </a:r>
            <a:r>
              <a:rPr lang="cs-CZ" altLang="cs-CZ" sz="2000" dirty="0">
                <a:solidFill>
                  <a:schemeClr val="tx1"/>
                </a:solidFill>
                <a:latin typeface="Arial" panose="020B0604020202020204" pitchFamily="34" charset="0"/>
                <a:cs typeface="Arial" panose="020B0604020202020204" pitchFamily="34" charset="0"/>
              </a:rPr>
              <a:t>čtecí/záznamová hlavička</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N</a:t>
            </a:r>
            <a:r>
              <a:rPr lang="cs-CZ" altLang="cs-CZ" sz="2000" dirty="0" smtClean="0">
                <a:solidFill>
                  <a:schemeClr val="tx1"/>
                </a:solidFill>
                <a:latin typeface="Arial" panose="020B0604020202020204" pitchFamily="34" charset="0"/>
                <a:cs typeface="Arial" panose="020B0604020202020204" pitchFamily="34" charset="0"/>
              </a:rPr>
              <a:t>a </a:t>
            </a:r>
            <a:r>
              <a:rPr lang="cs-CZ" altLang="cs-CZ" sz="2000" dirty="0">
                <a:solidFill>
                  <a:schemeClr val="tx1"/>
                </a:solidFill>
                <a:latin typeface="Arial" panose="020B0604020202020204" pitchFamily="34" charset="0"/>
                <a:cs typeface="Arial" panose="020B0604020202020204" pitchFamily="34" charset="0"/>
              </a:rPr>
              <a:t>rozdíl od diskety není hlavička v přímém </a:t>
            </a:r>
            <a:r>
              <a:rPr lang="cs-CZ" altLang="cs-CZ" sz="2000" dirty="0" smtClean="0">
                <a:solidFill>
                  <a:schemeClr val="tx1"/>
                </a:solidFill>
                <a:latin typeface="Arial" panose="020B0604020202020204" pitchFamily="34" charset="0"/>
                <a:cs typeface="Arial" panose="020B0604020202020204" pitchFamily="34" charset="0"/>
              </a:rPr>
              <a:t>kontaktu </a:t>
            </a:r>
            <a:r>
              <a:rPr lang="cs-CZ" altLang="cs-CZ" sz="2000" dirty="0">
                <a:solidFill>
                  <a:schemeClr val="tx1"/>
                </a:solidFill>
                <a:latin typeface="Arial" panose="020B0604020202020204" pitchFamily="34" charset="0"/>
                <a:cs typeface="Arial" panose="020B0604020202020204" pitchFamily="34" charset="0"/>
              </a:rPr>
              <a:t>se záznamovým médiem, neboť </a:t>
            </a:r>
            <a:r>
              <a:rPr lang="cs-CZ" altLang="cs-CZ" sz="2000" dirty="0" smtClean="0">
                <a:solidFill>
                  <a:schemeClr val="tx1"/>
                </a:solidFill>
                <a:latin typeface="Arial" panose="020B0604020202020204" pitchFamily="34" charset="0"/>
                <a:cs typeface="Arial" panose="020B0604020202020204" pitchFamily="34" charset="0"/>
              </a:rPr>
              <a:t>vlivem </a:t>
            </a:r>
            <a:r>
              <a:rPr lang="cs-CZ" altLang="cs-CZ" sz="2000" dirty="0">
                <a:solidFill>
                  <a:schemeClr val="tx1"/>
                </a:solidFill>
                <a:latin typeface="Arial" panose="020B0604020202020204" pitchFamily="34" charset="0"/>
                <a:cs typeface="Arial" panose="020B0604020202020204" pitchFamily="34" charset="0"/>
              </a:rPr>
              <a:t>aerodynamického vztlaku daného vysokými </a:t>
            </a:r>
            <a:r>
              <a:rPr lang="cs-CZ" altLang="cs-CZ" sz="2000" dirty="0" smtClean="0">
                <a:solidFill>
                  <a:schemeClr val="tx1"/>
                </a:solidFill>
                <a:latin typeface="Arial" panose="020B0604020202020204" pitchFamily="34" charset="0"/>
                <a:cs typeface="Arial" panose="020B0604020202020204" pitchFamily="34" charset="0"/>
              </a:rPr>
              <a:t>otáčkami </a:t>
            </a:r>
            <a:r>
              <a:rPr lang="cs-CZ" altLang="cs-CZ" sz="2000" dirty="0">
                <a:solidFill>
                  <a:schemeClr val="tx1"/>
                </a:solidFill>
                <a:latin typeface="Arial" panose="020B0604020202020204" pitchFamily="34" charset="0"/>
                <a:cs typeface="Arial" panose="020B0604020202020204" pitchFamily="34" charset="0"/>
              </a:rPr>
              <a:t>média (3600 až 7200 </a:t>
            </a:r>
            <a:r>
              <a:rPr lang="cs-CZ" altLang="cs-CZ" sz="2000" dirty="0" err="1">
                <a:solidFill>
                  <a:schemeClr val="tx1"/>
                </a:solidFill>
                <a:latin typeface="Arial" panose="020B0604020202020204" pitchFamily="34" charset="0"/>
                <a:cs typeface="Arial" panose="020B0604020202020204" pitchFamily="34" charset="0"/>
              </a:rPr>
              <a:t>ot</a:t>
            </a:r>
            <a:r>
              <a:rPr lang="cs-CZ" altLang="cs-CZ" sz="2000" dirty="0">
                <a:solidFill>
                  <a:schemeClr val="tx1"/>
                </a:solidFill>
                <a:latin typeface="Arial" panose="020B0604020202020204" pitchFamily="34" charset="0"/>
                <a:cs typeface="Arial" panose="020B0604020202020204" pitchFamily="34" charset="0"/>
              </a:rPr>
              <a:t>/min) plave hlava </a:t>
            </a:r>
            <a:r>
              <a:rPr lang="cs-CZ" altLang="cs-CZ" sz="2000" dirty="0" smtClean="0">
                <a:solidFill>
                  <a:schemeClr val="tx1"/>
                </a:solidFill>
                <a:latin typeface="Arial" panose="020B0604020202020204" pitchFamily="34" charset="0"/>
                <a:cs typeface="Arial" panose="020B0604020202020204" pitchFamily="34" charset="0"/>
              </a:rPr>
              <a:t>nepatrný zlomek </a:t>
            </a:r>
            <a:r>
              <a:rPr lang="cs-CZ" altLang="cs-CZ" sz="2000" dirty="0">
                <a:solidFill>
                  <a:schemeClr val="tx1"/>
                </a:solidFill>
                <a:latin typeface="Arial" panose="020B0604020202020204" pitchFamily="34" charset="0"/>
                <a:cs typeface="Arial" panose="020B0604020202020204" pitchFamily="34" charset="0"/>
              </a:rPr>
              <a:t>milimetru nad povrchem média</a:t>
            </a:r>
          </a:p>
          <a:p>
            <a:pPr marL="342900" indent="-342900">
              <a:spcBef>
                <a:spcPct val="25000"/>
              </a:spcBef>
              <a:buFont typeface="Arial" panose="020B0604020202020204" pitchFamily="34" charset="0"/>
              <a:buChar char="•"/>
            </a:pPr>
            <a:r>
              <a:rPr lang="cs-CZ" altLang="cs-CZ" sz="2000" dirty="0">
                <a:latin typeface="Arial" panose="020B0604020202020204" pitchFamily="34" charset="0"/>
                <a:cs typeface="Arial" panose="020B0604020202020204" pitchFamily="34" charset="0"/>
              </a:rPr>
              <a:t>N</a:t>
            </a:r>
            <a:r>
              <a:rPr lang="cs-CZ" altLang="cs-CZ" sz="2000" dirty="0" smtClean="0">
                <a:solidFill>
                  <a:schemeClr val="tx1"/>
                </a:solidFill>
                <a:latin typeface="Arial" panose="020B0604020202020204" pitchFamily="34" charset="0"/>
                <a:cs typeface="Arial" panose="020B0604020202020204" pitchFamily="34" charset="0"/>
              </a:rPr>
              <a:t>utno </a:t>
            </a:r>
            <a:r>
              <a:rPr lang="cs-CZ" altLang="cs-CZ" sz="2000" dirty="0">
                <a:solidFill>
                  <a:schemeClr val="tx1"/>
                </a:solidFill>
                <a:latin typeface="Arial" panose="020B0604020202020204" pitchFamily="34" charset="0"/>
                <a:cs typeface="Arial" panose="020B0604020202020204" pitchFamily="34" charset="0"/>
              </a:rPr>
              <a:t>chránit před otřesy (především za provozu)</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49</a:t>
            </a:fld>
            <a:endParaRPr lang="cs-CZ"/>
          </a:p>
        </p:txBody>
      </p:sp>
    </p:spTree>
    <p:extLst>
      <p:ext uri="{BB962C8B-B14F-4D97-AF65-F5344CB8AC3E}">
        <p14:creationId xmlns:p14="http://schemas.microsoft.com/office/powerpoint/2010/main" val="164228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pPr fontAlgn="auto">
              <a:spcAft>
                <a:spcPts val="0"/>
              </a:spcAft>
              <a:defRPr/>
            </a:pPr>
            <a:r>
              <a:rPr lang="cs-CZ" altLang="cs-CZ" sz="4000" dirty="0"/>
              <a:t>Základní parametry pamětí</a:t>
            </a:r>
          </a:p>
        </p:txBody>
      </p:sp>
      <p:sp>
        <p:nvSpPr>
          <p:cNvPr id="9219" name="Rectangle 3"/>
          <p:cNvSpPr>
            <a:spLocks noGrp="1" noRot="1" noChangeArrowheads="1"/>
          </p:cNvSpPr>
          <p:nvPr>
            <p:ph idx="1"/>
          </p:nvPr>
        </p:nvSpPr>
        <p:spPr>
          <a:xfrm>
            <a:off x="1187624" y="1916832"/>
            <a:ext cx="7344816" cy="3773016"/>
          </a:xfrm>
        </p:spPr>
        <p:txBody>
          <a:bodyPr/>
          <a:lstStyle/>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Kapacita</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Vybavovací (přístupová) doba</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Přenosová rychlost</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Statičnost / dynamičnost</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Energetická závislost</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Destruktivnost při čtení</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Spolehlivost</a:t>
            </a:r>
          </a:p>
          <a:p>
            <a:pPr marL="609600" indent="-609600">
              <a:lnSpc>
                <a:spcPct val="90000"/>
              </a:lnSpc>
              <a:buFont typeface="Wingdings" pitchFamily="2" charset="2"/>
              <a:buAutoNum type="arabicPeriod"/>
            </a:pPr>
            <a:r>
              <a:rPr lang="cs-CZ" altLang="cs-CZ" sz="2800" dirty="0" smtClean="0">
                <a:solidFill>
                  <a:schemeClr val="tx1"/>
                </a:solidFill>
                <a:latin typeface="Arial" panose="020B0604020202020204" pitchFamily="34" charset="0"/>
                <a:cs typeface="Arial" panose="020B0604020202020204" pitchFamily="34" charset="0"/>
              </a:rPr>
              <a:t>Cena za bit</a:t>
            </a:r>
          </a:p>
          <a:p>
            <a:pPr marL="609600" indent="-609600">
              <a:lnSpc>
                <a:spcPct val="90000"/>
              </a:lnSpc>
              <a:buFont typeface="Wingdings" pitchFamily="2" charset="2"/>
              <a:buAutoNum type="arabicPeriod"/>
            </a:pPr>
            <a:endParaRPr lang="cs-CZ" altLang="cs-CZ" dirty="0" smtClean="0"/>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5</a:t>
            </a:fld>
            <a:endParaRPr lang="cs-CZ"/>
          </a:p>
        </p:txBody>
      </p:sp>
    </p:spTree>
    <p:extLst>
      <p:ext uri="{BB962C8B-B14F-4D97-AF65-F5344CB8AC3E}">
        <p14:creationId xmlns:p14="http://schemas.microsoft.com/office/powerpoint/2010/main" val="3757836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228600" y="106363"/>
            <a:ext cx="830384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Pevný disk</a:t>
            </a:r>
          </a:p>
        </p:txBody>
      </p:sp>
      <p:sp>
        <p:nvSpPr>
          <p:cNvPr id="101379" name="Text Box 3"/>
          <p:cNvSpPr txBox="1">
            <a:spLocks noChangeArrowheads="1"/>
          </p:cNvSpPr>
          <p:nvPr/>
        </p:nvSpPr>
        <p:spPr bwMode="auto">
          <a:xfrm>
            <a:off x="228600" y="1066800"/>
            <a:ext cx="8375848" cy="4262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Skupina </a:t>
            </a:r>
            <a:r>
              <a:rPr lang="cs-CZ" altLang="cs-CZ" sz="2000" dirty="0">
                <a:solidFill>
                  <a:schemeClr val="tx1"/>
                </a:solidFill>
                <a:latin typeface="Arial" panose="020B0604020202020204" pitchFamily="34" charset="0"/>
                <a:cs typeface="Arial" panose="020B0604020202020204" pitchFamily="34" charset="0"/>
              </a:rPr>
              <a:t>stop, které jsou současně přístupné </a:t>
            </a:r>
            <a:r>
              <a:rPr lang="cs-CZ" altLang="cs-CZ" sz="2000" dirty="0" smtClean="0">
                <a:solidFill>
                  <a:schemeClr val="tx1"/>
                </a:solidFill>
                <a:latin typeface="Arial" panose="020B0604020202020204" pitchFamily="34" charset="0"/>
                <a:cs typeface="Arial" panose="020B0604020202020204" pitchFamily="34" charset="0"/>
              </a:rPr>
              <a:t>nad sebou </a:t>
            </a:r>
            <a:r>
              <a:rPr lang="cs-CZ" altLang="cs-CZ" sz="2000" dirty="0">
                <a:solidFill>
                  <a:schemeClr val="tx1"/>
                </a:solidFill>
                <a:latin typeface="Arial" panose="020B0604020202020204" pitchFamily="34" charset="0"/>
                <a:cs typeface="Arial" panose="020B0604020202020204" pitchFamily="34" charset="0"/>
              </a:rPr>
              <a:t>umístěným hlavičkám, se nazývá </a:t>
            </a:r>
            <a:r>
              <a:rPr lang="cs-CZ" altLang="cs-CZ" sz="2000" dirty="0">
                <a:solidFill>
                  <a:schemeClr val="tx2"/>
                </a:solidFill>
                <a:latin typeface="Arial" panose="020B0604020202020204" pitchFamily="34" charset="0"/>
                <a:cs typeface="Arial" panose="020B0604020202020204" pitchFamily="34" charset="0"/>
              </a:rPr>
              <a:t>válec</a:t>
            </a:r>
            <a:r>
              <a:rPr lang="cs-CZ" altLang="cs-CZ" sz="2000" dirty="0">
                <a:solidFill>
                  <a:schemeClr val="tx1"/>
                </a:solidFill>
                <a:latin typeface="Arial" panose="020B0604020202020204" pitchFamily="34" charset="0"/>
                <a:cs typeface="Arial" panose="020B0604020202020204" pitchFamily="34" charset="0"/>
              </a:rPr>
              <a:t> (</a:t>
            </a:r>
            <a:r>
              <a:rPr lang="cs-CZ" altLang="cs-CZ" sz="2000" dirty="0">
                <a:solidFill>
                  <a:schemeClr val="tx2"/>
                </a:solidFill>
                <a:latin typeface="Arial" panose="020B0604020202020204" pitchFamily="34" charset="0"/>
                <a:cs typeface="Arial" panose="020B0604020202020204" pitchFamily="34" charset="0"/>
              </a:rPr>
              <a:t>cylindr</a:t>
            </a:r>
            <a:r>
              <a:rPr lang="cs-CZ" altLang="cs-CZ" sz="2000" dirty="0">
                <a:solidFill>
                  <a:schemeClr val="tx1"/>
                </a:solidFill>
                <a:latin typeface="Arial" panose="020B0604020202020204" pitchFamily="34" charset="0"/>
                <a:cs typeface="Arial" panose="020B0604020202020204" pitchFamily="34" charset="0"/>
              </a:rPr>
              <a:t>)</a:t>
            </a: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Nejznámějšími </a:t>
            </a:r>
            <a:r>
              <a:rPr lang="cs-CZ" altLang="cs-CZ" sz="2000" dirty="0">
                <a:solidFill>
                  <a:schemeClr val="tx1"/>
                </a:solidFill>
                <a:latin typeface="Arial" panose="020B0604020202020204" pitchFamily="34" charset="0"/>
                <a:cs typeface="Arial" panose="020B0604020202020204" pitchFamily="34" charset="0"/>
              </a:rPr>
              <a:t>výrobci jsou firmy Western Digital</a:t>
            </a:r>
            <a:r>
              <a:rPr lang="cs-CZ" altLang="cs-CZ" sz="2000" dirty="0" smtClean="0">
                <a:solidFill>
                  <a:schemeClr val="tx1"/>
                </a:solidFill>
                <a:latin typeface="Arial" panose="020B0604020202020204" pitchFamily="34" charset="0"/>
                <a:cs typeface="Arial" panose="020B0604020202020204" pitchFamily="34" charset="0"/>
              </a:rPr>
              <a:t>, Seagate</a:t>
            </a:r>
            <a:r>
              <a:rPr lang="cs-CZ" altLang="cs-CZ" sz="2000" dirty="0">
                <a:solidFill>
                  <a:schemeClr val="tx1"/>
                </a:solidFill>
                <a:latin typeface="Arial" panose="020B0604020202020204" pitchFamily="34" charset="0"/>
                <a:cs typeface="Arial" panose="020B0604020202020204" pitchFamily="34" charset="0"/>
              </a:rPr>
              <a:t>, IBM, </a:t>
            </a:r>
            <a:r>
              <a:rPr lang="cs-CZ" altLang="cs-CZ" sz="2000" dirty="0" smtClean="0">
                <a:solidFill>
                  <a:schemeClr val="tx1"/>
                </a:solidFill>
                <a:latin typeface="Arial" panose="020B0604020202020204" pitchFamily="34" charset="0"/>
                <a:cs typeface="Arial" panose="020B0604020202020204" pitchFamily="34" charset="0"/>
              </a:rPr>
              <a:t>Samsung</a:t>
            </a:r>
            <a:endParaRPr lang="cs-CZ" altLang="cs-CZ" sz="2000" dirty="0">
              <a:solidFill>
                <a:schemeClr val="tx1"/>
              </a:solidFill>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000" dirty="0" smtClean="0">
                <a:latin typeface="Arial" panose="020B0604020202020204" pitchFamily="34" charset="0"/>
                <a:cs typeface="Arial" panose="020B0604020202020204" pitchFamily="34" charset="0"/>
              </a:rPr>
              <a:t>Ř</a:t>
            </a:r>
            <a:r>
              <a:rPr lang="cs-CZ" altLang="cs-CZ" sz="2000" dirty="0" smtClean="0">
                <a:solidFill>
                  <a:schemeClr val="tx1"/>
                </a:solidFill>
                <a:latin typeface="Arial" panose="020B0604020202020204" pitchFamily="34" charset="0"/>
                <a:cs typeface="Arial" panose="020B0604020202020204" pitchFamily="34" charset="0"/>
              </a:rPr>
              <a:t>adič </a:t>
            </a:r>
            <a:r>
              <a:rPr lang="cs-CZ" altLang="cs-CZ" sz="2000" dirty="0">
                <a:solidFill>
                  <a:schemeClr val="tx1"/>
                </a:solidFill>
                <a:latin typeface="Arial" panose="020B0604020202020204" pitchFamily="34" charset="0"/>
                <a:cs typeface="Arial" panose="020B0604020202020204" pitchFamily="34" charset="0"/>
              </a:rPr>
              <a:t>HDD se většinou nachází přímo na základní desce</a:t>
            </a:r>
          </a:p>
          <a:p>
            <a:pPr marL="342900" indent="-342900">
              <a:spcBef>
                <a:spcPct val="80000"/>
              </a:spcBef>
              <a:buFont typeface="Arial" panose="020B0604020202020204" pitchFamily="34" charset="0"/>
              <a:buChar char="•"/>
            </a:pPr>
            <a:r>
              <a:rPr lang="cs-CZ" altLang="cs-CZ" sz="2000" b="1" dirty="0">
                <a:solidFill>
                  <a:schemeClr val="tx2"/>
                </a:solidFill>
                <a:latin typeface="Arial" panose="020B0604020202020204" pitchFamily="34" charset="0"/>
                <a:cs typeface="Arial" panose="020B0604020202020204" pitchFamily="34" charset="0"/>
              </a:rPr>
              <a:t>Parametry současných pevných disků</a:t>
            </a: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Kapacita </a:t>
            </a:r>
            <a:r>
              <a:rPr lang="cs-CZ" altLang="cs-CZ" sz="2000" dirty="0">
                <a:solidFill>
                  <a:schemeClr val="tx1"/>
                </a:solidFill>
                <a:latin typeface="Arial" panose="020B0604020202020204" pitchFamily="34" charset="0"/>
                <a:cs typeface="Arial" panose="020B0604020202020204" pitchFamily="34" charset="0"/>
              </a:rPr>
              <a:t>– </a:t>
            </a:r>
            <a:r>
              <a:rPr lang="cs-CZ" altLang="cs-CZ" sz="2000" dirty="0" smtClean="0">
                <a:solidFill>
                  <a:schemeClr val="tx1"/>
                </a:solidFill>
                <a:latin typeface="Arial" panose="020B0604020202020204" pitchFamily="34" charset="0"/>
                <a:cs typeface="Arial" panose="020B0604020202020204" pitchFamily="34" charset="0"/>
              </a:rPr>
              <a:t>stovky GB, jednotky TB</a:t>
            </a:r>
            <a:endParaRPr lang="cs-CZ" altLang="cs-CZ" sz="2000" dirty="0">
              <a:solidFill>
                <a:schemeClr val="tx1"/>
              </a:solidFill>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Přístupová </a:t>
            </a:r>
            <a:r>
              <a:rPr lang="cs-CZ" altLang="cs-CZ" sz="2000" dirty="0">
                <a:solidFill>
                  <a:schemeClr val="tx1"/>
                </a:solidFill>
                <a:latin typeface="Arial" panose="020B0604020202020204" pitchFamily="34" charset="0"/>
                <a:cs typeface="Arial" panose="020B0604020202020204" pitchFamily="34" charset="0"/>
              </a:rPr>
              <a:t>doba – několik </a:t>
            </a:r>
            <a:r>
              <a:rPr lang="cs-CZ" altLang="cs-CZ" sz="2000" dirty="0" smtClean="0">
                <a:solidFill>
                  <a:schemeClr val="tx1"/>
                </a:solidFill>
                <a:latin typeface="Arial" panose="020B0604020202020204" pitchFamily="34" charset="0"/>
                <a:cs typeface="Arial" panose="020B0604020202020204" pitchFamily="34" charset="0"/>
              </a:rPr>
              <a:t>málo </a:t>
            </a:r>
            <a:r>
              <a:rPr lang="cs-CZ" altLang="cs-CZ" sz="2000" dirty="0" err="1" smtClean="0">
                <a:solidFill>
                  <a:schemeClr val="tx1"/>
                </a:solidFill>
                <a:latin typeface="Arial" panose="020B0604020202020204" pitchFamily="34" charset="0"/>
                <a:cs typeface="Arial" panose="020B0604020202020204" pitchFamily="34" charset="0"/>
              </a:rPr>
              <a:t>ms</a:t>
            </a:r>
            <a:r>
              <a:rPr lang="cs-CZ" altLang="cs-CZ" sz="2000" dirty="0" smtClean="0">
                <a:solidFill>
                  <a:schemeClr val="tx1"/>
                </a:solidFill>
                <a:latin typeface="Arial" panose="020B0604020202020204" pitchFamily="34" charset="0"/>
                <a:cs typeface="Arial" panose="020B0604020202020204" pitchFamily="34" charset="0"/>
              </a:rPr>
              <a:t> </a:t>
            </a:r>
            <a:endParaRPr lang="cs-CZ" altLang="cs-CZ" sz="2000" dirty="0">
              <a:solidFill>
                <a:schemeClr val="tx1"/>
              </a:solidFill>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Rychlost </a:t>
            </a:r>
            <a:r>
              <a:rPr lang="cs-CZ" altLang="cs-CZ" sz="2000" dirty="0">
                <a:solidFill>
                  <a:schemeClr val="tx1"/>
                </a:solidFill>
                <a:latin typeface="Arial" panose="020B0604020202020204" pitchFamily="34" charset="0"/>
                <a:cs typeface="Arial" panose="020B0604020202020204" pitchFamily="34" charset="0"/>
              </a:rPr>
              <a:t>otáčení – 5400 nebo 7200 otáček za minutu</a:t>
            </a: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Přenosová </a:t>
            </a:r>
            <a:r>
              <a:rPr lang="cs-CZ" altLang="cs-CZ" sz="2000" dirty="0">
                <a:solidFill>
                  <a:schemeClr val="tx1"/>
                </a:solidFill>
                <a:latin typeface="Arial" panose="020B0604020202020204" pitchFamily="34" charset="0"/>
                <a:cs typeface="Arial" panose="020B0604020202020204" pitchFamily="34" charset="0"/>
              </a:rPr>
              <a:t>rychlost – </a:t>
            </a:r>
            <a:r>
              <a:rPr lang="cs-CZ" altLang="cs-CZ" sz="2000" dirty="0" smtClean="0">
                <a:solidFill>
                  <a:schemeClr val="tx1"/>
                </a:solidFill>
                <a:latin typeface="Arial" panose="020B0604020202020204" pitchFamily="34" charset="0"/>
                <a:cs typeface="Arial" panose="020B0604020202020204" pitchFamily="34" charset="0"/>
              </a:rPr>
              <a:t>stovky </a:t>
            </a:r>
            <a:r>
              <a:rPr lang="cs-CZ" altLang="cs-CZ" sz="2000" dirty="0">
                <a:solidFill>
                  <a:schemeClr val="tx1"/>
                </a:solidFill>
                <a:latin typeface="Arial" panose="020B0604020202020204" pitchFamily="34" charset="0"/>
                <a:cs typeface="Arial" panose="020B0604020202020204" pitchFamily="34" charset="0"/>
              </a:rPr>
              <a:t>MB/s</a:t>
            </a:r>
          </a:p>
          <a:p>
            <a:pPr marL="342900" indent="-342900">
              <a:spcBef>
                <a:spcPct val="25000"/>
              </a:spcBef>
              <a:buFont typeface="Arial" panose="020B0604020202020204" pitchFamily="34" charset="0"/>
              <a:buChar char="•"/>
            </a:pPr>
            <a:r>
              <a:rPr lang="cs-CZ" altLang="cs-CZ" sz="2000" dirty="0" smtClean="0">
                <a:solidFill>
                  <a:schemeClr val="tx1"/>
                </a:solidFill>
                <a:latin typeface="Arial" panose="020B0604020202020204" pitchFamily="34" charset="0"/>
                <a:cs typeface="Arial" panose="020B0604020202020204" pitchFamily="34" charset="0"/>
              </a:rPr>
              <a:t>Velikost </a:t>
            </a:r>
            <a:r>
              <a:rPr lang="cs-CZ" altLang="cs-CZ" sz="2000" dirty="0">
                <a:solidFill>
                  <a:schemeClr val="tx1"/>
                </a:solidFill>
                <a:latin typeface="Arial" panose="020B0604020202020204" pitchFamily="34" charset="0"/>
                <a:cs typeface="Arial" panose="020B0604020202020204" pitchFamily="34" charset="0"/>
              </a:rPr>
              <a:t>paměti </a:t>
            </a:r>
            <a:r>
              <a:rPr lang="cs-CZ" altLang="cs-CZ" sz="2000" dirty="0" err="1">
                <a:solidFill>
                  <a:schemeClr val="tx1"/>
                </a:solidFill>
                <a:latin typeface="Arial" panose="020B0604020202020204" pitchFamily="34" charset="0"/>
                <a:cs typeface="Arial" panose="020B0604020202020204" pitchFamily="34" charset="0"/>
              </a:rPr>
              <a:t>cache</a:t>
            </a:r>
            <a:r>
              <a:rPr lang="cs-CZ" altLang="cs-CZ" sz="2000" dirty="0">
                <a:solidFill>
                  <a:schemeClr val="tx1"/>
                </a:solidFill>
                <a:latin typeface="Arial" panose="020B0604020202020204" pitchFamily="34" charset="0"/>
                <a:cs typeface="Arial" panose="020B0604020202020204" pitchFamily="34" charset="0"/>
              </a:rPr>
              <a:t> HDD </a:t>
            </a:r>
            <a:r>
              <a:rPr lang="cs-CZ" altLang="cs-CZ" sz="2000" dirty="0" smtClean="0">
                <a:solidFill>
                  <a:schemeClr val="tx1"/>
                </a:solidFill>
                <a:latin typeface="Arial" panose="020B0604020202020204" pitchFamily="34" charset="0"/>
                <a:cs typeface="Arial" panose="020B0604020202020204" pitchFamily="34" charset="0"/>
              </a:rPr>
              <a:t>– až </a:t>
            </a:r>
            <a:r>
              <a:rPr lang="cs-CZ" altLang="cs-CZ" sz="2000" dirty="0" smtClean="0">
                <a:latin typeface="Arial" panose="020B0604020202020204" pitchFamily="34" charset="0"/>
                <a:cs typeface="Arial" panose="020B0604020202020204" pitchFamily="34" charset="0"/>
              </a:rPr>
              <a:t>64</a:t>
            </a:r>
            <a:r>
              <a:rPr lang="cs-CZ" altLang="cs-CZ" sz="2000" dirty="0" smtClean="0">
                <a:solidFill>
                  <a:schemeClr val="tx1"/>
                </a:solidFill>
                <a:latin typeface="Arial" panose="020B0604020202020204" pitchFamily="34" charset="0"/>
                <a:cs typeface="Arial" panose="020B0604020202020204" pitchFamily="34" charset="0"/>
              </a:rPr>
              <a:t> </a:t>
            </a:r>
            <a:r>
              <a:rPr lang="cs-CZ" altLang="cs-CZ" sz="2000" dirty="0">
                <a:solidFill>
                  <a:schemeClr val="tx1"/>
                </a:solidFill>
                <a:latin typeface="Arial" panose="020B0604020202020204" pitchFamily="34" charset="0"/>
                <a:cs typeface="Arial" panose="020B0604020202020204" pitchFamily="34" charset="0"/>
              </a:rPr>
              <a:t>MB </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50</a:t>
            </a:fld>
            <a:endParaRPr lang="cs-CZ"/>
          </a:p>
        </p:txBody>
      </p:sp>
    </p:spTree>
    <p:extLst>
      <p:ext uri="{BB962C8B-B14F-4D97-AF65-F5344CB8AC3E}">
        <p14:creationId xmlns:p14="http://schemas.microsoft.com/office/powerpoint/2010/main" val="31072305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smtClean="0"/>
              <a:t>První pevný disk</a:t>
            </a:r>
            <a:endParaRPr lang="cs-CZ" sz="4000" dirty="0"/>
          </a:p>
        </p:txBody>
      </p:sp>
      <p:sp>
        <p:nvSpPr>
          <p:cNvPr id="3" name="Zástupný symbol pro obsah 2"/>
          <p:cNvSpPr>
            <a:spLocks noGrp="1"/>
          </p:cNvSpPr>
          <p:nvPr>
            <p:ph idx="1"/>
          </p:nvPr>
        </p:nvSpPr>
        <p:spPr>
          <a:xfrm>
            <a:off x="457200" y="1600200"/>
            <a:ext cx="3034680" cy="4525963"/>
          </a:xfrm>
        </p:spPr>
        <p:txBody>
          <a:bodyPr/>
          <a:lstStyle/>
          <a:p>
            <a:r>
              <a:rPr lang="cs-CZ" dirty="0" smtClean="0">
                <a:solidFill>
                  <a:schemeClr val="tx1"/>
                </a:solidFill>
                <a:latin typeface="Arial" panose="020B0604020202020204" pitchFamily="34" charset="0"/>
                <a:cs typeface="Arial" panose="020B0604020202020204" pitchFamily="34" charset="0"/>
              </a:rPr>
              <a:t>1956</a:t>
            </a:r>
          </a:p>
          <a:p>
            <a:r>
              <a:rPr lang="cs-CZ" dirty="0" smtClean="0">
                <a:solidFill>
                  <a:schemeClr val="tx1"/>
                </a:solidFill>
                <a:latin typeface="Arial" panose="020B0604020202020204" pitchFamily="34" charset="0"/>
                <a:cs typeface="Arial" panose="020B0604020202020204" pitchFamily="34" charset="0"/>
              </a:rPr>
              <a:t>IBM RAMAC 305</a:t>
            </a:r>
          </a:p>
          <a:p>
            <a:r>
              <a:rPr lang="fi-FI" dirty="0">
                <a:solidFill>
                  <a:schemeClr val="tx1"/>
                </a:solidFill>
                <a:latin typeface="Arial" panose="020B0604020202020204" pitchFamily="34" charset="0"/>
                <a:cs typeface="Arial" panose="020B0604020202020204" pitchFamily="34" charset="0"/>
              </a:rPr>
              <a:t>50 kotoučů</a:t>
            </a:r>
          </a:p>
          <a:p>
            <a:r>
              <a:rPr lang="fi-FI" dirty="0" smtClean="0">
                <a:solidFill>
                  <a:schemeClr val="tx1"/>
                </a:solidFill>
                <a:latin typeface="Arial" panose="020B0604020202020204" pitchFamily="34" charset="0"/>
                <a:cs typeface="Arial" panose="020B0604020202020204" pitchFamily="34" charset="0"/>
              </a:rPr>
              <a:t>kapacita </a:t>
            </a:r>
            <a:r>
              <a:rPr lang="fi-FI" dirty="0">
                <a:solidFill>
                  <a:schemeClr val="tx1"/>
                </a:solidFill>
                <a:latin typeface="Arial" panose="020B0604020202020204" pitchFamily="34" charset="0"/>
                <a:cs typeface="Arial" panose="020B0604020202020204" pitchFamily="34" charset="0"/>
              </a:rPr>
              <a:t>5 MB</a:t>
            </a:r>
          </a:p>
          <a:p>
            <a:pPr marL="0" indent="0">
              <a:buNone/>
            </a:pPr>
            <a:endParaRPr lang="cs-CZ" dirty="0">
              <a:solidFill>
                <a:schemeClr val="tx1"/>
              </a:solidFill>
              <a:latin typeface="Arial" panose="020B0604020202020204" pitchFamily="34" charset="0"/>
              <a:cs typeface="Arial" panose="020B0604020202020204" pitchFamily="34" charset="0"/>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556792"/>
            <a:ext cx="4724400" cy="457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ástupný symbol pro číslo snímku 4"/>
          <p:cNvSpPr>
            <a:spLocks noGrp="1"/>
          </p:cNvSpPr>
          <p:nvPr>
            <p:ph type="sldNum" sz="quarter" idx="12"/>
          </p:nvPr>
        </p:nvSpPr>
        <p:spPr/>
        <p:txBody>
          <a:bodyPr/>
          <a:lstStyle/>
          <a:p>
            <a:fld id="{AC57A5DF-1266-40EA-9282-1E66B9DE06C0}" type="slidenum">
              <a:rPr lang="cs-CZ" smtClean="0"/>
              <a:t>51</a:t>
            </a:fld>
            <a:endParaRPr lang="cs-CZ"/>
          </a:p>
        </p:txBody>
      </p:sp>
    </p:spTree>
    <p:extLst>
      <p:ext uri="{BB962C8B-B14F-4D97-AF65-F5344CB8AC3E}">
        <p14:creationId xmlns:p14="http://schemas.microsoft.com/office/powerpoint/2010/main" val="6204314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1187624" y="106363"/>
            <a:ext cx="61206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Pevný disk</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52</a:t>
            </a:fld>
            <a:endParaRPr lang="cs-CZ"/>
          </a:p>
        </p:txBody>
      </p:sp>
      <p:pic>
        <p:nvPicPr>
          <p:cNvPr id="2059"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484784"/>
            <a:ext cx="5802112" cy="41049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84423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395536" y="332656"/>
            <a:ext cx="8229600" cy="763488"/>
          </a:xfrm>
        </p:spPr>
        <p:txBody>
          <a:bodyPr/>
          <a:lstStyle/>
          <a:p>
            <a:pPr lvl="0">
              <a:lnSpc>
                <a:spcPct val="100000"/>
              </a:lnSpc>
              <a:spcBef>
                <a:spcPct val="25000"/>
              </a:spcBef>
            </a:pPr>
            <a:r>
              <a:rPr lang="cs-CZ" altLang="cs-CZ" sz="4000" dirty="0">
                <a:solidFill>
                  <a:srgbClr val="2F5897"/>
                </a:solidFill>
                <a:effectLst>
                  <a:outerShdw blurRad="38100" dist="38100" dir="2700000" algn="tl">
                    <a:srgbClr val="000000">
                      <a:alpha val="43137"/>
                    </a:srgbClr>
                  </a:outerShdw>
                </a:effectLst>
                <a:ea typeface="+mn-ea"/>
                <a:cs typeface="+mn-cs"/>
              </a:rPr>
              <a:t>Rozhraní pevných </a:t>
            </a:r>
            <a:r>
              <a:rPr lang="cs-CZ" altLang="cs-CZ" sz="4000" dirty="0" smtClean="0">
                <a:solidFill>
                  <a:srgbClr val="2F5897"/>
                </a:solidFill>
                <a:effectLst>
                  <a:outerShdw blurRad="38100" dist="38100" dir="2700000" algn="tl">
                    <a:srgbClr val="000000">
                      <a:alpha val="43137"/>
                    </a:srgbClr>
                  </a:outerShdw>
                </a:effectLst>
                <a:ea typeface="+mn-ea"/>
                <a:cs typeface="+mn-cs"/>
              </a:rPr>
              <a:t>disků</a:t>
            </a:r>
            <a:endParaRPr lang="cs-CZ" dirty="0"/>
          </a:p>
        </p:txBody>
      </p:sp>
      <p:sp>
        <p:nvSpPr>
          <p:cNvPr id="3" name="Zástupný symbol pro obsah 2"/>
          <p:cNvSpPr>
            <a:spLocks noGrp="1"/>
          </p:cNvSpPr>
          <p:nvPr>
            <p:ph idx="1"/>
          </p:nvPr>
        </p:nvSpPr>
        <p:spPr>
          <a:xfrm>
            <a:off x="467544" y="1340768"/>
            <a:ext cx="8229600" cy="4896544"/>
          </a:xfrm>
        </p:spPr>
        <p:txBody>
          <a:bodyPr>
            <a:normAutofit fontScale="70000" lnSpcReduction="20000"/>
          </a:bodyPr>
          <a:lstStyle/>
          <a:p>
            <a:pPr>
              <a:lnSpc>
                <a:spcPct val="120000"/>
              </a:lnSpc>
            </a:pPr>
            <a:r>
              <a:rPr lang="cs-CZ" dirty="0">
                <a:solidFill>
                  <a:schemeClr val="tx1"/>
                </a:solidFill>
                <a:latin typeface="Arial" panose="020B0604020202020204" pitchFamily="34" charset="0"/>
                <a:cs typeface="Arial" panose="020B0604020202020204" pitchFamily="34" charset="0"/>
              </a:rPr>
              <a:t>V osobních počítačích bývalo nejrozšířenějším rozhraní </a:t>
            </a:r>
            <a:r>
              <a:rPr lang="cs-CZ" dirty="0">
                <a:solidFill>
                  <a:srgbClr val="FF0000"/>
                </a:solidFill>
                <a:latin typeface="Arial" panose="020B0604020202020204" pitchFamily="34" charset="0"/>
                <a:cs typeface="Arial" panose="020B0604020202020204" pitchFamily="34" charset="0"/>
              </a:rPr>
              <a:t>ATA </a:t>
            </a:r>
            <a:r>
              <a:rPr lang="cs-CZ" dirty="0">
                <a:solidFill>
                  <a:schemeClr val="tx1"/>
                </a:solidFill>
                <a:latin typeface="Arial" panose="020B0604020202020204" pitchFamily="34" charset="0"/>
                <a:cs typeface="Arial" panose="020B0604020202020204" pitchFamily="34" charset="0"/>
              </a:rPr>
              <a:t>(</a:t>
            </a:r>
            <a:r>
              <a:rPr lang="cs-CZ" dirty="0" err="1">
                <a:solidFill>
                  <a:srgbClr val="FF0000"/>
                </a:solidFill>
                <a:latin typeface="Arial" panose="020B0604020202020204" pitchFamily="34" charset="0"/>
                <a:cs typeface="Arial" panose="020B0604020202020204" pitchFamily="34" charset="0"/>
              </a:rPr>
              <a:t>Advanced</a:t>
            </a:r>
            <a:r>
              <a:rPr lang="cs-CZ" dirty="0">
                <a:solidFill>
                  <a:srgbClr val="FF0000"/>
                </a:solidFill>
                <a:latin typeface="Arial" panose="020B0604020202020204" pitchFamily="34" charset="0"/>
                <a:cs typeface="Arial" panose="020B0604020202020204" pitchFamily="34" charset="0"/>
              </a:rPr>
              <a:t> Technology </a:t>
            </a:r>
            <a:r>
              <a:rPr lang="cs-CZ" dirty="0" err="1" smtClean="0">
                <a:solidFill>
                  <a:srgbClr val="FF0000"/>
                </a:solidFill>
                <a:latin typeface="Arial" panose="020B0604020202020204" pitchFamily="34" charset="0"/>
                <a:cs typeface="Arial" panose="020B0604020202020204" pitchFamily="34" charset="0"/>
              </a:rPr>
              <a:t>Attachment</a:t>
            </a:r>
            <a:r>
              <a:rPr lang="cs-CZ" dirty="0" smtClean="0">
                <a:solidFill>
                  <a:schemeClr val="tx1"/>
                </a:solidFill>
                <a:latin typeface="Arial" panose="020B0604020202020204" pitchFamily="34" charset="0"/>
                <a:cs typeface="Arial" panose="020B0604020202020204" pitchFamily="34" charset="0"/>
              </a:rPr>
              <a:t>. </a:t>
            </a:r>
            <a:r>
              <a:rPr lang="cs-CZ" dirty="0">
                <a:solidFill>
                  <a:schemeClr val="tx1"/>
                </a:solidFill>
                <a:latin typeface="Arial" panose="020B0604020202020204" pitchFamily="34" charset="0"/>
                <a:cs typeface="Arial" panose="020B0604020202020204" pitchFamily="34" charset="0"/>
              </a:rPr>
              <a:t>ATA rozhraní je relativně jednoduché a tedy i levné. ATA rozhraní má maximální teoretickou přenosovou rychlost okolo 1 </a:t>
            </a:r>
            <a:r>
              <a:rPr lang="cs-CZ" dirty="0" err="1">
                <a:solidFill>
                  <a:schemeClr val="tx1"/>
                </a:solidFill>
                <a:latin typeface="Arial" panose="020B0604020202020204" pitchFamily="34" charset="0"/>
                <a:cs typeface="Arial" panose="020B0604020202020204" pitchFamily="34" charset="0"/>
              </a:rPr>
              <a:t>Gb</a:t>
            </a:r>
            <a:r>
              <a:rPr lang="cs-CZ" dirty="0">
                <a:solidFill>
                  <a:schemeClr val="tx1"/>
                </a:solidFill>
                <a:latin typeface="Arial" panose="020B0604020202020204" pitchFamily="34" charset="0"/>
                <a:cs typeface="Arial" panose="020B0604020202020204" pitchFamily="34" charset="0"/>
              </a:rPr>
              <a:t>/s = 133 MB/s (prakticky zhruba poloviční). Při připojení jednoho disku je rychlost dostačující, protože pevný disk dokáže pracovat s datovým tokem až 640 </a:t>
            </a:r>
            <a:r>
              <a:rPr lang="cs-CZ" dirty="0" err="1">
                <a:solidFill>
                  <a:schemeClr val="tx1"/>
                </a:solidFill>
                <a:latin typeface="Arial" panose="020B0604020202020204" pitchFamily="34" charset="0"/>
                <a:cs typeface="Arial" panose="020B0604020202020204" pitchFamily="34" charset="0"/>
              </a:rPr>
              <a:t>Mb</a:t>
            </a:r>
            <a:r>
              <a:rPr lang="cs-CZ" dirty="0">
                <a:solidFill>
                  <a:schemeClr val="tx1"/>
                </a:solidFill>
                <a:latin typeface="Arial" panose="020B0604020202020204" pitchFamily="34" charset="0"/>
                <a:cs typeface="Arial" panose="020B0604020202020204" pitchFamily="34" charset="0"/>
              </a:rPr>
              <a:t>/s = 80 MB/s. Na jeden ATA kabel je ovšem možné připojit dva disky, takže se rychlost ATA rozhraní rozděluje</a:t>
            </a:r>
            <a:r>
              <a:rPr lang="cs-CZ" dirty="0" smtClean="0">
                <a:solidFill>
                  <a:schemeClr val="tx1"/>
                </a:solidFill>
                <a:latin typeface="Arial" panose="020B0604020202020204" pitchFamily="34" charset="0"/>
                <a:cs typeface="Arial" panose="020B0604020202020204" pitchFamily="34" charset="0"/>
              </a:rPr>
              <a:t>.</a:t>
            </a:r>
          </a:p>
          <a:p>
            <a:pPr>
              <a:lnSpc>
                <a:spcPct val="120000"/>
              </a:lnSpc>
              <a:buClr>
                <a:schemeClr val="tx1"/>
              </a:buClr>
            </a:pPr>
            <a:r>
              <a:rPr lang="cs-CZ" dirty="0">
                <a:solidFill>
                  <a:srgbClr val="FF0000"/>
                </a:solidFill>
                <a:latin typeface="Arial" panose="020B0604020202020204" pitchFamily="34" charset="0"/>
                <a:cs typeface="Arial" panose="020B0604020202020204" pitchFamily="34" charset="0"/>
              </a:rPr>
              <a:t>Sériové rozhraní SATA </a:t>
            </a:r>
            <a:r>
              <a:rPr lang="cs-CZ" dirty="0">
                <a:solidFill>
                  <a:schemeClr val="tx1"/>
                </a:solidFill>
                <a:latin typeface="Arial" panose="020B0604020202020204" pitchFamily="34" charset="0"/>
                <a:cs typeface="Arial" panose="020B0604020202020204" pitchFamily="34" charset="0"/>
              </a:rPr>
              <a:t>(</a:t>
            </a:r>
            <a:r>
              <a:rPr lang="cs-CZ" dirty="0" err="1">
                <a:solidFill>
                  <a:srgbClr val="FF0000"/>
                </a:solidFill>
                <a:latin typeface="Arial" panose="020B0604020202020204" pitchFamily="34" charset="0"/>
                <a:cs typeface="Arial" panose="020B0604020202020204" pitchFamily="34" charset="0"/>
              </a:rPr>
              <a:t>Serial</a:t>
            </a:r>
            <a:r>
              <a:rPr lang="cs-CZ" dirty="0">
                <a:solidFill>
                  <a:srgbClr val="FF0000"/>
                </a:solidFill>
                <a:latin typeface="Arial" panose="020B0604020202020204" pitchFamily="34" charset="0"/>
                <a:cs typeface="Arial" panose="020B0604020202020204" pitchFamily="34" charset="0"/>
              </a:rPr>
              <a:t> ATA</a:t>
            </a:r>
            <a:r>
              <a:rPr lang="cs-CZ" dirty="0">
                <a:solidFill>
                  <a:schemeClr val="tx1"/>
                </a:solidFill>
                <a:latin typeface="Arial" panose="020B0604020202020204" pitchFamily="34" charset="0"/>
                <a:cs typeface="Arial" panose="020B0604020202020204" pitchFamily="34" charset="0"/>
              </a:rPr>
              <a:t>) je nástupcem klasického ATA (retroaktivně přejmenované na PATA) rozhraní. Výhodou SATA je vyšší rychlost; vyšší inteligence řadiče, umožňující optimalizaci datových </a:t>
            </a:r>
            <a:r>
              <a:rPr lang="cs-CZ" dirty="0" smtClean="0">
                <a:solidFill>
                  <a:schemeClr val="tx1"/>
                </a:solidFill>
                <a:latin typeface="Arial" panose="020B0604020202020204" pitchFamily="34" charset="0"/>
                <a:cs typeface="Arial" panose="020B0604020202020204" pitchFamily="34" charset="0"/>
              </a:rPr>
              <a:t>přenosů; </a:t>
            </a:r>
            <a:r>
              <a:rPr lang="cs-CZ" dirty="0">
                <a:solidFill>
                  <a:schemeClr val="tx1"/>
                </a:solidFill>
                <a:latin typeface="Arial" panose="020B0604020202020204" pitchFamily="34" charset="0"/>
                <a:cs typeface="Arial" panose="020B0604020202020204" pitchFamily="34" charset="0"/>
              </a:rPr>
              <a:t>možnost připojování disků za chodu systému (tzv. Hot Swap) a menší rozměry kabelů, které nebrání toku vzduchu ve skříni a tedy zlepšují chlazení počítačů. Z hlediska operačního systému je řízení disků pomocí tohoto rozhraní shodné s paralelní ATA</a:t>
            </a:r>
            <a:r>
              <a:rPr lang="cs-CZ" dirty="0" smtClean="0">
                <a:solidFill>
                  <a:schemeClr val="tx1"/>
                </a:solidFill>
                <a:latin typeface="Arial" panose="020B0604020202020204" pitchFamily="34" charset="0"/>
                <a:cs typeface="Arial" panose="020B0604020202020204" pitchFamily="34" charset="0"/>
              </a:rPr>
              <a:t>.</a:t>
            </a:r>
          </a:p>
          <a:p>
            <a:pPr>
              <a:lnSpc>
                <a:spcPct val="120000"/>
              </a:lnSpc>
            </a:pPr>
            <a:r>
              <a:rPr lang="cs-CZ" dirty="0" smtClean="0">
                <a:solidFill>
                  <a:schemeClr val="tx1"/>
                </a:solidFill>
                <a:latin typeface="Arial" panose="020B0604020202020204" pitchFamily="34" charset="0"/>
                <a:cs typeface="Arial" panose="020B0604020202020204" pitchFamily="34" charset="0"/>
              </a:rPr>
              <a:t>Pro </a:t>
            </a:r>
            <a:r>
              <a:rPr lang="cs-CZ" dirty="0">
                <a:solidFill>
                  <a:schemeClr val="tx1"/>
                </a:solidFill>
                <a:latin typeface="Arial" panose="020B0604020202020204" pitchFamily="34" charset="0"/>
                <a:cs typeface="Arial" panose="020B0604020202020204" pitchFamily="34" charset="0"/>
              </a:rPr>
              <a:t>dosažení vyššího výkonu (především počtu operací za sekundu) používá rozhraní </a:t>
            </a:r>
            <a:r>
              <a:rPr lang="cs-CZ" dirty="0">
                <a:solidFill>
                  <a:srgbClr val="FF0000"/>
                </a:solidFill>
                <a:latin typeface="Arial" panose="020B0604020202020204" pitchFamily="34" charset="0"/>
                <a:cs typeface="Arial" panose="020B0604020202020204" pitchFamily="34" charset="0"/>
              </a:rPr>
              <a:t>SCSI</a:t>
            </a:r>
            <a:r>
              <a:rPr lang="cs-CZ" dirty="0">
                <a:solidFill>
                  <a:schemeClr val="tx1"/>
                </a:solidFill>
                <a:latin typeface="Arial" panose="020B0604020202020204" pitchFamily="34" charset="0"/>
                <a:cs typeface="Arial" panose="020B0604020202020204" pitchFamily="34" charset="0"/>
              </a:rPr>
              <a:t> </a:t>
            </a:r>
            <a:r>
              <a:rPr lang="cs-CZ" dirty="0" smtClean="0">
                <a:solidFill>
                  <a:schemeClr val="tx1"/>
                </a:solidFill>
                <a:latin typeface="Arial" panose="020B0604020202020204" pitchFamily="34" charset="0"/>
                <a:cs typeface="Arial" panose="020B0604020202020204" pitchFamily="34" charset="0"/>
              </a:rPr>
              <a:t>(</a:t>
            </a:r>
            <a:r>
              <a:rPr lang="cs-CZ" dirty="0" err="1" smtClean="0">
                <a:solidFill>
                  <a:srgbClr val="FF0000"/>
                </a:solidFill>
                <a:latin typeface="Arial" panose="020B0604020202020204" pitchFamily="34" charset="0"/>
                <a:cs typeface="Arial" panose="020B0604020202020204" pitchFamily="34" charset="0"/>
              </a:rPr>
              <a:t>Small</a:t>
            </a:r>
            <a:r>
              <a:rPr lang="cs-CZ" dirty="0" smtClean="0">
                <a:solidFill>
                  <a:srgbClr val="FF0000"/>
                </a:solidFill>
                <a:latin typeface="Arial" panose="020B0604020202020204" pitchFamily="34" charset="0"/>
                <a:cs typeface="Arial" panose="020B0604020202020204" pitchFamily="34" charset="0"/>
              </a:rPr>
              <a:t> </a:t>
            </a:r>
            <a:r>
              <a:rPr lang="cs-CZ" dirty="0" err="1">
                <a:solidFill>
                  <a:srgbClr val="FF0000"/>
                </a:solidFill>
                <a:latin typeface="Arial" panose="020B0604020202020204" pitchFamily="34" charset="0"/>
                <a:cs typeface="Arial" panose="020B0604020202020204" pitchFamily="34" charset="0"/>
              </a:rPr>
              <a:t>Computer</a:t>
            </a:r>
            <a:r>
              <a:rPr lang="cs-CZ" dirty="0">
                <a:solidFill>
                  <a:srgbClr val="FF0000"/>
                </a:solidFill>
                <a:latin typeface="Arial" panose="020B0604020202020204" pitchFamily="34" charset="0"/>
                <a:cs typeface="Arial" panose="020B0604020202020204" pitchFamily="34" charset="0"/>
              </a:rPr>
              <a:t> </a:t>
            </a:r>
            <a:r>
              <a:rPr lang="cs-CZ" dirty="0" err="1">
                <a:solidFill>
                  <a:srgbClr val="FF0000"/>
                </a:solidFill>
                <a:latin typeface="Arial" panose="020B0604020202020204" pitchFamily="34" charset="0"/>
                <a:cs typeface="Arial" panose="020B0604020202020204" pitchFamily="34" charset="0"/>
              </a:rPr>
              <a:t>System</a:t>
            </a:r>
            <a:r>
              <a:rPr lang="cs-CZ" dirty="0">
                <a:solidFill>
                  <a:srgbClr val="FF0000"/>
                </a:solidFill>
                <a:latin typeface="Arial" panose="020B0604020202020204" pitchFamily="34" charset="0"/>
                <a:cs typeface="Arial" panose="020B0604020202020204" pitchFamily="34" charset="0"/>
              </a:rPr>
              <a:t> Interface</a:t>
            </a:r>
            <a:r>
              <a:rPr lang="cs-CZ" dirty="0">
                <a:solidFill>
                  <a:schemeClr val="tx1"/>
                </a:solidFill>
                <a:latin typeface="Arial" panose="020B0604020202020204" pitchFamily="34" charset="0"/>
                <a:cs typeface="Arial" panose="020B0604020202020204" pitchFamily="34" charset="0"/>
              </a:rPr>
              <a:t>). Na jedno rozhraní (resp. kabel) je možné připojit více periférií. SCSI navíc podporuje periférie různých typů.</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53</a:t>
            </a:fld>
            <a:endParaRPr lang="cs-CZ"/>
          </a:p>
        </p:txBody>
      </p:sp>
    </p:spTree>
    <p:extLst>
      <p:ext uri="{BB962C8B-B14F-4D97-AF65-F5344CB8AC3E}">
        <p14:creationId xmlns:p14="http://schemas.microsoft.com/office/powerpoint/2010/main" val="320373562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332656"/>
            <a:ext cx="8229600" cy="907504"/>
          </a:xfrm>
        </p:spPr>
        <p:txBody>
          <a:bodyPr/>
          <a:lstStyle/>
          <a:p>
            <a:r>
              <a:rPr lang="cs-CZ" sz="4000" dirty="0" smtClean="0"/>
              <a:t>SSD disky</a:t>
            </a:r>
            <a:endParaRPr lang="cs-CZ" sz="4000" dirty="0"/>
          </a:p>
        </p:txBody>
      </p:sp>
      <p:sp>
        <p:nvSpPr>
          <p:cNvPr id="3" name="Zástupný symbol pro obsah 2"/>
          <p:cNvSpPr>
            <a:spLocks noGrp="1"/>
          </p:cNvSpPr>
          <p:nvPr>
            <p:ph idx="1"/>
          </p:nvPr>
        </p:nvSpPr>
        <p:spPr/>
        <p:txBody>
          <a:bodyPr>
            <a:normAutofit fontScale="92500" lnSpcReduction="10000"/>
          </a:bodyPr>
          <a:lstStyle/>
          <a:p>
            <a:r>
              <a:rPr lang="cs-CZ" dirty="0">
                <a:solidFill>
                  <a:srgbClr val="FF0000"/>
                </a:solidFill>
                <a:latin typeface="Arial" panose="020B0604020202020204" pitchFamily="34" charset="0"/>
                <a:cs typeface="Arial" panose="020B0604020202020204" pitchFamily="34" charset="0"/>
              </a:rPr>
              <a:t>Solid-</a:t>
            </a:r>
            <a:r>
              <a:rPr lang="cs-CZ" dirty="0" err="1">
                <a:solidFill>
                  <a:srgbClr val="FF0000"/>
                </a:solidFill>
                <a:latin typeface="Arial" panose="020B0604020202020204" pitchFamily="34" charset="0"/>
                <a:cs typeface="Arial" panose="020B0604020202020204" pitchFamily="34" charset="0"/>
              </a:rPr>
              <a:t>state</a:t>
            </a:r>
            <a:r>
              <a:rPr lang="cs-CZ" dirty="0">
                <a:solidFill>
                  <a:srgbClr val="FF0000"/>
                </a:solidFill>
                <a:latin typeface="Arial" panose="020B0604020202020204" pitchFamily="34" charset="0"/>
                <a:cs typeface="Arial" panose="020B0604020202020204" pitchFamily="34" charset="0"/>
              </a:rPr>
              <a:t> drive </a:t>
            </a:r>
            <a:r>
              <a:rPr lang="cs-CZ" dirty="0">
                <a:solidFill>
                  <a:schemeClr val="tx1"/>
                </a:solidFill>
                <a:latin typeface="Arial" panose="020B0604020202020204" pitchFamily="34" charset="0"/>
                <a:cs typeface="Arial" panose="020B0604020202020204" pitchFamily="34" charset="0"/>
              </a:rPr>
              <a:t>(zkratka SSD) je </a:t>
            </a:r>
            <a:r>
              <a:rPr lang="cs-CZ" dirty="0" smtClean="0">
                <a:solidFill>
                  <a:schemeClr val="tx1"/>
                </a:solidFill>
                <a:latin typeface="Arial" panose="020B0604020202020204" pitchFamily="34" charset="0"/>
                <a:cs typeface="Arial" panose="020B0604020202020204" pitchFamily="34" charset="0"/>
              </a:rPr>
              <a:t>typ </a:t>
            </a:r>
            <a:r>
              <a:rPr lang="cs-CZ" dirty="0">
                <a:solidFill>
                  <a:schemeClr val="tx1"/>
                </a:solidFill>
                <a:latin typeface="Arial" panose="020B0604020202020204" pitchFamily="34" charset="0"/>
                <a:cs typeface="Arial" panose="020B0604020202020204" pitchFamily="34" charset="0"/>
              </a:rPr>
              <a:t>datového média, které na rozdíl od magnetických pevných disků neobsahuje pohyblivé mechanické části a má mnohem nižší spotřebu elektrické energie</a:t>
            </a:r>
            <a:r>
              <a:rPr lang="cs-CZ" dirty="0" smtClean="0">
                <a:solidFill>
                  <a:schemeClr val="tx1"/>
                </a:solidFill>
                <a:latin typeface="Arial" panose="020B0604020202020204" pitchFamily="34" charset="0"/>
                <a:cs typeface="Arial" panose="020B0604020202020204" pitchFamily="34" charset="0"/>
              </a:rPr>
              <a:t>. </a:t>
            </a:r>
            <a:r>
              <a:rPr lang="cs-CZ" dirty="0">
                <a:solidFill>
                  <a:schemeClr val="tx1"/>
                </a:solidFill>
                <a:latin typeface="Arial" panose="020B0604020202020204" pitchFamily="34" charset="0"/>
                <a:cs typeface="Arial" panose="020B0604020202020204" pitchFamily="34" charset="0"/>
              </a:rPr>
              <a:t>SSD emuluje </a:t>
            </a:r>
            <a:r>
              <a:rPr lang="cs-CZ" dirty="0" smtClean="0">
                <a:solidFill>
                  <a:schemeClr val="tx1"/>
                </a:solidFill>
                <a:latin typeface="Arial" panose="020B0604020202020204" pitchFamily="34" charset="0"/>
                <a:cs typeface="Arial" panose="020B0604020202020204" pitchFamily="34" charset="0"/>
              </a:rPr>
              <a:t>rozhraní </a:t>
            </a:r>
            <a:r>
              <a:rPr lang="cs-CZ" dirty="0">
                <a:solidFill>
                  <a:schemeClr val="tx1"/>
                </a:solidFill>
                <a:latin typeface="Arial" panose="020B0604020202020204" pitchFamily="34" charset="0"/>
                <a:cs typeface="Arial" panose="020B0604020202020204" pitchFamily="34" charset="0"/>
              </a:rPr>
              <a:t>používané pro pevné disky (typicky SATA), aby je mohl snadno nahradit</a:t>
            </a:r>
            <a:r>
              <a:rPr lang="cs-CZ" dirty="0" smtClean="0">
                <a:solidFill>
                  <a:schemeClr val="tx1"/>
                </a:solidFill>
                <a:latin typeface="Arial" panose="020B0604020202020204" pitchFamily="34" charset="0"/>
                <a:cs typeface="Arial" panose="020B0604020202020204" pitchFamily="34" charset="0"/>
              </a:rPr>
              <a:t>.</a:t>
            </a:r>
            <a:endParaRPr lang="cs-CZ" dirty="0">
              <a:solidFill>
                <a:schemeClr val="tx1"/>
              </a:solidFill>
              <a:latin typeface="Arial" panose="020B0604020202020204" pitchFamily="34" charset="0"/>
              <a:cs typeface="Arial" panose="020B0604020202020204" pitchFamily="34" charset="0"/>
            </a:endParaRPr>
          </a:p>
          <a:p>
            <a:r>
              <a:rPr lang="cs-CZ" dirty="0">
                <a:solidFill>
                  <a:schemeClr val="tx1"/>
                </a:solidFill>
                <a:latin typeface="Arial" panose="020B0604020202020204" pitchFamily="34" charset="0"/>
                <a:cs typeface="Arial" panose="020B0604020202020204" pitchFamily="34" charset="0"/>
              </a:rPr>
              <a:t>Pro uložení dat je nejčastěji použita </a:t>
            </a:r>
            <a:r>
              <a:rPr lang="cs-CZ" dirty="0" err="1">
                <a:solidFill>
                  <a:schemeClr val="tx1"/>
                </a:solidFill>
                <a:latin typeface="Arial" panose="020B0604020202020204" pitchFamily="34" charset="0"/>
                <a:cs typeface="Arial" panose="020B0604020202020204" pitchFamily="34" charset="0"/>
              </a:rPr>
              <a:t>nevolatilní</a:t>
            </a:r>
            <a:r>
              <a:rPr lang="cs-CZ" dirty="0">
                <a:solidFill>
                  <a:schemeClr val="tx1"/>
                </a:solidFill>
                <a:latin typeface="Arial" panose="020B0604020202020204" pitchFamily="34" charset="0"/>
                <a:cs typeface="Arial" panose="020B0604020202020204" pitchFamily="34" charset="0"/>
              </a:rPr>
              <a:t> </a:t>
            </a:r>
            <a:r>
              <a:rPr lang="cs-CZ" dirty="0" err="1">
                <a:solidFill>
                  <a:schemeClr val="tx1"/>
                </a:solidFill>
                <a:latin typeface="Arial" panose="020B0604020202020204" pitchFamily="34" charset="0"/>
                <a:cs typeface="Arial" panose="020B0604020202020204" pitchFamily="34" charset="0"/>
              </a:rPr>
              <a:t>flash</a:t>
            </a:r>
            <a:r>
              <a:rPr lang="cs-CZ" dirty="0">
                <a:solidFill>
                  <a:schemeClr val="tx1"/>
                </a:solidFill>
                <a:latin typeface="Arial" panose="020B0604020202020204" pitchFamily="34" charset="0"/>
                <a:cs typeface="Arial" panose="020B0604020202020204" pitchFamily="34" charset="0"/>
              </a:rPr>
              <a:t> paměť</a:t>
            </a:r>
            <a:r>
              <a:rPr lang="cs-CZ" dirty="0" smtClean="0">
                <a:solidFill>
                  <a:schemeClr val="tx1"/>
                </a:solidFill>
                <a:latin typeface="Arial" panose="020B0604020202020204" pitchFamily="34" charset="0"/>
                <a:cs typeface="Arial" panose="020B0604020202020204" pitchFamily="34" charset="0"/>
              </a:rPr>
              <a:t>.</a:t>
            </a:r>
          </a:p>
          <a:p>
            <a:r>
              <a:rPr lang="cs-CZ" dirty="0" smtClean="0">
                <a:solidFill>
                  <a:schemeClr val="tx1"/>
                </a:solidFill>
                <a:latin typeface="Arial" panose="020B0604020202020204" pitchFamily="34" charset="0"/>
                <a:cs typeface="Arial" panose="020B0604020202020204" pitchFamily="34" charset="0"/>
              </a:rPr>
              <a:t>Nemají mechanické pohyblivé části, vykazují nižší spotřebu, mají nižší čas na alokaci dat, dosahují vyšších přenosových rychlostí, nejsou hlučné, atd. Jsou i znatelně lehčí.</a:t>
            </a:r>
          </a:p>
          <a:p>
            <a:r>
              <a:rPr lang="cs-CZ" dirty="0" smtClean="0">
                <a:solidFill>
                  <a:schemeClr val="tx1"/>
                </a:solidFill>
                <a:latin typeface="Arial" panose="020B0604020202020204" pitchFamily="34" charset="0"/>
                <a:cs typeface="Arial" panose="020B0604020202020204" pitchFamily="34" charset="0"/>
              </a:rPr>
              <a:t>Nejsou náchylné na nárazy a otřesy, proto jsou vhodné do přenosných počítačů.</a:t>
            </a:r>
          </a:p>
          <a:p>
            <a:r>
              <a:rPr lang="cs-CZ" dirty="0" smtClean="0">
                <a:solidFill>
                  <a:schemeClr val="tx1"/>
                </a:solidFill>
                <a:latin typeface="Arial" panose="020B0604020202020204" pitchFamily="34" charset="0"/>
                <a:cs typeface="Arial" panose="020B0604020202020204" pitchFamily="34" charset="0"/>
              </a:rPr>
              <a:t>Nevýhodou </a:t>
            </a:r>
            <a:r>
              <a:rPr lang="cs-CZ" dirty="0" smtClean="0">
                <a:solidFill>
                  <a:schemeClr val="tx1"/>
                </a:solidFill>
                <a:latin typeface="Arial" panose="020B0604020202020204" pitchFamily="34" charset="0"/>
                <a:cs typeface="Arial" panose="020B0604020202020204" pitchFamily="34" charset="0"/>
              </a:rPr>
              <a:t>se zdála být </a:t>
            </a:r>
            <a:r>
              <a:rPr lang="cs-CZ" dirty="0" smtClean="0">
                <a:solidFill>
                  <a:schemeClr val="tx1"/>
                </a:solidFill>
                <a:latin typeface="Arial" panose="020B0604020202020204" pitchFamily="34" charset="0"/>
                <a:cs typeface="Arial" panose="020B0604020202020204" pitchFamily="34" charset="0"/>
              </a:rPr>
              <a:t>omezená teoretická životnost disků a </a:t>
            </a:r>
            <a:r>
              <a:rPr lang="cs-CZ" dirty="0" smtClean="0">
                <a:solidFill>
                  <a:schemeClr val="tx1"/>
                </a:solidFill>
                <a:latin typeface="Arial" panose="020B0604020202020204" pitchFamily="34" charset="0"/>
                <a:cs typeface="Arial" panose="020B0604020202020204" pitchFamily="34" charset="0"/>
              </a:rPr>
              <a:t>relativně </a:t>
            </a:r>
            <a:r>
              <a:rPr lang="cs-CZ" dirty="0" smtClean="0">
                <a:solidFill>
                  <a:schemeClr val="tx1"/>
                </a:solidFill>
                <a:latin typeface="Arial" panose="020B0604020202020204" pitchFamily="34" charset="0"/>
                <a:cs typeface="Arial" panose="020B0604020202020204" pitchFamily="34" charset="0"/>
              </a:rPr>
              <a:t>vysoká </a:t>
            </a:r>
            <a:r>
              <a:rPr lang="cs-CZ" dirty="0" smtClean="0">
                <a:solidFill>
                  <a:schemeClr val="tx1"/>
                </a:solidFill>
                <a:latin typeface="Arial" panose="020B0604020202020204" pitchFamily="34" charset="0"/>
                <a:cs typeface="Arial" panose="020B0604020202020204" pitchFamily="34" charset="0"/>
              </a:rPr>
              <a:t>cena, což ale dnes už není zásadní.</a:t>
            </a:r>
            <a:endParaRPr lang="cs-CZ" dirty="0">
              <a:solidFill>
                <a:schemeClr val="tx1"/>
              </a:solidFill>
              <a:latin typeface="Arial" panose="020B0604020202020204" pitchFamily="34" charset="0"/>
              <a:cs typeface="Arial" panose="020B0604020202020204" pitchFamily="34" charset="0"/>
            </a:endParaRPr>
          </a:p>
        </p:txBody>
      </p:sp>
      <p:sp>
        <p:nvSpPr>
          <p:cNvPr id="4" name="Zástupný symbol pro číslo snímku 3"/>
          <p:cNvSpPr>
            <a:spLocks noGrp="1"/>
          </p:cNvSpPr>
          <p:nvPr>
            <p:ph type="sldNum" sz="quarter" idx="12"/>
          </p:nvPr>
        </p:nvSpPr>
        <p:spPr/>
        <p:txBody>
          <a:bodyPr/>
          <a:lstStyle/>
          <a:p>
            <a:fld id="{AC57A5DF-1266-40EA-9282-1E66B9DE06C0}" type="slidenum">
              <a:rPr lang="cs-CZ" smtClean="0"/>
              <a:t>54</a:t>
            </a:fld>
            <a:endParaRPr lang="cs-CZ"/>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32656"/>
            <a:ext cx="1763266" cy="12654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56825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323528" y="106363"/>
            <a:ext cx="84299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b="1" dirty="0">
                <a:solidFill>
                  <a:schemeClr val="tx2"/>
                </a:solidFill>
              </a:rPr>
              <a:t>CD-ROM</a:t>
            </a:r>
          </a:p>
        </p:txBody>
      </p:sp>
      <p:sp>
        <p:nvSpPr>
          <p:cNvPr id="103427" name="Text Box 3"/>
          <p:cNvSpPr txBox="1">
            <a:spLocks noChangeArrowheads="1"/>
          </p:cNvSpPr>
          <p:nvPr/>
        </p:nvSpPr>
        <p:spPr bwMode="auto">
          <a:xfrm>
            <a:off x="228600" y="1066800"/>
            <a:ext cx="837584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spcBef>
                <a:spcPct val="25000"/>
              </a:spcBef>
              <a:buFont typeface="Arial" panose="020B0604020202020204" pitchFamily="34" charset="0"/>
              <a:buChar char="•"/>
            </a:pPr>
            <a:r>
              <a:rPr lang="en-US" altLang="cs-CZ" sz="2400" dirty="0" smtClean="0">
                <a:latin typeface="Arial" panose="020B0604020202020204" pitchFamily="34" charset="0"/>
                <a:cs typeface="Arial" panose="020B0604020202020204" pitchFamily="34" charset="0"/>
              </a:rPr>
              <a:t>Compact Disc - Read Only Memory</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Výměnné </a:t>
            </a:r>
            <a:r>
              <a:rPr lang="cs-CZ" altLang="cs-CZ" sz="2400" dirty="0">
                <a:latin typeface="Arial" panose="020B0604020202020204" pitchFamily="34" charset="0"/>
                <a:cs typeface="Arial" panose="020B0604020202020204" pitchFamily="34" charset="0"/>
              </a:rPr>
              <a:t>optické paměťové médium s </a:t>
            </a:r>
            <a:r>
              <a:rPr lang="cs-CZ" altLang="cs-CZ" sz="2400" dirty="0" smtClean="0">
                <a:latin typeface="Arial" panose="020B0604020202020204" pitchFamily="34" charset="0"/>
                <a:cs typeface="Arial" panose="020B0604020202020204" pitchFamily="34" charset="0"/>
              </a:rPr>
              <a:t>kapacitou obvykle </a:t>
            </a:r>
            <a:r>
              <a:rPr lang="cs-CZ" altLang="cs-CZ" sz="2400" dirty="0">
                <a:latin typeface="Arial" panose="020B0604020202020204" pitchFamily="34" charset="0"/>
                <a:cs typeface="Arial" panose="020B0604020202020204" pitchFamily="34" charset="0"/>
              </a:rPr>
              <a:t>650 až 700 MB</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Pouze </a:t>
            </a:r>
            <a:r>
              <a:rPr lang="cs-CZ" altLang="cs-CZ" sz="2400" dirty="0">
                <a:latin typeface="Arial" panose="020B0604020202020204" pitchFamily="34" charset="0"/>
                <a:cs typeface="Arial" panose="020B0604020202020204" pitchFamily="34" charset="0"/>
              </a:rPr>
              <a:t>pro čtení</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Klasické </a:t>
            </a:r>
            <a:r>
              <a:rPr lang="cs-CZ" altLang="cs-CZ" sz="2400" dirty="0">
                <a:latin typeface="Arial" panose="020B0604020202020204" pitchFamily="34" charset="0"/>
                <a:cs typeface="Arial" panose="020B0604020202020204" pitchFamily="34" charset="0"/>
              </a:rPr>
              <a:t>CD-ROM se vyrábějí lisováním stejně </a:t>
            </a:r>
            <a:r>
              <a:rPr lang="cs-CZ" altLang="cs-CZ" sz="2400" dirty="0" smtClean="0">
                <a:latin typeface="Arial" panose="020B0604020202020204" pitchFamily="34" charset="0"/>
                <a:cs typeface="Arial" panose="020B0604020202020204" pitchFamily="34" charset="0"/>
              </a:rPr>
              <a:t>jako běžné </a:t>
            </a:r>
            <a:r>
              <a:rPr lang="cs-CZ" altLang="cs-CZ" sz="2400" dirty="0">
                <a:latin typeface="Arial" panose="020B0604020202020204" pitchFamily="34" charset="0"/>
                <a:cs typeface="Arial" panose="020B0604020202020204" pitchFamily="34" charset="0"/>
              </a:rPr>
              <a:t>hudební CD (proto na ně nelze zapisovat)</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Na </a:t>
            </a:r>
            <a:r>
              <a:rPr lang="cs-CZ" altLang="cs-CZ" sz="2400" dirty="0">
                <a:latin typeface="Arial" panose="020B0604020202020204" pitchFamily="34" charset="0"/>
                <a:cs typeface="Arial" panose="020B0604020202020204" pitchFamily="34" charset="0"/>
              </a:rPr>
              <a:t>rozdíl od pevného disku, který má </a:t>
            </a:r>
            <a:r>
              <a:rPr lang="cs-CZ" altLang="cs-CZ" sz="2400" dirty="0" smtClean="0">
                <a:latin typeface="Arial" panose="020B0604020202020204" pitchFamily="34" charset="0"/>
                <a:cs typeface="Arial" panose="020B0604020202020204" pitchFamily="34" charset="0"/>
              </a:rPr>
              <a:t>soustředné kruhové </a:t>
            </a:r>
            <a:r>
              <a:rPr lang="cs-CZ" altLang="cs-CZ" sz="2400" dirty="0">
                <a:latin typeface="Arial" panose="020B0604020202020204" pitchFamily="34" charset="0"/>
                <a:cs typeface="Arial" panose="020B0604020202020204" pitchFamily="34" charset="0"/>
              </a:rPr>
              <a:t>stopy rozdělené do sektorů, má </a:t>
            </a:r>
            <a:r>
              <a:rPr lang="cs-CZ" altLang="cs-CZ" sz="2400" dirty="0" smtClean="0">
                <a:latin typeface="Arial" panose="020B0604020202020204" pitchFamily="34" charset="0"/>
                <a:cs typeface="Arial" panose="020B0604020202020204" pitchFamily="34" charset="0"/>
              </a:rPr>
              <a:t>CD-ROM záznamovou </a:t>
            </a:r>
            <a:r>
              <a:rPr lang="cs-CZ" altLang="cs-CZ" sz="2400" dirty="0">
                <a:latin typeface="Arial" panose="020B0604020202020204" pitchFamily="34" charset="0"/>
                <a:cs typeface="Arial" panose="020B0604020202020204" pitchFamily="34" charset="0"/>
              </a:rPr>
              <a:t>stopu ve tvaru spirály </a:t>
            </a:r>
            <a:r>
              <a:rPr lang="cs-CZ" altLang="cs-CZ" sz="2400" dirty="0" smtClean="0">
                <a:latin typeface="Arial" panose="020B0604020202020204" pitchFamily="34" charset="0"/>
                <a:cs typeface="Arial" panose="020B0604020202020204" pitchFamily="34" charset="0"/>
              </a:rPr>
              <a:t>začínající u </a:t>
            </a:r>
            <a:r>
              <a:rPr lang="cs-CZ" altLang="cs-CZ" sz="2400" dirty="0">
                <a:latin typeface="Arial" panose="020B0604020202020204" pitchFamily="34" charset="0"/>
                <a:cs typeface="Arial" panose="020B0604020202020204" pitchFamily="34" charset="0"/>
              </a:rPr>
              <a:t>středu disku, která je také rozdělena na sektory</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Spirálovitá </a:t>
            </a:r>
            <a:r>
              <a:rPr lang="cs-CZ" altLang="cs-CZ" sz="2400" dirty="0">
                <a:latin typeface="Arial" panose="020B0604020202020204" pitchFamily="34" charset="0"/>
                <a:cs typeface="Arial" panose="020B0604020202020204" pitchFamily="34" charset="0"/>
              </a:rPr>
              <a:t>stopa má stoupání 1,6 </a:t>
            </a:r>
            <a:r>
              <a:rPr lang="cs-CZ" altLang="cs-CZ" sz="2400" dirty="0">
                <a:latin typeface="Arial" panose="020B0604020202020204" pitchFamily="34" charset="0"/>
                <a:cs typeface="Arial" panose="020B0604020202020204" pitchFamily="34" charset="0"/>
                <a:sym typeface="Symbol" pitchFamily="18" charset="2"/>
              </a:rPr>
              <a:t>m, šířku 0,6 </a:t>
            </a:r>
            <a:r>
              <a:rPr lang="cs-CZ" altLang="cs-CZ" sz="2400" dirty="0" smtClean="0">
                <a:latin typeface="Arial" panose="020B0604020202020204" pitchFamily="34" charset="0"/>
                <a:cs typeface="Arial" panose="020B0604020202020204" pitchFamily="34" charset="0"/>
                <a:sym typeface="Symbol" pitchFamily="18" charset="2"/>
              </a:rPr>
              <a:t>m a </a:t>
            </a:r>
            <a:r>
              <a:rPr lang="cs-CZ" altLang="cs-CZ" sz="2400" dirty="0">
                <a:latin typeface="Arial" panose="020B0604020202020204" pitchFamily="34" charset="0"/>
                <a:cs typeface="Arial" panose="020B0604020202020204" pitchFamily="34" charset="0"/>
                <a:sym typeface="Symbol" pitchFamily="18" charset="2"/>
              </a:rPr>
              <a:t>je tvořena různě dlouhými prohlubněmi (tzv. pity)</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sym typeface="Symbol" pitchFamily="18" charset="2"/>
              </a:rPr>
              <a:t>Záznam </a:t>
            </a:r>
            <a:r>
              <a:rPr lang="cs-CZ" altLang="cs-CZ" sz="2400" dirty="0">
                <a:latin typeface="Arial" panose="020B0604020202020204" pitchFamily="34" charset="0"/>
                <a:cs typeface="Arial" panose="020B0604020202020204" pitchFamily="34" charset="0"/>
                <a:sym typeface="Symbol" pitchFamily="18" charset="2"/>
              </a:rPr>
              <a:t>je snímán laserovým paprskem</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55</a:t>
            </a:fld>
            <a:endParaRPr lang="cs-CZ"/>
          </a:p>
        </p:txBody>
      </p:sp>
    </p:spTree>
    <p:extLst>
      <p:ext uri="{BB962C8B-B14F-4D97-AF65-F5344CB8AC3E}">
        <p14:creationId xmlns:p14="http://schemas.microsoft.com/office/powerpoint/2010/main" val="2710174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395536" y="106363"/>
            <a:ext cx="82809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b="1" dirty="0">
                <a:solidFill>
                  <a:schemeClr val="tx2"/>
                </a:solidFill>
              </a:rPr>
              <a:t>CD-ROM</a:t>
            </a:r>
          </a:p>
        </p:txBody>
      </p:sp>
      <p:sp>
        <p:nvSpPr>
          <p:cNvPr id="104451" name="Text Box 3"/>
          <p:cNvSpPr txBox="1">
            <a:spLocks noChangeArrowheads="1"/>
          </p:cNvSpPr>
          <p:nvPr/>
        </p:nvSpPr>
        <p:spPr bwMode="auto">
          <a:xfrm>
            <a:off x="228600" y="1066800"/>
            <a:ext cx="8519864"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L</a:t>
            </a:r>
            <a:r>
              <a:rPr lang="cs-CZ" altLang="cs-CZ" sz="2400" dirty="0" smtClean="0">
                <a:latin typeface="Arial" panose="020B0604020202020204" pitchFamily="34" charset="0"/>
                <a:cs typeface="Arial" panose="020B0604020202020204" pitchFamily="34" charset="0"/>
              </a:rPr>
              <a:t>aserový </a:t>
            </a:r>
            <a:r>
              <a:rPr lang="cs-CZ" altLang="cs-CZ" sz="2400" dirty="0">
                <a:latin typeface="Arial" panose="020B0604020202020204" pitchFamily="34" charset="0"/>
                <a:cs typeface="Arial" panose="020B0604020202020204" pitchFamily="34" charset="0"/>
              </a:rPr>
              <a:t>paprsek přes soustavu čoček dopadá </a:t>
            </a:r>
            <a:r>
              <a:rPr lang="cs-CZ" altLang="cs-CZ" sz="2400" dirty="0" smtClean="0">
                <a:latin typeface="Arial" panose="020B0604020202020204" pitchFamily="34" charset="0"/>
                <a:cs typeface="Arial" panose="020B0604020202020204" pitchFamily="34" charset="0"/>
              </a:rPr>
              <a:t>na plochu </a:t>
            </a:r>
            <a:r>
              <a:rPr lang="cs-CZ" altLang="cs-CZ" sz="2400" dirty="0">
                <a:latin typeface="Arial" panose="020B0604020202020204" pitchFamily="34" charset="0"/>
                <a:cs typeface="Arial" panose="020B0604020202020204" pitchFamily="34" charset="0"/>
              </a:rPr>
              <a:t>se záznamem, která je opatřena </a:t>
            </a:r>
            <a:r>
              <a:rPr lang="cs-CZ" altLang="cs-CZ" sz="2400" dirty="0" smtClean="0">
                <a:latin typeface="Arial" panose="020B0604020202020204" pitchFamily="34" charset="0"/>
                <a:cs typeface="Arial" panose="020B0604020202020204" pitchFamily="34" charset="0"/>
              </a:rPr>
              <a:t>reflexní vrstvou</a:t>
            </a:r>
            <a:endParaRPr lang="cs-CZ" altLang="cs-CZ" sz="2400" dirty="0">
              <a:latin typeface="Arial" panose="020B0604020202020204" pitchFamily="34" charset="0"/>
              <a:cs typeface="Arial" panose="020B0604020202020204" pitchFamily="34" charset="0"/>
            </a:endParaRPr>
          </a:p>
          <a:p>
            <a:pPr marL="285750" indent="-28575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P</a:t>
            </a:r>
            <a:r>
              <a:rPr lang="cs-CZ" altLang="cs-CZ" sz="2400" dirty="0" smtClean="0">
                <a:latin typeface="Arial" panose="020B0604020202020204" pitchFamily="34" charset="0"/>
                <a:cs typeface="Arial" panose="020B0604020202020204" pitchFamily="34" charset="0"/>
              </a:rPr>
              <a:t>rohlubně </a:t>
            </a:r>
            <a:r>
              <a:rPr lang="cs-CZ" altLang="cs-CZ" sz="2400" dirty="0">
                <a:latin typeface="Arial" panose="020B0604020202020204" pitchFamily="34" charset="0"/>
                <a:cs typeface="Arial" panose="020B0604020202020204" pitchFamily="34" charset="0"/>
              </a:rPr>
              <a:t>zmenšují intenzitu odraženého světla</a:t>
            </a:r>
          </a:p>
          <a:p>
            <a:pPr marL="285750" indent="-28575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O</a:t>
            </a:r>
            <a:r>
              <a:rPr lang="cs-CZ" altLang="cs-CZ" sz="2400" dirty="0" smtClean="0">
                <a:latin typeface="Arial" panose="020B0604020202020204" pitchFamily="34" charset="0"/>
                <a:cs typeface="Arial" panose="020B0604020202020204" pitchFamily="34" charset="0"/>
              </a:rPr>
              <a:t>dražený </a:t>
            </a:r>
            <a:r>
              <a:rPr lang="cs-CZ" altLang="cs-CZ" sz="2400" dirty="0">
                <a:latin typeface="Arial" panose="020B0604020202020204" pitchFamily="34" charset="0"/>
                <a:cs typeface="Arial" panose="020B0604020202020204" pitchFamily="34" charset="0"/>
              </a:rPr>
              <a:t>laserový paprsek dopadá na </a:t>
            </a:r>
            <a:r>
              <a:rPr lang="cs-CZ" altLang="cs-CZ" sz="2400" dirty="0" smtClean="0">
                <a:latin typeface="Arial" panose="020B0604020202020204" pitchFamily="34" charset="0"/>
                <a:cs typeface="Arial" panose="020B0604020202020204" pitchFamily="34" charset="0"/>
              </a:rPr>
              <a:t>fotocitlivý prvek</a:t>
            </a:r>
            <a:r>
              <a:rPr lang="cs-CZ" altLang="cs-CZ" sz="2400" dirty="0">
                <a:latin typeface="Arial" panose="020B0604020202020204" pitchFamily="34" charset="0"/>
                <a:cs typeface="Arial" panose="020B0604020202020204" pitchFamily="34" charset="0"/>
              </a:rPr>
              <a:t>, který intenzitu </a:t>
            </a:r>
            <a:r>
              <a:rPr lang="cs-CZ" altLang="cs-CZ" sz="2400" dirty="0" smtClean="0">
                <a:latin typeface="Arial" panose="020B0604020202020204" pitchFamily="34" charset="0"/>
                <a:cs typeface="Arial" panose="020B0604020202020204" pitchFamily="34" charset="0"/>
              </a:rPr>
              <a:t>dopadajícího </a:t>
            </a:r>
            <a:r>
              <a:rPr lang="cs-CZ" altLang="cs-CZ" sz="2400" dirty="0">
                <a:latin typeface="Arial" panose="020B0604020202020204" pitchFamily="34" charset="0"/>
                <a:cs typeface="Arial" panose="020B0604020202020204" pitchFamily="34" charset="0"/>
              </a:rPr>
              <a:t>světla </a:t>
            </a:r>
            <a:r>
              <a:rPr lang="cs-CZ" altLang="cs-CZ" sz="2400" dirty="0" smtClean="0">
                <a:latin typeface="Arial" panose="020B0604020202020204" pitchFamily="34" charset="0"/>
                <a:cs typeface="Arial" panose="020B0604020202020204" pitchFamily="34" charset="0"/>
              </a:rPr>
              <a:t>převádí na </a:t>
            </a:r>
            <a:r>
              <a:rPr lang="cs-CZ" altLang="cs-CZ" sz="2400" dirty="0">
                <a:latin typeface="Arial" panose="020B0604020202020204" pitchFamily="34" charset="0"/>
                <a:cs typeface="Arial" panose="020B0604020202020204" pitchFamily="34" charset="0"/>
              </a:rPr>
              <a:t>elektrický signál</a:t>
            </a:r>
          </a:p>
          <a:p>
            <a:pPr marL="285750" indent="-285750">
              <a:spcBef>
                <a:spcPct val="25000"/>
              </a:spcBef>
              <a:buFont typeface="Arial" panose="020B0604020202020204" pitchFamily="34" charset="0"/>
              <a:buChar char="•"/>
            </a:pPr>
            <a:r>
              <a:rPr lang="cs-CZ" altLang="cs-CZ" sz="2400" b="1" dirty="0" smtClean="0">
                <a:latin typeface="Arial" panose="020B0604020202020204" pitchFamily="34" charset="0"/>
                <a:cs typeface="Arial" panose="020B0604020202020204" pitchFamily="34" charset="0"/>
              </a:rPr>
              <a:t>Jednotka </a:t>
            </a:r>
            <a:r>
              <a:rPr lang="cs-CZ" altLang="cs-CZ" sz="2400" b="1" dirty="0">
                <a:latin typeface="Arial" panose="020B0604020202020204" pitchFamily="34" charset="0"/>
                <a:cs typeface="Arial" panose="020B0604020202020204" pitchFamily="34" charset="0"/>
              </a:rPr>
              <a:t>CD-ROM</a:t>
            </a:r>
          </a:p>
          <a:p>
            <a:pPr marL="742950" lvl="1" indent="-28575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S </a:t>
            </a:r>
            <a:r>
              <a:rPr lang="cs-CZ" altLang="cs-CZ" sz="2400" dirty="0">
                <a:latin typeface="Arial" panose="020B0604020202020204" pitchFamily="34" charset="0"/>
                <a:cs typeface="Arial" panose="020B0604020202020204" pitchFamily="34" charset="0"/>
              </a:rPr>
              <a:t>rozhraním IDE (EIDE, ATAPI) nebo SCSI</a:t>
            </a:r>
          </a:p>
          <a:p>
            <a:pPr marL="742950" lvl="1" indent="-28575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Přístupová </a:t>
            </a:r>
            <a:r>
              <a:rPr lang="cs-CZ" altLang="cs-CZ" sz="2400" dirty="0">
                <a:latin typeface="Arial" panose="020B0604020202020204" pitchFamily="34" charset="0"/>
                <a:cs typeface="Arial" panose="020B0604020202020204" pitchFamily="34" charset="0"/>
              </a:rPr>
              <a:t>doba okolo 100 </a:t>
            </a:r>
            <a:r>
              <a:rPr lang="cs-CZ" altLang="cs-CZ" sz="2400" dirty="0" err="1">
                <a:latin typeface="Arial" panose="020B0604020202020204" pitchFamily="34" charset="0"/>
                <a:cs typeface="Arial" panose="020B0604020202020204" pitchFamily="34" charset="0"/>
              </a:rPr>
              <a:t>ms</a:t>
            </a:r>
            <a:endParaRPr lang="cs-CZ" altLang="cs-CZ" sz="2400" dirty="0">
              <a:latin typeface="Arial" panose="020B0604020202020204" pitchFamily="34" charset="0"/>
              <a:cs typeface="Arial" panose="020B0604020202020204" pitchFamily="34" charset="0"/>
            </a:endParaRPr>
          </a:p>
          <a:p>
            <a:pPr marL="742950" lvl="1" indent="-28575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Přenosová </a:t>
            </a:r>
            <a:r>
              <a:rPr lang="cs-CZ" altLang="cs-CZ" sz="2400" dirty="0">
                <a:latin typeface="Arial" panose="020B0604020202020204" pitchFamily="34" charset="0"/>
                <a:cs typeface="Arial" panose="020B0604020202020204" pitchFamily="34" charset="0"/>
              </a:rPr>
              <a:t>rychlost závisí na typu: 1x 150 KB/s</a:t>
            </a:r>
            <a:r>
              <a:rPr lang="cs-CZ" altLang="cs-CZ" sz="2400" dirty="0" smtClean="0">
                <a:latin typeface="Arial" panose="020B0604020202020204" pitchFamily="34" charset="0"/>
                <a:cs typeface="Arial" panose="020B0604020202020204" pitchFamily="34" charset="0"/>
              </a:rPr>
              <a:t>, </a:t>
            </a:r>
            <a:r>
              <a:rPr lang="cs-CZ" altLang="cs-CZ" sz="2400" dirty="0" smtClean="0">
                <a:latin typeface="Arial" panose="020B0604020202020204" pitchFamily="34" charset="0"/>
                <a:cs typeface="Arial" panose="020B0604020202020204" pitchFamily="34" charset="0"/>
                <a:sym typeface="Symbol" pitchFamily="18" charset="2"/>
              </a:rPr>
              <a:t>2x </a:t>
            </a:r>
            <a:r>
              <a:rPr lang="cs-CZ" altLang="cs-CZ" sz="2400" dirty="0">
                <a:latin typeface="Arial" panose="020B0604020202020204" pitchFamily="34" charset="0"/>
                <a:cs typeface="Arial" panose="020B0604020202020204" pitchFamily="34" charset="0"/>
                <a:sym typeface="Symbol" pitchFamily="18" charset="2"/>
              </a:rPr>
              <a:t>300 KB/s, 24x 3600 KB/s, …</a:t>
            </a:r>
          </a:p>
          <a:p>
            <a:pPr marL="742950" lvl="1" indent="-28575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sym typeface="Symbol" pitchFamily="18" charset="2"/>
              </a:rPr>
              <a:t>Umožňuje </a:t>
            </a:r>
            <a:r>
              <a:rPr lang="cs-CZ" altLang="cs-CZ" sz="2400" dirty="0">
                <a:latin typeface="Arial" panose="020B0604020202020204" pitchFamily="34" charset="0"/>
                <a:cs typeface="Arial" panose="020B0604020202020204" pitchFamily="34" charset="0"/>
                <a:sym typeface="Symbol" pitchFamily="18" charset="2"/>
              </a:rPr>
              <a:t>přehrávat i hudební CD</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56</a:t>
            </a:fld>
            <a:endParaRPr lang="cs-CZ"/>
          </a:p>
        </p:txBody>
      </p:sp>
    </p:spTree>
    <p:extLst>
      <p:ext uri="{BB962C8B-B14F-4D97-AF65-F5344CB8AC3E}">
        <p14:creationId xmlns:p14="http://schemas.microsoft.com/office/powerpoint/2010/main" val="13072939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228600" y="106363"/>
            <a:ext cx="8534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CD-ROM</a:t>
            </a:r>
          </a:p>
        </p:txBody>
      </p:sp>
      <p:grpSp>
        <p:nvGrpSpPr>
          <p:cNvPr id="105482" name="Group 10"/>
          <p:cNvGrpSpPr>
            <a:grpSpLocks/>
          </p:cNvGrpSpPr>
          <p:nvPr/>
        </p:nvGrpSpPr>
        <p:grpSpPr bwMode="auto">
          <a:xfrm>
            <a:off x="228600" y="896144"/>
            <a:ext cx="8534400" cy="3200400"/>
            <a:chOff x="240" y="1536"/>
            <a:chExt cx="5376" cy="2016"/>
          </a:xfrm>
        </p:grpSpPr>
        <p:pic>
          <p:nvPicPr>
            <p:cNvPr id="1054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 y="1536"/>
              <a:ext cx="5376" cy="1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78" name="AutoShape 6"/>
            <p:cNvSpPr>
              <a:spLocks/>
            </p:cNvSpPr>
            <p:nvPr/>
          </p:nvSpPr>
          <p:spPr bwMode="auto">
            <a:xfrm>
              <a:off x="1344" y="3312"/>
              <a:ext cx="1775" cy="240"/>
            </a:xfrm>
            <a:prstGeom prst="callout2">
              <a:avLst>
                <a:gd name="adj1" fmla="val 30000"/>
                <a:gd name="adj2" fmla="val -2704"/>
                <a:gd name="adj3" fmla="val 30000"/>
                <a:gd name="adj4" fmla="val -10477"/>
                <a:gd name="adj5" fmla="val -176250"/>
                <a:gd name="adj6" fmla="val -18648"/>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a:lstStyle/>
            <a:p>
              <a:r>
                <a:rPr lang="cs-CZ" altLang="cs-CZ" sz="1600" dirty="0"/>
                <a:t>laserová dioda</a:t>
              </a:r>
            </a:p>
          </p:txBody>
        </p:sp>
        <p:sp>
          <p:nvSpPr>
            <p:cNvPr id="105479" name="AutoShape 7"/>
            <p:cNvSpPr>
              <a:spLocks/>
            </p:cNvSpPr>
            <p:nvPr/>
          </p:nvSpPr>
          <p:spPr bwMode="auto">
            <a:xfrm>
              <a:off x="1680" y="1632"/>
              <a:ext cx="1152" cy="240"/>
            </a:xfrm>
            <a:prstGeom prst="callout2">
              <a:avLst>
                <a:gd name="adj1" fmla="val 30000"/>
                <a:gd name="adj2" fmla="val -4167"/>
                <a:gd name="adj3" fmla="val 30000"/>
                <a:gd name="adj4" fmla="val -17968"/>
                <a:gd name="adj5" fmla="val 258333"/>
                <a:gd name="adj6" fmla="val -32468"/>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r>
                <a:rPr lang="cs-CZ" altLang="cs-CZ" sz="1600" dirty="0"/>
                <a:t>fotocitlivý prvek</a:t>
              </a:r>
            </a:p>
          </p:txBody>
        </p:sp>
        <p:sp>
          <p:nvSpPr>
            <p:cNvPr id="105480" name="AutoShape 8"/>
            <p:cNvSpPr>
              <a:spLocks/>
            </p:cNvSpPr>
            <p:nvPr/>
          </p:nvSpPr>
          <p:spPr bwMode="auto">
            <a:xfrm>
              <a:off x="1590" y="1934"/>
              <a:ext cx="1152" cy="240"/>
            </a:xfrm>
            <a:prstGeom prst="callout2">
              <a:avLst>
                <a:gd name="adj1" fmla="val 30000"/>
                <a:gd name="adj2" fmla="val 104167"/>
                <a:gd name="adj3" fmla="val 30000"/>
                <a:gd name="adj4" fmla="val 145227"/>
                <a:gd name="adj5" fmla="val 182917"/>
                <a:gd name="adj6" fmla="val 219880"/>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algn="r"/>
              <a:r>
                <a:rPr lang="cs-CZ" altLang="cs-CZ" sz="1600" dirty="0"/>
                <a:t>čočka</a:t>
              </a:r>
            </a:p>
          </p:txBody>
        </p:sp>
      </p:grpSp>
      <p:sp>
        <p:nvSpPr>
          <p:cNvPr id="105483" name="Text Box 11"/>
          <p:cNvSpPr txBox="1">
            <a:spLocks noChangeArrowheads="1"/>
          </p:cNvSpPr>
          <p:nvPr/>
        </p:nvSpPr>
        <p:spPr bwMode="auto">
          <a:xfrm>
            <a:off x="261765" y="4060210"/>
            <a:ext cx="855027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cs-CZ" altLang="cs-CZ" sz="2000" b="1" dirty="0">
                <a:solidFill>
                  <a:srgbClr val="000000"/>
                </a:solidFill>
                <a:latin typeface="Arial" panose="020B0604020202020204" pitchFamily="34" charset="0"/>
                <a:cs typeface="Arial" panose="020B0604020202020204" pitchFamily="34" charset="0"/>
              </a:rPr>
              <a:t>Výpočet „kapacity“ hudebního CD</a:t>
            </a:r>
          </a:p>
          <a:p>
            <a:r>
              <a:rPr lang="cs-CZ" altLang="cs-CZ" sz="2800" dirty="0">
                <a:solidFill>
                  <a:srgbClr val="000000"/>
                </a:solidFill>
                <a:latin typeface="Arial" panose="020B0604020202020204" pitchFamily="34" charset="0"/>
                <a:cs typeface="Arial" panose="020B0604020202020204" pitchFamily="34" charset="0"/>
              </a:rPr>
              <a:t>44 100 × 2 × 2 × 74 × 60 = 783 216 000 B</a:t>
            </a:r>
          </a:p>
          <a:p>
            <a:pPr algn="r"/>
            <a:endParaRPr lang="cs-CZ" altLang="cs-CZ" sz="1800" dirty="0">
              <a:solidFill>
                <a:srgbClr val="000000"/>
              </a:solidFill>
            </a:endParaRPr>
          </a:p>
          <a:p>
            <a:pPr algn="r"/>
            <a:r>
              <a:rPr lang="cs-CZ" altLang="cs-CZ" sz="1800" dirty="0">
                <a:solidFill>
                  <a:srgbClr val="000000"/>
                </a:solidFill>
              </a:rPr>
              <a:t>převod minut na sekundy</a:t>
            </a:r>
          </a:p>
          <a:p>
            <a:pPr algn="r"/>
            <a:r>
              <a:rPr lang="cs-CZ" altLang="cs-CZ" sz="1800" dirty="0">
                <a:solidFill>
                  <a:srgbClr val="000000"/>
                </a:solidFill>
              </a:rPr>
              <a:t>max. 74 minut hudby</a:t>
            </a:r>
          </a:p>
          <a:p>
            <a:pPr algn="r"/>
            <a:r>
              <a:rPr lang="cs-CZ" altLang="cs-CZ" sz="1800" dirty="0">
                <a:solidFill>
                  <a:srgbClr val="000000"/>
                </a:solidFill>
              </a:rPr>
              <a:t>2 kanály (stereo)</a:t>
            </a:r>
          </a:p>
          <a:p>
            <a:pPr algn="r"/>
            <a:r>
              <a:rPr lang="cs-CZ" altLang="cs-CZ" sz="1800" dirty="0">
                <a:solidFill>
                  <a:srgbClr val="000000"/>
                </a:solidFill>
              </a:rPr>
              <a:t>rozlišení 16 bitů na vzorek, tj. 2 bajty</a:t>
            </a:r>
          </a:p>
          <a:p>
            <a:pPr algn="r"/>
            <a:r>
              <a:rPr lang="cs-CZ" altLang="cs-CZ" sz="1800" dirty="0">
                <a:solidFill>
                  <a:srgbClr val="000000"/>
                </a:solidFill>
              </a:rPr>
              <a:t>počet vzorků za sekundu na jeden kanál</a:t>
            </a:r>
            <a:endParaRPr lang="cs-CZ" altLang="cs-CZ" dirty="0">
              <a:solidFill>
                <a:srgbClr val="000000"/>
              </a:solidFill>
            </a:endParaRPr>
          </a:p>
        </p:txBody>
      </p:sp>
      <p:sp>
        <p:nvSpPr>
          <p:cNvPr id="105484" name="Line 12"/>
          <p:cNvSpPr>
            <a:spLocks noChangeShapeType="1"/>
          </p:cNvSpPr>
          <p:nvPr/>
        </p:nvSpPr>
        <p:spPr bwMode="auto">
          <a:xfrm>
            <a:off x="4191000" y="5279545"/>
            <a:ext cx="13716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88" name="Line 16"/>
          <p:cNvSpPr>
            <a:spLocks noChangeShapeType="1"/>
          </p:cNvSpPr>
          <p:nvPr/>
        </p:nvSpPr>
        <p:spPr bwMode="auto">
          <a:xfrm>
            <a:off x="3352800" y="5599348"/>
            <a:ext cx="27432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89" name="Line 17"/>
          <p:cNvSpPr>
            <a:spLocks noChangeShapeType="1"/>
          </p:cNvSpPr>
          <p:nvPr/>
        </p:nvSpPr>
        <p:spPr bwMode="auto">
          <a:xfrm>
            <a:off x="2590800" y="5839507"/>
            <a:ext cx="39624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0" name="Line 18"/>
          <p:cNvSpPr>
            <a:spLocks noChangeShapeType="1"/>
          </p:cNvSpPr>
          <p:nvPr/>
        </p:nvSpPr>
        <p:spPr bwMode="auto">
          <a:xfrm>
            <a:off x="1914525" y="6093296"/>
            <a:ext cx="22860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1" name="Line 19"/>
          <p:cNvSpPr>
            <a:spLocks noChangeShapeType="1"/>
          </p:cNvSpPr>
          <p:nvPr/>
        </p:nvSpPr>
        <p:spPr bwMode="auto">
          <a:xfrm>
            <a:off x="914400" y="6381328"/>
            <a:ext cx="3048000" cy="0"/>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2" name="Line 20"/>
          <p:cNvSpPr>
            <a:spLocks noChangeShapeType="1"/>
          </p:cNvSpPr>
          <p:nvPr/>
        </p:nvSpPr>
        <p:spPr bwMode="auto">
          <a:xfrm flipV="1">
            <a:off x="914400" y="5105400"/>
            <a:ext cx="0" cy="127592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3" name="Line 21"/>
          <p:cNvSpPr>
            <a:spLocks noChangeShapeType="1"/>
          </p:cNvSpPr>
          <p:nvPr/>
        </p:nvSpPr>
        <p:spPr bwMode="auto">
          <a:xfrm flipH="1" flipV="1">
            <a:off x="1904999" y="5105400"/>
            <a:ext cx="9525" cy="98789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4" name="Line 22"/>
          <p:cNvSpPr>
            <a:spLocks noChangeShapeType="1"/>
          </p:cNvSpPr>
          <p:nvPr/>
        </p:nvSpPr>
        <p:spPr bwMode="auto">
          <a:xfrm flipV="1">
            <a:off x="2590800" y="5105400"/>
            <a:ext cx="0" cy="73410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5" name="Line 23"/>
          <p:cNvSpPr>
            <a:spLocks noChangeShapeType="1"/>
          </p:cNvSpPr>
          <p:nvPr/>
        </p:nvSpPr>
        <p:spPr bwMode="auto">
          <a:xfrm flipV="1">
            <a:off x="3352800" y="5105400"/>
            <a:ext cx="0" cy="49394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105496" name="Line 24"/>
          <p:cNvSpPr>
            <a:spLocks noChangeShapeType="1"/>
          </p:cNvSpPr>
          <p:nvPr/>
        </p:nvSpPr>
        <p:spPr bwMode="auto">
          <a:xfrm flipH="1" flipV="1">
            <a:off x="4200241" y="5002040"/>
            <a:ext cx="9525" cy="27750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cs-CZ"/>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57</a:t>
            </a:fld>
            <a:endParaRPr lang="cs-CZ"/>
          </a:p>
        </p:txBody>
      </p:sp>
    </p:spTree>
    <p:extLst>
      <p:ext uri="{BB962C8B-B14F-4D97-AF65-F5344CB8AC3E}">
        <p14:creationId xmlns:p14="http://schemas.microsoft.com/office/powerpoint/2010/main" val="4194495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228600" y="106363"/>
            <a:ext cx="844785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4000" dirty="0">
                <a:solidFill>
                  <a:schemeClr val="tx2"/>
                </a:solidFill>
                <a:effectLst>
                  <a:outerShdw blurRad="38100" dist="38100" dir="2700000" algn="tl">
                    <a:srgbClr val="000000">
                      <a:alpha val="43137"/>
                    </a:srgbClr>
                  </a:outerShdw>
                </a:effectLst>
              </a:rPr>
              <a:t>CD-R, CD-RW</a:t>
            </a:r>
          </a:p>
        </p:txBody>
      </p:sp>
      <p:sp>
        <p:nvSpPr>
          <p:cNvPr id="172036" name="Rectangle 4"/>
          <p:cNvSpPr>
            <a:spLocks noChangeArrowheads="1"/>
          </p:cNvSpPr>
          <p:nvPr/>
        </p:nvSpPr>
        <p:spPr bwMode="auto">
          <a:xfrm>
            <a:off x="228600" y="990600"/>
            <a:ext cx="844785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25000"/>
              </a:spcBef>
            </a:pPr>
            <a:r>
              <a:rPr lang="cs-CZ" altLang="cs-CZ" sz="2400" b="1" dirty="0" smtClean="0">
                <a:solidFill>
                  <a:srgbClr val="FF0000"/>
                </a:solidFill>
                <a:latin typeface="Arial" panose="020B0604020202020204" pitchFamily="34" charset="0"/>
                <a:cs typeface="Arial" panose="020B0604020202020204" pitchFamily="34" charset="0"/>
              </a:rPr>
              <a:t>CD-R</a:t>
            </a:r>
            <a:r>
              <a:rPr lang="cs-CZ" altLang="cs-CZ" sz="2400" b="1" dirty="0" smtClean="0">
                <a:latin typeface="Arial" panose="020B0604020202020204" pitchFamily="34" charset="0"/>
                <a:cs typeface="Arial" panose="020B0604020202020204" pitchFamily="34" charset="0"/>
              </a:rPr>
              <a:t> </a:t>
            </a:r>
            <a:r>
              <a:rPr lang="cs-CZ" altLang="cs-CZ" sz="2400" dirty="0" smtClean="0">
                <a:latin typeface="Arial" panose="020B0604020202020204" pitchFamily="34" charset="0"/>
                <a:cs typeface="Arial" panose="020B0604020202020204" pitchFamily="34" charset="0"/>
              </a:rPr>
              <a:t>(</a:t>
            </a:r>
            <a:r>
              <a:rPr lang="cs-CZ" altLang="cs-CZ" sz="2400" b="1" dirty="0" err="1" smtClean="0">
                <a:latin typeface="Arial" panose="020B0604020202020204" pitchFamily="34" charset="0"/>
                <a:cs typeface="Arial" panose="020B0604020202020204" pitchFamily="34" charset="0"/>
              </a:rPr>
              <a:t>C</a:t>
            </a:r>
            <a:r>
              <a:rPr lang="cs-CZ" altLang="cs-CZ" sz="2400" dirty="0" err="1" smtClean="0">
                <a:latin typeface="Arial" panose="020B0604020202020204" pitchFamily="34" charset="0"/>
                <a:cs typeface="Arial" panose="020B0604020202020204" pitchFamily="34" charset="0"/>
              </a:rPr>
              <a:t>ompact</a:t>
            </a:r>
            <a:r>
              <a:rPr lang="cs-CZ" altLang="cs-CZ" sz="2400" dirty="0" smtClean="0">
                <a:latin typeface="Arial" panose="020B0604020202020204" pitchFamily="34" charset="0"/>
                <a:cs typeface="Arial" panose="020B0604020202020204" pitchFamily="34" charset="0"/>
              </a:rPr>
              <a:t> </a:t>
            </a:r>
            <a:r>
              <a:rPr lang="cs-CZ" altLang="cs-CZ" sz="2400" b="1" dirty="0" err="1">
                <a:latin typeface="Arial" panose="020B0604020202020204" pitchFamily="34" charset="0"/>
                <a:cs typeface="Arial" panose="020B0604020202020204" pitchFamily="34" charset="0"/>
              </a:rPr>
              <a:t>D</a:t>
            </a:r>
            <a:r>
              <a:rPr lang="cs-CZ" altLang="cs-CZ" sz="2400" dirty="0" err="1">
                <a:latin typeface="Arial" panose="020B0604020202020204" pitchFamily="34" charset="0"/>
                <a:cs typeface="Arial" panose="020B0604020202020204" pitchFamily="34" charset="0"/>
              </a:rPr>
              <a:t>isc</a:t>
            </a:r>
            <a:r>
              <a:rPr lang="cs-CZ" altLang="cs-CZ" sz="2400" dirty="0">
                <a:latin typeface="Arial" panose="020B0604020202020204" pitchFamily="34" charset="0"/>
                <a:cs typeface="Arial" panose="020B0604020202020204" pitchFamily="34" charset="0"/>
              </a:rPr>
              <a:t> – </a:t>
            </a:r>
            <a:r>
              <a:rPr lang="cs-CZ" altLang="cs-CZ" sz="2400" b="1" dirty="0" err="1" smtClean="0">
                <a:latin typeface="Arial" panose="020B0604020202020204" pitchFamily="34" charset="0"/>
                <a:cs typeface="Arial" panose="020B0604020202020204" pitchFamily="34" charset="0"/>
              </a:rPr>
              <a:t>R</a:t>
            </a:r>
            <a:r>
              <a:rPr lang="cs-CZ" altLang="cs-CZ" sz="2400" dirty="0" err="1" smtClean="0">
                <a:latin typeface="Arial" panose="020B0604020202020204" pitchFamily="34" charset="0"/>
                <a:cs typeface="Arial" panose="020B0604020202020204" pitchFamily="34" charset="0"/>
              </a:rPr>
              <a:t>ecordable</a:t>
            </a:r>
            <a:r>
              <a:rPr lang="cs-CZ" altLang="cs-CZ" sz="2400" dirty="0" smtClean="0">
                <a:latin typeface="Arial" panose="020B0604020202020204" pitchFamily="34" charset="0"/>
                <a:cs typeface="Arial" panose="020B0604020202020204" pitchFamily="34" charset="0"/>
              </a:rPr>
              <a:t>)</a:t>
            </a:r>
            <a:endParaRPr lang="cs-CZ" altLang="cs-CZ" sz="2400" dirty="0">
              <a:latin typeface="Arial" panose="020B0604020202020204" pitchFamily="34" charset="0"/>
              <a:cs typeface="Arial" panose="020B0604020202020204" pitchFamily="34" charset="0"/>
            </a:endParaRP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U</a:t>
            </a:r>
            <a:r>
              <a:rPr lang="cs-CZ" altLang="cs-CZ" sz="2400" dirty="0" smtClean="0">
                <a:latin typeface="Arial" panose="020B0604020202020204" pitchFamily="34" charset="0"/>
                <a:cs typeface="Arial" panose="020B0604020202020204" pitchFamily="34" charset="0"/>
              </a:rPr>
              <a:t>možňuje </a:t>
            </a:r>
            <a:r>
              <a:rPr lang="cs-CZ" altLang="cs-CZ" sz="2400" dirty="0">
                <a:latin typeface="Arial" panose="020B0604020202020204" pitchFamily="34" charset="0"/>
                <a:cs typeface="Arial" panose="020B0604020202020204" pitchFamily="34" charset="0"/>
              </a:rPr>
              <a:t>jednorázový zápis dat ve </a:t>
            </a:r>
            <a:r>
              <a:rPr lang="cs-CZ" altLang="cs-CZ" sz="2400" dirty="0" smtClean="0">
                <a:latin typeface="Arial" panose="020B0604020202020204" pitchFamily="34" charset="0"/>
                <a:cs typeface="Arial" panose="020B0604020202020204" pitchFamily="34" charset="0"/>
              </a:rPr>
              <a:t>vypalovací mechanice </a:t>
            </a:r>
            <a:r>
              <a:rPr lang="cs-CZ" altLang="cs-CZ" sz="2400" dirty="0">
                <a:latin typeface="Arial" panose="020B0604020202020204" pitchFamily="34" charset="0"/>
                <a:cs typeface="Arial" panose="020B0604020202020204" pitchFamily="34" charset="0"/>
              </a:rPr>
              <a:t>(mechanice CD-RW, „</a:t>
            </a:r>
            <a:r>
              <a:rPr lang="cs-CZ" altLang="cs-CZ" sz="2400" dirty="0" smtClean="0">
                <a:latin typeface="Arial" panose="020B0604020202020204" pitchFamily="34" charset="0"/>
                <a:cs typeface="Arial" panose="020B0604020202020204" pitchFamily="34" charset="0"/>
              </a:rPr>
              <a:t>vypalovačce“)</a:t>
            </a:r>
            <a:endParaRPr lang="cs-CZ" altLang="cs-CZ" sz="2400" dirty="0">
              <a:latin typeface="Arial" panose="020B0604020202020204" pitchFamily="34" charset="0"/>
              <a:cs typeface="Arial" panose="020B0604020202020204" pitchFamily="34" charset="0"/>
            </a:endParaRPr>
          </a:p>
          <a:p>
            <a:pPr>
              <a:spcBef>
                <a:spcPct val="25000"/>
              </a:spcBef>
            </a:pPr>
            <a:endParaRPr lang="cs-CZ" altLang="cs-CZ" sz="2400" b="1" dirty="0" smtClean="0">
              <a:latin typeface="Arial" panose="020B0604020202020204" pitchFamily="34" charset="0"/>
              <a:cs typeface="Arial" panose="020B0604020202020204" pitchFamily="34" charset="0"/>
            </a:endParaRPr>
          </a:p>
          <a:p>
            <a:pPr>
              <a:spcBef>
                <a:spcPct val="25000"/>
              </a:spcBef>
            </a:pPr>
            <a:r>
              <a:rPr lang="cs-CZ" altLang="cs-CZ" sz="2400" b="1" dirty="0" smtClean="0">
                <a:solidFill>
                  <a:srgbClr val="FF0000"/>
                </a:solidFill>
                <a:latin typeface="Arial" panose="020B0604020202020204" pitchFamily="34" charset="0"/>
                <a:cs typeface="Arial" panose="020B0604020202020204" pitchFamily="34" charset="0"/>
              </a:rPr>
              <a:t>CD-RW</a:t>
            </a:r>
            <a:r>
              <a:rPr lang="cs-CZ" altLang="cs-CZ" sz="2400" b="1" dirty="0" smtClean="0">
                <a:latin typeface="Arial" panose="020B0604020202020204" pitchFamily="34" charset="0"/>
                <a:cs typeface="Arial" panose="020B0604020202020204" pitchFamily="34" charset="0"/>
              </a:rPr>
              <a:t> </a:t>
            </a:r>
            <a:r>
              <a:rPr lang="cs-CZ" altLang="cs-CZ" sz="2400" dirty="0" smtClean="0">
                <a:latin typeface="Arial" panose="020B0604020202020204" pitchFamily="34" charset="0"/>
                <a:cs typeface="Arial" panose="020B0604020202020204" pitchFamily="34" charset="0"/>
              </a:rPr>
              <a:t>(</a:t>
            </a:r>
            <a:r>
              <a:rPr lang="cs-CZ" altLang="cs-CZ" sz="2400" b="1" dirty="0" err="1" smtClean="0">
                <a:latin typeface="Arial" panose="020B0604020202020204" pitchFamily="34" charset="0"/>
                <a:cs typeface="Arial" panose="020B0604020202020204" pitchFamily="34" charset="0"/>
                <a:sym typeface="Symbol" pitchFamily="18" charset="2"/>
              </a:rPr>
              <a:t>C</a:t>
            </a:r>
            <a:r>
              <a:rPr lang="cs-CZ" altLang="cs-CZ" sz="2400" dirty="0" err="1" smtClean="0">
                <a:latin typeface="Arial" panose="020B0604020202020204" pitchFamily="34" charset="0"/>
                <a:cs typeface="Arial" panose="020B0604020202020204" pitchFamily="34" charset="0"/>
                <a:sym typeface="Symbol" pitchFamily="18" charset="2"/>
              </a:rPr>
              <a:t>ompact</a:t>
            </a:r>
            <a:r>
              <a:rPr lang="cs-CZ" altLang="cs-CZ" sz="2400" dirty="0" smtClean="0">
                <a:latin typeface="Arial" panose="020B0604020202020204" pitchFamily="34" charset="0"/>
                <a:cs typeface="Arial" panose="020B0604020202020204" pitchFamily="34" charset="0"/>
                <a:sym typeface="Symbol" pitchFamily="18" charset="2"/>
              </a:rPr>
              <a:t> </a:t>
            </a:r>
            <a:r>
              <a:rPr lang="cs-CZ" altLang="cs-CZ" sz="2400" b="1" dirty="0" err="1">
                <a:latin typeface="Arial" panose="020B0604020202020204" pitchFamily="34" charset="0"/>
                <a:cs typeface="Arial" panose="020B0604020202020204" pitchFamily="34" charset="0"/>
                <a:sym typeface="Symbol" pitchFamily="18" charset="2"/>
              </a:rPr>
              <a:t>D</a:t>
            </a:r>
            <a:r>
              <a:rPr lang="cs-CZ" altLang="cs-CZ" sz="2400" dirty="0" err="1">
                <a:latin typeface="Arial" panose="020B0604020202020204" pitchFamily="34" charset="0"/>
                <a:cs typeface="Arial" panose="020B0604020202020204" pitchFamily="34" charset="0"/>
                <a:sym typeface="Symbol" pitchFamily="18" charset="2"/>
              </a:rPr>
              <a:t>isc</a:t>
            </a:r>
            <a:r>
              <a:rPr lang="cs-CZ" altLang="cs-CZ" sz="2400" dirty="0">
                <a:latin typeface="Arial" panose="020B0604020202020204" pitchFamily="34" charset="0"/>
                <a:cs typeface="Arial" panose="020B0604020202020204" pitchFamily="34" charset="0"/>
                <a:sym typeface="Symbol" pitchFamily="18" charset="2"/>
              </a:rPr>
              <a:t> – </a:t>
            </a:r>
            <a:r>
              <a:rPr lang="cs-CZ" altLang="cs-CZ" sz="2400" b="1" dirty="0" err="1" smtClean="0">
                <a:latin typeface="Arial" panose="020B0604020202020204" pitchFamily="34" charset="0"/>
                <a:cs typeface="Arial" panose="020B0604020202020204" pitchFamily="34" charset="0"/>
                <a:sym typeface="Symbol" pitchFamily="18" charset="2"/>
              </a:rPr>
              <a:t>R</a:t>
            </a:r>
            <a:r>
              <a:rPr lang="cs-CZ" altLang="cs-CZ" sz="2400" dirty="0" err="1" smtClean="0">
                <a:latin typeface="Arial" panose="020B0604020202020204" pitchFamily="34" charset="0"/>
                <a:cs typeface="Arial" panose="020B0604020202020204" pitchFamily="34" charset="0"/>
                <a:sym typeface="Symbol" pitchFamily="18" charset="2"/>
              </a:rPr>
              <a:t>e</a:t>
            </a:r>
            <a:r>
              <a:rPr lang="cs-CZ" altLang="cs-CZ" sz="2400" b="1" dirty="0" err="1" smtClean="0">
                <a:latin typeface="Arial" panose="020B0604020202020204" pitchFamily="34" charset="0"/>
                <a:cs typeface="Arial" panose="020B0604020202020204" pitchFamily="34" charset="0"/>
                <a:sym typeface="Symbol" pitchFamily="18" charset="2"/>
              </a:rPr>
              <a:t>w</a:t>
            </a:r>
            <a:r>
              <a:rPr lang="cs-CZ" altLang="cs-CZ" sz="2400" dirty="0" err="1" smtClean="0">
                <a:latin typeface="Arial" panose="020B0604020202020204" pitchFamily="34" charset="0"/>
                <a:cs typeface="Arial" panose="020B0604020202020204" pitchFamily="34" charset="0"/>
                <a:sym typeface="Symbol" pitchFamily="18" charset="2"/>
              </a:rPr>
              <a:t>ritable</a:t>
            </a:r>
            <a:r>
              <a:rPr lang="cs-CZ" altLang="cs-CZ" sz="2400" dirty="0" smtClean="0">
                <a:latin typeface="Arial" panose="020B0604020202020204" pitchFamily="34" charset="0"/>
                <a:cs typeface="Arial" panose="020B0604020202020204" pitchFamily="34" charset="0"/>
                <a:sym typeface="Symbol" pitchFamily="18" charset="2"/>
              </a:rPr>
              <a:t>)</a:t>
            </a:r>
            <a:endParaRPr lang="cs-CZ" altLang="cs-CZ" sz="2400" dirty="0">
              <a:latin typeface="Arial" panose="020B0604020202020204" pitchFamily="34" charset="0"/>
              <a:cs typeface="Arial" panose="020B0604020202020204" pitchFamily="34" charset="0"/>
              <a:sym typeface="Symbol" pitchFamily="18" charset="2"/>
            </a:endParaRP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sym typeface="Symbol" pitchFamily="18" charset="2"/>
              </a:rPr>
              <a:t>U</a:t>
            </a:r>
            <a:r>
              <a:rPr lang="cs-CZ" altLang="cs-CZ" sz="2400" dirty="0" smtClean="0">
                <a:latin typeface="Arial" panose="020B0604020202020204" pitchFamily="34" charset="0"/>
                <a:cs typeface="Arial" panose="020B0604020202020204" pitchFamily="34" charset="0"/>
                <a:sym typeface="Symbol" pitchFamily="18" charset="2"/>
              </a:rPr>
              <a:t>možňuje </a:t>
            </a:r>
            <a:r>
              <a:rPr lang="cs-CZ" altLang="cs-CZ" sz="2400" dirty="0">
                <a:latin typeface="Arial" panose="020B0604020202020204" pitchFamily="34" charset="0"/>
                <a:cs typeface="Arial" panose="020B0604020202020204" pitchFamily="34" charset="0"/>
                <a:sym typeface="Symbol" pitchFamily="18" charset="2"/>
              </a:rPr>
              <a:t>opakovaný zápis dat (přepisovatelné)</a:t>
            </a:r>
          </a:p>
          <a:p>
            <a:pPr marL="342900" indent="-342900">
              <a:spcBef>
                <a:spcPct val="25000"/>
              </a:spcBef>
              <a:buFont typeface="Arial" panose="020B0604020202020204" pitchFamily="34" charset="0"/>
              <a:buChar char="•"/>
            </a:pPr>
            <a:r>
              <a:rPr lang="cs-CZ" altLang="cs-CZ" sz="2400" dirty="0" smtClean="0">
                <a:latin typeface="Arial" panose="020B0604020202020204" pitchFamily="34" charset="0"/>
                <a:cs typeface="Arial" panose="020B0604020202020204" pitchFamily="34" charset="0"/>
              </a:rPr>
              <a:t>Zálohovací </a:t>
            </a:r>
            <a:r>
              <a:rPr lang="cs-CZ" altLang="cs-CZ" sz="2400" dirty="0">
                <a:latin typeface="Arial" panose="020B0604020202020204" pitchFamily="34" charset="0"/>
                <a:cs typeface="Arial" panose="020B0604020202020204" pitchFamily="34" charset="0"/>
              </a:rPr>
              <a:t>média</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L</a:t>
            </a:r>
            <a:r>
              <a:rPr lang="cs-CZ" altLang="cs-CZ" sz="2400" dirty="0" smtClean="0">
                <a:latin typeface="Arial" panose="020B0604020202020204" pitchFamily="34" charset="0"/>
                <a:cs typeface="Arial" panose="020B0604020202020204" pitchFamily="34" charset="0"/>
              </a:rPr>
              <a:t>ze je používat </a:t>
            </a:r>
            <a:r>
              <a:rPr lang="cs-CZ" altLang="cs-CZ" sz="2400" dirty="0">
                <a:latin typeface="Arial" panose="020B0604020202020204" pitchFamily="34" charset="0"/>
                <a:cs typeface="Arial" panose="020B0604020202020204" pitchFamily="34" charset="0"/>
              </a:rPr>
              <a:t>v mechanice CD-ROM</a:t>
            </a:r>
          </a:p>
          <a:p>
            <a:pPr marL="342900" indent="-342900">
              <a:spcBef>
                <a:spcPct val="25000"/>
              </a:spcBef>
              <a:buFont typeface="Arial" panose="020B0604020202020204" pitchFamily="34" charset="0"/>
              <a:buChar char="•"/>
            </a:pPr>
            <a:r>
              <a:rPr lang="cs-CZ" altLang="cs-CZ" sz="2400" dirty="0">
                <a:latin typeface="Arial" panose="020B0604020202020204" pitchFamily="34" charset="0"/>
                <a:cs typeface="Arial" panose="020B0604020202020204" pitchFamily="34" charset="0"/>
              </a:rPr>
              <a:t>M</a:t>
            </a:r>
            <a:r>
              <a:rPr lang="cs-CZ" altLang="cs-CZ" sz="2400" dirty="0" smtClean="0">
                <a:latin typeface="Arial" panose="020B0604020202020204" pitchFamily="34" charset="0"/>
                <a:cs typeface="Arial" panose="020B0604020202020204" pitchFamily="34" charset="0"/>
              </a:rPr>
              <a:t>ají </a:t>
            </a:r>
            <a:r>
              <a:rPr lang="cs-CZ" altLang="cs-CZ" sz="2400" dirty="0">
                <a:latin typeface="Arial" panose="020B0604020202020204" pitchFamily="34" charset="0"/>
                <a:cs typeface="Arial" panose="020B0604020202020204" pitchFamily="34" charset="0"/>
              </a:rPr>
              <a:t>obvykle nižší spolehlivost i životnost </a:t>
            </a:r>
            <a:r>
              <a:rPr lang="cs-CZ" altLang="cs-CZ" sz="2400" dirty="0" smtClean="0">
                <a:latin typeface="Arial" panose="020B0604020202020204" pitchFamily="34" charset="0"/>
                <a:cs typeface="Arial" panose="020B0604020202020204" pitchFamily="34" charset="0"/>
              </a:rPr>
              <a:t>oproti lisovaným </a:t>
            </a:r>
            <a:r>
              <a:rPr lang="cs-CZ" altLang="cs-CZ" sz="2400" dirty="0">
                <a:latin typeface="Arial" panose="020B0604020202020204" pitchFamily="34" charset="0"/>
                <a:cs typeface="Arial" panose="020B0604020202020204" pitchFamily="34" charset="0"/>
              </a:rPr>
              <a:t>CD-ROM</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58</a:t>
            </a:fld>
            <a:endParaRPr lang="cs-CZ"/>
          </a:p>
        </p:txBody>
      </p:sp>
    </p:spTree>
    <p:extLst>
      <p:ext uri="{BB962C8B-B14F-4D97-AF65-F5344CB8AC3E}">
        <p14:creationId xmlns:p14="http://schemas.microsoft.com/office/powerpoint/2010/main" val="876939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835496"/>
          </a:xfrm>
        </p:spPr>
        <p:txBody>
          <a:bodyPr/>
          <a:lstStyle/>
          <a:p>
            <a:pPr lvl="0">
              <a:lnSpc>
                <a:spcPct val="100000"/>
              </a:lnSpc>
              <a:spcBef>
                <a:spcPts val="0"/>
              </a:spcBef>
            </a:pPr>
            <a:r>
              <a:rPr lang="cs-CZ" altLang="cs-CZ" sz="4000" dirty="0" smtClean="0">
                <a:solidFill>
                  <a:srgbClr val="2F5897"/>
                </a:solidFill>
                <a:effectLst>
                  <a:outerShdw blurRad="38100" dist="38100" dir="2700000" algn="tl">
                    <a:srgbClr val="000000">
                      <a:alpha val="43137"/>
                    </a:srgbClr>
                  </a:outerShdw>
                </a:effectLst>
                <a:ea typeface="+mn-ea"/>
                <a:cs typeface="+mn-cs"/>
              </a:rPr>
              <a:t>DVD-ROM</a:t>
            </a:r>
            <a:endParaRPr lang="cs-CZ" dirty="0"/>
          </a:p>
        </p:txBody>
      </p:sp>
      <p:sp>
        <p:nvSpPr>
          <p:cNvPr id="3" name="Zástupný symbol pro obsah 2"/>
          <p:cNvSpPr>
            <a:spLocks noGrp="1"/>
          </p:cNvSpPr>
          <p:nvPr>
            <p:ph idx="1"/>
          </p:nvPr>
        </p:nvSpPr>
        <p:spPr/>
        <p:txBody>
          <a:bodyPr>
            <a:normAutofit fontScale="92500" lnSpcReduction="10000"/>
          </a:bodyPr>
          <a:lstStyle/>
          <a:p>
            <a:r>
              <a:rPr lang="cs-CZ" dirty="0">
                <a:solidFill>
                  <a:schemeClr val="tx1"/>
                </a:solidFill>
                <a:latin typeface="Arial" panose="020B0604020202020204" pitchFamily="34" charset="0"/>
                <a:cs typeface="Arial" panose="020B0604020202020204" pitchFamily="34" charset="0"/>
              </a:rPr>
              <a:t>DVD je formát digitálního optického datového nosiče, který může obsahovat </a:t>
            </a:r>
            <a:r>
              <a:rPr lang="cs-CZ" dirty="0" smtClean="0">
                <a:solidFill>
                  <a:schemeClr val="tx1"/>
                </a:solidFill>
                <a:latin typeface="Arial" panose="020B0604020202020204" pitchFamily="34" charset="0"/>
                <a:cs typeface="Arial" panose="020B0604020202020204" pitchFamily="34" charset="0"/>
              </a:rPr>
              <a:t>např. filmy </a:t>
            </a:r>
            <a:r>
              <a:rPr lang="cs-CZ" dirty="0">
                <a:solidFill>
                  <a:schemeClr val="tx1"/>
                </a:solidFill>
                <a:latin typeface="Arial" panose="020B0604020202020204" pitchFamily="34" charset="0"/>
                <a:cs typeface="Arial" panose="020B0604020202020204" pitchFamily="34" charset="0"/>
              </a:rPr>
              <a:t>ve vysoké obrazové a zvukové kvalitě nebo jiná data. </a:t>
            </a:r>
            <a:endParaRPr lang="cs-CZ" dirty="0" smtClean="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Při </a:t>
            </a:r>
            <a:r>
              <a:rPr lang="cs-CZ" dirty="0">
                <a:solidFill>
                  <a:schemeClr val="tx1"/>
                </a:solidFill>
                <a:latin typeface="Arial" panose="020B0604020202020204" pitchFamily="34" charset="0"/>
                <a:cs typeface="Arial" panose="020B0604020202020204" pitchFamily="34" charset="0"/>
              </a:rPr>
              <a:t>vývoji DVD byl kladen důraz na zpětnou kompatibilitu s CD, takže se mu DVD disk velmi podobá</a:t>
            </a:r>
            <a:r>
              <a:rPr lang="cs-CZ" dirty="0" smtClean="0">
                <a:solidFill>
                  <a:schemeClr val="tx1"/>
                </a:solidFill>
                <a:latin typeface="Arial" panose="020B0604020202020204" pitchFamily="34" charset="0"/>
                <a:cs typeface="Arial" panose="020B0604020202020204" pitchFamily="34" charset="0"/>
              </a:rPr>
              <a:t>.</a:t>
            </a:r>
          </a:p>
          <a:p>
            <a:r>
              <a:rPr lang="pl-PL" dirty="0">
                <a:solidFill>
                  <a:schemeClr val="tx1"/>
                </a:solidFill>
                <a:latin typeface="Arial" panose="020B0604020202020204" pitchFamily="34" charset="0"/>
                <a:cs typeface="Arial" panose="020B0604020202020204" pitchFamily="34" charset="0"/>
              </a:rPr>
              <a:t>DVD bylo uvedeno na trh v Japonsku roku 1996, ve zbytku světa o rok později</a:t>
            </a:r>
            <a:r>
              <a:rPr lang="pl-PL" dirty="0" smtClean="0">
                <a:solidFill>
                  <a:schemeClr val="tx1"/>
                </a:solidFill>
                <a:latin typeface="Arial" panose="020B0604020202020204" pitchFamily="34" charset="0"/>
                <a:cs typeface="Arial" panose="020B0604020202020204" pitchFamily="34" charset="0"/>
              </a:rPr>
              <a:t>.</a:t>
            </a:r>
          </a:p>
          <a:p>
            <a:r>
              <a:rPr lang="cs-CZ" dirty="0">
                <a:solidFill>
                  <a:schemeClr val="tx1"/>
                </a:solidFill>
                <a:latin typeface="Arial" panose="020B0604020202020204" pitchFamily="34" charset="0"/>
                <a:cs typeface="Arial" panose="020B0604020202020204" pitchFamily="34" charset="0"/>
              </a:rPr>
              <a:t>Média DVD jsou plastové disky, navenek stejná jako média CD. Disky DVD mají průměr 120 mm a jsou 1,2 mm silná. Data se ukládají pod povrch do jedné nebo dvou vrstev ve stopě tvaru spirály (jako CD). Pro čtení dat se používá laserové světlo s vlnovou délkou 660 </a:t>
            </a:r>
            <a:r>
              <a:rPr lang="cs-CZ" dirty="0" err="1">
                <a:solidFill>
                  <a:schemeClr val="tx1"/>
                </a:solidFill>
                <a:latin typeface="Arial" panose="020B0604020202020204" pitchFamily="34" charset="0"/>
                <a:cs typeface="Arial" panose="020B0604020202020204" pitchFamily="34" charset="0"/>
              </a:rPr>
              <a:t>nm</a:t>
            </a:r>
            <a:r>
              <a:rPr lang="cs-CZ" dirty="0">
                <a:solidFill>
                  <a:schemeClr val="tx1"/>
                </a:solidFill>
                <a:latin typeface="Arial" panose="020B0604020202020204" pitchFamily="34" charset="0"/>
                <a:cs typeface="Arial" panose="020B0604020202020204" pitchFamily="34" charset="0"/>
              </a:rPr>
              <a:t>, tedy kratší než v případě CD; to také umožňuje jejich vyšší kapacitu. Stejně tak příčný odstup stop je menší - 0,74 </a:t>
            </a:r>
            <a:r>
              <a:rPr lang="el-GR" dirty="0">
                <a:solidFill>
                  <a:schemeClr val="tx1"/>
                </a:solidFill>
                <a:latin typeface="Arial" panose="020B0604020202020204" pitchFamily="34" charset="0"/>
                <a:cs typeface="Arial" panose="020B0604020202020204" pitchFamily="34" charset="0"/>
              </a:rPr>
              <a:t>μ</a:t>
            </a:r>
            <a:r>
              <a:rPr lang="cs-CZ" dirty="0">
                <a:solidFill>
                  <a:schemeClr val="tx1"/>
                </a:solidFill>
                <a:latin typeface="Arial" panose="020B0604020202020204" pitchFamily="34" charset="0"/>
                <a:cs typeface="Arial" panose="020B0604020202020204" pitchFamily="34" charset="0"/>
              </a:rPr>
              <a:t>m oproti 1,6 </a:t>
            </a:r>
            <a:r>
              <a:rPr lang="el-GR" dirty="0">
                <a:solidFill>
                  <a:schemeClr val="tx1"/>
                </a:solidFill>
                <a:latin typeface="Arial" panose="020B0604020202020204" pitchFamily="34" charset="0"/>
                <a:cs typeface="Arial" panose="020B0604020202020204" pitchFamily="34" charset="0"/>
              </a:rPr>
              <a:t>μ</a:t>
            </a:r>
            <a:r>
              <a:rPr lang="cs-CZ" dirty="0">
                <a:solidFill>
                  <a:schemeClr val="tx1"/>
                </a:solidFill>
                <a:latin typeface="Arial" panose="020B0604020202020204" pitchFamily="34" charset="0"/>
                <a:cs typeface="Arial" panose="020B0604020202020204" pitchFamily="34" charset="0"/>
              </a:rPr>
              <a:t>m u CD.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476672"/>
            <a:ext cx="1633537"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Zástupný symbol pro číslo snímku 4"/>
          <p:cNvSpPr>
            <a:spLocks noGrp="1"/>
          </p:cNvSpPr>
          <p:nvPr>
            <p:ph type="sldNum" sz="quarter" idx="12"/>
          </p:nvPr>
        </p:nvSpPr>
        <p:spPr/>
        <p:txBody>
          <a:bodyPr/>
          <a:lstStyle/>
          <a:p>
            <a:fld id="{AC57A5DF-1266-40EA-9282-1E66B9DE06C0}" type="slidenum">
              <a:rPr lang="cs-CZ" smtClean="0"/>
              <a:t>59</a:t>
            </a:fld>
            <a:endParaRPr lang="cs-CZ"/>
          </a:p>
        </p:txBody>
      </p:sp>
    </p:spTree>
    <p:extLst>
      <p:ext uri="{BB962C8B-B14F-4D97-AF65-F5344CB8AC3E}">
        <p14:creationId xmlns:p14="http://schemas.microsoft.com/office/powerpoint/2010/main" val="4195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a:xfrm>
            <a:off x="467544" y="548680"/>
            <a:ext cx="8229600" cy="763488"/>
          </a:xfrm>
        </p:spPr>
        <p:txBody>
          <a:bodyPr/>
          <a:lstStyle/>
          <a:p>
            <a:pPr fontAlgn="auto">
              <a:spcAft>
                <a:spcPts val="0"/>
              </a:spcAft>
              <a:defRPr/>
            </a:pPr>
            <a:r>
              <a:rPr lang="cs-CZ" altLang="cs-CZ" sz="4000" dirty="0"/>
              <a:t>Kapacita paměti</a:t>
            </a:r>
          </a:p>
        </p:txBody>
      </p:sp>
      <p:sp>
        <p:nvSpPr>
          <p:cNvPr id="10243" name="Rectangle 3"/>
          <p:cNvSpPr>
            <a:spLocks noGrp="1" noRot="1" noChangeArrowheads="1"/>
          </p:cNvSpPr>
          <p:nvPr>
            <p:ph idx="1"/>
          </p:nvPr>
        </p:nvSpPr>
        <p:spPr/>
        <p:txBody>
          <a:bodyPr/>
          <a:lstStyle/>
          <a:p>
            <a:r>
              <a:rPr lang="cs-CZ" altLang="cs-CZ" sz="2800" dirty="0" smtClean="0">
                <a:solidFill>
                  <a:schemeClr val="tx1"/>
                </a:solidFill>
                <a:latin typeface="Arial" panose="020B0604020202020204" pitchFamily="34" charset="0"/>
                <a:cs typeface="Arial" panose="020B0604020202020204" pitchFamily="34" charset="0"/>
              </a:rPr>
              <a:t>Určuje, jaké množství informace je paměť schopna uložit</a:t>
            </a:r>
          </a:p>
          <a:p>
            <a:r>
              <a:rPr lang="cs-CZ" altLang="cs-CZ" sz="2800" dirty="0" smtClean="0">
                <a:solidFill>
                  <a:schemeClr val="tx1"/>
                </a:solidFill>
                <a:latin typeface="Arial" panose="020B0604020202020204" pitchFamily="34" charset="0"/>
                <a:cs typeface="Arial" panose="020B0604020202020204" pitchFamily="34" charset="0"/>
              </a:rPr>
              <a:t>1 Bit</a:t>
            </a:r>
          </a:p>
          <a:p>
            <a:r>
              <a:rPr lang="cs-CZ" altLang="cs-CZ" sz="2800" dirty="0" smtClean="0">
                <a:solidFill>
                  <a:schemeClr val="tx1"/>
                </a:solidFill>
                <a:latin typeface="Arial" panose="020B0604020202020204" pitchFamily="34" charset="0"/>
                <a:cs typeface="Arial" panose="020B0604020202020204" pitchFamily="34" charset="0"/>
              </a:rPr>
              <a:t>4 bity = </a:t>
            </a:r>
            <a:r>
              <a:rPr lang="cs-CZ" altLang="cs-CZ" sz="2800" dirty="0" err="1" smtClean="0">
                <a:solidFill>
                  <a:schemeClr val="tx1"/>
                </a:solidFill>
                <a:latin typeface="Arial" panose="020B0604020202020204" pitchFamily="34" charset="0"/>
                <a:cs typeface="Arial" panose="020B0604020202020204" pitchFamily="34" charset="0"/>
              </a:rPr>
              <a:t>Nibble</a:t>
            </a:r>
            <a:endParaRPr lang="cs-CZ" altLang="cs-CZ" sz="2800" dirty="0" smtClean="0">
              <a:solidFill>
                <a:schemeClr val="tx1"/>
              </a:solidFill>
              <a:latin typeface="Arial" panose="020B0604020202020204" pitchFamily="34" charset="0"/>
              <a:cs typeface="Arial" panose="020B0604020202020204" pitchFamily="34" charset="0"/>
            </a:endParaRPr>
          </a:p>
          <a:p>
            <a:r>
              <a:rPr lang="cs-CZ" altLang="cs-CZ" sz="2800" dirty="0" smtClean="0">
                <a:solidFill>
                  <a:schemeClr val="tx1"/>
                </a:solidFill>
                <a:latin typeface="Arial" panose="020B0604020202020204" pitchFamily="34" charset="0"/>
                <a:cs typeface="Arial" panose="020B0604020202020204" pitchFamily="34" charset="0"/>
              </a:rPr>
              <a:t>8 bitů = Byte</a:t>
            </a:r>
          </a:p>
          <a:p>
            <a:r>
              <a:rPr lang="cs-CZ" altLang="cs-CZ" sz="2800" dirty="0" smtClean="0">
                <a:solidFill>
                  <a:schemeClr val="tx1"/>
                </a:solidFill>
                <a:latin typeface="Arial" panose="020B0604020202020204" pitchFamily="34" charset="0"/>
                <a:cs typeface="Arial" panose="020B0604020202020204" pitchFamily="34" charset="0"/>
              </a:rPr>
              <a:t>Word – 2 Byte (případně jiná délka) – zpracováváno najednou (obsah registru, paměťové buňky)</a:t>
            </a:r>
          </a:p>
          <a:p>
            <a:r>
              <a:rPr lang="cs-CZ" altLang="cs-CZ" sz="2800" dirty="0" smtClean="0">
                <a:solidFill>
                  <a:schemeClr val="tx1"/>
                </a:solidFill>
                <a:latin typeface="Arial" panose="020B0604020202020204" pitchFamily="34" charset="0"/>
                <a:cs typeface="Arial" panose="020B0604020202020204" pitchFamily="34" charset="0"/>
              </a:rPr>
              <a:t>Násobky tohoto množství</a:t>
            </a:r>
          </a:p>
          <a:p>
            <a:endParaRPr lang="cs-CZ" altLang="cs-CZ" sz="2800" dirty="0" smtClean="0"/>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6</a:t>
            </a:fld>
            <a:endParaRPr lang="cs-CZ"/>
          </a:p>
        </p:txBody>
      </p:sp>
    </p:spTree>
    <p:extLst>
      <p:ext uri="{BB962C8B-B14F-4D97-AF65-F5344CB8AC3E}">
        <p14:creationId xmlns:p14="http://schemas.microsoft.com/office/powerpoint/2010/main" val="125787596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533400" y="106363"/>
            <a:ext cx="8077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3200" dirty="0">
                <a:solidFill>
                  <a:srgbClr val="0070C0"/>
                </a:solidFill>
                <a:effectLst>
                  <a:outerShdw blurRad="38100" dist="38100" dir="2700000" algn="tl">
                    <a:srgbClr val="000000">
                      <a:alpha val="43137"/>
                    </a:srgbClr>
                  </a:outerShdw>
                </a:effectLst>
              </a:rPr>
              <a:t>DVD-ROM</a:t>
            </a:r>
          </a:p>
        </p:txBody>
      </p:sp>
      <p:pic>
        <p:nvPicPr>
          <p:cNvPr id="107526" name="Picture 6" descr="http://www.hyperlink.cz/jsworld/OBR/C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3733800" cy="3432175"/>
          </a:xfrm>
          <a:prstGeom prst="rect">
            <a:avLst/>
          </a:prstGeom>
          <a:noFill/>
          <a:extLst>
            <a:ext uri="{909E8E84-426E-40DD-AFC4-6F175D3DCCD1}">
              <a14:hiddenFill xmlns:a14="http://schemas.microsoft.com/office/drawing/2010/main">
                <a:solidFill>
                  <a:srgbClr val="FFFFFF"/>
                </a:solidFill>
              </a14:hiddenFill>
            </a:ext>
          </a:extLst>
        </p:spPr>
      </p:pic>
      <p:pic>
        <p:nvPicPr>
          <p:cNvPr id="107528" name="Picture 8" descr="http://www.hyperlink.cz/jsworld/OBR/DV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981200"/>
            <a:ext cx="3657600" cy="3417888"/>
          </a:xfrm>
          <a:prstGeom prst="rect">
            <a:avLst/>
          </a:prstGeom>
          <a:noFill/>
          <a:extLst>
            <a:ext uri="{909E8E84-426E-40DD-AFC4-6F175D3DCCD1}">
              <a14:hiddenFill xmlns:a14="http://schemas.microsoft.com/office/drawing/2010/main">
                <a:solidFill>
                  <a:srgbClr val="FFFFFF"/>
                </a:solidFill>
              </a14:hiddenFill>
            </a:ext>
          </a:extLst>
        </p:spPr>
      </p:pic>
      <p:sp>
        <p:nvSpPr>
          <p:cNvPr id="107529" name="Text Box 9"/>
          <p:cNvSpPr txBox="1">
            <a:spLocks noChangeArrowheads="1"/>
          </p:cNvSpPr>
          <p:nvPr/>
        </p:nvSpPr>
        <p:spPr bwMode="auto">
          <a:xfrm>
            <a:off x="2900784" y="1219199"/>
            <a:ext cx="32773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cs-CZ" altLang="cs-CZ" sz="2400" dirty="0">
                <a:solidFill>
                  <a:srgbClr val="0070C0"/>
                </a:solidFill>
                <a:effectLst>
                  <a:outerShdw blurRad="38100" dist="38100" dir="2700000" algn="tl">
                    <a:srgbClr val="000000">
                      <a:alpha val="43137"/>
                    </a:srgbClr>
                  </a:outerShdw>
                </a:effectLst>
              </a:rPr>
              <a:t>Srovnání CD a DVD</a:t>
            </a:r>
          </a:p>
        </p:txBody>
      </p:sp>
      <p:sp>
        <p:nvSpPr>
          <p:cNvPr id="107531" name="Text Box 11"/>
          <p:cNvSpPr txBox="1">
            <a:spLocks noChangeArrowheads="1"/>
          </p:cNvSpPr>
          <p:nvPr/>
        </p:nvSpPr>
        <p:spPr bwMode="auto">
          <a:xfrm>
            <a:off x="1939225" y="5638800"/>
            <a:ext cx="52004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cs-CZ" altLang="cs-CZ" sz="2400" dirty="0">
                <a:latin typeface="Arial" panose="020B0604020202020204" pitchFamily="34" charset="0"/>
                <a:cs typeface="Arial" panose="020B0604020202020204" pitchFamily="34" charset="0"/>
              </a:rPr>
              <a:t>Záznamová kapacita na jednu vrstvu</a:t>
            </a:r>
          </a:p>
          <a:p>
            <a:pPr algn="ctr"/>
            <a:r>
              <a:rPr lang="cs-CZ" altLang="cs-CZ" sz="2400" dirty="0">
                <a:solidFill>
                  <a:srgbClr val="0000FF"/>
                </a:solidFill>
                <a:latin typeface="Arial" panose="020B0604020202020204" pitchFamily="34" charset="0"/>
                <a:cs typeface="Arial" panose="020B0604020202020204" pitchFamily="34" charset="0"/>
              </a:rPr>
              <a:t>650 MB                           4,7 GB</a:t>
            </a:r>
          </a:p>
        </p:txBody>
      </p:sp>
      <p:sp>
        <p:nvSpPr>
          <p:cNvPr id="2" name="Zástupný symbol pro číslo snímku 1"/>
          <p:cNvSpPr>
            <a:spLocks noGrp="1"/>
          </p:cNvSpPr>
          <p:nvPr>
            <p:ph type="sldNum" sz="quarter" idx="12"/>
          </p:nvPr>
        </p:nvSpPr>
        <p:spPr/>
        <p:txBody>
          <a:bodyPr/>
          <a:lstStyle/>
          <a:p>
            <a:fld id="{AC57A5DF-1266-40EA-9282-1E66B9DE06C0}" type="slidenum">
              <a:rPr lang="cs-CZ" smtClean="0"/>
              <a:t>60</a:t>
            </a:fld>
            <a:endParaRPr lang="cs-CZ"/>
          </a:p>
        </p:txBody>
      </p:sp>
    </p:spTree>
    <p:extLst>
      <p:ext uri="{BB962C8B-B14F-4D97-AF65-F5344CB8AC3E}">
        <p14:creationId xmlns:p14="http://schemas.microsoft.com/office/powerpoint/2010/main" val="914378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691480"/>
          </a:xfrm>
        </p:spPr>
        <p:txBody>
          <a:bodyPr/>
          <a:lstStyle/>
          <a:p>
            <a:r>
              <a:rPr lang="cs-CZ" altLang="cs-CZ" sz="4000" dirty="0">
                <a:solidFill>
                  <a:srgbClr val="2F5897"/>
                </a:solidFill>
                <a:effectLst>
                  <a:outerShdw blurRad="38100" dist="38100" dir="2700000" algn="tl">
                    <a:srgbClr val="000000">
                      <a:alpha val="43137"/>
                    </a:srgbClr>
                  </a:outerShdw>
                </a:effectLst>
              </a:rPr>
              <a:t>DVD-ROM</a:t>
            </a:r>
            <a:endParaRPr lang="cs-CZ" dirty="0"/>
          </a:p>
        </p:txBody>
      </p:sp>
      <p:sp>
        <p:nvSpPr>
          <p:cNvPr id="3" name="Zástupný symbol pro obsah 2"/>
          <p:cNvSpPr>
            <a:spLocks noGrp="1"/>
          </p:cNvSpPr>
          <p:nvPr>
            <p:ph idx="1"/>
          </p:nvPr>
        </p:nvSpPr>
        <p:spPr/>
        <p:txBody>
          <a:bodyPr>
            <a:normAutofit/>
          </a:bodyPr>
          <a:lstStyle/>
          <a:p>
            <a:r>
              <a:rPr lang="cs-CZ" dirty="0">
                <a:solidFill>
                  <a:schemeClr val="tx1"/>
                </a:solidFill>
                <a:latin typeface="Arial" panose="020B0604020202020204" pitchFamily="34" charset="0"/>
                <a:cs typeface="Arial" panose="020B0604020202020204" pitchFamily="34" charset="0"/>
              </a:rPr>
              <a:t>DVD oproti CD poskytuje</a:t>
            </a:r>
            <a:r>
              <a:rPr lang="cs-CZ" dirty="0" smtClean="0">
                <a:solidFill>
                  <a:schemeClr val="tx1"/>
                </a:solidFill>
                <a:latin typeface="Arial" panose="020B0604020202020204" pitchFamily="34" charset="0"/>
                <a:cs typeface="Arial" panose="020B0604020202020204" pitchFamily="34" charset="0"/>
              </a:rPr>
              <a:t>:</a:t>
            </a:r>
            <a:endParaRPr lang="cs-CZ" dirty="0">
              <a:solidFill>
                <a:schemeClr val="tx1"/>
              </a:solidFill>
              <a:latin typeface="Arial" panose="020B0604020202020204" pitchFamily="34" charset="0"/>
              <a:cs typeface="Arial" panose="020B0604020202020204" pitchFamily="34" charset="0"/>
            </a:endParaRPr>
          </a:p>
          <a:p>
            <a:r>
              <a:rPr lang="cs-CZ" dirty="0" smtClean="0">
                <a:solidFill>
                  <a:schemeClr val="tx1"/>
                </a:solidFill>
                <a:latin typeface="Arial" panose="020B0604020202020204" pitchFamily="34" charset="0"/>
                <a:cs typeface="Arial" panose="020B0604020202020204" pitchFamily="34" charset="0"/>
              </a:rPr>
              <a:t>Efektivnější </a:t>
            </a:r>
            <a:r>
              <a:rPr lang="cs-CZ" dirty="0">
                <a:solidFill>
                  <a:schemeClr val="tx1"/>
                </a:solidFill>
                <a:latin typeface="Arial" panose="020B0604020202020204" pitchFamily="34" charset="0"/>
                <a:cs typeface="Arial" panose="020B0604020202020204" pitchFamily="34" charset="0"/>
              </a:rPr>
              <a:t>korekci chyb</a:t>
            </a:r>
          </a:p>
          <a:p>
            <a:pPr lvl="1"/>
            <a:r>
              <a:rPr lang="cs-CZ" sz="2000" dirty="0">
                <a:solidFill>
                  <a:schemeClr val="tx1"/>
                </a:solidFill>
                <a:latin typeface="Arial" panose="020B0604020202020204" pitchFamily="34" charset="0"/>
                <a:cs typeface="Arial" panose="020B0604020202020204" pitchFamily="34" charset="0"/>
              </a:rPr>
              <a:t>vyšší kapacitu záznamu (asi 4,7 GB/4,4 </a:t>
            </a:r>
            <a:r>
              <a:rPr lang="cs-CZ" sz="2000" dirty="0" err="1">
                <a:solidFill>
                  <a:schemeClr val="tx1"/>
                </a:solidFill>
                <a:latin typeface="Arial" panose="020B0604020202020204" pitchFamily="34" charset="0"/>
                <a:cs typeface="Arial" panose="020B0604020202020204" pitchFamily="34" charset="0"/>
              </a:rPr>
              <a:t>GiB</a:t>
            </a:r>
            <a:r>
              <a:rPr lang="cs-CZ" sz="2000" dirty="0">
                <a:solidFill>
                  <a:schemeClr val="tx1"/>
                </a:solidFill>
                <a:latin typeface="Arial" panose="020B0604020202020204" pitchFamily="34" charset="0"/>
                <a:cs typeface="Arial" panose="020B0604020202020204" pitchFamily="34" charset="0"/>
              </a:rPr>
              <a:t> oproti 0,7 GB)</a:t>
            </a:r>
          </a:p>
          <a:p>
            <a:pPr lvl="1"/>
            <a:r>
              <a:rPr lang="cs-CZ" sz="2000" dirty="0">
                <a:solidFill>
                  <a:schemeClr val="tx1"/>
                </a:solidFill>
                <a:latin typeface="Arial" panose="020B0604020202020204" pitchFamily="34" charset="0"/>
                <a:cs typeface="Arial" panose="020B0604020202020204" pitchFamily="34" charset="0"/>
              </a:rPr>
              <a:t>odlišný souborový systém Universal Disk </a:t>
            </a:r>
            <a:r>
              <a:rPr lang="cs-CZ" sz="2000" dirty="0" err="1">
                <a:solidFill>
                  <a:schemeClr val="tx1"/>
                </a:solidFill>
                <a:latin typeface="Arial" panose="020B0604020202020204" pitchFamily="34" charset="0"/>
                <a:cs typeface="Arial" panose="020B0604020202020204" pitchFamily="34" charset="0"/>
              </a:rPr>
              <a:t>Format</a:t>
            </a:r>
            <a:r>
              <a:rPr lang="cs-CZ" sz="2000" dirty="0">
                <a:solidFill>
                  <a:schemeClr val="tx1"/>
                </a:solidFill>
                <a:latin typeface="Arial" panose="020B0604020202020204" pitchFamily="34" charset="0"/>
                <a:cs typeface="Arial" panose="020B0604020202020204" pitchFamily="34" charset="0"/>
              </a:rPr>
              <a:t>, který není zpětně kompatibilní s ISO 9660, který se používá na CD-ROM.</a:t>
            </a:r>
          </a:p>
          <a:p>
            <a:r>
              <a:rPr lang="cs-CZ" dirty="0">
                <a:solidFill>
                  <a:schemeClr val="tx1"/>
                </a:solidFill>
                <a:latin typeface="Arial" panose="020B0604020202020204" pitchFamily="34" charset="0"/>
                <a:cs typeface="Arial" panose="020B0604020202020204" pitchFamily="34" charset="0"/>
              </a:rPr>
              <a:t>Rychlost mechaniky typu DVD se udává jako násobek 1350 kB/s, což znamená, že mechanika s rychlostí 16× umožňuje přenosovou rychlost 16 × 1350 = 21600 kB/s (nebo 21,09 MB/s).</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61</a:t>
            </a:fld>
            <a:endParaRPr lang="cs-CZ"/>
          </a:p>
        </p:txBody>
      </p:sp>
    </p:spTree>
    <p:extLst>
      <p:ext uri="{BB962C8B-B14F-4D97-AF65-F5344CB8AC3E}">
        <p14:creationId xmlns:p14="http://schemas.microsoft.com/office/powerpoint/2010/main" val="35000424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57200" y="0"/>
            <a:ext cx="8229600" cy="1556792"/>
          </a:xfrm>
        </p:spPr>
        <p:txBody>
          <a:bodyPr/>
          <a:lstStyle/>
          <a:p>
            <a:r>
              <a:rPr lang="cs-CZ" sz="4000" dirty="0">
                <a:effectLst>
                  <a:outerShdw blurRad="38100" dist="38100" dir="2700000" algn="tl">
                    <a:srgbClr val="000000">
                      <a:alpha val="43137"/>
                    </a:srgbClr>
                  </a:outerShdw>
                </a:effectLst>
              </a:rPr>
              <a:t>Zapisovatelná a přepisovatelná </a:t>
            </a:r>
            <a:r>
              <a:rPr lang="cs-CZ" sz="4000" dirty="0" smtClean="0">
                <a:effectLst>
                  <a:outerShdw blurRad="38100" dist="38100" dir="2700000" algn="tl">
                    <a:srgbClr val="000000">
                      <a:alpha val="43137"/>
                    </a:srgbClr>
                  </a:outerShdw>
                </a:effectLst>
              </a:rPr>
              <a:t>DVD</a:t>
            </a:r>
            <a:endParaRPr lang="cs-CZ" sz="4000" dirty="0">
              <a:effectLst>
                <a:outerShdw blurRad="38100" dist="38100" dir="2700000" algn="tl">
                  <a:srgbClr val="000000">
                    <a:alpha val="43137"/>
                  </a:srgbClr>
                </a:outerShdw>
              </a:effectLst>
            </a:endParaRPr>
          </a:p>
        </p:txBody>
      </p:sp>
      <p:sp>
        <p:nvSpPr>
          <p:cNvPr id="3" name="Zástupný symbol pro obsah 2"/>
          <p:cNvSpPr>
            <a:spLocks noGrp="1"/>
          </p:cNvSpPr>
          <p:nvPr>
            <p:ph idx="1"/>
          </p:nvPr>
        </p:nvSpPr>
        <p:spPr/>
        <p:txBody>
          <a:bodyPr/>
          <a:lstStyle/>
          <a:p>
            <a:r>
              <a:rPr lang="cs-CZ" dirty="0" smtClean="0">
                <a:solidFill>
                  <a:schemeClr val="tx1"/>
                </a:solidFill>
                <a:latin typeface="Arial" panose="020B0604020202020204" pitchFamily="34" charset="0"/>
                <a:cs typeface="Arial" panose="020B0604020202020204" pitchFamily="34" charset="0"/>
              </a:rPr>
              <a:t>Typy </a:t>
            </a:r>
            <a:r>
              <a:rPr lang="cs-CZ" dirty="0">
                <a:solidFill>
                  <a:schemeClr val="tx1"/>
                </a:solidFill>
                <a:latin typeface="Arial" panose="020B0604020202020204" pitchFamily="34" charset="0"/>
                <a:cs typeface="Arial" panose="020B0604020202020204" pitchFamily="34" charset="0"/>
              </a:rPr>
              <a:t>zapisovatelných a přepisovatelných DVD disků</a:t>
            </a:r>
            <a:r>
              <a:rPr lang="cs-CZ" dirty="0" smtClean="0">
                <a:solidFill>
                  <a:schemeClr val="tx1"/>
                </a:solidFill>
                <a:latin typeface="Arial" panose="020B0604020202020204" pitchFamily="34" charset="0"/>
                <a:cs typeface="Arial" panose="020B0604020202020204" pitchFamily="34" charset="0"/>
              </a:rPr>
              <a:t>:</a:t>
            </a:r>
          </a:p>
          <a:p>
            <a:pPr lvl="1"/>
            <a:r>
              <a:rPr lang="cs-CZ" dirty="0">
                <a:solidFill>
                  <a:schemeClr val="tx1"/>
                </a:solidFill>
                <a:latin typeface="Arial" panose="020B0604020202020204" pitchFamily="34" charset="0"/>
                <a:cs typeface="Arial" panose="020B0604020202020204" pitchFamily="34" charset="0"/>
              </a:rPr>
              <a:t>DVD+R/RW (R = </a:t>
            </a:r>
            <a:r>
              <a:rPr lang="cs-CZ" dirty="0" err="1">
                <a:solidFill>
                  <a:schemeClr val="tx1"/>
                </a:solidFill>
                <a:latin typeface="Arial" panose="020B0604020202020204" pitchFamily="34" charset="0"/>
                <a:cs typeface="Arial" panose="020B0604020202020204" pitchFamily="34" charset="0"/>
              </a:rPr>
              <a:t>Recordable</a:t>
            </a:r>
            <a:r>
              <a:rPr lang="cs-CZ" dirty="0">
                <a:solidFill>
                  <a:schemeClr val="tx1"/>
                </a:solidFill>
                <a:latin typeface="Arial" panose="020B0604020202020204" pitchFamily="34" charset="0"/>
                <a:cs typeface="Arial" panose="020B0604020202020204" pitchFamily="34" charset="0"/>
              </a:rPr>
              <a:t>, jen pro jeden zápis, RW = </a:t>
            </a:r>
            <a:r>
              <a:rPr lang="cs-CZ" dirty="0" err="1">
                <a:solidFill>
                  <a:schemeClr val="tx1"/>
                </a:solidFill>
                <a:latin typeface="Arial" panose="020B0604020202020204" pitchFamily="34" charset="0"/>
                <a:cs typeface="Arial" panose="020B0604020202020204" pitchFamily="34" charset="0"/>
              </a:rPr>
              <a:t>ReWritable</a:t>
            </a:r>
            <a:r>
              <a:rPr lang="cs-CZ" dirty="0">
                <a:solidFill>
                  <a:schemeClr val="tx1"/>
                </a:solidFill>
                <a:latin typeface="Arial" panose="020B0604020202020204" pitchFamily="34" charset="0"/>
                <a:cs typeface="Arial" panose="020B0604020202020204" pitchFamily="34" charset="0"/>
              </a:rPr>
              <a:t>, pro přepisování</a:t>
            </a:r>
            <a:r>
              <a:rPr lang="cs-CZ" dirty="0" smtClean="0">
                <a:solidFill>
                  <a:schemeClr val="tx1"/>
                </a:solidFill>
                <a:latin typeface="Arial" panose="020B0604020202020204" pitchFamily="34" charset="0"/>
                <a:cs typeface="Arial" panose="020B0604020202020204" pitchFamily="34" charset="0"/>
              </a:rPr>
              <a:t>). </a:t>
            </a:r>
            <a:r>
              <a:rPr lang="cs-CZ" dirty="0">
                <a:solidFill>
                  <a:schemeClr val="tx1"/>
                </a:solidFill>
                <a:latin typeface="Arial" panose="020B0604020202020204" pitchFamily="34" charset="0"/>
                <a:cs typeface="Arial" panose="020B0604020202020204" pitchFamily="34" charset="0"/>
              </a:rPr>
              <a:t>Disky DVD+R lze v současnosti běžně zapisovat osminásobnou rychlostí oproti standardní rychlosti DVD, tedy 10 800 kB za sekundu. Touto rychlostí trvá zápis na disk přibližně 10 minut. DVD+RW je přepisovatelná verze formátu DVD+.</a:t>
            </a:r>
            <a:endParaRPr lang="cs-CZ" dirty="0" smtClean="0">
              <a:solidFill>
                <a:schemeClr val="tx1"/>
              </a:solidFill>
              <a:latin typeface="Arial" panose="020B0604020202020204" pitchFamily="34" charset="0"/>
              <a:cs typeface="Arial" panose="020B0604020202020204" pitchFamily="34" charset="0"/>
            </a:endParaRPr>
          </a:p>
          <a:p>
            <a:pPr lvl="1"/>
            <a:r>
              <a:rPr lang="en-US" dirty="0">
                <a:solidFill>
                  <a:schemeClr val="tx1"/>
                </a:solidFill>
                <a:latin typeface="Arial" panose="020B0604020202020204" pitchFamily="34" charset="0"/>
                <a:cs typeface="Arial" panose="020B0604020202020204" pitchFamily="34" charset="0"/>
              </a:rPr>
              <a:t>DVD+R DL (R = Recordable, </a:t>
            </a:r>
            <a:r>
              <a:rPr lang="en-US" dirty="0" err="1">
                <a:solidFill>
                  <a:schemeClr val="tx1"/>
                </a:solidFill>
                <a:latin typeface="Arial" panose="020B0604020202020204" pitchFamily="34" charset="0"/>
                <a:cs typeface="Arial" panose="020B0604020202020204" pitchFamily="34" charset="0"/>
              </a:rPr>
              <a:t>jen</a:t>
            </a:r>
            <a:r>
              <a:rPr lang="en-US" dirty="0">
                <a:solidFill>
                  <a:schemeClr val="tx1"/>
                </a:solidFill>
                <a:latin typeface="Arial" panose="020B0604020202020204" pitchFamily="34" charset="0"/>
                <a:cs typeface="Arial" panose="020B0604020202020204" pitchFamily="34" charset="0"/>
              </a:rPr>
              <a:t> pro </a:t>
            </a:r>
            <a:r>
              <a:rPr lang="en-US" dirty="0" err="1">
                <a:solidFill>
                  <a:schemeClr val="tx1"/>
                </a:solidFill>
                <a:latin typeface="Arial" panose="020B0604020202020204" pitchFamily="34" charset="0"/>
                <a:cs typeface="Arial" panose="020B0604020202020204" pitchFamily="34" charset="0"/>
              </a:rPr>
              <a:t>jeden</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zápis</a:t>
            </a:r>
            <a:r>
              <a:rPr lang="en-US" dirty="0">
                <a:solidFill>
                  <a:schemeClr val="tx1"/>
                </a:solidFill>
                <a:latin typeface="Arial" panose="020B0604020202020204" pitchFamily="34" charset="0"/>
                <a:cs typeface="Arial" panose="020B0604020202020204" pitchFamily="34" charset="0"/>
              </a:rPr>
              <a:t>, DL = </a:t>
            </a:r>
            <a:r>
              <a:rPr lang="en-US" dirty="0" err="1">
                <a:solidFill>
                  <a:schemeClr val="tx1"/>
                </a:solidFill>
                <a:latin typeface="Arial" panose="020B0604020202020204" pitchFamily="34" charset="0"/>
                <a:cs typeface="Arial" panose="020B0604020202020204" pitchFamily="34" charset="0"/>
              </a:rPr>
              <a:t>DualLayer</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dvě</a:t>
            </a:r>
            <a:r>
              <a:rPr lang="en-US" dirty="0">
                <a:solidFill>
                  <a:schemeClr val="tx1"/>
                </a:solidFill>
                <a:latin typeface="Arial" panose="020B0604020202020204" pitchFamily="34" charset="0"/>
                <a:cs typeface="Arial" panose="020B0604020202020204" pitchFamily="34" charset="0"/>
              </a:rPr>
              <a:t> </a:t>
            </a:r>
            <a:r>
              <a:rPr lang="en-US" dirty="0" err="1">
                <a:solidFill>
                  <a:schemeClr val="tx1"/>
                </a:solidFill>
                <a:latin typeface="Arial" panose="020B0604020202020204" pitchFamily="34" charset="0"/>
                <a:cs typeface="Arial" panose="020B0604020202020204" pitchFamily="34" charset="0"/>
              </a:rPr>
              <a:t>vrstvy</a:t>
            </a:r>
            <a:r>
              <a:rPr lang="en-US" dirty="0" smtClean="0">
                <a:solidFill>
                  <a:schemeClr val="tx1"/>
                </a:solidFill>
                <a:latin typeface="Arial" panose="020B0604020202020204" pitchFamily="34" charset="0"/>
                <a:cs typeface="Arial" panose="020B0604020202020204" pitchFamily="34" charset="0"/>
              </a:rPr>
              <a:t>)</a:t>
            </a:r>
            <a:endParaRPr lang="cs-CZ" dirty="0" smtClean="0">
              <a:solidFill>
                <a:schemeClr val="tx1"/>
              </a:solidFill>
              <a:latin typeface="Arial" panose="020B0604020202020204" pitchFamily="34" charset="0"/>
              <a:cs typeface="Arial" panose="020B0604020202020204" pitchFamily="34" charset="0"/>
            </a:endParaRPr>
          </a:p>
          <a:p>
            <a:pPr lvl="1"/>
            <a:r>
              <a:rPr lang="cs-CZ" dirty="0">
                <a:solidFill>
                  <a:schemeClr val="tx1"/>
                </a:solidFill>
                <a:latin typeface="Arial" panose="020B0604020202020204" pitchFamily="34" charset="0"/>
                <a:cs typeface="Arial" panose="020B0604020202020204" pitchFamily="34" charset="0"/>
              </a:rPr>
              <a:t>DVD-R/RW (R = </a:t>
            </a:r>
            <a:r>
              <a:rPr lang="cs-CZ" dirty="0" err="1">
                <a:solidFill>
                  <a:schemeClr val="tx1"/>
                </a:solidFill>
                <a:latin typeface="Arial" panose="020B0604020202020204" pitchFamily="34" charset="0"/>
                <a:cs typeface="Arial" panose="020B0604020202020204" pitchFamily="34" charset="0"/>
              </a:rPr>
              <a:t>Recordable</a:t>
            </a:r>
            <a:r>
              <a:rPr lang="cs-CZ" dirty="0">
                <a:solidFill>
                  <a:schemeClr val="tx1"/>
                </a:solidFill>
                <a:latin typeface="Arial" panose="020B0604020202020204" pitchFamily="34" charset="0"/>
                <a:cs typeface="Arial" panose="020B0604020202020204" pitchFamily="34" charset="0"/>
              </a:rPr>
              <a:t>, jen pro jeden zápis, RW = </a:t>
            </a:r>
            <a:r>
              <a:rPr lang="cs-CZ" dirty="0" err="1">
                <a:solidFill>
                  <a:schemeClr val="tx1"/>
                </a:solidFill>
                <a:latin typeface="Arial" panose="020B0604020202020204" pitchFamily="34" charset="0"/>
                <a:cs typeface="Arial" panose="020B0604020202020204" pitchFamily="34" charset="0"/>
              </a:rPr>
              <a:t>ReWritable</a:t>
            </a:r>
            <a:r>
              <a:rPr lang="cs-CZ" dirty="0">
                <a:solidFill>
                  <a:schemeClr val="tx1"/>
                </a:solidFill>
                <a:latin typeface="Arial" panose="020B0604020202020204" pitchFamily="34" charset="0"/>
                <a:cs typeface="Arial" panose="020B0604020202020204" pitchFamily="34" charset="0"/>
              </a:rPr>
              <a:t>, na přepisování). Formát DVD-R vychází z technologie klasického kompaktního disku, existuje </a:t>
            </a:r>
            <a:r>
              <a:rPr lang="cs-CZ" dirty="0" smtClean="0">
                <a:solidFill>
                  <a:schemeClr val="tx1"/>
                </a:solidFill>
                <a:latin typeface="Arial" panose="020B0604020202020204" pitchFamily="34" charset="0"/>
                <a:cs typeface="Arial" panose="020B0604020202020204" pitchFamily="34" charset="0"/>
              </a:rPr>
              <a:t>ve </a:t>
            </a:r>
            <a:r>
              <a:rPr lang="cs-CZ" dirty="0">
                <a:solidFill>
                  <a:schemeClr val="tx1"/>
                </a:solidFill>
                <a:latin typeface="Arial" panose="020B0604020202020204" pitchFamily="34" charset="0"/>
                <a:cs typeface="Arial" panose="020B0604020202020204" pitchFamily="34" charset="0"/>
              </a:rPr>
              <a:t>dvou verzích – verze R, na kterou lze pouze zapisovat, a verze RW, kterou lze přepisovat.</a:t>
            </a:r>
            <a:endParaRPr lang="cs-CZ" dirty="0" smtClean="0">
              <a:solidFill>
                <a:schemeClr val="tx1"/>
              </a:solidFill>
              <a:latin typeface="Arial" panose="020B0604020202020204" pitchFamily="34" charset="0"/>
              <a:cs typeface="Arial" panose="020B0604020202020204" pitchFamily="34" charset="0"/>
            </a:endParaRPr>
          </a:p>
          <a:p>
            <a:pPr lvl="1"/>
            <a:r>
              <a:rPr lang="cs-CZ" dirty="0">
                <a:solidFill>
                  <a:schemeClr val="tx1"/>
                </a:solidFill>
                <a:latin typeface="Arial" panose="020B0604020202020204" pitchFamily="34" charset="0"/>
                <a:cs typeface="Arial" panose="020B0604020202020204" pitchFamily="34" charset="0"/>
              </a:rPr>
              <a:t>DVD-R DL (R = </a:t>
            </a:r>
            <a:r>
              <a:rPr lang="cs-CZ" dirty="0" err="1">
                <a:solidFill>
                  <a:schemeClr val="tx1"/>
                </a:solidFill>
                <a:latin typeface="Arial" panose="020B0604020202020204" pitchFamily="34" charset="0"/>
                <a:cs typeface="Arial" panose="020B0604020202020204" pitchFamily="34" charset="0"/>
              </a:rPr>
              <a:t>Recordable</a:t>
            </a:r>
            <a:r>
              <a:rPr lang="cs-CZ" dirty="0">
                <a:solidFill>
                  <a:schemeClr val="tx1"/>
                </a:solidFill>
                <a:latin typeface="Arial" panose="020B0604020202020204" pitchFamily="34" charset="0"/>
                <a:cs typeface="Arial" panose="020B0604020202020204" pitchFamily="34" charset="0"/>
              </a:rPr>
              <a:t>, jen pro jeden zápis, DL = </a:t>
            </a:r>
            <a:r>
              <a:rPr lang="cs-CZ" dirty="0" err="1">
                <a:solidFill>
                  <a:schemeClr val="tx1"/>
                </a:solidFill>
                <a:latin typeface="Arial" panose="020B0604020202020204" pitchFamily="34" charset="0"/>
                <a:cs typeface="Arial" panose="020B0604020202020204" pitchFamily="34" charset="0"/>
              </a:rPr>
              <a:t>DualLayer</a:t>
            </a:r>
            <a:r>
              <a:rPr lang="cs-CZ" dirty="0">
                <a:solidFill>
                  <a:schemeClr val="tx1"/>
                </a:solidFill>
                <a:latin typeface="Arial" panose="020B0604020202020204" pitchFamily="34" charset="0"/>
                <a:cs typeface="Arial" panose="020B0604020202020204" pitchFamily="34" charset="0"/>
              </a:rPr>
              <a:t>, dvě vrstvy) - je rozšířením předešlé technologie DVD-R o druhou vrstvu pro záznam na téměř dvojnásobek kapacity </a:t>
            </a:r>
            <a:r>
              <a:rPr lang="cs-CZ" dirty="0" smtClean="0">
                <a:solidFill>
                  <a:schemeClr val="tx1"/>
                </a:solidFill>
                <a:latin typeface="Arial" panose="020B0604020202020204" pitchFamily="34" charset="0"/>
                <a:cs typeface="Arial" panose="020B0604020202020204" pitchFamily="34" charset="0"/>
              </a:rPr>
              <a:t>(běžně </a:t>
            </a:r>
            <a:r>
              <a:rPr lang="cs-CZ" dirty="0">
                <a:solidFill>
                  <a:schemeClr val="tx1"/>
                </a:solidFill>
                <a:latin typeface="Arial" panose="020B0604020202020204" pitchFamily="34" charset="0"/>
                <a:cs typeface="Arial" panose="020B0604020202020204" pitchFamily="34" charset="0"/>
              </a:rPr>
              <a:t>se uvádí 8,55GB</a:t>
            </a:r>
            <a:r>
              <a:rPr lang="cs-CZ" dirty="0" smtClean="0">
                <a:solidFill>
                  <a:schemeClr val="tx1"/>
                </a:solidFill>
                <a:latin typeface="Arial" panose="020B0604020202020204" pitchFamily="34" charset="0"/>
                <a:cs typeface="Arial" panose="020B0604020202020204" pitchFamily="34" charset="0"/>
              </a:rPr>
              <a:t>).</a:t>
            </a:r>
          </a:p>
          <a:p>
            <a:pPr lvl="1"/>
            <a:r>
              <a:rPr lang="cs-CZ" dirty="0">
                <a:solidFill>
                  <a:schemeClr val="tx1"/>
                </a:solidFill>
                <a:latin typeface="Arial" panose="020B0604020202020204" pitchFamily="34" charset="0"/>
                <a:cs typeface="Arial" panose="020B0604020202020204" pitchFamily="34" charset="0"/>
              </a:rPr>
              <a:t>DVD-RAM – </a:t>
            </a:r>
            <a:r>
              <a:rPr lang="cs-CZ" dirty="0" err="1">
                <a:solidFill>
                  <a:schemeClr val="tx1"/>
                </a:solidFill>
                <a:latin typeface="Arial" panose="020B0604020202020204" pitchFamily="34" charset="0"/>
                <a:cs typeface="Arial" panose="020B0604020202020204" pitchFamily="34" charset="0"/>
              </a:rPr>
              <a:t>Random</a:t>
            </a:r>
            <a:r>
              <a:rPr lang="cs-CZ" dirty="0">
                <a:solidFill>
                  <a:schemeClr val="tx1"/>
                </a:solidFill>
                <a:latin typeface="Arial" panose="020B0604020202020204" pitchFamily="34" charset="0"/>
                <a:cs typeface="Arial" panose="020B0604020202020204" pitchFamily="34" charset="0"/>
              </a:rPr>
              <a:t> Access </a:t>
            </a:r>
            <a:r>
              <a:rPr lang="cs-CZ" dirty="0" err="1">
                <a:solidFill>
                  <a:schemeClr val="tx1"/>
                </a:solidFill>
                <a:latin typeface="Arial" panose="020B0604020202020204" pitchFamily="34" charset="0"/>
                <a:cs typeface="Arial" panose="020B0604020202020204" pitchFamily="34" charset="0"/>
              </a:rPr>
              <a:t>Memory</a:t>
            </a:r>
            <a:r>
              <a:rPr lang="cs-CZ" dirty="0">
                <a:solidFill>
                  <a:schemeClr val="tx1"/>
                </a:solidFill>
                <a:latin typeface="Arial" panose="020B0604020202020204" pitchFamily="34" charset="0"/>
                <a:cs typeface="Arial" panose="020B0604020202020204" pitchFamily="34" charset="0"/>
              </a:rPr>
              <a:t>, libovolně přepisovatelné médium - dá se s ním pracovat stejným způsobem jako s pevným diskem.</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62</a:t>
            </a:fld>
            <a:endParaRPr lang="cs-CZ"/>
          </a:p>
        </p:txBody>
      </p:sp>
    </p:spTree>
    <p:extLst>
      <p:ext uri="{BB962C8B-B14F-4D97-AF65-F5344CB8AC3E}">
        <p14:creationId xmlns:p14="http://schemas.microsoft.com/office/powerpoint/2010/main" val="34338296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a:xfrm>
            <a:off x="467544" y="476672"/>
            <a:ext cx="8229600" cy="763488"/>
          </a:xfrm>
        </p:spPr>
        <p:txBody>
          <a:bodyPr/>
          <a:lstStyle/>
          <a:p>
            <a:r>
              <a:rPr lang="cs-CZ" sz="4000" dirty="0" err="1"/>
              <a:t>Blu-ray</a:t>
            </a:r>
            <a:r>
              <a:rPr lang="cs-CZ" sz="4000" dirty="0"/>
              <a:t> disk</a:t>
            </a:r>
          </a:p>
        </p:txBody>
      </p:sp>
      <p:sp>
        <p:nvSpPr>
          <p:cNvPr id="3" name="Zástupný symbol pro obsah 2"/>
          <p:cNvSpPr>
            <a:spLocks noGrp="1"/>
          </p:cNvSpPr>
          <p:nvPr>
            <p:ph idx="1"/>
          </p:nvPr>
        </p:nvSpPr>
        <p:spPr/>
        <p:txBody>
          <a:bodyPr>
            <a:normAutofit fontScale="92500"/>
          </a:bodyPr>
          <a:lstStyle/>
          <a:p>
            <a:r>
              <a:rPr lang="cs-CZ" dirty="0" err="1" smtClean="0">
                <a:solidFill>
                  <a:srgbClr val="FF0000"/>
                </a:solidFill>
                <a:latin typeface="Arial" panose="020B0604020202020204" pitchFamily="34" charset="0"/>
                <a:cs typeface="Arial" panose="020B0604020202020204" pitchFamily="34" charset="0"/>
              </a:rPr>
              <a:t>Blu-ray</a:t>
            </a:r>
            <a:r>
              <a:rPr lang="cs-CZ" dirty="0">
                <a:solidFill>
                  <a:srgbClr val="FF0000"/>
                </a:solidFill>
                <a:latin typeface="Arial" panose="020B0604020202020204" pitchFamily="34" charset="0"/>
                <a:cs typeface="Arial" panose="020B0604020202020204" pitchFamily="34" charset="0"/>
              </a:rPr>
              <a:t> disk</a:t>
            </a:r>
            <a:r>
              <a:rPr lang="cs-CZ" dirty="0">
                <a:solidFill>
                  <a:schemeClr val="tx1"/>
                </a:solidFill>
                <a:latin typeface="Arial" panose="020B0604020202020204" pitchFamily="34" charset="0"/>
                <a:cs typeface="Arial" panose="020B0604020202020204" pitchFamily="34" charset="0"/>
              </a:rPr>
              <a:t> (BD) patří k třetí generaci optických disků, určených pro ukládání digitálních dat. Data se ukládají ve stopě tvaru spirály 0,1 mm pod povrch disku, příčný odstup stop je 0,35 </a:t>
            </a:r>
            <a:r>
              <a:rPr lang="el-GR" dirty="0">
                <a:solidFill>
                  <a:schemeClr val="tx1"/>
                </a:solidFill>
                <a:latin typeface="Arial" panose="020B0604020202020204" pitchFamily="34" charset="0"/>
                <a:cs typeface="Arial" panose="020B0604020202020204" pitchFamily="34" charset="0"/>
              </a:rPr>
              <a:t>μ</a:t>
            </a:r>
            <a:r>
              <a:rPr lang="cs-CZ" dirty="0">
                <a:solidFill>
                  <a:schemeClr val="tx1"/>
                </a:solidFill>
                <a:latin typeface="Arial" panose="020B0604020202020204" pitchFamily="34" charset="0"/>
                <a:cs typeface="Arial" panose="020B0604020202020204" pitchFamily="34" charset="0"/>
              </a:rPr>
              <a:t>m. Pro čtení disků </a:t>
            </a:r>
            <a:r>
              <a:rPr lang="cs-CZ" dirty="0" err="1">
                <a:solidFill>
                  <a:schemeClr val="tx1"/>
                </a:solidFill>
                <a:latin typeface="Arial" panose="020B0604020202020204" pitchFamily="34" charset="0"/>
                <a:cs typeface="Arial" panose="020B0604020202020204" pitchFamily="34" charset="0"/>
              </a:rPr>
              <a:t>Blu-ray</a:t>
            </a:r>
            <a:r>
              <a:rPr lang="cs-CZ" dirty="0">
                <a:solidFill>
                  <a:schemeClr val="tx1"/>
                </a:solidFill>
                <a:latin typeface="Arial" panose="020B0604020202020204" pitchFamily="34" charset="0"/>
                <a:cs typeface="Arial" panose="020B0604020202020204" pitchFamily="34" charset="0"/>
              </a:rPr>
              <a:t> se používá laserové světlo s vlnovou délkou 405 </a:t>
            </a:r>
            <a:r>
              <a:rPr lang="cs-CZ" dirty="0" err="1">
                <a:solidFill>
                  <a:schemeClr val="tx1"/>
                </a:solidFill>
                <a:latin typeface="Arial" panose="020B0604020202020204" pitchFamily="34" charset="0"/>
                <a:cs typeface="Arial" panose="020B0604020202020204" pitchFamily="34" charset="0"/>
              </a:rPr>
              <a:t>nm</a:t>
            </a:r>
            <a:r>
              <a:rPr lang="cs-CZ" dirty="0">
                <a:solidFill>
                  <a:schemeClr val="tx1"/>
                </a:solidFill>
                <a:latin typeface="Arial" panose="020B0604020202020204" pitchFamily="34" charset="0"/>
                <a:cs typeface="Arial" panose="020B0604020202020204" pitchFamily="34" charset="0"/>
              </a:rPr>
              <a:t>. Technologii vyvinula japonská firma Sony ve spolupráci s firmou </a:t>
            </a:r>
            <a:r>
              <a:rPr lang="cs-CZ" dirty="0" smtClean="0">
                <a:solidFill>
                  <a:schemeClr val="tx1"/>
                </a:solidFill>
                <a:latin typeface="Arial" panose="020B0604020202020204" pitchFamily="34" charset="0"/>
                <a:cs typeface="Arial" panose="020B0604020202020204" pitchFamily="34" charset="0"/>
              </a:rPr>
              <a:t>Philips.</a:t>
            </a:r>
          </a:p>
          <a:p>
            <a:r>
              <a:rPr lang="cs-CZ" dirty="0" err="1" smtClean="0">
                <a:solidFill>
                  <a:schemeClr val="tx1"/>
                </a:solidFill>
                <a:latin typeface="Arial" panose="020B0604020202020204" pitchFamily="34" charset="0"/>
                <a:cs typeface="Arial" panose="020B0604020202020204" pitchFamily="34" charset="0"/>
              </a:rPr>
              <a:t>Blu-ray</a:t>
            </a:r>
            <a:r>
              <a:rPr lang="cs-CZ" dirty="0" smtClean="0">
                <a:solidFill>
                  <a:schemeClr val="tx1"/>
                </a:solidFill>
                <a:latin typeface="Arial" panose="020B0604020202020204" pitchFamily="34" charset="0"/>
                <a:cs typeface="Arial" panose="020B0604020202020204" pitchFamily="34" charset="0"/>
              </a:rPr>
              <a:t> </a:t>
            </a:r>
            <a:r>
              <a:rPr lang="cs-CZ" dirty="0">
                <a:solidFill>
                  <a:schemeClr val="tx1"/>
                </a:solidFill>
                <a:latin typeface="Arial" panose="020B0604020202020204" pitchFamily="34" charset="0"/>
                <a:cs typeface="Arial" panose="020B0604020202020204" pitchFamily="34" charset="0"/>
              </a:rPr>
              <a:t>disk </a:t>
            </a:r>
            <a:r>
              <a:rPr lang="cs-CZ" dirty="0" smtClean="0">
                <a:solidFill>
                  <a:schemeClr val="tx1"/>
                </a:solidFill>
                <a:latin typeface="Arial" panose="020B0604020202020204" pitchFamily="34" charset="0"/>
                <a:cs typeface="Arial" panose="020B0604020202020204" pitchFamily="34" charset="0"/>
              </a:rPr>
              <a:t>má průměr </a:t>
            </a:r>
            <a:r>
              <a:rPr lang="cs-CZ" dirty="0">
                <a:solidFill>
                  <a:schemeClr val="tx1"/>
                </a:solidFill>
                <a:latin typeface="Arial" panose="020B0604020202020204" pitchFamily="34" charset="0"/>
                <a:cs typeface="Arial" panose="020B0604020202020204" pitchFamily="34" charset="0"/>
              </a:rPr>
              <a:t>12 cm (v menší variantě 8 cm) a tloušťku 1,2 </a:t>
            </a:r>
            <a:r>
              <a:rPr lang="cs-CZ" dirty="0" smtClean="0">
                <a:solidFill>
                  <a:schemeClr val="tx1"/>
                </a:solidFill>
                <a:latin typeface="Arial" panose="020B0604020202020204" pitchFamily="34" charset="0"/>
                <a:cs typeface="Arial" panose="020B0604020202020204" pitchFamily="34" charset="0"/>
              </a:rPr>
              <a:t>mm jako CD. </a:t>
            </a:r>
            <a:r>
              <a:rPr lang="cs-CZ" dirty="0">
                <a:solidFill>
                  <a:schemeClr val="tx1"/>
                </a:solidFill>
                <a:latin typeface="Arial" panose="020B0604020202020204" pitchFamily="34" charset="0"/>
                <a:cs typeface="Arial" panose="020B0604020202020204" pitchFamily="34" charset="0"/>
              </a:rPr>
              <a:t>Disky umožňují záznam dat s celkovou kapacitou až 25 GB u jednovrstvého disku, 50 GB u dvouvrstvého disku až po 100 GB u oboustranné dvouvrstvé varianty. Díky umístění záznamu 0,1 mm pod povrch je možné vyrobit hybridní disk s DVD i </a:t>
            </a:r>
            <a:r>
              <a:rPr lang="cs-CZ" dirty="0" err="1">
                <a:solidFill>
                  <a:schemeClr val="tx1"/>
                </a:solidFill>
                <a:latin typeface="Arial" panose="020B0604020202020204" pitchFamily="34" charset="0"/>
                <a:cs typeface="Arial" panose="020B0604020202020204" pitchFamily="34" charset="0"/>
              </a:rPr>
              <a:t>Blu-ray</a:t>
            </a:r>
            <a:r>
              <a:rPr lang="cs-CZ" dirty="0">
                <a:solidFill>
                  <a:schemeClr val="tx1"/>
                </a:solidFill>
                <a:latin typeface="Arial" panose="020B0604020202020204" pitchFamily="34" charset="0"/>
                <a:cs typeface="Arial" panose="020B0604020202020204" pitchFamily="34" charset="0"/>
              </a:rPr>
              <a:t> záznamem na jedné straně disku.</a:t>
            </a:r>
          </a:p>
        </p:txBody>
      </p:sp>
      <p:sp>
        <p:nvSpPr>
          <p:cNvPr id="5" name="Zástupný symbol pro číslo snímku 4"/>
          <p:cNvSpPr>
            <a:spLocks noGrp="1"/>
          </p:cNvSpPr>
          <p:nvPr>
            <p:ph type="sldNum" sz="quarter" idx="12"/>
          </p:nvPr>
        </p:nvSpPr>
        <p:spPr/>
        <p:txBody>
          <a:bodyPr/>
          <a:lstStyle/>
          <a:p>
            <a:fld id="{AC57A5DF-1266-40EA-9282-1E66B9DE06C0}" type="slidenum">
              <a:rPr lang="cs-CZ" smtClean="0"/>
              <a:t>63</a:t>
            </a:fld>
            <a:endParaRPr lang="cs-CZ"/>
          </a:p>
        </p:txBody>
      </p:sp>
    </p:spTree>
    <p:extLst>
      <p:ext uri="{BB962C8B-B14F-4D97-AF65-F5344CB8AC3E}">
        <p14:creationId xmlns:p14="http://schemas.microsoft.com/office/powerpoint/2010/main" val="4880576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Nadpis 1"/>
          <p:cNvSpPr>
            <a:spLocks noGrp="1"/>
          </p:cNvSpPr>
          <p:nvPr>
            <p:ph type="title"/>
          </p:nvPr>
        </p:nvSpPr>
        <p:spPr>
          <a:xfrm>
            <a:off x="467544" y="404664"/>
            <a:ext cx="8229600" cy="763488"/>
          </a:xfrm>
        </p:spPr>
        <p:txBody>
          <a:bodyPr/>
          <a:lstStyle/>
          <a:p>
            <a:r>
              <a:rPr lang="cs-CZ" sz="4000" dirty="0" err="1">
                <a:solidFill>
                  <a:srgbClr val="2F5897"/>
                </a:solidFill>
              </a:rPr>
              <a:t>Blu-ray</a:t>
            </a:r>
            <a:r>
              <a:rPr lang="cs-CZ" sz="4000" dirty="0">
                <a:solidFill>
                  <a:srgbClr val="2F5897"/>
                </a:solidFill>
              </a:rPr>
              <a:t> disk</a:t>
            </a:r>
            <a:endParaRPr lang="cs-CZ"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84168" y="1844824"/>
            <a:ext cx="27622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ulka 3"/>
          <p:cNvGraphicFramePr>
            <a:graphicFrameLocks noGrp="1"/>
          </p:cNvGraphicFramePr>
          <p:nvPr>
            <p:extLst>
              <p:ext uri="{D42A27DB-BD31-4B8C-83A1-F6EECF244321}">
                <p14:modId xmlns:p14="http://schemas.microsoft.com/office/powerpoint/2010/main" val="4029325198"/>
              </p:ext>
            </p:extLst>
          </p:nvPr>
        </p:nvGraphicFramePr>
        <p:xfrm>
          <a:off x="539552" y="2492896"/>
          <a:ext cx="5184576" cy="1463040"/>
        </p:xfrm>
        <a:graphic>
          <a:graphicData uri="http://schemas.openxmlformats.org/drawingml/2006/table">
            <a:tbl>
              <a:tblPr/>
              <a:tblGrid>
                <a:gridCol w="165618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1800200">
                  <a:extLst>
                    <a:ext uri="{9D8B030D-6E8A-4147-A177-3AD203B41FA5}">
                      <a16:colId xmlns:a16="http://schemas.microsoft.com/office/drawing/2014/main" val="20003"/>
                    </a:ext>
                  </a:extLst>
                </a:gridCol>
              </a:tblGrid>
              <a:tr h="365760">
                <a:tc>
                  <a:txBody>
                    <a:bodyPr/>
                    <a:lstStyle/>
                    <a:p>
                      <a:pPr algn="ctr"/>
                      <a:r>
                        <a:rPr lang="cs-CZ" dirty="0">
                          <a:solidFill>
                            <a:schemeClr val="tx1"/>
                          </a:solidFill>
                          <a:effectLst/>
                        </a:rPr>
                        <a:t>Typ média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l-GR" u="none" strike="noStrike" dirty="0">
                          <a:solidFill>
                            <a:schemeClr val="tx1"/>
                          </a:solidFill>
                          <a:effectLst/>
                        </a:rPr>
                        <a:t>λ</a:t>
                      </a:r>
                      <a:endParaRPr lang="el-GR"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cs-CZ" u="none" dirty="0">
                          <a:solidFill>
                            <a:schemeClr val="tx1"/>
                          </a:solidFill>
                          <a:effectLst/>
                        </a:rPr>
                        <a:t>NA</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cs-CZ" dirty="0">
                          <a:solidFill>
                            <a:schemeClr val="tx1"/>
                          </a:solidFill>
                          <a:effectLst/>
                        </a:rPr>
                        <a:t>Velikost </a:t>
                      </a:r>
                      <a:r>
                        <a:rPr lang="cs-CZ" dirty="0" err="1">
                          <a:solidFill>
                            <a:schemeClr val="tx1"/>
                          </a:solidFill>
                          <a:effectLst/>
                        </a:rPr>
                        <a:t>pitů</a:t>
                      </a:r>
                      <a:endParaRPr lang="cs-CZ" dirty="0">
                        <a:solidFill>
                          <a:schemeClr val="tx1"/>
                        </a:solidFill>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0">
                <a:tc>
                  <a:txBody>
                    <a:bodyPr/>
                    <a:lstStyle/>
                    <a:p>
                      <a:r>
                        <a:rPr lang="cs-CZ">
                          <a:solidFill>
                            <a:schemeClr val="tx1"/>
                          </a:solidFill>
                          <a:effectLst/>
                        </a:rPr>
                        <a:t>CD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780 nm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0,45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l-GR" dirty="0">
                          <a:solidFill>
                            <a:schemeClr val="tx1"/>
                          </a:solidFill>
                          <a:effectLst/>
                        </a:rPr>
                        <a:t>0,6 μ</a:t>
                      </a:r>
                      <a:r>
                        <a:rPr lang="cs-CZ" dirty="0">
                          <a:solidFill>
                            <a:schemeClr val="tx1"/>
                          </a:solidFill>
                          <a:effectLst/>
                        </a:rPr>
                        <a:t>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0">
                <a:tc>
                  <a:txBody>
                    <a:bodyPr/>
                    <a:lstStyle/>
                    <a:p>
                      <a:r>
                        <a:rPr lang="cs-CZ">
                          <a:solidFill>
                            <a:schemeClr val="tx1"/>
                          </a:solidFill>
                          <a:effectLst/>
                        </a:rPr>
                        <a:t>DVD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650 nm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0,6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l-GR" dirty="0">
                          <a:solidFill>
                            <a:schemeClr val="tx1"/>
                          </a:solidFill>
                          <a:effectLst/>
                        </a:rPr>
                        <a:t>0,32 μ</a:t>
                      </a:r>
                      <a:r>
                        <a:rPr lang="cs-CZ" dirty="0">
                          <a:solidFill>
                            <a:schemeClr val="tx1"/>
                          </a:solidFill>
                          <a:effectLst/>
                        </a:rPr>
                        <a:t>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0">
                <a:tc>
                  <a:txBody>
                    <a:bodyPr/>
                    <a:lstStyle/>
                    <a:p>
                      <a:r>
                        <a:rPr lang="cs-CZ">
                          <a:solidFill>
                            <a:schemeClr val="tx1"/>
                          </a:solidFill>
                          <a:effectLst/>
                        </a:rPr>
                        <a:t>BD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405 nm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cs-CZ">
                          <a:solidFill>
                            <a:schemeClr val="tx1"/>
                          </a:solidFill>
                          <a:effectLst/>
                        </a:rPr>
                        <a:t>0,85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l-GR" dirty="0">
                          <a:solidFill>
                            <a:schemeClr val="tx1"/>
                          </a:solidFill>
                          <a:effectLst/>
                        </a:rPr>
                        <a:t>0,15 μ</a:t>
                      </a:r>
                      <a:r>
                        <a:rPr lang="cs-CZ" dirty="0">
                          <a:solidFill>
                            <a:schemeClr val="tx1"/>
                          </a:solidFill>
                          <a:effectLst/>
                        </a:rPr>
                        <a:t>m</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5" name="TextovéPole 4"/>
          <p:cNvSpPr txBox="1"/>
          <p:nvPr/>
        </p:nvSpPr>
        <p:spPr>
          <a:xfrm>
            <a:off x="611560" y="4365104"/>
            <a:ext cx="3168352" cy="707886"/>
          </a:xfrm>
          <a:prstGeom prst="rect">
            <a:avLst/>
          </a:prstGeom>
          <a:noFill/>
        </p:spPr>
        <p:txBody>
          <a:bodyPr wrap="square" rtlCol="0">
            <a:spAutoFit/>
          </a:bodyPr>
          <a:lstStyle/>
          <a:p>
            <a:r>
              <a:rPr lang="el-GR" sz="2000" dirty="0" smtClean="0">
                <a:latin typeface="Arial" panose="020B0604020202020204" pitchFamily="34" charset="0"/>
                <a:cs typeface="Arial" panose="020B0604020202020204" pitchFamily="34" charset="0"/>
              </a:rPr>
              <a:t>λ</a:t>
            </a:r>
            <a:r>
              <a:rPr lang="cs-CZ" sz="2000" dirty="0" smtClean="0">
                <a:latin typeface="Arial" panose="020B0604020202020204" pitchFamily="34" charset="0"/>
                <a:cs typeface="Arial" panose="020B0604020202020204" pitchFamily="34" charset="0"/>
              </a:rPr>
              <a:t> – vlnová délka</a:t>
            </a:r>
          </a:p>
          <a:p>
            <a:r>
              <a:rPr lang="cs-CZ" sz="2000" dirty="0" smtClean="0">
                <a:latin typeface="Arial" panose="020B0604020202020204" pitchFamily="34" charset="0"/>
                <a:cs typeface="Arial" panose="020B0604020202020204" pitchFamily="34" charset="0"/>
              </a:rPr>
              <a:t>NA – numerická apertura</a:t>
            </a:r>
            <a:endParaRPr lang="el-GR" sz="2000" dirty="0">
              <a:latin typeface="Arial" panose="020B0604020202020204" pitchFamily="34" charset="0"/>
              <a:cs typeface="Arial" panose="020B0604020202020204" pitchFamily="34" charset="0"/>
            </a:endParaRPr>
          </a:p>
        </p:txBody>
      </p:sp>
      <p:sp>
        <p:nvSpPr>
          <p:cNvPr id="6" name="TextovéPole 5"/>
          <p:cNvSpPr txBox="1"/>
          <p:nvPr/>
        </p:nvSpPr>
        <p:spPr>
          <a:xfrm>
            <a:off x="539552" y="1700808"/>
            <a:ext cx="4320480" cy="400110"/>
          </a:xfrm>
          <a:prstGeom prst="rect">
            <a:avLst/>
          </a:prstGeom>
          <a:noFill/>
        </p:spPr>
        <p:txBody>
          <a:bodyPr wrap="square" rtlCol="0">
            <a:spAutoFit/>
          </a:bodyPr>
          <a:lstStyle/>
          <a:p>
            <a:r>
              <a:rPr lang="cs-CZ" sz="2000" dirty="0" smtClean="0">
                <a:latin typeface="Arial" panose="020B0604020202020204" pitchFamily="34" charset="0"/>
                <a:cs typeface="Arial" panose="020B0604020202020204" pitchFamily="34" charset="0"/>
              </a:rPr>
              <a:t>Porovnání parametrů různých médií</a:t>
            </a:r>
            <a:endParaRPr lang="cs-CZ" sz="2000" dirty="0">
              <a:latin typeface="Arial" panose="020B0604020202020204" pitchFamily="34" charset="0"/>
              <a:cs typeface="Arial" panose="020B0604020202020204" pitchFamily="34" charset="0"/>
            </a:endParaRPr>
          </a:p>
        </p:txBody>
      </p:sp>
      <p:sp>
        <p:nvSpPr>
          <p:cNvPr id="7" name="TextovéPole 6"/>
          <p:cNvSpPr txBox="1"/>
          <p:nvPr/>
        </p:nvSpPr>
        <p:spPr>
          <a:xfrm>
            <a:off x="5868144" y="4797152"/>
            <a:ext cx="2952328" cy="646331"/>
          </a:xfrm>
          <a:prstGeom prst="rect">
            <a:avLst/>
          </a:prstGeom>
          <a:noFill/>
        </p:spPr>
        <p:txBody>
          <a:bodyPr wrap="square" rtlCol="0">
            <a:spAutoFit/>
          </a:bodyPr>
          <a:lstStyle/>
          <a:p>
            <a:r>
              <a:rPr lang="cs-CZ" dirty="0" smtClean="0">
                <a:latin typeface="Arial" panose="020B0604020202020204" pitchFamily="34" charset="0"/>
                <a:cs typeface="Arial" panose="020B0604020202020204" pitchFamily="34" charset="0"/>
              </a:rPr>
              <a:t>Experimentální </a:t>
            </a:r>
            <a:r>
              <a:rPr lang="cs-CZ" dirty="0" err="1" smtClean="0">
                <a:latin typeface="Arial" panose="020B0604020202020204" pitchFamily="34" charset="0"/>
                <a:cs typeface="Arial" panose="020B0604020202020204" pitchFamily="34" charset="0"/>
              </a:rPr>
              <a:t>Blu-ray</a:t>
            </a:r>
            <a:r>
              <a:rPr lang="cs-CZ" dirty="0" smtClean="0">
                <a:latin typeface="Arial" panose="020B0604020202020204" pitchFamily="34" charset="0"/>
                <a:cs typeface="Arial" panose="020B0604020202020204" pitchFamily="34" charset="0"/>
              </a:rPr>
              <a:t> disk s kapacitou 200GB.</a:t>
            </a:r>
            <a:endParaRPr lang="cs-CZ" dirty="0">
              <a:latin typeface="Arial" panose="020B0604020202020204" pitchFamily="34" charset="0"/>
              <a:cs typeface="Arial" panose="020B0604020202020204" pitchFamily="34" charset="0"/>
            </a:endParaRPr>
          </a:p>
        </p:txBody>
      </p:sp>
      <p:sp>
        <p:nvSpPr>
          <p:cNvPr id="9" name="Zástupný symbol pro číslo snímku 8"/>
          <p:cNvSpPr>
            <a:spLocks noGrp="1"/>
          </p:cNvSpPr>
          <p:nvPr>
            <p:ph type="sldNum" sz="quarter" idx="12"/>
          </p:nvPr>
        </p:nvSpPr>
        <p:spPr/>
        <p:txBody>
          <a:bodyPr/>
          <a:lstStyle/>
          <a:p>
            <a:fld id="{AC57A5DF-1266-40EA-9282-1E66B9DE06C0}" type="slidenum">
              <a:rPr lang="cs-CZ" smtClean="0"/>
              <a:t>64</a:t>
            </a:fld>
            <a:endParaRPr lang="cs-CZ"/>
          </a:p>
        </p:txBody>
      </p:sp>
    </p:spTree>
    <p:extLst>
      <p:ext uri="{BB962C8B-B14F-4D97-AF65-F5344CB8AC3E}">
        <p14:creationId xmlns:p14="http://schemas.microsoft.com/office/powerpoint/2010/main" val="7743272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Zástupný symbol pro číslo snímku 4"/>
          <p:cNvSpPr>
            <a:spLocks noGrp="1"/>
          </p:cNvSpPr>
          <p:nvPr>
            <p:ph type="sldNum" sz="quarter" idx="11"/>
          </p:nvPr>
        </p:nvSpPr>
        <p:spPr/>
        <p:txBody>
          <a:bodyPr/>
          <a:lstStyle/>
          <a:p>
            <a:pPr>
              <a:defRPr/>
            </a:pPr>
            <a:fld id="{54E60BEB-B1C1-4EF5-92CF-EB4030A5D712}" type="slidenum">
              <a:rPr lang="cs-CZ"/>
              <a:pPr>
                <a:defRPr/>
              </a:pPr>
              <a:t>65</a:t>
            </a:fld>
            <a:endParaRPr lang="cs-CZ"/>
          </a:p>
        </p:txBody>
      </p:sp>
      <p:pic>
        <p:nvPicPr>
          <p:cNvPr id="50180" name="Picture 2" descr="CompactFlash1GBW"/>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6940551" y="2324100"/>
            <a:ext cx="1808162" cy="13636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181" name="Rectangle 3"/>
          <p:cNvSpPr>
            <a:spLocks noChangeArrowheads="1"/>
          </p:cNvSpPr>
          <p:nvPr/>
        </p:nvSpPr>
        <p:spPr bwMode="auto">
          <a:xfrm>
            <a:off x="228600" y="292100"/>
            <a:ext cx="8229600" cy="54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ctr">
              <a:spcBef>
                <a:spcPct val="20000"/>
              </a:spcBef>
            </a:pPr>
            <a:r>
              <a:rPr lang="cs-CZ" altLang="cs-CZ" sz="4000" b="0" dirty="0" smtClean="0">
                <a:solidFill>
                  <a:schemeClr val="tx2"/>
                </a:solidFill>
                <a:effectLst>
                  <a:outerShdw blurRad="38100" dist="38100" dir="2700000" algn="tl">
                    <a:srgbClr val="000000">
                      <a:alpha val="43137"/>
                    </a:srgbClr>
                  </a:outerShdw>
                </a:effectLst>
                <a:latin typeface="+mn-lt"/>
              </a:rPr>
              <a:t>Přenosné </a:t>
            </a:r>
            <a:r>
              <a:rPr lang="cs-CZ" altLang="cs-CZ" sz="4000" b="0" dirty="0" err="1" smtClean="0">
                <a:solidFill>
                  <a:schemeClr val="tx2"/>
                </a:solidFill>
                <a:effectLst>
                  <a:outerShdw blurRad="38100" dist="38100" dir="2700000" algn="tl">
                    <a:srgbClr val="000000">
                      <a:alpha val="43137"/>
                    </a:srgbClr>
                  </a:outerShdw>
                </a:effectLst>
                <a:latin typeface="+mn-lt"/>
              </a:rPr>
              <a:t>flash</a:t>
            </a:r>
            <a:r>
              <a:rPr lang="cs-CZ" altLang="cs-CZ" sz="4000" b="0" dirty="0" smtClean="0">
                <a:solidFill>
                  <a:schemeClr val="tx2"/>
                </a:solidFill>
                <a:effectLst>
                  <a:outerShdw blurRad="38100" dist="38100" dir="2700000" algn="tl">
                    <a:srgbClr val="000000">
                      <a:alpha val="43137"/>
                    </a:srgbClr>
                  </a:outerShdw>
                </a:effectLst>
                <a:latin typeface="+mn-lt"/>
              </a:rPr>
              <a:t> paměti</a:t>
            </a:r>
            <a:endParaRPr lang="cs-CZ" altLang="cs-CZ" sz="4000" b="0" dirty="0">
              <a:solidFill>
                <a:schemeClr val="tx2"/>
              </a:solidFill>
              <a:effectLst>
                <a:outerShdw blurRad="38100" dist="38100" dir="2700000" algn="tl">
                  <a:srgbClr val="000000">
                    <a:alpha val="43137"/>
                  </a:srgbClr>
                </a:outerShdw>
              </a:effectLst>
              <a:latin typeface="+mn-lt"/>
            </a:endParaRPr>
          </a:p>
        </p:txBody>
      </p:sp>
      <p:sp>
        <p:nvSpPr>
          <p:cNvPr id="50183" name="Text Box 5"/>
          <p:cNvSpPr txBox="1">
            <a:spLocks noChangeArrowheads="1"/>
          </p:cNvSpPr>
          <p:nvPr/>
        </p:nvSpPr>
        <p:spPr bwMode="auto">
          <a:xfrm>
            <a:off x="404813" y="2338011"/>
            <a:ext cx="538352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60363" indent="-360363" eaLnBrk="0" hangingPunct="0">
              <a:defRPr sz="1400" b="1">
                <a:solidFill>
                  <a:schemeClr val="tx1"/>
                </a:solidFill>
                <a:latin typeface="Times New Roman" pitchFamily="18" charset="0"/>
              </a:defRPr>
            </a:lvl1pPr>
            <a:lvl2pPr marL="539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1994 – </a:t>
            </a:r>
            <a:r>
              <a:rPr lang="cs-CZ" altLang="cs-CZ" sz="1800" b="0" dirty="0" err="1">
                <a:latin typeface="Arial" panose="020B0604020202020204" pitchFamily="34" charset="0"/>
                <a:cs typeface="Arial" panose="020B0604020202020204" pitchFamily="34" charset="0"/>
              </a:rPr>
              <a:t>Compact</a:t>
            </a:r>
            <a:r>
              <a:rPr lang="cs-CZ" altLang="cs-CZ" sz="1800" b="0" dirty="0">
                <a:latin typeface="Arial" panose="020B0604020202020204" pitchFamily="34" charset="0"/>
                <a:cs typeface="Arial" panose="020B0604020202020204" pitchFamily="34" charset="0"/>
              </a:rPr>
              <a:t> </a:t>
            </a:r>
            <a:r>
              <a:rPr lang="cs-CZ" altLang="cs-CZ" sz="1800" b="0" dirty="0" err="1">
                <a:latin typeface="Arial" panose="020B0604020202020204" pitchFamily="34" charset="0"/>
                <a:cs typeface="Arial" panose="020B0604020202020204" pitchFamily="34" charset="0"/>
              </a:rPr>
              <a:t>Flash</a:t>
            </a:r>
            <a:endParaRPr lang="cs-CZ" altLang="cs-CZ" sz="1800" b="0" dirty="0">
              <a:latin typeface="Arial" panose="020B0604020202020204" pitchFamily="34" charset="0"/>
              <a:cs typeface="Arial" panose="020B0604020202020204" pitchFamily="34" charset="0"/>
            </a:endParaRPr>
          </a:p>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„pevný disk“ pro PDA, fotoaparáty</a:t>
            </a:r>
          </a:p>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spousta formátů</a:t>
            </a:r>
          </a:p>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standardní kapacita  do 512 GB</a:t>
            </a:r>
          </a:p>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příznivá cena karet i čteček</a:t>
            </a:r>
          </a:p>
          <a:p>
            <a:pPr algn="l" eaLnBrk="1" hangingPunct="1">
              <a:spcBef>
                <a:spcPct val="40000"/>
              </a:spcBef>
              <a:buFontTx/>
              <a:buChar char="•"/>
            </a:pPr>
            <a:r>
              <a:rPr lang="cs-CZ" altLang="cs-CZ" sz="1800" b="0" dirty="0">
                <a:latin typeface="Arial" panose="020B0604020202020204" pitchFamily="34" charset="0"/>
                <a:cs typeface="Arial" panose="020B0604020202020204" pitchFamily="34" charset="0"/>
              </a:rPr>
              <a:t>formáty</a:t>
            </a:r>
          </a:p>
          <a:p>
            <a:pPr lvl="1" algn="l" eaLnBrk="1" hangingPunct="1"/>
            <a:r>
              <a:rPr lang="cs-CZ" altLang="cs-CZ" sz="1800" i="1" dirty="0" err="1">
                <a:latin typeface="Arial" pitchFamily="34" charset="0"/>
                <a:cs typeface="Arial" panose="020B0604020202020204" pitchFamily="34" charset="0"/>
              </a:rPr>
              <a:t>Compact</a:t>
            </a:r>
            <a:r>
              <a:rPr lang="cs-CZ" altLang="cs-CZ" sz="1800" i="1" dirty="0">
                <a:latin typeface="Arial" pitchFamily="34" charset="0"/>
                <a:cs typeface="Arial" panose="020B0604020202020204" pitchFamily="34" charset="0"/>
              </a:rPr>
              <a:t> </a:t>
            </a:r>
            <a:r>
              <a:rPr lang="cs-CZ" altLang="cs-CZ" sz="1800" i="1" dirty="0" err="1">
                <a:latin typeface="Arial" pitchFamily="34" charset="0"/>
                <a:cs typeface="Arial" panose="020B0604020202020204" pitchFamily="34" charset="0"/>
              </a:rPr>
              <a:t>Flash</a:t>
            </a:r>
            <a:r>
              <a:rPr lang="cs-CZ" altLang="cs-CZ" sz="1800" i="1" dirty="0">
                <a:latin typeface="Arial" pitchFamily="34" charset="0"/>
                <a:cs typeface="Arial" panose="020B0604020202020204" pitchFamily="34" charset="0"/>
              </a:rPr>
              <a:t> I a II, </a:t>
            </a:r>
            <a:r>
              <a:rPr lang="cs-CZ" altLang="cs-CZ" sz="1800" i="1" dirty="0" err="1">
                <a:latin typeface="Arial" pitchFamily="34" charset="0"/>
                <a:cs typeface="Arial" panose="020B0604020202020204" pitchFamily="34" charset="0"/>
              </a:rPr>
              <a:t>Memory</a:t>
            </a:r>
            <a:r>
              <a:rPr lang="cs-CZ" altLang="cs-CZ" sz="1800" i="1" dirty="0">
                <a:latin typeface="Arial" pitchFamily="34" charset="0"/>
                <a:cs typeface="Arial" panose="020B0604020202020204" pitchFamily="34" charset="0"/>
              </a:rPr>
              <a:t> </a:t>
            </a:r>
            <a:r>
              <a:rPr lang="cs-CZ" altLang="cs-CZ" sz="1800" i="1" dirty="0" err="1">
                <a:latin typeface="Arial" pitchFamily="34" charset="0"/>
                <a:cs typeface="Arial" panose="020B0604020202020204" pitchFamily="34" charset="0"/>
              </a:rPr>
              <a:t>Stick</a:t>
            </a:r>
            <a:r>
              <a:rPr lang="cs-CZ" altLang="cs-CZ" sz="1800" i="1" dirty="0">
                <a:latin typeface="Arial" pitchFamily="34" charset="0"/>
                <a:cs typeface="Arial" panose="020B0604020202020204" pitchFamily="34" charset="0"/>
              </a:rPr>
              <a:t>,</a:t>
            </a:r>
          </a:p>
          <a:p>
            <a:pPr lvl="1" algn="l" eaLnBrk="1" hangingPunct="1"/>
            <a:r>
              <a:rPr lang="cs-CZ" altLang="cs-CZ" sz="1800" i="1" dirty="0" err="1">
                <a:latin typeface="Arial" pitchFamily="34" charset="0"/>
                <a:cs typeface="Arial" panose="020B0604020202020204" pitchFamily="34" charset="0"/>
              </a:rPr>
              <a:t>Secure</a:t>
            </a:r>
            <a:r>
              <a:rPr lang="cs-CZ" altLang="cs-CZ" sz="1800" i="1" dirty="0">
                <a:latin typeface="Arial" pitchFamily="34" charset="0"/>
                <a:cs typeface="Arial" panose="020B0604020202020204" pitchFamily="34" charset="0"/>
              </a:rPr>
              <a:t> Digital, </a:t>
            </a:r>
            <a:r>
              <a:rPr lang="cs-CZ" altLang="cs-CZ" sz="1800" i="1" dirty="0" err="1">
                <a:latin typeface="Arial" pitchFamily="34" charset="0"/>
                <a:cs typeface="Arial" panose="020B0604020202020204" pitchFamily="34" charset="0"/>
              </a:rPr>
              <a:t>Multimedia</a:t>
            </a:r>
            <a:r>
              <a:rPr lang="cs-CZ" altLang="cs-CZ" sz="1800" i="1" dirty="0">
                <a:latin typeface="Arial" pitchFamily="34" charset="0"/>
                <a:cs typeface="Arial" panose="020B0604020202020204" pitchFamily="34" charset="0"/>
              </a:rPr>
              <a:t> </a:t>
            </a:r>
            <a:r>
              <a:rPr lang="cs-CZ" altLang="cs-CZ" sz="1800" i="1" dirty="0" err="1">
                <a:latin typeface="Arial" pitchFamily="34" charset="0"/>
                <a:cs typeface="Arial" panose="020B0604020202020204" pitchFamily="34" charset="0"/>
              </a:rPr>
              <a:t>Card</a:t>
            </a:r>
            <a:r>
              <a:rPr lang="cs-CZ" altLang="cs-CZ" sz="1800" i="1" dirty="0">
                <a:latin typeface="Arial" pitchFamily="34" charset="0"/>
                <a:cs typeface="Arial" panose="020B0604020202020204" pitchFamily="34" charset="0"/>
              </a:rPr>
              <a:t>, </a:t>
            </a:r>
            <a:r>
              <a:rPr lang="cs-CZ" altLang="cs-CZ" sz="1800" i="1" dirty="0" err="1">
                <a:latin typeface="Arial" pitchFamily="34" charset="0"/>
                <a:cs typeface="Arial" panose="020B0604020202020204" pitchFamily="34" charset="0"/>
              </a:rPr>
              <a:t>xD</a:t>
            </a:r>
            <a:r>
              <a:rPr lang="cs-CZ" altLang="cs-CZ" sz="1800" i="1" dirty="0">
                <a:latin typeface="Arial" pitchFamily="34" charset="0"/>
                <a:cs typeface="Arial" panose="020B0604020202020204" pitchFamily="34" charset="0"/>
              </a:rPr>
              <a:t>,</a:t>
            </a:r>
          </a:p>
          <a:p>
            <a:pPr lvl="1" algn="l" eaLnBrk="1" hangingPunct="1"/>
            <a:r>
              <a:rPr lang="cs-CZ" altLang="cs-CZ" sz="1800" i="1" dirty="0">
                <a:latin typeface="Arial" pitchFamily="34" charset="0"/>
                <a:cs typeface="Arial" panose="020B0604020202020204" pitchFamily="34" charset="0"/>
              </a:rPr>
              <a:t>Smart Media …</a:t>
            </a:r>
          </a:p>
          <a:p>
            <a:pPr algn="l" eaLnBrk="1" hangingPunct="1">
              <a:buFontTx/>
              <a:buChar char="•"/>
            </a:pPr>
            <a:endParaRPr lang="cs-CZ" altLang="cs-CZ" sz="1800" b="0" dirty="0">
              <a:latin typeface="Arial" panose="020B0604020202020204" pitchFamily="34" charset="0"/>
              <a:cs typeface="Arial" panose="020B0604020202020204" pitchFamily="34" charset="0"/>
            </a:endParaRPr>
          </a:p>
          <a:p>
            <a:pPr algn="l" eaLnBrk="1" hangingPunct="1">
              <a:buFontTx/>
              <a:buChar char="•"/>
            </a:pPr>
            <a:r>
              <a:rPr lang="cs-CZ" altLang="cs-CZ" sz="1800" b="0" dirty="0">
                <a:latin typeface="Arial" panose="020B0604020202020204" pitchFamily="34" charset="0"/>
                <a:cs typeface="Arial" panose="020B0604020202020204" pitchFamily="34" charset="0"/>
              </a:rPr>
              <a:t>Nebezpečí </a:t>
            </a:r>
            <a:r>
              <a:rPr lang="cs-CZ" altLang="cs-CZ" sz="1800" b="0" dirty="0" err="1">
                <a:latin typeface="Arial" panose="020B0604020202020204" pitchFamily="34" charset="0"/>
                <a:cs typeface="Arial" panose="020B0604020202020204" pitchFamily="34" charset="0"/>
              </a:rPr>
              <a:t>Flash</a:t>
            </a:r>
            <a:r>
              <a:rPr lang="cs-CZ" altLang="cs-CZ" sz="1800" b="0" dirty="0">
                <a:latin typeface="Arial" panose="020B0604020202020204" pitchFamily="34" charset="0"/>
                <a:cs typeface="Arial" panose="020B0604020202020204" pitchFamily="34" charset="0"/>
              </a:rPr>
              <a:t>-disků: omezený počet zápisů </a:t>
            </a:r>
            <a:endParaRPr lang="cs-CZ" altLang="cs-CZ" sz="1800" b="0" dirty="0" smtClean="0">
              <a:latin typeface="Arial" panose="020B0604020202020204" pitchFamily="34" charset="0"/>
              <a:cs typeface="Arial" panose="020B0604020202020204" pitchFamily="34" charset="0"/>
            </a:endParaRPr>
          </a:p>
          <a:p>
            <a:pPr marL="0" indent="0" algn="l" eaLnBrk="1" hangingPunct="1"/>
            <a:r>
              <a:rPr lang="cs-CZ" altLang="cs-CZ" sz="1800" b="0" dirty="0" smtClean="0">
                <a:latin typeface="Arial" panose="020B0604020202020204" pitchFamily="34" charset="0"/>
                <a:cs typeface="Arial" panose="020B0604020202020204" pitchFamily="34" charset="0"/>
              </a:rPr>
              <a:t>     (</a:t>
            </a:r>
            <a:r>
              <a:rPr lang="cs-CZ" altLang="cs-CZ" sz="1800" b="0" dirty="0">
                <a:latin typeface="Arial" panose="020B0604020202020204" pitchFamily="34" charset="0"/>
                <a:cs typeface="Arial" panose="020B0604020202020204" pitchFamily="34" charset="0"/>
              </a:rPr>
              <a:t>statisíce) </a:t>
            </a:r>
          </a:p>
        </p:txBody>
      </p:sp>
      <p:pic>
        <p:nvPicPr>
          <p:cNvPr id="50184" name="Picture 6" descr="schema">
            <a:hlinkClick r:id="rId3" tooltip="schema"/>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2178898"/>
            <a:ext cx="2520950"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Text Box 7"/>
          <p:cNvSpPr txBox="1">
            <a:spLocks noChangeArrowheads="1"/>
          </p:cNvSpPr>
          <p:nvPr/>
        </p:nvSpPr>
        <p:spPr bwMode="auto">
          <a:xfrm>
            <a:off x="447675" y="1400005"/>
            <a:ext cx="83010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sz="1400" b="1">
                <a:solidFill>
                  <a:schemeClr val="tx1"/>
                </a:solidFill>
                <a:latin typeface="Times New Roman" pitchFamily="18" charset="0"/>
              </a:defRPr>
            </a:lvl1pPr>
            <a:lvl2pPr marL="742950" indent="-285750" eaLnBrk="0" hangingPunct="0">
              <a:defRPr sz="1400" b="1">
                <a:solidFill>
                  <a:schemeClr val="tx1"/>
                </a:solidFill>
                <a:latin typeface="Times New Roman" pitchFamily="18" charset="0"/>
              </a:defRPr>
            </a:lvl2pPr>
            <a:lvl3pPr marL="1143000" indent="-228600" eaLnBrk="0" hangingPunct="0">
              <a:defRPr sz="1400" b="1">
                <a:solidFill>
                  <a:schemeClr val="tx1"/>
                </a:solidFill>
                <a:latin typeface="Times New Roman" pitchFamily="18" charset="0"/>
              </a:defRPr>
            </a:lvl3pPr>
            <a:lvl4pPr marL="1600200" indent="-228600" eaLnBrk="0" hangingPunct="0">
              <a:defRPr sz="1400" b="1">
                <a:solidFill>
                  <a:schemeClr val="tx1"/>
                </a:solidFill>
                <a:latin typeface="Times New Roman" pitchFamily="18" charset="0"/>
              </a:defRPr>
            </a:lvl4pPr>
            <a:lvl5pPr marL="2057400" indent="-228600" eaLnBrk="0" hangingPunct="0">
              <a:defRPr sz="1400" b="1">
                <a:solidFill>
                  <a:schemeClr val="tx1"/>
                </a:solidFill>
                <a:latin typeface="Times New Roman" pitchFamily="18" charset="0"/>
              </a:defRPr>
            </a:lvl5pPr>
            <a:lvl6pPr marL="2514600" indent="-228600" algn="r" eaLnBrk="0" fontAlgn="base" hangingPunct="0">
              <a:spcBef>
                <a:spcPct val="0"/>
              </a:spcBef>
              <a:spcAft>
                <a:spcPct val="0"/>
              </a:spcAft>
              <a:defRPr sz="1400" b="1">
                <a:solidFill>
                  <a:schemeClr val="tx1"/>
                </a:solidFill>
                <a:latin typeface="Times New Roman" pitchFamily="18" charset="0"/>
              </a:defRPr>
            </a:lvl6pPr>
            <a:lvl7pPr marL="2971800" indent="-228600" algn="r" eaLnBrk="0" fontAlgn="base" hangingPunct="0">
              <a:spcBef>
                <a:spcPct val="0"/>
              </a:spcBef>
              <a:spcAft>
                <a:spcPct val="0"/>
              </a:spcAft>
              <a:defRPr sz="1400" b="1">
                <a:solidFill>
                  <a:schemeClr val="tx1"/>
                </a:solidFill>
                <a:latin typeface="Times New Roman" pitchFamily="18" charset="0"/>
              </a:defRPr>
            </a:lvl7pPr>
            <a:lvl8pPr marL="3429000" indent="-228600" algn="r" eaLnBrk="0" fontAlgn="base" hangingPunct="0">
              <a:spcBef>
                <a:spcPct val="0"/>
              </a:spcBef>
              <a:spcAft>
                <a:spcPct val="0"/>
              </a:spcAft>
              <a:defRPr sz="1400" b="1">
                <a:solidFill>
                  <a:schemeClr val="tx1"/>
                </a:solidFill>
                <a:latin typeface="Times New Roman" pitchFamily="18" charset="0"/>
              </a:defRPr>
            </a:lvl8pPr>
            <a:lvl9pPr marL="3886200" indent="-228600" algn="r" eaLnBrk="0" fontAlgn="base" hangingPunct="0">
              <a:spcBef>
                <a:spcPct val="0"/>
              </a:spcBef>
              <a:spcAft>
                <a:spcPct val="0"/>
              </a:spcAft>
              <a:defRPr sz="1400" b="1">
                <a:solidFill>
                  <a:schemeClr val="tx1"/>
                </a:solidFill>
                <a:latin typeface="Times New Roman" pitchFamily="18" charset="0"/>
              </a:defRPr>
            </a:lvl9pPr>
          </a:lstStyle>
          <a:p>
            <a:pPr algn="l" eaLnBrk="1" hangingPunct="1">
              <a:lnSpc>
                <a:spcPct val="80000"/>
              </a:lnSpc>
              <a:spcBef>
                <a:spcPct val="20000"/>
              </a:spcBef>
              <a:spcAft>
                <a:spcPct val="40000"/>
              </a:spcAft>
              <a:buSzPct val="110000"/>
              <a:buFontTx/>
              <a:buChar char="•"/>
            </a:pPr>
            <a:r>
              <a:rPr lang="cs-CZ" altLang="cs-CZ" sz="2000" b="0" dirty="0">
                <a:latin typeface="Arial" panose="020B0604020202020204" pitchFamily="34" charset="0"/>
                <a:cs typeface="Arial" panose="020B0604020202020204" pitchFamily="34" charset="0"/>
              </a:rPr>
              <a:t>Paměť je vnitřně organizována po blocích a na rozdíl od pamětí typu EEPROM, lze programovat každý blok samostatně (obsah ostatních bloků je zachován).</a:t>
            </a:r>
            <a:r>
              <a:rPr lang="cs-CZ" altLang="cs-CZ" sz="2000" b="0" dirty="0">
                <a:solidFill>
                  <a:srgbClr val="CC0000"/>
                </a:solidFill>
                <a:latin typeface="Arial" panose="020B0604020202020204" pitchFamily="34" charset="0"/>
                <a:cs typeface="Arial" panose="020B0604020202020204" pitchFamily="34" charset="0"/>
              </a:rPr>
              <a:t> </a:t>
            </a:r>
          </a:p>
        </p:txBody>
      </p:sp>
      <p:pic>
        <p:nvPicPr>
          <p:cNvPr id="50186" name="Picture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81725" y="3770313"/>
            <a:ext cx="2862263"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4988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Zástupný symbol pro obsah 2"/>
          <p:cNvSpPr>
            <a:spLocks noGrp="1"/>
          </p:cNvSpPr>
          <p:nvPr>
            <p:ph idx="1"/>
          </p:nvPr>
        </p:nvSpPr>
        <p:spPr>
          <a:xfrm>
            <a:off x="2124075" y="981075"/>
            <a:ext cx="5256213" cy="2663949"/>
          </a:xfrm>
          <a:ln>
            <a:solidFill>
              <a:schemeClr val="tx2"/>
            </a:solidFill>
            <a:miter lim="800000"/>
            <a:headEnd/>
            <a:tailEnd/>
          </a:ln>
        </p:spPr>
        <p:txBody>
          <a:bodyPr/>
          <a:lstStyle/>
          <a:p>
            <a:r>
              <a:rPr lang="cs-CZ" altLang="cs-CZ" dirty="0" smtClean="0">
                <a:solidFill>
                  <a:schemeClr val="tx1"/>
                </a:solidFill>
                <a:latin typeface="Arial" pitchFamily="34" charset="0"/>
                <a:cs typeface="Arial" pitchFamily="34" charset="0"/>
              </a:rPr>
              <a:t>Obsah přednášky:</a:t>
            </a:r>
          </a:p>
          <a:p>
            <a:pPr lvl="1"/>
            <a:r>
              <a:rPr lang="cs-CZ" altLang="cs-CZ" sz="2000" dirty="0" smtClean="0">
                <a:solidFill>
                  <a:schemeClr val="tx1"/>
                </a:solidFill>
                <a:latin typeface="Arial" pitchFamily="34" charset="0"/>
                <a:cs typeface="Arial" pitchFamily="34" charset="0"/>
              </a:rPr>
              <a:t>Vnitřní paměti</a:t>
            </a:r>
          </a:p>
          <a:p>
            <a:pPr lvl="1"/>
            <a:r>
              <a:rPr lang="cs-CZ" altLang="cs-CZ" sz="2000" dirty="0" smtClean="0">
                <a:solidFill>
                  <a:schemeClr val="tx1"/>
                </a:solidFill>
                <a:latin typeface="Arial" pitchFamily="34" charset="0"/>
                <a:cs typeface="Arial" pitchFamily="34" charset="0"/>
              </a:rPr>
              <a:t>Paměťové systémy</a:t>
            </a:r>
          </a:p>
          <a:p>
            <a:pPr lvl="1"/>
            <a:r>
              <a:rPr lang="cs-CZ" altLang="cs-CZ" sz="2000" dirty="0" smtClean="0">
                <a:solidFill>
                  <a:schemeClr val="tx1"/>
                </a:solidFill>
                <a:latin typeface="Arial" pitchFamily="34" charset="0"/>
                <a:cs typeface="Arial" pitchFamily="34" charset="0"/>
              </a:rPr>
              <a:t>Paměti RAM a ROM</a:t>
            </a:r>
          </a:p>
          <a:p>
            <a:pPr lvl="1"/>
            <a:r>
              <a:rPr lang="cs-CZ" altLang="cs-CZ" sz="2000" dirty="0" smtClean="0">
                <a:solidFill>
                  <a:schemeClr val="tx1"/>
                </a:solidFill>
                <a:latin typeface="Arial" pitchFamily="34" charset="0"/>
                <a:cs typeface="Arial" pitchFamily="34" charset="0"/>
              </a:rPr>
              <a:t>Vnější paměti</a:t>
            </a:r>
          </a:p>
          <a:p>
            <a:pPr lvl="1"/>
            <a:r>
              <a:rPr lang="cs-CZ" altLang="cs-CZ" sz="2000" dirty="0" smtClean="0">
                <a:solidFill>
                  <a:schemeClr val="tx1"/>
                </a:solidFill>
                <a:latin typeface="Arial" pitchFamily="34" charset="0"/>
                <a:cs typeface="Arial" pitchFamily="34" charset="0"/>
              </a:rPr>
              <a:t>Záznamová média</a:t>
            </a:r>
          </a:p>
        </p:txBody>
      </p:sp>
      <p:sp>
        <p:nvSpPr>
          <p:cNvPr id="4" name="Zástupný symbol pro číslo snímku 3"/>
          <p:cNvSpPr>
            <a:spLocks noGrp="1"/>
          </p:cNvSpPr>
          <p:nvPr>
            <p:ph type="sldNum" sz="quarter" idx="12"/>
          </p:nvPr>
        </p:nvSpPr>
        <p:spPr/>
        <p:txBody>
          <a:bodyPr/>
          <a:lstStyle/>
          <a:p>
            <a:pPr>
              <a:defRPr/>
            </a:pPr>
            <a:fld id="{1A221F97-697A-426D-A69F-6896019E616C}" type="slidenum">
              <a:rPr lang="cs-CZ" smtClean="0"/>
              <a:pPr>
                <a:defRPr/>
              </a:pPr>
              <a:t>66</a:t>
            </a:fld>
            <a:endParaRPr lang="cs-CZ"/>
          </a:p>
        </p:txBody>
      </p:sp>
      <p:sp>
        <p:nvSpPr>
          <p:cNvPr id="5" name="TextovéPole 4"/>
          <p:cNvSpPr txBox="1"/>
          <p:nvPr/>
        </p:nvSpPr>
        <p:spPr>
          <a:xfrm>
            <a:off x="2771775" y="5013325"/>
            <a:ext cx="3384550" cy="708025"/>
          </a:xfrm>
          <a:prstGeom prst="rect">
            <a:avLst/>
          </a:prstGeom>
          <a:noFill/>
        </p:spPr>
        <p:txBody>
          <a:bodyPr>
            <a:spAutoFit/>
          </a:bodyPr>
          <a:lstStyle/>
          <a:p>
            <a:pPr algn="ctr">
              <a:defRPr/>
            </a:pPr>
            <a:r>
              <a:rPr lang="cs-CZ" sz="4000" b="1" dirty="0">
                <a:solidFill>
                  <a:schemeClr val="tx2"/>
                </a:solidFill>
                <a:effectLst>
                  <a:outerShdw blurRad="38100" dist="38100" dir="2700000" algn="tl">
                    <a:srgbClr val="000000">
                      <a:alpha val="43137"/>
                    </a:srgbClr>
                  </a:outerShdw>
                </a:effectLst>
                <a:latin typeface="+mn-lt"/>
              </a:rPr>
              <a:t>KONEC</a:t>
            </a:r>
          </a:p>
        </p:txBody>
      </p:sp>
    </p:spTree>
    <p:extLst>
      <p:ext uri="{BB962C8B-B14F-4D97-AF65-F5344CB8AC3E}">
        <p14:creationId xmlns:p14="http://schemas.microsoft.com/office/powerpoint/2010/main" val="1302159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a:xfrm>
            <a:off x="301625" y="228600"/>
            <a:ext cx="8510588" cy="824136"/>
          </a:xfrm>
        </p:spPr>
        <p:txBody>
          <a:bodyPr/>
          <a:lstStyle/>
          <a:p>
            <a:pPr fontAlgn="auto">
              <a:spcAft>
                <a:spcPts val="0"/>
              </a:spcAft>
              <a:defRPr/>
            </a:pPr>
            <a:r>
              <a:rPr lang="cs-CZ" altLang="cs-CZ" sz="4000" dirty="0"/>
              <a:t>Kapacita paměti - 2</a:t>
            </a:r>
          </a:p>
        </p:txBody>
      </p:sp>
      <p:graphicFrame>
        <p:nvGraphicFramePr>
          <p:cNvPr id="90376" name="Group 264"/>
          <p:cNvGraphicFramePr>
            <a:graphicFrameLocks noGrp="1"/>
          </p:cNvGraphicFramePr>
          <p:nvPr>
            <p:ph type="tbl" idx="1"/>
          </p:nvPr>
        </p:nvGraphicFramePr>
        <p:xfrm>
          <a:off x="301625" y="1676400"/>
          <a:ext cx="8540750" cy="4422775"/>
        </p:xfrm>
        <a:graphic>
          <a:graphicData uri="http://schemas.openxmlformats.org/drawingml/2006/table">
            <a:tbl>
              <a:tblPr/>
              <a:tblGrid>
                <a:gridCol w="749300">
                  <a:extLst>
                    <a:ext uri="{9D8B030D-6E8A-4147-A177-3AD203B41FA5}">
                      <a16:colId xmlns:a16="http://schemas.microsoft.com/office/drawing/2014/main" val="20000"/>
                    </a:ext>
                  </a:extLst>
                </a:gridCol>
                <a:gridCol w="1184275">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2530475">
                  <a:extLst>
                    <a:ext uri="{9D8B030D-6E8A-4147-A177-3AD203B41FA5}">
                      <a16:colId xmlns:a16="http://schemas.microsoft.com/office/drawing/2014/main" val="20003"/>
                    </a:ext>
                  </a:extLst>
                </a:gridCol>
                <a:gridCol w="1751013">
                  <a:extLst>
                    <a:ext uri="{9D8B030D-6E8A-4147-A177-3AD203B41FA5}">
                      <a16:colId xmlns:a16="http://schemas.microsoft.com/office/drawing/2014/main" val="20004"/>
                    </a:ext>
                  </a:extLst>
                </a:gridCol>
                <a:gridCol w="976312">
                  <a:extLst>
                    <a:ext uri="{9D8B030D-6E8A-4147-A177-3AD203B41FA5}">
                      <a16:colId xmlns:a16="http://schemas.microsoft.com/office/drawing/2014/main" val="20005"/>
                    </a:ext>
                  </a:extLst>
                </a:gridCol>
                <a:gridCol w="784225">
                  <a:extLst>
                    <a:ext uri="{9D8B030D-6E8A-4147-A177-3AD203B41FA5}">
                      <a16:colId xmlns:a16="http://schemas.microsoft.com/office/drawing/2014/main" val="20006"/>
                    </a:ext>
                  </a:extLst>
                </a:gridCol>
              </a:tblGrid>
              <a:tr h="1120775">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dirty="0" smtClean="0">
                          <a:ln>
                            <a:noFill/>
                          </a:ln>
                          <a:solidFill>
                            <a:schemeClr val="tx1"/>
                          </a:solidFill>
                          <a:effectLst/>
                          <a:latin typeface="Arial" charset="0"/>
                          <a:cs typeface="Arial" charset="0"/>
                        </a:rPr>
                        <a:t>SI</a:t>
                      </a:r>
                      <a:endParaRPr kumimoji="0" lang="cs-CZ" altLang="cs-CZ" sz="18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cs-CZ" altLang="cs-CZ" sz="2800" b="1" i="0" u="none" strike="noStrike" cap="none" normalizeH="0" baseline="0" dirty="0" smtClean="0">
                        <a:ln>
                          <a:noFill/>
                        </a:ln>
                        <a:solidFill>
                          <a:schemeClr val="tx1"/>
                        </a:solidFill>
                        <a:effectLst>
                          <a:outerShdw blurRad="38100" dist="38100" dir="2700000" algn="tl">
                            <a:srgbClr val="000000"/>
                          </a:outerShdw>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a:spcBef>
                          <a:spcPct val="20000"/>
                        </a:spcBef>
                        <a:defRPr sz="2400">
                          <a:solidFill>
                            <a:schemeClr val="tx1"/>
                          </a:solidFill>
                          <a:effectLst>
                            <a:outerShdw blurRad="38100" dist="38100" dir="2700000" algn="tl">
                              <a:srgbClr val="000000"/>
                            </a:outerShdw>
                          </a:effectLst>
                          <a:latin typeface="Arial" charset="0"/>
                        </a:defRPr>
                      </a:lvl2pPr>
                      <a:lvl3pPr>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a:spcBef>
                          <a:spcPct val="20000"/>
                        </a:spcBef>
                        <a:defRPr>
                          <a:solidFill>
                            <a:schemeClr val="tx1"/>
                          </a:solidFill>
                          <a:effectLst>
                            <a:outerShdw blurRad="38100" dist="38100" dir="2700000" algn="tl">
                              <a:srgbClr val="000000"/>
                            </a:outerShdw>
                          </a:effectLst>
                          <a:latin typeface="Arial" charset="0"/>
                        </a:defRPr>
                      </a:lvl4pPr>
                      <a:lvl5pPr>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cs-CZ" altLang="cs-CZ" sz="2800" b="1" i="0" u="none" strike="noStrike" cap="none" normalizeH="0" baseline="0" smtClean="0">
                        <a:ln>
                          <a:noFill/>
                        </a:ln>
                        <a:solidFill>
                          <a:schemeClr val="tx1"/>
                        </a:solidFill>
                        <a:effectLst>
                          <a:outerShdw blurRad="38100" dist="38100" dir="2700000" algn="tl">
                            <a:srgbClr val="000000"/>
                          </a:outerShdw>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dirty="0" smtClean="0">
                          <a:ln>
                            <a:noFill/>
                          </a:ln>
                          <a:solidFill>
                            <a:schemeClr val="tx1"/>
                          </a:solidFill>
                          <a:effectLst/>
                          <a:latin typeface="Arial" charset="0"/>
                          <a:cs typeface="Arial" charset="0"/>
                        </a:rPr>
                        <a:t>kapacita paměti</a:t>
                      </a:r>
                      <a:endParaRPr kumimoji="0" lang="cs-CZ" altLang="cs-CZ" sz="1800" b="1" i="0" u="none" strike="noStrike" cap="none" normalizeH="0" baseline="0" dirty="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binární předpona (IEC 60027 -2)</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cs-CZ"/>
                    </a:p>
                  </a:txBody>
                  <a:tcPr/>
                </a:tc>
                <a:tc hMerge="1">
                  <a:txBody>
                    <a:bodyPr/>
                    <a:lstStyle/>
                    <a:p>
                      <a:endParaRPr lang="cs-CZ"/>
                    </a:p>
                  </a:txBody>
                  <a:tcPr/>
                </a:tc>
                <a:extLst>
                  <a:ext uri="{0D108BD9-81ED-4DB2-BD59-A6C34878D82A}">
                    <a16:rowId xmlns:a16="http://schemas.microsoft.com/office/drawing/2014/main" val="10000"/>
                  </a:ext>
                </a:extLst>
              </a:tr>
              <a:tr h="6604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a:t>
                      </a:r>
                      <a:r>
                        <a:rPr kumimoji="0" lang="cs-CZ" altLang="cs-CZ" sz="1400" b="1" i="0" u="none" strike="noStrike" cap="none" normalizeH="0" baseline="30000" smtClean="0">
                          <a:ln>
                            <a:noFill/>
                          </a:ln>
                          <a:solidFill>
                            <a:schemeClr val="tx1"/>
                          </a:solidFill>
                          <a:effectLst/>
                          <a:latin typeface="Arial" charset="0"/>
                          <a:cs typeface="Arial" charset="0"/>
                        </a:rPr>
                        <a:t>3</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kilobajt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kB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1024</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kibibajt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KiB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2</a:t>
                      </a:r>
                      <a:r>
                        <a:rPr kumimoji="0" lang="cs-CZ" altLang="cs-CZ" sz="1400" b="1" i="0" u="none" strike="noStrike" cap="none" normalizeH="0" baseline="30000" smtClean="0">
                          <a:ln>
                            <a:noFill/>
                          </a:ln>
                          <a:solidFill>
                            <a:schemeClr val="tx1"/>
                          </a:solidFill>
                          <a:effectLst/>
                          <a:latin typeface="Arial" charset="0"/>
                          <a:cs typeface="Arial" charset="0"/>
                        </a:rPr>
                        <a:t>10</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04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a:t>
                      </a:r>
                      <a:r>
                        <a:rPr kumimoji="0" lang="cs-CZ" altLang="cs-CZ" sz="1400" b="1" i="0" u="none" strike="noStrike" cap="none" normalizeH="0" baseline="30000" smtClean="0">
                          <a:ln>
                            <a:noFill/>
                          </a:ln>
                          <a:solidFill>
                            <a:schemeClr val="tx1"/>
                          </a:solidFill>
                          <a:effectLst/>
                          <a:latin typeface="Arial" charset="0"/>
                          <a:cs typeface="Arial" charset="0"/>
                        </a:rPr>
                        <a:t>6</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megabajt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MB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1 048 576</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mebibajt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MiB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2</a:t>
                      </a:r>
                      <a:r>
                        <a:rPr kumimoji="0" lang="cs-CZ" altLang="cs-CZ" sz="1400" b="1" i="0" u="none" strike="noStrike" cap="none" normalizeH="0" baseline="30000" smtClean="0">
                          <a:ln>
                            <a:noFill/>
                          </a:ln>
                          <a:solidFill>
                            <a:schemeClr val="tx1"/>
                          </a:solidFill>
                          <a:effectLst/>
                          <a:latin typeface="Arial" charset="0"/>
                          <a:cs typeface="Arial" charset="0"/>
                        </a:rPr>
                        <a:t>20</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a:t>
                      </a:r>
                      <a:r>
                        <a:rPr kumimoji="0" lang="cs-CZ" altLang="cs-CZ" sz="1400" b="1" i="0" u="none" strike="noStrike" cap="none" normalizeH="0" baseline="30000" smtClean="0">
                          <a:ln>
                            <a:noFill/>
                          </a:ln>
                          <a:solidFill>
                            <a:schemeClr val="tx1"/>
                          </a:solidFill>
                          <a:effectLst/>
                          <a:latin typeface="Arial" charset="0"/>
                          <a:cs typeface="Arial" charset="0"/>
                        </a:rPr>
                        <a:t>9</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gigabajt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GB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1 073 741 824</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gibibajt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GiB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2</a:t>
                      </a:r>
                      <a:r>
                        <a:rPr kumimoji="0" lang="cs-CZ" altLang="cs-CZ" sz="1400" b="1" i="0" u="none" strike="noStrike" cap="none" normalizeH="0" baseline="30000" smtClean="0">
                          <a:ln>
                            <a:noFill/>
                          </a:ln>
                          <a:solidFill>
                            <a:schemeClr val="tx1"/>
                          </a:solidFill>
                          <a:effectLst/>
                          <a:latin typeface="Arial" charset="0"/>
                          <a:cs typeface="Arial" charset="0"/>
                        </a:rPr>
                        <a:t>30</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04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a:t>
                      </a:r>
                      <a:r>
                        <a:rPr kumimoji="0" lang="cs-CZ" altLang="cs-CZ" sz="1400" b="1" i="0" u="none" strike="noStrike" cap="none" normalizeH="0" baseline="30000" smtClean="0">
                          <a:ln>
                            <a:noFill/>
                          </a:ln>
                          <a:solidFill>
                            <a:schemeClr val="tx1"/>
                          </a:solidFill>
                          <a:effectLst/>
                          <a:latin typeface="Arial" charset="0"/>
                          <a:cs typeface="Arial" charset="0"/>
                        </a:rPr>
                        <a:t>12</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terabajt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TB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1 099 511 627 776</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tebibajt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TiB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2</a:t>
                      </a:r>
                      <a:r>
                        <a:rPr kumimoji="0" lang="cs-CZ" altLang="cs-CZ" sz="1400" b="1" i="0" u="none" strike="noStrike" cap="none" normalizeH="0" baseline="30000" smtClean="0">
                          <a:ln>
                            <a:noFill/>
                          </a:ln>
                          <a:solidFill>
                            <a:schemeClr val="tx1"/>
                          </a:solidFill>
                          <a:effectLst/>
                          <a:latin typeface="Arial" charset="0"/>
                          <a:cs typeface="Arial" charset="0"/>
                        </a:rPr>
                        <a:t>40</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60400">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10</a:t>
                      </a:r>
                      <a:r>
                        <a:rPr kumimoji="0" lang="cs-CZ" altLang="cs-CZ" sz="1400" b="1" i="0" u="none" strike="noStrike" cap="none" normalizeH="0" baseline="30000" smtClean="0">
                          <a:ln>
                            <a:noFill/>
                          </a:ln>
                          <a:solidFill>
                            <a:schemeClr val="tx1"/>
                          </a:solidFill>
                          <a:effectLst/>
                          <a:latin typeface="Arial" charset="0"/>
                          <a:cs typeface="Arial" charset="0"/>
                        </a:rPr>
                        <a:t>15</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petabajt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PB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1 125 899 906 842 624</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pebibajt</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PiB</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Clr>
                          <a:schemeClr val="hlink"/>
                        </a:buClr>
                        <a:buFont typeface="Wingdings" pitchFamily="2" charset="2"/>
                        <a:defRPr sz="2800">
                          <a:solidFill>
                            <a:schemeClr val="tx1"/>
                          </a:solidFill>
                          <a:effectLst>
                            <a:outerShdw blurRad="38100" dist="38100" dir="2700000" algn="tl">
                              <a:srgbClr val="000000"/>
                            </a:outerShdw>
                          </a:effectLst>
                          <a:latin typeface="Arial" charset="0"/>
                        </a:defRPr>
                      </a:lvl1pPr>
                      <a:lvl2pPr marL="742950" indent="-285750">
                        <a:spcBef>
                          <a:spcPct val="20000"/>
                        </a:spcBef>
                        <a:defRPr sz="2400">
                          <a:solidFill>
                            <a:schemeClr val="tx1"/>
                          </a:solidFill>
                          <a:effectLst>
                            <a:outerShdw blurRad="38100" dist="38100" dir="2700000" algn="tl">
                              <a:srgbClr val="000000"/>
                            </a:outerShdw>
                          </a:effectLst>
                          <a:latin typeface="Arial" charset="0"/>
                        </a:defRPr>
                      </a:lvl2pPr>
                      <a:lvl3pPr marL="1143000" indent="-228600">
                        <a:spcBef>
                          <a:spcPct val="20000"/>
                        </a:spcBef>
                        <a:buClr>
                          <a:schemeClr val="hlink"/>
                        </a:buClr>
                        <a:buFont typeface="Wingdings" pitchFamily="2" charset="2"/>
                        <a:defRPr sz="2000">
                          <a:solidFill>
                            <a:schemeClr val="tx1"/>
                          </a:solidFill>
                          <a:effectLst>
                            <a:outerShdw blurRad="38100" dist="38100" dir="2700000" algn="tl">
                              <a:srgbClr val="000000"/>
                            </a:outerShdw>
                          </a:effectLst>
                          <a:latin typeface="Arial" charset="0"/>
                        </a:defRPr>
                      </a:lvl3pPr>
                      <a:lvl4pPr marL="1600200" indent="-228600">
                        <a:spcBef>
                          <a:spcPct val="20000"/>
                        </a:spcBef>
                        <a:defRPr>
                          <a:solidFill>
                            <a:schemeClr val="tx1"/>
                          </a:solidFill>
                          <a:effectLst>
                            <a:outerShdw blurRad="38100" dist="38100" dir="2700000" algn="tl">
                              <a:srgbClr val="000000"/>
                            </a:outerShdw>
                          </a:effectLst>
                          <a:latin typeface="Arial" charset="0"/>
                        </a:defRPr>
                      </a:lvl4pPr>
                      <a:lvl5pPr marL="2057400" indent="-228600">
                        <a:spcBef>
                          <a:spcPct val="20000"/>
                        </a:spcBef>
                        <a:buClr>
                          <a:schemeClr val="hlink"/>
                        </a:buClr>
                        <a:buFont typeface="Wingdings" pitchFamily="2" charset="2"/>
                        <a:defRPr>
                          <a:solidFill>
                            <a:schemeClr val="tx1"/>
                          </a:solidFill>
                          <a:effectLst>
                            <a:outerShdw blurRad="38100" dist="38100" dir="2700000" algn="tl">
                              <a:srgbClr val="000000"/>
                            </a:outerShdw>
                          </a:effectLst>
                          <a:latin typeface="Arial" charset="0"/>
                        </a:defRPr>
                      </a:lvl5pPr>
                      <a:lvl6pPr marL="25146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6pPr>
                      <a:lvl7pPr marL="29718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7pPr>
                      <a:lvl8pPr marL="34290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8pPr>
                      <a:lvl9pPr marL="3886200" indent="-228600" fontAlgn="base">
                        <a:spcBef>
                          <a:spcPct val="20000"/>
                        </a:spcBef>
                        <a:spcAft>
                          <a:spcPct val="0"/>
                        </a:spcAft>
                        <a:buClr>
                          <a:schemeClr val="hlink"/>
                        </a:buClr>
                        <a:buFont typeface="Wingdings" pitchFamily="2" charset="2"/>
                        <a:defRPr>
                          <a:solidFill>
                            <a:schemeClr val="tx1"/>
                          </a:solidFill>
                          <a:effectLst>
                            <a:outerShdw blurRad="38100" dist="38100" dir="2700000" algn="tl">
                              <a:srgbClr val="000000"/>
                            </a:outerShdw>
                          </a:effectLst>
                          <a:latin typeface="Arial"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cs-CZ" altLang="cs-CZ" sz="1400" b="1" i="0" u="none" strike="noStrike" cap="none" normalizeH="0" baseline="0" smtClean="0">
                          <a:ln>
                            <a:noFill/>
                          </a:ln>
                          <a:solidFill>
                            <a:schemeClr val="tx1"/>
                          </a:solidFill>
                          <a:effectLst/>
                          <a:latin typeface="Arial" charset="0"/>
                          <a:cs typeface="Arial" charset="0"/>
                        </a:rPr>
                        <a:t>2</a:t>
                      </a:r>
                      <a:r>
                        <a:rPr kumimoji="0" lang="cs-CZ" altLang="cs-CZ" sz="1400" b="1" i="0" u="none" strike="noStrike" cap="none" normalizeH="0" baseline="30000" smtClean="0">
                          <a:ln>
                            <a:noFill/>
                          </a:ln>
                          <a:solidFill>
                            <a:schemeClr val="tx1"/>
                          </a:solidFill>
                          <a:effectLst/>
                          <a:latin typeface="Arial" charset="0"/>
                          <a:cs typeface="Arial" charset="0"/>
                        </a:rPr>
                        <a:t>50</a:t>
                      </a:r>
                      <a:endParaRPr kumimoji="0" lang="cs-CZ" altLang="cs-CZ" sz="1800" b="1" i="0" u="none" strike="noStrike" cap="none" normalizeH="0" baseline="0" smtClean="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 name="Zástupný symbol pro číslo snímku 2"/>
          <p:cNvSpPr>
            <a:spLocks noGrp="1"/>
          </p:cNvSpPr>
          <p:nvPr>
            <p:ph type="sldNum" sz="quarter" idx="12"/>
          </p:nvPr>
        </p:nvSpPr>
        <p:spPr/>
        <p:txBody>
          <a:bodyPr/>
          <a:lstStyle/>
          <a:p>
            <a:pPr>
              <a:defRPr/>
            </a:pPr>
            <a:fld id="{3221BA7A-AB20-44C6-B886-789B8688AC42}" type="slidenum">
              <a:rPr lang="cs-CZ" altLang="cs-CZ" smtClean="0"/>
              <a:pPr>
                <a:defRPr/>
              </a:pPr>
              <a:t>7</a:t>
            </a:fld>
            <a:endParaRPr lang="cs-CZ" altLang="cs-CZ"/>
          </a:p>
        </p:txBody>
      </p:sp>
    </p:spTree>
    <p:extLst>
      <p:ext uri="{BB962C8B-B14F-4D97-AF65-F5344CB8AC3E}">
        <p14:creationId xmlns:p14="http://schemas.microsoft.com/office/powerpoint/2010/main" val="15419098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467544" y="404664"/>
            <a:ext cx="8229600" cy="835496"/>
          </a:xfrm>
        </p:spPr>
        <p:txBody>
          <a:bodyPr/>
          <a:lstStyle/>
          <a:p>
            <a:pPr fontAlgn="auto">
              <a:spcAft>
                <a:spcPts val="0"/>
              </a:spcAft>
              <a:defRPr/>
            </a:pPr>
            <a:r>
              <a:rPr lang="cs-CZ" altLang="cs-CZ" sz="4000" dirty="0" smtClean="0"/>
              <a:t>Vybavovací doba</a:t>
            </a:r>
            <a:endParaRPr lang="cs-CZ" altLang="cs-CZ" sz="4000" dirty="0"/>
          </a:p>
        </p:txBody>
      </p:sp>
      <p:sp>
        <p:nvSpPr>
          <p:cNvPr id="12291" name="Rectangle 3"/>
          <p:cNvSpPr>
            <a:spLocks noGrp="1" noRot="1" noChangeArrowheads="1"/>
          </p:cNvSpPr>
          <p:nvPr>
            <p:ph idx="1"/>
          </p:nvPr>
        </p:nvSpPr>
        <p:spPr/>
        <p:txBody>
          <a:bodyPr/>
          <a:lstStyle/>
          <a:p>
            <a:r>
              <a:rPr lang="cs-CZ" altLang="cs-CZ" dirty="0" smtClean="0">
                <a:solidFill>
                  <a:schemeClr val="tx1"/>
                </a:solidFill>
                <a:latin typeface="Arial" panose="020B0604020202020204" pitchFamily="34" charset="0"/>
                <a:cs typeface="Arial" panose="020B0604020202020204" pitchFamily="34" charset="0"/>
              </a:rPr>
              <a:t>Vybavovací doba je doba (v </a:t>
            </a:r>
            <a:r>
              <a:rPr lang="cs-CZ" altLang="cs-CZ" dirty="0" err="1" smtClean="0">
                <a:solidFill>
                  <a:schemeClr val="tx1"/>
                </a:solidFill>
                <a:latin typeface="Arial" panose="020B0604020202020204" pitchFamily="34" charset="0"/>
                <a:cs typeface="Arial" panose="020B0604020202020204" pitchFamily="34" charset="0"/>
              </a:rPr>
              <a:t>ns</a:t>
            </a:r>
            <a:r>
              <a:rPr lang="cs-CZ" altLang="cs-CZ" dirty="0" smtClean="0">
                <a:solidFill>
                  <a:schemeClr val="tx1"/>
                </a:solidFill>
                <a:latin typeface="Arial" panose="020B0604020202020204" pitchFamily="34" charset="0"/>
                <a:cs typeface="Arial" panose="020B0604020202020204" pitchFamily="34" charset="0"/>
              </a:rPr>
              <a:t>, či </a:t>
            </a:r>
            <a:r>
              <a:rPr lang="cs-CZ" altLang="cs-CZ" dirty="0" err="1" smtClean="0">
                <a:solidFill>
                  <a:schemeClr val="tx1"/>
                </a:solidFill>
                <a:latin typeface="Arial" panose="020B0604020202020204" pitchFamily="34" charset="0"/>
                <a:cs typeface="Arial" panose="020B0604020202020204" pitchFamily="34" charset="0"/>
              </a:rPr>
              <a:t>ms</a:t>
            </a:r>
            <a:r>
              <a:rPr lang="cs-CZ" altLang="cs-CZ" dirty="0" smtClean="0">
                <a:solidFill>
                  <a:schemeClr val="tx1"/>
                </a:solidFill>
                <a:latin typeface="Arial" panose="020B0604020202020204" pitchFamily="34" charset="0"/>
                <a:cs typeface="Arial" panose="020B0604020202020204" pitchFamily="34" charset="0"/>
              </a:rPr>
              <a:t>, někdy až s) mezi požadavkem na data z paměti a jejich zpřístupněním na datové sběrnici, tedy </a:t>
            </a:r>
            <a:r>
              <a:rPr lang="cs-CZ" dirty="0" smtClean="0">
                <a:solidFill>
                  <a:schemeClr val="tx1"/>
                </a:solidFill>
                <a:latin typeface="Arial" panose="020B0604020202020204" pitchFamily="34" charset="0"/>
                <a:cs typeface="Arial" panose="020B0604020202020204" pitchFamily="34" charset="0"/>
              </a:rPr>
              <a:t>doba</a:t>
            </a:r>
            <a:r>
              <a:rPr lang="cs-CZ" dirty="0">
                <a:solidFill>
                  <a:schemeClr val="tx1"/>
                </a:solidFill>
                <a:latin typeface="Arial" panose="020B0604020202020204" pitchFamily="34" charset="0"/>
                <a:cs typeface="Arial" panose="020B0604020202020204" pitchFamily="34" charset="0"/>
              </a:rPr>
              <a:t>, kterou je nutné čekat od zadání požadavku, než paměť zpřístupní požadovanou </a:t>
            </a:r>
            <a:r>
              <a:rPr lang="cs-CZ" dirty="0" smtClean="0">
                <a:solidFill>
                  <a:schemeClr val="tx1"/>
                </a:solidFill>
                <a:latin typeface="Arial" panose="020B0604020202020204" pitchFamily="34" charset="0"/>
                <a:cs typeface="Arial" panose="020B0604020202020204" pitchFamily="34" charset="0"/>
              </a:rPr>
              <a:t>informaci.</a:t>
            </a:r>
          </a:p>
          <a:p>
            <a:r>
              <a:rPr lang="cs-CZ" altLang="cs-CZ" dirty="0" smtClean="0">
                <a:solidFill>
                  <a:schemeClr val="tx1"/>
                </a:solidFill>
                <a:latin typeface="Arial" panose="020B0604020202020204" pitchFamily="34" charset="0"/>
                <a:cs typeface="Arial" panose="020B0604020202020204" pitchFamily="34" charset="0"/>
              </a:rPr>
              <a:t>Je to čas </a:t>
            </a:r>
            <a:r>
              <a:rPr lang="cs-CZ" altLang="cs-CZ" dirty="0">
                <a:solidFill>
                  <a:schemeClr val="tx1"/>
                </a:solidFill>
                <a:latin typeface="Arial" panose="020B0604020202020204" pitchFamily="34" charset="0"/>
                <a:cs typeface="Arial" panose="020B0604020202020204" pitchFamily="34" charset="0"/>
              </a:rPr>
              <a:t>nutný pro vyhledání dat v paměti nebo pro obdržení odezvy z periferního zařízení. Měří se od okamžiku vydání instrukce (příkazu, dotazu) do okamžiku příjmu žádané informace (reakce vyzvaného místa).</a:t>
            </a:r>
            <a:endParaRPr lang="cs-CZ" altLang="cs-CZ" dirty="0" smtClean="0">
              <a:solidFill>
                <a:schemeClr val="tx1"/>
              </a:solidFill>
              <a:latin typeface="Arial" panose="020B0604020202020204" pitchFamily="34" charset="0"/>
              <a:cs typeface="Arial" panose="020B0604020202020204" pitchFamily="34" charset="0"/>
            </a:endParaRP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8</a:t>
            </a:fld>
            <a:endParaRPr lang="cs-CZ"/>
          </a:p>
        </p:txBody>
      </p:sp>
    </p:spTree>
    <p:extLst>
      <p:ext uri="{BB962C8B-B14F-4D97-AF65-F5344CB8AC3E}">
        <p14:creationId xmlns:p14="http://schemas.microsoft.com/office/powerpoint/2010/main" val="2329357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a:xfrm>
            <a:off x="467544" y="476672"/>
            <a:ext cx="8229600" cy="835496"/>
          </a:xfrm>
        </p:spPr>
        <p:txBody>
          <a:bodyPr/>
          <a:lstStyle/>
          <a:p>
            <a:pPr fontAlgn="auto">
              <a:spcAft>
                <a:spcPts val="0"/>
              </a:spcAft>
              <a:defRPr/>
            </a:pPr>
            <a:r>
              <a:rPr lang="cs-CZ" altLang="cs-CZ" sz="4000" dirty="0"/>
              <a:t>Přenosová rychlost</a:t>
            </a:r>
          </a:p>
        </p:txBody>
      </p:sp>
      <p:sp>
        <p:nvSpPr>
          <p:cNvPr id="13315" name="Rectangle 3"/>
          <p:cNvSpPr>
            <a:spLocks noGrp="1" noRot="1" noChangeArrowheads="1"/>
          </p:cNvSpPr>
          <p:nvPr>
            <p:ph idx="1"/>
          </p:nvPr>
        </p:nvSpPr>
        <p:spPr/>
        <p:txBody>
          <a:bodyPr/>
          <a:lstStyle/>
          <a:p>
            <a:r>
              <a:rPr lang="cs-CZ" altLang="cs-CZ" dirty="0" smtClean="0">
                <a:solidFill>
                  <a:schemeClr val="tx1"/>
                </a:solidFill>
                <a:latin typeface="Arial" panose="020B0604020202020204" pitchFamily="34" charset="0"/>
                <a:cs typeface="Arial" panose="020B0604020202020204" pitchFamily="34" charset="0"/>
              </a:rPr>
              <a:t>Vyjadřuje množství dat přenesených z/do paměti za jednotku času</a:t>
            </a:r>
          </a:p>
          <a:p>
            <a:r>
              <a:rPr lang="cs-CZ" altLang="cs-CZ" dirty="0" smtClean="0">
                <a:solidFill>
                  <a:schemeClr val="tx1"/>
                </a:solidFill>
                <a:latin typeface="Arial" panose="020B0604020202020204" pitchFamily="34" charset="0"/>
                <a:cs typeface="Arial" panose="020B0604020202020204" pitchFamily="34" charset="0"/>
              </a:rPr>
              <a:t>Přenosová rychlost  - b/s, </a:t>
            </a:r>
            <a:r>
              <a:rPr lang="cs-CZ" altLang="cs-CZ" dirty="0" err="1" smtClean="0">
                <a:solidFill>
                  <a:schemeClr val="tx1"/>
                </a:solidFill>
                <a:latin typeface="Arial" panose="020B0604020202020204" pitchFamily="34" charset="0"/>
                <a:cs typeface="Arial" panose="020B0604020202020204" pitchFamily="34" charset="0"/>
              </a:rPr>
              <a:t>kb</a:t>
            </a:r>
            <a:r>
              <a:rPr lang="cs-CZ" altLang="cs-CZ" dirty="0" smtClean="0">
                <a:solidFill>
                  <a:schemeClr val="tx1"/>
                </a:solidFill>
                <a:latin typeface="Arial" panose="020B0604020202020204" pitchFamily="34" charset="0"/>
                <a:cs typeface="Arial" panose="020B0604020202020204" pitchFamily="34" charset="0"/>
              </a:rPr>
              <a:t>/s, </a:t>
            </a:r>
            <a:r>
              <a:rPr lang="cs-CZ" altLang="cs-CZ" dirty="0" err="1" smtClean="0">
                <a:solidFill>
                  <a:schemeClr val="tx1"/>
                </a:solidFill>
                <a:latin typeface="Arial" panose="020B0604020202020204" pitchFamily="34" charset="0"/>
                <a:cs typeface="Arial" panose="020B0604020202020204" pitchFamily="34" charset="0"/>
              </a:rPr>
              <a:t>Mb</a:t>
            </a:r>
            <a:r>
              <a:rPr lang="cs-CZ" altLang="cs-CZ" dirty="0" smtClean="0">
                <a:solidFill>
                  <a:schemeClr val="tx1"/>
                </a:solidFill>
                <a:latin typeface="Arial" panose="020B0604020202020204" pitchFamily="34" charset="0"/>
                <a:cs typeface="Arial" panose="020B0604020202020204" pitchFamily="34" charset="0"/>
              </a:rPr>
              <a:t>/s, </a:t>
            </a:r>
            <a:r>
              <a:rPr lang="cs-CZ" altLang="cs-CZ" dirty="0" err="1" smtClean="0">
                <a:solidFill>
                  <a:schemeClr val="tx1"/>
                </a:solidFill>
                <a:latin typeface="Arial" panose="020B0604020202020204" pitchFamily="34" charset="0"/>
                <a:cs typeface="Arial" panose="020B0604020202020204" pitchFamily="34" charset="0"/>
              </a:rPr>
              <a:t>Gb</a:t>
            </a:r>
            <a:r>
              <a:rPr lang="cs-CZ" altLang="cs-CZ" dirty="0" smtClean="0">
                <a:solidFill>
                  <a:schemeClr val="tx1"/>
                </a:solidFill>
                <a:latin typeface="Arial" panose="020B0604020202020204" pitchFamily="34" charset="0"/>
                <a:cs typeface="Arial" panose="020B0604020202020204" pitchFamily="34" charset="0"/>
              </a:rPr>
              <a:t>/s, …….</a:t>
            </a:r>
          </a:p>
        </p:txBody>
      </p:sp>
      <p:sp>
        <p:nvSpPr>
          <p:cNvPr id="3" name="Zástupný symbol pro číslo snímku 2"/>
          <p:cNvSpPr>
            <a:spLocks noGrp="1"/>
          </p:cNvSpPr>
          <p:nvPr>
            <p:ph type="sldNum" sz="quarter" idx="12"/>
          </p:nvPr>
        </p:nvSpPr>
        <p:spPr/>
        <p:txBody>
          <a:bodyPr/>
          <a:lstStyle/>
          <a:p>
            <a:fld id="{AC57A5DF-1266-40EA-9282-1E66B9DE06C0}" type="slidenum">
              <a:rPr lang="cs-CZ" smtClean="0"/>
              <a:t>9</a:t>
            </a:fld>
            <a:endParaRPr lang="cs-CZ"/>
          </a:p>
        </p:txBody>
      </p:sp>
    </p:spTree>
    <p:extLst>
      <p:ext uri="{BB962C8B-B14F-4D97-AF65-F5344CB8AC3E}">
        <p14:creationId xmlns:p14="http://schemas.microsoft.com/office/powerpoint/2010/main" val="24813209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kutivní">
  <a:themeElements>
    <a:clrScheme name="Exekutivní">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kutivní">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kutivní">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Motiv systému Office">
  <a:themeElements>
    <a:clrScheme name="Kancelář">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celář">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859</TotalTime>
  <Words>4489</Words>
  <Application>Microsoft Office PowerPoint</Application>
  <PresentationFormat>Předvádění na obrazovce (4:3)</PresentationFormat>
  <Paragraphs>580</Paragraphs>
  <Slides>66</Slides>
  <Notes>14</Notes>
  <HiddenSlides>0</HiddenSlides>
  <MMClips>0</MMClips>
  <ScaleCrop>false</ScaleCrop>
  <HeadingPairs>
    <vt:vector size="6" baseType="variant">
      <vt:variant>
        <vt:lpstr>Použitá písma</vt:lpstr>
      </vt:variant>
      <vt:variant>
        <vt:i4>10</vt:i4>
      </vt:variant>
      <vt:variant>
        <vt:lpstr>Motiv</vt:lpstr>
      </vt:variant>
      <vt:variant>
        <vt:i4>1</vt:i4>
      </vt:variant>
      <vt:variant>
        <vt:lpstr>Nadpisy snímků</vt:lpstr>
      </vt:variant>
      <vt:variant>
        <vt:i4>66</vt:i4>
      </vt:variant>
    </vt:vector>
  </HeadingPairs>
  <TitlesOfParts>
    <vt:vector size="77" baseType="lpstr">
      <vt:lpstr>Arial</vt:lpstr>
      <vt:lpstr>Calibri</vt:lpstr>
      <vt:lpstr>Century Gothic</vt:lpstr>
      <vt:lpstr>Courier New</vt:lpstr>
      <vt:lpstr>Palatino Linotype</vt:lpstr>
      <vt:lpstr>Symbol</vt:lpstr>
      <vt:lpstr>Times New Roman</vt:lpstr>
      <vt:lpstr>Times New Roman CE</vt:lpstr>
      <vt:lpstr>Verdana</vt:lpstr>
      <vt:lpstr>Wingdings</vt:lpstr>
      <vt:lpstr>Exekutivní</vt:lpstr>
      <vt:lpstr>Paměti Záznamová média</vt:lpstr>
      <vt:lpstr>Základní pojmy</vt:lpstr>
      <vt:lpstr>Druhy pamětí</vt:lpstr>
      <vt:lpstr>Požadavky na paměti</vt:lpstr>
      <vt:lpstr>Základní parametry pamětí</vt:lpstr>
      <vt:lpstr>Kapacita paměti</vt:lpstr>
      <vt:lpstr>Kapacita paměti - 2</vt:lpstr>
      <vt:lpstr>Vybavovací doba</vt:lpstr>
      <vt:lpstr>Přenosová rychlost</vt:lpstr>
      <vt:lpstr>Statičnost / dynamičnost </vt:lpstr>
      <vt:lpstr>Energetická závislost</vt:lpstr>
      <vt:lpstr>Destruktivnost při čtení</vt:lpstr>
      <vt:lpstr>Spolehlivost</vt:lpstr>
      <vt:lpstr>Prezentace aplikace PowerPoint</vt:lpstr>
      <vt:lpstr>Hierarchický paměťový systém</vt:lpstr>
      <vt:lpstr>Hierarchický paměťový systém</vt:lpstr>
      <vt:lpstr>Vnitřní paměti</vt:lpstr>
      <vt:lpstr>Paměti RAM</vt:lpstr>
      <vt:lpstr>Rozdělení pamětí RAM</vt:lpstr>
      <vt:lpstr>Statická a dynamická RAM</vt:lpstr>
      <vt:lpstr>Statická RAM</vt:lpstr>
      <vt:lpstr>Dynamická RAM</vt:lpstr>
      <vt:lpstr>DRAM moduly do PC (1)</vt:lpstr>
      <vt:lpstr>DRAM moduly do PC (2)</vt:lpstr>
      <vt:lpstr>Rozdíl mezi SDR a DDR</vt:lpstr>
      <vt:lpstr>Novější typy pamětí DIMM </vt:lpstr>
      <vt:lpstr>Další vnitřní paměti</vt:lpstr>
      <vt:lpstr>Některé typy pamětí ROM</vt:lpstr>
      <vt:lpstr>EPROM paměť</vt:lpstr>
      <vt:lpstr>EEPROM paměť</vt:lpstr>
      <vt:lpstr>Flash paměť</vt:lpstr>
      <vt:lpstr>Asociativní paměť - cache</vt:lpstr>
      <vt:lpstr>Vnější paměti a záznamová média</vt:lpstr>
      <vt:lpstr>Prezentace aplikace PowerPoint</vt:lpstr>
      <vt:lpstr>Magnetická média</vt:lpstr>
      <vt:lpstr>Optická média</vt:lpstr>
      <vt:lpstr>Magneto-optická média</vt:lpstr>
      <vt:lpstr>Stručný vývoj záznamových médií</vt:lpstr>
      <vt:lpstr>Magnetická páska</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První pevný disk</vt:lpstr>
      <vt:lpstr>Prezentace aplikace PowerPoint</vt:lpstr>
      <vt:lpstr>Rozhraní pevných disků</vt:lpstr>
      <vt:lpstr>SSD disky</vt:lpstr>
      <vt:lpstr>Prezentace aplikace PowerPoint</vt:lpstr>
      <vt:lpstr>Prezentace aplikace PowerPoint</vt:lpstr>
      <vt:lpstr>Prezentace aplikace PowerPoint</vt:lpstr>
      <vt:lpstr>Prezentace aplikace PowerPoint</vt:lpstr>
      <vt:lpstr>DVD-ROM</vt:lpstr>
      <vt:lpstr>Prezentace aplikace PowerPoint</vt:lpstr>
      <vt:lpstr>DVD-ROM</vt:lpstr>
      <vt:lpstr>Zapisovatelná a přepisovatelná DVD</vt:lpstr>
      <vt:lpstr>Blu-ray disk</vt:lpstr>
      <vt:lpstr>Blu-ray disk</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Paměti Záznam dat</dc:title>
  <dc:creator>Mikulecky</dc:creator>
  <cp:lastModifiedBy>Mikulecký Peter</cp:lastModifiedBy>
  <cp:revision>48</cp:revision>
  <dcterms:created xsi:type="dcterms:W3CDTF">2014-11-26T20:32:11Z</dcterms:created>
  <dcterms:modified xsi:type="dcterms:W3CDTF">2020-11-30T13:15:43Z</dcterms:modified>
</cp:coreProperties>
</file>