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2"/>
  </p:notesMasterIdLst>
  <p:sldIdLst>
    <p:sldId id="256" r:id="rId2"/>
    <p:sldId id="257" r:id="rId3"/>
    <p:sldId id="260" r:id="rId4"/>
    <p:sldId id="269" r:id="rId5"/>
    <p:sldId id="270" r:id="rId6"/>
    <p:sldId id="288" r:id="rId7"/>
    <p:sldId id="259" r:id="rId8"/>
    <p:sldId id="271" r:id="rId9"/>
    <p:sldId id="272" r:id="rId10"/>
    <p:sldId id="273" r:id="rId11"/>
    <p:sldId id="274" r:id="rId12"/>
    <p:sldId id="262" r:id="rId13"/>
    <p:sldId id="275" r:id="rId14"/>
    <p:sldId id="276" r:id="rId15"/>
    <p:sldId id="277" r:id="rId16"/>
    <p:sldId id="278" r:id="rId17"/>
    <p:sldId id="279" r:id="rId18"/>
    <p:sldId id="280" r:id="rId19"/>
    <p:sldId id="281" r:id="rId20"/>
    <p:sldId id="282" r:id="rId21"/>
    <p:sldId id="258" r:id="rId22"/>
    <p:sldId id="283" r:id="rId23"/>
    <p:sldId id="285" r:id="rId24"/>
    <p:sldId id="284" r:id="rId25"/>
    <p:sldId id="286" r:id="rId26"/>
    <p:sldId id="265" r:id="rId27"/>
    <p:sldId id="266" r:id="rId28"/>
    <p:sldId id="287" r:id="rId29"/>
    <p:sldId id="267" r:id="rId30"/>
    <p:sldId id="268" r:id="rId31"/>
  </p:sldIdLst>
  <p:sldSz cx="9144000" cy="6858000" type="screen4x3"/>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4" d="100"/>
          <a:sy n="94" d="100"/>
        </p:scale>
        <p:origin x="1560" y="60"/>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21489D-EC38-4EC3-9E34-DE0F695C94B7}" type="datetimeFigureOut">
              <a:rPr lang="cs-CZ" smtClean="0"/>
              <a:t>28.11.2023</a:t>
            </a:fld>
            <a:endParaRPr lang="cs-CZ"/>
          </a:p>
        </p:txBody>
      </p:sp>
      <p:sp>
        <p:nvSpPr>
          <p:cNvPr id="4" name="Zástupný symbol pro obrázek snímk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zápatí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3B2C0D-241C-431D-8193-F4AFA4267319}" type="slidenum">
              <a:rPr lang="cs-CZ" smtClean="0"/>
              <a:t>‹#›</a:t>
            </a:fld>
            <a:endParaRPr lang="cs-CZ"/>
          </a:p>
        </p:txBody>
      </p:sp>
    </p:spTree>
    <p:extLst>
      <p:ext uri="{BB962C8B-B14F-4D97-AF65-F5344CB8AC3E}">
        <p14:creationId xmlns:p14="http://schemas.microsoft.com/office/powerpoint/2010/main" val="1206216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fld id="{78962E0E-63D1-4793-A1EC-4D946ED116E2}" type="slidenum">
              <a:rPr lang="cs-CZ" altLang="cs-CZ" smtClean="0">
                <a:latin typeface="Arial" charset="0"/>
              </a:rPr>
              <a:pPr eaLnBrk="1" hangingPunct="1"/>
              <a:t>3</a:t>
            </a:fld>
            <a:endParaRPr lang="cs-CZ" altLang="cs-CZ">
              <a:latin typeface="Arial"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cs-CZ" altLang="cs-CZ">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fld id="{ABC9AD01-E055-4D0E-B7A5-300E44A73C9B}" type="slidenum">
              <a:rPr lang="cs-CZ" altLang="cs-CZ" smtClean="0">
                <a:latin typeface="Arial" charset="0"/>
              </a:rPr>
              <a:pPr eaLnBrk="1" hangingPunct="1"/>
              <a:t>7</a:t>
            </a:fld>
            <a:endParaRPr lang="cs-CZ" altLang="cs-CZ">
              <a:latin typeface="Arial"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cs-CZ" altLang="cs-CZ">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fld id="{7874E96E-5CE6-4AE7-9793-E4BB01591BAB}" type="slidenum">
              <a:rPr lang="cs-CZ" altLang="cs-CZ" smtClean="0">
                <a:latin typeface="Arial" charset="0"/>
              </a:rPr>
              <a:pPr eaLnBrk="1" hangingPunct="1"/>
              <a:t>21</a:t>
            </a:fld>
            <a:endParaRPr lang="cs-CZ" altLang="cs-CZ">
              <a:latin typeface="Arial"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cs-CZ" altLang="cs-CZ">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fld id="{1076864C-EE73-4AB7-873F-E9549F0D77F4}" type="slidenum">
              <a:rPr lang="cs-CZ" altLang="cs-CZ" smtClean="0">
                <a:latin typeface="Arial" charset="0"/>
              </a:rPr>
              <a:pPr eaLnBrk="1" hangingPunct="1"/>
              <a:t>27</a:t>
            </a:fld>
            <a:endParaRPr lang="cs-CZ" altLang="cs-CZ">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cs-CZ" altLang="cs-CZ">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defRPr>
            </a:lvl1pPr>
            <a:lvl2pPr marL="742950" indent="-285750" eaLnBrk="0" hangingPunct="0">
              <a:defRPr>
                <a:solidFill>
                  <a:schemeClr val="tx1"/>
                </a:solidFill>
                <a:latin typeface="Garamond" pitchFamily="18" charset="0"/>
              </a:defRPr>
            </a:lvl2pPr>
            <a:lvl3pPr marL="1143000" indent="-228600" eaLnBrk="0" hangingPunct="0">
              <a:defRPr>
                <a:solidFill>
                  <a:schemeClr val="tx1"/>
                </a:solidFill>
                <a:latin typeface="Garamond" pitchFamily="18" charset="0"/>
              </a:defRPr>
            </a:lvl3pPr>
            <a:lvl4pPr marL="1600200" indent="-228600" eaLnBrk="0" hangingPunct="0">
              <a:defRPr>
                <a:solidFill>
                  <a:schemeClr val="tx1"/>
                </a:solidFill>
                <a:latin typeface="Garamond" pitchFamily="18" charset="0"/>
              </a:defRPr>
            </a:lvl4pPr>
            <a:lvl5pPr marL="2057400" indent="-228600" eaLnBrk="0" hangingPunct="0">
              <a:defRPr>
                <a:solidFill>
                  <a:schemeClr val="tx1"/>
                </a:solidFill>
                <a:latin typeface="Garamond" pitchFamily="18" charset="0"/>
              </a:defRPr>
            </a:lvl5pPr>
            <a:lvl6pPr marL="2514600" indent="-228600" eaLnBrk="0" fontAlgn="base" hangingPunct="0">
              <a:spcBef>
                <a:spcPct val="0"/>
              </a:spcBef>
              <a:spcAft>
                <a:spcPct val="0"/>
              </a:spcAft>
              <a:defRPr>
                <a:solidFill>
                  <a:schemeClr val="tx1"/>
                </a:solidFill>
                <a:latin typeface="Garamond" pitchFamily="18" charset="0"/>
              </a:defRPr>
            </a:lvl6pPr>
            <a:lvl7pPr marL="2971800" indent="-228600" eaLnBrk="0" fontAlgn="base" hangingPunct="0">
              <a:spcBef>
                <a:spcPct val="0"/>
              </a:spcBef>
              <a:spcAft>
                <a:spcPct val="0"/>
              </a:spcAft>
              <a:defRPr>
                <a:solidFill>
                  <a:schemeClr val="tx1"/>
                </a:solidFill>
                <a:latin typeface="Garamond" pitchFamily="18" charset="0"/>
              </a:defRPr>
            </a:lvl7pPr>
            <a:lvl8pPr marL="3429000" indent="-228600" eaLnBrk="0" fontAlgn="base" hangingPunct="0">
              <a:spcBef>
                <a:spcPct val="0"/>
              </a:spcBef>
              <a:spcAft>
                <a:spcPct val="0"/>
              </a:spcAft>
              <a:defRPr>
                <a:solidFill>
                  <a:schemeClr val="tx1"/>
                </a:solidFill>
                <a:latin typeface="Garamond" pitchFamily="18" charset="0"/>
              </a:defRPr>
            </a:lvl8pPr>
            <a:lvl9pPr marL="3886200" indent="-228600" eaLnBrk="0" fontAlgn="base" hangingPunct="0">
              <a:spcBef>
                <a:spcPct val="0"/>
              </a:spcBef>
              <a:spcAft>
                <a:spcPct val="0"/>
              </a:spcAft>
              <a:defRPr>
                <a:solidFill>
                  <a:schemeClr val="tx1"/>
                </a:solidFill>
                <a:latin typeface="Garamond" pitchFamily="18" charset="0"/>
              </a:defRPr>
            </a:lvl9pPr>
          </a:lstStyle>
          <a:p>
            <a:pPr eaLnBrk="1" hangingPunct="1"/>
            <a:fld id="{0F6096E6-BF71-47F6-8FC9-C04589D545CF}" type="slidenum">
              <a:rPr lang="cs-CZ" altLang="cs-CZ" smtClean="0">
                <a:latin typeface="Arial" charset="0"/>
              </a:rPr>
              <a:pPr eaLnBrk="1" hangingPunct="1"/>
              <a:t>29</a:t>
            </a:fld>
            <a:endParaRPr lang="cs-CZ" altLang="cs-CZ">
              <a:latin typeface="Arial"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cs-CZ" altLang="cs-CZ">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cs-CZ"/>
              <a:t>Kliknutím lze upravit styl.</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cs-CZ"/>
              <a:t>Kliknutím lze upravit styl předlohy.</a:t>
            </a:r>
            <a:endParaRPr lang="en-US" dirty="0"/>
          </a:p>
        </p:txBody>
      </p:sp>
      <p:sp>
        <p:nvSpPr>
          <p:cNvPr id="7" name="Date Placeholder 6"/>
          <p:cNvSpPr>
            <a:spLocks noGrp="1"/>
          </p:cNvSpPr>
          <p:nvPr>
            <p:ph type="dt" sz="half" idx="10"/>
          </p:nvPr>
        </p:nvSpPr>
        <p:spPr/>
        <p:txBody>
          <a:bodyPr/>
          <a:lstStyle/>
          <a:p>
            <a:fld id="{B158BA29-C2E5-4395-88E5-BE69390A0B22}" type="datetime1">
              <a:rPr lang="cs-CZ" smtClean="0"/>
              <a:t>28.11.2023</a:t>
            </a:fld>
            <a:endParaRPr lang="cs-CZ"/>
          </a:p>
        </p:txBody>
      </p:sp>
      <p:sp>
        <p:nvSpPr>
          <p:cNvPr id="8" name="Slide Number Placeholder 7"/>
          <p:cNvSpPr>
            <a:spLocks noGrp="1"/>
          </p:cNvSpPr>
          <p:nvPr>
            <p:ph type="sldNum" sz="quarter" idx="11"/>
          </p:nvPr>
        </p:nvSpPr>
        <p:spPr/>
        <p:txBody>
          <a:bodyPr/>
          <a:lstStyle/>
          <a:p>
            <a:fld id="{AC57A5DF-1266-40EA-9282-1E66B9DE06C0}" type="slidenum">
              <a:rPr lang="cs-CZ" smtClean="0"/>
              <a:t>‹#›</a:t>
            </a:fld>
            <a:endParaRPr lang="cs-CZ"/>
          </a:p>
        </p:txBody>
      </p:sp>
      <p:sp>
        <p:nvSpPr>
          <p:cNvPr id="9" name="Footer Placeholder 8"/>
          <p:cNvSpPr>
            <a:spLocks noGrp="1"/>
          </p:cNvSpPr>
          <p:nvPr>
            <p:ph type="ftr" sz="quarter" idx="12"/>
          </p:nvPr>
        </p:nvSpPr>
        <p:spPr/>
        <p:txBody>
          <a:bodyPr/>
          <a:lstStyle/>
          <a:p>
            <a:endParaRPr lang="cs-CZ"/>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a:t>Kliknutím lze upravit styl.</a:t>
            </a:r>
            <a:endParaRPr lang="en-US" dirty="0"/>
          </a:p>
        </p:txBody>
      </p:sp>
      <p:sp>
        <p:nvSpPr>
          <p:cNvPr id="3" name="Vertical Text Placeholder 2"/>
          <p:cNvSpPr>
            <a:spLocks noGrp="1"/>
          </p:cNvSpPr>
          <p:nvPr>
            <p:ph type="body" orient="vert" idx="1"/>
          </p:nvPr>
        </p:nvSpPr>
        <p:spPr/>
        <p:txBody>
          <a:bodyPr vert="eaVert"/>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endParaRPr lang="en-US"/>
          </a:p>
        </p:txBody>
      </p:sp>
      <p:sp>
        <p:nvSpPr>
          <p:cNvPr id="4" name="Date Placeholder 3"/>
          <p:cNvSpPr>
            <a:spLocks noGrp="1"/>
          </p:cNvSpPr>
          <p:nvPr>
            <p:ph type="dt" sz="half" idx="10"/>
          </p:nvPr>
        </p:nvSpPr>
        <p:spPr/>
        <p:txBody>
          <a:bodyPr/>
          <a:lstStyle/>
          <a:p>
            <a:fld id="{84304031-15C1-49E6-A3BF-0D9F427DAF68}" type="datetime1">
              <a:rPr lang="cs-CZ" smtClean="0"/>
              <a:t>28.11.2023</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AC57A5DF-1266-40EA-9282-1E66B9DE06C0}" type="slidenum">
              <a:rPr lang="cs-CZ" smtClean="0"/>
              <a:t>‹#›</a:t>
            </a:fld>
            <a:endParaRPr lang="cs-C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cs-CZ"/>
              <a:t>Kliknutím lze upravit styl.</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endParaRPr lang="en-US"/>
          </a:p>
        </p:txBody>
      </p:sp>
      <p:sp>
        <p:nvSpPr>
          <p:cNvPr id="4" name="Date Placeholder 3"/>
          <p:cNvSpPr>
            <a:spLocks noGrp="1"/>
          </p:cNvSpPr>
          <p:nvPr>
            <p:ph type="dt" sz="half" idx="10"/>
          </p:nvPr>
        </p:nvSpPr>
        <p:spPr/>
        <p:txBody>
          <a:bodyPr/>
          <a:lstStyle/>
          <a:p>
            <a:fld id="{3555CAFC-EDAD-4E9F-830D-FFF8F69A0EFD}" type="datetime1">
              <a:rPr lang="cs-CZ" smtClean="0"/>
              <a:t>28.11.2023</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AC57A5DF-1266-40EA-9282-1E66B9DE06C0}" type="slidenum">
              <a:rPr lang="cs-CZ" smtClean="0"/>
              <a:t>‹#›</a:t>
            </a:fld>
            <a:endParaRPr lang="cs-CZ"/>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Nadpis, text a obsah">
    <p:spTree>
      <p:nvGrpSpPr>
        <p:cNvPr id="1" name=""/>
        <p:cNvGrpSpPr/>
        <p:nvPr/>
      </p:nvGrpSpPr>
      <p:grpSpPr>
        <a:xfrm>
          <a:off x="0" y="0"/>
          <a:ext cx="0" cy="0"/>
          <a:chOff x="0" y="0"/>
          <a:chExt cx="0" cy="0"/>
        </a:xfrm>
      </p:grpSpPr>
      <p:sp>
        <p:nvSpPr>
          <p:cNvPr id="2" name="Nadpis 1"/>
          <p:cNvSpPr>
            <a:spLocks noGrp="1"/>
          </p:cNvSpPr>
          <p:nvPr>
            <p:ph type="title"/>
          </p:nvPr>
        </p:nvSpPr>
        <p:spPr>
          <a:xfrm>
            <a:off x="457200" y="274638"/>
            <a:ext cx="8229600" cy="1143000"/>
          </a:xfrm>
        </p:spPr>
        <p:txBody>
          <a:bodyPr/>
          <a:lstStyle/>
          <a:p>
            <a:r>
              <a:rPr lang="cs-CZ"/>
              <a:t>Klepnutím lze upravit styl předlohy nadpisů.</a:t>
            </a:r>
          </a:p>
        </p:txBody>
      </p:sp>
      <p:sp>
        <p:nvSpPr>
          <p:cNvPr id="3" name="Zástupný symbol pro text 2"/>
          <p:cNvSpPr>
            <a:spLocks noGrp="1"/>
          </p:cNvSpPr>
          <p:nvPr>
            <p:ph type="body" sz="half" idx="1"/>
          </p:nvPr>
        </p:nvSpPr>
        <p:spPr>
          <a:xfrm>
            <a:off x="457200" y="1600200"/>
            <a:ext cx="4038600" cy="4525963"/>
          </a:xfrm>
        </p:spPr>
        <p:txBody>
          <a:bodyPr/>
          <a:lstStyle/>
          <a:p>
            <a:pPr lvl="0"/>
            <a:r>
              <a:rPr lang="cs-CZ"/>
              <a:t>Klepnutím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obsah 3"/>
          <p:cNvSpPr>
            <a:spLocks noGrp="1"/>
          </p:cNvSpPr>
          <p:nvPr>
            <p:ph sz="half" idx="2"/>
          </p:nvPr>
        </p:nvSpPr>
        <p:spPr>
          <a:xfrm>
            <a:off x="4648200" y="1600200"/>
            <a:ext cx="4038600" cy="4525963"/>
          </a:xfrm>
        </p:spPr>
        <p:txBody>
          <a:bodyPr/>
          <a:lstStyle/>
          <a:p>
            <a:pPr lvl="0"/>
            <a:r>
              <a:rPr lang="cs-CZ"/>
              <a:t>Klepnutím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5" name="Rectangle 2"/>
          <p:cNvSpPr>
            <a:spLocks noGrp="1" noChangeArrowheads="1"/>
          </p:cNvSpPr>
          <p:nvPr>
            <p:ph type="dt" sz="half" idx="10"/>
          </p:nvPr>
        </p:nvSpPr>
        <p:spPr>
          <a:ln/>
        </p:spPr>
        <p:txBody>
          <a:bodyPr/>
          <a:lstStyle>
            <a:lvl1pPr>
              <a:defRPr/>
            </a:lvl1pPr>
          </a:lstStyle>
          <a:p>
            <a:pPr>
              <a:defRPr/>
            </a:pPr>
            <a:fld id="{4229AB74-49DC-4392-8A37-776107812F68}" type="datetime1">
              <a:rPr lang="cs-CZ" smtClean="0"/>
              <a:t>28.11.2023</a:t>
            </a:fld>
            <a:endParaRPr lang="cs-CZ"/>
          </a:p>
        </p:txBody>
      </p:sp>
      <p:sp>
        <p:nvSpPr>
          <p:cNvPr id="6" name="Rectangle 3"/>
          <p:cNvSpPr>
            <a:spLocks noGrp="1" noChangeArrowheads="1"/>
          </p:cNvSpPr>
          <p:nvPr>
            <p:ph type="sldNum" sz="quarter" idx="11"/>
          </p:nvPr>
        </p:nvSpPr>
        <p:spPr>
          <a:ln/>
        </p:spPr>
        <p:txBody>
          <a:bodyPr/>
          <a:lstStyle>
            <a:lvl1pPr>
              <a:defRPr/>
            </a:lvl1pPr>
          </a:lstStyle>
          <a:p>
            <a:pPr>
              <a:defRPr/>
            </a:pPr>
            <a:fld id="{FC607DBB-6D26-4A22-99B7-E620CCBCEFD0}" type="slidenum">
              <a:rPr lang="cs-CZ"/>
              <a:pPr>
                <a:defRPr/>
              </a:pPr>
              <a:t>‹#›</a:t>
            </a:fld>
            <a:endParaRPr lang="cs-CZ"/>
          </a:p>
        </p:txBody>
      </p:sp>
      <p:sp>
        <p:nvSpPr>
          <p:cNvPr id="7" name="Rectangle 14"/>
          <p:cNvSpPr>
            <a:spLocks noGrp="1" noChangeArrowheads="1"/>
          </p:cNvSpPr>
          <p:nvPr>
            <p:ph type="ftr" sz="quarter" idx="12"/>
          </p:nvPr>
        </p:nvSpPr>
        <p:spPr>
          <a:ln/>
        </p:spPr>
        <p:txBody>
          <a:bodyPr/>
          <a:lstStyle>
            <a:lvl1pPr>
              <a:defRPr/>
            </a:lvl1pPr>
          </a:lstStyle>
          <a:p>
            <a:pPr>
              <a:defRPr/>
            </a:pPr>
            <a:endParaRPr lang="cs-CZ"/>
          </a:p>
        </p:txBody>
      </p:sp>
    </p:spTree>
    <p:extLst>
      <p:ext uri="{BB962C8B-B14F-4D97-AF65-F5344CB8AC3E}">
        <p14:creationId xmlns:p14="http://schemas.microsoft.com/office/powerpoint/2010/main" val="425597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a:t>Kliknutím lze upravit styl.</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Date Placeholder 3"/>
          <p:cNvSpPr>
            <a:spLocks noGrp="1"/>
          </p:cNvSpPr>
          <p:nvPr>
            <p:ph type="dt" sz="half" idx="10"/>
          </p:nvPr>
        </p:nvSpPr>
        <p:spPr/>
        <p:txBody>
          <a:bodyPr/>
          <a:lstStyle/>
          <a:p>
            <a:fld id="{CF4B3031-2F53-45EE-8BB5-D0E7F4E2A8F3}" type="datetime1">
              <a:rPr lang="cs-CZ" smtClean="0"/>
              <a:t>28.11.2023</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AC57A5DF-1266-40EA-9282-1E66B9DE06C0}" type="slidenum">
              <a:rPr lang="cs-CZ" smtClean="0"/>
              <a:t>‹#›</a:t>
            </a:fld>
            <a:endParaRPr lang="cs-CZ"/>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části">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cs-CZ"/>
              <a:t>Kliknutím lze upravit styl.</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a:t>Kliknutím lze upravit styly předlohy textu.</a:t>
            </a:r>
          </a:p>
        </p:txBody>
      </p:sp>
      <p:sp>
        <p:nvSpPr>
          <p:cNvPr id="4" name="Date Placeholder 3"/>
          <p:cNvSpPr>
            <a:spLocks noGrp="1"/>
          </p:cNvSpPr>
          <p:nvPr>
            <p:ph type="dt" sz="half" idx="10"/>
          </p:nvPr>
        </p:nvSpPr>
        <p:spPr/>
        <p:txBody>
          <a:bodyPr/>
          <a:lstStyle/>
          <a:p>
            <a:fld id="{09355268-57E8-4DB4-B63C-39BCBA4968C7}" type="datetime1">
              <a:rPr lang="cs-CZ" smtClean="0"/>
              <a:t>28.11.2023</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AC57A5DF-1266-40EA-9282-1E66B9DE06C0}" type="slidenum">
              <a:rPr lang="cs-CZ" smtClean="0"/>
              <a:t>‹#›</a:t>
            </a:fld>
            <a:endParaRPr lang="cs-CZ"/>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a:t>Kliknutím lze upravit styl.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5" name="Date Placeholder 4"/>
          <p:cNvSpPr>
            <a:spLocks noGrp="1"/>
          </p:cNvSpPr>
          <p:nvPr>
            <p:ph type="dt" sz="half" idx="10"/>
          </p:nvPr>
        </p:nvSpPr>
        <p:spPr/>
        <p:txBody>
          <a:bodyPr/>
          <a:lstStyle/>
          <a:p>
            <a:fld id="{69CC0C91-CB33-4FAB-A383-2D499C2B9545}" type="datetime1">
              <a:rPr lang="cs-CZ" smtClean="0"/>
              <a:t>28.11.2023</a:t>
            </a:fld>
            <a:endParaRPr lang="cs-CZ"/>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AC57A5DF-1266-40EA-9282-1E66B9DE06C0}" type="slidenum">
              <a:rPr lang="cs-CZ" smtClean="0"/>
              <a:t>‹#›</a:t>
            </a:fld>
            <a:endParaRPr lang="cs-CZ"/>
          </a:p>
        </p:txBody>
      </p:sp>
      <p:sp>
        <p:nvSpPr>
          <p:cNvPr id="9" name="Content Placeholder 8"/>
          <p:cNvSpPr>
            <a:spLocks noGrp="1"/>
          </p:cNvSpPr>
          <p:nvPr>
            <p:ph sz="quarter" idx="13"/>
          </p:nvPr>
        </p:nvSpPr>
        <p:spPr>
          <a:xfrm>
            <a:off x="365760" y="1600200"/>
            <a:ext cx="4041648" cy="4526280"/>
          </a:xfrm>
        </p:spPr>
        <p:txBody>
          <a:body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cs-CZ"/>
              <a:t>Kliknutím lze upravit styl.</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Kliknutím lze upravit styly předlohy textu.</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Kliknutím lze upravit styly předlohy textu.</a:t>
            </a:r>
          </a:p>
        </p:txBody>
      </p:sp>
      <p:sp>
        <p:nvSpPr>
          <p:cNvPr id="7" name="Date Placeholder 6"/>
          <p:cNvSpPr>
            <a:spLocks noGrp="1"/>
          </p:cNvSpPr>
          <p:nvPr>
            <p:ph type="dt" sz="half" idx="10"/>
          </p:nvPr>
        </p:nvSpPr>
        <p:spPr/>
        <p:txBody>
          <a:bodyPr/>
          <a:lstStyle/>
          <a:p>
            <a:fld id="{B7F2B1CF-60D0-425E-BDB2-8862EB832ED0}" type="datetime1">
              <a:rPr lang="cs-CZ" smtClean="0"/>
              <a:t>28.11.2023</a:t>
            </a:fld>
            <a:endParaRPr lang="cs-CZ"/>
          </a:p>
        </p:txBody>
      </p:sp>
      <p:sp>
        <p:nvSpPr>
          <p:cNvPr id="8" name="Footer Placeholder 7"/>
          <p:cNvSpPr>
            <a:spLocks noGrp="1"/>
          </p:cNvSpPr>
          <p:nvPr>
            <p:ph type="ftr" sz="quarter" idx="11"/>
          </p:nvPr>
        </p:nvSpPr>
        <p:spPr/>
        <p:txBody>
          <a:bodyPr/>
          <a:lstStyle/>
          <a:p>
            <a:endParaRPr lang="cs-CZ"/>
          </a:p>
        </p:txBody>
      </p:sp>
      <p:sp>
        <p:nvSpPr>
          <p:cNvPr id="9" name="Slide Number Placeholder 8"/>
          <p:cNvSpPr>
            <a:spLocks noGrp="1"/>
          </p:cNvSpPr>
          <p:nvPr>
            <p:ph type="sldNum" sz="quarter" idx="12"/>
          </p:nvPr>
        </p:nvSpPr>
        <p:spPr/>
        <p:txBody>
          <a:bodyPr/>
          <a:lstStyle/>
          <a:p>
            <a:fld id="{AC57A5DF-1266-40EA-9282-1E66B9DE06C0}" type="slidenum">
              <a:rPr lang="cs-CZ" smtClean="0"/>
              <a:t>‹#›</a:t>
            </a:fld>
            <a:endParaRPr lang="cs-CZ"/>
          </a:p>
        </p:txBody>
      </p:sp>
      <p:sp>
        <p:nvSpPr>
          <p:cNvPr id="11" name="Content Placeholder 10"/>
          <p:cNvSpPr>
            <a:spLocks noGrp="1"/>
          </p:cNvSpPr>
          <p:nvPr>
            <p:ph sz="quarter" idx="13"/>
          </p:nvPr>
        </p:nvSpPr>
        <p:spPr>
          <a:xfrm>
            <a:off x="457200" y="2212848"/>
            <a:ext cx="4041648" cy="3913632"/>
          </a:xfrm>
        </p:spPr>
        <p:txBody>
          <a:body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Pouze nadpi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a:t>Kliknutím lze upravit styl.</a:t>
            </a:r>
            <a:endParaRPr lang="en-US" dirty="0"/>
          </a:p>
        </p:txBody>
      </p:sp>
      <p:sp>
        <p:nvSpPr>
          <p:cNvPr id="3" name="Date Placeholder 2"/>
          <p:cNvSpPr>
            <a:spLocks noGrp="1"/>
          </p:cNvSpPr>
          <p:nvPr>
            <p:ph type="dt" sz="half" idx="10"/>
          </p:nvPr>
        </p:nvSpPr>
        <p:spPr/>
        <p:txBody>
          <a:bodyPr/>
          <a:lstStyle/>
          <a:p>
            <a:fld id="{7626110D-A916-422B-909E-EFD9AFD3171F}" type="datetime1">
              <a:rPr lang="cs-CZ" smtClean="0"/>
              <a:t>28.11.2023</a:t>
            </a:fld>
            <a:endParaRPr lang="cs-CZ"/>
          </a:p>
        </p:txBody>
      </p:sp>
      <p:sp>
        <p:nvSpPr>
          <p:cNvPr id="4" name="Footer Placeholder 3"/>
          <p:cNvSpPr>
            <a:spLocks noGrp="1"/>
          </p:cNvSpPr>
          <p:nvPr>
            <p:ph type="ftr" sz="quarter" idx="11"/>
          </p:nvPr>
        </p:nvSpPr>
        <p:spPr/>
        <p:txBody>
          <a:bodyPr/>
          <a:lstStyle/>
          <a:p>
            <a:endParaRPr lang="cs-CZ"/>
          </a:p>
        </p:txBody>
      </p:sp>
      <p:sp>
        <p:nvSpPr>
          <p:cNvPr id="5" name="Slide Number Placeholder 4"/>
          <p:cNvSpPr>
            <a:spLocks noGrp="1"/>
          </p:cNvSpPr>
          <p:nvPr>
            <p:ph type="sldNum" sz="quarter" idx="12"/>
          </p:nvPr>
        </p:nvSpPr>
        <p:spPr/>
        <p:txBody>
          <a:bodyPr/>
          <a:lstStyle/>
          <a:p>
            <a:fld id="{AC57A5DF-1266-40EA-9282-1E66B9DE06C0}" type="slidenum">
              <a:rPr lang="cs-CZ" smtClean="0"/>
              <a:t>‹#›</a:t>
            </a:fld>
            <a:endParaRPr lang="cs-C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2F2DB4-3EE6-4DB1-B739-C419A579F7C2}" type="datetime1">
              <a:rPr lang="cs-CZ" smtClean="0"/>
              <a:t>28.11.2023</a:t>
            </a:fld>
            <a:endParaRPr lang="cs-CZ"/>
          </a:p>
        </p:txBody>
      </p:sp>
      <p:sp>
        <p:nvSpPr>
          <p:cNvPr id="3" name="Footer Placeholder 2"/>
          <p:cNvSpPr>
            <a:spLocks noGrp="1"/>
          </p:cNvSpPr>
          <p:nvPr>
            <p:ph type="ftr" sz="quarter" idx="11"/>
          </p:nvPr>
        </p:nvSpPr>
        <p:spPr/>
        <p:txBody>
          <a:bodyPr/>
          <a:lstStyle/>
          <a:p>
            <a:endParaRPr lang="cs-CZ"/>
          </a:p>
        </p:txBody>
      </p:sp>
      <p:sp>
        <p:nvSpPr>
          <p:cNvPr id="4" name="Slide Number Placeholder 3"/>
          <p:cNvSpPr>
            <a:spLocks noGrp="1"/>
          </p:cNvSpPr>
          <p:nvPr>
            <p:ph type="sldNum" sz="quarter" idx="12"/>
          </p:nvPr>
        </p:nvSpPr>
        <p:spPr/>
        <p:txBody>
          <a:bodyPr/>
          <a:lstStyle/>
          <a:p>
            <a:fld id="{AC57A5DF-1266-40EA-9282-1E66B9DE06C0}" type="slidenum">
              <a:rPr lang="cs-CZ" smtClean="0"/>
              <a:t>‹#›</a:t>
            </a:fld>
            <a:endParaRPr lang="cs-C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cs-CZ"/>
              <a:t>Kliknutím lze upravit styl.</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a:t>Kliknutím lze upravit styly předlohy textu.</a:t>
            </a:r>
          </a:p>
        </p:txBody>
      </p:sp>
      <p:sp>
        <p:nvSpPr>
          <p:cNvPr id="5" name="Date Placeholder 4"/>
          <p:cNvSpPr>
            <a:spLocks noGrp="1"/>
          </p:cNvSpPr>
          <p:nvPr>
            <p:ph type="dt" sz="half" idx="10"/>
          </p:nvPr>
        </p:nvSpPr>
        <p:spPr/>
        <p:txBody>
          <a:bodyPr/>
          <a:lstStyle/>
          <a:p>
            <a:fld id="{2DA19C21-2939-467D-A795-6ACBE16FCCE3}" type="datetime1">
              <a:rPr lang="cs-CZ" smtClean="0"/>
              <a:t>28.11.2023</a:t>
            </a:fld>
            <a:endParaRPr lang="cs-CZ"/>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AC57A5DF-1266-40EA-9282-1E66B9DE06C0}" type="slidenum">
              <a:rPr lang="cs-CZ" smtClean="0"/>
              <a:t>‹#›</a:t>
            </a:fld>
            <a:endParaRPr lang="cs-CZ"/>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cs-CZ"/>
              <a:t>Kliknutím lze upravit styl.</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cs-CZ"/>
              <a:t>Kliknutím na ikonu přidáte obrázek.</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a:t>Kliknutím lze upravit styly předlohy textu.</a:t>
            </a:r>
          </a:p>
        </p:txBody>
      </p:sp>
      <p:sp>
        <p:nvSpPr>
          <p:cNvPr id="5" name="Date Placeholder 4"/>
          <p:cNvSpPr>
            <a:spLocks noGrp="1"/>
          </p:cNvSpPr>
          <p:nvPr>
            <p:ph type="dt" sz="half" idx="10"/>
          </p:nvPr>
        </p:nvSpPr>
        <p:spPr/>
        <p:txBody>
          <a:bodyPr/>
          <a:lstStyle/>
          <a:p>
            <a:fld id="{8E36017D-244D-4589-886A-81B9A1ABE0E1}" type="datetime1">
              <a:rPr lang="cs-CZ" smtClean="0"/>
              <a:t>28.11.2023</a:t>
            </a:fld>
            <a:endParaRPr lang="cs-CZ"/>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AC57A5DF-1266-40EA-9282-1E66B9DE06C0}" type="slidenum">
              <a:rPr lang="cs-CZ" smtClean="0"/>
              <a:t>‹#›</a:t>
            </a:fld>
            <a:endParaRPr lang="cs-C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cs-CZ"/>
              <a:t>Kliknutím lze upravit styl.</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4DE8EB9F-6272-4DCA-A7F2-2CB59330C59F}" type="datetime1">
              <a:rPr lang="cs-CZ" smtClean="0"/>
              <a:t>28.11.2023</a:t>
            </a:fld>
            <a:endParaRPr lang="cs-CZ"/>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cs-CZ"/>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AC57A5DF-1266-40EA-9282-1E66B9DE06C0}" type="slidenum">
              <a:rPr lang="cs-CZ" smtClean="0"/>
              <a:t>‹#›</a:t>
            </a:fld>
            <a:endParaRPr lang="cs-CZ"/>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s.wikipedia.org/wiki/Anoda"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a:xfrm>
            <a:off x="683568" y="1628800"/>
            <a:ext cx="7772400" cy="2239889"/>
          </a:xfrm>
        </p:spPr>
        <p:txBody>
          <a:bodyPr/>
          <a:lstStyle/>
          <a:p>
            <a:r>
              <a:rPr lang="cs-CZ" sz="6600" dirty="0"/>
              <a:t>Zobrazovací soustava</a:t>
            </a:r>
          </a:p>
        </p:txBody>
      </p:sp>
      <p:sp>
        <p:nvSpPr>
          <p:cNvPr id="3" name="Podnadpis 2"/>
          <p:cNvSpPr>
            <a:spLocks noGrp="1"/>
          </p:cNvSpPr>
          <p:nvPr>
            <p:ph type="subTitle" idx="1"/>
          </p:nvPr>
        </p:nvSpPr>
        <p:spPr/>
        <p:txBody>
          <a:bodyPr/>
          <a:lstStyle/>
          <a:p>
            <a:pPr lvl="0"/>
            <a:r>
              <a:rPr lang="cs-CZ" altLang="cs-CZ" sz="2400" dirty="0">
                <a:solidFill>
                  <a:prstClr val="black"/>
                </a:solidFill>
                <a:latin typeface="Century Gothic"/>
              </a:rPr>
              <a:t>Přednáška 9</a:t>
            </a:r>
          </a:p>
          <a:p>
            <a:pPr lvl="0"/>
            <a:r>
              <a:rPr lang="cs-CZ" altLang="cs-CZ" sz="2400" dirty="0">
                <a:solidFill>
                  <a:prstClr val="black"/>
                </a:solidFill>
                <a:latin typeface="Century Gothic"/>
              </a:rPr>
              <a:t>Prof. RNDr. Peter Mikulecký, PhD.</a:t>
            </a:r>
          </a:p>
          <a:p>
            <a:endParaRPr lang="cs-CZ" dirty="0"/>
          </a:p>
        </p:txBody>
      </p:sp>
    </p:spTree>
    <p:extLst>
      <p:ext uri="{BB962C8B-B14F-4D97-AF65-F5344CB8AC3E}">
        <p14:creationId xmlns:p14="http://schemas.microsoft.com/office/powerpoint/2010/main" val="2365564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67544" y="332656"/>
            <a:ext cx="8229600" cy="907504"/>
          </a:xfrm>
        </p:spPr>
        <p:txBody>
          <a:bodyPr/>
          <a:lstStyle/>
          <a:p>
            <a:r>
              <a:rPr lang="cs-CZ" sz="4000" dirty="0"/>
              <a:t>LCD monitory (1)</a:t>
            </a:r>
          </a:p>
        </p:txBody>
      </p:sp>
      <p:sp>
        <p:nvSpPr>
          <p:cNvPr id="3" name="Zástupný symbol pro obsah 2"/>
          <p:cNvSpPr>
            <a:spLocks noGrp="1"/>
          </p:cNvSpPr>
          <p:nvPr>
            <p:ph idx="1"/>
          </p:nvPr>
        </p:nvSpPr>
        <p:spPr/>
        <p:txBody>
          <a:bodyPr>
            <a:normAutofit fontScale="92500"/>
          </a:bodyPr>
          <a:lstStyle/>
          <a:p>
            <a:pPr>
              <a:buClr>
                <a:schemeClr val="tx1"/>
              </a:buClr>
            </a:pPr>
            <a:r>
              <a:rPr lang="cs-CZ" dirty="0">
                <a:solidFill>
                  <a:srgbClr val="FF0000"/>
                </a:solidFill>
                <a:latin typeface="Arial" panose="020B0604020202020204" pitchFamily="34" charset="0"/>
                <a:cs typeface="Arial" panose="020B0604020202020204" pitchFamily="34" charset="0"/>
              </a:rPr>
              <a:t>Displej z tekutých krystalů </a:t>
            </a:r>
            <a:r>
              <a:rPr lang="cs-CZ" dirty="0">
                <a:solidFill>
                  <a:schemeClr val="tx1"/>
                </a:solidFill>
                <a:latin typeface="Arial" panose="020B0604020202020204" pitchFamily="34" charset="0"/>
                <a:cs typeface="Arial" panose="020B0604020202020204" pitchFamily="34" charset="0"/>
              </a:rPr>
              <a:t>(anglicky </a:t>
            </a:r>
            <a:r>
              <a:rPr lang="cs-CZ" dirty="0" err="1">
                <a:solidFill>
                  <a:schemeClr val="tx1"/>
                </a:solidFill>
                <a:latin typeface="Arial" panose="020B0604020202020204" pitchFamily="34" charset="0"/>
                <a:cs typeface="Arial" panose="020B0604020202020204" pitchFamily="34" charset="0"/>
              </a:rPr>
              <a:t>liquid</a:t>
            </a:r>
            <a:r>
              <a:rPr lang="cs-CZ" dirty="0">
                <a:solidFill>
                  <a:schemeClr val="tx1"/>
                </a:solidFill>
                <a:latin typeface="Arial" panose="020B0604020202020204" pitchFamily="34" charset="0"/>
                <a:cs typeface="Arial" panose="020B0604020202020204" pitchFamily="34" charset="0"/>
              </a:rPr>
              <a:t> </a:t>
            </a:r>
            <a:r>
              <a:rPr lang="cs-CZ" dirty="0" err="1">
                <a:solidFill>
                  <a:schemeClr val="tx1"/>
                </a:solidFill>
                <a:latin typeface="Arial" panose="020B0604020202020204" pitchFamily="34" charset="0"/>
                <a:cs typeface="Arial" panose="020B0604020202020204" pitchFamily="34" charset="0"/>
              </a:rPr>
              <a:t>crystal</a:t>
            </a:r>
            <a:r>
              <a:rPr lang="cs-CZ" dirty="0">
                <a:solidFill>
                  <a:schemeClr val="tx1"/>
                </a:solidFill>
                <a:latin typeface="Arial" panose="020B0604020202020204" pitchFamily="34" charset="0"/>
                <a:cs typeface="Arial" panose="020B0604020202020204" pitchFamily="34" charset="0"/>
              </a:rPr>
              <a:t> display, zkratkou </a:t>
            </a:r>
            <a:r>
              <a:rPr lang="cs-CZ" dirty="0">
                <a:solidFill>
                  <a:srgbClr val="FF0000"/>
                </a:solidFill>
                <a:latin typeface="Arial" panose="020B0604020202020204" pitchFamily="34" charset="0"/>
                <a:cs typeface="Arial" panose="020B0604020202020204" pitchFamily="34" charset="0"/>
              </a:rPr>
              <a:t>LCD</a:t>
            </a:r>
            <a:r>
              <a:rPr lang="cs-CZ" dirty="0">
                <a:solidFill>
                  <a:schemeClr val="tx1"/>
                </a:solidFill>
                <a:latin typeface="Arial" panose="020B0604020202020204" pitchFamily="34" charset="0"/>
                <a:cs typeface="Arial" panose="020B0604020202020204" pitchFamily="34" charset="0"/>
              </a:rPr>
              <a:t>) je tenké a ploché zobrazovací zařízení skládající se z omezeného (velikostí monitoru) počtu barevných nebo monochromatických pixelů seřazených před zdrojem světla nebo reflektorem. Vyžaduje poměrně malé množství elektrické energie; je proto vhodné pro použití v přístrojích běžících na baterie. </a:t>
            </a:r>
          </a:p>
          <a:p>
            <a:pPr>
              <a:buClr>
                <a:schemeClr val="tx1"/>
              </a:buClr>
            </a:pPr>
            <a:r>
              <a:rPr lang="cs-CZ" dirty="0">
                <a:solidFill>
                  <a:schemeClr val="tx1"/>
                </a:solidFill>
                <a:latin typeface="Arial" panose="020B0604020202020204" pitchFamily="34" charset="0"/>
                <a:cs typeface="Arial" panose="020B0604020202020204" pitchFamily="34" charset="0"/>
              </a:rPr>
              <a:t>LCD monitory nemají žádný negativní vliv na zrak člověka. Každý pixel LCD se skládá z molekul tekutých krystalů uložených mezi dvěma průhlednými elektrodami a mezi dvěma polarizačními filtry, přičemž osy polarizace jsou na sebe kolmé. Bez krystalů mezi filtry by bylo světlo procházející jedním filtrem blokováno filtrem druhým.</a:t>
            </a:r>
          </a:p>
        </p:txBody>
      </p:sp>
      <p:sp>
        <p:nvSpPr>
          <p:cNvPr id="4" name="Zástupný symbol pro číslo snímku 3"/>
          <p:cNvSpPr>
            <a:spLocks noGrp="1"/>
          </p:cNvSpPr>
          <p:nvPr>
            <p:ph type="sldNum" sz="quarter" idx="12"/>
          </p:nvPr>
        </p:nvSpPr>
        <p:spPr/>
        <p:txBody>
          <a:bodyPr/>
          <a:lstStyle/>
          <a:p>
            <a:fld id="{AC57A5DF-1266-40EA-9282-1E66B9DE06C0}" type="slidenum">
              <a:rPr lang="cs-CZ" smtClean="0"/>
              <a:t>10</a:t>
            </a:fld>
            <a:endParaRPr lang="cs-CZ"/>
          </a:p>
        </p:txBody>
      </p:sp>
    </p:spTree>
    <p:extLst>
      <p:ext uri="{BB962C8B-B14F-4D97-AF65-F5344CB8AC3E}">
        <p14:creationId xmlns:p14="http://schemas.microsoft.com/office/powerpoint/2010/main" val="3422312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67544" y="476672"/>
            <a:ext cx="8229600" cy="763488"/>
          </a:xfrm>
        </p:spPr>
        <p:txBody>
          <a:bodyPr/>
          <a:lstStyle/>
          <a:p>
            <a:r>
              <a:rPr lang="cs-CZ" sz="4000" dirty="0">
                <a:solidFill>
                  <a:srgbClr val="2F5897"/>
                </a:solidFill>
              </a:rPr>
              <a:t>LCD monitory (2)</a:t>
            </a:r>
            <a:endParaRPr lang="cs-CZ" dirty="0"/>
          </a:p>
        </p:txBody>
      </p:sp>
      <p:sp>
        <p:nvSpPr>
          <p:cNvPr id="3" name="Zástupný symbol pro obsah 2"/>
          <p:cNvSpPr>
            <a:spLocks noGrp="1"/>
          </p:cNvSpPr>
          <p:nvPr>
            <p:ph idx="1"/>
          </p:nvPr>
        </p:nvSpPr>
        <p:spPr/>
        <p:txBody>
          <a:bodyPr>
            <a:normAutofit fontScale="92500" lnSpcReduction="20000"/>
          </a:bodyPr>
          <a:lstStyle/>
          <a:p>
            <a:r>
              <a:rPr lang="cs-CZ" dirty="0">
                <a:solidFill>
                  <a:schemeClr val="tx1"/>
                </a:solidFill>
                <a:latin typeface="Arial" panose="020B0604020202020204" pitchFamily="34" charset="0"/>
                <a:cs typeface="Arial" panose="020B0604020202020204" pitchFamily="34" charset="0"/>
              </a:rPr>
              <a:t>Molekuly tekutých krystalů jsou bez vnějšího elektrického pole ovlivněny mikroskopickými drážkami na elektrodách. Drážky na elektrodách jsou vzájemně kolmé, takže molekuly jsou srovnány do spirálové struktury a stáčí polarizaci procházejícího světla o 90 stupňů, což mu umožňuje projít i druhým filtrem. Polovina světla je absorbována prvním polarizačním filtrem, kromě toho je ale celá sestava průhledná.</a:t>
            </a:r>
          </a:p>
          <a:p>
            <a:r>
              <a:rPr lang="cs-CZ" dirty="0">
                <a:solidFill>
                  <a:schemeClr val="tx1"/>
                </a:solidFill>
                <a:latin typeface="Arial" panose="020B0604020202020204" pitchFamily="34" charset="0"/>
                <a:cs typeface="Arial" panose="020B0604020202020204" pitchFamily="34" charset="0"/>
              </a:rPr>
              <a:t>V okamžiku vzniku elektrického pole jsou molekuly tekutých krystalů taženy rovnoběžně s elektrickým polem, což snižuje rotaci vstupujícího světla. Pokud nejsou tekuté krystaly vůbec stočené, procházející světlo bude polarizováno kolmo k druhému filtru, a tudíž bude úplně blokováno a pixel se bude jevit jako nerozsvícený. Pomocí ovlivnění stočení krystalů v pixelu lze kontrolovat množství procházejícího světla, a tudíž i celkovou svítivost pixelu. Viz obrázek.</a:t>
            </a:r>
          </a:p>
          <a:p>
            <a:endParaRPr lang="cs-CZ" dirty="0">
              <a:solidFill>
                <a:schemeClr val="tx1"/>
              </a:solidFill>
              <a:latin typeface="Arial" panose="020B0604020202020204" pitchFamily="34" charset="0"/>
              <a:cs typeface="Arial" panose="020B0604020202020204" pitchFamily="34" charset="0"/>
            </a:endParaRPr>
          </a:p>
        </p:txBody>
      </p:sp>
      <p:sp>
        <p:nvSpPr>
          <p:cNvPr id="4" name="Zástupný symbol pro číslo snímku 3"/>
          <p:cNvSpPr>
            <a:spLocks noGrp="1"/>
          </p:cNvSpPr>
          <p:nvPr>
            <p:ph type="sldNum" sz="quarter" idx="12"/>
          </p:nvPr>
        </p:nvSpPr>
        <p:spPr/>
        <p:txBody>
          <a:bodyPr/>
          <a:lstStyle/>
          <a:p>
            <a:fld id="{AC57A5DF-1266-40EA-9282-1E66B9DE06C0}" type="slidenum">
              <a:rPr lang="cs-CZ" smtClean="0"/>
              <a:t>11</a:t>
            </a:fld>
            <a:endParaRPr lang="cs-CZ"/>
          </a:p>
        </p:txBody>
      </p:sp>
    </p:spTree>
    <p:extLst>
      <p:ext uri="{BB962C8B-B14F-4D97-AF65-F5344CB8AC3E}">
        <p14:creationId xmlns:p14="http://schemas.microsoft.com/office/powerpoint/2010/main" val="1476455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556419" y="476672"/>
            <a:ext cx="8229600" cy="835496"/>
          </a:xfrm>
        </p:spPr>
        <p:txBody>
          <a:bodyPr/>
          <a:lstStyle/>
          <a:p>
            <a:pPr>
              <a:defRPr/>
            </a:pPr>
            <a:r>
              <a:rPr lang="cs-CZ" sz="4000" dirty="0">
                <a:cs typeface="Arial" pitchFamily="34" charset="0"/>
              </a:rPr>
              <a:t>Princip LCD</a:t>
            </a:r>
          </a:p>
        </p:txBody>
      </p:sp>
      <p:pic>
        <p:nvPicPr>
          <p:cNvPr id="9219" name="Picture 4" descr="polarizační filt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1700213"/>
            <a:ext cx="5383212" cy="475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Zástupný symbol pro číslo snímku 2"/>
          <p:cNvSpPr>
            <a:spLocks noGrp="1"/>
          </p:cNvSpPr>
          <p:nvPr>
            <p:ph type="sldNum" sz="quarter" idx="12"/>
          </p:nvPr>
        </p:nvSpPr>
        <p:spPr/>
        <p:txBody>
          <a:bodyPr/>
          <a:lstStyle/>
          <a:p>
            <a:fld id="{AC57A5DF-1266-40EA-9282-1E66B9DE06C0}" type="slidenum">
              <a:rPr lang="cs-CZ" smtClean="0"/>
              <a:t>12</a:t>
            </a:fld>
            <a:endParaRPr lang="cs-CZ"/>
          </a:p>
        </p:txBody>
      </p:sp>
    </p:spTree>
    <p:extLst>
      <p:ext uri="{BB962C8B-B14F-4D97-AF65-F5344CB8AC3E}">
        <p14:creationId xmlns:p14="http://schemas.microsoft.com/office/powerpoint/2010/main" val="2851244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67544" y="404664"/>
            <a:ext cx="8229600" cy="763488"/>
          </a:xfrm>
        </p:spPr>
        <p:txBody>
          <a:bodyPr/>
          <a:lstStyle/>
          <a:p>
            <a:r>
              <a:rPr lang="cs-CZ" sz="4000" dirty="0"/>
              <a:t>Výhody LCD</a:t>
            </a:r>
          </a:p>
        </p:txBody>
      </p:sp>
      <p:sp>
        <p:nvSpPr>
          <p:cNvPr id="3" name="Zástupný symbol pro obsah 2"/>
          <p:cNvSpPr>
            <a:spLocks noGrp="1"/>
          </p:cNvSpPr>
          <p:nvPr>
            <p:ph idx="1"/>
          </p:nvPr>
        </p:nvSpPr>
        <p:spPr/>
        <p:txBody>
          <a:bodyPr>
            <a:normAutofit lnSpcReduction="10000"/>
          </a:bodyPr>
          <a:lstStyle/>
          <a:p>
            <a:r>
              <a:rPr lang="cs-CZ" dirty="0">
                <a:solidFill>
                  <a:schemeClr val="tx1"/>
                </a:solidFill>
                <a:latin typeface="Arial" panose="020B0604020202020204" pitchFamily="34" charset="0"/>
                <a:cs typeface="Arial" panose="020B0604020202020204" pitchFamily="34" charset="0"/>
              </a:rPr>
              <a:t>Kompaktní a lehký (okolo 4 kg)</a:t>
            </a:r>
          </a:p>
          <a:p>
            <a:pPr lvl="1"/>
            <a:r>
              <a:rPr lang="cs-CZ" sz="2000" dirty="0">
                <a:solidFill>
                  <a:schemeClr val="tx1"/>
                </a:solidFill>
                <a:latin typeface="Arial" panose="020B0604020202020204" pitchFamily="34" charset="0"/>
                <a:cs typeface="Arial" panose="020B0604020202020204" pitchFamily="34" charset="0"/>
              </a:rPr>
              <a:t>Záleží na velikosti displeje a konstrukce.</a:t>
            </a:r>
          </a:p>
          <a:p>
            <a:r>
              <a:rPr lang="cs-CZ" dirty="0">
                <a:solidFill>
                  <a:schemeClr val="tx1"/>
                </a:solidFill>
                <a:latin typeface="Arial" panose="020B0604020202020204" pitchFamily="34" charset="0"/>
                <a:cs typeface="Arial" panose="020B0604020202020204" pitchFamily="34" charset="0"/>
              </a:rPr>
              <a:t>Malá energetická spotřeba</a:t>
            </a:r>
          </a:p>
          <a:p>
            <a:pPr lvl="1"/>
            <a:r>
              <a:rPr lang="cs-CZ" sz="2000" dirty="0">
                <a:solidFill>
                  <a:schemeClr val="tx1"/>
                </a:solidFill>
                <a:latin typeface="Arial" panose="020B0604020202020204" pitchFamily="34" charset="0"/>
                <a:cs typeface="Arial" panose="020B0604020202020204" pitchFamily="34" charset="0"/>
              </a:rPr>
              <a:t>Při stejné uhlopříčce</a:t>
            </a:r>
          </a:p>
          <a:p>
            <a:r>
              <a:rPr lang="cs-CZ" dirty="0">
                <a:solidFill>
                  <a:schemeClr val="tx1"/>
                </a:solidFill>
                <a:latin typeface="Arial" panose="020B0604020202020204" pitchFamily="34" charset="0"/>
                <a:cs typeface="Arial" panose="020B0604020202020204" pitchFamily="34" charset="0"/>
              </a:rPr>
              <a:t>Žádné geometrické zkreslení</a:t>
            </a:r>
          </a:p>
          <a:p>
            <a:pPr lvl="1"/>
            <a:r>
              <a:rPr lang="cs-CZ" sz="2000" dirty="0">
                <a:solidFill>
                  <a:schemeClr val="tx1"/>
                </a:solidFill>
                <a:latin typeface="Arial" panose="020B0604020202020204" pitchFamily="34" charset="0"/>
                <a:cs typeface="Arial" panose="020B0604020202020204" pitchFamily="34" charset="0"/>
              </a:rPr>
              <a:t>Pouze při nativním nebo při rozlišení dělitelným celočíselně (2, 4).</a:t>
            </a:r>
          </a:p>
          <a:p>
            <a:pPr lvl="1"/>
            <a:r>
              <a:rPr lang="cs-CZ" sz="2000" dirty="0">
                <a:solidFill>
                  <a:schemeClr val="tx1"/>
                </a:solidFill>
                <a:latin typeface="Arial" panose="020B0604020202020204" pitchFamily="34" charset="0"/>
                <a:cs typeface="Arial" panose="020B0604020202020204" pitchFamily="34" charset="0"/>
              </a:rPr>
              <a:t>Záleží na typu displeje a nastavení.</a:t>
            </a:r>
          </a:p>
          <a:p>
            <a:r>
              <a:rPr lang="cs-CZ" dirty="0">
                <a:solidFill>
                  <a:schemeClr val="tx1"/>
                </a:solidFill>
                <a:latin typeface="Arial" panose="020B0604020202020204" pitchFamily="34" charset="0"/>
                <a:cs typeface="Arial" panose="020B0604020202020204" pitchFamily="34" charset="0"/>
              </a:rPr>
              <a:t>Stabilní</a:t>
            </a:r>
          </a:p>
          <a:p>
            <a:r>
              <a:rPr lang="cs-CZ" dirty="0">
                <a:solidFill>
                  <a:schemeClr val="tx1"/>
                </a:solidFill>
                <a:latin typeface="Arial" panose="020B0604020202020204" pitchFamily="34" charset="0"/>
                <a:cs typeface="Arial" panose="020B0604020202020204" pitchFamily="34" charset="0"/>
              </a:rPr>
              <a:t>Malé nebo žádné problikávání</a:t>
            </a:r>
          </a:p>
          <a:p>
            <a:r>
              <a:rPr lang="cs-CZ" dirty="0">
                <a:solidFill>
                  <a:schemeClr val="tx1"/>
                </a:solidFill>
                <a:latin typeface="Arial" panose="020B0604020202020204" pitchFamily="34" charset="0"/>
                <a:cs typeface="Arial" panose="020B0604020202020204" pitchFamily="34" charset="0"/>
              </a:rPr>
              <a:t>Žádné elektromagnetické vyzařování</a:t>
            </a:r>
          </a:p>
          <a:p>
            <a:r>
              <a:rPr lang="cs-CZ" dirty="0">
                <a:solidFill>
                  <a:schemeClr val="tx1"/>
                </a:solidFill>
                <a:latin typeface="Arial" panose="020B0604020202020204" pitchFamily="34" charset="0"/>
                <a:cs typeface="Arial" panose="020B0604020202020204" pitchFamily="34" charset="0"/>
              </a:rPr>
              <a:t>Nízké pořizovací náklady</a:t>
            </a:r>
          </a:p>
        </p:txBody>
      </p:sp>
      <p:sp>
        <p:nvSpPr>
          <p:cNvPr id="4" name="Zástupný symbol pro číslo snímku 3"/>
          <p:cNvSpPr>
            <a:spLocks noGrp="1"/>
          </p:cNvSpPr>
          <p:nvPr>
            <p:ph type="sldNum" sz="quarter" idx="12"/>
          </p:nvPr>
        </p:nvSpPr>
        <p:spPr/>
        <p:txBody>
          <a:bodyPr/>
          <a:lstStyle/>
          <a:p>
            <a:fld id="{AC57A5DF-1266-40EA-9282-1E66B9DE06C0}" type="slidenum">
              <a:rPr lang="cs-CZ" smtClean="0"/>
              <a:t>13</a:t>
            </a:fld>
            <a:endParaRPr lang="cs-CZ"/>
          </a:p>
        </p:txBody>
      </p:sp>
    </p:spTree>
    <p:extLst>
      <p:ext uri="{BB962C8B-B14F-4D97-AF65-F5344CB8AC3E}">
        <p14:creationId xmlns:p14="http://schemas.microsoft.com/office/powerpoint/2010/main" val="732554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67544" y="332656"/>
            <a:ext cx="8229600" cy="835496"/>
          </a:xfrm>
        </p:spPr>
        <p:txBody>
          <a:bodyPr/>
          <a:lstStyle/>
          <a:p>
            <a:r>
              <a:rPr lang="cs-CZ" sz="4000" dirty="0"/>
              <a:t>Nevýhody LCD</a:t>
            </a:r>
          </a:p>
        </p:txBody>
      </p:sp>
      <p:sp>
        <p:nvSpPr>
          <p:cNvPr id="3" name="Zástupný symbol pro obsah 2"/>
          <p:cNvSpPr>
            <a:spLocks noGrp="1"/>
          </p:cNvSpPr>
          <p:nvPr>
            <p:ph idx="1"/>
          </p:nvPr>
        </p:nvSpPr>
        <p:spPr/>
        <p:txBody>
          <a:bodyPr>
            <a:normAutofit fontScale="85000" lnSpcReduction="10000"/>
          </a:bodyPr>
          <a:lstStyle/>
          <a:p>
            <a:r>
              <a:rPr lang="cs-CZ" dirty="0">
                <a:solidFill>
                  <a:schemeClr val="tx1"/>
                </a:solidFill>
                <a:latin typeface="Arial" panose="020B0604020202020204" pitchFamily="34" charset="0"/>
                <a:cs typeface="Arial" panose="020B0604020202020204" pitchFamily="34" charset="0"/>
              </a:rPr>
              <a:t>Malý kontrastní poměr.</a:t>
            </a:r>
          </a:p>
          <a:p>
            <a:r>
              <a:rPr lang="cs-CZ" dirty="0">
                <a:solidFill>
                  <a:schemeClr val="tx1"/>
                </a:solidFill>
                <a:latin typeface="Arial" panose="020B0604020202020204" pitchFamily="34" charset="0"/>
                <a:cs typeface="Arial" panose="020B0604020202020204" pitchFamily="34" charset="0"/>
              </a:rPr>
              <a:t>Omezené pozorovací úhly. Ty způsobují změnu barvy, saturace, kontrastu a světlosti, při změně úhlu pohledu.</a:t>
            </a:r>
          </a:p>
          <a:p>
            <a:r>
              <a:rPr lang="cs-CZ" dirty="0">
                <a:solidFill>
                  <a:schemeClr val="tx1"/>
                </a:solidFill>
                <a:latin typeface="Arial" panose="020B0604020202020204" pitchFamily="34" charset="0"/>
                <a:cs typeface="Arial" panose="020B0604020202020204" pitchFamily="34" charset="0"/>
              </a:rPr>
              <a:t>V souvislosti s nerovnoměrným </a:t>
            </a:r>
            <a:r>
              <a:rPr lang="cs-CZ" dirty="0" err="1">
                <a:solidFill>
                  <a:schemeClr val="tx1"/>
                </a:solidFill>
                <a:latin typeface="Arial" panose="020B0604020202020204" pitchFamily="34" charset="0"/>
                <a:cs typeface="Arial" panose="020B0604020202020204" pitchFamily="34" charset="0"/>
              </a:rPr>
              <a:t>podsvícením</a:t>
            </a:r>
            <a:r>
              <a:rPr lang="cs-CZ" dirty="0">
                <a:solidFill>
                  <a:schemeClr val="tx1"/>
                </a:solidFill>
                <a:latin typeface="Arial" panose="020B0604020202020204" pitchFamily="34" charset="0"/>
                <a:cs typeface="Arial" panose="020B0604020202020204" pitchFamily="34" charset="0"/>
              </a:rPr>
              <a:t> displeje může docházet ke zkreslení světlosti zobrazené plochy, obzvláště směrem k okrajům.</a:t>
            </a:r>
          </a:p>
          <a:p>
            <a:r>
              <a:rPr lang="cs-CZ" dirty="0">
                <a:solidFill>
                  <a:schemeClr val="tx1"/>
                </a:solidFill>
                <a:latin typeface="Arial" panose="020B0604020202020204" pitchFamily="34" charset="0"/>
                <a:cs typeface="Arial" panose="020B0604020202020204" pitchFamily="34" charset="0"/>
              </a:rPr>
              <a:t>Špatné nastavení gama. Silně závislé na pohledu ve svislém úhlu. </a:t>
            </a:r>
          </a:p>
          <a:p>
            <a:r>
              <a:rPr lang="cs-CZ" dirty="0">
                <a:solidFill>
                  <a:schemeClr val="tx1"/>
                </a:solidFill>
                <a:latin typeface="Arial" panose="020B0604020202020204" pitchFamily="34" charset="0"/>
                <a:cs typeface="Arial" panose="020B0604020202020204" pitchFamily="34" charset="0"/>
              </a:rPr>
              <a:t>Pomalejší časy odezvy, které mohou způsobovat rozmazání a duchy v obrazu (u moderních monitorů již není).</a:t>
            </a:r>
          </a:p>
          <a:p>
            <a:r>
              <a:rPr lang="cs-CZ" dirty="0">
                <a:solidFill>
                  <a:schemeClr val="tx1"/>
                </a:solidFill>
                <a:latin typeface="Arial" panose="020B0604020202020204" pitchFamily="34" charset="0"/>
                <a:cs typeface="Arial" panose="020B0604020202020204" pitchFamily="34" charset="0"/>
              </a:rPr>
              <a:t>Má pouze jedno nativní rozlišení. Při použití jiného rozlišení musí obraz přepočítat na své nativní rozlišení a dochází tak ke zhoršení kvality obrazu.</a:t>
            </a:r>
          </a:p>
          <a:p>
            <a:r>
              <a:rPr lang="cs-CZ" dirty="0">
                <a:solidFill>
                  <a:schemeClr val="tx1"/>
                </a:solidFill>
                <a:latin typeface="Arial" panose="020B0604020202020204" pitchFamily="34" charset="0"/>
                <a:cs typeface="Arial" panose="020B0604020202020204" pitchFamily="34" charset="0"/>
              </a:rPr>
              <a:t>Pevná barevná hloubka.</a:t>
            </a:r>
          </a:p>
          <a:p>
            <a:r>
              <a:rPr lang="cs-CZ" dirty="0">
                <a:solidFill>
                  <a:schemeClr val="tx1"/>
                </a:solidFill>
                <a:latin typeface="Arial" panose="020B0604020202020204" pitchFamily="34" charset="0"/>
                <a:cs typeface="Arial" panose="020B0604020202020204" pitchFamily="34" charset="0"/>
              </a:rPr>
              <a:t>Mohou se vyskytnout „mrtvé“ pixely</a:t>
            </a:r>
          </a:p>
        </p:txBody>
      </p:sp>
      <p:sp>
        <p:nvSpPr>
          <p:cNvPr id="4" name="Zástupný symbol pro číslo snímku 3"/>
          <p:cNvSpPr>
            <a:spLocks noGrp="1"/>
          </p:cNvSpPr>
          <p:nvPr>
            <p:ph type="sldNum" sz="quarter" idx="12"/>
          </p:nvPr>
        </p:nvSpPr>
        <p:spPr/>
        <p:txBody>
          <a:bodyPr/>
          <a:lstStyle/>
          <a:p>
            <a:fld id="{AC57A5DF-1266-40EA-9282-1E66B9DE06C0}" type="slidenum">
              <a:rPr lang="cs-CZ" smtClean="0"/>
              <a:t>14</a:t>
            </a:fld>
            <a:endParaRPr lang="cs-CZ"/>
          </a:p>
        </p:txBody>
      </p:sp>
    </p:spTree>
    <p:extLst>
      <p:ext uri="{BB962C8B-B14F-4D97-AF65-F5344CB8AC3E}">
        <p14:creationId xmlns:p14="http://schemas.microsoft.com/office/powerpoint/2010/main" val="2109795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67544" y="404664"/>
            <a:ext cx="8229600" cy="835496"/>
          </a:xfrm>
        </p:spPr>
        <p:txBody>
          <a:bodyPr/>
          <a:lstStyle/>
          <a:p>
            <a:r>
              <a:rPr lang="cs-CZ" sz="4000" dirty="0"/>
              <a:t>Plazmové monitory</a:t>
            </a:r>
          </a:p>
        </p:txBody>
      </p:sp>
      <p:sp>
        <p:nvSpPr>
          <p:cNvPr id="3" name="Zástupný symbol pro obsah 2"/>
          <p:cNvSpPr>
            <a:spLocks noGrp="1"/>
          </p:cNvSpPr>
          <p:nvPr>
            <p:ph idx="1"/>
          </p:nvPr>
        </p:nvSpPr>
        <p:spPr/>
        <p:txBody>
          <a:bodyPr/>
          <a:lstStyle/>
          <a:p>
            <a:r>
              <a:rPr lang="cs-CZ" dirty="0">
                <a:solidFill>
                  <a:schemeClr val="tx1"/>
                </a:solidFill>
                <a:latin typeface="Arial" panose="020B0604020202020204" pitchFamily="34" charset="0"/>
                <a:cs typeface="Arial" panose="020B0604020202020204" pitchFamily="34" charset="0"/>
              </a:rPr>
              <a:t>Plazmová obrazovka nebo také plazmový displej je typ plochého zobrazovacího zařízení používaná pro televizory s velkou úhlopříčkou (minimálně 80 cm). Název plazmová je odvozen od použité technologie využívající malé buňky s elektricky nabitými částicemi ionizovaného plynu.</a:t>
            </a:r>
          </a:p>
        </p:txBody>
      </p:sp>
      <p:sp>
        <p:nvSpPr>
          <p:cNvPr id="4" name="Zástupný symbol pro číslo snímku 3"/>
          <p:cNvSpPr>
            <a:spLocks noGrp="1"/>
          </p:cNvSpPr>
          <p:nvPr>
            <p:ph type="sldNum" sz="quarter" idx="12"/>
          </p:nvPr>
        </p:nvSpPr>
        <p:spPr/>
        <p:txBody>
          <a:bodyPr/>
          <a:lstStyle/>
          <a:p>
            <a:fld id="{AC57A5DF-1266-40EA-9282-1E66B9DE06C0}" type="slidenum">
              <a:rPr lang="cs-CZ" smtClean="0"/>
              <a:t>15</a:t>
            </a:fld>
            <a:endParaRPr lang="cs-CZ"/>
          </a:p>
        </p:txBody>
      </p:sp>
    </p:spTree>
    <p:extLst>
      <p:ext uri="{BB962C8B-B14F-4D97-AF65-F5344CB8AC3E}">
        <p14:creationId xmlns:p14="http://schemas.microsoft.com/office/powerpoint/2010/main" val="3505089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611560" y="476672"/>
            <a:ext cx="8229600" cy="691480"/>
          </a:xfrm>
        </p:spPr>
        <p:txBody>
          <a:bodyPr/>
          <a:lstStyle/>
          <a:p>
            <a:r>
              <a:rPr lang="cs-CZ" sz="4000" dirty="0"/>
              <a:t>Princip plazmové obrazovky (1)</a:t>
            </a:r>
          </a:p>
        </p:txBody>
      </p:sp>
      <p:sp>
        <p:nvSpPr>
          <p:cNvPr id="3" name="Zástupný symbol pro obsah 2"/>
          <p:cNvSpPr>
            <a:spLocks noGrp="1"/>
          </p:cNvSpPr>
          <p:nvPr>
            <p:ph idx="1"/>
          </p:nvPr>
        </p:nvSpPr>
        <p:spPr/>
        <p:txBody>
          <a:bodyPr>
            <a:normAutofit fontScale="92500" lnSpcReduction="20000"/>
          </a:bodyPr>
          <a:lstStyle/>
          <a:p>
            <a:r>
              <a:rPr lang="cs-CZ" dirty="0">
                <a:solidFill>
                  <a:schemeClr val="tx1"/>
                </a:solidFill>
                <a:latin typeface="Arial" panose="020B0604020202020204" pitchFamily="34" charset="0"/>
                <a:cs typeface="Arial" panose="020B0604020202020204" pitchFamily="34" charset="0"/>
              </a:rPr>
              <a:t>Do obou zobrazovacích elektrod je pouštěno střídavé napětí. Když je napětí iniciováno, je indukován výboj, který začne ionizovat plyn a vytvářet plazmu. Dielektrikum a oxid hořečnatý sice ihned výboj zastaví, ale po změně polarity (jde o střídavý proud) ionizace pokračuje a je tak dosaženo stálého výboje. Napětí na elektrodách je udržováno těsně pod hladinou, kdy začne vznikat plazma a k ionizaci pak dojde i při velmi nízkém zvýšení napětí na adresovací elektrodě.</a:t>
            </a:r>
          </a:p>
          <a:p>
            <a:r>
              <a:rPr lang="cs-CZ" dirty="0">
                <a:solidFill>
                  <a:schemeClr val="tx1"/>
                </a:solidFill>
                <a:latin typeface="Arial" panose="020B0604020202020204" pitchFamily="34" charset="0"/>
                <a:cs typeface="Arial" panose="020B0604020202020204" pitchFamily="34" charset="0"/>
              </a:rPr>
              <a:t>Po vzniku plazmy získají nabité částice díky elektrickému poli kinetickou energii a začnou do sebe narážet. Neon a xenon jsou přivedeny do excitovaného stavu a po návratu elektronu do svého orbitalu uvolní ultrafialové záření. Díky tomuto záření pak excitují atomy luminoforu a ty uvolní viditelné světlo. V každém pixelu jsou tři různě barevné luminofory, jejichž kombinací vzniká výsledná barva.</a:t>
            </a:r>
          </a:p>
        </p:txBody>
      </p:sp>
      <p:sp>
        <p:nvSpPr>
          <p:cNvPr id="4" name="Zástupný symbol pro číslo snímku 3"/>
          <p:cNvSpPr>
            <a:spLocks noGrp="1"/>
          </p:cNvSpPr>
          <p:nvPr>
            <p:ph type="sldNum" sz="quarter" idx="12"/>
          </p:nvPr>
        </p:nvSpPr>
        <p:spPr/>
        <p:txBody>
          <a:bodyPr/>
          <a:lstStyle/>
          <a:p>
            <a:fld id="{AC57A5DF-1266-40EA-9282-1E66B9DE06C0}" type="slidenum">
              <a:rPr lang="cs-CZ" smtClean="0"/>
              <a:t>16</a:t>
            </a:fld>
            <a:endParaRPr lang="cs-CZ"/>
          </a:p>
        </p:txBody>
      </p:sp>
    </p:spTree>
    <p:extLst>
      <p:ext uri="{BB962C8B-B14F-4D97-AF65-F5344CB8AC3E}">
        <p14:creationId xmlns:p14="http://schemas.microsoft.com/office/powerpoint/2010/main" val="3136799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67544" y="476672"/>
            <a:ext cx="8229600" cy="835496"/>
          </a:xfrm>
        </p:spPr>
        <p:txBody>
          <a:bodyPr/>
          <a:lstStyle/>
          <a:p>
            <a:r>
              <a:rPr lang="cs-CZ" sz="4000" dirty="0">
                <a:solidFill>
                  <a:srgbClr val="2F5897"/>
                </a:solidFill>
              </a:rPr>
              <a:t>Princip plazmové obrazovky (2)</a:t>
            </a:r>
            <a:endParaRPr lang="cs-CZ" dirty="0"/>
          </a:p>
        </p:txBody>
      </p:sp>
      <p:sp>
        <p:nvSpPr>
          <p:cNvPr id="3" name="Zástupný symbol pro obsah 2"/>
          <p:cNvSpPr>
            <a:spLocks noGrp="1"/>
          </p:cNvSpPr>
          <p:nvPr>
            <p:ph idx="1"/>
          </p:nvPr>
        </p:nvSpPr>
        <p:spPr/>
        <p:txBody>
          <a:bodyPr>
            <a:normAutofit fontScale="92500" lnSpcReduction="10000"/>
          </a:bodyPr>
          <a:lstStyle/>
          <a:p>
            <a:r>
              <a:rPr lang="cs-CZ" sz="2000" dirty="0">
                <a:solidFill>
                  <a:schemeClr val="tx1"/>
                </a:solidFill>
                <a:latin typeface="Arial" panose="020B0604020202020204" pitchFamily="34" charset="0"/>
                <a:cs typeface="Arial" panose="020B0604020202020204" pitchFamily="34" charset="0"/>
              </a:rPr>
              <a:t>Červený, zelený a modrý luminofor musí být ovládány zvlášť a navíc v mnoha úrovních intenzity, abychom dostali co největší škálu zobrazovaných barev. U CRT monitorů je princip jednoduchý, reguluje se elektronový paprsek, který na bod dopadá. U plazma displejů funguje ovládání intenzity na principu modulace pulsního kódu (Pulse </a:t>
            </a:r>
            <a:r>
              <a:rPr lang="cs-CZ" sz="2000" dirty="0" err="1">
                <a:solidFill>
                  <a:schemeClr val="tx1"/>
                </a:solidFill>
                <a:latin typeface="Arial" panose="020B0604020202020204" pitchFamily="34" charset="0"/>
                <a:cs typeface="Arial" panose="020B0604020202020204" pitchFamily="34" charset="0"/>
              </a:rPr>
              <a:t>Code</a:t>
            </a:r>
            <a:r>
              <a:rPr lang="cs-CZ" sz="2000" dirty="0">
                <a:solidFill>
                  <a:schemeClr val="tx1"/>
                </a:solidFill>
                <a:latin typeface="Arial" panose="020B0604020202020204" pitchFamily="34" charset="0"/>
                <a:cs typeface="Arial" panose="020B0604020202020204" pitchFamily="34" charset="0"/>
              </a:rPr>
              <a:t> </a:t>
            </a:r>
            <a:r>
              <a:rPr lang="cs-CZ" sz="2000" dirty="0" err="1">
                <a:solidFill>
                  <a:schemeClr val="tx1"/>
                </a:solidFill>
                <a:latin typeface="Arial" panose="020B0604020202020204" pitchFamily="34" charset="0"/>
                <a:cs typeface="Arial" panose="020B0604020202020204" pitchFamily="34" charset="0"/>
              </a:rPr>
              <a:t>Modulation</a:t>
            </a:r>
            <a:r>
              <a:rPr lang="cs-CZ" sz="2000" dirty="0">
                <a:solidFill>
                  <a:schemeClr val="tx1"/>
                </a:solidFill>
                <a:latin typeface="Arial" panose="020B0604020202020204" pitchFamily="34" charset="0"/>
                <a:cs typeface="Arial" panose="020B0604020202020204" pitchFamily="34" charset="0"/>
              </a:rPr>
              <a:t> – PCM). Tato modulace slouží k převedení analogového signálu s nekonečným rozsahem na binární slovo s pevně danou délkou. Proto jsou PDP obrazovky plně digitální.</a:t>
            </a:r>
          </a:p>
          <a:p>
            <a:r>
              <a:rPr lang="cs-CZ" sz="2000" dirty="0">
                <a:solidFill>
                  <a:schemeClr val="tx1"/>
                </a:solidFill>
                <a:latin typeface="Arial" panose="020B0604020202020204" pitchFamily="34" charset="0"/>
                <a:cs typeface="Arial" panose="020B0604020202020204" pitchFamily="34" charset="0"/>
              </a:rPr>
              <a:t>Intenzita každého </a:t>
            </a:r>
            <a:r>
              <a:rPr lang="cs-CZ" sz="2000" dirty="0" err="1">
                <a:solidFill>
                  <a:schemeClr val="tx1"/>
                </a:solidFill>
                <a:latin typeface="Arial" panose="020B0604020202020204" pitchFamily="34" charset="0"/>
                <a:cs typeface="Arial" panose="020B0604020202020204" pitchFamily="34" charset="0"/>
              </a:rPr>
              <a:t>subpixelu</a:t>
            </a:r>
            <a:r>
              <a:rPr lang="cs-CZ" sz="2000" dirty="0">
                <a:solidFill>
                  <a:schemeClr val="tx1"/>
                </a:solidFill>
                <a:latin typeface="Arial" panose="020B0604020202020204" pitchFamily="34" charset="0"/>
                <a:cs typeface="Arial" panose="020B0604020202020204" pitchFamily="34" charset="0"/>
              </a:rPr>
              <a:t> je určována počtem a šířkou napěťových pulsů, které dostává buňka během každého snímku. Toho je dosaženo tak, že trvání každého snímku je rozděleno na několik kratších částí, </a:t>
            </a:r>
            <a:r>
              <a:rPr lang="cs-CZ" sz="2000" dirty="0" err="1">
                <a:solidFill>
                  <a:schemeClr val="tx1"/>
                </a:solidFill>
                <a:latin typeface="Arial" panose="020B0604020202020204" pitchFamily="34" charset="0"/>
                <a:cs typeface="Arial" panose="020B0604020202020204" pitchFamily="34" charset="0"/>
              </a:rPr>
              <a:t>podsnímků</a:t>
            </a:r>
            <a:r>
              <a:rPr lang="cs-CZ" sz="2000" dirty="0">
                <a:solidFill>
                  <a:schemeClr val="tx1"/>
                </a:solidFill>
                <a:latin typeface="Arial" panose="020B0604020202020204" pitchFamily="34" charset="0"/>
                <a:cs typeface="Arial" panose="020B0604020202020204" pitchFamily="34" charset="0"/>
              </a:rPr>
              <a:t>. Během této periody jsou pixely, které mají svítit, </a:t>
            </a:r>
            <a:r>
              <a:rPr lang="cs-CZ" sz="2000" dirty="0" err="1">
                <a:solidFill>
                  <a:schemeClr val="tx1"/>
                </a:solidFill>
                <a:latin typeface="Arial" panose="020B0604020202020204" pitchFamily="34" charset="0"/>
                <a:cs typeface="Arial" panose="020B0604020202020204" pitchFamily="34" charset="0"/>
              </a:rPr>
              <a:t>přednabity</a:t>
            </a:r>
            <a:r>
              <a:rPr lang="cs-CZ" sz="2000" dirty="0">
                <a:solidFill>
                  <a:schemeClr val="tx1"/>
                </a:solidFill>
                <a:latin typeface="Arial" panose="020B0604020202020204" pitchFamily="34" charset="0"/>
                <a:cs typeface="Arial" panose="020B0604020202020204" pitchFamily="34" charset="0"/>
              </a:rPr>
              <a:t> na určité napětí (pomocí zobrazovacích elektrod) a během zobrazovací fáze je pak napětí aplikováno na celý displej (adresovací elektroda). Ovšem to znamená, že rozsvítí jen ony </a:t>
            </a:r>
            <a:r>
              <a:rPr lang="cs-CZ" sz="2000" dirty="0" err="1">
                <a:solidFill>
                  <a:schemeClr val="tx1"/>
                </a:solidFill>
                <a:latin typeface="Arial" panose="020B0604020202020204" pitchFamily="34" charset="0"/>
                <a:cs typeface="Arial" panose="020B0604020202020204" pitchFamily="34" charset="0"/>
              </a:rPr>
              <a:t>přednabité</a:t>
            </a:r>
            <a:r>
              <a:rPr lang="cs-CZ" sz="2000" dirty="0">
                <a:solidFill>
                  <a:schemeClr val="tx1"/>
                </a:solidFill>
                <a:latin typeface="Arial" panose="020B0604020202020204" pitchFamily="34" charset="0"/>
                <a:cs typeface="Arial" panose="020B0604020202020204" pitchFamily="34" charset="0"/>
              </a:rPr>
              <a:t> </a:t>
            </a:r>
            <a:r>
              <a:rPr lang="cs-CZ" sz="2000" dirty="0" err="1">
                <a:solidFill>
                  <a:schemeClr val="tx1"/>
                </a:solidFill>
                <a:latin typeface="Arial" panose="020B0604020202020204" pitchFamily="34" charset="0"/>
                <a:cs typeface="Arial" panose="020B0604020202020204" pitchFamily="34" charset="0"/>
              </a:rPr>
              <a:t>subpixely</a:t>
            </a:r>
            <a:r>
              <a:rPr lang="cs-CZ" sz="2000" dirty="0">
                <a:solidFill>
                  <a:schemeClr val="tx1"/>
                </a:solidFill>
                <a:latin typeface="Arial" panose="020B0604020202020204" pitchFamily="34" charset="0"/>
                <a:cs typeface="Arial" panose="020B0604020202020204" pitchFamily="34" charset="0"/>
              </a:rPr>
              <a:t> a jejich intenzita je dána právě úrovní nabití.</a:t>
            </a:r>
          </a:p>
        </p:txBody>
      </p:sp>
      <p:sp>
        <p:nvSpPr>
          <p:cNvPr id="4" name="Zástupný symbol pro číslo snímku 3"/>
          <p:cNvSpPr>
            <a:spLocks noGrp="1"/>
          </p:cNvSpPr>
          <p:nvPr>
            <p:ph type="sldNum" sz="quarter" idx="12"/>
          </p:nvPr>
        </p:nvSpPr>
        <p:spPr/>
        <p:txBody>
          <a:bodyPr/>
          <a:lstStyle/>
          <a:p>
            <a:fld id="{AC57A5DF-1266-40EA-9282-1E66B9DE06C0}" type="slidenum">
              <a:rPr lang="cs-CZ" smtClean="0"/>
              <a:t>17</a:t>
            </a:fld>
            <a:endParaRPr lang="cs-CZ"/>
          </a:p>
        </p:txBody>
      </p:sp>
    </p:spTree>
    <p:extLst>
      <p:ext uri="{BB962C8B-B14F-4D97-AF65-F5344CB8AC3E}">
        <p14:creationId xmlns:p14="http://schemas.microsoft.com/office/powerpoint/2010/main" val="1286830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67544" y="548680"/>
            <a:ext cx="8229600" cy="763488"/>
          </a:xfrm>
        </p:spPr>
        <p:txBody>
          <a:bodyPr/>
          <a:lstStyle/>
          <a:p>
            <a:r>
              <a:rPr lang="cs-CZ" sz="4000" dirty="0">
                <a:solidFill>
                  <a:srgbClr val="2F5897"/>
                </a:solidFill>
              </a:rPr>
              <a:t>Princip plazmové obrazovky (3)</a:t>
            </a:r>
            <a:endParaRPr lang="cs-CZ" dirty="0"/>
          </a:p>
        </p:txBody>
      </p:sp>
      <p:sp>
        <p:nvSpPr>
          <p:cNvPr id="4" name="Zástupný symbol pro číslo snímku 3"/>
          <p:cNvSpPr>
            <a:spLocks noGrp="1"/>
          </p:cNvSpPr>
          <p:nvPr>
            <p:ph type="sldNum" sz="quarter" idx="12"/>
          </p:nvPr>
        </p:nvSpPr>
        <p:spPr/>
        <p:txBody>
          <a:bodyPr/>
          <a:lstStyle/>
          <a:p>
            <a:fld id="{AC57A5DF-1266-40EA-9282-1E66B9DE06C0}" type="slidenum">
              <a:rPr lang="cs-CZ" smtClean="0"/>
              <a:t>18</a:t>
            </a:fld>
            <a:endParaRPr lang="cs-CZ"/>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1268760"/>
            <a:ext cx="7020272" cy="52652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3015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67544" y="548680"/>
            <a:ext cx="8229600" cy="835496"/>
          </a:xfrm>
        </p:spPr>
        <p:txBody>
          <a:bodyPr/>
          <a:lstStyle/>
          <a:p>
            <a:r>
              <a:rPr lang="cs-CZ" sz="4000" dirty="0"/>
              <a:t>Výhody a nevýhody (1)</a:t>
            </a:r>
          </a:p>
        </p:txBody>
      </p:sp>
      <p:sp>
        <p:nvSpPr>
          <p:cNvPr id="3" name="Zástupný symbol pro obsah 2"/>
          <p:cNvSpPr>
            <a:spLocks noGrp="1"/>
          </p:cNvSpPr>
          <p:nvPr>
            <p:ph idx="1"/>
          </p:nvPr>
        </p:nvSpPr>
        <p:spPr/>
        <p:txBody>
          <a:bodyPr>
            <a:normAutofit fontScale="70000" lnSpcReduction="20000"/>
          </a:bodyPr>
          <a:lstStyle/>
          <a:p>
            <a:pPr>
              <a:lnSpc>
                <a:spcPct val="120000"/>
              </a:lnSpc>
            </a:pPr>
            <a:r>
              <a:rPr lang="cs-CZ" dirty="0">
                <a:solidFill>
                  <a:schemeClr val="tx1"/>
                </a:solidFill>
                <a:latin typeface="Arial" panose="020B0604020202020204" pitchFamily="34" charset="0"/>
                <a:cs typeface="Arial" panose="020B0604020202020204" pitchFamily="34" charset="0"/>
              </a:rPr>
              <a:t>Protože plazma displeje samy o sobě emitují světlo, mají vynikající pozorovací úhly kolem 160–170 °, takže jsou vhodné pro prezentační účely. Další nespornou výhodou je zmiňovaná úspora místa při velkých úhlopříčkách.</a:t>
            </a:r>
          </a:p>
          <a:p>
            <a:pPr>
              <a:lnSpc>
                <a:spcPct val="120000"/>
              </a:lnSpc>
            </a:pPr>
            <a:r>
              <a:rPr lang="cs-CZ" dirty="0">
                <a:solidFill>
                  <a:schemeClr val="tx1"/>
                </a:solidFill>
                <a:latin typeface="Arial" panose="020B0604020202020204" pitchFamily="34" charset="0"/>
                <a:cs typeface="Arial" panose="020B0604020202020204" pitchFamily="34" charset="0"/>
              </a:rPr>
              <a:t>Plazma displeje ne zrovna nejvyšší kvality mají problémy s kontrastem. Důvodem je, že napětí mezi zobrazovacími elektrodami je udržováno stále pod prahem ionizace, aby měla obrazovka dostatečně rychlou odezvu. Negativním účinkem ale je to, že k minimální ionizaci dochází i bez napětí na adresovací elektrodě, což omezuje schopnost zobrazit nejtmavší odstíny a tím snižuje kontrast. Na konci 90. let ale přišlo Fujitsu s technologií zvyšující kontrast ze 70:1 až na 400:1, později dokonce 500:1.</a:t>
            </a:r>
          </a:p>
          <a:p>
            <a:pPr>
              <a:lnSpc>
                <a:spcPct val="120000"/>
              </a:lnSpc>
            </a:pPr>
            <a:r>
              <a:rPr lang="cs-CZ" dirty="0">
                <a:solidFill>
                  <a:schemeClr val="tx1"/>
                </a:solidFill>
                <a:latin typeface="Arial" panose="020B0604020202020204" pitchFamily="34" charset="0"/>
                <a:cs typeface="Arial" panose="020B0604020202020204" pitchFamily="34" charset="0"/>
              </a:rPr>
              <a:t>S kontrastem souvisel i další problém – neschopnost zobrazovat dokonale stupnici šedi. V tmavých scénách se totiž barvy blízké černé slévají v jednu a přechody nejsou zdaleka plynulé. Ovšem moderní PDP displeje již tímto neduhem netrpí a škála zobrazovaných odstínů je širší.</a:t>
            </a:r>
          </a:p>
        </p:txBody>
      </p:sp>
      <p:sp>
        <p:nvSpPr>
          <p:cNvPr id="4" name="Zástupný symbol pro číslo snímku 3"/>
          <p:cNvSpPr>
            <a:spLocks noGrp="1"/>
          </p:cNvSpPr>
          <p:nvPr>
            <p:ph type="sldNum" sz="quarter" idx="12"/>
          </p:nvPr>
        </p:nvSpPr>
        <p:spPr/>
        <p:txBody>
          <a:bodyPr/>
          <a:lstStyle/>
          <a:p>
            <a:fld id="{AC57A5DF-1266-40EA-9282-1E66B9DE06C0}" type="slidenum">
              <a:rPr lang="cs-CZ" smtClean="0"/>
              <a:t>19</a:t>
            </a:fld>
            <a:endParaRPr lang="cs-CZ"/>
          </a:p>
        </p:txBody>
      </p:sp>
    </p:spTree>
    <p:extLst>
      <p:ext uri="{BB962C8B-B14F-4D97-AF65-F5344CB8AC3E}">
        <p14:creationId xmlns:p14="http://schemas.microsoft.com/office/powerpoint/2010/main" val="3911133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67544" y="332656"/>
            <a:ext cx="8229600" cy="835496"/>
          </a:xfrm>
        </p:spPr>
        <p:txBody>
          <a:bodyPr/>
          <a:lstStyle/>
          <a:p>
            <a:r>
              <a:rPr lang="cs-CZ" sz="4000" dirty="0"/>
              <a:t>Zobrazování</a:t>
            </a:r>
          </a:p>
        </p:txBody>
      </p:sp>
      <p:sp>
        <p:nvSpPr>
          <p:cNvPr id="3" name="Zástupný symbol pro obsah 2"/>
          <p:cNvSpPr>
            <a:spLocks noGrp="1"/>
          </p:cNvSpPr>
          <p:nvPr>
            <p:ph idx="1"/>
          </p:nvPr>
        </p:nvSpPr>
        <p:spPr/>
        <p:txBody>
          <a:bodyPr/>
          <a:lstStyle/>
          <a:p>
            <a:pPr>
              <a:defRPr/>
            </a:pPr>
            <a:r>
              <a:rPr lang="cs-CZ" sz="2800" b="1" dirty="0">
                <a:solidFill>
                  <a:schemeClr val="tx1"/>
                </a:solidFill>
                <a:latin typeface="Arial" pitchFamily="34" charset="0"/>
                <a:cs typeface="Arial" pitchFamily="34" charset="0"/>
              </a:rPr>
              <a:t>Monitory CRT </a:t>
            </a:r>
            <a:r>
              <a:rPr lang="cs-CZ" sz="2800" dirty="0">
                <a:solidFill>
                  <a:schemeClr val="tx1"/>
                </a:solidFill>
                <a:latin typeface="Arial" pitchFamily="34" charset="0"/>
                <a:cs typeface="Arial" pitchFamily="34" charset="0"/>
              </a:rPr>
              <a:t>(</a:t>
            </a:r>
            <a:r>
              <a:rPr lang="cs-CZ" sz="2800" dirty="0" err="1">
                <a:solidFill>
                  <a:schemeClr val="tx1"/>
                </a:solidFill>
                <a:latin typeface="Arial" pitchFamily="34" charset="0"/>
                <a:cs typeface="Arial" pitchFamily="34" charset="0"/>
              </a:rPr>
              <a:t>Cathode</a:t>
            </a:r>
            <a:r>
              <a:rPr lang="cs-CZ" sz="2800" dirty="0">
                <a:solidFill>
                  <a:schemeClr val="tx1"/>
                </a:solidFill>
                <a:latin typeface="Arial" pitchFamily="34" charset="0"/>
                <a:cs typeface="Arial" pitchFamily="34" charset="0"/>
              </a:rPr>
              <a:t> </a:t>
            </a:r>
            <a:r>
              <a:rPr lang="cs-CZ" sz="2800" dirty="0" err="1">
                <a:solidFill>
                  <a:schemeClr val="tx1"/>
                </a:solidFill>
                <a:latin typeface="Arial" pitchFamily="34" charset="0"/>
                <a:cs typeface="Arial" pitchFamily="34" charset="0"/>
              </a:rPr>
              <a:t>Ray</a:t>
            </a:r>
            <a:r>
              <a:rPr lang="cs-CZ" sz="2800" dirty="0">
                <a:solidFill>
                  <a:schemeClr val="tx1"/>
                </a:solidFill>
                <a:latin typeface="Arial" pitchFamily="34" charset="0"/>
                <a:cs typeface="Arial" pitchFamily="34" charset="0"/>
              </a:rPr>
              <a:t> Tube)</a:t>
            </a:r>
            <a:endParaRPr lang="cs-CZ" sz="2800" b="1" dirty="0">
              <a:solidFill>
                <a:schemeClr val="tx1"/>
              </a:solidFill>
              <a:latin typeface="Arial" pitchFamily="34" charset="0"/>
              <a:cs typeface="Arial" pitchFamily="34" charset="0"/>
            </a:endParaRPr>
          </a:p>
          <a:p>
            <a:pPr lvl="1">
              <a:defRPr/>
            </a:pPr>
            <a:r>
              <a:rPr lang="cs-CZ" sz="2400" dirty="0">
                <a:solidFill>
                  <a:schemeClr val="tx1"/>
                </a:solidFill>
                <a:latin typeface="Arial" pitchFamily="34" charset="0"/>
                <a:cs typeface="Arial" pitchFamily="34" charset="0"/>
              </a:rPr>
              <a:t>princip katodové trubice</a:t>
            </a:r>
          </a:p>
          <a:p>
            <a:pPr>
              <a:defRPr/>
            </a:pPr>
            <a:r>
              <a:rPr lang="cs-CZ" sz="2800" b="1" dirty="0">
                <a:solidFill>
                  <a:schemeClr val="tx1"/>
                </a:solidFill>
                <a:latin typeface="Arial" pitchFamily="34" charset="0"/>
                <a:cs typeface="Arial" pitchFamily="34" charset="0"/>
              </a:rPr>
              <a:t>Displeje LCD </a:t>
            </a:r>
            <a:r>
              <a:rPr lang="cs-CZ" sz="2800" dirty="0">
                <a:solidFill>
                  <a:schemeClr val="tx1"/>
                </a:solidFill>
                <a:latin typeface="Arial" pitchFamily="34" charset="0"/>
                <a:cs typeface="Arial" pitchFamily="34" charset="0"/>
              </a:rPr>
              <a:t>(</a:t>
            </a:r>
            <a:r>
              <a:rPr lang="cs-CZ" sz="2800" dirty="0" err="1">
                <a:solidFill>
                  <a:schemeClr val="tx1"/>
                </a:solidFill>
                <a:latin typeface="Arial" pitchFamily="34" charset="0"/>
                <a:cs typeface="Arial" pitchFamily="34" charset="0"/>
              </a:rPr>
              <a:t>Liquid</a:t>
            </a:r>
            <a:r>
              <a:rPr lang="cs-CZ" sz="2800" dirty="0">
                <a:solidFill>
                  <a:schemeClr val="tx1"/>
                </a:solidFill>
                <a:latin typeface="Arial" pitchFamily="34" charset="0"/>
                <a:cs typeface="Arial" pitchFamily="34" charset="0"/>
              </a:rPr>
              <a:t> </a:t>
            </a:r>
            <a:r>
              <a:rPr lang="cs-CZ" sz="2800" dirty="0" err="1">
                <a:solidFill>
                  <a:schemeClr val="tx1"/>
                </a:solidFill>
                <a:latin typeface="Arial" pitchFamily="34" charset="0"/>
                <a:cs typeface="Arial" pitchFamily="34" charset="0"/>
              </a:rPr>
              <a:t>Crystal</a:t>
            </a:r>
            <a:r>
              <a:rPr lang="cs-CZ" sz="2800" dirty="0">
                <a:solidFill>
                  <a:schemeClr val="tx1"/>
                </a:solidFill>
                <a:latin typeface="Arial" pitchFamily="34" charset="0"/>
                <a:cs typeface="Arial" pitchFamily="34" charset="0"/>
              </a:rPr>
              <a:t> Display)</a:t>
            </a:r>
          </a:p>
          <a:p>
            <a:pPr lvl="1">
              <a:defRPr/>
            </a:pPr>
            <a:r>
              <a:rPr lang="cs-CZ" sz="2400" dirty="0">
                <a:solidFill>
                  <a:schemeClr val="tx1"/>
                </a:solidFill>
                <a:latin typeface="Arial" pitchFamily="34" charset="0"/>
                <a:cs typeface="Arial" pitchFamily="34" charset="0"/>
              </a:rPr>
              <a:t>dvě desky pokryté elektrodami, mezi nimi se nacházejí tekuté krystaly</a:t>
            </a:r>
          </a:p>
          <a:p>
            <a:pPr>
              <a:defRPr/>
            </a:pPr>
            <a:r>
              <a:rPr lang="cs-CZ" sz="2800" b="1" dirty="0">
                <a:solidFill>
                  <a:schemeClr val="tx1"/>
                </a:solidFill>
                <a:latin typeface="Arial" pitchFamily="34" charset="0"/>
                <a:cs typeface="Arial" pitchFamily="34" charset="0"/>
              </a:rPr>
              <a:t>Plazmové displeje</a:t>
            </a:r>
          </a:p>
          <a:p>
            <a:pPr lvl="1">
              <a:defRPr/>
            </a:pPr>
            <a:r>
              <a:rPr lang="cs-CZ" sz="2400" dirty="0">
                <a:solidFill>
                  <a:schemeClr val="tx1"/>
                </a:solidFill>
                <a:latin typeface="Arial" pitchFamily="34" charset="0"/>
                <a:cs typeface="Arial" pitchFamily="34" charset="0"/>
              </a:rPr>
              <a:t>dvě elektrody, mezi nimiž se nachází plyn (směs argonu, xenonu, neonu)</a:t>
            </a:r>
          </a:p>
          <a:p>
            <a:endParaRPr lang="cs-CZ" dirty="0"/>
          </a:p>
        </p:txBody>
      </p:sp>
      <p:sp>
        <p:nvSpPr>
          <p:cNvPr id="4" name="Zástupný symbol pro číslo snímku 3"/>
          <p:cNvSpPr>
            <a:spLocks noGrp="1"/>
          </p:cNvSpPr>
          <p:nvPr>
            <p:ph type="sldNum" sz="quarter" idx="12"/>
          </p:nvPr>
        </p:nvSpPr>
        <p:spPr/>
        <p:txBody>
          <a:bodyPr/>
          <a:lstStyle/>
          <a:p>
            <a:fld id="{AC57A5DF-1266-40EA-9282-1E66B9DE06C0}" type="slidenum">
              <a:rPr lang="cs-CZ" smtClean="0"/>
              <a:t>2</a:t>
            </a:fld>
            <a:endParaRPr lang="cs-CZ"/>
          </a:p>
        </p:txBody>
      </p:sp>
    </p:spTree>
    <p:extLst>
      <p:ext uri="{BB962C8B-B14F-4D97-AF65-F5344CB8AC3E}">
        <p14:creationId xmlns:p14="http://schemas.microsoft.com/office/powerpoint/2010/main" val="1632532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67544" y="548680"/>
            <a:ext cx="8229600" cy="763488"/>
          </a:xfrm>
        </p:spPr>
        <p:txBody>
          <a:bodyPr/>
          <a:lstStyle/>
          <a:p>
            <a:r>
              <a:rPr lang="cs-CZ" sz="4000" dirty="0"/>
              <a:t>Výhody a nevýhody (2)</a:t>
            </a:r>
          </a:p>
        </p:txBody>
      </p:sp>
      <p:sp>
        <p:nvSpPr>
          <p:cNvPr id="3" name="Zástupný symbol pro obsah 2"/>
          <p:cNvSpPr>
            <a:spLocks noGrp="1"/>
          </p:cNvSpPr>
          <p:nvPr>
            <p:ph idx="1"/>
          </p:nvPr>
        </p:nvSpPr>
        <p:spPr/>
        <p:txBody>
          <a:bodyPr/>
          <a:lstStyle/>
          <a:p>
            <a:pPr lvl="0">
              <a:lnSpc>
                <a:spcPct val="120000"/>
              </a:lnSpc>
            </a:pPr>
            <a:r>
              <a:rPr lang="cs-CZ" sz="2000" dirty="0">
                <a:solidFill>
                  <a:prstClr val="black"/>
                </a:solidFill>
                <a:latin typeface="Arial" panose="020B0604020202020204" pitchFamily="34" charset="0"/>
                <a:cs typeface="Arial" panose="020B0604020202020204" pitchFamily="34" charset="0"/>
              </a:rPr>
              <a:t>Přestože výroba PDP není tak náročná na prostředí jako např. LCD, jsou stále plazma displeje velmi drahé. Životnost plazmových obrazovek je kolem 100 tisíc hodin, což je srovnatelné s životností LCD.</a:t>
            </a:r>
          </a:p>
          <a:p>
            <a:pPr lvl="0">
              <a:lnSpc>
                <a:spcPct val="120000"/>
              </a:lnSpc>
            </a:pPr>
            <a:r>
              <a:rPr lang="cs-CZ" sz="2000" dirty="0">
                <a:solidFill>
                  <a:prstClr val="black"/>
                </a:solidFill>
                <a:latin typeface="Arial" panose="020B0604020202020204" pitchFamily="34" charset="0"/>
                <a:cs typeface="Arial" panose="020B0604020202020204" pitchFamily="34" charset="0"/>
              </a:rPr>
              <a:t>Nevhodnost plazma displejů pro použití s počítači bychom vyčetli ještě z jedné hodnoty – rozteč bodů se zatím nedostala pod 0,3 mm, naopak bývá mnohem vyšší. Proto je stále nejlepší využití těchto obrazovek jako HDTV (</a:t>
            </a:r>
            <a:r>
              <a:rPr lang="cs-CZ" sz="2000" dirty="0" err="1">
                <a:solidFill>
                  <a:prstClr val="black"/>
                </a:solidFill>
                <a:latin typeface="Arial" panose="020B0604020202020204" pitchFamily="34" charset="0"/>
                <a:cs typeface="Arial" panose="020B0604020202020204" pitchFamily="34" charset="0"/>
              </a:rPr>
              <a:t>High</a:t>
            </a:r>
            <a:r>
              <a:rPr lang="cs-CZ" sz="2000" dirty="0">
                <a:solidFill>
                  <a:prstClr val="black"/>
                </a:solidFill>
                <a:latin typeface="Arial" panose="020B0604020202020204" pitchFamily="34" charset="0"/>
                <a:cs typeface="Arial" panose="020B0604020202020204" pitchFamily="34" charset="0"/>
              </a:rPr>
              <a:t> </a:t>
            </a:r>
            <a:r>
              <a:rPr lang="cs-CZ" sz="2000" dirty="0" err="1">
                <a:solidFill>
                  <a:prstClr val="black"/>
                </a:solidFill>
                <a:latin typeface="Arial" panose="020B0604020202020204" pitchFamily="34" charset="0"/>
                <a:cs typeface="Arial" panose="020B0604020202020204" pitchFamily="34" charset="0"/>
              </a:rPr>
              <a:t>Definition</a:t>
            </a:r>
            <a:r>
              <a:rPr lang="cs-CZ" sz="2000" dirty="0">
                <a:solidFill>
                  <a:prstClr val="black"/>
                </a:solidFill>
                <a:latin typeface="Arial" panose="020B0604020202020204" pitchFamily="34" charset="0"/>
                <a:cs typeface="Arial" panose="020B0604020202020204" pitchFamily="34" charset="0"/>
              </a:rPr>
              <a:t> TV) a pro prezentační účely větších společností. </a:t>
            </a:r>
          </a:p>
          <a:p>
            <a:endParaRPr lang="cs-CZ" dirty="0"/>
          </a:p>
        </p:txBody>
      </p:sp>
      <p:sp>
        <p:nvSpPr>
          <p:cNvPr id="4" name="Zástupný symbol pro číslo snímku 3"/>
          <p:cNvSpPr>
            <a:spLocks noGrp="1"/>
          </p:cNvSpPr>
          <p:nvPr>
            <p:ph type="sldNum" sz="quarter" idx="12"/>
          </p:nvPr>
        </p:nvSpPr>
        <p:spPr/>
        <p:txBody>
          <a:bodyPr/>
          <a:lstStyle/>
          <a:p>
            <a:fld id="{AC57A5DF-1266-40EA-9282-1E66B9DE06C0}" type="slidenum">
              <a:rPr lang="cs-CZ" smtClean="0"/>
              <a:t>20</a:t>
            </a:fld>
            <a:endParaRPr lang="cs-CZ"/>
          </a:p>
        </p:txBody>
      </p:sp>
    </p:spTree>
    <p:extLst>
      <p:ext uri="{BB962C8B-B14F-4D97-AF65-F5344CB8AC3E}">
        <p14:creationId xmlns:p14="http://schemas.microsoft.com/office/powerpoint/2010/main" val="22621782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467544" y="332656"/>
            <a:ext cx="8229600" cy="711225"/>
          </a:xfrm>
        </p:spPr>
        <p:txBody>
          <a:bodyPr/>
          <a:lstStyle/>
          <a:p>
            <a:pPr eaLnBrk="1" hangingPunct="1">
              <a:defRPr/>
            </a:pPr>
            <a:r>
              <a:rPr lang="cs-CZ" sz="4000" dirty="0">
                <a:cs typeface="Arial" pitchFamily="34" charset="0"/>
              </a:rPr>
              <a:t>Zobrazování dat</a:t>
            </a:r>
          </a:p>
        </p:txBody>
      </p:sp>
      <p:sp>
        <p:nvSpPr>
          <p:cNvPr id="8195" name="Rectangle 3"/>
          <p:cNvSpPr>
            <a:spLocks noGrp="1" noChangeArrowheads="1"/>
          </p:cNvSpPr>
          <p:nvPr>
            <p:ph type="body" idx="1"/>
          </p:nvPr>
        </p:nvSpPr>
        <p:spPr>
          <a:xfrm>
            <a:off x="468313" y="1268413"/>
            <a:ext cx="8424862" cy="4741862"/>
          </a:xfrm>
        </p:spPr>
        <p:txBody>
          <a:bodyPr>
            <a:normAutofit lnSpcReduction="10000"/>
          </a:bodyPr>
          <a:lstStyle/>
          <a:p>
            <a:pPr eaLnBrk="1" hangingPunct="1">
              <a:defRPr/>
            </a:pPr>
            <a:r>
              <a:rPr lang="cs-CZ" dirty="0">
                <a:solidFill>
                  <a:schemeClr val="tx1"/>
                </a:solidFill>
                <a:latin typeface="Arial" pitchFamily="34" charset="0"/>
                <a:cs typeface="Arial" pitchFamily="34" charset="0"/>
              </a:rPr>
              <a:t>Rastrová grafika </a:t>
            </a:r>
          </a:p>
          <a:p>
            <a:pPr eaLnBrk="1" hangingPunct="1">
              <a:defRPr/>
            </a:pPr>
            <a:r>
              <a:rPr lang="cs-CZ" dirty="0">
                <a:solidFill>
                  <a:schemeClr val="tx1"/>
                </a:solidFill>
                <a:latin typeface="Arial" pitchFamily="34" charset="0"/>
                <a:cs typeface="Arial" pitchFamily="34" charset="0"/>
              </a:rPr>
              <a:t>Vektorová grafika</a:t>
            </a:r>
          </a:p>
          <a:p>
            <a:pPr eaLnBrk="1" hangingPunct="1">
              <a:defRPr/>
            </a:pPr>
            <a:r>
              <a:rPr lang="cs-CZ" dirty="0">
                <a:solidFill>
                  <a:schemeClr val="tx1"/>
                </a:solidFill>
                <a:latin typeface="Arial" pitchFamily="34" charset="0"/>
                <a:cs typeface="Arial" pitchFamily="34" charset="0"/>
              </a:rPr>
              <a:t>Grafická karta</a:t>
            </a:r>
          </a:p>
          <a:p>
            <a:pPr eaLnBrk="1" hangingPunct="1">
              <a:defRPr/>
            </a:pPr>
            <a:r>
              <a:rPr lang="cs-CZ" dirty="0">
                <a:solidFill>
                  <a:schemeClr val="tx1"/>
                </a:solidFill>
                <a:latin typeface="Arial" pitchFamily="34" charset="0"/>
                <a:cs typeface="Arial" pitchFamily="34" charset="0"/>
              </a:rPr>
              <a:t>Pixel - nejmenší zobrazovaný bod</a:t>
            </a:r>
          </a:p>
          <a:p>
            <a:pPr eaLnBrk="1" hangingPunct="1">
              <a:defRPr/>
            </a:pPr>
            <a:r>
              <a:rPr lang="cs-CZ" dirty="0">
                <a:solidFill>
                  <a:schemeClr val="tx1"/>
                </a:solidFill>
                <a:latin typeface="Arial" pitchFamily="34" charset="0"/>
                <a:cs typeface="Arial" pitchFamily="34" charset="0"/>
              </a:rPr>
              <a:t>Video RAM - obsahuje zobrazovaná data</a:t>
            </a:r>
          </a:p>
          <a:p>
            <a:pPr>
              <a:defRPr/>
            </a:pPr>
            <a:r>
              <a:rPr lang="cs-CZ" dirty="0">
                <a:solidFill>
                  <a:schemeClr val="tx1"/>
                </a:solidFill>
                <a:latin typeface="Arial" pitchFamily="34" charset="0"/>
                <a:cs typeface="Arial" pitchFamily="34" charset="0"/>
              </a:rPr>
              <a:t>Rozhraní VGA - analogový grafický výstup (používán starými monitory CRT a kompatibilními zařízeními). Možno převést redukcí z digitálního výstupu DVI.</a:t>
            </a:r>
          </a:p>
          <a:p>
            <a:pPr>
              <a:defRPr/>
            </a:pPr>
            <a:r>
              <a:rPr lang="cs-CZ" dirty="0">
                <a:solidFill>
                  <a:schemeClr val="tx1"/>
                </a:solidFill>
                <a:latin typeface="Arial" pitchFamily="34" charset="0"/>
                <a:cs typeface="Arial" pitchFamily="34" charset="0"/>
              </a:rPr>
              <a:t>Rozhraní DVI - digitální grafický výstup, používaný většinou LCD panelů, projektory a novějšími zobrazovacími zařízeními</a:t>
            </a:r>
          </a:p>
          <a:p>
            <a:pPr eaLnBrk="1" hangingPunct="1">
              <a:defRPr/>
            </a:pPr>
            <a:r>
              <a:rPr lang="cs-CZ" dirty="0">
                <a:solidFill>
                  <a:schemeClr val="tx1"/>
                </a:solidFill>
                <a:latin typeface="Arial" pitchFamily="34" charset="0"/>
                <a:cs typeface="Arial" pitchFamily="34" charset="0"/>
              </a:rPr>
              <a:t>Interaktivní monitory (i pro vstup dat)</a:t>
            </a:r>
          </a:p>
          <a:p>
            <a:pPr eaLnBrk="1" hangingPunct="1">
              <a:defRPr/>
            </a:pPr>
            <a:endParaRPr lang="cs-CZ" b="1" dirty="0"/>
          </a:p>
        </p:txBody>
      </p:sp>
      <p:sp>
        <p:nvSpPr>
          <p:cNvPr id="2" name="Zástupný symbol pro číslo snímku 1"/>
          <p:cNvSpPr>
            <a:spLocks noGrp="1"/>
          </p:cNvSpPr>
          <p:nvPr>
            <p:ph type="sldNum" sz="quarter" idx="12"/>
          </p:nvPr>
        </p:nvSpPr>
        <p:spPr/>
        <p:txBody>
          <a:bodyPr/>
          <a:lstStyle/>
          <a:p>
            <a:fld id="{AC57A5DF-1266-40EA-9282-1E66B9DE06C0}" type="slidenum">
              <a:rPr lang="cs-CZ" smtClean="0"/>
              <a:t>21</a:t>
            </a:fld>
            <a:endParaRPr lang="cs-CZ"/>
          </a:p>
        </p:txBody>
      </p:sp>
    </p:spTree>
    <p:extLst>
      <p:ext uri="{BB962C8B-B14F-4D97-AF65-F5344CB8AC3E}">
        <p14:creationId xmlns:p14="http://schemas.microsoft.com/office/powerpoint/2010/main" val="2782055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67544" y="476672"/>
            <a:ext cx="8229600" cy="835496"/>
          </a:xfrm>
        </p:spPr>
        <p:txBody>
          <a:bodyPr/>
          <a:lstStyle/>
          <a:p>
            <a:r>
              <a:rPr lang="cs-CZ" sz="4000" dirty="0"/>
              <a:t>Rastrová grafika</a:t>
            </a:r>
          </a:p>
        </p:txBody>
      </p:sp>
      <p:sp>
        <p:nvSpPr>
          <p:cNvPr id="3" name="Zástupný symbol pro obsah 2"/>
          <p:cNvSpPr>
            <a:spLocks noGrp="1"/>
          </p:cNvSpPr>
          <p:nvPr>
            <p:ph idx="1"/>
          </p:nvPr>
        </p:nvSpPr>
        <p:spPr/>
        <p:txBody>
          <a:bodyPr>
            <a:normAutofit fontScale="85000" lnSpcReduction="20000"/>
          </a:bodyPr>
          <a:lstStyle/>
          <a:p>
            <a:pPr>
              <a:buClr>
                <a:schemeClr val="tx1"/>
              </a:buClr>
            </a:pPr>
            <a:r>
              <a:rPr lang="cs-CZ" dirty="0">
                <a:solidFill>
                  <a:srgbClr val="FF0000"/>
                </a:solidFill>
                <a:latin typeface="Arial" panose="020B0604020202020204" pitchFamily="34" charset="0"/>
                <a:cs typeface="Arial" panose="020B0604020202020204" pitchFamily="34" charset="0"/>
              </a:rPr>
              <a:t>Bitmapová grafika </a:t>
            </a:r>
            <a:r>
              <a:rPr lang="cs-CZ" dirty="0">
                <a:solidFill>
                  <a:schemeClr val="tx1"/>
                </a:solidFill>
                <a:latin typeface="Arial" panose="020B0604020202020204" pitchFamily="34" charset="0"/>
                <a:cs typeface="Arial" panose="020B0604020202020204" pitchFamily="34" charset="0"/>
              </a:rPr>
              <a:t>(</a:t>
            </a:r>
            <a:r>
              <a:rPr lang="cs-CZ" dirty="0">
                <a:solidFill>
                  <a:srgbClr val="FF0000"/>
                </a:solidFill>
                <a:latin typeface="Arial" panose="020B0604020202020204" pitchFamily="34" charset="0"/>
                <a:cs typeface="Arial" panose="020B0604020202020204" pitchFamily="34" charset="0"/>
              </a:rPr>
              <a:t>rastrová grafika</a:t>
            </a:r>
            <a:r>
              <a:rPr lang="cs-CZ" dirty="0">
                <a:solidFill>
                  <a:schemeClr val="tx1"/>
                </a:solidFill>
                <a:latin typeface="Arial" panose="020B0604020202020204" pitchFamily="34" charset="0"/>
                <a:cs typeface="Arial" panose="020B0604020202020204" pitchFamily="34" charset="0"/>
              </a:rPr>
              <a:t>) je jeden ze dvou základních způsobů, jakým počítače ukládají a zpracovávají obrazové informace. Spolu s vektorovou grafikou představují dva základní způsoby ukládání obrázků.</a:t>
            </a:r>
          </a:p>
          <a:p>
            <a:pPr>
              <a:buClr>
                <a:schemeClr val="tx1"/>
              </a:buClr>
            </a:pPr>
            <a:r>
              <a:rPr lang="cs-CZ" dirty="0">
                <a:solidFill>
                  <a:schemeClr val="tx1"/>
                </a:solidFill>
                <a:latin typeface="Arial" panose="020B0604020202020204" pitchFamily="34" charset="0"/>
                <a:cs typeface="Arial" panose="020B0604020202020204" pitchFamily="34" charset="0"/>
              </a:rPr>
              <a:t>V bitmapové grafice je celý obrázek popsán pomocí jednotlivých barevných bodů (pixelů). Body jsou uspořádány do mřížky. Každý bod má určen svou přesnou polohu a barvu v nějakém barevném modelu (např. RGB). Tento způsob popisu obrázků používá např. televize nebo digitální fotoaparát. Kvalitu záznamu obrázku ovlivňuje především rozlišení a barevná hloubka.</a:t>
            </a:r>
          </a:p>
          <a:p>
            <a:pPr>
              <a:buClr>
                <a:schemeClr val="tx1"/>
              </a:buClr>
            </a:pPr>
            <a:r>
              <a:rPr lang="cs-CZ" dirty="0">
                <a:solidFill>
                  <a:schemeClr val="tx1"/>
                </a:solidFill>
                <a:latin typeface="Arial" panose="020B0604020202020204" pitchFamily="34" charset="0"/>
                <a:cs typeface="Arial" panose="020B0604020202020204" pitchFamily="34" charset="0"/>
              </a:rPr>
              <a:t>Rozmístění a počet barevných bodů obvykle odpovídají zařízení, na kterém se obrázek zobrazuje (monitor, papír). Pokud se obrázek zobrazuje na monitoru, stačí rozlišení 72 DPI, pro tisk na tiskárně 300 DPI.</a:t>
            </a:r>
          </a:p>
          <a:p>
            <a:pPr>
              <a:buClr>
                <a:schemeClr val="tx1"/>
              </a:buClr>
            </a:pPr>
            <a:r>
              <a:rPr lang="cs-CZ" dirty="0">
                <a:solidFill>
                  <a:schemeClr val="tx1"/>
                </a:solidFill>
                <a:latin typeface="Arial" panose="020B0604020202020204" pitchFamily="34" charset="0"/>
                <a:cs typeface="Arial" panose="020B0604020202020204" pitchFamily="34" charset="0"/>
              </a:rPr>
              <a:t>Pro převod obrazových předloh (klasické fotografie, kreseb a dalších) do bitmapové grafiky slouží zařízení nazývané skener nebo digitální fotoaparát.</a:t>
            </a:r>
          </a:p>
        </p:txBody>
      </p:sp>
      <p:sp>
        <p:nvSpPr>
          <p:cNvPr id="4" name="Zástupný symbol pro číslo snímku 3"/>
          <p:cNvSpPr>
            <a:spLocks noGrp="1"/>
          </p:cNvSpPr>
          <p:nvPr>
            <p:ph type="sldNum" sz="quarter" idx="12"/>
          </p:nvPr>
        </p:nvSpPr>
        <p:spPr/>
        <p:txBody>
          <a:bodyPr/>
          <a:lstStyle/>
          <a:p>
            <a:fld id="{AC57A5DF-1266-40EA-9282-1E66B9DE06C0}" type="slidenum">
              <a:rPr lang="cs-CZ" smtClean="0"/>
              <a:t>22</a:t>
            </a:fld>
            <a:endParaRPr lang="cs-CZ"/>
          </a:p>
        </p:txBody>
      </p:sp>
    </p:spTree>
    <p:extLst>
      <p:ext uri="{BB962C8B-B14F-4D97-AF65-F5344CB8AC3E}">
        <p14:creationId xmlns:p14="http://schemas.microsoft.com/office/powerpoint/2010/main" val="40229804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67544" y="476672"/>
            <a:ext cx="8229600" cy="691480"/>
          </a:xfrm>
        </p:spPr>
        <p:txBody>
          <a:bodyPr/>
          <a:lstStyle/>
          <a:p>
            <a:r>
              <a:rPr lang="cs-CZ" sz="4000" dirty="0"/>
              <a:t>Výhody a nevýhody</a:t>
            </a:r>
          </a:p>
        </p:txBody>
      </p:sp>
      <p:sp>
        <p:nvSpPr>
          <p:cNvPr id="3" name="Zástupný symbol pro obsah 2"/>
          <p:cNvSpPr>
            <a:spLocks noGrp="1"/>
          </p:cNvSpPr>
          <p:nvPr>
            <p:ph idx="1"/>
          </p:nvPr>
        </p:nvSpPr>
        <p:spPr/>
        <p:txBody>
          <a:bodyPr>
            <a:normAutofit/>
          </a:bodyPr>
          <a:lstStyle/>
          <a:p>
            <a:r>
              <a:rPr lang="cs-CZ" dirty="0">
                <a:solidFill>
                  <a:schemeClr val="tx1"/>
                </a:solidFill>
                <a:latin typeface="Arial" panose="020B0604020202020204" pitchFamily="34" charset="0"/>
                <a:cs typeface="Arial" panose="020B0604020202020204" pitchFamily="34" charset="0"/>
              </a:rPr>
              <a:t>Pořízení obrázku je velmi snadné například pomocí fotoaparátu nebo pomocí skeneru.</a:t>
            </a:r>
          </a:p>
          <a:p>
            <a:r>
              <a:rPr lang="cs-CZ" dirty="0">
                <a:solidFill>
                  <a:schemeClr val="tx1"/>
                </a:solidFill>
                <a:latin typeface="Arial" panose="020B0604020202020204" pitchFamily="34" charset="0"/>
                <a:cs typeface="Arial" panose="020B0604020202020204" pitchFamily="34" charset="0"/>
              </a:rPr>
              <a:t>Velké nároky na paměťové zdroje (při vysokém rozlišení a barevné hloubce velikost obrázku dosahuje i jednotek megabytů, v profesionální grafice se běžně operuje i s podklady o desítkách megabytů).</a:t>
            </a:r>
          </a:p>
          <a:p>
            <a:r>
              <a:rPr lang="cs-CZ" dirty="0">
                <a:solidFill>
                  <a:schemeClr val="tx1"/>
                </a:solidFill>
                <a:latin typeface="Arial" panose="020B0604020202020204" pitchFamily="34" charset="0"/>
                <a:cs typeface="Arial" panose="020B0604020202020204" pitchFamily="34" charset="0"/>
              </a:rPr>
              <a:t>Změna velikosti (zvětšování nebo zmenšování) vede ke zhoršení obrazové kvality obrázku.</a:t>
            </a:r>
          </a:p>
          <a:p>
            <a:r>
              <a:rPr lang="cs-CZ" dirty="0">
                <a:solidFill>
                  <a:schemeClr val="tx1"/>
                </a:solidFill>
                <a:latin typeface="Arial" panose="020B0604020202020204" pitchFamily="34" charset="0"/>
                <a:cs typeface="Arial" panose="020B0604020202020204" pitchFamily="34" charset="0"/>
              </a:rPr>
              <a:t>Zvětšování obrázku je možné jen v omezené míře, neboť při větším zvětšení je na výsledném obrázku patrný rastr.</a:t>
            </a:r>
          </a:p>
        </p:txBody>
      </p:sp>
      <p:sp>
        <p:nvSpPr>
          <p:cNvPr id="4" name="Zástupný symbol pro číslo snímku 3"/>
          <p:cNvSpPr>
            <a:spLocks noGrp="1"/>
          </p:cNvSpPr>
          <p:nvPr>
            <p:ph type="sldNum" sz="quarter" idx="12"/>
          </p:nvPr>
        </p:nvSpPr>
        <p:spPr/>
        <p:txBody>
          <a:bodyPr/>
          <a:lstStyle/>
          <a:p>
            <a:fld id="{AC57A5DF-1266-40EA-9282-1E66B9DE06C0}" type="slidenum">
              <a:rPr lang="cs-CZ" smtClean="0"/>
              <a:t>23</a:t>
            </a:fld>
            <a:endParaRPr lang="cs-CZ"/>
          </a:p>
        </p:txBody>
      </p:sp>
    </p:spTree>
    <p:extLst>
      <p:ext uri="{BB962C8B-B14F-4D97-AF65-F5344CB8AC3E}">
        <p14:creationId xmlns:p14="http://schemas.microsoft.com/office/powerpoint/2010/main" val="40695006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67544" y="548680"/>
            <a:ext cx="8229600" cy="763488"/>
          </a:xfrm>
        </p:spPr>
        <p:txBody>
          <a:bodyPr/>
          <a:lstStyle/>
          <a:p>
            <a:r>
              <a:rPr lang="cs-CZ" sz="4000" dirty="0"/>
              <a:t>Vektorová grafika</a:t>
            </a:r>
          </a:p>
        </p:txBody>
      </p:sp>
      <p:sp>
        <p:nvSpPr>
          <p:cNvPr id="3" name="Zástupný symbol pro obsah 2"/>
          <p:cNvSpPr>
            <a:spLocks noGrp="1"/>
          </p:cNvSpPr>
          <p:nvPr>
            <p:ph idx="1"/>
          </p:nvPr>
        </p:nvSpPr>
        <p:spPr/>
        <p:txBody>
          <a:bodyPr/>
          <a:lstStyle/>
          <a:p>
            <a:pPr>
              <a:buClr>
                <a:schemeClr val="tx1"/>
              </a:buClr>
            </a:pPr>
            <a:r>
              <a:rPr lang="cs-CZ" dirty="0">
                <a:solidFill>
                  <a:srgbClr val="FF0000"/>
                </a:solidFill>
                <a:latin typeface="Arial" panose="020B0604020202020204" pitchFamily="34" charset="0"/>
                <a:cs typeface="Arial" panose="020B0604020202020204" pitchFamily="34" charset="0"/>
              </a:rPr>
              <a:t>Vektorová grafika </a:t>
            </a:r>
            <a:r>
              <a:rPr lang="cs-CZ" dirty="0">
                <a:solidFill>
                  <a:schemeClr val="tx1"/>
                </a:solidFill>
                <a:latin typeface="Arial" panose="020B0604020202020204" pitchFamily="34" charset="0"/>
                <a:cs typeface="Arial" panose="020B0604020202020204" pitchFamily="34" charset="0"/>
              </a:rPr>
              <a:t>je jeden ze dvou základních způsobů reprezentace obrazových informací v počítačové grafice. Zatímco v rastrové grafice je celý obrázek popsán pomocí hodnot jednotlivých barevných bodů (pixelů) uspořádaných do pravoúhlé mřížky, vektorový obrázek je složen ze základních, přesně definovaných útvarů, jako jsou body, přímky, křivky a mnohoúhelníky.</a:t>
            </a:r>
          </a:p>
        </p:txBody>
      </p:sp>
      <p:sp>
        <p:nvSpPr>
          <p:cNvPr id="4" name="Zástupný symbol pro číslo snímku 3"/>
          <p:cNvSpPr>
            <a:spLocks noGrp="1"/>
          </p:cNvSpPr>
          <p:nvPr>
            <p:ph type="sldNum" sz="quarter" idx="12"/>
          </p:nvPr>
        </p:nvSpPr>
        <p:spPr/>
        <p:txBody>
          <a:bodyPr/>
          <a:lstStyle/>
          <a:p>
            <a:fld id="{AC57A5DF-1266-40EA-9282-1E66B9DE06C0}" type="slidenum">
              <a:rPr lang="cs-CZ" smtClean="0"/>
              <a:t>24</a:t>
            </a:fld>
            <a:endParaRPr lang="cs-CZ"/>
          </a:p>
        </p:txBody>
      </p:sp>
    </p:spTree>
    <p:extLst>
      <p:ext uri="{BB962C8B-B14F-4D97-AF65-F5344CB8AC3E}">
        <p14:creationId xmlns:p14="http://schemas.microsoft.com/office/powerpoint/2010/main" val="4586887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67544" y="692696"/>
            <a:ext cx="8229600" cy="691480"/>
          </a:xfrm>
        </p:spPr>
        <p:txBody>
          <a:bodyPr/>
          <a:lstStyle/>
          <a:p>
            <a:r>
              <a:rPr lang="cs-CZ" sz="4000" dirty="0"/>
              <a:t>Výhody a nevýhody</a:t>
            </a:r>
          </a:p>
        </p:txBody>
      </p:sp>
      <p:sp>
        <p:nvSpPr>
          <p:cNvPr id="3" name="Zástupný symbol pro obsah 2"/>
          <p:cNvSpPr>
            <a:spLocks noGrp="1"/>
          </p:cNvSpPr>
          <p:nvPr>
            <p:ph idx="1"/>
          </p:nvPr>
        </p:nvSpPr>
        <p:spPr/>
        <p:txBody>
          <a:bodyPr>
            <a:normAutofit fontScale="92500" lnSpcReduction="10000"/>
          </a:bodyPr>
          <a:lstStyle/>
          <a:p>
            <a:r>
              <a:rPr lang="cs-CZ" dirty="0">
                <a:solidFill>
                  <a:schemeClr val="tx1"/>
                </a:solidFill>
                <a:latin typeface="Arial" panose="020B0604020202020204" pitchFamily="34" charset="0"/>
                <a:cs typeface="Arial" panose="020B0604020202020204" pitchFamily="34" charset="0"/>
              </a:rPr>
              <a:t>Je v ní možné libovolné zmenšování nebo zvětšování obrázku beze ztráty kvality.</a:t>
            </a:r>
          </a:p>
          <a:p>
            <a:r>
              <a:rPr lang="cs-CZ" dirty="0">
                <a:solidFill>
                  <a:schemeClr val="tx1"/>
                </a:solidFill>
                <a:latin typeface="Arial" panose="020B0604020202020204" pitchFamily="34" charset="0"/>
                <a:cs typeface="Arial" panose="020B0604020202020204" pitchFamily="34" charset="0"/>
              </a:rPr>
              <a:t>Je možné pracovat s každým objektem v obrázku odděleně.</a:t>
            </a:r>
          </a:p>
          <a:p>
            <a:r>
              <a:rPr lang="cs-CZ" dirty="0">
                <a:solidFill>
                  <a:schemeClr val="tx1"/>
                </a:solidFill>
                <a:latin typeface="Arial" panose="020B0604020202020204" pitchFamily="34" charset="0"/>
                <a:cs typeface="Arial" panose="020B0604020202020204" pitchFamily="34" charset="0"/>
              </a:rPr>
              <a:t>Výsledná paměťová náročnost obrázku je u jednolitých barevných obrázků menší, než při použití rastrového zápisu.</a:t>
            </a:r>
          </a:p>
          <a:p>
            <a:r>
              <a:rPr lang="cs-CZ" dirty="0">
                <a:solidFill>
                  <a:schemeClr val="tx1"/>
                </a:solidFill>
                <a:latin typeface="Arial" panose="020B0604020202020204" pitchFamily="34" charset="0"/>
                <a:cs typeface="Arial" panose="020B0604020202020204" pitchFamily="34" charset="0"/>
              </a:rPr>
              <a:t>Oproti rastrové grafice zpravidla složitější pořízení obrázku. V rastrové grafice lze obrázek snadno pořídit pomocí fotoaparátu nebo skeneru.</a:t>
            </a:r>
          </a:p>
          <a:p>
            <a:r>
              <a:rPr lang="cs-CZ" dirty="0">
                <a:solidFill>
                  <a:schemeClr val="tx1"/>
                </a:solidFill>
                <a:latin typeface="Arial" panose="020B0604020202020204" pitchFamily="34" charset="0"/>
                <a:cs typeface="Arial" panose="020B0604020202020204" pitchFamily="34" charset="0"/>
              </a:rPr>
              <a:t>Překročí-li složitost grafického objektu určitou mez, začne být vektorová grafika náročnější na operační paměť a procesor než grafika bitmapová.</a:t>
            </a:r>
          </a:p>
          <a:p>
            <a:r>
              <a:rPr lang="cs-CZ" dirty="0">
                <a:solidFill>
                  <a:schemeClr val="tx1"/>
                </a:solidFill>
                <a:latin typeface="Arial" panose="020B0604020202020204" pitchFamily="34" charset="0"/>
                <a:cs typeface="Arial" panose="020B0604020202020204" pitchFamily="34" charset="0"/>
              </a:rPr>
              <a:t>Nehodí se na zápis složitých barevných ploch - například fotografie nebo hieroglyfy.</a:t>
            </a:r>
          </a:p>
        </p:txBody>
      </p:sp>
      <p:sp>
        <p:nvSpPr>
          <p:cNvPr id="4" name="Zástupný symbol pro číslo snímku 3"/>
          <p:cNvSpPr>
            <a:spLocks noGrp="1"/>
          </p:cNvSpPr>
          <p:nvPr>
            <p:ph type="sldNum" sz="quarter" idx="12"/>
          </p:nvPr>
        </p:nvSpPr>
        <p:spPr/>
        <p:txBody>
          <a:bodyPr/>
          <a:lstStyle/>
          <a:p>
            <a:fld id="{AC57A5DF-1266-40EA-9282-1E66B9DE06C0}" type="slidenum">
              <a:rPr lang="cs-CZ" smtClean="0"/>
              <a:t>25</a:t>
            </a:fld>
            <a:endParaRPr lang="cs-CZ"/>
          </a:p>
        </p:txBody>
      </p:sp>
    </p:spTree>
    <p:extLst>
      <p:ext uri="{BB962C8B-B14F-4D97-AF65-F5344CB8AC3E}">
        <p14:creationId xmlns:p14="http://schemas.microsoft.com/office/powerpoint/2010/main" val="5815011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79425" y="332656"/>
            <a:ext cx="8229600" cy="835496"/>
          </a:xfrm>
        </p:spPr>
        <p:txBody>
          <a:bodyPr/>
          <a:lstStyle/>
          <a:p>
            <a:pPr>
              <a:defRPr/>
            </a:pPr>
            <a:r>
              <a:rPr lang="cs-CZ" sz="4000" dirty="0">
                <a:cs typeface="Arial" pitchFamily="34" charset="0"/>
              </a:rPr>
              <a:t>Grafická karta</a:t>
            </a:r>
          </a:p>
        </p:txBody>
      </p:sp>
      <p:sp>
        <p:nvSpPr>
          <p:cNvPr id="6" name="Rectangle 3"/>
          <p:cNvSpPr txBox="1">
            <a:spLocks noRot="1" noChangeArrowheads="1"/>
          </p:cNvSpPr>
          <p:nvPr/>
        </p:nvSpPr>
        <p:spPr bwMode="auto">
          <a:xfrm>
            <a:off x="323850" y="1268413"/>
            <a:ext cx="8540750" cy="5040907"/>
          </a:xfrm>
          <a:prstGeom prst="rect">
            <a:avLst/>
          </a:prstGeom>
          <a:noFill/>
          <a:ln w="9525">
            <a:noFill/>
            <a:miter lim="800000"/>
            <a:headEnd/>
            <a:tailEnd/>
          </a:ln>
          <a:effectLst/>
        </p:spPr>
        <p:txBody>
          <a:bodyPr/>
          <a:lstStyle/>
          <a:p>
            <a:pPr marL="457200" indent="-457200">
              <a:spcBef>
                <a:spcPct val="20000"/>
              </a:spcBef>
              <a:buClr>
                <a:schemeClr val="tx1"/>
              </a:buClr>
              <a:buSzPct val="100000"/>
              <a:buFont typeface="Arial" panose="020B0604020202020204" pitchFamily="34" charset="0"/>
              <a:buChar char="•"/>
              <a:defRPr/>
            </a:pPr>
            <a:r>
              <a:rPr lang="cs-CZ" sz="2400" dirty="0">
                <a:latin typeface="Arial" pitchFamily="34" charset="0"/>
                <a:cs typeface="Arial" pitchFamily="34" charset="0"/>
              </a:rPr>
              <a:t>Grafická karta se stará o grafický výstup na monitor, TV obrazovku či jinou zobrazovací jednotku.</a:t>
            </a:r>
          </a:p>
          <a:p>
            <a:pPr marL="457200" indent="-457200">
              <a:spcBef>
                <a:spcPct val="20000"/>
              </a:spcBef>
              <a:buClr>
                <a:schemeClr val="tx1"/>
              </a:buClr>
              <a:buSzPct val="100000"/>
              <a:buFont typeface="Arial" panose="020B0604020202020204" pitchFamily="34" charset="0"/>
              <a:buChar char="•"/>
              <a:defRPr/>
            </a:pPr>
            <a:r>
              <a:rPr lang="cs-CZ" sz="2400" dirty="0">
                <a:latin typeface="Arial" pitchFamily="34" charset="0"/>
                <a:cs typeface="Arial" pitchFamily="34" charset="0"/>
              </a:rPr>
              <a:t>Grafická karta je v současné době volitelnou součástí počítače. Jejím úkolem je přijímat úkoly od CPU nebo APU, zpracovávat je a vytvářet grafický výstup na monitoru, nebo též ve spolupráci s CPU provádět obecné výpočty. Dříve byla připojena přes AGP slot, zatímco dnes je většinou připojena přes PCI-Express slot.</a:t>
            </a:r>
          </a:p>
          <a:p>
            <a:pPr marL="457200" indent="-457200">
              <a:spcBef>
                <a:spcPct val="20000"/>
              </a:spcBef>
              <a:buClr>
                <a:schemeClr val="tx1"/>
              </a:buClr>
              <a:buSzPct val="100000"/>
              <a:buFont typeface="Arial" panose="020B0604020202020204" pitchFamily="34" charset="0"/>
              <a:buChar char="•"/>
              <a:defRPr/>
            </a:pPr>
            <a:r>
              <a:rPr lang="cs-CZ" sz="2400" dirty="0">
                <a:latin typeface="Arial" pitchFamily="34" charset="0"/>
                <a:cs typeface="Arial" pitchFamily="34" charset="0"/>
              </a:rPr>
              <a:t>Bývá buďto integrovaná na základní desce počítače, nebo jako samostatná karta v počítači.</a:t>
            </a:r>
          </a:p>
          <a:p>
            <a:pPr marL="457200" indent="-457200">
              <a:spcBef>
                <a:spcPct val="20000"/>
              </a:spcBef>
              <a:buClr>
                <a:schemeClr val="tx1"/>
              </a:buClr>
              <a:buSzPct val="100000"/>
              <a:buFont typeface="Arial" panose="020B0604020202020204" pitchFamily="34" charset="0"/>
              <a:buChar char="•"/>
              <a:defRPr/>
            </a:pPr>
            <a:endParaRPr lang="cs-CZ" sz="2800" dirty="0">
              <a:latin typeface="Arial" pitchFamily="34" charset="0"/>
              <a:cs typeface="Arial" pitchFamily="34" charset="0"/>
            </a:endParaRPr>
          </a:p>
          <a:p>
            <a:pPr marL="342900" indent="-342900">
              <a:spcBef>
                <a:spcPct val="20000"/>
              </a:spcBef>
              <a:buClr>
                <a:schemeClr val="hlink"/>
              </a:buClr>
              <a:buSzPct val="70000"/>
              <a:buFont typeface="Wingdings" pitchFamily="2" charset="2"/>
              <a:buChar char="n"/>
              <a:defRPr/>
            </a:pPr>
            <a:endParaRPr lang="cs-CZ" sz="3200" kern="0" dirty="0">
              <a:effectLst>
                <a:outerShdw blurRad="38100" dist="38100" dir="2700000" algn="tl">
                  <a:srgbClr val="000000"/>
                </a:outerShdw>
              </a:effectLst>
              <a:latin typeface="+mn-lt"/>
            </a:endParaRPr>
          </a:p>
        </p:txBody>
      </p:sp>
      <p:sp>
        <p:nvSpPr>
          <p:cNvPr id="3" name="Zástupný symbol pro číslo snímku 2"/>
          <p:cNvSpPr>
            <a:spLocks noGrp="1"/>
          </p:cNvSpPr>
          <p:nvPr>
            <p:ph type="sldNum" sz="quarter" idx="12"/>
          </p:nvPr>
        </p:nvSpPr>
        <p:spPr/>
        <p:txBody>
          <a:bodyPr/>
          <a:lstStyle/>
          <a:p>
            <a:fld id="{AC57A5DF-1266-40EA-9282-1E66B9DE06C0}" type="slidenum">
              <a:rPr lang="cs-CZ" smtClean="0"/>
              <a:t>26</a:t>
            </a:fld>
            <a:endParaRPr lang="cs-CZ"/>
          </a:p>
        </p:txBody>
      </p:sp>
    </p:spTree>
    <p:extLst>
      <p:ext uri="{BB962C8B-B14F-4D97-AF65-F5344CB8AC3E}">
        <p14:creationId xmlns:p14="http://schemas.microsoft.com/office/powerpoint/2010/main" val="10987471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323850" y="548680"/>
            <a:ext cx="8496300" cy="783233"/>
          </a:xfrm>
        </p:spPr>
        <p:txBody>
          <a:bodyPr/>
          <a:lstStyle/>
          <a:p>
            <a:pPr eaLnBrk="1" hangingPunct="1">
              <a:defRPr/>
            </a:pPr>
            <a:r>
              <a:rPr lang="cs-CZ" sz="4000" dirty="0">
                <a:cs typeface="Arial" pitchFamily="34" charset="0"/>
              </a:rPr>
              <a:t>Rozlišení v </a:t>
            </a:r>
            <a:r>
              <a:rPr lang="cs-CZ" sz="4000" dirty="0" err="1">
                <a:cs typeface="Arial" pitchFamily="34" charset="0"/>
              </a:rPr>
              <a:t>pixelech</a:t>
            </a:r>
            <a:r>
              <a:rPr lang="cs-CZ" sz="4000" dirty="0">
                <a:cs typeface="Arial" pitchFamily="34" charset="0"/>
              </a:rPr>
              <a:t> (režim 4:3)</a:t>
            </a:r>
          </a:p>
        </p:txBody>
      </p:sp>
      <p:sp>
        <p:nvSpPr>
          <p:cNvPr id="8195" name="Rectangle 3"/>
          <p:cNvSpPr>
            <a:spLocks noGrp="1" noChangeArrowheads="1"/>
          </p:cNvSpPr>
          <p:nvPr>
            <p:ph type="body" idx="1"/>
          </p:nvPr>
        </p:nvSpPr>
        <p:spPr>
          <a:xfrm>
            <a:off x="1258888" y="1844823"/>
            <a:ext cx="5257800" cy="4165451"/>
          </a:xfrm>
        </p:spPr>
        <p:txBody>
          <a:bodyPr/>
          <a:lstStyle/>
          <a:p>
            <a:pPr>
              <a:defRPr/>
            </a:pPr>
            <a:r>
              <a:rPr lang="cs-CZ" dirty="0">
                <a:solidFill>
                  <a:schemeClr val="tx1"/>
                </a:solidFill>
                <a:latin typeface="Arial" pitchFamily="34" charset="0"/>
                <a:cs typeface="Arial" pitchFamily="34" charset="0"/>
              </a:rPr>
              <a:t>XGA 1024×768</a:t>
            </a:r>
          </a:p>
          <a:p>
            <a:pPr>
              <a:defRPr/>
            </a:pPr>
            <a:r>
              <a:rPr lang="cs-CZ" dirty="0">
                <a:solidFill>
                  <a:schemeClr val="tx1"/>
                </a:solidFill>
                <a:latin typeface="Arial" pitchFamily="34" charset="0"/>
                <a:cs typeface="Arial" pitchFamily="34" charset="0"/>
              </a:rPr>
              <a:t>SXGA− 1280×960</a:t>
            </a:r>
          </a:p>
          <a:p>
            <a:pPr>
              <a:defRPr/>
            </a:pPr>
            <a:r>
              <a:rPr lang="cs-CZ" dirty="0">
                <a:solidFill>
                  <a:schemeClr val="tx1"/>
                </a:solidFill>
                <a:latin typeface="Arial" pitchFamily="34" charset="0"/>
                <a:cs typeface="Arial" pitchFamily="34" charset="0"/>
              </a:rPr>
              <a:t>SXGA+ 1400×1050</a:t>
            </a:r>
          </a:p>
          <a:p>
            <a:pPr>
              <a:defRPr/>
            </a:pPr>
            <a:r>
              <a:rPr lang="cs-CZ" dirty="0">
                <a:solidFill>
                  <a:schemeClr val="tx1"/>
                </a:solidFill>
                <a:latin typeface="Arial" pitchFamily="34" charset="0"/>
                <a:cs typeface="Arial" pitchFamily="34" charset="0"/>
              </a:rPr>
              <a:t>UXGA 1600×1200</a:t>
            </a:r>
          </a:p>
          <a:p>
            <a:pPr>
              <a:defRPr/>
            </a:pPr>
            <a:r>
              <a:rPr lang="cs-CZ" dirty="0">
                <a:solidFill>
                  <a:schemeClr val="tx1"/>
                </a:solidFill>
                <a:latin typeface="Arial" pitchFamily="34" charset="0"/>
                <a:cs typeface="Arial" pitchFamily="34" charset="0"/>
              </a:rPr>
              <a:t>QXGA 2048×1536</a:t>
            </a:r>
          </a:p>
          <a:p>
            <a:pPr>
              <a:defRPr/>
            </a:pPr>
            <a:r>
              <a:rPr lang="cs-CZ" dirty="0">
                <a:solidFill>
                  <a:schemeClr val="tx1"/>
                </a:solidFill>
                <a:latin typeface="Arial" pitchFamily="34" charset="0"/>
                <a:cs typeface="Arial" pitchFamily="34" charset="0"/>
              </a:rPr>
              <a:t>QSXGA+ 2800×2100</a:t>
            </a:r>
          </a:p>
          <a:p>
            <a:pPr>
              <a:defRPr/>
            </a:pPr>
            <a:r>
              <a:rPr lang="cs-CZ" dirty="0">
                <a:solidFill>
                  <a:schemeClr val="tx1"/>
                </a:solidFill>
                <a:latin typeface="Arial" pitchFamily="34" charset="0"/>
                <a:cs typeface="Arial" pitchFamily="34" charset="0"/>
              </a:rPr>
              <a:t>QUXGA 3200×2400</a:t>
            </a:r>
            <a:endParaRPr lang="cs-CZ" kern="1200" dirty="0">
              <a:solidFill>
                <a:schemeClr val="tx1"/>
              </a:solidFill>
              <a:latin typeface="Arial" pitchFamily="34" charset="0"/>
              <a:cs typeface="Arial" pitchFamily="34" charset="0"/>
            </a:endParaRPr>
          </a:p>
        </p:txBody>
      </p:sp>
      <p:sp>
        <p:nvSpPr>
          <p:cNvPr id="2" name="Zástupný symbol pro číslo snímku 1"/>
          <p:cNvSpPr>
            <a:spLocks noGrp="1"/>
          </p:cNvSpPr>
          <p:nvPr>
            <p:ph type="sldNum" sz="quarter" idx="12"/>
          </p:nvPr>
        </p:nvSpPr>
        <p:spPr/>
        <p:txBody>
          <a:bodyPr/>
          <a:lstStyle/>
          <a:p>
            <a:fld id="{AC57A5DF-1266-40EA-9282-1E66B9DE06C0}" type="slidenum">
              <a:rPr lang="cs-CZ" smtClean="0"/>
              <a:t>27</a:t>
            </a:fld>
            <a:endParaRPr lang="cs-CZ"/>
          </a:p>
        </p:txBody>
      </p:sp>
    </p:spTree>
    <p:extLst>
      <p:ext uri="{BB962C8B-B14F-4D97-AF65-F5344CB8AC3E}">
        <p14:creationId xmlns:p14="http://schemas.microsoft.com/office/powerpoint/2010/main" val="35242770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67544" y="332656"/>
            <a:ext cx="8229600" cy="835496"/>
          </a:xfrm>
        </p:spPr>
        <p:txBody>
          <a:bodyPr/>
          <a:lstStyle/>
          <a:p>
            <a:r>
              <a:rPr lang="cs-CZ" sz="4000" dirty="0"/>
              <a:t>Rozlišení v pixelech (režim 16:9)</a:t>
            </a:r>
          </a:p>
        </p:txBody>
      </p:sp>
      <p:sp>
        <p:nvSpPr>
          <p:cNvPr id="3" name="Zástupný symbol pro obsah 2"/>
          <p:cNvSpPr>
            <a:spLocks noGrp="1"/>
          </p:cNvSpPr>
          <p:nvPr>
            <p:ph idx="1"/>
          </p:nvPr>
        </p:nvSpPr>
        <p:spPr/>
        <p:txBody>
          <a:bodyPr/>
          <a:lstStyle/>
          <a:p>
            <a:r>
              <a:rPr lang="cs-CZ" dirty="0">
                <a:solidFill>
                  <a:schemeClr val="tx1"/>
                </a:solidFill>
                <a:latin typeface="Arial" panose="020B0604020202020204" pitchFamily="34" charset="0"/>
                <a:cs typeface="Arial" panose="020B0604020202020204" pitchFamily="34" charset="0"/>
              </a:rPr>
              <a:t>WVGA 854×480</a:t>
            </a:r>
          </a:p>
          <a:p>
            <a:r>
              <a:rPr lang="cs-CZ" dirty="0">
                <a:solidFill>
                  <a:schemeClr val="tx1"/>
                </a:solidFill>
                <a:latin typeface="Arial" panose="020B0604020202020204" pitchFamily="34" charset="0"/>
                <a:cs typeface="Arial" panose="020B0604020202020204" pitchFamily="34" charset="0"/>
              </a:rPr>
              <a:t>HD 720 1280×720</a:t>
            </a:r>
          </a:p>
          <a:p>
            <a:r>
              <a:rPr lang="cs-CZ" dirty="0">
                <a:solidFill>
                  <a:schemeClr val="tx1"/>
                </a:solidFill>
                <a:latin typeface="Arial" panose="020B0604020202020204" pitchFamily="34" charset="0"/>
                <a:cs typeface="Arial" panose="020B0604020202020204" pitchFamily="34" charset="0"/>
              </a:rPr>
              <a:t>WXGA 1366×768</a:t>
            </a:r>
          </a:p>
          <a:p>
            <a:r>
              <a:rPr lang="cs-CZ" dirty="0">
                <a:solidFill>
                  <a:schemeClr val="tx1"/>
                </a:solidFill>
                <a:latin typeface="Arial" panose="020B0604020202020204" pitchFamily="34" charset="0"/>
                <a:cs typeface="Arial" panose="020B0604020202020204" pitchFamily="34" charset="0"/>
              </a:rPr>
              <a:t>WXGA++ 1600×900</a:t>
            </a:r>
          </a:p>
          <a:p>
            <a:r>
              <a:rPr lang="cs-CZ" dirty="0">
                <a:solidFill>
                  <a:schemeClr val="tx1"/>
                </a:solidFill>
                <a:latin typeface="Arial" panose="020B0604020202020204" pitchFamily="34" charset="0"/>
                <a:cs typeface="Arial" panose="020B0604020202020204" pitchFamily="34" charset="0"/>
              </a:rPr>
              <a:t>HD 1080 1920×1080 (full HD)</a:t>
            </a:r>
          </a:p>
          <a:p>
            <a:r>
              <a:rPr lang="cs-CZ" dirty="0">
                <a:solidFill>
                  <a:schemeClr val="tx1"/>
                </a:solidFill>
                <a:latin typeface="Arial" panose="020B0604020202020204" pitchFamily="34" charset="0"/>
                <a:cs typeface="Arial" panose="020B0604020202020204" pitchFamily="34" charset="0"/>
              </a:rPr>
              <a:t>QFHD 3840 x 2160 (ultra HD)</a:t>
            </a:r>
          </a:p>
        </p:txBody>
      </p:sp>
      <p:sp>
        <p:nvSpPr>
          <p:cNvPr id="4" name="Zástupný symbol pro číslo snímku 3"/>
          <p:cNvSpPr>
            <a:spLocks noGrp="1"/>
          </p:cNvSpPr>
          <p:nvPr>
            <p:ph type="sldNum" sz="quarter" idx="12"/>
          </p:nvPr>
        </p:nvSpPr>
        <p:spPr/>
        <p:txBody>
          <a:bodyPr/>
          <a:lstStyle/>
          <a:p>
            <a:fld id="{AC57A5DF-1266-40EA-9282-1E66B9DE06C0}" type="slidenum">
              <a:rPr lang="cs-CZ" smtClean="0"/>
              <a:t>28</a:t>
            </a:fld>
            <a:endParaRPr lang="cs-CZ"/>
          </a:p>
        </p:txBody>
      </p:sp>
    </p:spTree>
    <p:extLst>
      <p:ext uri="{BB962C8B-B14F-4D97-AF65-F5344CB8AC3E}">
        <p14:creationId xmlns:p14="http://schemas.microsoft.com/office/powerpoint/2010/main" val="39766807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467544" y="476672"/>
            <a:ext cx="8229600" cy="711225"/>
          </a:xfrm>
        </p:spPr>
        <p:txBody>
          <a:bodyPr/>
          <a:lstStyle/>
          <a:p>
            <a:pPr eaLnBrk="1" hangingPunct="1">
              <a:defRPr/>
            </a:pPr>
            <a:r>
              <a:rPr lang="cs-CZ" sz="4000" dirty="0">
                <a:cs typeface="Arial" pitchFamily="34" charset="0"/>
              </a:rPr>
              <a:t>Barevná hloubka</a:t>
            </a:r>
          </a:p>
        </p:txBody>
      </p:sp>
      <p:sp>
        <p:nvSpPr>
          <p:cNvPr id="8195" name="Rectangle 3"/>
          <p:cNvSpPr>
            <a:spLocks noGrp="1" noChangeArrowheads="1"/>
          </p:cNvSpPr>
          <p:nvPr>
            <p:ph type="body" idx="1"/>
          </p:nvPr>
        </p:nvSpPr>
        <p:spPr>
          <a:xfrm>
            <a:off x="468313" y="1268413"/>
            <a:ext cx="8424862" cy="4741862"/>
          </a:xfrm>
        </p:spPr>
        <p:txBody>
          <a:bodyPr/>
          <a:lstStyle/>
          <a:p>
            <a:pPr eaLnBrk="1" hangingPunct="1">
              <a:defRPr/>
            </a:pPr>
            <a:r>
              <a:rPr lang="cs-CZ" kern="1200" dirty="0">
                <a:solidFill>
                  <a:schemeClr val="tx1"/>
                </a:solidFill>
                <a:latin typeface="Arial" pitchFamily="34" charset="0"/>
                <a:cs typeface="Arial" pitchFamily="34" charset="0"/>
              </a:rPr>
              <a:t>1 bit        monochromatické zobrazení</a:t>
            </a:r>
          </a:p>
          <a:p>
            <a:pPr eaLnBrk="1" hangingPunct="1">
              <a:defRPr/>
            </a:pPr>
            <a:r>
              <a:rPr lang="cs-CZ" kern="1200" dirty="0">
                <a:solidFill>
                  <a:schemeClr val="tx1"/>
                </a:solidFill>
                <a:latin typeface="Arial" pitchFamily="34" charset="0"/>
                <a:cs typeface="Arial" pitchFamily="34" charset="0"/>
              </a:rPr>
              <a:t>8 bitů	  256 barev</a:t>
            </a:r>
          </a:p>
          <a:p>
            <a:pPr eaLnBrk="1" hangingPunct="1">
              <a:defRPr/>
            </a:pPr>
            <a:r>
              <a:rPr lang="cs-CZ" kern="1200" dirty="0">
                <a:solidFill>
                  <a:schemeClr val="tx1"/>
                </a:solidFill>
                <a:latin typeface="Arial" pitchFamily="34" charset="0"/>
                <a:cs typeface="Arial" pitchFamily="34" charset="0"/>
              </a:rPr>
              <a:t>16 bitů	  65 536	</a:t>
            </a:r>
            <a:r>
              <a:rPr lang="cs-CZ" kern="1200" dirty="0" err="1">
                <a:solidFill>
                  <a:schemeClr val="tx1"/>
                </a:solidFill>
                <a:latin typeface="Arial" pitchFamily="34" charset="0"/>
                <a:cs typeface="Arial" pitchFamily="34" charset="0"/>
              </a:rPr>
              <a:t>hicolor</a:t>
            </a:r>
            <a:endParaRPr lang="cs-CZ" kern="1200" dirty="0">
              <a:solidFill>
                <a:schemeClr val="tx1"/>
              </a:solidFill>
              <a:latin typeface="Arial" pitchFamily="34" charset="0"/>
              <a:cs typeface="Arial" pitchFamily="34" charset="0"/>
            </a:endParaRPr>
          </a:p>
          <a:p>
            <a:pPr eaLnBrk="1" hangingPunct="1">
              <a:defRPr/>
            </a:pPr>
            <a:r>
              <a:rPr lang="cs-CZ" kern="1200" dirty="0">
                <a:solidFill>
                  <a:schemeClr val="tx1"/>
                </a:solidFill>
                <a:latin typeface="Arial" pitchFamily="34" charset="0"/>
                <a:cs typeface="Arial" pitchFamily="34" charset="0"/>
              </a:rPr>
              <a:t>24 bitů	  16,7 . 10</a:t>
            </a:r>
            <a:r>
              <a:rPr lang="cs-CZ" kern="1200" baseline="30000" dirty="0">
                <a:solidFill>
                  <a:schemeClr val="tx1"/>
                </a:solidFill>
                <a:latin typeface="Arial" pitchFamily="34" charset="0"/>
                <a:cs typeface="Arial" pitchFamily="34" charset="0"/>
              </a:rPr>
              <a:t>6</a:t>
            </a:r>
            <a:r>
              <a:rPr lang="cs-CZ" kern="1200" dirty="0">
                <a:solidFill>
                  <a:schemeClr val="tx1"/>
                </a:solidFill>
                <a:latin typeface="Arial" pitchFamily="34" charset="0"/>
                <a:cs typeface="Arial" pitchFamily="34" charset="0"/>
              </a:rPr>
              <a:t>  	</a:t>
            </a:r>
            <a:r>
              <a:rPr lang="cs-CZ" kern="1200" dirty="0" err="1">
                <a:solidFill>
                  <a:schemeClr val="tx1"/>
                </a:solidFill>
                <a:latin typeface="Arial" pitchFamily="34" charset="0"/>
                <a:cs typeface="Arial" pitchFamily="34" charset="0"/>
              </a:rPr>
              <a:t>truecolor</a:t>
            </a:r>
            <a:endParaRPr lang="cs-CZ" kern="1200" dirty="0">
              <a:solidFill>
                <a:schemeClr val="tx1"/>
              </a:solidFill>
              <a:latin typeface="Arial" pitchFamily="34" charset="0"/>
              <a:cs typeface="Arial" pitchFamily="34" charset="0"/>
            </a:endParaRPr>
          </a:p>
          <a:p>
            <a:pPr eaLnBrk="1" hangingPunct="1">
              <a:defRPr/>
            </a:pPr>
            <a:r>
              <a:rPr lang="cs-CZ" kern="1200" dirty="0">
                <a:solidFill>
                  <a:schemeClr val="tx1"/>
                </a:solidFill>
                <a:latin typeface="Arial" pitchFamily="34" charset="0"/>
                <a:cs typeface="Arial" pitchFamily="34" charset="0"/>
              </a:rPr>
              <a:t>32 bitů	  4,3 . 10</a:t>
            </a:r>
            <a:r>
              <a:rPr lang="cs-CZ" kern="1200" baseline="30000" dirty="0">
                <a:solidFill>
                  <a:schemeClr val="tx1"/>
                </a:solidFill>
                <a:latin typeface="Arial" pitchFamily="34" charset="0"/>
                <a:cs typeface="Arial" pitchFamily="34" charset="0"/>
              </a:rPr>
              <a:t>9</a:t>
            </a:r>
          </a:p>
          <a:p>
            <a:pPr eaLnBrk="1" hangingPunct="1">
              <a:defRPr/>
            </a:pPr>
            <a:endParaRPr lang="cs-CZ" kern="1200" dirty="0">
              <a:solidFill>
                <a:schemeClr val="tx1"/>
              </a:solidFill>
              <a:latin typeface="Arial" pitchFamily="34" charset="0"/>
              <a:cs typeface="Arial" pitchFamily="34" charset="0"/>
            </a:endParaRPr>
          </a:p>
          <a:p>
            <a:pPr eaLnBrk="1" hangingPunct="1">
              <a:defRPr/>
            </a:pPr>
            <a:r>
              <a:rPr lang="cs-CZ" kern="1200" dirty="0">
                <a:solidFill>
                  <a:schemeClr val="tx1"/>
                </a:solidFill>
                <a:latin typeface="Arial" pitchFamily="34" charset="0"/>
                <a:cs typeface="Arial" pitchFamily="34" charset="0"/>
              </a:rPr>
              <a:t>lidské oko rozliší 2 - 4 mil. barev</a:t>
            </a:r>
          </a:p>
        </p:txBody>
      </p:sp>
      <p:sp>
        <p:nvSpPr>
          <p:cNvPr id="2" name="Zástupný symbol pro číslo snímku 1"/>
          <p:cNvSpPr>
            <a:spLocks noGrp="1"/>
          </p:cNvSpPr>
          <p:nvPr>
            <p:ph type="sldNum" sz="quarter" idx="12"/>
          </p:nvPr>
        </p:nvSpPr>
        <p:spPr/>
        <p:txBody>
          <a:bodyPr/>
          <a:lstStyle/>
          <a:p>
            <a:fld id="{AC57A5DF-1266-40EA-9282-1E66B9DE06C0}" type="slidenum">
              <a:rPr lang="cs-CZ" smtClean="0"/>
              <a:t>29</a:t>
            </a:fld>
            <a:endParaRPr lang="cs-CZ"/>
          </a:p>
        </p:txBody>
      </p:sp>
    </p:spTree>
    <p:extLst>
      <p:ext uri="{BB962C8B-B14F-4D97-AF65-F5344CB8AC3E}">
        <p14:creationId xmlns:p14="http://schemas.microsoft.com/office/powerpoint/2010/main" val="2739790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a:xfrm>
            <a:off x="457200" y="404664"/>
            <a:ext cx="8229600" cy="796950"/>
          </a:xfrm>
        </p:spPr>
        <p:txBody>
          <a:bodyPr/>
          <a:lstStyle/>
          <a:p>
            <a:pPr eaLnBrk="1" hangingPunct="1">
              <a:defRPr/>
            </a:pPr>
            <a:r>
              <a:rPr lang="cs-CZ" sz="4000" dirty="0">
                <a:cs typeface="Arial" pitchFamily="34" charset="0"/>
              </a:rPr>
              <a:t>Míchání barev</a:t>
            </a:r>
          </a:p>
        </p:txBody>
      </p:sp>
      <p:sp>
        <p:nvSpPr>
          <p:cNvPr id="9" name="Rectangle 3"/>
          <p:cNvSpPr txBox="1">
            <a:spLocks noChangeArrowheads="1"/>
          </p:cNvSpPr>
          <p:nvPr/>
        </p:nvSpPr>
        <p:spPr bwMode="auto">
          <a:xfrm>
            <a:off x="1619250" y="1844675"/>
            <a:ext cx="1728788" cy="576263"/>
          </a:xfrm>
          <a:prstGeom prst="rect">
            <a:avLst/>
          </a:prstGeom>
          <a:noFill/>
          <a:ln w="9525">
            <a:noFill/>
            <a:miter lim="800000"/>
            <a:headEnd/>
            <a:tailEnd/>
          </a:ln>
          <a:effectLst/>
        </p:spPr>
        <p:txBody>
          <a:bodyPr/>
          <a:lstStyle/>
          <a:p>
            <a:pPr marL="342900" indent="-342900">
              <a:lnSpc>
                <a:spcPct val="90000"/>
              </a:lnSpc>
              <a:spcBef>
                <a:spcPct val="20000"/>
              </a:spcBef>
              <a:buClr>
                <a:schemeClr val="hlink"/>
              </a:buClr>
              <a:buSzPct val="70000"/>
              <a:defRPr/>
            </a:pPr>
            <a:r>
              <a:rPr lang="cs-CZ" sz="3200" dirty="0">
                <a:latin typeface="Arial" pitchFamily="34" charset="0"/>
                <a:cs typeface="Arial" pitchFamily="34" charset="0"/>
              </a:rPr>
              <a:t>aditivní</a:t>
            </a:r>
          </a:p>
        </p:txBody>
      </p:sp>
      <p:sp>
        <p:nvSpPr>
          <p:cNvPr id="10" name="Rectangle 3"/>
          <p:cNvSpPr txBox="1">
            <a:spLocks noChangeArrowheads="1"/>
          </p:cNvSpPr>
          <p:nvPr/>
        </p:nvSpPr>
        <p:spPr bwMode="auto">
          <a:xfrm>
            <a:off x="5219700" y="1844675"/>
            <a:ext cx="2592388" cy="576263"/>
          </a:xfrm>
          <a:prstGeom prst="rect">
            <a:avLst/>
          </a:prstGeom>
          <a:noFill/>
          <a:ln w="9525">
            <a:noFill/>
            <a:miter lim="800000"/>
            <a:headEnd/>
            <a:tailEnd/>
          </a:ln>
          <a:effectLst/>
        </p:spPr>
        <p:txBody>
          <a:bodyPr/>
          <a:lstStyle/>
          <a:p>
            <a:pPr marL="342900" indent="-342900">
              <a:lnSpc>
                <a:spcPct val="90000"/>
              </a:lnSpc>
              <a:spcBef>
                <a:spcPct val="20000"/>
              </a:spcBef>
              <a:buClr>
                <a:schemeClr val="hlink"/>
              </a:buClr>
              <a:buSzPct val="70000"/>
              <a:defRPr/>
            </a:pPr>
            <a:r>
              <a:rPr lang="cs-CZ" sz="3200" dirty="0">
                <a:latin typeface="Arial" pitchFamily="34" charset="0"/>
                <a:cs typeface="Arial" pitchFamily="34" charset="0"/>
              </a:rPr>
              <a:t>subtraktivní</a:t>
            </a:r>
          </a:p>
        </p:txBody>
      </p:sp>
      <p:pic>
        <p:nvPicPr>
          <p:cNvPr id="7173" name="Obrázek 12" descr="RGB.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4213" y="2708276"/>
            <a:ext cx="3095699" cy="3457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Obrázek 13" descr="CMYK.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858862" y="3106639"/>
            <a:ext cx="2923465" cy="2808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Zástupný symbol pro číslo snímku 1"/>
          <p:cNvSpPr>
            <a:spLocks noGrp="1"/>
          </p:cNvSpPr>
          <p:nvPr>
            <p:ph type="sldNum" sz="quarter" idx="11"/>
          </p:nvPr>
        </p:nvSpPr>
        <p:spPr/>
        <p:txBody>
          <a:bodyPr/>
          <a:lstStyle/>
          <a:p>
            <a:pPr>
              <a:defRPr/>
            </a:pPr>
            <a:fld id="{FC607DBB-6D26-4A22-99B7-E620CCBCEFD0}" type="slidenum">
              <a:rPr lang="cs-CZ" smtClean="0"/>
              <a:pPr>
                <a:defRPr/>
              </a:pPr>
              <a:t>3</a:t>
            </a:fld>
            <a:endParaRPr lang="cs-CZ"/>
          </a:p>
        </p:txBody>
      </p:sp>
    </p:spTree>
    <p:extLst>
      <p:ext uri="{BB962C8B-B14F-4D97-AF65-F5344CB8AC3E}">
        <p14:creationId xmlns:p14="http://schemas.microsoft.com/office/powerpoint/2010/main" val="3338069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68313" y="476250"/>
            <a:ext cx="8229600" cy="1143000"/>
          </a:xfrm>
        </p:spPr>
        <p:txBody>
          <a:bodyPr/>
          <a:lstStyle/>
          <a:p>
            <a:pPr>
              <a:defRPr/>
            </a:pPr>
            <a:r>
              <a:rPr lang="cs-CZ" dirty="0">
                <a:latin typeface="Arial" pitchFamily="34" charset="0"/>
                <a:cs typeface="Arial" pitchFamily="34" charset="0"/>
              </a:rPr>
              <a:t>PRIPO</a:t>
            </a:r>
          </a:p>
        </p:txBody>
      </p:sp>
      <p:sp>
        <p:nvSpPr>
          <p:cNvPr id="5" name="Nadpis 1"/>
          <p:cNvSpPr txBox="1">
            <a:spLocks/>
          </p:cNvSpPr>
          <p:nvPr/>
        </p:nvSpPr>
        <p:spPr bwMode="auto">
          <a:xfrm>
            <a:off x="539750" y="4365104"/>
            <a:ext cx="8229600" cy="1143000"/>
          </a:xfrm>
          <a:prstGeom prst="rect">
            <a:avLst/>
          </a:prstGeom>
          <a:noFill/>
          <a:ln w="9525">
            <a:noFill/>
            <a:miter lim="800000"/>
            <a:headEnd/>
            <a:tailEnd/>
          </a:ln>
          <a:effectLst/>
        </p:spPr>
        <p:txBody>
          <a:bodyPr anchor="ctr"/>
          <a:lstStyle/>
          <a:p>
            <a:pPr algn="ctr" eaLnBrk="0" hangingPunct="0">
              <a:defRPr/>
            </a:pPr>
            <a:r>
              <a:rPr lang="cs-CZ" sz="4400" kern="0" dirty="0">
                <a:solidFill>
                  <a:schemeClr val="tx2"/>
                </a:solidFill>
                <a:effectLst>
                  <a:outerShdw blurRad="38100" dist="38100" dir="2700000" algn="tl">
                    <a:srgbClr val="000000"/>
                  </a:outerShdw>
                </a:effectLst>
                <a:latin typeface="Arial" pitchFamily="34" charset="0"/>
                <a:ea typeface="+mj-ea"/>
                <a:cs typeface="Arial" pitchFamily="34" charset="0"/>
              </a:rPr>
              <a:t>Konec</a:t>
            </a:r>
          </a:p>
        </p:txBody>
      </p:sp>
      <p:sp>
        <p:nvSpPr>
          <p:cNvPr id="6" name="TextovéPole 5"/>
          <p:cNvSpPr txBox="1"/>
          <p:nvPr/>
        </p:nvSpPr>
        <p:spPr>
          <a:xfrm>
            <a:off x="2195513" y="2636838"/>
            <a:ext cx="4889865" cy="461665"/>
          </a:xfrm>
          <a:prstGeom prst="rect">
            <a:avLst/>
          </a:prstGeom>
          <a:noFill/>
          <a:ln w="57150">
            <a:solidFill>
              <a:srgbClr val="7030A0"/>
            </a:solidFill>
          </a:ln>
        </p:spPr>
        <p:txBody>
          <a:bodyPr wrap="none">
            <a:spAutoFit/>
          </a:bodyPr>
          <a:lstStyle/>
          <a:p>
            <a:pPr>
              <a:spcAft>
                <a:spcPts val="600"/>
              </a:spcAft>
              <a:buFont typeface="Arial" pitchFamily="34" charset="0"/>
              <a:buChar char="•"/>
              <a:defRPr/>
            </a:pPr>
            <a:r>
              <a:rPr lang="cs-CZ" sz="2400" dirty="0">
                <a:latin typeface="Arial" pitchFamily="34" charset="0"/>
                <a:cs typeface="Arial" pitchFamily="34" charset="0"/>
              </a:rPr>
              <a:t> zobrazování (CRT, LCD, plazma)</a:t>
            </a:r>
          </a:p>
        </p:txBody>
      </p:sp>
      <p:sp>
        <p:nvSpPr>
          <p:cNvPr id="3" name="Zástupný symbol pro číslo snímku 2"/>
          <p:cNvSpPr>
            <a:spLocks noGrp="1"/>
          </p:cNvSpPr>
          <p:nvPr>
            <p:ph type="sldNum" sz="quarter" idx="12"/>
          </p:nvPr>
        </p:nvSpPr>
        <p:spPr/>
        <p:txBody>
          <a:bodyPr/>
          <a:lstStyle/>
          <a:p>
            <a:fld id="{AC57A5DF-1266-40EA-9282-1E66B9DE06C0}" type="slidenum">
              <a:rPr lang="cs-CZ" smtClean="0"/>
              <a:t>30</a:t>
            </a:fld>
            <a:endParaRPr lang="cs-CZ"/>
          </a:p>
        </p:txBody>
      </p:sp>
    </p:spTree>
    <p:extLst>
      <p:ext uri="{BB962C8B-B14F-4D97-AF65-F5344CB8AC3E}">
        <p14:creationId xmlns:p14="http://schemas.microsoft.com/office/powerpoint/2010/main" val="1395355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395536" y="332656"/>
            <a:ext cx="8229600" cy="907504"/>
          </a:xfrm>
        </p:spPr>
        <p:txBody>
          <a:bodyPr/>
          <a:lstStyle/>
          <a:p>
            <a:r>
              <a:rPr lang="cs-CZ" sz="4000" dirty="0"/>
              <a:t>Monitory</a:t>
            </a:r>
          </a:p>
        </p:txBody>
      </p:sp>
      <p:sp>
        <p:nvSpPr>
          <p:cNvPr id="3" name="Zástupný symbol pro obsah 2"/>
          <p:cNvSpPr>
            <a:spLocks noGrp="1"/>
          </p:cNvSpPr>
          <p:nvPr>
            <p:ph idx="1"/>
          </p:nvPr>
        </p:nvSpPr>
        <p:spPr/>
        <p:txBody>
          <a:bodyPr/>
          <a:lstStyle/>
          <a:p>
            <a:r>
              <a:rPr lang="cs-CZ" dirty="0">
                <a:solidFill>
                  <a:schemeClr val="tx1"/>
                </a:solidFill>
                <a:latin typeface="Arial" panose="020B0604020202020204" pitchFamily="34" charset="0"/>
                <a:cs typeface="Arial" panose="020B0604020202020204" pitchFamily="34" charset="0"/>
              </a:rPr>
              <a:t>Monitor je základní výstupní elektronické zařízení sloužící k zobrazování textových a grafických informací. Je-li připojen k počítači, je propojen s grafickou kartou, avšak může být připojen i k dalším zařízením nebo do nich přímo integrován (PDA), monitor je přímo připojen k videokartě zasílající patřičné informace, které budou na monitoru (jeho obrazovce) zobrazeny. Monitor může být také součástí samostatného počítačového terminálu.</a:t>
            </a:r>
          </a:p>
        </p:txBody>
      </p:sp>
      <p:sp>
        <p:nvSpPr>
          <p:cNvPr id="4" name="Zástupný symbol pro číslo snímku 3"/>
          <p:cNvSpPr>
            <a:spLocks noGrp="1"/>
          </p:cNvSpPr>
          <p:nvPr>
            <p:ph type="sldNum" sz="quarter" idx="12"/>
          </p:nvPr>
        </p:nvSpPr>
        <p:spPr/>
        <p:txBody>
          <a:bodyPr/>
          <a:lstStyle/>
          <a:p>
            <a:fld id="{AC57A5DF-1266-40EA-9282-1E66B9DE06C0}" type="slidenum">
              <a:rPr lang="cs-CZ" smtClean="0"/>
              <a:t>4</a:t>
            </a:fld>
            <a:endParaRPr lang="cs-CZ"/>
          </a:p>
        </p:txBody>
      </p:sp>
    </p:spTree>
    <p:extLst>
      <p:ext uri="{BB962C8B-B14F-4D97-AF65-F5344CB8AC3E}">
        <p14:creationId xmlns:p14="http://schemas.microsoft.com/office/powerpoint/2010/main" val="3055472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67544" y="404664"/>
            <a:ext cx="8229600" cy="835496"/>
          </a:xfrm>
        </p:spPr>
        <p:txBody>
          <a:bodyPr/>
          <a:lstStyle/>
          <a:p>
            <a:r>
              <a:rPr lang="cs-CZ" sz="4000" dirty="0"/>
              <a:t>CRT monitory</a:t>
            </a:r>
          </a:p>
        </p:txBody>
      </p:sp>
      <p:sp>
        <p:nvSpPr>
          <p:cNvPr id="3" name="Zástupný symbol pro obsah 2"/>
          <p:cNvSpPr>
            <a:spLocks noGrp="1"/>
          </p:cNvSpPr>
          <p:nvPr>
            <p:ph idx="1"/>
          </p:nvPr>
        </p:nvSpPr>
        <p:spPr/>
        <p:txBody>
          <a:bodyPr>
            <a:normAutofit fontScale="92500" lnSpcReduction="20000"/>
          </a:bodyPr>
          <a:lstStyle/>
          <a:p>
            <a:r>
              <a:rPr lang="cs-CZ" dirty="0">
                <a:solidFill>
                  <a:schemeClr val="tx1"/>
                </a:solidFill>
                <a:latin typeface="Arial" panose="020B0604020202020204" pitchFamily="34" charset="0"/>
                <a:cs typeface="Arial" panose="020B0604020202020204" pitchFamily="34" charset="0"/>
              </a:rPr>
              <a:t>Při práci barevné CRT obrazovky jsou ze tří katod emitovány elektronové svazky, které jsou pomocí jednotlivých mřížek vedeny až na stínítko obrazovky. Na zadní stěně stínítka obrazovky jsou naneseny vrstvy tzv. luminoforů </a:t>
            </a:r>
            <a:r>
              <a:rPr lang="cs-CZ" dirty="0" err="1">
                <a:solidFill>
                  <a:schemeClr val="tx1"/>
                </a:solidFill>
                <a:latin typeface="Arial" panose="020B0604020202020204" pitchFamily="34" charset="0"/>
                <a:cs typeface="Arial" panose="020B0604020202020204" pitchFamily="34" charset="0"/>
              </a:rPr>
              <a:t>Red</a:t>
            </a:r>
            <a:r>
              <a:rPr lang="cs-CZ" dirty="0">
                <a:solidFill>
                  <a:schemeClr val="tx1"/>
                </a:solidFill>
                <a:latin typeface="Arial" panose="020B0604020202020204" pitchFamily="34" charset="0"/>
                <a:cs typeface="Arial" panose="020B0604020202020204" pitchFamily="34" charset="0"/>
              </a:rPr>
              <a:t> (červená), Green (zelená), Blue (modrá) pro aditivní model skládání barev. Vlastní elektronové svazky jsou bezbarvé, ale po dopadu na příslušné luminofory dojde k rozsvícení bodu odpovídající barvy. </a:t>
            </a:r>
          </a:p>
          <a:p>
            <a:r>
              <a:rPr lang="cs-CZ" dirty="0">
                <a:solidFill>
                  <a:schemeClr val="tx1"/>
                </a:solidFill>
                <a:latin typeface="Arial" panose="020B0604020202020204" pitchFamily="34" charset="0"/>
                <a:cs typeface="Arial" panose="020B0604020202020204" pitchFamily="34" charset="0"/>
              </a:rPr>
              <a:t>Těsně před stínítkem obrazovky se nachází maska obrazovky. Je to v podstatě mříž, která má za úkol propustit jen úzký svazek elektronů. Maska obrazovky musí být vyrobena z materiálu, který co nejméně podléhá tepelné roztažnosti a působení magnetického pole. Elektronové svazky jsou vychylovány pomocí vychylovacích cívek tak, aby postupně opisovaly zleva doprava a shora dolů jednotlivé řádky obrazovky.</a:t>
            </a:r>
          </a:p>
        </p:txBody>
      </p:sp>
      <p:sp>
        <p:nvSpPr>
          <p:cNvPr id="4" name="Zástupný symbol pro číslo snímku 3"/>
          <p:cNvSpPr>
            <a:spLocks noGrp="1"/>
          </p:cNvSpPr>
          <p:nvPr>
            <p:ph type="sldNum" sz="quarter" idx="12"/>
          </p:nvPr>
        </p:nvSpPr>
        <p:spPr/>
        <p:txBody>
          <a:bodyPr/>
          <a:lstStyle/>
          <a:p>
            <a:fld id="{AC57A5DF-1266-40EA-9282-1E66B9DE06C0}" type="slidenum">
              <a:rPr lang="cs-CZ" smtClean="0"/>
              <a:t>5</a:t>
            </a:fld>
            <a:endParaRPr lang="cs-CZ"/>
          </a:p>
        </p:txBody>
      </p:sp>
    </p:spTree>
    <p:extLst>
      <p:ext uri="{BB962C8B-B14F-4D97-AF65-F5344CB8AC3E}">
        <p14:creationId xmlns:p14="http://schemas.microsoft.com/office/powerpoint/2010/main" val="3257211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ástupný symbol pro číslo snímku 3"/>
          <p:cNvSpPr>
            <a:spLocks noGrp="1"/>
          </p:cNvSpPr>
          <p:nvPr>
            <p:ph type="sldNum" sz="quarter" idx="12"/>
          </p:nvPr>
        </p:nvSpPr>
        <p:spPr/>
        <p:txBody>
          <a:bodyPr/>
          <a:lstStyle/>
          <a:p>
            <a:fld id="{AC57A5DF-1266-40EA-9282-1E66B9DE06C0}" type="slidenum">
              <a:rPr lang="cs-CZ" smtClean="0"/>
              <a:t>6</a:t>
            </a:fld>
            <a:endParaRPr lang="cs-CZ"/>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404664"/>
            <a:ext cx="5657453"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ovéPole 4"/>
          <p:cNvSpPr txBox="1"/>
          <p:nvPr/>
        </p:nvSpPr>
        <p:spPr>
          <a:xfrm>
            <a:off x="6156176" y="764704"/>
            <a:ext cx="2808312" cy="5355312"/>
          </a:xfrm>
          <a:prstGeom prst="rect">
            <a:avLst/>
          </a:prstGeom>
          <a:noFill/>
        </p:spPr>
        <p:txBody>
          <a:bodyPr wrap="square" rtlCol="0">
            <a:spAutoFit/>
          </a:bodyPr>
          <a:lstStyle/>
          <a:p>
            <a:pPr marL="342900" indent="-342900">
              <a:buFont typeface="+mj-lt"/>
              <a:buAutoNum type="arabicPeriod"/>
            </a:pPr>
            <a:r>
              <a:rPr lang="cs-CZ" dirty="0"/>
              <a:t>Elektronové dělo (emitor)</a:t>
            </a:r>
          </a:p>
          <a:p>
            <a:pPr marL="342900" indent="-342900">
              <a:buFont typeface="+mj-lt"/>
              <a:buAutoNum type="arabicPeriod"/>
            </a:pPr>
            <a:r>
              <a:rPr lang="cs-CZ" dirty="0"/>
              <a:t>Svazky elektronů</a:t>
            </a:r>
          </a:p>
          <a:p>
            <a:pPr marL="342900" indent="-342900">
              <a:buFont typeface="+mj-lt"/>
              <a:buAutoNum type="arabicPeriod"/>
            </a:pPr>
            <a:r>
              <a:rPr lang="cs-CZ" dirty="0"/>
              <a:t>Zaostřovací cívky</a:t>
            </a:r>
          </a:p>
          <a:p>
            <a:pPr marL="342900" indent="-342900">
              <a:buFont typeface="+mj-lt"/>
              <a:buAutoNum type="arabicPeriod"/>
            </a:pPr>
            <a:r>
              <a:rPr lang="cs-CZ" dirty="0"/>
              <a:t>Vychylovací cívky</a:t>
            </a:r>
          </a:p>
          <a:p>
            <a:pPr marL="342900" indent="-342900">
              <a:buFont typeface="+mj-lt"/>
              <a:buAutoNum type="arabicPeriod"/>
            </a:pPr>
            <a:r>
              <a:rPr lang="cs-CZ" dirty="0"/>
              <a:t>Připojení </a:t>
            </a:r>
            <a:r>
              <a:rPr lang="cs-CZ" dirty="0">
                <a:hlinkClick r:id="rId3" tooltip="Anoda"/>
              </a:rPr>
              <a:t>anody</a:t>
            </a:r>
            <a:endParaRPr lang="cs-CZ" dirty="0"/>
          </a:p>
          <a:p>
            <a:pPr marL="342900" indent="-342900">
              <a:buFont typeface="+mj-lt"/>
              <a:buAutoNum type="arabicPeriod"/>
            </a:pPr>
            <a:r>
              <a:rPr lang="cs-CZ" dirty="0"/>
              <a:t>Maska pro oddělení paprsků pro červenou, zelenou a modrou část zobrazovaného obrazu</a:t>
            </a:r>
          </a:p>
          <a:p>
            <a:pPr marL="342900" indent="-342900">
              <a:buFont typeface="+mj-lt"/>
              <a:buAutoNum type="arabicPeriod"/>
            </a:pPr>
            <a:r>
              <a:rPr lang="cs-CZ" dirty="0" err="1"/>
              <a:t>Luminoforová</a:t>
            </a:r>
            <a:r>
              <a:rPr lang="cs-CZ" dirty="0"/>
              <a:t> vrstva s červenými, zelenými a modrými oblastmi</a:t>
            </a:r>
          </a:p>
          <a:p>
            <a:pPr marL="342900" indent="-342900">
              <a:buFont typeface="+mj-lt"/>
              <a:buAutoNum type="arabicPeriod"/>
            </a:pPr>
            <a:r>
              <a:rPr lang="cs-CZ" dirty="0"/>
              <a:t>Detail </a:t>
            </a:r>
            <a:r>
              <a:rPr lang="cs-CZ" dirty="0" err="1"/>
              <a:t>luminoforové</a:t>
            </a:r>
            <a:r>
              <a:rPr lang="cs-CZ" dirty="0"/>
              <a:t> vrstvy, nanesené z vnitřní strany obrazovky</a:t>
            </a:r>
          </a:p>
        </p:txBody>
      </p:sp>
      <p:sp>
        <p:nvSpPr>
          <p:cNvPr id="6" name="TextovéPole 5"/>
          <p:cNvSpPr txBox="1"/>
          <p:nvPr/>
        </p:nvSpPr>
        <p:spPr>
          <a:xfrm>
            <a:off x="899592" y="5877272"/>
            <a:ext cx="1728192" cy="338554"/>
          </a:xfrm>
          <a:prstGeom prst="rect">
            <a:avLst/>
          </a:prstGeom>
          <a:noFill/>
        </p:spPr>
        <p:txBody>
          <a:bodyPr wrap="square" rtlCol="0">
            <a:spAutoFit/>
          </a:bodyPr>
          <a:lstStyle/>
          <a:p>
            <a:r>
              <a:rPr lang="cs-CZ" sz="1600" dirty="0"/>
              <a:t>Zdroj: Wikipedie</a:t>
            </a:r>
          </a:p>
        </p:txBody>
      </p:sp>
    </p:spTree>
    <p:extLst>
      <p:ext uri="{BB962C8B-B14F-4D97-AF65-F5344CB8AC3E}">
        <p14:creationId xmlns:p14="http://schemas.microsoft.com/office/powerpoint/2010/main" val="2029376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467544" y="332656"/>
            <a:ext cx="8229600" cy="783233"/>
          </a:xfrm>
        </p:spPr>
        <p:txBody>
          <a:bodyPr/>
          <a:lstStyle/>
          <a:p>
            <a:pPr eaLnBrk="1" hangingPunct="1">
              <a:defRPr/>
            </a:pPr>
            <a:r>
              <a:rPr lang="cs-CZ" sz="4000" dirty="0">
                <a:cs typeface="Arial" pitchFamily="34" charset="0"/>
              </a:rPr>
              <a:t>Parametry monitorů</a:t>
            </a:r>
          </a:p>
        </p:txBody>
      </p:sp>
      <p:sp>
        <p:nvSpPr>
          <p:cNvPr id="8195" name="Rectangle 3"/>
          <p:cNvSpPr>
            <a:spLocks noGrp="1" noChangeArrowheads="1"/>
          </p:cNvSpPr>
          <p:nvPr>
            <p:ph type="body" idx="1"/>
          </p:nvPr>
        </p:nvSpPr>
        <p:spPr>
          <a:xfrm>
            <a:off x="468313" y="1268413"/>
            <a:ext cx="8424862" cy="4741862"/>
          </a:xfrm>
        </p:spPr>
        <p:txBody>
          <a:bodyPr/>
          <a:lstStyle/>
          <a:p>
            <a:pPr eaLnBrk="1" hangingPunct="1">
              <a:lnSpc>
                <a:spcPct val="90000"/>
              </a:lnSpc>
              <a:defRPr/>
            </a:pPr>
            <a:r>
              <a:rPr lang="cs-CZ" dirty="0">
                <a:solidFill>
                  <a:schemeClr val="tx1"/>
                </a:solidFill>
                <a:latin typeface="Arial" pitchFamily="34" charset="0"/>
                <a:cs typeface="Arial" pitchFamily="34" charset="0"/>
              </a:rPr>
              <a:t>Monochromatické nebo barevné</a:t>
            </a:r>
          </a:p>
          <a:p>
            <a:pPr eaLnBrk="1" hangingPunct="1">
              <a:lnSpc>
                <a:spcPct val="90000"/>
              </a:lnSpc>
              <a:defRPr/>
            </a:pPr>
            <a:r>
              <a:rPr lang="cs-CZ" dirty="0">
                <a:solidFill>
                  <a:schemeClr val="tx1"/>
                </a:solidFill>
                <a:latin typeface="Arial" pitchFamily="34" charset="0"/>
                <a:cs typeface="Arial" pitchFamily="34" charset="0"/>
              </a:rPr>
              <a:t>Velikost úhlopříčky (8“ – 24“ i větší)</a:t>
            </a:r>
          </a:p>
          <a:p>
            <a:pPr eaLnBrk="1" hangingPunct="1">
              <a:lnSpc>
                <a:spcPct val="90000"/>
              </a:lnSpc>
              <a:defRPr/>
            </a:pPr>
            <a:r>
              <a:rPr lang="cs-CZ" dirty="0">
                <a:solidFill>
                  <a:schemeClr val="tx1"/>
                </a:solidFill>
                <a:latin typeface="Arial" pitchFamily="34" charset="0"/>
                <a:cs typeface="Arial" pitchFamily="34" charset="0"/>
              </a:rPr>
              <a:t>Formát 4:3, 16:9</a:t>
            </a:r>
          </a:p>
          <a:p>
            <a:pPr eaLnBrk="1" hangingPunct="1">
              <a:lnSpc>
                <a:spcPct val="90000"/>
              </a:lnSpc>
              <a:defRPr/>
            </a:pPr>
            <a:r>
              <a:rPr lang="cs-CZ" dirty="0">
                <a:solidFill>
                  <a:schemeClr val="tx1"/>
                </a:solidFill>
                <a:latin typeface="Arial" pitchFamily="34" charset="0"/>
                <a:cs typeface="Arial" pitchFamily="34" charset="0"/>
              </a:rPr>
              <a:t>Obnovovací kmitočet obrazu (50Hz a více)</a:t>
            </a:r>
          </a:p>
          <a:p>
            <a:pPr eaLnBrk="1" hangingPunct="1">
              <a:lnSpc>
                <a:spcPct val="90000"/>
              </a:lnSpc>
              <a:defRPr/>
            </a:pPr>
            <a:r>
              <a:rPr lang="cs-CZ" dirty="0">
                <a:solidFill>
                  <a:schemeClr val="tx1"/>
                </a:solidFill>
                <a:latin typeface="Arial" pitchFamily="34" charset="0"/>
                <a:cs typeface="Arial" pitchFamily="34" charset="0"/>
              </a:rPr>
              <a:t>Digitální ovládání</a:t>
            </a:r>
          </a:p>
          <a:p>
            <a:pPr eaLnBrk="1" hangingPunct="1">
              <a:lnSpc>
                <a:spcPct val="90000"/>
              </a:lnSpc>
              <a:defRPr/>
            </a:pPr>
            <a:r>
              <a:rPr lang="cs-CZ" dirty="0">
                <a:solidFill>
                  <a:schemeClr val="tx1"/>
                </a:solidFill>
                <a:latin typeface="Arial" pitchFamily="34" charset="0"/>
                <a:cs typeface="Arial" pitchFamily="34" charset="0"/>
              </a:rPr>
              <a:t>Multimediální reproduktor(y)</a:t>
            </a:r>
          </a:p>
          <a:p>
            <a:pPr eaLnBrk="1" hangingPunct="1">
              <a:lnSpc>
                <a:spcPct val="90000"/>
              </a:lnSpc>
              <a:defRPr/>
            </a:pPr>
            <a:r>
              <a:rPr lang="cs-CZ" dirty="0">
                <a:solidFill>
                  <a:schemeClr val="tx1"/>
                </a:solidFill>
                <a:latin typeface="Arial" pitchFamily="34" charset="0"/>
                <a:cs typeface="Arial" pitchFamily="34" charset="0"/>
              </a:rPr>
              <a:t>Funkce green – vypínání zobrazování</a:t>
            </a:r>
          </a:p>
        </p:txBody>
      </p:sp>
      <p:sp>
        <p:nvSpPr>
          <p:cNvPr id="2" name="Zástupný symbol pro číslo snímku 1"/>
          <p:cNvSpPr>
            <a:spLocks noGrp="1"/>
          </p:cNvSpPr>
          <p:nvPr>
            <p:ph type="sldNum" sz="quarter" idx="12"/>
          </p:nvPr>
        </p:nvSpPr>
        <p:spPr/>
        <p:txBody>
          <a:bodyPr/>
          <a:lstStyle/>
          <a:p>
            <a:fld id="{AC57A5DF-1266-40EA-9282-1E66B9DE06C0}" type="slidenum">
              <a:rPr lang="cs-CZ" smtClean="0"/>
              <a:t>7</a:t>
            </a:fld>
            <a:endParaRPr lang="cs-CZ"/>
          </a:p>
        </p:txBody>
      </p:sp>
    </p:spTree>
    <p:extLst>
      <p:ext uri="{BB962C8B-B14F-4D97-AF65-F5344CB8AC3E}">
        <p14:creationId xmlns:p14="http://schemas.microsoft.com/office/powerpoint/2010/main" val="1474692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67544" y="332656"/>
            <a:ext cx="8229600" cy="979512"/>
          </a:xfrm>
        </p:spPr>
        <p:txBody>
          <a:bodyPr/>
          <a:lstStyle/>
          <a:p>
            <a:r>
              <a:rPr lang="cs-CZ" sz="4000" dirty="0"/>
              <a:t>Výhody CRT</a:t>
            </a:r>
          </a:p>
        </p:txBody>
      </p:sp>
      <p:sp>
        <p:nvSpPr>
          <p:cNvPr id="3" name="Zástupný symbol pro obsah 2"/>
          <p:cNvSpPr>
            <a:spLocks noGrp="1"/>
          </p:cNvSpPr>
          <p:nvPr>
            <p:ph idx="1"/>
          </p:nvPr>
        </p:nvSpPr>
        <p:spPr/>
        <p:txBody>
          <a:bodyPr>
            <a:normAutofit lnSpcReduction="10000"/>
          </a:bodyPr>
          <a:lstStyle/>
          <a:p>
            <a:r>
              <a:rPr lang="cs-CZ" dirty="0">
                <a:solidFill>
                  <a:schemeClr val="tx1"/>
                </a:solidFill>
                <a:latin typeface="Arial" panose="020B0604020202020204" pitchFamily="34" charset="0"/>
                <a:cs typeface="Arial" panose="020B0604020202020204" pitchFamily="34" charset="0"/>
              </a:rPr>
              <a:t>Velmi vysoký kontrastní poměr (20 000:1 nebo více)</a:t>
            </a:r>
          </a:p>
          <a:p>
            <a:r>
              <a:rPr lang="cs-CZ" dirty="0">
                <a:solidFill>
                  <a:schemeClr val="tx1"/>
                </a:solidFill>
                <a:latin typeface="Arial" panose="020B0604020202020204" pitchFamily="34" charset="0"/>
                <a:cs typeface="Arial" panose="020B0604020202020204" pitchFamily="34" charset="0"/>
              </a:rPr>
              <a:t>Perfektní nastavení činitele gama. Stejný po celé ploše obrazovky.</a:t>
            </a:r>
          </a:p>
          <a:p>
            <a:r>
              <a:rPr lang="cs-CZ" dirty="0">
                <a:solidFill>
                  <a:schemeClr val="tx1"/>
                </a:solidFill>
                <a:latin typeface="Arial" panose="020B0604020202020204" pitchFamily="34" charset="0"/>
                <a:cs typeface="Arial" panose="020B0604020202020204" pitchFamily="34" charset="0"/>
              </a:rPr>
              <a:t>Malá doba odezvy (CRT monitory byly v oblibě zejména u hráčů počítačových her a to nejen díky tomuto kladu)</a:t>
            </a:r>
          </a:p>
          <a:p>
            <a:r>
              <a:rPr lang="cs-CZ" dirty="0">
                <a:solidFill>
                  <a:schemeClr val="tx1"/>
                </a:solidFill>
                <a:latin typeface="Arial" panose="020B0604020202020204" pitchFamily="34" charset="0"/>
                <a:cs typeface="Arial" panose="020B0604020202020204" pitchFamily="34" charset="0"/>
              </a:rPr>
              <a:t>Výborné zobrazení barev, široký rozsah a nízká úroveň zobrazení černé barvy.</a:t>
            </a:r>
          </a:p>
          <a:p>
            <a:r>
              <a:rPr lang="cs-CZ" dirty="0">
                <a:solidFill>
                  <a:schemeClr val="tx1"/>
                </a:solidFill>
                <a:latin typeface="Arial" panose="020B0604020202020204" pitchFamily="34" charset="0"/>
                <a:cs typeface="Arial" panose="020B0604020202020204" pitchFamily="34" charset="0"/>
              </a:rPr>
              <a:t>Jsou schopné zobrazit nativně několik rozlišení při různé obnovovací frekvenci</a:t>
            </a:r>
          </a:p>
          <a:p>
            <a:r>
              <a:rPr lang="cs-CZ" dirty="0">
                <a:solidFill>
                  <a:schemeClr val="tx1"/>
                </a:solidFill>
                <a:latin typeface="Arial" panose="020B0604020202020204" pitchFamily="34" charset="0"/>
                <a:cs typeface="Arial" panose="020B0604020202020204" pitchFamily="34" charset="0"/>
              </a:rPr>
              <a:t>Skoro nulová barevná, saturační, kontrastová či jasová deformace. Výborné pozorovací úhly.</a:t>
            </a:r>
          </a:p>
          <a:p>
            <a:r>
              <a:rPr lang="cs-CZ" dirty="0">
                <a:solidFill>
                  <a:schemeClr val="tx1"/>
                </a:solidFill>
                <a:latin typeface="Arial" panose="020B0604020202020204" pitchFamily="34" charset="0"/>
                <a:cs typeface="Arial" panose="020B0604020202020204" pitchFamily="34" charset="0"/>
              </a:rPr>
              <a:t>Spolehlivá, osvědčená, leč zastaralá technologie.</a:t>
            </a:r>
          </a:p>
        </p:txBody>
      </p:sp>
      <p:sp>
        <p:nvSpPr>
          <p:cNvPr id="4" name="Zástupný symbol pro číslo snímku 3"/>
          <p:cNvSpPr>
            <a:spLocks noGrp="1"/>
          </p:cNvSpPr>
          <p:nvPr>
            <p:ph type="sldNum" sz="quarter" idx="12"/>
          </p:nvPr>
        </p:nvSpPr>
        <p:spPr/>
        <p:txBody>
          <a:bodyPr/>
          <a:lstStyle/>
          <a:p>
            <a:fld id="{AC57A5DF-1266-40EA-9282-1E66B9DE06C0}" type="slidenum">
              <a:rPr lang="cs-CZ" smtClean="0"/>
              <a:t>8</a:t>
            </a:fld>
            <a:endParaRPr lang="cs-CZ"/>
          </a:p>
        </p:txBody>
      </p:sp>
    </p:spTree>
    <p:extLst>
      <p:ext uri="{BB962C8B-B14F-4D97-AF65-F5344CB8AC3E}">
        <p14:creationId xmlns:p14="http://schemas.microsoft.com/office/powerpoint/2010/main" val="1078517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67544" y="404664"/>
            <a:ext cx="8229600" cy="763488"/>
          </a:xfrm>
        </p:spPr>
        <p:txBody>
          <a:bodyPr/>
          <a:lstStyle/>
          <a:p>
            <a:r>
              <a:rPr lang="cs-CZ" sz="4000" dirty="0"/>
              <a:t>Nevýhody CRT</a:t>
            </a:r>
          </a:p>
        </p:txBody>
      </p:sp>
      <p:sp>
        <p:nvSpPr>
          <p:cNvPr id="3" name="Zástupný symbol pro obsah 2"/>
          <p:cNvSpPr>
            <a:spLocks noGrp="1"/>
          </p:cNvSpPr>
          <p:nvPr>
            <p:ph idx="1"/>
          </p:nvPr>
        </p:nvSpPr>
        <p:spPr/>
        <p:txBody>
          <a:bodyPr>
            <a:normAutofit fontScale="92500" lnSpcReduction="20000"/>
          </a:bodyPr>
          <a:lstStyle/>
          <a:p>
            <a:r>
              <a:rPr lang="cs-CZ" dirty="0">
                <a:solidFill>
                  <a:schemeClr val="tx1"/>
                </a:solidFill>
                <a:latin typeface="Arial" panose="020B0604020202020204" pitchFamily="34" charset="0"/>
                <a:cs typeface="Arial" panose="020B0604020202020204" pitchFamily="34" charset="0"/>
              </a:rPr>
              <a:t>Velké rozměry a váha (40" displej váží přes 100 kg)</a:t>
            </a:r>
          </a:p>
          <a:p>
            <a:r>
              <a:rPr lang="cs-CZ" dirty="0">
                <a:solidFill>
                  <a:schemeClr val="tx1"/>
                </a:solidFill>
                <a:latin typeface="Arial" panose="020B0604020202020204" pitchFamily="34" charset="0"/>
                <a:cs typeface="Arial" panose="020B0604020202020204" pitchFamily="34" charset="0"/>
              </a:rPr>
              <a:t>Geometrické zkreslení u neplochých CRT monitorů</a:t>
            </a:r>
          </a:p>
          <a:p>
            <a:r>
              <a:rPr lang="cs-CZ" dirty="0">
                <a:solidFill>
                  <a:schemeClr val="tx1"/>
                </a:solidFill>
                <a:latin typeface="Arial" panose="020B0604020202020204" pitchFamily="34" charset="0"/>
                <a:cs typeface="Arial" panose="020B0604020202020204" pitchFamily="34" charset="0"/>
              </a:rPr>
              <a:t>Starší CRT monitory jsou náchylné k vypalování</a:t>
            </a:r>
          </a:p>
          <a:p>
            <a:r>
              <a:rPr lang="cs-CZ" dirty="0">
                <a:solidFill>
                  <a:schemeClr val="tx1"/>
                </a:solidFill>
                <a:latin typeface="Arial" panose="020B0604020202020204" pitchFamily="34" charset="0"/>
                <a:cs typeface="Arial" panose="020B0604020202020204" pitchFamily="34" charset="0"/>
              </a:rPr>
              <a:t>Větší spotřeba elektrické energie než u LCD displejů</a:t>
            </a:r>
          </a:p>
          <a:p>
            <a:r>
              <a:rPr lang="cs-CZ" dirty="0">
                <a:solidFill>
                  <a:schemeClr val="tx1"/>
                </a:solidFill>
                <a:latin typeface="Arial" panose="020B0604020202020204" pitchFamily="34" charset="0"/>
                <a:cs typeface="Arial" panose="020B0604020202020204" pitchFamily="34" charset="0"/>
              </a:rPr>
              <a:t>Náchylné efektu </a:t>
            </a:r>
            <a:r>
              <a:rPr lang="cs-CZ" dirty="0" err="1">
                <a:solidFill>
                  <a:schemeClr val="tx1"/>
                </a:solidFill>
                <a:latin typeface="Arial" panose="020B0604020202020204" pitchFamily="34" charset="0"/>
                <a:cs typeface="Arial" panose="020B0604020202020204" pitchFamily="34" charset="0"/>
              </a:rPr>
              <a:t>moire</a:t>
            </a:r>
            <a:r>
              <a:rPr lang="cs-CZ" dirty="0">
                <a:solidFill>
                  <a:schemeClr val="tx1"/>
                </a:solidFill>
                <a:latin typeface="Arial" panose="020B0604020202020204" pitchFamily="34" charset="0"/>
                <a:cs typeface="Arial" panose="020B0604020202020204" pitchFamily="34" charset="0"/>
              </a:rPr>
              <a:t> při vyšších rozlišeních</a:t>
            </a:r>
          </a:p>
          <a:p>
            <a:r>
              <a:rPr lang="cs-CZ" dirty="0">
                <a:solidFill>
                  <a:schemeClr val="tx1"/>
                </a:solidFill>
                <a:latin typeface="Arial" panose="020B0604020202020204" pitchFamily="34" charset="0"/>
                <a:cs typeface="Arial" panose="020B0604020202020204" pitchFamily="34" charset="0"/>
              </a:rPr>
              <a:t>Citlivé na vyšší vlhkost vzduchu</a:t>
            </a:r>
          </a:p>
          <a:p>
            <a:r>
              <a:rPr lang="cs-CZ" dirty="0">
                <a:solidFill>
                  <a:schemeClr val="tx1"/>
                </a:solidFill>
                <a:latin typeface="Arial" panose="020B0604020202020204" pitchFamily="34" charset="0"/>
                <a:cs typeface="Arial" panose="020B0604020202020204" pitchFamily="34" charset="0"/>
              </a:rPr>
              <a:t>Značná citlivost na rušení magnetickým polem v okolí monitoru (např. tramvaje, metro, transformátory).Stačí i místní zdroj, jako bedny, druhý monitor, zdroj,...</a:t>
            </a:r>
          </a:p>
          <a:p>
            <a:r>
              <a:rPr lang="cs-CZ" dirty="0">
                <a:solidFill>
                  <a:schemeClr val="tx1"/>
                </a:solidFill>
                <a:latin typeface="Arial" panose="020B0604020202020204" pitchFamily="34" charset="0"/>
                <a:cs typeface="Arial" panose="020B0604020202020204" pitchFamily="34" charset="0"/>
              </a:rPr>
              <a:t>Jisté (malé) riziko imploze (kvůli vakuu) při rozbití skleněného obalu obrazovky</a:t>
            </a:r>
          </a:p>
          <a:p>
            <a:r>
              <a:rPr lang="cs-CZ" dirty="0">
                <a:solidFill>
                  <a:schemeClr val="tx1"/>
                </a:solidFill>
                <a:latin typeface="Arial" panose="020B0604020202020204" pitchFamily="34" charset="0"/>
                <a:cs typeface="Arial" panose="020B0604020202020204" pitchFamily="34" charset="0"/>
              </a:rPr>
              <a:t>Při nízké obnovovací frekvenci viditelně problikává, vyžaduje nastavení alespoň 75 Hz a více (dle velikosti monitoru)</a:t>
            </a:r>
          </a:p>
          <a:p>
            <a:r>
              <a:rPr lang="cs-CZ" dirty="0">
                <a:solidFill>
                  <a:schemeClr val="tx1"/>
                </a:solidFill>
                <a:latin typeface="Arial" panose="020B0604020202020204" pitchFamily="34" charset="0"/>
                <a:cs typeface="Arial" panose="020B0604020202020204" pitchFamily="34" charset="0"/>
              </a:rPr>
              <a:t>Elektromagnetické záření (výroba omezovala)</a:t>
            </a:r>
          </a:p>
        </p:txBody>
      </p:sp>
      <p:sp>
        <p:nvSpPr>
          <p:cNvPr id="4" name="Zástupný symbol pro číslo snímku 3"/>
          <p:cNvSpPr>
            <a:spLocks noGrp="1"/>
          </p:cNvSpPr>
          <p:nvPr>
            <p:ph type="sldNum" sz="quarter" idx="12"/>
          </p:nvPr>
        </p:nvSpPr>
        <p:spPr/>
        <p:txBody>
          <a:bodyPr/>
          <a:lstStyle/>
          <a:p>
            <a:fld id="{AC57A5DF-1266-40EA-9282-1E66B9DE06C0}" type="slidenum">
              <a:rPr lang="cs-CZ" smtClean="0"/>
              <a:t>9</a:t>
            </a:fld>
            <a:endParaRPr lang="cs-CZ"/>
          </a:p>
        </p:txBody>
      </p:sp>
    </p:spTree>
    <p:extLst>
      <p:ext uri="{BB962C8B-B14F-4D97-AF65-F5344CB8AC3E}">
        <p14:creationId xmlns:p14="http://schemas.microsoft.com/office/powerpoint/2010/main" val="34638324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kutivní">
  <a:themeElements>
    <a:clrScheme name="Exekutivní">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kutivní">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kutivní">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Motiv systému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694</TotalTime>
  <Words>2325</Words>
  <Application>Microsoft Office PowerPoint</Application>
  <PresentationFormat>Předvádění na obrazovce (4:3)</PresentationFormat>
  <Paragraphs>190</Paragraphs>
  <Slides>30</Slides>
  <Notes>5</Notes>
  <HiddenSlides>0</HiddenSlides>
  <MMClips>0</MMClips>
  <ScaleCrop>false</ScaleCrop>
  <HeadingPairs>
    <vt:vector size="6" baseType="variant">
      <vt:variant>
        <vt:lpstr>Použitá písma</vt:lpstr>
      </vt:variant>
      <vt:variant>
        <vt:i4>6</vt:i4>
      </vt:variant>
      <vt:variant>
        <vt:lpstr>Motiv</vt:lpstr>
      </vt:variant>
      <vt:variant>
        <vt:i4>1</vt:i4>
      </vt:variant>
      <vt:variant>
        <vt:lpstr>Nadpisy snímků</vt:lpstr>
      </vt:variant>
      <vt:variant>
        <vt:i4>30</vt:i4>
      </vt:variant>
    </vt:vector>
  </HeadingPairs>
  <TitlesOfParts>
    <vt:vector size="37" baseType="lpstr">
      <vt:lpstr>Arial</vt:lpstr>
      <vt:lpstr>Calibri</vt:lpstr>
      <vt:lpstr>Century Gothic</vt:lpstr>
      <vt:lpstr>Courier New</vt:lpstr>
      <vt:lpstr>Palatino Linotype</vt:lpstr>
      <vt:lpstr>Wingdings</vt:lpstr>
      <vt:lpstr>Exekutivní</vt:lpstr>
      <vt:lpstr>Zobrazovací soustava</vt:lpstr>
      <vt:lpstr>Zobrazování</vt:lpstr>
      <vt:lpstr>Míchání barev</vt:lpstr>
      <vt:lpstr>Monitory</vt:lpstr>
      <vt:lpstr>CRT monitory</vt:lpstr>
      <vt:lpstr>Prezentace aplikace PowerPoint</vt:lpstr>
      <vt:lpstr>Parametry monitorů</vt:lpstr>
      <vt:lpstr>Výhody CRT</vt:lpstr>
      <vt:lpstr>Nevýhody CRT</vt:lpstr>
      <vt:lpstr>LCD monitory (1)</vt:lpstr>
      <vt:lpstr>LCD monitory (2)</vt:lpstr>
      <vt:lpstr>Princip LCD</vt:lpstr>
      <vt:lpstr>Výhody LCD</vt:lpstr>
      <vt:lpstr>Nevýhody LCD</vt:lpstr>
      <vt:lpstr>Plazmové monitory</vt:lpstr>
      <vt:lpstr>Princip plazmové obrazovky (1)</vt:lpstr>
      <vt:lpstr>Princip plazmové obrazovky (2)</vt:lpstr>
      <vt:lpstr>Princip plazmové obrazovky (3)</vt:lpstr>
      <vt:lpstr>Výhody a nevýhody (1)</vt:lpstr>
      <vt:lpstr>Výhody a nevýhody (2)</vt:lpstr>
      <vt:lpstr>Zobrazování dat</vt:lpstr>
      <vt:lpstr>Rastrová grafika</vt:lpstr>
      <vt:lpstr>Výhody a nevýhody</vt:lpstr>
      <vt:lpstr>Vektorová grafika</vt:lpstr>
      <vt:lpstr>Výhody a nevýhody</vt:lpstr>
      <vt:lpstr>Grafická karta</vt:lpstr>
      <vt:lpstr>Rozlišení v pixelech (režim 4:3)</vt:lpstr>
      <vt:lpstr>Rozlišení v pixelech (režim 16:9)</vt:lpstr>
      <vt:lpstr>Barevná hloubka</vt:lpstr>
      <vt:lpstr>PRIPO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Zobrazovací soustava</dc:title>
  <dc:creator>Mikulecky</dc:creator>
  <cp:lastModifiedBy>Mikulecký Peter</cp:lastModifiedBy>
  <cp:revision>19</cp:revision>
  <dcterms:created xsi:type="dcterms:W3CDTF">2014-12-07T15:46:15Z</dcterms:created>
  <dcterms:modified xsi:type="dcterms:W3CDTF">2023-11-28T08:49:42Z</dcterms:modified>
</cp:coreProperties>
</file>