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37"/>
  </p:notesMasterIdLst>
  <p:sldIdLst>
    <p:sldId id="256" r:id="rId2"/>
    <p:sldId id="286" r:id="rId3"/>
    <p:sldId id="287" r:id="rId4"/>
    <p:sldId id="288" r:id="rId5"/>
    <p:sldId id="353" r:id="rId6"/>
    <p:sldId id="291" r:id="rId7"/>
    <p:sldId id="293" r:id="rId8"/>
    <p:sldId id="301" r:id="rId9"/>
    <p:sldId id="302" r:id="rId10"/>
    <p:sldId id="305" r:id="rId11"/>
    <p:sldId id="306" r:id="rId12"/>
    <p:sldId id="309" r:id="rId13"/>
    <p:sldId id="310" r:id="rId14"/>
    <p:sldId id="312" r:id="rId15"/>
    <p:sldId id="314" r:id="rId16"/>
    <p:sldId id="315" r:id="rId17"/>
    <p:sldId id="316" r:id="rId18"/>
    <p:sldId id="317" r:id="rId19"/>
    <p:sldId id="318" r:id="rId20"/>
    <p:sldId id="319" r:id="rId21"/>
    <p:sldId id="321" r:id="rId22"/>
    <p:sldId id="323" r:id="rId23"/>
    <p:sldId id="324" r:id="rId24"/>
    <p:sldId id="326" r:id="rId25"/>
    <p:sldId id="327" r:id="rId26"/>
    <p:sldId id="328" r:id="rId27"/>
    <p:sldId id="352" r:id="rId28"/>
    <p:sldId id="332" r:id="rId29"/>
    <p:sldId id="355" r:id="rId30"/>
    <p:sldId id="358" r:id="rId31"/>
    <p:sldId id="357" r:id="rId32"/>
    <p:sldId id="356" r:id="rId33"/>
    <p:sldId id="333" r:id="rId34"/>
    <p:sldId id="354" r:id="rId35"/>
    <p:sldId id="283"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Comenia Sans" panose="02000503080000020004" pitchFamily="50" charset="-18"/>
      <p:regular r:id="rId42"/>
      <p:bold r:id="rId43"/>
      <p:italic r:id="rId44"/>
      <p:boldItalic r:id="rId45"/>
    </p:embeddedFont>
  </p:embeddedFont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Středně sytá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Střední styl 2 – zvýraznění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Styl s motivem 2 – zvýraznění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 s motivem 1 – zvýraznění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2833" autoAdjust="0"/>
  </p:normalViewPr>
  <p:slideViewPr>
    <p:cSldViewPr snapToGrid="0">
      <p:cViewPr varScale="1">
        <p:scale>
          <a:sx n="92" d="100"/>
          <a:sy n="92" d="100"/>
        </p:scale>
        <p:origin x="16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222CF-2854-4FA2-A8EA-AB94D3EA10CC}" type="datetimeFigureOut">
              <a:rPr lang="cs-CZ" smtClean="0"/>
              <a:pPr/>
              <a:t>27.03.2023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C79DF-D561-4432-B176-15220EF080C1}" type="slidenum">
              <a:rPr lang="cs-CZ" smtClean="0"/>
              <a:pPr/>
              <a:t>‹#›</a:t>
            </a:fld>
            <a:endParaRPr lang="cs-CZ"/>
          </a:p>
        </p:txBody>
      </p:sp>
    </p:spTree>
    <p:extLst>
      <p:ext uri="{BB962C8B-B14F-4D97-AF65-F5344CB8AC3E}">
        <p14:creationId xmlns:p14="http://schemas.microsoft.com/office/powerpoint/2010/main" val="192780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650449D-597C-40D0-AE76-30374ACDCB3B}" type="slidenum">
              <a:rPr lang="cs-CZ"/>
              <a:pPr/>
              <a:t>2</a:t>
            </a:fld>
            <a:endParaRPr lang="cs-CZ"/>
          </a:p>
        </p:txBody>
      </p:sp>
      <p:sp>
        <p:nvSpPr>
          <p:cNvPr id="74755" name="Rectangle 2"/>
          <p:cNvSpPr>
            <a:spLocks noGrp="1" noRot="1" noChangeAspect="1" noChangeArrowheads="1" noTextEdit="1"/>
          </p:cNvSpPr>
          <p:nvPr>
            <p:ph type="sldImg"/>
          </p:nvPr>
        </p:nvSpPr>
        <p:spPr>
          <a:xfrm>
            <a:off x="1143000" y="685800"/>
            <a:ext cx="4572000" cy="3429000"/>
          </a:xfrm>
          <a:ln/>
        </p:spPr>
      </p:sp>
      <p:sp>
        <p:nvSpPr>
          <p:cNvPr id="7475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9BB0F2A-F711-4FF4-AF02-3D7F885875A4}" type="slidenum">
              <a:rPr lang="cs-CZ"/>
              <a:pPr/>
              <a:t>11</a:t>
            </a:fld>
            <a:endParaRPr lang="cs-CZ"/>
          </a:p>
        </p:txBody>
      </p:sp>
      <p:sp>
        <p:nvSpPr>
          <p:cNvPr id="95235" name="Rectangle 2"/>
          <p:cNvSpPr>
            <a:spLocks noGrp="1" noRot="1" noChangeAspect="1" noChangeArrowheads="1" noTextEdit="1"/>
          </p:cNvSpPr>
          <p:nvPr>
            <p:ph type="sldImg"/>
          </p:nvPr>
        </p:nvSpPr>
        <p:spPr>
          <a:xfrm>
            <a:off x="1143000" y="685800"/>
            <a:ext cx="4572000" cy="3429000"/>
          </a:xfrm>
          <a:ln/>
        </p:spPr>
      </p:sp>
      <p:sp>
        <p:nvSpPr>
          <p:cNvPr id="9523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743D0B9-F4C2-4263-A1A5-2D744D0044E9}" type="slidenum">
              <a:rPr lang="cs-CZ"/>
              <a:pPr/>
              <a:t>12</a:t>
            </a:fld>
            <a:endParaRPr lang="cs-CZ"/>
          </a:p>
        </p:txBody>
      </p:sp>
      <p:sp>
        <p:nvSpPr>
          <p:cNvPr id="98307" name="Rectangle 2"/>
          <p:cNvSpPr>
            <a:spLocks noGrp="1" noRot="1" noChangeAspect="1" noChangeArrowheads="1" noTextEdit="1"/>
          </p:cNvSpPr>
          <p:nvPr>
            <p:ph type="sldImg"/>
          </p:nvPr>
        </p:nvSpPr>
        <p:spPr>
          <a:xfrm>
            <a:off x="1143000" y="685800"/>
            <a:ext cx="4572000" cy="3429000"/>
          </a:xfrm>
          <a:ln/>
        </p:spPr>
      </p:sp>
      <p:sp>
        <p:nvSpPr>
          <p:cNvPr id="98308"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1AF9E68-8E1F-4A19-9553-13FC09FDFB7D}" type="slidenum">
              <a:rPr lang="cs-CZ"/>
              <a:pPr/>
              <a:t>13</a:t>
            </a:fld>
            <a:endParaRPr lang="cs-CZ"/>
          </a:p>
        </p:txBody>
      </p:sp>
      <p:sp>
        <p:nvSpPr>
          <p:cNvPr id="99331" name="Rectangle 2"/>
          <p:cNvSpPr>
            <a:spLocks noGrp="1" noRot="1" noChangeAspect="1" noChangeArrowheads="1" noTextEdit="1"/>
          </p:cNvSpPr>
          <p:nvPr>
            <p:ph type="sldImg"/>
          </p:nvPr>
        </p:nvSpPr>
        <p:spPr>
          <a:xfrm>
            <a:off x="1143000" y="685800"/>
            <a:ext cx="4572000" cy="3429000"/>
          </a:xfrm>
          <a:ln/>
        </p:spPr>
      </p:sp>
      <p:sp>
        <p:nvSpPr>
          <p:cNvPr id="99332"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9F8C636-FA6F-4222-BB10-79F19C16F681}" type="slidenum">
              <a:rPr lang="cs-CZ"/>
              <a:pPr/>
              <a:t>14</a:t>
            </a:fld>
            <a:endParaRPr lang="cs-CZ"/>
          </a:p>
        </p:txBody>
      </p:sp>
      <p:sp>
        <p:nvSpPr>
          <p:cNvPr id="101379" name="Rectangle 2"/>
          <p:cNvSpPr>
            <a:spLocks noGrp="1" noRot="1" noChangeAspect="1" noChangeArrowheads="1" noTextEdit="1"/>
          </p:cNvSpPr>
          <p:nvPr>
            <p:ph type="sldImg"/>
          </p:nvPr>
        </p:nvSpPr>
        <p:spPr>
          <a:xfrm>
            <a:off x="1143000" y="685800"/>
            <a:ext cx="4572000" cy="3429000"/>
          </a:xfrm>
          <a:ln/>
        </p:spPr>
      </p:sp>
      <p:sp>
        <p:nvSpPr>
          <p:cNvPr id="101380"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D4BABCF-62DD-43C1-B68C-4973FE16B95A}" type="slidenum">
              <a:rPr lang="cs-CZ"/>
              <a:pPr/>
              <a:t>15</a:t>
            </a:fld>
            <a:endParaRPr lang="cs-CZ"/>
          </a:p>
        </p:txBody>
      </p:sp>
      <p:sp>
        <p:nvSpPr>
          <p:cNvPr id="103427" name="Rectangle 2"/>
          <p:cNvSpPr>
            <a:spLocks noGrp="1" noRot="1" noChangeAspect="1" noChangeArrowheads="1" noTextEdit="1"/>
          </p:cNvSpPr>
          <p:nvPr>
            <p:ph type="sldImg"/>
          </p:nvPr>
        </p:nvSpPr>
        <p:spPr>
          <a:xfrm>
            <a:off x="1143000" y="685800"/>
            <a:ext cx="4572000" cy="3429000"/>
          </a:xfrm>
          <a:ln/>
        </p:spPr>
      </p:sp>
      <p:sp>
        <p:nvSpPr>
          <p:cNvPr id="103428"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1DFFD7B-3D19-4D8E-8A7B-56B0C44A3DDD}" type="slidenum">
              <a:rPr lang="cs-CZ"/>
              <a:pPr/>
              <a:t>16</a:t>
            </a:fld>
            <a:endParaRPr lang="cs-CZ"/>
          </a:p>
        </p:txBody>
      </p:sp>
      <p:sp>
        <p:nvSpPr>
          <p:cNvPr id="104451" name="Rectangle 2"/>
          <p:cNvSpPr>
            <a:spLocks noGrp="1" noRot="1" noChangeAspect="1" noChangeArrowheads="1" noTextEdit="1"/>
          </p:cNvSpPr>
          <p:nvPr>
            <p:ph type="sldImg"/>
          </p:nvPr>
        </p:nvSpPr>
        <p:spPr>
          <a:xfrm>
            <a:off x="1143000" y="685800"/>
            <a:ext cx="4572000" cy="3429000"/>
          </a:xfrm>
          <a:ln/>
        </p:spPr>
      </p:sp>
      <p:sp>
        <p:nvSpPr>
          <p:cNvPr id="104452"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47B8BA4-40B1-4096-8D3A-488EC1A48DF9}" type="slidenum">
              <a:rPr lang="cs-CZ"/>
              <a:pPr/>
              <a:t>17</a:t>
            </a:fld>
            <a:endParaRPr lang="cs-CZ"/>
          </a:p>
        </p:txBody>
      </p:sp>
      <p:sp>
        <p:nvSpPr>
          <p:cNvPr id="105475" name="Rectangle 2"/>
          <p:cNvSpPr>
            <a:spLocks noGrp="1" noRot="1" noChangeAspect="1" noChangeArrowheads="1" noTextEdit="1"/>
          </p:cNvSpPr>
          <p:nvPr>
            <p:ph type="sldImg"/>
          </p:nvPr>
        </p:nvSpPr>
        <p:spPr>
          <a:xfrm>
            <a:off x="1143000" y="685800"/>
            <a:ext cx="4572000" cy="3429000"/>
          </a:xfrm>
          <a:ln/>
        </p:spPr>
      </p:sp>
      <p:sp>
        <p:nvSpPr>
          <p:cNvPr id="105476" name="Rectangle 3"/>
          <p:cNvSpPr>
            <a:spLocks noGrp="1" noChangeArrowheads="1"/>
          </p:cNvSpPr>
          <p:nvPr>
            <p:ph type="body" idx="1"/>
          </p:nvPr>
        </p:nvSpPr>
        <p:spPr>
          <a:noFill/>
          <a:ln/>
        </p:spPr>
        <p:txBody>
          <a:bodyPr/>
          <a:lstStyle/>
          <a:p>
            <a:pPr eaLnBrk="1" hangingPunct="1"/>
            <a:r>
              <a:rPr lang="cs-CZ"/>
              <a:t>budete-li používat dlouhé soubory, např. zpracovávat filmy, je výhodnější delší cluster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5C938CD-AB11-4492-8929-DF298528E9C5}" type="slidenum">
              <a:rPr lang="cs-CZ"/>
              <a:pPr/>
              <a:t>18</a:t>
            </a:fld>
            <a:endParaRPr lang="cs-CZ"/>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E63A035-615F-4207-BB5E-142C0BA6AF68}" type="slidenum">
              <a:rPr lang="cs-CZ"/>
              <a:pPr/>
              <a:t>19</a:t>
            </a:fld>
            <a:endParaRPr lang="cs-CZ"/>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959E79F-D398-4D5D-AC59-C8FA20907BAC}" type="slidenum">
              <a:rPr lang="cs-CZ"/>
              <a:pPr/>
              <a:t>20</a:t>
            </a:fld>
            <a:endParaRPr lang="cs-CZ"/>
          </a:p>
        </p:txBody>
      </p:sp>
      <p:sp>
        <p:nvSpPr>
          <p:cNvPr id="108547" name="Rectangle 2"/>
          <p:cNvSpPr>
            <a:spLocks noGrp="1" noRot="1" noChangeAspect="1" noChangeArrowheads="1" noTextEdit="1"/>
          </p:cNvSpPr>
          <p:nvPr>
            <p:ph type="sldImg"/>
          </p:nvPr>
        </p:nvSpPr>
        <p:spPr>
          <a:xfrm>
            <a:off x="1143000" y="685800"/>
            <a:ext cx="4572000" cy="3429000"/>
          </a:xfrm>
          <a:ln/>
        </p:spPr>
      </p:sp>
      <p:sp>
        <p:nvSpPr>
          <p:cNvPr id="108548"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487D8A0-2ACC-4398-B876-105041F209EB}" type="slidenum">
              <a:rPr lang="cs-CZ"/>
              <a:pPr/>
              <a:t>3</a:t>
            </a:fld>
            <a:endParaRPr lang="cs-CZ"/>
          </a:p>
        </p:txBody>
      </p:sp>
      <p:sp>
        <p:nvSpPr>
          <p:cNvPr id="75779" name="Rectangle 2"/>
          <p:cNvSpPr>
            <a:spLocks noGrp="1" noRot="1" noChangeAspect="1" noChangeArrowheads="1" noTextEdit="1"/>
          </p:cNvSpPr>
          <p:nvPr>
            <p:ph type="sldImg"/>
          </p:nvPr>
        </p:nvSpPr>
        <p:spPr>
          <a:xfrm>
            <a:off x="1143000" y="685800"/>
            <a:ext cx="4572000" cy="3429000"/>
          </a:xfrm>
          <a:ln/>
        </p:spPr>
      </p:sp>
      <p:sp>
        <p:nvSpPr>
          <p:cNvPr id="75780"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E7CA761-2514-4D7F-A2E0-DADDB0BAE268}" type="slidenum">
              <a:rPr lang="cs-CZ"/>
              <a:pPr/>
              <a:t>21</a:t>
            </a:fld>
            <a:endParaRPr lang="cs-CZ"/>
          </a:p>
        </p:txBody>
      </p:sp>
      <p:sp>
        <p:nvSpPr>
          <p:cNvPr id="110595" name="Rectangle 2"/>
          <p:cNvSpPr>
            <a:spLocks noGrp="1" noRot="1" noChangeAspect="1" noChangeArrowheads="1" noTextEdit="1"/>
          </p:cNvSpPr>
          <p:nvPr>
            <p:ph type="sldImg"/>
          </p:nvPr>
        </p:nvSpPr>
        <p:spPr>
          <a:xfrm>
            <a:off x="1143000" y="685800"/>
            <a:ext cx="4572000" cy="3429000"/>
          </a:xfrm>
          <a:ln/>
        </p:spPr>
      </p:sp>
      <p:sp>
        <p:nvSpPr>
          <p:cNvPr id="11059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16817D9-21D8-49C1-9D5C-1DD9906CA7F2}" type="slidenum">
              <a:rPr lang="cs-CZ"/>
              <a:pPr/>
              <a:t>22</a:t>
            </a:fld>
            <a:endParaRPr lang="cs-CZ"/>
          </a:p>
        </p:txBody>
      </p:sp>
      <p:sp>
        <p:nvSpPr>
          <p:cNvPr id="112643" name="Rectangle 2"/>
          <p:cNvSpPr>
            <a:spLocks noGrp="1" noRot="1" noChangeAspect="1" noChangeArrowheads="1" noTextEdit="1"/>
          </p:cNvSpPr>
          <p:nvPr>
            <p:ph type="sldImg"/>
          </p:nvPr>
        </p:nvSpPr>
        <p:spPr>
          <a:xfrm>
            <a:off x="1143000" y="685800"/>
            <a:ext cx="4572000" cy="3429000"/>
          </a:xfrm>
          <a:ln/>
        </p:spPr>
      </p:sp>
      <p:sp>
        <p:nvSpPr>
          <p:cNvPr id="112644" name="Rectangle 3"/>
          <p:cNvSpPr>
            <a:spLocks noGrp="1" noChangeArrowheads="1"/>
          </p:cNvSpPr>
          <p:nvPr>
            <p:ph type="body" idx="1"/>
          </p:nvPr>
        </p:nvSpPr>
        <p:spPr>
          <a:noFill/>
          <a:ln/>
        </p:spPr>
        <p:txBody>
          <a:bodyPr/>
          <a:lstStyle/>
          <a:p>
            <a:pPr eaLnBrk="1" hangingPunct="1"/>
            <a:r>
              <a:rPr lang="cs-CZ"/>
              <a:t>Binární struktura složky (tzv. binární strom) poskytne odpověď na to, zda je hledaný element v horní nebo spodní polovině.</a:t>
            </a:r>
          </a:p>
          <a:p>
            <a:pPr eaLnBrk="1" hangingPunct="1"/>
            <a:r>
              <a:rPr lang="cs-CZ"/>
              <a:t>Následuje hledání uprostřed určené poloviny souboru složky.</a:t>
            </a:r>
          </a:p>
          <a:p>
            <a:pPr eaLnBrk="1" hangingPunct="1"/>
            <a:r>
              <a:rPr lang="cs-CZ"/>
              <a:t>Dalším krokem je opět zúžení prohledávaného intervalu na l atd., dokud se soubor nenajde.</a:t>
            </a:r>
          </a:p>
          <a:p>
            <a:pPr eaLnBrk="1" hangingPunct="1"/>
            <a:r>
              <a:rPr lang="cs-CZ"/>
              <a:t>(V principu jde o známou numerickou metodu půlení intervalu.)</a:t>
            </a:r>
          </a:p>
          <a:p>
            <a:pPr eaLnBrk="1" hangingPunct="1"/>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6D93066-49E0-4684-8F35-222ED30DEAAE}" type="slidenum">
              <a:rPr lang="cs-CZ"/>
              <a:pPr/>
              <a:t>23</a:t>
            </a:fld>
            <a:endParaRPr lang="cs-CZ"/>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A0FBF18-E5F5-4F08-BF00-247A321FD404}" type="slidenum">
              <a:rPr lang="cs-CZ"/>
              <a:pPr/>
              <a:t>24</a:t>
            </a:fld>
            <a:endParaRPr lang="cs-CZ"/>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9F77570-8048-4790-B42F-2457D917FBE2}" type="slidenum">
              <a:rPr lang="cs-CZ"/>
              <a:pPr/>
              <a:t>25</a:t>
            </a:fld>
            <a:endParaRPr lang="cs-CZ"/>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4914C02-476D-47FA-9401-E73729EE615B}" type="slidenum">
              <a:rPr lang="cs-CZ"/>
              <a:pPr/>
              <a:t>26</a:t>
            </a:fld>
            <a:endParaRPr lang="cs-CZ"/>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9FF161F-B287-4FE0-B304-CF88977DFDCE}" type="slidenum">
              <a:rPr lang="cs-CZ"/>
              <a:pPr/>
              <a:t>27</a:t>
            </a:fld>
            <a:endParaRPr lang="cs-CZ"/>
          </a:p>
        </p:txBody>
      </p:sp>
      <p:sp>
        <p:nvSpPr>
          <p:cNvPr id="119811" name="Rectangle 2"/>
          <p:cNvSpPr>
            <a:spLocks noGrp="1" noRot="1" noChangeAspect="1" noChangeArrowheads="1" noTextEdit="1"/>
          </p:cNvSpPr>
          <p:nvPr>
            <p:ph type="sldImg"/>
          </p:nvPr>
        </p:nvSpPr>
        <p:spPr>
          <a:xfrm>
            <a:off x="1143000" y="685800"/>
            <a:ext cx="4572000" cy="3429000"/>
          </a:xfrm>
          <a:ln/>
        </p:spPr>
      </p:sp>
      <p:sp>
        <p:nvSpPr>
          <p:cNvPr id="119812"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BEBE19C-9975-40BA-9C0A-4203F2B121FF}" type="slidenum">
              <a:rPr lang="cs-CZ"/>
              <a:pPr/>
              <a:t>28</a:t>
            </a:fld>
            <a:endParaRPr lang="cs-CZ"/>
          </a:p>
        </p:txBody>
      </p:sp>
      <p:sp>
        <p:nvSpPr>
          <p:cNvPr id="121859" name="Rectangle 2"/>
          <p:cNvSpPr>
            <a:spLocks noGrp="1" noRot="1" noChangeAspect="1" noChangeArrowheads="1" noTextEdit="1"/>
          </p:cNvSpPr>
          <p:nvPr>
            <p:ph type="sldImg"/>
          </p:nvPr>
        </p:nvSpPr>
        <p:spPr>
          <a:xfrm>
            <a:off x="1143000" y="685800"/>
            <a:ext cx="4572000" cy="3429000"/>
          </a:xfrm>
          <a:ln/>
        </p:spPr>
      </p:sp>
      <p:sp>
        <p:nvSpPr>
          <p:cNvPr id="121860" name="Rectangle 3"/>
          <p:cNvSpPr>
            <a:spLocks noGrp="1" noChangeArrowheads="1"/>
          </p:cNvSpPr>
          <p:nvPr>
            <p:ph type="body" idx="1"/>
          </p:nvPr>
        </p:nvSpPr>
        <p:spPr>
          <a:noFill/>
          <a:ln/>
        </p:spPr>
        <p:txBody>
          <a:bodyPr>
            <a:normAutofit fontScale="55000" lnSpcReduction="20000"/>
          </a:bodyPr>
          <a:lstStyle/>
          <a:p>
            <a:pPr eaLnBrk="1" hangingPunct="1"/>
            <a:r>
              <a:rPr lang="cs-CZ" b="1" dirty="0"/>
              <a:t>Obnovitelnost</a:t>
            </a:r>
            <a:endParaRPr lang="cs-CZ" dirty="0"/>
          </a:p>
          <a:p>
            <a:pPr eaLnBrk="1" hangingPunct="1"/>
            <a:r>
              <a:rPr lang="cs-CZ" dirty="0"/>
              <a:t>NTFS při své práci využívá transakce. Transakcí se rozumí několik dílčích akcí (</a:t>
            </a:r>
            <a:r>
              <a:rPr lang="cs-CZ" dirty="0" err="1"/>
              <a:t>např</a:t>
            </a:r>
            <a:r>
              <a:rPr lang="cs-CZ" dirty="0"/>
              <a:t> zápis na disk můžeme rozdělit na: přenos dat do řadiče disku, vyhledání volného místa disku, vlastní zápis dat, uložení zprávy o poloze zapsaných dat do tabulky logické str. tury). Podstata transakce spočívá v tom, že se bud úspěšně provede, nebo se neprovede vůbec. Pokud dojde během transakce k havárii v některém z jejích kroků, transakce neprovede (tzn. nebudou provedeny ani úspěšné akce předcházející kroku havarovanému).</a:t>
            </a:r>
          </a:p>
          <a:p>
            <a:pPr eaLnBrk="1" hangingPunct="1"/>
            <a:r>
              <a:rPr lang="cs-CZ" dirty="0"/>
              <a:t>V našem fiktivním příkladu zápisu na disk se tedy neprovede nic — nemůže tedy dojit např. ke ztrátě clusteru (jak tomu bylo u FAT).</a:t>
            </a:r>
          </a:p>
          <a:p>
            <a:pPr eaLnBrk="1" hangingPunct="1"/>
            <a:r>
              <a:rPr lang="cs-CZ" dirty="0"/>
              <a:t>Vlivem transakčního způsobu práce používáme opravné prostředky pro obnovu logické struktury NTFS poměrně zřídka.</a:t>
            </a:r>
          </a:p>
          <a:p>
            <a:pPr eaLnBrk="1" hangingPunct="1"/>
            <a:r>
              <a:rPr lang="cs-CZ" b="1" dirty="0" err="1"/>
              <a:t>Přemapování</a:t>
            </a:r>
            <a:r>
              <a:rPr lang="cs-CZ" b="1" dirty="0"/>
              <a:t> clusteru</a:t>
            </a:r>
            <a:endParaRPr lang="cs-CZ" dirty="0"/>
          </a:p>
          <a:p>
            <a:pPr eaLnBrk="1" hangingPunct="1"/>
            <a:r>
              <a:rPr lang="cs-CZ" dirty="0"/>
              <a:t>Pokud se na disku objeví vadný sektor, NTFS </a:t>
            </a:r>
            <a:r>
              <a:rPr lang="cs-CZ" dirty="0" err="1"/>
              <a:t>přemapuje</a:t>
            </a:r>
            <a:r>
              <a:rPr lang="cs-CZ" dirty="0"/>
              <a:t> cluster (v němž je vadný sektor obsažen) a data umístí do nového clusteru. Dojde-li k chybě při čtení dat, ohlásí Windows aplikaci chybu dat a data budou ztracena. Dojde-li k chybě při zápisu dat, zapíše NTFS data do nového clusteru a ke ztrátě dat nedojde.</a:t>
            </a:r>
          </a:p>
          <a:p>
            <a:pPr eaLnBrk="1" hangingPunct="1"/>
            <a:r>
              <a:rPr lang="cs-CZ" dirty="0"/>
              <a:t>Adresy clusteru s vadným sektorem jsou uloženy do souboru </a:t>
            </a:r>
            <a:r>
              <a:rPr lang="cs-CZ" i="1" dirty="0"/>
              <a:t>MTF, </a:t>
            </a:r>
            <a:r>
              <a:rPr lang="cs-CZ" dirty="0"/>
              <a:t>takže chybný sektor nemůže být znovu použit.</a:t>
            </a:r>
          </a:p>
          <a:p>
            <a:pPr eaLnBrk="1" hangingPunct="1"/>
            <a:r>
              <a:rPr lang="cs-CZ" b="1" dirty="0"/>
              <a:t>Komprese</a:t>
            </a:r>
            <a:endParaRPr lang="cs-CZ" dirty="0"/>
          </a:p>
          <a:p>
            <a:pPr eaLnBrk="1" hangingPunct="1"/>
            <a:r>
              <a:rPr lang="cs-CZ" dirty="0"/>
              <a:t>Komprimace svazků, složek a souborů je zapracována přímo do NTFS, nemusíme používat žádné další programy. Komprimovaná data jsou navíc dostupná ze všech aplikací Windows. </a:t>
            </a:r>
            <a:r>
              <a:rPr lang="cs-CZ" b="1" dirty="0"/>
              <a:t>Vylepšená správa dat</a:t>
            </a:r>
            <a:endParaRPr lang="cs-CZ" dirty="0"/>
          </a:p>
          <a:p>
            <a:pPr eaLnBrk="1" hangingPunct="1"/>
            <a:r>
              <a:rPr lang="cs-CZ" dirty="0"/>
              <a:t>*   Není omezen počet položek v kořenové složce.</a:t>
            </a:r>
          </a:p>
          <a:p>
            <a:pPr eaLnBrk="1" hangingPunct="1"/>
            <a:r>
              <a:rPr lang="cs-CZ" dirty="0"/>
              <a:t>*  Je možné formátovat svazky do velikosti 2 TB (</a:t>
            </a:r>
            <a:r>
              <a:rPr lang="cs-CZ" dirty="0" err="1"/>
              <a:t>TeraByte</a:t>
            </a:r>
            <a:r>
              <a:rPr lang="cs-CZ" dirty="0"/>
              <a:t>).</a:t>
            </a:r>
          </a:p>
          <a:p>
            <a:pPr eaLnBrk="1" hangingPunct="1">
              <a:buFontTx/>
              <a:buChar char="•"/>
            </a:pPr>
            <a:r>
              <a:rPr lang="cs-CZ" dirty="0"/>
              <a:t>NTFS používá menší clustery (i u velkých disků) než systém FAT </a:t>
            </a:r>
          </a:p>
          <a:p>
            <a:pPr eaLnBrk="1" hangingPunct="1">
              <a:buFontTx/>
              <a:buChar char="•"/>
            </a:pPr>
            <a:r>
              <a:rPr lang="cs-CZ" dirty="0"/>
              <a:t>Při vyhledávání souborů je minimalizován počet přístupů na disk.</a:t>
            </a:r>
          </a:p>
          <a:p>
            <a:pPr eaLnBrk="1" hangingPunct="1"/>
            <a:r>
              <a:rPr lang="cs-CZ" b="1" dirty="0"/>
              <a:t>Oprávnění</a:t>
            </a:r>
            <a:endParaRPr lang="cs-CZ" dirty="0"/>
          </a:p>
          <a:p>
            <a:pPr eaLnBrk="1" hangingPunct="1"/>
            <a:r>
              <a:rPr lang="cs-CZ" dirty="0"/>
              <a:t>Windows XP jsou víceuživatelským systémem, umožňujícím práci více uživatelů na jednom PC. NTFS umožňuje nastavit oprávnění pro složky a soubory. Oprávnění popisují, co může (a nemůže) uživatel provádět s daty ve složce. Mezi základní rysy víceuživatelského prostředí patří:</a:t>
            </a:r>
          </a:p>
          <a:p>
            <a:pPr eaLnBrk="1" hangingPunct="1"/>
            <a:r>
              <a:rPr lang="cs-CZ" dirty="0"/>
              <a:t>* Jeden z uživatelů je správcem, který definuje zbylé uživatele.</a:t>
            </a:r>
          </a:p>
          <a:p>
            <a:pPr eaLnBrk="1" hangingPunct="1"/>
            <a:r>
              <a:rPr lang="cs-CZ" dirty="0"/>
              <a:t>*   Určí jméno a heslo, jímž se budou přihlašovat do systému.</a:t>
            </a:r>
          </a:p>
          <a:p>
            <a:pPr eaLnBrk="1" hangingPunct="1"/>
            <a:r>
              <a:rPr lang="cs-CZ" dirty="0"/>
              <a:t>*   Zároveň jim přidělí oprávnění, která definují, co budou moci uživatelé provádět s daty ve složkách (např. jen číst, v některých složkách mazat, do jiných nebudou mít žádný přístup).</a:t>
            </a:r>
          </a:p>
          <a:p>
            <a:pPr eaLnBrk="1" hangingPunct="1"/>
            <a:r>
              <a:rPr lang="cs-CZ" dirty="0"/>
              <a:t>+   Oprávnění se vztahují i na uživatele přistupující k PC ze sítě.</a:t>
            </a:r>
          </a:p>
          <a:p>
            <a:pPr eaLnBrk="1" hangingPunct="1"/>
            <a:r>
              <a:rPr lang="cs-CZ" dirty="0"/>
              <a:t>Tímto způsobem je zajištěno, že si různí uživatelé jednoho PC nebudou moci navzájem číst data. Oprávnění se vztahují také na další administrátorské činnosti (např. správu disků). Proto budu předpokládat, že čtenář mé knihy je uživatelem s vysokými oprávněními (nejlépe administrátorem) a nebude ve správě systému nijak omezen.</a:t>
            </a:r>
          </a:p>
          <a:p>
            <a:pPr eaLnBrk="1" hangingPunct="1"/>
            <a:r>
              <a:rPr lang="cs-CZ" b="1" dirty="0"/>
              <a:t>Přípojné body svazků</a:t>
            </a:r>
            <a:endParaRPr lang="cs-CZ" dirty="0"/>
          </a:p>
          <a:p>
            <a:pPr eaLnBrk="1" hangingPunct="1"/>
            <a:r>
              <a:rPr lang="cs-CZ" dirty="0"/>
              <a:t>Jde o metodu dovolující připojení dalšího svazku (zpravidla disku) k systému, aniž by mu bylo nutné přidělovat logické jméno. Disk je do systému připojen prostřednictvím složky.</a:t>
            </a:r>
          </a:p>
          <a:p>
            <a:pPr eaLnBrk="1" hangingPunct="1"/>
            <a:r>
              <a:rPr lang="cs-CZ" dirty="0"/>
              <a:t>(Uživatel otevře složku a pracuje na zvláštním svazku, aniž by to vnímal)</a:t>
            </a:r>
          </a:p>
          <a:p>
            <a:pPr eaLnBrk="1" hangingPunct="1"/>
            <a:r>
              <a:rPr lang="cs-CZ" b="1" dirty="0"/>
              <a:t>Diskové kvóty</a:t>
            </a:r>
            <a:endParaRPr lang="cs-CZ" dirty="0"/>
          </a:p>
          <a:p>
            <a:pPr eaLnBrk="1" hangingPunct="1"/>
            <a:r>
              <a:rPr lang="cs-CZ" dirty="0"/>
              <a:t>Jejich prostřednictvím je možné definovat diskový prostor, který budou moci používat jednotliví uživatelé systému.</a:t>
            </a:r>
          </a:p>
          <a:p>
            <a:pPr eaLnBrk="1" hangingPunct="1"/>
            <a:r>
              <a:rPr lang="cs-CZ" b="1" dirty="0"/>
              <a:t>Šifrování dat</a:t>
            </a:r>
            <a:endParaRPr lang="cs-CZ" dirty="0"/>
          </a:p>
          <a:p>
            <a:pPr eaLnBrk="1" hangingPunct="1"/>
            <a:r>
              <a:rPr lang="cs-CZ" dirty="0"/>
              <a:t>NTFS obsahuje šifrovací systém, který ve spojení s technologií veřejného klíče dokáže zašifrovat data a chránit obsah souborů před zneužitím.</a:t>
            </a:r>
          </a:p>
          <a:p>
            <a:pPr eaLnBrk="1" hangingPunct="1"/>
            <a:r>
              <a:rPr lang="cs-CZ" b="1" dirty="0"/>
              <a:t>Nevýhody NTFS</a:t>
            </a:r>
            <a:endParaRPr lang="cs-CZ" dirty="0"/>
          </a:p>
          <a:p>
            <a:pPr eaLnBrk="1" hangingPunct="1"/>
            <a:r>
              <a:rPr lang="cs-CZ" dirty="0"/>
              <a:t>Svazky NTFS nejsou přístupné z prostředí operačních systémů založených na FAT (DOS, Windows 95/98/ME). Linux je dokáže číst, ale neumí sem zapisovat.</a:t>
            </a:r>
          </a:p>
          <a:p>
            <a:pPr eaLnBrk="1" hangingPunct="1"/>
            <a:endParaRPr lang="cs-CZ"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B0CEB4C-218F-4F13-96F2-0110031A5AF4}" type="slidenum">
              <a:rPr lang="cs-CZ"/>
              <a:pPr/>
              <a:t>33</a:t>
            </a:fld>
            <a:endParaRPr lang="cs-CZ"/>
          </a:p>
        </p:txBody>
      </p:sp>
      <p:sp>
        <p:nvSpPr>
          <p:cNvPr id="122883" name="Rectangle 2"/>
          <p:cNvSpPr>
            <a:spLocks noGrp="1" noRot="1" noChangeAspect="1" noChangeArrowheads="1" noTextEdit="1"/>
          </p:cNvSpPr>
          <p:nvPr>
            <p:ph type="sldImg"/>
          </p:nvPr>
        </p:nvSpPr>
        <p:spPr>
          <a:xfrm>
            <a:off x="1143000" y="685800"/>
            <a:ext cx="4572000" cy="3429000"/>
          </a:xfrm>
          <a:ln/>
        </p:spPr>
      </p:sp>
      <p:sp>
        <p:nvSpPr>
          <p:cNvPr id="12288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B0CEB4C-218F-4F13-96F2-0110031A5AF4}" type="slidenum">
              <a:rPr lang="cs-CZ"/>
              <a:pPr/>
              <a:t>34</a:t>
            </a:fld>
            <a:endParaRPr lang="cs-CZ"/>
          </a:p>
        </p:txBody>
      </p:sp>
      <p:sp>
        <p:nvSpPr>
          <p:cNvPr id="122883" name="Rectangle 2"/>
          <p:cNvSpPr>
            <a:spLocks noGrp="1" noRot="1" noChangeAspect="1" noChangeArrowheads="1" noTextEdit="1"/>
          </p:cNvSpPr>
          <p:nvPr>
            <p:ph type="sldImg"/>
          </p:nvPr>
        </p:nvSpPr>
        <p:spPr>
          <a:xfrm>
            <a:off x="1143000" y="685800"/>
            <a:ext cx="4572000" cy="3429000"/>
          </a:xfrm>
          <a:ln/>
        </p:spPr>
      </p:sp>
      <p:sp>
        <p:nvSpPr>
          <p:cNvPr id="12288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7284BDF-2840-4E87-B094-5D87755B0F04}" type="slidenum">
              <a:rPr lang="cs-CZ"/>
              <a:pPr/>
              <a:t>4</a:t>
            </a:fld>
            <a:endParaRPr lang="cs-CZ"/>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7284BDF-2840-4E87-B094-5D87755B0F04}" type="slidenum">
              <a:rPr lang="cs-CZ"/>
              <a:pPr/>
              <a:t>5</a:t>
            </a:fld>
            <a:endParaRPr lang="cs-CZ"/>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BEAD33A-7D85-4416-8FDB-35EE13945706}" type="slidenum">
              <a:rPr lang="cs-CZ"/>
              <a:pPr/>
              <a:t>6</a:t>
            </a:fld>
            <a:endParaRPr lang="cs-CZ"/>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2C1F7C1-7950-4915-8866-6ADFF9FDAD34}" type="slidenum">
              <a:rPr lang="cs-CZ"/>
              <a:pPr/>
              <a:t>7</a:t>
            </a:fld>
            <a:endParaRPr lang="cs-CZ"/>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05EE445-6909-40DA-B4A3-0188002DCD5F}" type="slidenum">
              <a:rPr lang="cs-CZ"/>
              <a:pPr/>
              <a:t>8</a:t>
            </a:fld>
            <a:endParaRPr lang="cs-CZ"/>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843FA9F-516B-4FDC-A478-25762A96FB02}" type="slidenum">
              <a:rPr lang="cs-CZ"/>
              <a:pPr/>
              <a:t>9</a:t>
            </a:fld>
            <a:endParaRPr lang="cs-CZ"/>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p:spPr>
        <p:txBody>
          <a:bodyPr/>
          <a:lstStyle/>
          <a:p>
            <a:pPr eaLnBrk="1" hangingPunct="1"/>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4EE650A-40DA-421A-9504-684511A88BAC}" type="slidenum">
              <a:rPr lang="cs-CZ"/>
              <a:pPr/>
              <a:t>10</a:t>
            </a:fld>
            <a:endParaRPr lang="cs-CZ"/>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pPr eaLnBrk="1" hangingPunct="1"/>
            <a:r>
              <a:rPr lang="cs-CZ" dirty="0"/>
              <a:t>FAT 16 </a:t>
            </a:r>
            <a:r>
              <a:rPr lang="cs-CZ" sz="1300" dirty="0"/>
              <a:t>Při použití disku většího než 4 GB bylo nutné disk rozdělit na logické jednotky s maximální velikostí 4 GB.</a:t>
            </a:r>
          </a:p>
          <a:p>
            <a:pPr eaLnBrk="1" hangingPunct="1"/>
            <a:endParaRPr lang="cs-CZ"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userDrawn="1">
            <p:ph type="ctrTitle"/>
          </p:nvPr>
        </p:nvSpPr>
        <p:spPr>
          <a:xfrm>
            <a:off x="538163" y="2986088"/>
            <a:ext cx="5715000" cy="1117600"/>
          </a:xfrm>
          <a:prstGeom prst="rect">
            <a:avLst/>
          </a:prstGeom>
        </p:spPr>
        <p:txBody>
          <a:bodyPr lIns="0" tIns="0" rIns="0" bIns="0" anchor="b"/>
          <a:lstStyle/>
          <a:p>
            <a:pPr algn="r" eaLnBrk="1" hangingPunct="1"/>
            <a:r>
              <a:rPr lang="cs-CZ" sz="4200" b="1">
                <a:latin typeface="Comenia Sans" charset="0"/>
              </a:rPr>
              <a:t>Klepnutím lze upravit styl předlohy nadpisů.</a:t>
            </a:r>
            <a:endParaRPr lang="en-US" sz="4200" b="1" dirty="0">
              <a:latin typeface="Comenia Sans" charset="0"/>
            </a:endParaRPr>
          </a:p>
        </p:txBody>
      </p:sp>
      <p:sp>
        <p:nvSpPr>
          <p:cNvPr id="10" name="Subtitle 2"/>
          <p:cNvSpPr>
            <a:spLocks noGrp="1"/>
          </p:cNvSpPr>
          <p:nvPr userDrawn="1">
            <p:ph type="subTitle" idx="1"/>
          </p:nvPr>
        </p:nvSpPr>
        <p:spPr>
          <a:xfrm>
            <a:off x="538163" y="4103688"/>
            <a:ext cx="5715000" cy="879475"/>
          </a:xfrm>
          <a:prstGeom prst="rect">
            <a:avLst/>
          </a:prstGeom>
        </p:spPr>
        <p:txBody>
          <a:bodyPr wrap="none" lIns="0" tIns="0" rIns="0" bIns="0" rtlCol="0">
            <a:noAutofit/>
          </a:bodyPr>
          <a:lstStyle>
            <a:lvl1pPr marL="0" indent="0" algn="r" defTabSz="457200" rtl="0" eaLnBrk="1" fontAlgn="auto" hangingPunct="1">
              <a:spcBef>
                <a:spcPts val="0"/>
              </a:spcBef>
              <a:spcAft>
                <a:spcPts val="0"/>
              </a:spcAft>
              <a:buFont typeface="Arial"/>
              <a:buNone/>
              <a:defRPr lang="en-US" sz="2500" kern="1200" dirty="0" err="1" smtClean="0">
                <a:solidFill>
                  <a:schemeClr val="tx1">
                    <a:tint val="75000"/>
                  </a:schemeClr>
                </a:solidFill>
                <a:latin typeface="Comenia Sans"/>
                <a:ea typeface="+mn-ea"/>
                <a:cs typeface="Comenia Sans"/>
              </a:defRPr>
            </a:lvl1pPr>
          </a:lstStyle>
          <a:p>
            <a:pPr algn="r" eaLnBrk="1" fontAlgn="auto" hangingPunct="1">
              <a:spcBef>
                <a:spcPts val="0"/>
              </a:spcBef>
              <a:spcAft>
                <a:spcPts val="0"/>
              </a:spcAft>
              <a:buFont typeface="Arial"/>
              <a:buNone/>
              <a:defRPr/>
            </a:pPr>
            <a:r>
              <a:rPr lang="cs-CZ" sz="2500">
                <a:latin typeface="Comenia Sans"/>
                <a:ea typeface="+mn-ea"/>
              </a:rPr>
              <a:t>Klepnutím lze upravit styl předlohy podnadpisů.</a:t>
            </a:r>
            <a:endParaRPr lang="en-US" sz="2500" dirty="0">
              <a:latin typeface="Comenia Sans"/>
              <a:ea typeface="+mn-ea"/>
              <a:cs typeface="Comeni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Nadpis 10"/>
          <p:cNvSpPr>
            <a:spLocks noGrp="1"/>
          </p:cNvSpPr>
          <p:nvPr>
            <p:ph type="title" hasCustomPrompt="1"/>
          </p:nvPr>
        </p:nvSpPr>
        <p:spPr>
          <a:xfrm>
            <a:off x="4674185" y="478941"/>
            <a:ext cx="4065971" cy="550415"/>
          </a:xfrm>
          <a:prstGeom prst="rect">
            <a:avLst/>
          </a:prstGeom>
        </p:spPr>
        <p:txBody>
          <a:bodyPr/>
          <a:lstStyle>
            <a:lvl1pPr algn="r">
              <a:defRPr sz="2600">
                <a:solidFill>
                  <a:schemeClr val="bg1"/>
                </a:solidFill>
                <a:latin typeface="Comenia Sans" pitchFamily="50" charset="-18"/>
              </a:defRPr>
            </a:lvl1pPr>
          </a:lstStyle>
          <a:p>
            <a:r>
              <a:rPr lang="cs-CZ" dirty="0"/>
              <a:t>kapitola</a:t>
            </a:r>
          </a:p>
        </p:txBody>
      </p:sp>
      <p:sp>
        <p:nvSpPr>
          <p:cNvPr id="13" name="Zástupný symbol pro text 12"/>
          <p:cNvSpPr>
            <a:spLocks noGrp="1"/>
          </p:cNvSpPr>
          <p:nvPr>
            <p:ph type="body" sz="quarter" idx="10" hasCustomPrompt="1"/>
          </p:nvPr>
        </p:nvSpPr>
        <p:spPr>
          <a:xfrm>
            <a:off x="905069" y="1601999"/>
            <a:ext cx="7781731" cy="4752000"/>
          </a:xfrm>
        </p:spPr>
        <p:txBody>
          <a:bodyPr lIns="0" tIns="0" rIns="0" bIns="0">
            <a:normAutofit/>
          </a:bodyPr>
          <a:lstStyle>
            <a:lvl1pPr>
              <a:buNone/>
              <a:defRPr sz="4200" b="1">
                <a:solidFill>
                  <a:schemeClr val="tx1"/>
                </a:solidFill>
              </a:defRPr>
            </a:lvl1pPr>
            <a:lvl2pPr marL="285750" indent="-285750">
              <a:buClr>
                <a:schemeClr val="tx2">
                  <a:lumMod val="60000"/>
                  <a:lumOff val="40000"/>
                </a:schemeClr>
              </a:buClr>
              <a:buFont typeface="Comenia Sans" pitchFamily="50" charset="-18"/>
              <a:buChar char="="/>
              <a:defRPr sz="2600">
                <a:solidFill>
                  <a:schemeClr val="tx1">
                    <a:lumMod val="65000"/>
                    <a:lumOff val="35000"/>
                  </a:schemeClr>
                </a:solidFill>
              </a:defRPr>
            </a:lvl2pPr>
            <a:lvl3pPr marL="354013" indent="288925">
              <a:defRPr sz="2500">
                <a:solidFill>
                  <a:schemeClr val="tx1">
                    <a:lumMod val="65000"/>
                    <a:lumOff val="35000"/>
                  </a:schemeClr>
                </a:solidFill>
              </a:defRPr>
            </a:lvl3pPr>
            <a:lvl4pPr marL="1069975" indent="-360363">
              <a:defRPr sz="2500">
                <a:solidFill>
                  <a:schemeClr val="tx1">
                    <a:lumMod val="65000"/>
                    <a:lumOff val="35000"/>
                  </a:schemeClr>
                </a:solidFill>
              </a:defRPr>
            </a:lvl4pPr>
            <a:lvl5pPr marL="1073150" indent="485775">
              <a:defRPr sz="2500">
                <a:solidFill>
                  <a:schemeClr val="tx1">
                    <a:lumMod val="65000"/>
                    <a:lumOff val="35000"/>
                  </a:schemeClr>
                </a:solidFill>
              </a:defRPr>
            </a:lvl5pPr>
          </a:lstStyle>
          <a:p>
            <a:pPr lvl="0"/>
            <a:r>
              <a:rPr lang="cs-CZ" dirty="0"/>
              <a:t>Nadpis</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ástupný symbol pro nadpis 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8" name="Zástupný symbol pro text 7"/>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omenia Sans" pitchFamily="50" charset="-18"/>
          <a:ea typeface="ＭＳ Ｐゴシック" charset="-128"/>
          <a:cs typeface="Comenia Sans" pitchFamily="50" charset="-1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enia Sans" pitchFamily="50" charset="-18"/>
          <a:ea typeface="ＭＳ Ｐゴシック" charset="-128"/>
          <a:cs typeface="Comenia Sans" pitchFamily="50" charset="-1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enia Sans" pitchFamily="50" charset="-18"/>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enia Sans" pitchFamily="50" charset="-18"/>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237744" y="2622430"/>
            <a:ext cx="6391655" cy="1481258"/>
          </a:xfrm>
        </p:spPr>
        <p:txBody>
          <a:bodyPr rtlCol="0">
            <a:noAutofit/>
          </a:bodyPr>
          <a:lstStyle/>
          <a:p>
            <a:pPr algn="l" fontAlgn="auto">
              <a:spcAft>
                <a:spcPts val="0"/>
              </a:spcAft>
              <a:defRPr/>
            </a:pPr>
            <a:r>
              <a:rPr lang="cs-CZ" dirty="0"/>
              <a:t> Pevný disk</a:t>
            </a:r>
            <a:br>
              <a:rPr lang="cs-CZ" dirty="0"/>
            </a:br>
            <a:r>
              <a:rPr lang="cs-CZ" dirty="0"/>
              <a:t> logická struktura</a:t>
            </a:r>
            <a:endParaRPr lang="cs-CZ" dirty="0">
              <a:solidFill>
                <a:schemeClr val="tx1">
                  <a:lumMod val="95000"/>
                  <a:lumOff val="5000"/>
                </a:schemeClr>
              </a:solidFill>
            </a:endParaRPr>
          </a:p>
        </p:txBody>
      </p:sp>
      <p:sp>
        <p:nvSpPr>
          <p:cNvPr id="10" name="Podnadpis 9"/>
          <p:cNvSpPr>
            <a:spLocks noGrp="1"/>
          </p:cNvSpPr>
          <p:nvPr>
            <p:ph type="subTitle" idx="1"/>
          </p:nvPr>
        </p:nvSpPr>
        <p:spPr/>
        <p:txBody>
          <a:bodyPr/>
          <a:lstStyle/>
          <a:p>
            <a:r>
              <a:rPr lang="cs-CZ" dirty="0">
                <a:solidFill>
                  <a:schemeClr val="tx1">
                    <a:lumMod val="65000"/>
                    <a:lumOff val="35000"/>
                  </a:schemeClr>
                </a:solidFill>
              </a:rPr>
              <a:t>Josef Horálek</a:t>
            </a:r>
          </a:p>
          <a:p>
            <a:r>
              <a:rPr lang="cs-CZ" dirty="0">
                <a:solidFill>
                  <a:schemeClr val="tx1">
                    <a:lumMod val="65000"/>
                    <a:lumOff val="35000"/>
                  </a:schemeClr>
                </a:solidFill>
              </a:rPr>
              <a:t>upravil Peter Mikulecký</a:t>
            </a:r>
          </a:p>
        </p:txBody>
      </p:sp>
      <p:pic>
        <p:nvPicPr>
          <p:cNvPr id="5" name="Picture 2" descr="C:\Users\horalek\Desktop\OPVK_hor_zakladni_logolink_RGB_cz.jpg"/>
          <p:cNvPicPr>
            <a:picLocks noChangeAspect="1" noChangeArrowheads="1"/>
          </p:cNvPicPr>
          <p:nvPr/>
        </p:nvPicPr>
        <p:blipFill>
          <a:blip r:embed="rId2"/>
          <a:srcRect/>
          <a:stretch>
            <a:fillRect/>
          </a:stretch>
        </p:blipFill>
        <p:spPr bwMode="auto">
          <a:xfrm>
            <a:off x="163623" y="1164632"/>
            <a:ext cx="5761037" cy="1258887"/>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Typy FAT</a:t>
            </a:r>
          </a:p>
        </p:txBody>
      </p:sp>
      <p:sp>
        <p:nvSpPr>
          <p:cNvPr id="2253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3525">
              <a:buClr>
                <a:schemeClr val="tx2">
                  <a:lumMod val="60000"/>
                  <a:lumOff val="40000"/>
                </a:schemeClr>
              </a:buClr>
              <a:buFont typeface="Comenia Sans" pitchFamily="50" charset="-18"/>
              <a:buChar char="="/>
            </a:pPr>
            <a:r>
              <a:rPr lang="cs-CZ" sz="2400" dirty="0">
                <a:latin typeface="Calibri" panose="020F0502020204030204" pitchFamily="34" charset="0"/>
                <a:cs typeface="+mn-cs"/>
              </a:rPr>
              <a:t>Existují tři druhy FAT</a:t>
            </a:r>
          </a:p>
          <a:p>
            <a:pPr marL="539750" lvl="1" indent="-263525">
              <a:buClr>
                <a:schemeClr val="tx2">
                  <a:lumMod val="60000"/>
                  <a:lumOff val="40000"/>
                </a:schemeClr>
              </a:buClr>
              <a:buFont typeface="Comenia Sans" pitchFamily="50" charset="-18"/>
              <a:buChar char="="/>
            </a:pPr>
            <a:r>
              <a:rPr lang="cs-CZ" sz="2000" dirty="0">
                <a:latin typeface="Calibri" panose="020F0502020204030204" pitchFamily="34" charset="0"/>
              </a:rPr>
              <a:t>lišící se velikostí a počtem clusteru, které mohou adresovat:</a:t>
            </a:r>
          </a:p>
          <a:p>
            <a:pPr marL="539750" lvl="1" indent="-263525">
              <a:buClr>
                <a:schemeClr val="tx2">
                  <a:lumMod val="60000"/>
                  <a:lumOff val="40000"/>
                </a:schemeClr>
              </a:buClr>
              <a:buFont typeface="Comenia Sans" pitchFamily="50" charset="-18"/>
              <a:buChar char="="/>
            </a:pPr>
            <a:r>
              <a:rPr lang="cs-CZ" sz="2000" dirty="0">
                <a:latin typeface="Calibri" panose="020F0502020204030204" pitchFamily="34" charset="0"/>
              </a:rPr>
              <a:t>dvanáctibitová FAT (FAT-12)</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starší typ </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umožňuje adresovat 212 (tj. 4 096) clusteru</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na disku zabere 6 KB</a:t>
            </a:r>
          </a:p>
          <a:p>
            <a:pPr marL="539750" lvl="1" indent="-263525">
              <a:buClr>
                <a:schemeClr val="tx2">
                  <a:lumMod val="60000"/>
                  <a:lumOff val="40000"/>
                </a:schemeClr>
              </a:buClr>
              <a:buFont typeface="Comenia Sans" pitchFamily="50" charset="-18"/>
              <a:buChar char="="/>
            </a:pPr>
            <a:r>
              <a:rPr lang="cs-CZ" sz="2000" dirty="0">
                <a:latin typeface="Calibri" panose="020F0502020204030204" pitchFamily="34" charset="0"/>
              </a:rPr>
              <a:t>šestnáctibitová FAT (FAT-16)</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je schopna obhospodařovat 216 (tj. 65 534) alokačních jednotek</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na disku zabírá 128 KB</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velikost clusteru se mění podle kapacity disku</a:t>
            </a:r>
          </a:p>
          <a:p>
            <a:pPr marL="539750" lvl="1" indent="-263525">
              <a:buClr>
                <a:schemeClr val="tx2">
                  <a:lumMod val="60000"/>
                  <a:lumOff val="40000"/>
                </a:schemeClr>
              </a:buClr>
              <a:buFont typeface="Comenia Sans" pitchFamily="50" charset="-18"/>
              <a:buChar char="="/>
            </a:pPr>
            <a:r>
              <a:rPr lang="cs-CZ" sz="2000" dirty="0" err="1">
                <a:latin typeface="Calibri" panose="020F0502020204030204" pitchFamily="34" charset="0"/>
              </a:rPr>
              <a:t>třicetidvoubitová</a:t>
            </a:r>
            <a:r>
              <a:rPr lang="cs-CZ" sz="2000" dirty="0">
                <a:latin typeface="Calibri" panose="020F0502020204030204" pitchFamily="34" charset="0"/>
              </a:rPr>
              <a:t> FAT (FAT-32)</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Windows 95, 98, 2000 a XP</a:t>
            </a:r>
          </a:p>
          <a:p>
            <a:pPr marL="809625" lvl="2" indent="-263525">
              <a:buClr>
                <a:schemeClr val="tx2">
                  <a:lumMod val="60000"/>
                  <a:lumOff val="40000"/>
                </a:schemeClr>
              </a:buClr>
              <a:buFont typeface="Comenia Sans" pitchFamily="50" charset="-18"/>
              <a:buChar char="="/>
            </a:pPr>
            <a:r>
              <a:rPr lang="cs-CZ" sz="1800" dirty="0">
                <a:latin typeface="Calibri" panose="020F0502020204030204" pitchFamily="34" charset="0"/>
              </a:rPr>
              <a:t>dovoluje použít 232(tj. 4 296 967 296) alokačních jednotek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Princip FAT</a:t>
            </a:r>
          </a:p>
        </p:txBody>
      </p:sp>
      <p:sp>
        <p:nvSpPr>
          <p:cNvPr id="23555" name="Rectangle 3"/>
          <p:cNvSpPr>
            <a:spLocks noGrp="1" noChangeArrowheads="1"/>
          </p:cNvSpPr>
          <p:nvPr>
            <p:ph type="body" idx="4294967295"/>
          </p:nvPr>
        </p:nvSpPr>
        <p:spPr>
          <a:xfrm>
            <a:off x="250825" y="1306286"/>
            <a:ext cx="8642350" cy="5218339"/>
          </a:xfrm>
          <a:prstGeom prst="rect">
            <a:avLst/>
          </a:prstGeom>
        </p:spPr>
        <p:txBody>
          <a:bodyPr>
            <a:normAutofit/>
          </a:bodyPr>
          <a:lstStyle/>
          <a:p>
            <a:pPr marL="269875" indent="-269875">
              <a:buClr>
                <a:schemeClr val="tx2">
                  <a:lumMod val="60000"/>
                  <a:lumOff val="40000"/>
                </a:schemeClr>
              </a:buClr>
              <a:buFont typeface="Comenia Sans" pitchFamily="50" charset="-18"/>
              <a:buChar char="="/>
            </a:pPr>
            <a:r>
              <a:rPr lang="cs-CZ" sz="2400" dirty="0">
                <a:latin typeface="Calibri" panose="020F0502020204030204" pitchFamily="34" charset="0"/>
                <a:cs typeface="+mn-cs"/>
              </a:rPr>
              <a:t>V políčkách tabulky FAT mohou být uvedeny tyto údaje:</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čísla následujících clusterů (hexadecimálně), nejčastější případ</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FFFF koncové clustery (soubor zde končí)</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0000 prázdný, nepoužitý cluster</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FFF7 vadný cluster (nepodařilo se jej naformátovat, často fyzická chyba na disku)</a:t>
            </a:r>
            <a:endParaRPr lang="cs-CZ" sz="2400" dirty="0">
              <a:latin typeface="Calibri" panose="020F0502020204030204" pitchFamily="34" charset="0"/>
            </a:endParaRPr>
          </a:p>
        </p:txBody>
      </p:sp>
      <p:graphicFrame>
        <p:nvGraphicFramePr>
          <p:cNvPr id="2" name="Tabulka 1"/>
          <p:cNvGraphicFramePr>
            <a:graphicFrameLocks noGrp="1"/>
          </p:cNvGraphicFramePr>
          <p:nvPr>
            <p:extLst>
              <p:ext uri="{D42A27DB-BD31-4B8C-83A1-F6EECF244321}">
                <p14:modId xmlns:p14="http://schemas.microsoft.com/office/powerpoint/2010/main" val="230901073"/>
              </p:ext>
            </p:extLst>
          </p:nvPr>
        </p:nvGraphicFramePr>
        <p:xfrm>
          <a:off x="3352800" y="5654206"/>
          <a:ext cx="5401458" cy="741680"/>
        </p:xfrm>
        <a:graphic>
          <a:graphicData uri="http://schemas.openxmlformats.org/drawingml/2006/table">
            <a:tbl>
              <a:tblPr>
                <a:tableStyleId>{35758FB7-9AC5-4552-8A53-C91805E547FA}</a:tableStyleId>
              </a:tblPr>
              <a:tblGrid>
                <a:gridCol w="600162">
                  <a:extLst>
                    <a:ext uri="{9D8B030D-6E8A-4147-A177-3AD203B41FA5}">
                      <a16:colId xmlns:a16="http://schemas.microsoft.com/office/drawing/2014/main" val="20000"/>
                    </a:ext>
                  </a:extLst>
                </a:gridCol>
                <a:gridCol w="600162">
                  <a:extLst>
                    <a:ext uri="{9D8B030D-6E8A-4147-A177-3AD203B41FA5}">
                      <a16:colId xmlns:a16="http://schemas.microsoft.com/office/drawing/2014/main" val="20001"/>
                    </a:ext>
                  </a:extLst>
                </a:gridCol>
                <a:gridCol w="600162">
                  <a:extLst>
                    <a:ext uri="{9D8B030D-6E8A-4147-A177-3AD203B41FA5}">
                      <a16:colId xmlns:a16="http://schemas.microsoft.com/office/drawing/2014/main" val="20002"/>
                    </a:ext>
                  </a:extLst>
                </a:gridCol>
                <a:gridCol w="600162">
                  <a:extLst>
                    <a:ext uri="{9D8B030D-6E8A-4147-A177-3AD203B41FA5}">
                      <a16:colId xmlns:a16="http://schemas.microsoft.com/office/drawing/2014/main" val="20003"/>
                    </a:ext>
                  </a:extLst>
                </a:gridCol>
                <a:gridCol w="600162">
                  <a:extLst>
                    <a:ext uri="{9D8B030D-6E8A-4147-A177-3AD203B41FA5}">
                      <a16:colId xmlns:a16="http://schemas.microsoft.com/office/drawing/2014/main" val="20004"/>
                    </a:ext>
                  </a:extLst>
                </a:gridCol>
                <a:gridCol w="600162">
                  <a:extLst>
                    <a:ext uri="{9D8B030D-6E8A-4147-A177-3AD203B41FA5}">
                      <a16:colId xmlns:a16="http://schemas.microsoft.com/office/drawing/2014/main" val="20005"/>
                    </a:ext>
                  </a:extLst>
                </a:gridCol>
                <a:gridCol w="600162">
                  <a:extLst>
                    <a:ext uri="{9D8B030D-6E8A-4147-A177-3AD203B41FA5}">
                      <a16:colId xmlns:a16="http://schemas.microsoft.com/office/drawing/2014/main" val="20006"/>
                    </a:ext>
                  </a:extLst>
                </a:gridCol>
                <a:gridCol w="600162">
                  <a:extLst>
                    <a:ext uri="{9D8B030D-6E8A-4147-A177-3AD203B41FA5}">
                      <a16:colId xmlns:a16="http://schemas.microsoft.com/office/drawing/2014/main" val="20007"/>
                    </a:ext>
                  </a:extLst>
                </a:gridCol>
                <a:gridCol w="600162">
                  <a:extLst>
                    <a:ext uri="{9D8B030D-6E8A-4147-A177-3AD203B41FA5}">
                      <a16:colId xmlns:a16="http://schemas.microsoft.com/office/drawing/2014/main" val="20008"/>
                    </a:ext>
                  </a:extLst>
                </a:gridCol>
              </a:tblGrid>
              <a:tr h="370840">
                <a:tc>
                  <a:txBody>
                    <a:bodyPr/>
                    <a:lstStyle/>
                    <a:p>
                      <a:pPr algn="ctr"/>
                      <a:r>
                        <a:rPr lang="cs-CZ" dirty="0"/>
                        <a:t>1</a:t>
                      </a:r>
                      <a:endParaRPr lang="cs-CZ" b="1" dirty="0"/>
                    </a:p>
                  </a:txBody>
                  <a:tcPr anchor="ctr"/>
                </a:tc>
                <a:tc>
                  <a:txBody>
                    <a:bodyPr/>
                    <a:lstStyle/>
                    <a:p>
                      <a:pPr algn="ctr"/>
                      <a:r>
                        <a:rPr lang="cs-CZ" b="1" dirty="0">
                          <a:solidFill>
                            <a:schemeClr val="bg1"/>
                          </a:solidFill>
                        </a:rPr>
                        <a:t>2</a:t>
                      </a:r>
                    </a:p>
                  </a:txBody>
                  <a:tcPr anchor="ctr">
                    <a:solidFill>
                      <a:srgbClr val="0070C0"/>
                    </a:solidFill>
                  </a:tcPr>
                </a:tc>
                <a:tc>
                  <a:txBody>
                    <a:bodyPr/>
                    <a:lstStyle/>
                    <a:p>
                      <a:pPr algn="ctr"/>
                      <a:r>
                        <a:rPr lang="cs-CZ" dirty="0"/>
                        <a:t>3</a:t>
                      </a:r>
                      <a:endParaRPr lang="cs-CZ" b="1" dirty="0"/>
                    </a:p>
                  </a:txBody>
                  <a:tcPr anchor="ctr"/>
                </a:tc>
                <a:tc>
                  <a:txBody>
                    <a:bodyPr/>
                    <a:lstStyle/>
                    <a:p>
                      <a:pPr algn="ctr"/>
                      <a:r>
                        <a:rPr lang="cs-CZ" b="1" dirty="0">
                          <a:solidFill>
                            <a:schemeClr val="bg1"/>
                          </a:solidFill>
                        </a:rPr>
                        <a:t>4</a:t>
                      </a:r>
                    </a:p>
                  </a:txBody>
                  <a:tcPr anchor="ctr">
                    <a:solidFill>
                      <a:srgbClr val="0070C0"/>
                    </a:solidFill>
                  </a:tcPr>
                </a:tc>
                <a:tc>
                  <a:txBody>
                    <a:bodyPr/>
                    <a:lstStyle/>
                    <a:p>
                      <a:pPr algn="ctr"/>
                      <a:r>
                        <a:rPr lang="cs-CZ" b="1" dirty="0">
                          <a:solidFill>
                            <a:schemeClr val="bg1"/>
                          </a:solidFill>
                        </a:rPr>
                        <a:t>5</a:t>
                      </a:r>
                    </a:p>
                  </a:txBody>
                  <a:tcPr anchor="ctr">
                    <a:solidFill>
                      <a:srgbClr val="0070C0"/>
                    </a:solidFill>
                  </a:tcPr>
                </a:tc>
                <a:tc>
                  <a:txBody>
                    <a:bodyPr/>
                    <a:lstStyle/>
                    <a:p>
                      <a:pPr algn="ctr"/>
                      <a:r>
                        <a:rPr lang="cs-CZ" dirty="0"/>
                        <a:t>6</a:t>
                      </a:r>
                      <a:endParaRPr lang="cs-CZ" b="1" dirty="0"/>
                    </a:p>
                  </a:txBody>
                  <a:tcPr anchor="ctr"/>
                </a:tc>
                <a:tc>
                  <a:txBody>
                    <a:bodyPr/>
                    <a:lstStyle/>
                    <a:p>
                      <a:pPr algn="ctr"/>
                      <a:r>
                        <a:rPr lang="cs-CZ" dirty="0"/>
                        <a:t>7</a:t>
                      </a:r>
                      <a:endParaRPr lang="cs-CZ" b="1" dirty="0"/>
                    </a:p>
                  </a:txBody>
                  <a:tcPr anchor="ctr"/>
                </a:tc>
                <a:tc>
                  <a:txBody>
                    <a:bodyPr/>
                    <a:lstStyle/>
                    <a:p>
                      <a:pPr algn="ctr"/>
                      <a:r>
                        <a:rPr lang="cs-CZ" b="1" dirty="0">
                          <a:solidFill>
                            <a:schemeClr val="bg1"/>
                          </a:solidFill>
                        </a:rPr>
                        <a:t>8</a:t>
                      </a:r>
                    </a:p>
                  </a:txBody>
                  <a:tcPr anchor="ctr">
                    <a:solidFill>
                      <a:srgbClr val="0070C0"/>
                    </a:solidFill>
                  </a:tcPr>
                </a:tc>
                <a:tc>
                  <a:txBody>
                    <a:bodyPr/>
                    <a:lstStyle/>
                    <a:p>
                      <a:pPr algn="ctr"/>
                      <a:r>
                        <a:rPr lang="cs-CZ" dirty="0"/>
                        <a:t>9</a:t>
                      </a:r>
                      <a:endParaRPr lang="cs-CZ" b="1" dirty="0"/>
                    </a:p>
                  </a:txBody>
                  <a:tcPr anchor="ctr"/>
                </a:tc>
                <a:extLst>
                  <a:ext uri="{0D108BD9-81ED-4DB2-BD59-A6C34878D82A}">
                    <a16:rowId xmlns:a16="http://schemas.microsoft.com/office/drawing/2014/main" val="10000"/>
                  </a:ext>
                </a:extLst>
              </a:tr>
              <a:tr h="370840">
                <a:tc>
                  <a:txBody>
                    <a:bodyPr/>
                    <a:lstStyle/>
                    <a:p>
                      <a:pPr algn="ctr"/>
                      <a:r>
                        <a:rPr lang="cs-CZ" dirty="0"/>
                        <a:t>10</a:t>
                      </a:r>
                      <a:endParaRPr lang="cs-CZ" b="1" dirty="0"/>
                    </a:p>
                  </a:txBody>
                  <a:tcPr anchor="ctr"/>
                </a:tc>
                <a:tc>
                  <a:txBody>
                    <a:bodyPr/>
                    <a:lstStyle/>
                    <a:p>
                      <a:pPr algn="ctr"/>
                      <a:r>
                        <a:rPr lang="cs-CZ" b="1" dirty="0">
                          <a:solidFill>
                            <a:schemeClr val="bg1"/>
                          </a:solidFill>
                        </a:rPr>
                        <a:t>11</a:t>
                      </a:r>
                    </a:p>
                  </a:txBody>
                  <a:tcPr anchor="ctr">
                    <a:solidFill>
                      <a:srgbClr val="0070C0"/>
                    </a:solidFill>
                  </a:tcPr>
                </a:tc>
                <a:tc>
                  <a:txBody>
                    <a:bodyPr/>
                    <a:lstStyle/>
                    <a:p>
                      <a:pPr algn="ctr"/>
                      <a:r>
                        <a:rPr lang="cs-CZ" dirty="0"/>
                        <a:t>12</a:t>
                      </a:r>
                      <a:endParaRPr lang="cs-CZ" b="1" dirty="0"/>
                    </a:p>
                  </a:txBody>
                  <a:tcPr anchor="ctr"/>
                </a:tc>
                <a:tc>
                  <a:txBody>
                    <a:bodyPr/>
                    <a:lstStyle/>
                    <a:p>
                      <a:pPr algn="ctr"/>
                      <a:r>
                        <a:rPr lang="cs-CZ" dirty="0"/>
                        <a:t>13</a:t>
                      </a:r>
                      <a:endParaRPr lang="cs-CZ" b="1" dirty="0"/>
                    </a:p>
                  </a:txBody>
                  <a:tcPr anchor="ctr"/>
                </a:tc>
                <a:tc>
                  <a:txBody>
                    <a:bodyPr/>
                    <a:lstStyle/>
                    <a:p>
                      <a:pPr algn="ctr"/>
                      <a:r>
                        <a:rPr lang="cs-CZ" dirty="0"/>
                        <a:t>14</a:t>
                      </a:r>
                      <a:endParaRPr lang="cs-CZ" b="1" dirty="0"/>
                    </a:p>
                  </a:txBody>
                  <a:tcPr anchor="ctr"/>
                </a:tc>
                <a:tc>
                  <a:txBody>
                    <a:bodyPr/>
                    <a:lstStyle/>
                    <a:p>
                      <a:pPr algn="ctr"/>
                      <a:r>
                        <a:rPr lang="cs-CZ" dirty="0"/>
                        <a:t>15</a:t>
                      </a:r>
                      <a:endParaRPr lang="cs-CZ" b="1" dirty="0"/>
                    </a:p>
                  </a:txBody>
                  <a:tcPr anchor="ctr"/>
                </a:tc>
                <a:tc>
                  <a:txBody>
                    <a:bodyPr/>
                    <a:lstStyle/>
                    <a:p>
                      <a:pPr algn="ctr"/>
                      <a:r>
                        <a:rPr lang="cs-CZ" dirty="0"/>
                        <a:t>16</a:t>
                      </a:r>
                      <a:endParaRPr lang="cs-CZ" b="1" dirty="0"/>
                    </a:p>
                  </a:txBody>
                  <a:tcPr anchor="ctr"/>
                </a:tc>
                <a:tc>
                  <a:txBody>
                    <a:bodyPr/>
                    <a:lstStyle/>
                    <a:p>
                      <a:pPr algn="ctr"/>
                      <a:r>
                        <a:rPr lang="cs-CZ" dirty="0"/>
                        <a:t>17</a:t>
                      </a:r>
                      <a:endParaRPr lang="cs-CZ" b="1" dirty="0"/>
                    </a:p>
                  </a:txBody>
                  <a:tcPr anchor="ctr"/>
                </a:tc>
                <a:tc>
                  <a:txBody>
                    <a:bodyPr/>
                    <a:lstStyle/>
                    <a:p>
                      <a:pPr algn="ctr"/>
                      <a:r>
                        <a:rPr lang="cs-CZ" dirty="0"/>
                        <a:t>18</a:t>
                      </a:r>
                      <a:endParaRPr lang="cs-CZ" b="1" dirty="0"/>
                    </a:p>
                  </a:txBody>
                  <a:tcPr anchor="ctr"/>
                </a:tc>
                <a:extLst>
                  <a:ext uri="{0D108BD9-81ED-4DB2-BD59-A6C34878D82A}">
                    <a16:rowId xmlns:a16="http://schemas.microsoft.com/office/drawing/2014/main" val="10001"/>
                  </a:ext>
                </a:extLst>
              </a:tr>
            </a:tbl>
          </a:graphicData>
        </a:graphic>
      </p:graphicFrame>
      <p:graphicFrame>
        <p:nvGraphicFramePr>
          <p:cNvPr id="3" name="Tabulka 2"/>
          <p:cNvGraphicFramePr>
            <a:graphicFrameLocks noGrp="1"/>
          </p:cNvGraphicFramePr>
          <p:nvPr>
            <p:extLst>
              <p:ext uri="{D42A27DB-BD31-4B8C-83A1-F6EECF244321}">
                <p14:modId xmlns:p14="http://schemas.microsoft.com/office/powerpoint/2010/main" val="2052616456"/>
              </p:ext>
            </p:extLst>
          </p:nvPr>
        </p:nvGraphicFramePr>
        <p:xfrm>
          <a:off x="810671" y="4042723"/>
          <a:ext cx="2695826" cy="741680"/>
        </p:xfrm>
        <a:graphic>
          <a:graphicData uri="http://schemas.openxmlformats.org/drawingml/2006/table">
            <a:tbl>
              <a:tblPr firstRow="1">
                <a:tableStyleId>{5C22544A-7EE6-4342-B048-85BDC9FD1C3A}</a:tableStyleId>
              </a:tblPr>
              <a:tblGrid>
                <a:gridCol w="877539">
                  <a:extLst>
                    <a:ext uri="{9D8B030D-6E8A-4147-A177-3AD203B41FA5}">
                      <a16:colId xmlns:a16="http://schemas.microsoft.com/office/drawing/2014/main" val="20000"/>
                    </a:ext>
                  </a:extLst>
                </a:gridCol>
                <a:gridCol w="1818287">
                  <a:extLst>
                    <a:ext uri="{9D8B030D-6E8A-4147-A177-3AD203B41FA5}">
                      <a16:colId xmlns:a16="http://schemas.microsoft.com/office/drawing/2014/main" val="20001"/>
                    </a:ext>
                  </a:extLst>
                </a:gridCol>
              </a:tblGrid>
              <a:tr h="370840">
                <a:tc>
                  <a:txBody>
                    <a:bodyPr/>
                    <a:lstStyle/>
                    <a:p>
                      <a:pPr algn="ctr"/>
                      <a:r>
                        <a:rPr lang="cs-CZ" dirty="0"/>
                        <a:t>Jméno</a:t>
                      </a:r>
                    </a:p>
                  </a:txBody>
                  <a:tcPr anchor="ctr"/>
                </a:tc>
                <a:tc>
                  <a:txBody>
                    <a:bodyPr/>
                    <a:lstStyle/>
                    <a:p>
                      <a:pPr algn="ctr"/>
                      <a:r>
                        <a:rPr lang="cs-CZ" dirty="0"/>
                        <a:t>Ukazatel na MTS</a:t>
                      </a:r>
                    </a:p>
                  </a:txBody>
                  <a:tcPr anchor="ctr"/>
                </a:tc>
                <a:extLst>
                  <a:ext uri="{0D108BD9-81ED-4DB2-BD59-A6C34878D82A}">
                    <a16:rowId xmlns:a16="http://schemas.microsoft.com/office/drawing/2014/main" val="10000"/>
                  </a:ext>
                </a:extLst>
              </a:tr>
              <a:tr h="370840">
                <a:tc>
                  <a:txBody>
                    <a:bodyPr/>
                    <a:lstStyle/>
                    <a:p>
                      <a:pPr algn="ctr"/>
                      <a:r>
                        <a:rPr lang="cs-CZ" dirty="0"/>
                        <a:t>SB1</a:t>
                      </a:r>
                    </a:p>
                  </a:txBody>
                  <a:tcPr anchor="ctr"/>
                </a:tc>
                <a:tc>
                  <a:txBody>
                    <a:bodyPr/>
                    <a:lstStyle/>
                    <a:p>
                      <a:pPr algn="ctr"/>
                      <a:r>
                        <a:rPr lang="cs-CZ" dirty="0"/>
                        <a:t>10</a:t>
                      </a:r>
                    </a:p>
                  </a:txBody>
                  <a:tcPr anchor="ctr"/>
                </a:tc>
                <a:extLst>
                  <a:ext uri="{0D108BD9-81ED-4DB2-BD59-A6C34878D82A}">
                    <a16:rowId xmlns:a16="http://schemas.microsoft.com/office/drawing/2014/main" val="10001"/>
                  </a:ext>
                </a:extLst>
              </a:tr>
            </a:tbl>
          </a:graphicData>
        </a:graphic>
      </p:graphicFrame>
      <p:graphicFrame>
        <p:nvGraphicFramePr>
          <p:cNvPr id="4" name="Tabulka 3"/>
          <p:cNvGraphicFramePr>
            <a:graphicFrameLocks noGrp="1"/>
          </p:cNvGraphicFramePr>
          <p:nvPr>
            <p:extLst>
              <p:ext uri="{D42A27DB-BD31-4B8C-83A1-F6EECF244321}">
                <p14:modId xmlns:p14="http://schemas.microsoft.com/office/powerpoint/2010/main" val="4040593473"/>
              </p:ext>
            </p:extLst>
          </p:nvPr>
        </p:nvGraphicFramePr>
        <p:xfrm>
          <a:off x="4197241" y="4616534"/>
          <a:ext cx="4676936" cy="370840"/>
        </p:xfrm>
        <a:graphic>
          <a:graphicData uri="http://schemas.openxmlformats.org/drawingml/2006/table">
            <a:tbl>
              <a:tblPr bandRow="1">
                <a:tableStyleId>{93296810-A885-4BE3-A3E7-6D5BEEA58F35}</a:tableStyleId>
              </a:tblPr>
              <a:tblGrid>
                <a:gridCol w="425176">
                  <a:extLst>
                    <a:ext uri="{9D8B030D-6E8A-4147-A177-3AD203B41FA5}">
                      <a16:colId xmlns:a16="http://schemas.microsoft.com/office/drawing/2014/main" val="20000"/>
                    </a:ext>
                  </a:extLst>
                </a:gridCol>
                <a:gridCol w="425176">
                  <a:extLst>
                    <a:ext uri="{9D8B030D-6E8A-4147-A177-3AD203B41FA5}">
                      <a16:colId xmlns:a16="http://schemas.microsoft.com/office/drawing/2014/main" val="20001"/>
                    </a:ext>
                  </a:extLst>
                </a:gridCol>
                <a:gridCol w="425176">
                  <a:extLst>
                    <a:ext uri="{9D8B030D-6E8A-4147-A177-3AD203B41FA5}">
                      <a16:colId xmlns:a16="http://schemas.microsoft.com/office/drawing/2014/main" val="20002"/>
                    </a:ext>
                  </a:extLst>
                </a:gridCol>
                <a:gridCol w="425176">
                  <a:extLst>
                    <a:ext uri="{9D8B030D-6E8A-4147-A177-3AD203B41FA5}">
                      <a16:colId xmlns:a16="http://schemas.microsoft.com/office/drawing/2014/main" val="20003"/>
                    </a:ext>
                  </a:extLst>
                </a:gridCol>
                <a:gridCol w="425176">
                  <a:extLst>
                    <a:ext uri="{9D8B030D-6E8A-4147-A177-3AD203B41FA5}">
                      <a16:colId xmlns:a16="http://schemas.microsoft.com/office/drawing/2014/main" val="20004"/>
                    </a:ext>
                  </a:extLst>
                </a:gridCol>
                <a:gridCol w="425176">
                  <a:extLst>
                    <a:ext uri="{9D8B030D-6E8A-4147-A177-3AD203B41FA5}">
                      <a16:colId xmlns:a16="http://schemas.microsoft.com/office/drawing/2014/main" val="20005"/>
                    </a:ext>
                  </a:extLst>
                </a:gridCol>
                <a:gridCol w="425176">
                  <a:extLst>
                    <a:ext uri="{9D8B030D-6E8A-4147-A177-3AD203B41FA5}">
                      <a16:colId xmlns:a16="http://schemas.microsoft.com/office/drawing/2014/main" val="20006"/>
                    </a:ext>
                  </a:extLst>
                </a:gridCol>
                <a:gridCol w="425176">
                  <a:extLst>
                    <a:ext uri="{9D8B030D-6E8A-4147-A177-3AD203B41FA5}">
                      <a16:colId xmlns:a16="http://schemas.microsoft.com/office/drawing/2014/main" val="20007"/>
                    </a:ext>
                  </a:extLst>
                </a:gridCol>
                <a:gridCol w="425176">
                  <a:extLst>
                    <a:ext uri="{9D8B030D-6E8A-4147-A177-3AD203B41FA5}">
                      <a16:colId xmlns:a16="http://schemas.microsoft.com/office/drawing/2014/main" val="20008"/>
                    </a:ext>
                  </a:extLst>
                </a:gridCol>
                <a:gridCol w="425176">
                  <a:extLst>
                    <a:ext uri="{9D8B030D-6E8A-4147-A177-3AD203B41FA5}">
                      <a16:colId xmlns:a16="http://schemas.microsoft.com/office/drawing/2014/main" val="20009"/>
                    </a:ext>
                  </a:extLst>
                </a:gridCol>
                <a:gridCol w="425176">
                  <a:extLst>
                    <a:ext uri="{9D8B030D-6E8A-4147-A177-3AD203B41FA5}">
                      <a16:colId xmlns:a16="http://schemas.microsoft.com/office/drawing/2014/main" val="20010"/>
                    </a:ext>
                  </a:extLst>
                </a:gridCol>
              </a:tblGrid>
              <a:tr h="370840">
                <a:tc>
                  <a:txBody>
                    <a:bodyPr/>
                    <a:lstStyle/>
                    <a:p>
                      <a:pPr algn="ctr"/>
                      <a:r>
                        <a:rPr lang="cs-CZ"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ovéPole 4"/>
          <p:cNvSpPr txBox="1"/>
          <p:nvPr/>
        </p:nvSpPr>
        <p:spPr>
          <a:xfrm>
            <a:off x="734519" y="3642613"/>
            <a:ext cx="1319135" cy="400110"/>
          </a:xfrm>
          <a:prstGeom prst="rect">
            <a:avLst/>
          </a:prstGeom>
          <a:noFill/>
        </p:spPr>
        <p:txBody>
          <a:bodyPr wrap="square" rtlCol="0">
            <a:spAutoFit/>
          </a:bodyPr>
          <a:lstStyle/>
          <a:p>
            <a:r>
              <a:rPr lang="cs-CZ" sz="2000" b="1" dirty="0"/>
              <a:t>Adresář</a:t>
            </a:r>
          </a:p>
        </p:txBody>
      </p:sp>
      <p:sp>
        <p:nvSpPr>
          <p:cNvPr id="9" name="TextovéPole 8"/>
          <p:cNvSpPr txBox="1"/>
          <p:nvPr/>
        </p:nvSpPr>
        <p:spPr>
          <a:xfrm>
            <a:off x="4169761" y="4201574"/>
            <a:ext cx="4674435" cy="400110"/>
          </a:xfrm>
          <a:prstGeom prst="rect">
            <a:avLst/>
          </a:prstGeom>
          <a:noFill/>
        </p:spPr>
        <p:txBody>
          <a:bodyPr wrap="square" rtlCol="0">
            <a:spAutoFit/>
          </a:bodyPr>
          <a:lstStyle/>
          <a:p>
            <a:r>
              <a:rPr lang="cs-CZ" sz="2000" b="1" dirty="0"/>
              <a:t>Mapovací tabulka souboru</a:t>
            </a:r>
          </a:p>
        </p:txBody>
      </p:sp>
      <p:cxnSp>
        <p:nvCxnSpPr>
          <p:cNvPr id="7" name="Přímá spojnice se šipkou 6"/>
          <p:cNvCxnSpPr>
            <a:stCxn id="3" idx="3"/>
            <a:endCxn id="9" idx="1"/>
          </p:cNvCxnSpPr>
          <p:nvPr/>
        </p:nvCxnSpPr>
        <p:spPr>
          <a:xfrm flipV="1">
            <a:off x="3506497" y="4401629"/>
            <a:ext cx="663264" cy="11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Přímá spojnice 11"/>
          <p:cNvCxnSpPr/>
          <p:nvPr/>
        </p:nvCxnSpPr>
        <p:spPr>
          <a:xfrm>
            <a:off x="4480560" y="4998720"/>
            <a:ext cx="915899" cy="652572"/>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17" name="Přímá spojnice 16"/>
          <p:cNvCxnSpPr>
            <a:endCxn id="2" idx="0"/>
          </p:cNvCxnSpPr>
          <p:nvPr/>
        </p:nvCxnSpPr>
        <p:spPr>
          <a:xfrm>
            <a:off x="4831080" y="4998720"/>
            <a:ext cx="1222449" cy="65548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19" name="Přímá spojnice 18"/>
          <p:cNvCxnSpPr/>
          <p:nvPr/>
        </p:nvCxnSpPr>
        <p:spPr>
          <a:xfrm>
            <a:off x="5265420" y="4998720"/>
            <a:ext cx="2606040" cy="65548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21" name="Přímá spojnice 20"/>
          <p:cNvCxnSpPr/>
          <p:nvPr/>
        </p:nvCxnSpPr>
        <p:spPr>
          <a:xfrm flipH="1">
            <a:off x="4267200" y="4998720"/>
            <a:ext cx="1417320" cy="652572"/>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cxnSp>
        <p:nvCxnSpPr>
          <p:cNvPr id="23" name="Přímá spojnice 22"/>
          <p:cNvCxnSpPr/>
          <p:nvPr/>
        </p:nvCxnSpPr>
        <p:spPr>
          <a:xfrm flipH="1">
            <a:off x="4556760" y="4998720"/>
            <a:ext cx="1562100" cy="118872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Chyby tabulky FAT</a:t>
            </a:r>
          </a:p>
        </p:txBody>
      </p:sp>
      <p:sp>
        <p:nvSpPr>
          <p:cNvPr id="26627"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Tabulka FAT je bohužel náchylná k chybám</a:t>
            </a:r>
          </a:p>
          <a:p>
            <a:pPr marL="539750" lvl="1" indent="-269875">
              <a:buClr>
                <a:schemeClr val="tx2">
                  <a:lumMod val="60000"/>
                  <a:lumOff val="40000"/>
                </a:schemeClr>
              </a:buClr>
              <a:buFont typeface="Comenia Sans" pitchFamily="50" charset="-18"/>
              <a:buChar char="="/>
            </a:pPr>
            <a:r>
              <a:rPr lang="cs-CZ" sz="2400" dirty="0">
                <a:latin typeface="Calibri" panose="020F0502020204030204" pitchFamily="34" charset="0"/>
              </a:rPr>
              <a:t>fragmentace souborů</a:t>
            </a:r>
          </a:p>
          <a:p>
            <a:pPr marL="539750" lvl="1" indent="-269875">
              <a:buClr>
                <a:schemeClr val="tx2">
                  <a:lumMod val="60000"/>
                  <a:lumOff val="40000"/>
                </a:schemeClr>
              </a:buClr>
              <a:buFont typeface="Comenia Sans" pitchFamily="50" charset="-18"/>
              <a:buChar char="="/>
            </a:pPr>
            <a:r>
              <a:rPr lang="cs-CZ" sz="2400" dirty="0">
                <a:latin typeface="Calibri" panose="020F0502020204030204" pitchFamily="34" charset="0"/>
              </a:rPr>
              <a:t>ztracené clustery (pokud jsou ve FAT tabulce clustery označené jako používané, avšak k žádnému souboru nejsou přiřazeny)</a:t>
            </a:r>
          </a:p>
          <a:p>
            <a:pPr marL="539750" lvl="1" indent="-269875">
              <a:buClr>
                <a:schemeClr val="tx2">
                  <a:lumMod val="60000"/>
                  <a:lumOff val="40000"/>
                </a:schemeClr>
              </a:buClr>
              <a:buFont typeface="Comenia Sans" pitchFamily="50" charset="-18"/>
              <a:buChar char="="/>
            </a:pPr>
            <a:r>
              <a:rPr lang="cs-CZ" sz="2400" dirty="0">
                <a:latin typeface="Calibri" panose="020F0502020204030204" pitchFamily="34" charset="0"/>
              </a:rPr>
              <a:t>překřížení souboru (pokud ve FAT tabulce jsou pro 2 nebo více souborů vyhrazeny clustery se stejným číslem)</a:t>
            </a:r>
          </a:p>
          <a:p>
            <a:pPr marL="539750" lvl="1" indent="-269875">
              <a:buClr>
                <a:schemeClr val="tx2">
                  <a:lumMod val="60000"/>
                  <a:lumOff val="40000"/>
                </a:schemeClr>
              </a:buClr>
              <a:buFont typeface="Comenia Sans" pitchFamily="50" charset="-18"/>
              <a:buChar char="="/>
            </a:pPr>
            <a:r>
              <a:rPr lang="cs-CZ" sz="2400" dirty="0">
                <a:latin typeface="Calibri" panose="020F0502020204030204" pitchFamily="34" charset="0"/>
              </a:rPr>
              <a:t>poškozená FAT (pokud je souboru přiřazen blok několika clusterů, avšak ukazatel v některém z těchto clusterů ukazuje za konec disku nebo oddílu)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Fragmentace souborů</a:t>
            </a:r>
          </a:p>
        </p:txBody>
      </p:sp>
      <p:sp>
        <p:nvSpPr>
          <p:cNvPr id="2765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Máme nějaký soubor</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který je rozdělený do tří spojitě za sebou jdoucích clusterů</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soubor je fragmentovaný</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fragmentace je nežádoucím jevem, protože:</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pokud je fragmentovaný soubor rozložen mezi více cylindrů, musí magnetické hlavy pevného disku přeskakovat mezi stopami, což způsobuje zpomalení práce disku a následně celého počítače</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sousedních políčkách FAT může být umístěno několik fragmentovaných souborů a při chybě části FAT bývá postiženo více souborů</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fragmentované soubory spojíme do souvislých celků pomocí programů pro defragmentaci disku</a:t>
            </a:r>
          </a:p>
          <a:p>
            <a:pPr marL="0" indent="0" eaLnBrk="1" hangingPunct="1">
              <a:lnSpc>
                <a:spcPct val="90000"/>
              </a:lnSpc>
              <a:buFontTx/>
              <a:buNone/>
            </a:pPr>
            <a:endParaRPr lang="cs-CZ"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68483" y="478941"/>
            <a:ext cx="4321834" cy="550415"/>
          </a:xfrm>
        </p:spPr>
        <p:txBody>
          <a:bodyPr>
            <a:noAutofit/>
          </a:bodyPr>
          <a:lstStyle/>
          <a:p>
            <a:pPr eaLnBrk="1" hangingPunct="1"/>
            <a:r>
              <a:rPr lang="cs-CZ" sz="2800" dirty="0">
                <a:latin typeface="Calibri" panose="020F0502020204030204" pitchFamily="34" charset="0"/>
              </a:rPr>
              <a:t>Ztracené clustery souborů </a:t>
            </a:r>
          </a:p>
        </p:txBody>
      </p:sp>
      <p:sp>
        <p:nvSpPr>
          <p:cNvPr id="29699"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Nejběžnější chyba FAT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chyba nazývaná ztracené clustery (</a:t>
            </a:r>
            <a:r>
              <a:rPr lang="cs-CZ" sz="2400" dirty="0" err="1">
                <a:latin typeface="Calibri" panose="020F0502020204030204" pitchFamily="34" charset="0"/>
              </a:rPr>
              <a:t>lost</a:t>
            </a:r>
            <a:r>
              <a:rPr lang="cs-CZ" sz="2400" dirty="0">
                <a:latin typeface="Calibri" panose="020F0502020204030204" pitchFamily="34" charset="0"/>
              </a:rPr>
              <a:t> </a:t>
            </a:r>
            <a:r>
              <a:rPr lang="cs-CZ" sz="2400" dirty="0" err="1">
                <a:latin typeface="Calibri" panose="020F0502020204030204" pitchFamily="34" charset="0"/>
              </a:rPr>
              <a:t>allocation</a:t>
            </a:r>
            <a:r>
              <a:rPr lang="cs-CZ" sz="2400" dirty="0">
                <a:latin typeface="Calibri" panose="020F0502020204030204" pitchFamily="34" charset="0"/>
              </a:rPr>
              <a:t> </a:t>
            </a:r>
            <a:r>
              <a:rPr lang="cs-CZ" sz="2400" dirty="0" err="1">
                <a:latin typeface="Calibri" panose="020F0502020204030204" pitchFamily="34" charset="0"/>
              </a:rPr>
              <a:t>units</a:t>
            </a:r>
            <a:r>
              <a:rPr lang="cs-CZ" sz="2400" dirty="0">
                <a:latin typeface="Calibri" panose="020F0502020204030204" pitchFamily="34" charset="0"/>
              </a:rPr>
              <a:t>) </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při zápisu na disk se nejdříve ukládají data do alokačních jednotek, zároveň je zapsán řetězec čísel clusterů do FAT a až nakonec je doplněno jméno souboru a ostatní údaje do kořenové složky</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pokud dojde během ukládání dat k nějaké chybě, jsou nahrána data do clusterů, tabulka FAT registruje jejich posloupnost, ale v kořenové složce není zapsáno jméno souboru, kterému obsazené alokační jednotky patří</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tabulka FAT tedy registruje obsazené clustery, k nimž neexistuje jméno souboru, a blokuje tak místo na disku</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odstranění této chyby lze použitím programu </a:t>
            </a:r>
            <a:r>
              <a:rPr lang="cs-CZ" sz="2000" dirty="0" err="1">
                <a:latin typeface="Calibri" panose="020F0502020204030204" pitchFamily="34" charset="0"/>
              </a:rPr>
              <a:t>chkdsk</a:t>
            </a:r>
            <a:r>
              <a:rPr lang="cs-CZ" sz="2000" dirty="0">
                <a:latin typeface="Calibri" panose="020F0502020204030204" pitchFamily="34" charset="0"/>
              </a:rPr>
              <a:t>, který převede jednotlivé ztracené fragmenty na soubory, pojmenuje je FILExxxx.CHK (</a:t>
            </a:r>
            <a:r>
              <a:rPr lang="cs-CZ" sz="2000" dirty="0" err="1">
                <a:latin typeface="Calibri" panose="020F0502020204030204" pitchFamily="34" charset="0"/>
              </a:rPr>
              <a:t>xxxx</a:t>
            </a:r>
            <a:r>
              <a:rPr lang="cs-CZ" sz="2000" dirty="0">
                <a:latin typeface="Calibri" panose="020F0502020204030204" pitchFamily="34" charset="0"/>
              </a:rPr>
              <a:t> je čtyřmístné číslo - začíná se od 0000) a umístí je do kořenové složky</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 nich pak lze nalézt ztracená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7207" y="478941"/>
            <a:ext cx="4515858" cy="550415"/>
          </a:xfrm>
        </p:spPr>
        <p:txBody>
          <a:bodyPr>
            <a:noAutofit/>
          </a:bodyPr>
          <a:lstStyle/>
          <a:p>
            <a:pPr eaLnBrk="1" hangingPunct="1"/>
            <a:r>
              <a:rPr lang="cs-CZ" sz="2800" dirty="0">
                <a:latin typeface="Calibri" panose="020F0502020204030204" pitchFamily="34" charset="0"/>
              </a:rPr>
              <a:t>Překřížené clustery</a:t>
            </a:r>
          </a:p>
        </p:txBody>
      </p:sp>
      <p:sp>
        <p:nvSpPr>
          <p:cNvPr id="31747"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Chyba označována jako překřížené clustery (</a:t>
            </a:r>
            <a:r>
              <a:rPr lang="cs-CZ" sz="2800" dirty="0" err="1">
                <a:latin typeface="Calibri" panose="020F0502020204030204" pitchFamily="34" charset="0"/>
                <a:cs typeface="+mn-cs"/>
              </a:rPr>
              <a:t>cross</a:t>
            </a:r>
            <a:r>
              <a:rPr lang="cs-CZ" sz="2800" dirty="0">
                <a:latin typeface="Calibri" panose="020F0502020204030204" pitchFamily="34" charset="0"/>
                <a:cs typeface="+mn-cs"/>
              </a:rPr>
              <a:t> </a:t>
            </a:r>
            <a:r>
              <a:rPr lang="cs-CZ" sz="2800" dirty="0" err="1">
                <a:latin typeface="Calibri" panose="020F0502020204030204" pitchFamily="34" charset="0"/>
                <a:cs typeface="+mn-cs"/>
              </a:rPr>
              <a:t>linked</a:t>
            </a:r>
            <a:r>
              <a:rPr lang="cs-CZ" sz="2800" dirty="0">
                <a:latin typeface="Calibri" panose="020F0502020204030204" pitchFamily="34" charset="0"/>
                <a:cs typeface="+mn-cs"/>
              </a:rPr>
              <a:t> </a:t>
            </a:r>
            <a:r>
              <a:rPr lang="cs-CZ" sz="2800" dirty="0" err="1">
                <a:latin typeface="Calibri" panose="020F0502020204030204" pitchFamily="34" charset="0"/>
                <a:cs typeface="+mn-cs"/>
              </a:rPr>
              <a:t>allocation</a:t>
            </a:r>
            <a:r>
              <a:rPr lang="cs-CZ" sz="2800" dirty="0">
                <a:latin typeface="Calibri" panose="020F0502020204030204" pitchFamily="34" charset="0"/>
                <a:cs typeface="+mn-cs"/>
              </a:rPr>
              <a:t> </a:t>
            </a:r>
            <a:r>
              <a:rPr lang="cs-CZ" sz="2800" dirty="0" err="1">
                <a:latin typeface="Calibri" panose="020F0502020204030204" pitchFamily="34" charset="0"/>
                <a:cs typeface="+mn-cs"/>
              </a:rPr>
              <a:t>units</a:t>
            </a:r>
            <a:r>
              <a:rPr lang="cs-CZ" sz="2800" dirty="0">
                <a:latin typeface="Calibri" panose="020F0502020204030204" pitchFamily="34" charset="0"/>
                <a:cs typeface="+mn-cs"/>
              </a:rPr>
              <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jestliže více políček tabulky FAT ukazuje na stejný cluster neboli jedna alokační jednotka patří více souborům</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pro nápravu soubory zkopírujte do jiné složky, čímž se křížícím se souborům přidělí nové clustery a samozřejmě se provede i nový zápis do tabulky FAT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původní soubory pak smažte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42216" y="478941"/>
            <a:ext cx="4712003" cy="550415"/>
          </a:xfrm>
        </p:spPr>
        <p:txBody>
          <a:bodyPr>
            <a:noAutofit/>
          </a:bodyPr>
          <a:lstStyle/>
          <a:p>
            <a:pPr eaLnBrk="1" hangingPunct="1"/>
            <a:r>
              <a:rPr lang="cs-CZ" sz="2800" dirty="0">
                <a:latin typeface="Calibri" panose="020F0502020204030204" pitchFamily="34" charset="0"/>
              </a:rPr>
              <a:t>Neplatná podsložka</a:t>
            </a:r>
          </a:p>
        </p:txBody>
      </p:sp>
      <p:sp>
        <p:nvSpPr>
          <p:cNvPr id="3277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Podadresář je v kořenové složce zapsán stejně jako soubor</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rozdílem je atribut D, kterým se podsložka od souboru liší</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kořenové složce je u podsložky uvedeno (stejně jako u souboru) číslo prvního clusteru, v němž je podsložka uložena</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pokud se toto číslo ztratí (nebo se nestihne zapsat), ztrácíte všechny soubory uložené ve složce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NTFS</a:t>
            </a:r>
          </a:p>
        </p:txBody>
      </p:sp>
      <p:sp>
        <p:nvSpPr>
          <p:cNvPr id="3379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Souborový systém NTFS (New Technology </a:t>
            </a:r>
            <a:r>
              <a:rPr lang="cs-CZ" sz="2800" dirty="0" err="1">
                <a:latin typeface="Calibri" panose="020F0502020204030204" pitchFamily="34" charset="0"/>
                <a:cs typeface="+mn-cs"/>
              </a:rPr>
              <a:t>File</a:t>
            </a:r>
            <a:r>
              <a:rPr lang="cs-CZ" sz="2800" dirty="0">
                <a:latin typeface="Calibri" panose="020F0502020204030204" pitchFamily="34" charset="0"/>
                <a:cs typeface="+mn-cs"/>
              </a:rPr>
              <a:t> </a:t>
            </a:r>
            <a:r>
              <a:rPr lang="cs-CZ" sz="2800" dirty="0" err="1">
                <a:latin typeface="Calibri" panose="020F0502020204030204" pitchFamily="34" charset="0"/>
                <a:cs typeface="+mn-cs"/>
              </a:rPr>
              <a:t>System</a:t>
            </a:r>
            <a:r>
              <a:rPr lang="cs-CZ" sz="2800" dirty="0">
                <a:latin typeface="Calibri" panose="020F0502020204030204" pitchFamily="34" charset="0"/>
                <a:cs typeface="+mn-cs"/>
              </a:rPr>
              <a:t>)</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byl vyvinut pro </a:t>
            </a:r>
            <a:r>
              <a:rPr lang="cs-CZ" sz="2400" dirty="0" err="1">
                <a:latin typeface="Calibri" panose="020F0502020204030204" pitchFamily="34" charset="0"/>
              </a:rPr>
              <a:t>Win</a:t>
            </a:r>
            <a:r>
              <a:rPr lang="cs-CZ" sz="2400" dirty="0">
                <a:latin typeface="Calibri" panose="020F0502020204030204" pitchFamily="34" charset="0"/>
              </a:rPr>
              <a:t> NT</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ukládá data do clusterů</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podporuje všechny velikosti clusterů od 512 B do 64 kB</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standardem je cluster o velikosti 4 kB</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organizace dat v clusterech je zaznamenána v několika souborech (nazývaných </a:t>
            </a:r>
            <a:r>
              <a:rPr lang="cs-CZ" sz="2400" dirty="0" err="1">
                <a:latin typeface="Calibri" panose="020F0502020204030204" pitchFamily="34" charset="0"/>
              </a:rPr>
              <a:t>metasoubory</a:t>
            </a:r>
            <a:r>
              <a:rPr lang="cs-CZ" sz="2400" dirty="0">
                <a:latin typeface="Calibri" panose="020F0502020204030204" pitchFamily="34" charset="0"/>
              </a:rPr>
              <a:t>), životně důležitých pro NTFS </a:t>
            </a:r>
          </a:p>
          <a:p>
            <a:pPr marL="669925"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nejdůležitějším z nich je MFT (Master </a:t>
            </a:r>
            <a:r>
              <a:rPr lang="cs-CZ" sz="2400" dirty="0" err="1">
                <a:latin typeface="Calibri" panose="020F0502020204030204" pitchFamily="34" charset="0"/>
              </a:rPr>
              <a:t>File</a:t>
            </a:r>
            <a:r>
              <a:rPr lang="cs-CZ" sz="2400" dirty="0">
                <a:latin typeface="Calibri" panose="020F0502020204030204" pitchFamily="34" charset="0"/>
              </a:rPr>
              <a:t> Table)</a:t>
            </a:r>
          </a:p>
          <a:p>
            <a:pPr marL="269875" indent="-269875" eaLnBrk="1" hangingPunct="1">
              <a:buFontTx/>
              <a:buNone/>
            </a:pPr>
            <a:endParaRPr lang="cs-CZ" sz="2800" dirty="0"/>
          </a:p>
          <a:p>
            <a:pPr marL="269875" indent="-269875" eaLnBrk="1" hangingPunct="1">
              <a:buFontTx/>
              <a:buNone/>
            </a:pPr>
            <a:endParaRPr lang="cs-CZ"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MFT (Master </a:t>
            </a:r>
            <a:r>
              <a:rPr lang="cs-CZ" sz="2800" dirty="0" err="1">
                <a:latin typeface="Calibri" panose="020F0502020204030204" pitchFamily="34" charset="0"/>
              </a:rPr>
              <a:t>File</a:t>
            </a:r>
            <a:r>
              <a:rPr lang="cs-CZ" sz="2800" dirty="0">
                <a:latin typeface="Calibri" panose="020F0502020204030204" pitchFamily="34" charset="0"/>
              </a:rPr>
              <a:t> Table)</a:t>
            </a:r>
          </a:p>
        </p:txBody>
      </p:sp>
      <p:sp>
        <p:nvSpPr>
          <p:cNvPr id="34826" name="Rectangle 3"/>
          <p:cNvSpPr>
            <a:spLocks noGrp="1" noChangeArrowheads="1"/>
          </p:cNvSpPr>
          <p:nvPr>
            <p:ph type="body" idx="4294967295"/>
          </p:nvPr>
        </p:nvSpPr>
        <p:spPr>
          <a:xfrm>
            <a:off x="250825" y="1600200"/>
            <a:ext cx="8642350" cy="4924425"/>
          </a:xfrm>
          <a:prstGeom prst="rect">
            <a:avLst/>
          </a:prstGeom>
        </p:spPr>
        <p:txBody>
          <a:bodyPr>
            <a:normAutofit lnSpcReduction="10000"/>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MFT je základní soubor celé struktury NTFS</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jde o hlavní tabulku souborů </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samotná MFT je také souborem</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má stejný význam jako alokační tabulka ve struktuře FAT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MFT je tvořena jednotlivými záznamy (větami) pevné délky (obvykle 1 kB)</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každý z nich koresponduje s nějakým souborem na disku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prvních 16 záznamů (a jim odpovídajících souborů) je určeno pro vnitřní potřebu systému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používá se pro ně název </a:t>
            </a:r>
            <a:r>
              <a:rPr lang="cs-CZ" sz="2400" dirty="0" err="1">
                <a:latin typeface="Calibri" panose="020F0502020204030204" pitchFamily="34" charset="0"/>
              </a:rPr>
              <a:t>metasoubory</a:t>
            </a:r>
            <a:endParaRPr lang="cs-CZ" sz="2400" dirty="0">
              <a:latin typeface="Calibri" panose="020F0502020204030204" pitchFamily="34" charset="0"/>
            </a:endParaRP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těchto 16 souborů má také fixní umístění na disku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název souboru začíná vždy znakem $, soubory jsou uloženy v kořenové složce, ale nejsou viditelné</a:t>
            </a:r>
          </a:p>
          <a:p>
            <a:pPr marL="269875" indent="-269875" eaLnBrk="1" hangingPunct="1">
              <a:lnSpc>
                <a:spcPct val="90000"/>
              </a:lnSpc>
              <a:buFontTx/>
              <a:buNone/>
            </a:pPr>
            <a:endParaRPr lang="cs-CZ"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MFT (Master </a:t>
            </a:r>
            <a:r>
              <a:rPr lang="cs-CZ" sz="2800" dirty="0" err="1">
                <a:latin typeface="Calibri" panose="020F0502020204030204" pitchFamily="34" charset="0"/>
              </a:rPr>
              <a:t>File</a:t>
            </a:r>
            <a:r>
              <a:rPr lang="cs-CZ" sz="2800" dirty="0">
                <a:latin typeface="Calibri" panose="020F0502020204030204" pitchFamily="34" charset="0"/>
              </a:rPr>
              <a:t> Table)</a:t>
            </a:r>
          </a:p>
        </p:txBody>
      </p:sp>
      <p:sp>
        <p:nvSpPr>
          <p:cNvPr id="35843"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Prvním záznamem v MFT je informace o samotné MFT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kopie prvních 16 záznamů (tedy polohy souborů s </a:t>
            </a:r>
            <a:r>
              <a:rPr lang="cs-CZ" sz="2400" dirty="0" err="1">
                <a:latin typeface="Calibri" panose="020F0502020204030204" pitchFamily="34" charset="0"/>
              </a:rPr>
              <a:t>metadaty</a:t>
            </a:r>
            <a:r>
              <a:rPr lang="cs-CZ" sz="2400" dirty="0">
                <a:latin typeface="Calibri" panose="020F0502020204030204" pitchFamily="34" charset="0"/>
              </a:rPr>
              <a:t>) je kvůli spolehlivosti uložena ve středu disku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zbytek MFT může být uložen kdekoliv jako ostatní soubory.</a:t>
            </a:r>
          </a:p>
        </p:txBody>
      </p:sp>
      <p:sp>
        <p:nvSpPr>
          <p:cNvPr id="12" name="Obdélník 11"/>
          <p:cNvSpPr/>
          <p:nvPr/>
        </p:nvSpPr>
        <p:spPr>
          <a:xfrm>
            <a:off x="1094379" y="4874808"/>
            <a:ext cx="724395" cy="724395"/>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cs-CZ" dirty="0"/>
              <a:t>MFT</a:t>
            </a:r>
          </a:p>
        </p:txBody>
      </p:sp>
      <p:sp>
        <p:nvSpPr>
          <p:cNvPr id="13" name="Obdélník 12"/>
          <p:cNvSpPr/>
          <p:nvPr/>
        </p:nvSpPr>
        <p:spPr>
          <a:xfrm>
            <a:off x="1828654" y="4872833"/>
            <a:ext cx="1415160" cy="724395"/>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r>
              <a:rPr lang="cs-CZ" dirty="0"/>
              <a:t>Prostor pro růst MFT</a:t>
            </a:r>
          </a:p>
        </p:txBody>
      </p:sp>
      <p:sp>
        <p:nvSpPr>
          <p:cNvPr id="14" name="Obdélník 13"/>
          <p:cNvSpPr/>
          <p:nvPr/>
        </p:nvSpPr>
        <p:spPr>
          <a:xfrm>
            <a:off x="3251679" y="4870858"/>
            <a:ext cx="2177194" cy="724395"/>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cs-CZ" dirty="0"/>
              <a:t>Prostor pro soubory</a:t>
            </a:r>
          </a:p>
        </p:txBody>
      </p:sp>
      <p:sp>
        <p:nvSpPr>
          <p:cNvPr id="15" name="Obdélník 14"/>
          <p:cNvSpPr/>
          <p:nvPr/>
        </p:nvSpPr>
        <p:spPr>
          <a:xfrm>
            <a:off x="5779079" y="4868883"/>
            <a:ext cx="2177194" cy="724395"/>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cs-CZ" dirty="0"/>
              <a:t>Prostor pro soubory</a:t>
            </a:r>
          </a:p>
        </p:txBody>
      </p:sp>
      <p:sp>
        <p:nvSpPr>
          <p:cNvPr id="16" name="Obdélník 15"/>
          <p:cNvSpPr/>
          <p:nvPr/>
        </p:nvSpPr>
        <p:spPr>
          <a:xfrm>
            <a:off x="5426779" y="4872833"/>
            <a:ext cx="334603" cy="724395"/>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cs-CZ" dirty="0"/>
              <a:t>MFT</a:t>
            </a:r>
          </a:p>
        </p:txBody>
      </p:sp>
      <p:sp>
        <p:nvSpPr>
          <p:cNvPr id="17" name="TextovéPole 16"/>
          <p:cNvSpPr txBox="1"/>
          <p:nvPr/>
        </p:nvSpPr>
        <p:spPr>
          <a:xfrm>
            <a:off x="4186855" y="3595691"/>
            <a:ext cx="2814452" cy="646331"/>
          </a:xfrm>
          <a:prstGeom prst="rect">
            <a:avLst/>
          </a:prstGeom>
          <a:noFill/>
        </p:spPr>
        <p:txBody>
          <a:bodyPr wrap="square" rtlCol="0" anchor="ctr">
            <a:spAutoFit/>
          </a:bodyPr>
          <a:lstStyle/>
          <a:p>
            <a:pPr algn="ctr"/>
            <a:r>
              <a:rPr lang="cs-CZ" b="1" dirty="0"/>
              <a:t>Kopie prvních 16 záznamů MFT</a:t>
            </a:r>
          </a:p>
        </p:txBody>
      </p:sp>
      <p:cxnSp>
        <p:nvCxnSpPr>
          <p:cNvPr id="19" name="Přímá spojovací šipka 18"/>
          <p:cNvCxnSpPr>
            <a:stCxn id="17" idx="2"/>
            <a:endCxn id="16" idx="0"/>
          </p:cNvCxnSpPr>
          <p:nvPr/>
        </p:nvCxnSpPr>
        <p:spPr>
          <a:xfrm>
            <a:off x="5594081" y="4242022"/>
            <a:ext cx="0" cy="6308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74185" y="478941"/>
            <a:ext cx="4185143" cy="550415"/>
          </a:xfrm>
        </p:spPr>
        <p:txBody>
          <a:bodyPr>
            <a:noAutofit/>
          </a:bodyPr>
          <a:lstStyle/>
          <a:p>
            <a:pPr eaLnBrk="1" hangingPunct="1"/>
            <a:r>
              <a:rPr lang="cs-CZ" dirty="0">
                <a:latin typeface="Calibri" panose="020F0502020204030204" pitchFamily="34" charset="0"/>
              </a:rPr>
              <a:t>Pevný disk – logická struktura</a:t>
            </a:r>
          </a:p>
        </p:txBody>
      </p:sp>
      <p:sp>
        <p:nvSpPr>
          <p:cNvPr id="307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lvl="1" indent="-269875">
              <a:buClr>
                <a:schemeClr val="tx2">
                  <a:lumMod val="60000"/>
                  <a:lumOff val="40000"/>
                </a:schemeClr>
              </a:buClr>
              <a:buFont typeface="Comenia Sans" pitchFamily="50" charset="-18"/>
              <a:buChar char="="/>
            </a:pPr>
            <a:r>
              <a:rPr lang="cs-CZ" dirty="0">
                <a:latin typeface="Calibri" panose="020F0502020204030204" pitchFamily="34" charset="0"/>
              </a:rPr>
              <a:t>Disk je potřeba zorganizovat tak, aby se na něm dala data rychle najít. Údaje o diskovém prostoru jsou uloženy do několika na sebe navazujících tabulek, které tvoří </a:t>
            </a:r>
            <a:r>
              <a:rPr lang="cs-CZ" b="1" dirty="0">
                <a:latin typeface="Calibri" panose="020F0502020204030204" pitchFamily="34" charset="0"/>
              </a:rPr>
              <a:t>logickou strukturu disku</a:t>
            </a:r>
          </a:p>
          <a:p>
            <a:pPr marL="269875" lvl="1" indent="-269875">
              <a:buClr>
                <a:schemeClr val="tx2">
                  <a:lumMod val="60000"/>
                  <a:lumOff val="40000"/>
                </a:schemeClr>
              </a:buClr>
              <a:buFont typeface="Comenia Sans" pitchFamily="50" charset="-18"/>
              <a:buChar char="="/>
            </a:pPr>
            <a:r>
              <a:rPr lang="cs-CZ" dirty="0">
                <a:latin typeface="Calibri" panose="020F0502020204030204" pitchFamily="34" charset="0"/>
              </a:rPr>
              <a:t>Základní soustavy tabulek ve Windows jsou dvě:</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FAT (</a:t>
            </a:r>
            <a:r>
              <a:rPr lang="cs-CZ" dirty="0" err="1">
                <a:latin typeface="Calibri" panose="020F0502020204030204" pitchFamily="34" charset="0"/>
              </a:rPr>
              <a:t>File</a:t>
            </a:r>
            <a:r>
              <a:rPr lang="cs-CZ" dirty="0">
                <a:latin typeface="Calibri" panose="020F0502020204030204" pitchFamily="34" charset="0"/>
              </a:rPr>
              <a:t> </a:t>
            </a:r>
            <a:r>
              <a:rPr lang="cs-CZ" dirty="0" err="1">
                <a:latin typeface="Calibri" panose="020F0502020204030204" pitchFamily="34" charset="0"/>
              </a:rPr>
              <a:t>Allocation</a:t>
            </a:r>
            <a:r>
              <a:rPr lang="cs-CZ" dirty="0">
                <a:latin typeface="Calibri" panose="020F0502020204030204" pitchFamily="34" charset="0"/>
              </a:rPr>
              <a:t> Table)</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NTFS (New Technology </a:t>
            </a:r>
            <a:r>
              <a:rPr lang="cs-CZ" dirty="0" err="1">
                <a:latin typeface="Calibri" panose="020F0502020204030204" pitchFamily="34" charset="0"/>
              </a:rPr>
              <a:t>File</a:t>
            </a:r>
            <a:r>
              <a:rPr lang="cs-CZ" dirty="0">
                <a:latin typeface="Calibri" panose="020F0502020204030204" pitchFamily="34" charset="0"/>
              </a:rPr>
              <a:t> </a:t>
            </a:r>
            <a:r>
              <a:rPr lang="cs-CZ" dirty="0" err="1">
                <a:latin typeface="Calibri" panose="020F0502020204030204" pitchFamily="34" charset="0"/>
              </a:rPr>
              <a:t>System</a:t>
            </a:r>
            <a:r>
              <a:rPr lang="cs-CZ" dirty="0">
                <a:latin typeface="Calibri" panose="020F050202020403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MFT (Master </a:t>
            </a:r>
            <a:r>
              <a:rPr lang="cs-CZ" sz="2800" dirty="0" err="1">
                <a:latin typeface="Calibri" panose="020F0502020204030204" pitchFamily="34" charset="0"/>
              </a:rPr>
              <a:t>File</a:t>
            </a:r>
            <a:r>
              <a:rPr lang="cs-CZ" sz="2800" dirty="0">
                <a:latin typeface="Calibri" panose="020F0502020204030204" pitchFamily="34" charset="0"/>
              </a:rPr>
              <a:t> Table)</a:t>
            </a:r>
          </a:p>
        </p:txBody>
      </p:sp>
      <p:sp>
        <p:nvSpPr>
          <p:cNvPr id="36867" name="Rectangle 3"/>
          <p:cNvSpPr>
            <a:spLocks noGrp="1" noChangeArrowheads="1"/>
          </p:cNvSpPr>
          <p:nvPr>
            <p:ph type="body" idx="4294967295"/>
          </p:nvPr>
        </p:nvSpPr>
        <p:spPr>
          <a:xfrm>
            <a:off x="250825" y="1600200"/>
            <a:ext cx="8642350" cy="4924425"/>
          </a:xfrm>
          <a:prstGeom prst="rect">
            <a:avLst/>
          </a:prstGeom>
        </p:spPr>
        <p:txBody>
          <a:bodyPr/>
          <a:lstStyle/>
          <a:p>
            <a:pPr marL="269875" indent="-26352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Prostor NTFS disku je  rozdělen na dvě části</a:t>
            </a:r>
          </a:p>
          <a:p>
            <a:pPr marL="539750" lvl="1" indent="-26352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prvních 12 % (nazývaných prostor MFT) je vyčleněno pro případný růst MFT (12 % je rezerva pro to, aby MFT nemusela být fragmentována při případném růstu)</a:t>
            </a:r>
          </a:p>
          <a:p>
            <a:pPr marL="539750" lvl="1" indent="-26352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zbytek diskového prostoru (88 %) je určen pro ukládání dat</a:t>
            </a:r>
          </a:p>
          <a:p>
            <a:pPr marL="809625" lvl="2" indent="-26352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ve skutečnosti je volný prostor v oblasti MFT (prvních 12 %) vykazován jako prostor pro ukládání souborů</a:t>
            </a:r>
          </a:p>
          <a:p>
            <a:pPr marL="809625" lvl="2" indent="-26352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pokud se totiž zaplní prostor pro ukládáni dat (těch 88 %), jsou datové soubory zapsány také do volného prostoru v oblasti MFT — prostor MFT je redukován</a:t>
            </a:r>
          </a:p>
          <a:p>
            <a:pPr marL="809625" lvl="2" indent="-26352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jestliže se datový prostor disku opět uvolni, je oblast MFT zvětšena</a:t>
            </a:r>
          </a:p>
          <a:p>
            <a:pPr marL="269875" indent="-263525" eaLnBrk="1" hangingPunct="1">
              <a:lnSpc>
                <a:spcPct val="90000"/>
              </a:lnSpc>
              <a:buFontTx/>
              <a:buNone/>
            </a:pPr>
            <a:endParaRPr lang="cs-CZ"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Autofit/>
          </a:bodyPr>
          <a:lstStyle/>
          <a:p>
            <a:pPr eaLnBrk="1" hangingPunct="1"/>
            <a:r>
              <a:rPr lang="pl-PL" sz="2800" dirty="0">
                <a:latin typeface="Calibri" panose="020F0502020204030204" pitchFamily="34" charset="0"/>
              </a:rPr>
              <a:t>Základní koncepce NTFS</a:t>
            </a:r>
            <a:endParaRPr lang="cs-CZ" sz="2800" dirty="0">
              <a:latin typeface="Calibri" panose="020F0502020204030204" pitchFamily="34" charset="0"/>
            </a:endParaRPr>
          </a:p>
        </p:txBody>
      </p:sp>
      <p:sp>
        <p:nvSpPr>
          <p:cNvPr id="3891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Koncepce NTFS je následující</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první, povinnou částí NTFS je zápis údajů o souboru do MFT (přesně do souboru $MFT)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MFT je zmínka o všech souborech na disku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jsou zde uloženy všechny informace o souborech: jméno, velikost, poloha fragmentů na disku atd. Jestliže pro informace o souboru nestačí jedna věta, může být použito více vět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druhou, nepovinnou částí jsou datové proudy (data </a:t>
            </a:r>
            <a:r>
              <a:rPr lang="cs-CZ" sz="2400" dirty="0" err="1">
                <a:latin typeface="Calibri" panose="020F0502020204030204" pitchFamily="34" charset="0"/>
              </a:rPr>
              <a:t>streams</a:t>
            </a:r>
            <a:r>
              <a:rPr lang="cs-CZ" sz="2400" dirty="0">
                <a:latin typeface="Calibri" panose="020F0502020204030204" pitchFamily="34" charset="0"/>
              </a:rPr>
              <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jedná se o všechny údaje o souboru, skládající se z jednotlivých datových proudů (jedním z datových proudů jsou např. data souboru)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koncepce datových proudů je univerzální — můžeme je přidávat a doplňovat tak informace o souboru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Složky</a:t>
            </a:r>
          </a:p>
        </p:txBody>
      </p:sp>
      <p:sp>
        <p:nvSpPr>
          <p:cNvPr id="4096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Adresář NTFS je opět souborem</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obsahuje odkazy na ostatní soubory a podsložky</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odkaz je tvořen jménem souboru (či podadresáře), základními atributy a odkazem na prvek v MFT, který již soubor (složku) popisuje detailně</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důležitá je struktura složky, která je binární, což přináší výhody při hledáni souboru ve složce</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všechny záznamy jsou setříděny podle abecedy</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hledání začíná uprostřed souboru složky</a:t>
            </a:r>
          </a:p>
          <a:p>
            <a:pPr marL="269875" indent="-269875" eaLnBrk="1" hangingPunct="1">
              <a:buFontTx/>
              <a:buNone/>
            </a:pPr>
            <a:endParaRPr lang="cs-CZ"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Záznamy v MFT</a:t>
            </a:r>
          </a:p>
        </p:txBody>
      </p:sp>
      <p:sp>
        <p:nvSpPr>
          <p:cNvPr id="4198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MFT obsahuje informace o rozložení všech souborů, adresářů i </a:t>
            </a:r>
            <a:r>
              <a:rPr lang="cs-CZ" sz="2400" dirty="0" err="1">
                <a:latin typeface="Calibri" panose="020F0502020204030204" pitchFamily="34" charset="0"/>
                <a:cs typeface="+mn-cs"/>
              </a:rPr>
              <a:t>metadat</a:t>
            </a:r>
            <a:r>
              <a:rPr lang="cs-CZ" sz="2400" dirty="0">
                <a:latin typeface="Calibri" panose="020F0502020204030204" pitchFamily="34" charset="0"/>
                <a:cs typeface="+mn-cs"/>
              </a:rPr>
              <a:t> na disku</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jsou zde uloženy i veškeré informace o vlastnostech souborů (jejich atributy)</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základní datovou jednotkou souboru MFT je jeden záznam</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velikost bývá obvykle 1 kB (ale může být i větší)</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v jednom (nebo více záznamech) jsou </a:t>
            </a:r>
            <a:r>
              <a:rPr lang="cs-CZ" sz="1800" dirty="0" err="1">
                <a:latin typeface="Calibri" panose="020F0502020204030204" pitchFamily="34" charset="0"/>
              </a:rPr>
              <a:t>metadata</a:t>
            </a:r>
            <a:r>
              <a:rPr lang="cs-CZ" sz="1800" dirty="0">
                <a:latin typeface="Calibri" panose="020F0502020204030204" pitchFamily="34" charset="0"/>
              </a:rPr>
              <a:t> popisující vlastnosti jednoho souboru (složky) a jeho umístění na disku</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každý záznam obsahuje malou hlavičku, za níž následují atributy popisující vlastnosti souboru a obsahuje:</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číslo pro ověření integrity</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ukazatel na první atribut záznamu</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ukazatel na první volný bajt záznamu (nemusí být použity všechny atributy, a tak může být v záznamu volné místo)</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číslo prvního (hlavního záznamu) v MFT. To se používá tehdy, jsou-li údaje o jednom souboru rozloženy do více záznamů</a:t>
            </a:r>
          </a:p>
          <a:p>
            <a:pPr marL="400050" lvl="1" indent="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a:p>
            <a:pPr marL="0" indent="0" eaLnBrk="1" hangingPunct="1">
              <a:buFontTx/>
              <a:buNone/>
            </a:pPr>
            <a:endParaRPr lang="cs-CZ"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Svazky NTFS</a:t>
            </a:r>
          </a:p>
        </p:txBody>
      </p:sp>
      <p:sp>
        <p:nvSpPr>
          <p:cNvPr id="44035"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Operační systém Windows od verze XP rozeznává dva typy uspořádání disků</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základní disky</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dynamické disky</a:t>
            </a:r>
          </a:p>
          <a:p>
            <a:pPr marL="0" indent="0" eaLnBrk="1" hangingPunct="1">
              <a:buFontTx/>
              <a:buNone/>
            </a:pPr>
            <a:endParaRPr lang="cs-CZ"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Základní disky</a:t>
            </a:r>
          </a:p>
        </p:txBody>
      </p:sp>
      <p:sp>
        <p:nvSpPr>
          <p:cNvPr id="45059" name="Rectangle 3"/>
          <p:cNvSpPr>
            <a:spLocks noGrp="1" noChangeArrowheads="1"/>
          </p:cNvSpPr>
          <p:nvPr>
            <p:ph type="body" idx="4294967295"/>
          </p:nvPr>
        </p:nvSpPr>
        <p:spPr>
          <a:xfrm>
            <a:off x="250825" y="1600200"/>
            <a:ext cx="8642350" cy="4924425"/>
          </a:xfrm>
          <a:prstGeom prst="rect">
            <a:avLst/>
          </a:prstGeom>
        </p:spPr>
        <p:txBody>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Základní disky je možné rozdělit na 4 nezávislé primární oddíly</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každém oddílu může byt nahrán jiný operační systém</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 zde možné vytvářet rozšířené oddíly, které se dělí na segmenty</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každý segment má pak vlastní logické jméno (písmeno s dvojtečkou)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uspořádání je založeno na MBR (Master </a:t>
            </a:r>
            <a:r>
              <a:rPr lang="cs-CZ" sz="2400" dirty="0" err="1">
                <a:latin typeface="Calibri" panose="020F0502020204030204" pitchFamily="34" charset="0"/>
              </a:rPr>
              <a:t>Boot</a:t>
            </a:r>
            <a:r>
              <a:rPr lang="cs-CZ" sz="2400" dirty="0">
                <a:latin typeface="Calibri" panose="020F0502020204030204" pitchFamily="34" charset="0"/>
              </a:rPr>
              <a:t> </a:t>
            </a:r>
            <a:r>
              <a:rPr lang="cs-CZ" sz="2400" dirty="0" err="1">
                <a:latin typeface="Calibri" panose="020F0502020204030204" pitchFamily="34" charset="0"/>
              </a:rPr>
              <a:t>Record</a:t>
            </a:r>
            <a:r>
              <a:rPr lang="cs-CZ" sz="2400" dirty="0">
                <a:latin typeface="Calibri" panose="020F0502020204030204" pitchFamily="34" charset="0"/>
              </a:rPr>
              <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výhodou takovéhoto uspořádání je možnost použití více operačních systémů, ale nelze použít žádnou z metod ochrany dat pomocí RAID</a:t>
            </a:r>
          </a:p>
          <a:p>
            <a:pPr marL="0" indent="0" eaLnBrk="1" hangingPunct="1">
              <a:lnSpc>
                <a:spcPct val="90000"/>
              </a:lnSpc>
              <a:buFontTx/>
              <a:buNone/>
            </a:pPr>
            <a:endParaRPr lang="cs-CZ"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Dynamické disky</a:t>
            </a:r>
          </a:p>
        </p:txBody>
      </p:sp>
      <p:sp>
        <p:nvSpPr>
          <p:cNvPr id="4608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Základní disky můžeme změnit na disky dynamické, které jsou čitelné pouze v OS Windows XP a novějších </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nehodí se pro kombinovaný provoz více operačních systémů</a:t>
            </a:r>
          </a:p>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Na dynamických discích můžeme vytvářet svazky několika typů:</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jednoduchý svazek je tvořen místem na jednom fyzickém disku</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může zabírat jen jednu oblast disku nebo se může skládat z více vzájemně propojených oblastí na disku (max. 32 oblastí)</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jednoduchý svazek lze rozšířit v rámci téhož disku nebo na další disk</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 rozšíření na více disků se jednoduchý svazek stane svazkem rozloženým</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rozložený svazek: obsahuje diskový prostor z více disků (max. ze 32 disků)</a:t>
            </a:r>
          </a:p>
          <a:p>
            <a:pPr marL="809625"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logický disk, představovaný jedním logickým jménem, je ve skutečnosti rozprostřen přes více disků fyzických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cs-CZ" sz="2800" dirty="0">
                <a:latin typeface="Calibri" panose="020F0502020204030204" pitchFamily="34" charset="0"/>
              </a:rPr>
              <a:t>Uspořádání disků</a:t>
            </a:r>
          </a:p>
        </p:txBody>
      </p:sp>
      <p:sp>
        <p:nvSpPr>
          <p:cNvPr id="11" name="Vývojový diagram: magnetický disk 10"/>
          <p:cNvSpPr/>
          <p:nvPr/>
        </p:nvSpPr>
        <p:spPr>
          <a:xfrm>
            <a:off x="522519" y="2090049"/>
            <a:ext cx="1770743" cy="298994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2" name="Vývojový diagram: magnetický disk 11"/>
          <p:cNvSpPr/>
          <p:nvPr/>
        </p:nvSpPr>
        <p:spPr>
          <a:xfrm>
            <a:off x="3392719" y="2090049"/>
            <a:ext cx="1770743" cy="2989942"/>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cs-CZ"/>
          </a:p>
        </p:txBody>
      </p:sp>
      <p:sp>
        <p:nvSpPr>
          <p:cNvPr id="13" name="Vývojový diagram: magnetický disk 12"/>
          <p:cNvSpPr/>
          <p:nvPr/>
        </p:nvSpPr>
        <p:spPr>
          <a:xfrm>
            <a:off x="6262919" y="2090049"/>
            <a:ext cx="1770743" cy="298994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p>
        </p:txBody>
      </p:sp>
      <p:sp>
        <p:nvSpPr>
          <p:cNvPr id="14" name="Vývojový diagram: magnetický disk 13"/>
          <p:cNvSpPr/>
          <p:nvPr/>
        </p:nvSpPr>
        <p:spPr>
          <a:xfrm>
            <a:off x="6897919" y="2518220"/>
            <a:ext cx="1770743" cy="2989942"/>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cs-CZ"/>
          </a:p>
        </p:txBody>
      </p:sp>
      <p:sp>
        <p:nvSpPr>
          <p:cNvPr id="15" name="Obdélník 14"/>
          <p:cNvSpPr/>
          <p:nvPr/>
        </p:nvSpPr>
        <p:spPr>
          <a:xfrm>
            <a:off x="1767119" y="2743192"/>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C:</a:t>
            </a:r>
          </a:p>
        </p:txBody>
      </p:sp>
      <p:sp>
        <p:nvSpPr>
          <p:cNvPr id="16" name="Obdélník 15"/>
          <p:cNvSpPr/>
          <p:nvPr/>
        </p:nvSpPr>
        <p:spPr>
          <a:xfrm>
            <a:off x="1767119" y="3501564"/>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F:</a:t>
            </a:r>
          </a:p>
        </p:txBody>
      </p:sp>
      <p:sp>
        <p:nvSpPr>
          <p:cNvPr id="17" name="Obdélník 16"/>
          <p:cNvSpPr/>
          <p:nvPr/>
        </p:nvSpPr>
        <p:spPr>
          <a:xfrm>
            <a:off x="1767119" y="4259935"/>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G:</a:t>
            </a:r>
          </a:p>
        </p:txBody>
      </p:sp>
      <p:sp>
        <p:nvSpPr>
          <p:cNvPr id="18" name="Obdélník 17"/>
          <p:cNvSpPr/>
          <p:nvPr/>
        </p:nvSpPr>
        <p:spPr>
          <a:xfrm>
            <a:off x="4546556" y="2750449"/>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C:</a:t>
            </a:r>
          </a:p>
        </p:txBody>
      </p:sp>
      <p:sp>
        <p:nvSpPr>
          <p:cNvPr id="19" name="Obdélník 18"/>
          <p:cNvSpPr/>
          <p:nvPr/>
        </p:nvSpPr>
        <p:spPr>
          <a:xfrm>
            <a:off x="4546556" y="3508821"/>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F:</a:t>
            </a:r>
          </a:p>
        </p:txBody>
      </p:sp>
      <p:sp>
        <p:nvSpPr>
          <p:cNvPr id="20" name="Obdélník 19"/>
          <p:cNvSpPr/>
          <p:nvPr/>
        </p:nvSpPr>
        <p:spPr>
          <a:xfrm>
            <a:off x="4546556" y="4267192"/>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G:</a:t>
            </a:r>
          </a:p>
        </p:txBody>
      </p:sp>
      <p:sp>
        <p:nvSpPr>
          <p:cNvPr id="21" name="Obdélník 20"/>
          <p:cNvSpPr/>
          <p:nvPr/>
        </p:nvSpPr>
        <p:spPr>
          <a:xfrm>
            <a:off x="6614804" y="2743192"/>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C:</a:t>
            </a:r>
          </a:p>
        </p:txBody>
      </p:sp>
      <p:sp>
        <p:nvSpPr>
          <p:cNvPr id="22" name="Obdélník 21"/>
          <p:cNvSpPr/>
          <p:nvPr/>
        </p:nvSpPr>
        <p:spPr>
          <a:xfrm>
            <a:off x="6614804" y="3501564"/>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F:</a:t>
            </a:r>
          </a:p>
        </p:txBody>
      </p:sp>
      <p:sp>
        <p:nvSpPr>
          <p:cNvPr id="23" name="Obdélník 22"/>
          <p:cNvSpPr/>
          <p:nvPr/>
        </p:nvSpPr>
        <p:spPr>
          <a:xfrm>
            <a:off x="6614804" y="4259935"/>
            <a:ext cx="1045029" cy="36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cs-CZ" dirty="0"/>
              <a:t>G:</a:t>
            </a:r>
          </a:p>
        </p:txBody>
      </p:sp>
      <p:sp>
        <p:nvSpPr>
          <p:cNvPr id="24" name="TextovéPole 23"/>
          <p:cNvSpPr txBox="1"/>
          <p:nvPr/>
        </p:nvSpPr>
        <p:spPr>
          <a:xfrm>
            <a:off x="609605" y="1592009"/>
            <a:ext cx="1567542" cy="369332"/>
          </a:xfrm>
          <a:prstGeom prst="rect">
            <a:avLst/>
          </a:prstGeom>
          <a:noFill/>
        </p:spPr>
        <p:txBody>
          <a:bodyPr wrap="square" rtlCol="0">
            <a:spAutoFit/>
          </a:bodyPr>
          <a:lstStyle/>
          <a:p>
            <a:r>
              <a:rPr lang="cs-CZ" dirty="0"/>
              <a:t>Základní disk</a:t>
            </a:r>
          </a:p>
        </p:txBody>
      </p:sp>
      <p:sp>
        <p:nvSpPr>
          <p:cNvPr id="25" name="TextovéPole 24"/>
          <p:cNvSpPr txBox="1"/>
          <p:nvPr/>
        </p:nvSpPr>
        <p:spPr>
          <a:xfrm>
            <a:off x="3120576" y="1453509"/>
            <a:ext cx="2467429" cy="646331"/>
          </a:xfrm>
          <a:prstGeom prst="rect">
            <a:avLst/>
          </a:prstGeom>
          <a:noFill/>
        </p:spPr>
        <p:txBody>
          <a:bodyPr wrap="square" rtlCol="0">
            <a:spAutoFit/>
          </a:bodyPr>
          <a:lstStyle/>
          <a:p>
            <a:r>
              <a:rPr lang="cs-CZ" dirty="0"/>
              <a:t>Dynamické disk – jednoduchý svazek</a:t>
            </a:r>
          </a:p>
        </p:txBody>
      </p:sp>
      <p:sp>
        <p:nvSpPr>
          <p:cNvPr id="26" name="TextovéPole 25"/>
          <p:cNvSpPr txBox="1"/>
          <p:nvPr/>
        </p:nvSpPr>
        <p:spPr>
          <a:xfrm>
            <a:off x="6088747" y="1453508"/>
            <a:ext cx="2467429" cy="646331"/>
          </a:xfrm>
          <a:prstGeom prst="rect">
            <a:avLst/>
          </a:prstGeom>
          <a:noFill/>
        </p:spPr>
        <p:txBody>
          <a:bodyPr wrap="square" rtlCol="0">
            <a:spAutoFit/>
          </a:bodyPr>
          <a:lstStyle/>
          <a:p>
            <a:r>
              <a:rPr lang="cs-CZ" dirty="0"/>
              <a:t>Rozložené svazky</a:t>
            </a:r>
          </a:p>
          <a:p>
            <a:r>
              <a:rPr lang="cs-CZ" dirty="0"/>
              <a:t>Prokládané svazky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Základní vlastnosti NTFS</a:t>
            </a:r>
          </a:p>
        </p:txBody>
      </p:sp>
      <p:sp>
        <p:nvSpPr>
          <p:cNvPr id="50179" name="Rectangle 3"/>
          <p:cNvSpPr>
            <a:spLocks noGrp="1" noChangeArrowheads="1"/>
          </p:cNvSpPr>
          <p:nvPr>
            <p:ph type="body" idx="4294967295"/>
          </p:nvPr>
        </p:nvSpPr>
        <p:spPr>
          <a:xfrm>
            <a:off x="414067" y="1600200"/>
            <a:ext cx="8479107" cy="4924425"/>
          </a:xfrm>
          <a:prstGeom prst="rect">
            <a:avLst/>
          </a:prstGeom>
        </p:spPr>
        <p:txBody>
          <a:bodyPr/>
          <a:lstStyle/>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Obnovitelnost</a:t>
            </a:r>
          </a:p>
          <a:p>
            <a:pPr marL="269875" indent="-269875">
              <a:buClr>
                <a:schemeClr val="tx2">
                  <a:lumMod val="60000"/>
                  <a:lumOff val="40000"/>
                </a:schemeClr>
              </a:buClr>
              <a:buFont typeface="Comenia Sans" pitchFamily="50" charset="-18"/>
              <a:buChar char="="/>
            </a:pPr>
            <a:r>
              <a:rPr lang="cs-CZ" sz="2800" dirty="0" err="1">
                <a:latin typeface="Calibri" panose="020F0502020204030204" pitchFamily="34" charset="0"/>
                <a:cs typeface="+mn-cs"/>
              </a:rPr>
              <a:t>Přemapování</a:t>
            </a:r>
            <a:r>
              <a:rPr lang="cs-CZ" sz="2800" dirty="0">
                <a:latin typeface="Calibri" panose="020F0502020204030204" pitchFamily="34" charset="0"/>
                <a:cs typeface="+mn-cs"/>
              </a:rPr>
              <a:t> clusterů</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Komprese</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Vylepšená správa dat</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Oprávnění</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Přípojné body svazků</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Diskové kvóty</a:t>
            </a:r>
          </a:p>
          <a:p>
            <a:pPr marL="269875" indent="-269875">
              <a:buClr>
                <a:schemeClr val="tx2">
                  <a:lumMod val="60000"/>
                  <a:lumOff val="40000"/>
                </a:schemeClr>
              </a:buClr>
              <a:buFont typeface="Comenia Sans" pitchFamily="50" charset="-18"/>
              <a:buChar char="="/>
            </a:pPr>
            <a:r>
              <a:rPr lang="cs-CZ" sz="2800" dirty="0">
                <a:latin typeface="Calibri" panose="020F0502020204030204" pitchFamily="34" charset="0"/>
                <a:cs typeface="+mn-cs"/>
              </a:rPr>
              <a:t>Šifrování dat</a:t>
            </a:r>
          </a:p>
          <a:p>
            <a:pPr marL="0" indent="0" eaLnBrk="1" hangingPunct="1">
              <a:buFontTx/>
              <a:buNone/>
            </a:pPr>
            <a:endParaRPr lang="cs-CZ" dirty="0"/>
          </a:p>
          <a:p>
            <a:pPr marL="0" indent="0" eaLnBrk="1" hangingPunct="1">
              <a:buFontTx/>
              <a:buNone/>
            </a:pPr>
            <a:endParaRPr lang="cs-CZ" dirty="0"/>
          </a:p>
          <a:p>
            <a:pPr marL="0" indent="0" eaLnBrk="1" hangingPunct="1">
              <a:buFontTx/>
              <a:buNone/>
            </a:pPr>
            <a:endParaRPr lang="cs-CZ" dirty="0"/>
          </a:p>
          <a:p>
            <a:pPr marL="0" indent="0" eaLnBrk="1" hangingPunct="1">
              <a:buFontTx/>
              <a:buNone/>
            </a:pPr>
            <a:endParaRPr lang="cs-CZ"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Základní vlastnosti NTFS</a:t>
            </a:r>
            <a:endParaRPr lang="cs-CZ" sz="2800" dirty="0"/>
          </a:p>
        </p:txBody>
      </p:sp>
      <p:sp>
        <p:nvSpPr>
          <p:cNvPr id="3" name="Zástupný symbol pro text 2"/>
          <p:cNvSpPr>
            <a:spLocks noGrp="1"/>
          </p:cNvSpPr>
          <p:nvPr>
            <p:ph type="body" sz="quarter" idx="10"/>
          </p:nvPr>
        </p:nvSpPr>
        <p:spPr/>
        <p:txBody>
          <a:bodyPr>
            <a:normAutofit fontScale="85000" lnSpcReduction="20000"/>
          </a:bodyPr>
          <a:lstStyle/>
          <a:p>
            <a:pPr marL="269875" indent="-269875">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NTFS při své práci využívá transakce. Transakcí se rozumí několik dílčích akcí (např. zápis na disk můžeme rozdělit na: přenos dat do řadiče disku, vyhledání volného místa disku, vlastní zápis dat, uložení zprávy o poloze zapsaných dat do tabulky logické str. tury). Podstata transakce spočívá v tom, že se bud úspěšně provede, nebo se neprovede vůbec. </a:t>
            </a:r>
          </a:p>
          <a:p>
            <a:pPr marL="269875" indent="-269875">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Pokud dojde během transakce k havárii v některém z jejích kroků, transakce se neprovede (tzn. nebudou provedeny ani úspěšné akce předcházející kroku havarovanému).</a:t>
            </a:r>
          </a:p>
          <a:p>
            <a:pPr marL="269875" indent="-269875">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Nemůže tedy dojit např. ke ztrátě clusteru (jak tomu bylo u FAT).</a:t>
            </a:r>
          </a:p>
          <a:p>
            <a:pPr marL="269875" indent="-269875">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Vlivem transakčního způsobu práce používáme opravné prostředky pro obnovu logické struktury NTFS poměrně zřídka.</a:t>
            </a:r>
          </a:p>
          <a:p>
            <a:pPr>
              <a:buFont typeface="Arial" charset="0"/>
              <a:buChar char="•"/>
            </a:pPr>
            <a:endParaRPr lang="cs-CZ" sz="2000" b="0" dirty="0"/>
          </a:p>
          <a:p>
            <a:endParaRPr lang="cs-CZ" sz="2000" b="0" dirty="0"/>
          </a:p>
          <a:p>
            <a:endParaRPr lang="cs-CZ" sz="2000" b="0" dirty="0"/>
          </a:p>
        </p:txBody>
      </p:sp>
    </p:spTree>
    <p:extLst>
      <p:ext uri="{BB962C8B-B14F-4D97-AF65-F5344CB8AC3E}">
        <p14:creationId xmlns:p14="http://schemas.microsoft.com/office/powerpoint/2010/main" val="279421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délník 26"/>
          <p:cNvSpPr/>
          <p:nvPr/>
        </p:nvSpPr>
        <p:spPr>
          <a:xfrm>
            <a:off x="5230884" y="1255594"/>
            <a:ext cx="1754116" cy="5404513"/>
          </a:xfrm>
          <a:prstGeom prst="rect">
            <a:avLst/>
          </a:prstGeom>
        </p:spPr>
        <p:style>
          <a:lnRef idx="1">
            <a:schemeClr val="dk1"/>
          </a:lnRef>
          <a:fillRef idx="2">
            <a:schemeClr val="dk1"/>
          </a:fillRef>
          <a:effectRef idx="1">
            <a:schemeClr val="dk1"/>
          </a:effectRef>
          <a:fontRef idx="minor">
            <a:schemeClr val="dk1"/>
          </a:fontRef>
        </p:style>
        <p:txBody>
          <a:bodyPr vert="vert270" rtlCol="0" anchor="b"/>
          <a:lstStyle/>
          <a:p>
            <a:pPr algn="ctr"/>
            <a:r>
              <a:rPr lang="cs-CZ" dirty="0"/>
              <a:t>Prostor jednoho disku</a:t>
            </a:r>
          </a:p>
        </p:txBody>
      </p:sp>
      <p:sp>
        <p:nvSpPr>
          <p:cNvPr id="4098" name="Rectangle 2"/>
          <p:cNvSpPr>
            <a:spLocks noGrp="1" noChangeArrowheads="1"/>
          </p:cNvSpPr>
          <p:nvPr>
            <p:ph type="title"/>
          </p:nvPr>
        </p:nvSpPr>
        <p:spPr>
          <a:xfrm>
            <a:off x="4674186" y="478941"/>
            <a:ext cx="4280034" cy="550415"/>
          </a:xfrm>
        </p:spPr>
        <p:txBody>
          <a:bodyPr>
            <a:noAutofit/>
          </a:bodyPr>
          <a:lstStyle/>
          <a:p>
            <a:pPr eaLnBrk="1" hangingPunct="1"/>
            <a:r>
              <a:rPr lang="cs-CZ" dirty="0">
                <a:latin typeface="Calibri" panose="020F0502020204030204" pitchFamily="34" charset="0"/>
              </a:rPr>
              <a:t>Pevný disk – logická struktura</a:t>
            </a:r>
          </a:p>
        </p:txBody>
      </p:sp>
      <p:sp>
        <p:nvSpPr>
          <p:cNvPr id="12" name="Obdélník 11"/>
          <p:cNvSpPr/>
          <p:nvPr/>
        </p:nvSpPr>
        <p:spPr>
          <a:xfrm>
            <a:off x="1683657" y="886767"/>
            <a:ext cx="2162629" cy="7402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sz="2000" b="1" dirty="0"/>
              <a:t>Hlavní spouštěcí záznam</a:t>
            </a:r>
          </a:p>
        </p:txBody>
      </p:sp>
      <p:sp>
        <p:nvSpPr>
          <p:cNvPr id="13" name="Obdélník 12"/>
          <p:cNvSpPr/>
          <p:nvPr/>
        </p:nvSpPr>
        <p:spPr>
          <a:xfrm>
            <a:off x="1684354" y="1632853"/>
            <a:ext cx="2162629" cy="7402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sz="1600" b="1" dirty="0"/>
              <a:t>Údaje první tabulky oddílu</a:t>
            </a:r>
          </a:p>
        </p:txBody>
      </p:sp>
      <p:sp>
        <p:nvSpPr>
          <p:cNvPr id="14" name="Obdélník 13"/>
          <p:cNvSpPr/>
          <p:nvPr/>
        </p:nvSpPr>
        <p:spPr>
          <a:xfrm>
            <a:off x="1683663" y="2380327"/>
            <a:ext cx="2162629" cy="740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cs-CZ" sz="1600" b="1" dirty="0"/>
              <a:t>Údaje druhé tabulky oddílu</a:t>
            </a:r>
          </a:p>
        </p:txBody>
      </p:sp>
      <p:sp>
        <p:nvSpPr>
          <p:cNvPr id="15" name="Obdélník 14"/>
          <p:cNvSpPr/>
          <p:nvPr/>
        </p:nvSpPr>
        <p:spPr>
          <a:xfrm>
            <a:off x="1683663" y="3135055"/>
            <a:ext cx="2162629" cy="7402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s-CZ" sz="1600" b="1" dirty="0"/>
              <a:t>Údaje třetí tabulky oddílu</a:t>
            </a:r>
          </a:p>
        </p:txBody>
      </p:sp>
      <p:sp>
        <p:nvSpPr>
          <p:cNvPr id="16" name="Obdélník 15"/>
          <p:cNvSpPr/>
          <p:nvPr/>
        </p:nvSpPr>
        <p:spPr>
          <a:xfrm>
            <a:off x="1683233" y="3886410"/>
            <a:ext cx="2162629" cy="43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sz="1600" b="1" dirty="0"/>
              <a:t>Spouštěcí sektor</a:t>
            </a:r>
          </a:p>
        </p:txBody>
      </p:sp>
      <p:sp>
        <p:nvSpPr>
          <p:cNvPr id="17" name="Obdélník 16"/>
          <p:cNvSpPr/>
          <p:nvPr/>
        </p:nvSpPr>
        <p:spPr>
          <a:xfrm>
            <a:off x="1683669" y="4329090"/>
            <a:ext cx="2162629" cy="43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sz="1600" b="1" dirty="0"/>
              <a:t>DATA</a:t>
            </a:r>
          </a:p>
        </p:txBody>
      </p:sp>
      <p:sp>
        <p:nvSpPr>
          <p:cNvPr id="18" name="Obdélník 17"/>
          <p:cNvSpPr/>
          <p:nvPr/>
        </p:nvSpPr>
        <p:spPr>
          <a:xfrm>
            <a:off x="1683669" y="4755171"/>
            <a:ext cx="2162629" cy="43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cs-CZ" sz="1600" b="1" dirty="0"/>
              <a:t>Spouštěcí sektor</a:t>
            </a:r>
          </a:p>
        </p:txBody>
      </p:sp>
      <p:sp>
        <p:nvSpPr>
          <p:cNvPr id="19" name="Obdélník 18"/>
          <p:cNvSpPr/>
          <p:nvPr/>
        </p:nvSpPr>
        <p:spPr>
          <a:xfrm>
            <a:off x="1683239" y="5197851"/>
            <a:ext cx="2162629" cy="43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cs-CZ" sz="1600" b="1" dirty="0"/>
              <a:t>DATA</a:t>
            </a:r>
          </a:p>
        </p:txBody>
      </p:sp>
      <p:sp>
        <p:nvSpPr>
          <p:cNvPr id="20" name="Obdélník 19"/>
          <p:cNvSpPr/>
          <p:nvPr/>
        </p:nvSpPr>
        <p:spPr>
          <a:xfrm>
            <a:off x="1683239" y="5640961"/>
            <a:ext cx="2162629" cy="43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s-CZ" sz="1600" b="1" dirty="0"/>
              <a:t>Spouštěcí sektor</a:t>
            </a:r>
          </a:p>
        </p:txBody>
      </p:sp>
      <p:sp>
        <p:nvSpPr>
          <p:cNvPr id="21" name="Obdélník 20"/>
          <p:cNvSpPr/>
          <p:nvPr/>
        </p:nvSpPr>
        <p:spPr>
          <a:xfrm>
            <a:off x="1683675" y="6090465"/>
            <a:ext cx="2162629" cy="43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s-CZ" sz="1600" b="1" dirty="0"/>
              <a:t>DATA</a:t>
            </a:r>
          </a:p>
        </p:txBody>
      </p:sp>
      <p:sp>
        <p:nvSpPr>
          <p:cNvPr id="22" name="Obdélník 21"/>
          <p:cNvSpPr/>
          <p:nvPr/>
        </p:nvSpPr>
        <p:spPr>
          <a:xfrm>
            <a:off x="3846070" y="1624084"/>
            <a:ext cx="655092" cy="22655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cs-CZ" sz="2000" dirty="0"/>
              <a:t>Tabulka oddílů</a:t>
            </a:r>
          </a:p>
        </p:txBody>
      </p:sp>
      <p:sp>
        <p:nvSpPr>
          <p:cNvPr id="23" name="Zaoblený obdélník 22"/>
          <p:cNvSpPr/>
          <p:nvPr/>
        </p:nvSpPr>
        <p:spPr>
          <a:xfrm>
            <a:off x="4722124" y="1632853"/>
            <a:ext cx="1436618" cy="22424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cs-CZ" sz="2000" dirty="0"/>
              <a:t>Master </a:t>
            </a:r>
            <a:r>
              <a:rPr lang="cs-CZ" sz="2000" dirty="0" err="1"/>
              <a:t>boot</a:t>
            </a:r>
            <a:r>
              <a:rPr lang="cs-CZ" sz="2000" dirty="0"/>
              <a:t> </a:t>
            </a:r>
            <a:r>
              <a:rPr lang="cs-CZ" sz="2000" dirty="0" err="1"/>
              <a:t>record</a:t>
            </a:r>
            <a:endParaRPr lang="cs-CZ" sz="2000" dirty="0"/>
          </a:p>
        </p:txBody>
      </p:sp>
      <p:sp>
        <p:nvSpPr>
          <p:cNvPr id="24" name="Zaoblený obdélník 23"/>
          <p:cNvSpPr/>
          <p:nvPr/>
        </p:nvSpPr>
        <p:spPr>
          <a:xfrm>
            <a:off x="4747145" y="3875283"/>
            <a:ext cx="1408549" cy="8858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cs-CZ" sz="2000" dirty="0"/>
              <a:t>1. diskový oddíl</a:t>
            </a:r>
          </a:p>
        </p:txBody>
      </p:sp>
      <p:sp>
        <p:nvSpPr>
          <p:cNvPr id="25" name="Zaoblený obdélník 24"/>
          <p:cNvSpPr/>
          <p:nvPr/>
        </p:nvSpPr>
        <p:spPr>
          <a:xfrm>
            <a:off x="4747145" y="4761091"/>
            <a:ext cx="1408549" cy="87987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cs-CZ" sz="2000" dirty="0"/>
              <a:t>2. diskový oddíl</a:t>
            </a:r>
          </a:p>
        </p:txBody>
      </p:sp>
      <p:sp>
        <p:nvSpPr>
          <p:cNvPr id="26" name="Zaoblený obdélník 25"/>
          <p:cNvSpPr/>
          <p:nvPr/>
        </p:nvSpPr>
        <p:spPr>
          <a:xfrm>
            <a:off x="4747145" y="5640961"/>
            <a:ext cx="1408549" cy="88150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cs-CZ" sz="2000" dirty="0"/>
              <a:t>3. diskový oddíl</a:t>
            </a:r>
          </a:p>
        </p:txBody>
      </p:sp>
      <p:cxnSp>
        <p:nvCxnSpPr>
          <p:cNvPr id="29" name="Pravoúhlá spojovací čára 28"/>
          <p:cNvCxnSpPr>
            <a:stCxn id="13" idx="1"/>
            <a:endCxn id="16" idx="1"/>
          </p:cNvCxnSpPr>
          <p:nvPr/>
        </p:nvCxnSpPr>
        <p:spPr>
          <a:xfrm rot="10800000" flipV="1">
            <a:off x="1683234" y="2002966"/>
            <a:ext cx="1121" cy="2099443"/>
          </a:xfrm>
          <a:prstGeom prst="bentConnector3">
            <a:avLst>
              <a:gd name="adj1" fmla="val 59238269"/>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Pravoúhlá spojovací čára 33"/>
          <p:cNvCxnSpPr>
            <a:stCxn id="14" idx="1"/>
            <a:endCxn id="18" idx="1"/>
          </p:cNvCxnSpPr>
          <p:nvPr/>
        </p:nvCxnSpPr>
        <p:spPr>
          <a:xfrm rot="10800000" flipH="1" flipV="1">
            <a:off x="1683663" y="2750441"/>
            <a:ext cx="6" cy="2220730"/>
          </a:xfrm>
          <a:prstGeom prst="bentConnector3">
            <a:avLst>
              <a:gd name="adj1" fmla="val -381000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9" name="Pravoúhlá spojovací čára 38"/>
          <p:cNvCxnSpPr>
            <a:stCxn id="15" idx="1"/>
            <a:endCxn id="20" idx="1"/>
          </p:cNvCxnSpPr>
          <p:nvPr/>
        </p:nvCxnSpPr>
        <p:spPr>
          <a:xfrm rot="10800000" flipV="1">
            <a:off x="1683239" y="3505169"/>
            <a:ext cx="424" cy="2351792"/>
          </a:xfrm>
          <a:prstGeom prst="bentConnector3">
            <a:avLst>
              <a:gd name="adj1" fmla="val 108112500"/>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up)">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Základní vlastnosti NTFS</a:t>
            </a:r>
            <a:endParaRPr lang="cs-CZ" sz="2800" dirty="0"/>
          </a:p>
        </p:txBody>
      </p:sp>
      <p:sp>
        <p:nvSpPr>
          <p:cNvPr id="3" name="Zástupný symbol pro text 2"/>
          <p:cNvSpPr>
            <a:spLocks noGrp="1"/>
          </p:cNvSpPr>
          <p:nvPr>
            <p:ph type="body" sz="quarter" idx="10"/>
          </p:nvPr>
        </p:nvSpPr>
        <p:spPr>
          <a:xfrm>
            <a:off x="905069" y="1567493"/>
            <a:ext cx="7781731" cy="4752000"/>
          </a:xfrm>
        </p:spPr>
        <p:txBody>
          <a:bodyPr>
            <a:normAutofit fontScale="62500" lnSpcReduction="20000"/>
          </a:bodyPr>
          <a:lstStyle/>
          <a:p>
            <a:pPr marL="269875" indent="-269875">
              <a:lnSpc>
                <a:spcPct val="90000"/>
              </a:lnSpc>
              <a:buClr>
                <a:schemeClr val="tx2">
                  <a:lumMod val="60000"/>
                  <a:lumOff val="40000"/>
                </a:schemeClr>
              </a:buClr>
              <a:buFont typeface="Comenia Sans" pitchFamily="50" charset="-18"/>
              <a:buChar char="="/>
            </a:pPr>
            <a:r>
              <a:rPr lang="cs-CZ" sz="3400" b="0" dirty="0" err="1">
                <a:latin typeface="Calibri" panose="020F0502020204030204" pitchFamily="34" charset="0"/>
                <a:cs typeface="+mn-cs"/>
              </a:rPr>
              <a:t>Přemapování</a:t>
            </a:r>
            <a:r>
              <a:rPr lang="cs-CZ" sz="3400" b="0" dirty="0">
                <a:latin typeface="Calibri" panose="020F0502020204030204" pitchFamily="34" charset="0"/>
                <a:cs typeface="+mn-cs"/>
              </a:rPr>
              <a:t> clusteru</a:t>
            </a:r>
          </a:p>
          <a:p>
            <a:pPr marL="539750" lvl="1" indent="-269875">
              <a:lnSpc>
                <a:spcPct val="110000"/>
              </a:lnSpc>
            </a:pPr>
            <a:r>
              <a:rPr lang="cs-CZ" sz="2800" dirty="0">
                <a:solidFill>
                  <a:schemeClr val="tx1"/>
                </a:solidFill>
                <a:latin typeface="Calibri" panose="020F0502020204030204" pitchFamily="34" charset="0"/>
              </a:rPr>
              <a:t>Pokud se na disku objeví vadný sektor, NTFS </a:t>
            </a:r>
            <a:r>
              <a:rPr lang="cs-CZ" sz="2800" dirty="0" err="1">
                <a:solidFill>
                  <a:schemeClr val="tx1"/>
                </a:solidFill>
                <a:latin typeface="Calibri" panose="020F0502020204030204" pitchFamily="34" charset="0"/>
              </a:rPr>
              <a:t>přemapuje</a:t>
            </a:r>
            <a:r>
              <a:rPr lang="cs-CZ" sz="2800" dirty="0">
                <a:solidFill>
                  <a:schemeClr val="tx1"/>
                </a:solidFill>
                <a:latin typeface="Calibri" panose="020F0502020204030204" pitchFamily="34" charset="0"/>
              </a:rPr>
              <a:t> cluster (v němž je vadný sektor obsažen) a data umístí do nového clusteru. Dojde-li k chybě při čtení dat, ohlásí Windows aplikaci chybu dat a data budou ztracena. Dojde-li k chybě při zápisu dat, zapíše NTFS data do nového clusteru a ke ztrátě dat nedojde.</a:t>
            </a:r>
          </a:p>
          <a:p>
            <a:pPr marL="539750" lvl="1" indent="-269875">
              <a:lnSpc>
                <a:spcPct val="110000"/>
              </a:lnSpc>
            </a:pPr>
            <a:r>
              <a:rPr lang="cs-CZ" sz="2800" dirty="0">
                <a:solidFill>
                  <a:schemeClr val="tx1"/>
                </a:solidFill>
                <a:latin typeface="Calibri" panose="020F0502020204030204" pitchFamily="34" charset="0"/>
              </a:rPr>
              <a:t>Adresy clusteru s vadným sektorem jsou uloženy do souboru MTF, takže chybný sektor nemůže být znovu použit.</a:t>
            </a:r>
          </a:p>
          <a:p>
            <a:pPr marL="269875" indent="-269875">
              <a:lnSpc>
                <a:spcPct val="90000"/>
              </a:lnSpc>
              <a:buClr>
                <a:schemeClr val="tx2">
                  <a:lumMod val="60000"/>
                  <a:lumOff val="40000"/>
                </a:schemeClr>
              </a:buClr>
              <a:buFont typeface="Comenia Sans" pitchFamily="50" charset="-18"/>
              <a:buChar char="="/>
            </a:pPr>
            <a:r>
              <a:rPr lang="cs-CZ" sz="3400" b="0" dirty="0">
                <a:latin typeface="Calibri" panose="020F0502020204030204" pitchFamily="34" charset="0"/>
                <a:cs typeface="+mn-cs"/>
              </a:rPr>
              <a:t>Komprese</a:t>
            </a:r>
          </a:p>
          <a:p>
            <a:pPr marL="539750" lvl="1" indent="-269875">
              <a:lnSpc>
                <a:spcPct val="110000"/>
              </a:lnSpc>
            </a:pPr>
            <a:r>
              <a:rPr lang="cs-CZ" sz="2900" dirty="0">
                <a:solidFill>
                  <a:schemeClr val="tx1"/>
                </a:solidFill>
                <a:latin typeface="Calibri" panose="020F0502020204030204" pitchFamily="34" charset="0"/>
              </a:rPr>
              <a:t>Komprimace svazků, složek a souborů je zapracována přímo do NTFS, nemusíme používat žádné další programy. Komprimovaná data jsou navíc dostupná ze všech aplikací Windows. Není omezen počet položek v kořenové složce.</a:t>
            </a:r>
          </a:p>
          <a:p>
            <a:pPr marL="269875" indent="-269875">
              <a:lnSpc>
                <a:spcPct val="90000"/>
              </a:lnSpc>
              <a:buClr>
                <a:schemeClr val="tx2">
                  <a:lumMod val="60000"/>
                  <a:lumOff val="40000"/>
                </a:schemeClr>
              </a:buClr>
              <a:buFont typeface="Comenia Sans" pitchFamily="50" charset="-18"/>
              <a:buChar char="="/>
            </a:pPr>
            <a:r>
              <a:rPr lang="cs-CZ" sz="3400" b="0" dirty="0">
                <a:latin typeface="Calibri" panose="020F0502020204030204" pitchFamily="34" charset="0"/>
                <a:cs typeface="+mn-cs"/>
              </a:rPr>
              <a:t>Je možné formátovat i velké svazky s maximální velikostí 16 EB (</a:t>
            </a:r>
            <a:r>
              <a:rPr lang="cs-CZ" sz="3400" b="0" dirty="0" err="1">
                <a:latin typeface="Calibri" panose="020F0502020204030204" pitchFamily="34" charset="0"/>
                <a:cs typeface="+mn-cs"/>
              </a:rPr>
              <a:t>exabytů</a:t>
            </a:r>
            <a:r>
              <a:rPr lang="cs-CZ" sz="3400" b="0" dirty="0">
                <a:latin typeface="Calibri" panose="020F0502020204030204" pitchFamily="34" charset="0"/>
                <a:cs typeface="+mn-cs"/>
              </a:rPr>
              <a:t>)</a:t>
            </a:r>
          </a:p>
          <a:p>
            <a:pPr marL="269875" indent="-269875">
              <a:lnSpc>
                <a:spcPct val="90000"/>
              </a:lnSpc>
              <a:buClr>
                <a:schemeClr val="tx2">
                  <a:lumMod val="60000"/>
                  <a:lumOff val="40000"/>
                </a:schemeClr>
              </a:buClr>
              <a:buFont typeface="Comenia Sans" pitchFamily="50" charset="-18"/>
              <a:buChar char="="/>
            </a:pPr>
            <a:r>
              <a:rPr lang="cs-CZ" sz="3400" b="0" dirty="0">
                <a:latin typeface="Calibri" panose="020F0502020204030204" pitchFamily="34" charset="0"/>
                <a:cs typeface="+mn-cs"/>
              </a:rPr>
              <a:t>NTFS používá menší clustery (i u velkých disků) než systém FAT </a:t>
            </a:r>
          </a:p>
          <a:p>
            <a:pPr marL="269875" indent="-269875">
              <a:lnSpc>
                <a:spcPct val="90000"/>
              </a:lnSpc>
              <a:buClr>
                <a:schemeClr val="tx2">
                  <a:lumMod val="60000"/>
                  <a:lumOff val="40000"/>
                </a:schemeClr>
              </a:buClr>
              <a:buFont typeface="Comenia Sans" pitchFamily="50" charset="-18"/>
              <a:buChar char="="/>
            </a:pPr>
            <a:r>
              <a:rPr lang="cs-CZ" sz="3400" b="0" dirty="0">
                <a:latin typeface="Calibri" panose="020F0502020204030204" pitchFamily="34" charset="0"/>
                <a:cs typeface="+mn-cs"/>
              </a:rPr>
              <a:t>Při vyhledávání souborů je minimalizován počet přístupů na disk.</a:t>
            </a:r>
          </a:p>
          <a:p>
            <a:endParaRPr lang="cs-CZ" sz="2000" b="0" dirty="0">
              <a:latin typeface="Calibri" panose="020F0502020204030204" pitchFamily="34" charset="0"/>
            </a:endParaRPr>
          </a:p>
        </p:txBody>
      </p:sp>
    </p:spTree>
    <p:extLst>
      <p:ext uri="{BB962C8B-B14F-4D97-AF65-F5344CB8AC3E}">
        <p14:creationId xmlns:p14="http://schemas.microsoft.com/office/powerpoint/2010/main" val="59422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Základní vlastnosti NTFS</a:t>
            </a:r>
            <a:endParaRPr lang="cs-CZ" sz="2800" dirty="0"/>
          </a:p>
        </p:txBody>
      </p:sp>
      <p:sp>
        <p:nvSpPr>
          <p:cNvPr id="3" name="Zástupný symbol pro text 2"/>
          <p:cNvSpPr>
            <a:spLocks noGrp="1"/>
          </p:cNvSpPr>
          <p:nvPr>
            <p:ph type="body" sz="quarter" idx="10"/>
          </p:nvPr>
        </p:nvSpPr>
        <p:spPr/>
        <p:txBody>
          <a:bodyPr>
            <a:normAutofit fontScale="92500" lnSpcReduction="20000"/>
          </a:bodyPr>
          <a:lstStyle/>
          <a:p>
            <a:pPr marL="269875" indent="-269875">
              <a:lnSpc>
                <a:spcPct val="80000"/>
              </a:lnSpc>
              <a:buClr>
                <a:schemeClr val="tx2">
                  <a:lumMod val="60000"/>
                  <a:lumOff val="40000"/>
                </a:schemeClr>
              </a:buClr>
              <a:buFont typeface="Comenia Sans" pitchFamily="50" charset="-18"/>
              <a:buChar char="="/>
            </a:pPr>
            <a:r>
              <a:rPr lang="cs-CZ" sz="3000" b="0" dirty="0">
                <a:latin typeface="Calibri" panose="020F0502020204030204" pitchFamily="34" charset="0"/>
                <a:cs typeface="+mn-cs"/>
              </a:rPr>
              <a:t>Oprávnění</a:t>
            </a:r>
          </a:p>
          <a:p>
            <a:pPr marL="539750" lvl="1" indent="-269875"/>
            <a:r>
              <a:rPr lang="cs-CZ" sz="2200" dirty="0">
                <a:solidFill>
                  <a:schemeClr val="tx1"/>
                </a:solidFill>
                <a:latin typeface="Calibri" panose="020F0502020204030204" pitchFamily="34" charset="0"/>
              </a:rPr>
              <a:t>Windows XP jsou víceuživatelským systémem, umožňujícím práci více uživatelů na jednom PC. NTFS umožňuje nastavit oprávnění pro složky a soubory. Oprávnění popisují, co může (a nemůže) uživatel provádět s daty ve složce. Mezi základní rysy víceuživatelského prostředí patří:</a:t>
            </a:r>
          </a:p>
          <a:p>
            <a:pPr marL="539750" lvl="1" indent="-269875"/>
            <a:r>
              <a:rPr lang="cs-CZ" sz="2200" dirty="0">
                <a:solidFill>
                  <a:schemeClr val="tx1"/>
                </a:solidFill>
                <a:latin typeface="Calibri" panose="020F0502020204030204" pitchFamily="34" charset="0"/>
              </a:rPr>
              <a:t>Jeden z uživatelů je správcem, který definuje zbylé uživatele.</a:t>
            </a:r>
          </a:p>
          <a:p>
            <a:pPr marL="539750" lvl="1" indent="-269875"/>
            <a:r>
              <a:rPr lang="cs-CZ" sz="2200" dirty="0">
                <a:solidFill>
                  <a:schemeClr val="tx1"/>
                </a:solidFill>
                <a:latin typeface="Calibri" panose="020F0502020204030204" pitchFamily="34" charset="0"/>
              </a:rPr>
              <a:t>Určí jméno a heslo, jímž se budou přihlašovat do systému.</a:t>
            </a:r>
          </a:p>
          <a:p>
            <a:pPr marL="539750" lvl="1" indent="-269875"/>
            <a:r>
              <a:rPr lang="cs-CZ" sz="2200" dirty="0">
                <a:solidFill>
                  <a:schemeClr val="tx1"/>
                </a:solidFill>
                <a:latin typeface="Calibri" panose="020F0502020204030204" pitchFamily="34" charset="0"/>
              </a:rPr>
              <a:t>Zároveň jim přidělí oprávnění, která definují, co budou moci uživatelé provádět s daty ve složkách (např. jen číst, v některých složkách mazat, do jiných nebudou mít žádný přístup).</a:t>
            </a:r>
          </a:p>
          <a:p>
            <a:pPr marL="539750" lvl="1" indent="-269875"/>
            <a:r>
              <a:rPr lang="cs-CZ" sz="2200" dirty="0">
                <a:solidFill>
                  <a:schemeClr val="tx1"/>
                </a:solidFill>
                <a:latin typeface="Calibri" panose="020F0502020204030204" pitchFamily="34" charset="0"/>
              </a:rPr>
              <a:t>Oprávnění se vztahují i na uživatele přistupující k PC ze sítě.</a:t>
            </a:r>
          </a:p>
          <a:p>
            <a:pPr marL="539750" lvl="1" indent="-269875"/>
            <a:r>
              <a:rPr lang="cs-CZ" sz="2200" dirty="0">
                <a:solidFill>
                  <a:schemeClr val="tx1"/>
                </a:solidFill>
                <a:latin typeface="Calibri" panose="020F0502020204030204" pitchFamily="34" charset="0"/>
              </a:rPr>
              <a:t>Tímto způsobem je zajištěno, že si různí uživatelé jednoho PC nebudou moci navzájem číst data. Oprávnění se vztahují také na další administrátorské činnosti (např. správu disků). Proto budu předpokládat, že čtenář mé knihy je uživatelem s vysokými oprávněními (nejlépe administrátorem) a nebude ve správě systému nijak omezen.</a:t>
            </a:r>
          </a:p>
          <a:p>
            <a:endParaRPr lang="cs-CZ" sz="2000" b="0" dirty="0">
              <a:latin typeface="Calibri" panose="020F0502020204030204" pitchFamily="34" charset="0"/>
            </a:endParaRPr>
          </a:p>
        </p:txBody>
      </p:sp>
    </p:spTree>
    <p:extLst>
      <p:ext uri="{BB962C8B-B14F-4D97-AF65-F5344CB8AC3E}">
        <p14:creationId xmlns:p14="http://schemas.microsoft.com/office/powerpoint/2010/main" val="4109667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Základní vlastnosti NTFS</a:t>
            </a:r>
          </a:p>
        </p:txBody>
      </p:sp>
      <p:sp>
        <p:nvSpPr>
          <p:cNvPr id="3" name="Zástupný symbol pro text 2"/>
          <p:cNvSpPr>
            <a:spLocks noGrp="1"/>
          </p:cNvSpPr>
          <p:nvPr>
            <p:ph type="body" sz="quarter" idx="10"/>
          </p:nvPr>
        </p:nvSpPr>
        <p:spPr>
          <a:xfrm>
            <a:off x="896442" y="1567494"/>
            <a:ext cx="7781731" cy="4752000"/>
          </a:xfrm>
        </p:spPr>
        <p:txBody>
          <a:bodyPr>
            <a:normAutofit fontScale="55000" lnSpcReduction="20000"/>
          </a:bodyPr>
          <a:lstStyle/>
          <a:p>
            <a:pPr marL="269875" lvl="1" indent="-269875"/>
            <a:r>
              <a:rPr lang="cs-CZ" sz="3800" dirty="0">
                <a:solidFill>
                  <a:schemeClr val="tx1"/>
                </a:solidFill>
                <a:latin typeface="Calibri" panose="020F0502020204030204" pitchFamily="34" charset="0"/>
              </a:rPr>
              <a:t>Přípojné body svazků</a:t>
            </a:r>
          </a:p>
          <a:p>
            <a:pPr marL="539750" lvl="1" indent="-269875">
              <a:lnSpc>
                <a:spcPct val="110000"/>
              </a:lnSpc>
            </a:pPr>
            <a:r>
              <a:rPr lang="cs-CZ" sz="3200" dirty="0">
                <a:solidFill>
                  <a:schemeClr val="tx1"/>
                </a:solidFill>
                <a:latin typeface="Calibri" panose="020F0502020204030204" pitchFamily="34" charset="0"/>
              </a:rPr>
              <a:t>Jde o metodu dovolující připojení dalšího svazku (zpravidla disku) k systému, aniž by mu bylo nutné přidělovat logické jméno. Disk je do systému připojen prostřednictvím složky.</a:t>
            </a:r>
          </a:p>
          <a:p>
            <a:pPr marL="539750" lvl="1" indent="-269875">
              <a:lnSpc>
                <a:spcPct val="110000"/>
              </a:lnSpc>
            </a:pPr>
            <a:r>
              <a:rPr lang="cs-CZ" sz="3200" dirty="0">
                <a:solidFill>
                  <a:schemeClr val="tx1"/>
                </a:solidFill>
                <a:latin typeface="Calibri" panose="020F0502020204030204" pitchFamily="34" charset="0"/>
              </a:rPr>
              <a:t>(Uživatel otevře složku a pracuje na zvláštním svazku, aniž by to vnímal)</a:t>
            </a:r>
          </a:p>
          <a:p>
            <a:pPr marL="269875" lvl="1" indent="-269875"/>
            <a:r>
              <a:rPr lang="cs-CZ" sz="3800" dirty="0">
                <a:solidFill>
                  <a:schemeClr val="tx1"/>
                </a:solidFill>
                <a:latin typeface="Calibri" panose="020F0502020204030204" pitchFamily="34" charset="0"/>
              </a:rPr>
              <a:t>Diskové kvóty</a:t>
            </a:r>
          </a:p>
          <a:p>
            <a:pPr marL="539750" lvl="1" indent="-269875">
              <a:lnSpc>
                <a:spcPct val="110000"/>
              </a:lnSpc>
            </a:pPr>
            <a:r>
              <a:rPr lang="cs-CZ" sz="3100" dirty="0">
                <a:solidFill>
                  <a:schemeClr val="tx1"/>
                </a:solidFill>
                <a:latin typeface="Calibri" panose="020F0502020204030204" pitchFamily="34" charset="0"/>
              </a:rPr>
              <a:t>Jejich prostřednictvím je možné definovat diskový prostor, který budou moci používat jednotliví uživatelé systému.</a:t>
            </a:r>
          </a:p>
          <a:p>
            <a:pPr marL="269875" lvl="1" indent="-269875"/>
            <a:r>
              <a:rPr lang="cs-CZ" sz="3800" dirty="0">
                <a:solidFill>
                  <a:schemeClr val="tx1"/>
                </a:solidFill>
                <a:latin typeface="Calibri" panose="020F0502020204030204" pitchFamily="34" charset="0"/>
              </a:rPr>
              <a:t>Šifrování dat</a:t>
            </a:r>
          </a:p>
          <a:p>
            <a:pPr marL="539750" lvl="1" indent="-269875">
              <a:lnSpc>
                <a:spcPct val="110000"/>
              </a:lnSpc>
            </a:pPr>
            <a:r>
              <a:rPr lang="cs-CZ" sz="3000" dirty="0">
                <a:solidFill>
                  <a:schemeClr val="tx1"/>
                </a:solidFill>
                <a:latin typeface="Calibri" panose="020F0502020204030204" pitchFamily="34" charset="0"/>
              </a:rPr>
              <a:t>NTFS obsahuje šifrovací systém, který ve spojení s technologií veřejného klíče dokáže zašifrovat data a chránit obsah souborů před zneužitím.</a:t>
            </a:r>
          </a:p>
          <a:p>
            <a:pPr marL="269875" lvl="1" indent="-269875"/>
            <a:r>
              <a:rPr lang="cs-CZ" sz="3800" dirty="0">
                <a:solidFill>
                  <a:schemeClr val="tx1"/>
                </a:solidFill>
                <a:latin typeface="Calibri" panose="020F0502020204030204" pitchFamily="34" charset="0"/>
              </a:rPr>
              <a:t>Nevýhody NTFS</a:t>
            </a:r>
          </a:p>
          <a:p>
            <a:pPr marL="539750" lvl="1" indent="-269875">
              <a:lnSpc>
                <a:spcPct val="110000"/>
              </a:lnSpc>
            </a:pPr>
            <a:r>
              <a:rPr lang="cs-CZ" sz="3000" dirty="0">
                <a:solidFill>
                  <a:schemeClr val="tx1"/>
                </a:solidFill>
                <a:latin typeface="Calibri" panose="020F0502020204030204" pitchFamily="34" charset="0"/>
              </a:rPr>
              <a:t>Svazky NTFS nejsou přístupné z prostředí operačních systémů založených na FAT (DOS, Windows 95/98/ME). Linux je dokáže číst, ale neumí sem zapisovat.</a:t>
            </a:r>
          </a:p>
          <a:p>
            <a:endParaRPr lang="cs-CZ" sz="2000" b="0" dirty="0"/>
          </a:p>
        </p:txBody>
      </p:sp>
    </p:spTree>
    <p:extLst>
      <p:ext uri="{BB962C8B-B14F-4D97-AF65-F5344CB8AC3E}">
        <p14:creationId xmlns:p14="http://schemas.microsoft.com/office/powerpoint/2010/main" val="965944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Disky RAID</a:t>
            </a:r>
          </a:p>
        </p:txBody>
      </p:sp>
      <p:sp>
        <p:nvSpPr>
          <p:cNvPr id="51203" name="Rectangle 3"/>
          <p:cNvSpPr>
            <a:spLocks noGrp="1" noChangeArrowheads="1"/>
          </p:cNvSpPr>
          <p:nvPr>
            <p:ph type="body" idx="4294967295"/>
          </p:nvPr>
        </p:nvSpPr>
        <p:spPr>
          <a:xfrm>
            <a:off x="250825" y="1600200"/>
            <a:ext cx="8642350" cy="4924425"/>
          </a:xfrm>
          <a:prstGeom prst="rect">
            <a:avLst/>
          </a:prstGeom>
        </p:spPr>
        <p:txBody>
          <a:bodyPr/>
          <a:lstStyle/>
          <a:p>
            <a:pPr marL="269875" lvl="1" indent="-269875">
              <a:buClr>
                <a:schemeClr val="tx2">
                  <a:lumMod val="60000"/>
                  <a:lumOff val="40000"/>
                </a:schemeClr>
              </a:buClr>
              <a:buFont typeface="Comenia Sans" pitchFamily="50" charset="-18"/>
              <a:buChar char="="/>
            </a:pPr>
            <a:r>
              <a:rPr lang="cs-CZ" dirty="0">
                <a:latin typeface="Calibri" panose="020F0502020204030204" pitchFamily="34" charset="0"/>
              </a:rPr>
              <a:t>Metoda RAID (</a:t>
            </a:r>
            <a:r>
              <a:rPr lang="en-US" dirty="0">
                <a:latin typeface="Calibri" panose="020F0502020204030204" pitchFamily="34" charset="0"/>
              </a:rPr>
              <a:t>Redundant Array of Independent Dis</a:t>
            </a:r>
            <a:r>
              <a:rPr lang="cs-CZ" dirty="0">
                <a:latin typeface="Calibri" panose="020F0502020204030204" pitchFamily="34" charset="0"/>
              </a:rPr>
              <a:t>c</a:t>
            </a:r>
            <a:r>
              <a:rPr lang="en-US" dirty="0">
                <a:latin typeface="Calibri" panose="020F0502020204030204" pitchFamily="34" charset="0"/>
              </a:rPr>
              <a:t>s</a:t>
            </a:r>
            <a:r>
              <a:rPr lang="cs-CZ" dirty="0">
                <a:latin typeface="Calibri" panose="020F0502020204030204" pitchFamily="34" charset="0"/>
              </a:rPr>
              <a:t>) vytváří z několika disků jedno diskové pole</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to se „tváří“ jako disk jeden</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přicházejí sem požadavky na čteni a zápisy dat a pole si samo organizuje, na který disk se data uloží (či odkud se přečtou)</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účelem diskových polí není zpravidla zvětšení kapacity, ale zvýšení bezpečnosti dat</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vyšší bezpečnosti diskových polí RAID je dosaženo díky nadbytečnosti (redundanci) dat</a:t>
            </a:r>
          </a:p>
          <a:p>
            <a:pPr marL="539750" lvl="2" indent="-269875">
              <a:buClr>
                <a:schemeClr val="tx2">
                  <a:lumMod val="60000"/>
                  <a:lumOff val="40000"/>
                </a:schemeClr>
              </a:buClr>
              <a:buFont typeface="Comenia Sans" pitchFamily="50" charset="-18"/>
              <a:buChar char="="/>
            </a:pPr>
            <a:r>
              <a:rPr lang="cs-CZ" dirty="0">
                <a:latin typeface="Calibri" panose="020F0502020204030204" pitchFamily="34" charset="0"/>
              </a:rPr>
              <a:t>při havárii se pak z nadbytečných dat doplní chybějící údaje na vadném disku </a:t>
            </a:r>
          </a:p>
          <a:p>
            <a:pPr marL="0" indent="0" eaLnBrk="1" hangingPunct="1">
              <a:buFontTx/>
              <a:buNone/>
            </a:pPr>
            <a:endParaRPr lang="cs-CZ"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Disky RAID</a:t>
            </a:r>
          </a:p>
        </p:txBody>
      </p:sp>
      <p:sp>
        <p:nvSpPr>
          <p:cNvPr id="51203" name="Rectangle 3"/>
          <p:cNvSpPr>
            <a:spLocks noGrp="1" noChangeArrowheads="1"/>
          </p:cNvSpPr>
          <p:nvPr>
            <p:ph type="body" idx="4294967295"/>
          </p:nvPr>
        </p:nvSpPr>
        <p:spPr>
          <a:xfrm>
            <a:off x="250825" y="1454046"/>
            <a:ext cx="5730250" cy="5216577"/>
          </a:xfrm>
          <a:prstGeom prst="rect">
            <a:avLst/>
          </a:prstGeom>
        </p:spPr>
        <p:txBody>
          <a:bodyPr>
            <a:noAutofit/>
          </a:bodyPr>
          <a:lstStyle/>
          <a:p>
            <a:pPr marL="269875" indent="-269875">
              <a:buClr>
                <a:schemeClr val="tx2">
                  <a:lumMod val="60000"/>
                  <a:lumOff val="40000"/>
                </a:schemeClr>
              </a:buClr>
              <a:buFont typeface="Comenia Sans" pitchFamily="50" charset="-18"/>
              <a:buChar char="="/>
            </a:pPr>
            <a:r>
              <a:rPr lang="cs-CZ" sz="2400" dirty="0">
                <a:latin typeface="Calibri" panose="020F0502020204030204" pitchFamily="34" charset="0"/>
              </a:rPr>
              <a:t>Nejčastěji se používají RAID pole typu:</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RAID 0</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Spojení fyzických disků do jednoho logického oddílu</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Neposkytuje bezpečnost dat – žádná redundance</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RAID 1</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Efektivní ochrana dat</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Data se zaznamenávají na dva disky současně</a:t>
            </a:r>
          </a:p>
          <a:p>
            <a:pPr marL="539750" lvl="1" indent="-269875">
              <a:buClr>
                <a:schemeClr val="tx2">
                  <a:lumMod val="60000"/>
                  <a:lumOff val="40000"/>
                </a:schemeClr>
              </a:buClr>
              <a:buFont typeface="Comenia Sans" pitchFamily="50" charset="-18"/>
              <a:buChar char="="/>
            </a:pPr>
            <a:r>
              <a:rPr lang="cs-CZ" sz="2000" dirty="0">
                <a:latin typeface="Calibri" panose="020F0502020204030204" pitchFamily="34" charset="0"/>
              </a:rPr>
              <a:t>RAID 5</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Minimum jsou tři fyzické disky</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Jeden z disků nese </a:t>
            </a:r>
            <a:r>
              <a:rPr lang="cs-CZ" sz="1800" dirty="0" err="1">
                <a:latin typeface="Calibri" panose="020F0502020204030204" pitchFamily="34" charset="0"/>
              </a:rPr>
              <a:t>samoopravné</a:t>
            </a:r>
            <a:r>
              <a:rPr lang="cs-CZ" sz="1800" dirty="0">
                <a:latin typeface="Calibri" panose="020F0502020204030204" pitchFamily="34" charset="0"/>
              </a:rPr>
              <a:t> kódy, </a:t>
            </a:r>
            <a:br>
              <a:rPr lang="cs-CZ" sz="1800" dirty="0">
                <a:latin typeface="Calibri" panose="020F0502020204030204" pitchFamily="34" charset="0"/>
              </a:rPr>
            </a:br>
            <a:r>
              <a:rPr lang="cs-CZ" sz="1800" dirty="0">
                <a:latin typeface="Calibri" panose="020F0502020204030204" pitchFamily="34" charset="0"/>
              </a:rPr>
              <a:t>ty jsou střídavě ukládány na jednotlivé disky</a:t>
            </a:r>
          </a:p>
          <a:p>
            <a:pPr marL="809625" lvl="2" indent="-269875">
              <a:buClr>
                <a:schemeClr val="tx2">
                  <a:lumMod val="60000"/>
                  <a:lumOff val="40000"/>
                </a:schemeClr>
              </a:buClr>
              <a:buFont typeface="Comenia Sans" pitchFamily="50" charset="-18"/>
              <a:buChar char="="/>
            </a:pPr>
            <a:r>
              <a:rPr lang="cs-CZ" sz="1800" dirty="0">
                <a:latin typeface="Calibri" panose="020F0502020204030204" pitchFamily="34" charset="0"/>
              </a:rPr>
              <a:t>Další disky pak nesou konkrétní data</a:t>
            </a:r>
          </a:p>
        </p:txBody>
      </p:sp>
      <p:pic>
        <p:nvPicPr>
          <p:cNvPr id="1026" name="Picture 2" descr="D:\DropBox\SkyDrive\UHK\Architektura-inovace\diagram_P11S30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482" y="1718332"/>
            <a:ext cx="1201275" cy="17885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ropBox\SkyDrive\UHK\Architektura-inovace\diagram_P11S30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2436" y="2597624"/>
            <a:ext cx="1201275" cy="1788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DropBox\SkyDrive\UHK\Architektura-inovace\diagram_P11S30_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436" y="4524379"/>
            <a:ext cx="3173842" cy="22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79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500"/>
                                        <p:tgtEl>
                                          <p:spTgt spid="51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fade">
                                      <p:cBhvr>
                                        <p:cTn id="10" dur="500"/>
                                        <p:tgtEl>
                                          <p:spTgt spid="512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fade">
                                      <p:cBhvr>
                                        <p:cTn id="13" dur="500"/>
                                        <p:tgtEl>
                                          <p:spTgt spid="512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fade">
                                      <p:cBhvr>
                                        <p:cTn id="21" dur="500"/>
                                        <p:tgtEl>
                                          <p:spTgt spid="5120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fade">
                                      <p:cBhvr>
                                        <p:cTn id="24" dur="500"/>
                                        <p:tgtEl>
                                          <p:spTgt spid="5120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fade">
                                      <p:cBhvr>
                                        <p:cTn id="27" dur="500"/>
                                        <p:tgtEl>
                                          <p:spTgt spid="5120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27"/>
                                        </p:tgtEl>
                                        <p:attrNameLst>
                                          <p:attrName>style.visibility</p:attrName>
                                        </p:attrNameLst>
                                      </p:cBhvr>
                                      <p:to>
                                        <p:strVal val="visible"/>
                                      </p:to>
                                    </p:set>
                                    <p:animEffect transition="in" filter="fade">
                                      <p:cBhvr>
                                        <p:cTn id="30" dur="500"/>
                                        <p:tgtEl>
                                          <p:spTgt spid="10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animEffect transition="in" filter="fade">
                                      <p:cBhvr>
                                        <p:cTn id="35" dur="500"/>
                                        <p:tgtEl>
                                          <p:spTgt spid="5120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1203">
                                            <p:txEl>
                                              <p:pRg st="8" end="8"/>
                                            </p:txEl>
                                          </p:spTgt>
                                        </p:tgtEl>
                                        <p:attrNameLst>
                                          <p:attrName>style.visibility</p:attrName>
                                        </p:attrNameLst>
                                      </p:cBhvr>
                                      <p:to>
                                        <p:strVal val="visible"/>
                                      </p:to>
                                    </p:set>
                                    <p:animEffect transition="in" filter="fade">
                                      <p:cBhvr>
                                        <p:cTn id="38" dur="500"/>
                                        <p:tgtEl>
                                          <p:spTgt spid="5120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1203">
                                            <p:txEl>
                                              <p:pRg st="9" end="9"/>
                                            </p:txEl>
                                          </p:spTgt>
                                        </p:tgtEl>
                                        <p:attrNameLst>
                                          <p:attrName>style.visibility</p:attrName>
                                        </p:attrNameLst>
                                      </p:cBhvr>
                                      <p:to>
                                        <p:strVal val="visible"/>
                                      </p:to>
                                    </p:set>
                                    <p:animEffect transition="in" filter="fade">
                                      <p:cBhvr>
                                        <p:cTn id="41" dur="500"/>
                                        <p:tgtEl>
                                          <p:spTgt spid="5120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1203">
                                            <p:txEl>
                                              <p:pRg st="10" end="10"/>
                                            </p:txEl>
                                          </p:spTgt>
                                        </p:tgtEl>
                                        <p:attrNameLst>
                                          <p:attrName>style.visibility</p:attrName>
                                        </p:attrNameLst>
                                      </p:cBhvr>
                                      <p:to>
                                        <p:strVal val="visible"/>
                                      </p:to>
                                    </p:set>
                                    <p:animEffect transition="in" filter="fade">
                                      <p:cBhvr>
                                        <p:cTn id="44" dur="500"/>
                                        <p:tgtEl>
                                          <p:spTgt spid="5120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28"/>
                                        </p:tgtEl>
                                        <p:attrNameLst>
                                          <p:attrName>style.visibility</p:attrName>
                                        </p:attrNameLst>
                                      </p:cBhvr>
                                      <p:to>
                                        <p:strVal val="visible"/>
                                      </p:to>
                                    </p:set>
                                    <p:animEffect transition="in" filter="fade">
                                      <p:cBhvr>
                                        <p:cTn id="4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ctrTitle"/>
          </p:nvPr>
        </p:nvSpPr>
        <p:spPr>
          <a:xfrm>
            <a:off x="806520" y="1972296"/>
            <a:ext cx="5715000" cy="1117600"/>
          </a:xfrm>
        </p:spPr>
        <p:txBody>
          <a:bodyPr/>
          <a:lstStyle/>
          <a:p>
            <a:pPr algn="r"/>
            <a:r>
              <a:rPr lang="cs-CZ" dirty="0">
                <a:latin typeface="Calibri" panose="020F0502020204030204" pitchFamily="34" charset="0"/>
              </a:rPr>
              <a:t>Děkuji za pozornost…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MBR-Master </a:t>
            </a:r>
            <a:r>
              <a:rPr lang="cs-CZ" sz="2800" dirty="0" err="1">
                <a:latin typeface="Calibri" panose="020F0502020204030204" pitchFamily="34" charset="0"/>
              </a:rPr>
              <a:t>Boot</a:t>
            </a:r>
            <a:r>
              <a:rPr lang="cs-CZ" sz="2800" dirty="0">
                <a:latin typeface="Calibri" panose="020F0502020204030204" pitchFamily="34" charset="0"/>
              </a:rPr>
              <a:t> </a:t>
            </a:r>
            <a:r>
              <a:rPr lang="cs-CZ" sz="2800" dirty="0" err="1">
                <a:latin typeface="Calibri" panose="020F0502020204030204" pitchFamily="34" charset="0"/>
              </a:rPr>
              <a:t>Record</a:t>
            </a:r>
            <a:endParaRPr lang="cs-CZ" sz="2800" dirty="0">
              <a:latin typeface="Calibri" panose="020F0502020204030204" pitchFamily="34" charset="0"/>
            </a:endParaRPr>
          </a:p>
        </p:txBody>
      </p:sp>
      <p:sp>
        <p:nvSpPr>
          <p:cNvPr id="512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Jedná se o </a:t>
            </a:r>
            <a:r>
              <a:rPr lang="cs-CZ" sz="2800" dirty="0" err="1">
                <a:latin typeface="Calibri" panose="020F0502020204030204" pitchFamily="34" charset="0"/>
                <a:cs typeface="+mn-cs"/>
              </a:rPr>
              <a:t>boot</a:t>
            </a:r>
            <a:r>
              <a:rPr lang="cs-CZ" sz="2800" dirty="0">
                <a:latin typeface="Calibri" panose="020F0502020204030204" pitchFamily="34" charset="0"/>
                <a:cs typeface="+mn-cs"/>
              </a:rPr>
              <a:t> </a:t>
            </a:r>
            <a:r>
              <a:rPr lang="cs-CZ" sz="2800" dirty="0" err="1">
                <a:latin typeface="Calibri" panose="020F0502020204030204" pitchFamily="34" charset="0"/>
                <a:cs typeface="+mn-cs"/>
              </a:rPr>
              <a:t>sector</a:t>
            </a:r>
            <a:endParaRPr lang="cs-CZ" sz="2800" dirty="0">
              <a:latin typeface="Calibri" panose="020F0502020204030204" pitchFamily="34" charset="0"/>
              <a:cs typeface="+mn-cs"/>
            </a:endParaRP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IBM PC kompatibilních počítačích umístěn v prvním sektoru pevného disku (nebo obdobného média)</a:t>
            </a:r>
          </a:p>
          <a:p>
            <a:pPr marL="939800" lvl="2" indent="-269875">
              <a:buClr>
                <a:schemeClr val="tx2">
                  <a:lumMod val="60000"/>
                  <a:lumOff val="40000"/>
                </a:schemeClr>
              </a:buClr>
              <a:buFont typeface="Comenia Sans" pitchFamily="50" charset="-18"/>
              <a:buChar char="="/>
            </a:pPr>
            <a:r>
              <a:rPr lang="cs-CZ" sz="2000" dirty="0">
                <a:latin typeface="Calibri" panose="020F0502020204030204" pitchFamily="34" charset="0"/>
              </a:rPr>
              <a:t>opravdu na úplném začátku</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jeho velikost je 512 bajtů a je v něm umístěn:</a:t>
            </a:r>
          </a:p>
          <a:p>
            <a:pPr marL="939800"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zavaděč operačního systému, kterému BIOS předává při startu počítače řízení </a:t>
            </a:r>
          </a:p>
          <a:p>
            <a:pPr marL="939800"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tabulka rozdělení disku (</a:t>
            </a:r>
            <a:r>
              <a:rPr lang="cs-CZ" sz="2000" dirty="0" err="1">
                <a:latin typeface="Calibri" panose="020F0502020204030204" pitchFamily="34" charset="0"/>
              </a:rPr>
              <a:t>partition</a:t>
            </a:r>
            <a:r>
              <a:rPr lang="cs-CZ" sz="2000" dirty="0">
                <a:latin typeface="Calibri" panose="020F0502020204030204" pitchFamily="34" charset="0"/>
              </a:rPr>
              <a:t> table) na logické části (oddíly) </a:t>
            </a:r>
          </a:p>
          <a:p>
            <a:pPr marL="939800"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číselný identifikátor disku </a:t>
            </a:r>
          </a:p>
          <a:p>
            <a:pPr marL="939800"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obsahuje krátký uživatelsky nepřístupný program pro zavedení operačního systému, který se zpřístupní pouze po zavedení do počítače jako </a:t>
            </a:r>
            <a:r>
              <a:rPr lang="cs-CZ" sz="2000" dirty="0" err="1">
                <a:latin typeface="Calibri" panose="020F0502020204030204" pitchFamily="34" charset="0"/>
              </a:rPr>
              <a:t>bootovací</a:t>
            </a:r>
            <a:r>
              <a:rPr lang="cs-CZ" sz="2000" dirty="0">
                <a:latin typeface="Calibri" panose="020F0502020204030204" pitchFamily="34" charset="0"/>
              </a:rPr>
              <a:t> mechanismus a provede se </a:t>
            </a:r>
            <a:r>
              <a:rPr lang="cs-CZ" sz="2000" dirty="0" err="1">
                <a:latin typeface="Calibri" panose="020F0502020204030204" pitchFamily="34" charset="0"/>
              </a:rPr>
              <a:t>reboot</a:t>
            </a:r>
            <a:endParaRPr lang="cs-CZ" sz="2000" dirty="0">
              <a:latin typeface="Calibri" panose="020F0502020204030204" pitchFamily="34" charset="0"/>
            </a:endParaRPr>
          </a:p>
          <a:p>
            <a:pPr marL="939800" lvl="2"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vybere se BIOS spouštěcí zařízení a poté z něj zkopíruje první sektor na adresu 0x7C00 </a:t>
            </a:r>
            <a:r>
              <a:rPr lang="cs-CZ" sz="2000" dirty="0">
                <a:latin typeface="+mn-lt"/>
              </a:rPr>
              <a:t>(0000:7C00)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cs-CZ" sz="2800" dirty="0">
                <a:latin typeface="Calibri" panose="020F0502020204030204" pitchFamily="34" charset="0"/>
              </a:rPr>
              <a:t>Struktura MBR</a:t>
            </a:r>
          </a:p>
        </p:txBody>
      </p:sp>
      <p:sp>
        <p:nvSpPr>
          <p:cNvPr id="5123" name="Rectangle 3"/>
          <p:cNvSpPr>
            <a:spLocks noGrp="1" noChangeArrowheads="1"/>
          </p:cNvSpPr>
          <p:nvPr>
            <p:ph type="body" idx="4294967295"/>
          </p:nvPr>
        </p:nvSpPr>
        <p:spPr>
          <a:xfrm>
            <a:off x="250823" y="1270660"/>
            <a:ext cx="4755892" cy="5253965"/>
          </a:xfrm>
          <a:prstGeom prst="rect">
            <a:avLst/>
          </a:prstGeom>
        </p:spPr>
        <p:txBody>
          <a:bodyPr>
            <a:normAutofit/>
          </a:bodyPr>
          <a:lstStyle/>
          <a:p>
            <a:pPr marL="269875" lvl="1" indent="-269875">
              <a:lnSpc>
                <a:spcPct val="90000"/>
              </a:lnSpc>
              <a:buClr>
                <a:schemeClr val="tx2">
                  <a:lumMod val="60000"/>
                  <a:lumOff val="40000"/>
                </a:schemeClr>
              </a:buClr>
              <a:buFont typeface="Comenia Sans" pitchFamily="50" charset="-18"/>
              <a:buChar char="="/>
            </a:pPr>
            <a:r>
              <a:rPr lang="cs-CZ" b="1" dirty="0">
                <a:latin typeface="Calibri" panose="020F0502020204030204" pitchFamily="34" charset="0"/>
              </a:rPr>
              <a:t>Master </a:t>
            </a:r>
            <a:r>
              <a:rPr lang="cs-CZ" b="1" dirty="0" err="1">
                <a:latin typeface="Calibri" panose="020F0502020204030204" pitchFamily="34" charset="0"/>
              </a:rPr>
              <a:t>boot</a:t>
            </a:r>
            <a:r>
              <a:rPr lang="cs-CZ" b="1" dirty="0">
                <a:latin typeface="Calibri" panose="020F0502020204030204" pitchFamily="34" charset="0"/>
              </a:rPr>
              <a:t> </a:t>
            </a:r>
            <a:r>
              <a:rPr lang="cs-CZ" b="1" dirty="0" err="1">
                <a:latin typeface="Calibri" panose="020F0502020204030204" pitchFamily="34" charset="0"/>
              </a:rPr>
              <a:t>record</a:t>
            </a:r>
            <a:r>
              <a:rPr lang="cs-CZ" b="1" dirty="0">
                <a:latin typeface="Calibri" panose="020F0502020204030204" pitchFamily="34" charset="0"/>
              </a:rPr>
              <a:t> </a:t>
            </a:r>
            <a:r>
              <a:rPr lang="cs-CZ" dirty="0">
                <a:latin typeface="Calibri" panose="020F0502020204030204" pitchFamily="34" charset="0"/>
              </a:rPr>
              <a:t>je vždy uložen na samém počátku disku </a:t>
            </a:r>
            <a:br>
              <a:rPr lang="cs-CZ" dirty="0">
                <a:latin typeface="Calibri" panose="020F0502020204030204" pitchFamily="34" charset="0"/>
              </a:rPr>
            </a:br>
            <a:r>
              <a:rPr lang="cs-CZ" dirty="0">
                <a:latin typeface="Calibri" panose="020F0502020204030204" pitchFamily="34" charset="0"/>
              </a:rPr>
              <a:t>(podle Cylindr-Hlava-Sektor </a:t>
            </a:r>
            <a:br>
              <a:rPr lang="cs-CZ" dirty="0">
                <a:latin typeface="Calibri" panose="020F0502020204030204" pitchFamily="34" charset="0"/>
              </a:rPr>
            </a:br>
            <a:r>
              <a:rPr lang="cs-CZ" dirty="0">
                <a:latin typeface="Calibri" panose="020F0502020204030204" pitchFamily="34" charset="0"/>
              </a:rPr>
              <a:t>			</a:t>
            </a:r>
            <a:r>
              <a:rPr lang="cs-CZ" dirty="0">
                <a:latin typeface="Calibri" panose="020F0502020204030204" pitchFamily="34" charset="0"/>
                <a:sym typeface="Wingdings" pitchFamily="2" charset="2"/>
              </a:rPr>
              <a:t></a:t>
            </a:r>
            <a:r>
              <a:rPr lang="cs-CZ" dirty="0">
                <a:latin typeface="Calibri" panose="020F0502020204030204" pitchFamily="34" charset="0"/>
              </a:rPr>
              <a:t> 0-0-1, </a:t>
            </a:r>
            <a:br>
              <a:rPr lang="cs-CZ" dirty="0">
                <a:latin typeface="Calibri" panose="020F0502020204030204" pitchFamily="34" charset="0"/>
              </a:rPr>
            </a:br>
            <a:r>
              <a:rPr lang="cs-CZ" dirty="0">
                <a:latin typeface="Calibri" panose="020F0502020204030204" pitchFamily="34" charset="0"/>
              </a:rPr>
              <a:t>podle LBA v sektoru 0) </a:t>
            </a:r>
            <a:br>
              <a:rPr lang="cs-CZ" dirty="0">
                <a:latin typeface="Calibri" panose="020F0502020204030204" pitchFamily="34" charset="0"/>
              </a:rPr>
            </a:br>
            <a:r>
              <a:rPr lang="cs-CZ" dirty="0">
                <a:latin typeface="Calibri" panose="020F0502020204030204" pitchFamily="34" charset="0"/>
              </a:rPr>
              <a:t>a skládá se ze 2 hlavních částí:</a:t>
            </a:r>
          </a:p>
          <a:p>
            <a:pPr marL="669925" lvl="2" indent="-269875">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Hlavní tabulka rozdělení disku (MPT)</a:t>
            </a:r>
          </a:p>
          <a:p>
            <a:pPr marL="669925" lvl="2" indent="-269875">
              <a:lnSpc>
                <a:spcPct val="90000"/>
              </a:lnSpc>
              <a:buClr>
                <a:schemeClr val="tx2">
                  <a:lumMod val="60000"/>
                  <a:lumOff val="40000"/>
                </a:schemeClr>
              </a:buClr>
              <a:buFont typeface="Comenia Sans" pitchFamily="50" charset="-18"/>
              <a:buChar char="="/>
            </a:pPr>
            <a:r>
              <a:rPr lang="cs-CZ" dirty="0">
                <a:latin typeface="Calibri" panose="020F0502020204030204" pitchFamily="34" charset="0"/>
              </a:rPr>
              <a:t>Hlavní spouštěcí kód – kód zavaděče</a:t>
            </a:r>
          </a:p>
        </p:txBody>
      </p:sp>
      <p:graphicFrame>
        <p:nvGraphicFramePr>
          <p:cNvPr id="4" name="Group 105"/>
          <p:cNvGraphicFramePr>
            <a:graphicFrameLocks/>
          </p:cNvGraphicFramePr>
          <p:nvPr>
            <p:extLst>
              <p:ext uri="{D42A27DB-BD31-4B8C-83A1-F6EECF244321}">
                <p14:modId xmlns:p14="http://schemas.microsoft.com/office/powerpoint/2010/main" val="3376914257"/>
              </p:ext>
            </p:extLst>
          </p:nvPr>
        </p:nvGraphicFramePr>
        <p:xfrm>
          <a:off x="5051685" y="1364166"/>
          <a:ext cx="3855876" cy="5066613"/>
        </p:xfrm>
        <a:graphic>
          <a:graphicData uri="http://schemas.openxmlformats.org/drawingml/2006/table">
            <a:tbl>
              <a:tblPr/>
              <a:tblGrid>
                <a:gridCol w="1156513">
                  <a:extLst>
                    <a:ext uri="{9D8B030D-6E8A-4147-A177-3AD203B41FA5}">
                      <a16:colId xmlns:a16="http://schemas.microsoft.com/office/drawing/2014/main" val="20000"/>
                    </a:ext>
                  </a:extLst>
                </a:gridCol>
                <a:gridCol w="1865433">
                  <a:extLst>
                    <a:ext uri="{9D8B030D-6E8A-4147-A177-3AD203B41FA5}">
                      <a16:colId xmlns:a16="http://schemas.microsoft.com/office/drawing/2014/main" val="20001"/>
                    </a:ext>
                  </a:extLst>
                </a:gridCol>
                <a:gridCol w="833930">
                  <a:extLst>
                    <a:ext uri="{9D8B030D-6E8A-4147-A177-3AD203B41FA5}">
                      <a16:colId xmlns:a16="http://schemas.microsoft.com/office/drawing/2014/main" val="20002"/>
                    </a:ext>
                  </a:extLst>
                </a:gridCol>
              </a:tblGrid>
              <a:tr h="625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bg1"/>
                          </a:solidFill>
                          <a:effectLst/>
                          <a:latin typeface="Arial" charset="0"/>
                        </a:rPr>
                        <a:t>Adresa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bg1"/>
                          </a:solidFill>
                          <a:effectLst/>
                          <a:latin typeface="Arial" charset="0"/>
                        </a:rPr>
                        <a:t>Popis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bg1"/>
                          </a:solidFill>
                          <a:effectLst/>
                          <a:latin typeface="Arial" charset="0"/>
                        </a:rPr>
                        <a:t>Délka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474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Kód zavaděče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440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24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01B8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Volitelná signatura disku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4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5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01BC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0x0000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2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21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01BE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Tabulka primárních oddílů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64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24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O1FE –FF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a:ln>
                            <a:noFill/>
                          </a:ln>
                          <a:solidFill>
                            <a:schemeClr val="tx1"/>
                          </a:solidFill>
                          <a:effectLst/>
                          <a:latin typeface="Arial" charset="0"/>
                        </a:rPr>
                        <a:t>Signatura MBR 0xAA55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2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7296">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Celkem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cs-CZ"/>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sz="2000" b="0" i="0" u="none" strike="noStrike" cap="none" normalizeH="0" baseline="0" dirty="0">
                          <a:ln>
                            <a:noFill/>
                          </a:ln>
                          <a:solidFill>
                            <a:schemeClr val="tx1"/>
                          </a:solidFill>
                          <a:effectLst/>
                          <a:latin typeface="Arial" charset="0"/>
                        </a:rPr>
                        <a:t>512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494363" y="487567"/>
            <a:ext cx="4580625" cy="550415"/>
          </a:xfrm>
        </p:spPr>
        <p:txBody>
          <a:bodyPr>
            <a:noAutofit/>
          </a:bodyPr>
          <a:lstStyle/>
          <a:p>
            <a:pPr eaLnBrk="1" hangingPunct="1"/>
            <a:r>
              <a:rPr lang="cs-CZ" sz="2300" dirty="0">
                <a:latin typeface="Calibri" panose="020F0502020204030204" pitchFamily="34" charset="0"/>
              </a:rPr>
              <a:t>MPT-Hlavní tabulka rozdělení disku</a:t>
            </a:r>
          </a:p>
        </p:txBody>
      </p:sp>
      <p:sp>
        <p:nvSpPr>
          <p:cNvPr id="819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Master </a:t>
            </a:r>
            <a:r>
              <a:rPr lang="cs-CZ" sz="2800" dirty="0" err="1">
                <a:latin typeface="Calibri" panose="020F0502020204030204" pitchFamily="34" charset="0"/>
                <a:cs typeface="+mn-cs"/>
              </a:rPr>
              <a:t>Partition</a:t>
            </a:r>
            <a:r>
              <a:rPr lang="cs-CZ" sz="2800" dirty="0">
                <a:latin typeface="Calibri" panose="020F0502020204030204" pitchFamily="34" charset="0"/>
                <a:cs typeface="+mn-cs"/>
              </a:rPr>
              <a:t> Table</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obsahuje seznam logických oddílů na daném fyzickém disku a informace o umístění zaváděcích sektorů (</a:t>
            </a:r>
            <a:r>
              <a:rPr lang="cs-CZ" sz="2400" dirty="0" err="1">
                <a:latin typeface="Calibri" panose="020F0502020204030204" pitchFamily="34" charset="0"/>
              </a:rPr>
              <a:t>boot</a:t>
            </a:r>
            <a:r>
              <a:rPr lang="cs-CZ" sz="2400" dirty="0">
                <a:latin typeface="Calibri" panose="020F0502020204030204" pitchFamily="34" charset="0"/>
              </a:rPr>
              <a:t> sektorů) jednotlivých disků</a:t>
            </a:r>
          </a:p>
          <a:p>
            <a:pPr marL="809625" lvl="2" indent="-269875">
              <a:lnSpc>
                <a:spcPct val="90000"/>
              </a:lnSpc>
              <a:buClr>
                <a:schemeClr val="tx2">
                  <a:lumMod val="60000"/>
                  <a:lumOff val="40000"/>
                </a:schemeClr>
              </a:buClr>
              <a:buFont typeface="Comenia Sans" pitchFamily="50" charset="-18"/>
              <a:buChar char="="/>
            </a:pPr>
            <a:r>
              <a:rPr lang="cs-CZ" sz="2200" dirty="0">
                <a:latin typeface="Calibri" panose="020F0502020204030204" pitchFamily="34" charset="0"/>
              </a:rPr>
              <a:t>tato tabulka může obsahovat maximálně 4 záznamy</a:t>
            </a:r>
          </a:p>
          <a:p>
            <a:pPr marL="809625" lvl="2" indent="-269875">
              <a:lnSpc>
                <a:spcPct val="90000"/>
              </a:lnSpc>
              <a:buClr>
                <a:schemeClr val="tx2">
                  <a:lumMod val="60000"/>
                  <a:lumOff val="40000"/>
                </a:schemeClr>
              </a:buClr>
              <a:buFont typeface="Comenia Sans" pitchFamily="50" charset="-18"/>
              <a:buChar char="="/>
            </a:pPr>
            <a:r>
              <a:rPr lang="cs-CZ" sz="2200" dirty="0">
                <a:latin typeface="Calibri" panose="020F0502020204030204" pitchFamily="34" charset="0"/>
              </a:rPr>
              <a:t>je-li potřeba rozdělit jeden disk na více logických oblastí, potom některý ze 4 záznamů odkazuje na tzv. </a:t>
            </a:r>
            <a:r>
              <a:rPr lang="cs-CZ" sz="2200" dirty="0" err="1">
                <a:latin typeface="Calibri" panose="020F0502020204030204" pitchFamily="34" charset="0"/>
              </a:rPr>
              <a:t>Extended</a:t>
            </a:r>
            <a:r>
              <a:rPr lang="cs-CZ" sz="2200" dirty="0">
                <a:latin typeface="Calibri" panose="020F0502020204030204" pitchFamily="34" charset="0"/>
              </a:rPr>
              <a:t> </a:t>
            </a:r>
            <a:r>
              <a:rPr lang="cs-CZ" sz="2200" dirty="0" err="1">
                <a:latin typeface="Calibri" panose="020F0502020204030204" pitchFamily="34" charset="0"/>
              </a:rPr>
              <a:t>partition</a:t>
            </a:r>
            <a:r>
              <a:rPr lang="cs-CZ" sz="2200" dirty="0">
                <a:latin typeface="Calibri" panose="020F0502020204030204" pitchFamily="34" charset="0"/>
              </a:rPr>
              <a:t> table</a:t>
            </a:r>
          </a:p>
          <a:p>
            <a:pPr marL="400050" lvl="1" indent="0">
              <a:lnSpc>
                <a:spcPct val="90000"/>
              </a:lnSpc>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Diskový oddíl - </a:t>
            </a:r>
            <a:r>
              <a:rPr lang="cs-CZ" sz="2800" dirty="0" err="1">
                <a:latin typeface="Calibri" panose="020F0502020204030204" pitchFamily="34" charset="0"/>
              </a:rPr>
              <a:t>Partition</a:t>
            </a:r>
            <a:endParaRPr lang="cs-CZ" sz="2800" dirty="0">
              <a:latin typeface="Calibri" panose="020F0502020204030204" pitchFamily="34" charset="0"/>
            </a:endParaRPr>
          </a:p>
        </p:txBody>
      </p:sp>
      <p:sp>
        <p:nvSpPr>
          <p:cNvPr id="10243" name="Rectangle 3"/>
          <p:cNvSpPr>
            <a:spLocks noGrp="1" noChangeArrowheads="1"/>
          </p:cNvSpPr>
          <p:nvPr>
            <p:ph type="body" idx="4294967295"/>
          </p:nvPr>
        </p:nvSpPr>
        <p:spPr>
          <a:xfrm>
            <a:off x="250825" y="1249680"/>
            <a:ext cx="5985083" cy="2258019"/>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Diskové oddíly (</a:t>
            </a:r>
            <a:r>
              <a:rPr lang="cs-CZ" sz="2400" dirty="0" err="1">
                <a:latin typeface="Calibri" panose="020F0502020204030204" pitchFamily="34" charset="0"/>
                <a:cs typeface="+mn-cs"/>
              </a:rPr>
              <a:t>partition</a:t>
            </a:r>
            <a:r>
              <a:rPr lang="cs-CZ" sz="2400" dirty="0">
                <a:latin typeface="Calibri" panose="020F0502020204030204" pitchFamily="34" charset="0"/>
                <a:cs typeface="+mn-cs"/>
              </a:rPr>
              <a:t>) slouží k rozdělení fyzického disku na logické oddíly, se kterými je možné nezávisle manipulovat</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rozdělení fyzického disku na logické diskové oddíly bývá uvedeno v tzv. </a:t>
            </a:r>
            <a:r>
              <a:rPr lang="cs-CZ" sz="2000" dirty="0" err="1">
                <a:latin typeface="Calibri" panose="020F0502020204030204" pitchFamily="34" charset="0"/>
              </a:rPr>
              <a:t>Partition</a:t>
            </a:r>
            <a:r>
              <a:rPr lang="cs-CZ" sz="2000" dirty="0">
                <a:latin typeface="Calibri" panose="020F0502020204030204" pitchFamily="34" charset="0"/>
              </a:rPr>
              <a:t> Table</a:t>
            </a:r>
          </a:p>
        </p:txBody>
      </p:sp>
      <p:sp>
        <p:nvSpPr>
          <p:cNvPr id="2" name="Obdélník 1"/>
          <p:cNvSpPr/>
          <p:nvPr/>
        </p:nvSpPr>
        <p:spPr>
          <a:xfrm>
            <a:off x="440335" y="3779078"/>
            <a:ext cx="1077821" cy="284828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cs-CZ" sz="2000" b="1" dirty="0"/>
              <a:t>Fyzický disk</a:t>
            </a:r>
          </a:p>
          <a:p>
            <a:pPr algn="ctr"/>
            <a:r>
              <a:rPr lang="cs-CZ" sz="2000" b="1" dirty="0"/>
              <a:t>100GB</a:t>
            </a:r>
          </a:p>
        </p:txBody>
      </p:sp>
      <p:sp>
        <p:nvSpPr>
          <p:cNvPr id="8" name="Obdélník 7"/>
          <p:cNvSpPr/>
          <p:nvPr/>
        </p:nvSpPr>
        <p:spPr>
          <a:xfrm>
            <a:off x="2058536" y="4916772"/>
            <a:ext cx="1224308" cy="17105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cs-CZ" b="1" dirty="0">
                <a:solidFill>
                  <a:schemeClr val="tx1"/>
                </a:solidFill>
              </a:rPr>
              <a:t>Rozšířená oblast</a:t>
            </a:r>
          </a:p>
          <a:p>
            <a:pPr algn="ctr"/>
            <a:r>
              <a:rPr lang="cs-CZ" b="1" dirty="0">
                <a:solidFill>
                  <a:schemeClr val="tx1"/>
                </a:solidFill>
              </a:rPr>
              <a:t>60GB</a:t>
            </a:r>
          </a:p>
        </p:txBody>
      </p:sp>
      <p:sp>
        <p:nvSpPr>
          <p:cNvPr id="7" name="Obdélník 6"/>
          <p:cNvSpPr/>
          <p:nvPr/>
        </p:nvSpPr>
        <p:spPr>
          <a:xfrm>
            <a:off x="3992262" y="3779077"/>
            <a:ext cx="1077821" cy="9428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cs-CZ" b="1" dirty="0"/>
              <a:t>C:\</a:t>
            </a:r>
          </a:p>
          <a:p>
            <a:pPr algn="ctr"/>
            <a:r>
              <a:rPr lang="cs-CZ" b="1" dirty="0"/>
              <a:t>40GB</a:t>
            </a:r>
          </a:p>
        </p:txBody>
      </p:sp>
      <p:sp>
        <p:nvSpPr>
          <p:cNvPr id="9" name="Obdélník 8"/>
          <p:cNvSpPr/>
          <p:nvPr/>
        </p:nvSpPr>
        <p:spPr>
          <a:xfrm>
            <a:off x="2058538" y="3779077"/>
            <a:ext cx="1224308" cy="9428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cs-CZ" b="1" dirty="0">
                <a:solidFill>
                  <a:schemeClr val="tx1"/>
                </a:solidFill>
              </a:rPr>
              <a:t>Primární oblast</a:t>
            </a:r>
          </a:p>
          <a:p>
            <a:pPr algn="ctr"/>
            <a:r>
              <a:rPr lang="cs-CZ" b="1" dirty="0">
                <a:solidFill>
                  <a:schemeClr val="tx1"/>
                </a:solidFill>
              </a:rPr>
              <a:t>40GB</a:t>
            </a:r>
          </a:p>
        </p:txBody>
      </p:sp>
      <p:sp>
        <p:nvSpPr>
          <p:cNvPr id="10" name="Obdélník 9"/>
          <p:cNvSpPr/>
          <p:nvPr/>
        </p:nvSpPr>
        <p:spPr>
          <a:xfrm>
            <a:off x="3992262" y="5956238"/>
            <a:ext cx="1077821" cy="6711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cs-CZ" b="1" dirty="0"/>
              <a:t>E:\</a:t>
            </a:r>
          </a:p>
          <a:p>
            <a:pPr algn="ctr"/>
            <a:r>
              <a:rPr lang="cs-CZ" b="1" dirty="0"/>
              <a:t>25GB</a:t>
            </a:r>
          </a:p>
        </p:txBody>
      </p:sp>
      <p:sp>
        <p:nvSpPr>
          <p:cNvPr id="13" name="Obdélník 12"/>
          <p:cNvSpPr/>
          <p:nvPr/>
        </p:nvSpPr>
        <p:spPr>
          <a:xfrm>
            <a:off x="3992261" y="4916772"/>
            <a:ext cx="1077821" cy="8977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cs-CZ" b="1" dirty="0"/>
              <a:t>D:\</a:t>
            </a:r>
          </a:p>
          <a:p>
            <a:pPr algn="ctr"/>
            <a:r>
              <a:rPr lang="cs-CZ" b="1" dirty="0"/>
              <a:t>35GB</a:t>
            </a:r>
          </a:p>
        </p:txBody>
      </p:sp>
      <p:cxnSp>
        <p:nvCxnSpPr>
          <p:cNvPr id="5" name="Přímá spojnice se šipkou 4"/>
          <p:cNvCxnSpPr>
            <a:stCxn id="2" idx="3"/>
            <a:endCxn id="9" idx="1"/>
          </p:cNvCxnSpPr>
          <p:nvPr/>
        </p:nvCxnSpPr>
        <p:spPr>
          <a:xfrm flipV="1">
            <a:off x="1518156" y="4250489"/>
            <a:ext cx="540382" cy="9527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Přímá spojnice se šipkou 13"/>
          <p:cNvCxnSpPr>
            <a:endCxn id="8" idx="1"/>
          </p:cNvCxnSpPr>
          <p:nvPr/>
        </p:nvCxnSpPr>
        <p:spPr>
          <a:xfrm>
            <a:off x="1518156" y="5203222"/>
            <a:ext cx="540380" cy="56884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Přímá spojnice se šipkou 15"/>
          <p:cNvCxnSpPr>
            <a:stCxn id="9" idx="3"/>
            <a:endCxn id="7" idx="1"/>
          </p:cNvCxnSpPr>
          <p:nvPr/>
        </p:nvCxnSpPr>
        <p:spPr>
          <a:xfrm>
            <a:off x="3282846" y="4250489"/>
            <a:ext cx="70941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7" name="Zaoblený obdélník 26"/>
          <p:cNvSpPr/>
          <p:nvPr/>
        </p:nvSpPr>
        <p:spPr>
          <a:xfrm>
            <a:off x="6385811" y="1304144"/>
            <a:ext cx="2338462" cy="532322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dirty="0"/>
          </a:p>
        </p:txBody>
      </p:sp>
      <p:cxnSp>
        <p:nvCxnSpPr>
          <p:cNvPr id="18" name="Přímá spojnice se šipkou 17"/>
          <p:cNvCxnSpPr>
            <a:stCxn id="8" idx="3"/>
            <a:endCxn id="13" idx="1"/>
          </p:cNvCxnSpPr>
          <p:nvPr/>
        </p:nvCxnSpPr>
        <p:spPr>
          <a:xfrm flipV="1">
            <a:off x="3282844" y="5365647"/>
            <a:ext cx="709417" cy="40642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0" name="Přímá spojnice se šipkou 19"/>
          <p:cNvCxnSpPr>
            <a:stCxn id="8" idx="3"/>
            <a:endCxn id="10" idx="1"/>
          </p:cNvCxnSpPr>
          <p:nvPr/>
        </p:nvCxnSpPr>
        <p:spPr>
          <a:xfrm>
            <a:off x="3282844" y="5772069"/>
            <a:ext cx="709418" cy="51973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5" name="Zaoblený obdélník 34"/>
          <p:cNvSpPr/>
          <p:nvPr/>
        </p:nvSpPr>
        <p:spPr>
          <a:xfrm>
            <a:off x="6550698" y="4721900"/>
            <a:ext cx="2008684" cy="160911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s-CZ"/>
          </a:p>
        </p:txBody>
      </p:sp>
      <p:sp>
        <p:nvSpPr>
          <p:cNvPr id="21" name="TextovéPole 20"/>
          <p:cNvSpPr txBox="1"/>
          <p:nvPr/>
        </p:nvSpPr>
        <p:spPr>
          <a:xfrm>
            <a:off x="254833" y="3392524"/>
            <a:ext cx="1518523"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cs-CZ" sz="2000" b="1" cap="all" dirty="0">
                <a:ln w="9000" cmpd="sng">
                  <a:solidFill>
                    <a:schemeClr val="tx1"/>
                  </a:solidFill>
                  <a:prstDash val="solid"/>
                </a:ln>
                <a:solidFill>
                  <a:schemeClr val="tx1"/>
                </a:solidFill>
                <a:effectLst>
                  <a:reflection blurRad="12700" stA="28000" endPos="45000" dist="1000" dir="5400000" sy="-100000" algn="bl" rotWithShape="0"/>
                </a:effectLst>
              </a:rPr>
              <a:t>Pevný disk</a:t>
            </a:r>
          </a:p>
        </p:txBody>
      </p:sp>
      <p:sp>
        <p:nvSpPr>
          <p:cNvPr id="22" name="TextovéPole 21"/>
          <p:cNvSpPr txBox="1"/>
          <p:nvPr/>
        </p:nvSpPr>
        <p:spPr>
          <a:xfrm>
            <a:off x="2058536" y="3378968"/>
            <a:ext cx="1224308"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cs-CZ" sz="2000" b="1" cap="all" dirty="0">
                <a:ln w="9000" cmpd="sng">
                  <a:solidFill>
                    <a:schemeClr val="tx1"/>
                  </a:solidFill>
                  <a:prstDash val="solid"/>
                </a:ln>
                <a:solidFill>
                  <a:schemeClr val="tx1"/>
                </a:solidFill>
                <a:effectLst>
                  <a:reflection blurRad="12700" stA="28000" endPos="45000" dist="1000" dir="5400000" sy="-100000" algn="bl" rotWithShape="0"/>
                </a:effectLst>
              </a:rPr>
              <a:t>Oddíly</a:t>
            </a:r>
          </a:p>
        </p:txBody>
      </p:sp>
      <p:sp>
        <p:nvSpPr>
          <p:cNvPr id="23" name="TextovéPole 22"/>
          <p:cNvSpPr txBox="1"/>
          <p:nvPr/>
        </p:nvSpPr>
        <p:spPr>
          <a:xfrm>
            <a:off x="3516806" y="3378967"/>
            <a:ext cx="202873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cs-CZ" sz="2000" b="1" cap="all" dirty="0">
                <a:ln w="9000" cmpd="sng">
                  <a:solidFill>
                    <a:schemeClr val="tx1"/>
                  </a:solidFill>
                  <a:prstDash val="solid"/>
                </a:ln>
                <a:solidFill>
                  <a:schemeClr val="tx1"/>
                </a:solidFill>
                <a:effectLst>
                  <a:reflection blurRad="12700" stA="28000" endPos="45000" dist="1000" dir="5400000" sy="-100000" algn="bl" rotWithShape="0"/>
                </a:effectLst>
              </a:rPr>
              <a:t>Logické disky</a:t>
            </a:r>
          </a:p>
        </p:txBody>
      </p:sp>
      <p:sp>
        <p:nvSpPr>
          <p:cNvPr id="25" name="Vývojový diagram: magnetický disk 24"/>
          <p:cNvSpPr/>
          <p:nvPr/>
        </p:nvSpPr>
        <p:spPr>
          <a:xfrm>
            <a:off x="6655633" y="5199025"/>
            <a:ext cx="1798819" cy="1039466"/>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cs-CZ"/>
          </a:p>
        </p:txBody>
      </p:sp>
      <p:sp>
        <p:nvSpPr>
          <p:cNvPr id="29" name="Zaoblený obdélník 28"/>
          <p:cNvSpPr/>
          <p:nvPr/>
        </p:nvSpPr>
        <p:spPr>
          <a:xfrm>
            <a:off x="6550698" y="1946383"/>
            <a:ext cx="2008684" cy="256729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cs-CZ"/>
          </a:p>
        </p:txBody>
      </p:sp>
      <p:sp>
        <p:nvSpPr>
          <p:cNvPr id="30" name="Vývojový diagram: magnetický disk 29"/>
          <p:cNvSpPr/>
          <p:nvPr/>
        </p:nvSpPr>
        <p:spPr>
          <a:xfrm>
            <a:off x="6655632" y="3309326"/>
            <a:ext cx="1798819" cy="10394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cs-CZ"/>
          </a:p>
        </p:txBody>
      </p:sp>
      <p:sp>
        <p:nvSpPr>
          <p:cNvPr id="31" name="Vývojový diagram: magnetický disk 30"/>
          <p:cNvSpPr/>
          <p:nvPr/>
        </p:nvSpPr>
        <p:spPr>
          <a:xfrm>
            <a:off x="6655631" y="2447925"/>
            <a:ext cx="1798819" cy="103946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cs-CZ"/>
          </a:p>
        </p:txBody>
      </p:sp>
      <p:sp>
        <p:nvSpPr>
          <p:cNvPr id="33" name="TextovéPole 32"/>
          <p:cNvSpPr txBox="1"/>
          <p:nvPr/>
        </p:nvSpPr>
        <p:spPr>
          <a:xfrm>
            <a:off x="6723086" y="1577051"/>
            <a:ext cx="1663908" cy="369332"/>
          </a:xfrm>
          <a:prstGeom prst="rect">
            <a:avLst/>
          </a:prstGeom>
          <a:noFill/>
        </p:spPr>
        <p:txBody>
          <a:bodyPr wrap="square" rtlCol="0" anchor="ctr">
            <a:spAutoFit/>
          </a:bodyPr>
          <a:lstStyle/>
          <a:p>
            <a:pPr algn="ctr"/>
            <a:r>
              <a:rPr lang="cs-CZ" b="1" dirty="0"/>
              <a:t>Fyzický disk</a:t>
            </a:r>
          </a:p>
        </p:txBody>
      </p:sp>
      <p:sp>
        <p:nvSpPr>
          <p:cNvPr id="37" name="TextovéPole 36"/>
          <p:cNvSpPr txBox="1"/>
          <p:nvPr/>
        </p:nvSpPr>
        <p:spPr>
          <a:xfrm>
            <a:off x="6723088" y="2109371"/>
            <a:ext cx="1663908" cy="307777"/>
          </a:xfrm>
          <a:prstGeom prst="rect">
            <a:avLst/>
          </a:prstGeom>
          <a:noFill/>
        </p:spPr>
        <p:txBody>
          <a:bodyPr wrap="square" rtlCol="0" anchor="ctr">
            <a:spAutoFit/>
          </a:bodyPr>
          <a:lstStyle/>
          <a:p>
            <a:pPr algn="ctr"/>
            <a:r>
              <a:rPr lang="cs-CZ" sz="1400" dirty="0"/>
              <a:t>Rozšířená oblast</a:t>
            </a:r>
          </a:p>
        </p:txBody>
      </p:sp>
      <p:sp>
        <p:nvSpPr>
          <p:cNvPr id="38" name="TextovéPole 37"/>
          <p:cNvSpPr txBox="1"/>
          <p:nvPr/>
        </p:nvSpPr>
        <p:spPr>
          <a:xfrm>
            <a:off x="6723086" y="2939994"/>
            <a:ext cx="1663908" cy="369332"/>
          </a:xfrm>
          <a:prstGeom prst="rect">
            <a:avLst/>
          </a:prstGeom>
          <a:noFill/>
        </p:spPr>
        <p:txBody>
          <a:bodyPr wrap="square" rtlCol="0" anchor="ctr">
            <a:spAutoFit/>
          </a:bodyPr>
          <a:lstStyle/>
          <a:p>
            <a:pPr algn="ctr"/>
            <a:r>
              <a:rPr lang="cs-CZ" b="1" dirty="0"/>
              <a:t>E:\</a:t>
            </a:r>
          </a:p>
        </p:txBody>
      </p:sp>
      <p:sp>
        <p:nvSpPr>
          <p:cNvPr id="39" name="TextovéPole 38"/>
          <p:cNvSpPr txBox="1"/>
          <p:nvPr/>
        </p:nvSpPr>
        <p:spPr>
          <a:xfrm>
            <a:off x="6723088" y="3779077"/>
            <a:ext cx="1663908" cy="369332"/>
          </a:xfrm>
          <a:prstGeom prst="rect">
            <a:avLst/>
          </a:prstGeom>
          <a:noFill/>
        </p:spPr>
        <p:txBody>
          <a:bodyPr wrap="square" rtlCol="0" anchor="ctr">
            <a:spAutoFit/>
          </a:bodyPr>
          <a:lstStyle/>
          <a:p>
            <a:pPr algn="ctr"/>
            <a:r>
              <a:rPr lang="cs-CZ" b="1" dirty="0"/>
              <a:t>D:\</a:t>
            </a:r>
          </a:p>
        </p:txBody>
      </p:sp>
      <p:sp>
        <p:nvSpPr>
          <p:cNvPr id="40" name="TextovéPole 39"/>
          <p:cNvSpPr txBox="1"/>
          <p:nvPr/>
        </p:nvSpPr>
        <p:spPr>
          <a:xfrm>
            <a:off x="6723088" y="4849278"/>
            <a:ext cx="1663908" cy="338554"/>
          </a:xfrm>
          <a:prstGeom prst="rect">
            <a:avLst/>
          </a:prstGeom>
          <a:noFill/>
        </p:spPr>
        <p:txBody>
          <a:bodyPr wrap="square" rtlCol="0" anchor="ctr">
            <a:spAutoFit/>
          </a:bodyPr>
          <a:lstStyle/>
          <a:p>
            <a:pPr algn="ctr"/>
            <a:r>
              <a:rPr lang="cs-CZ" sz="1600" dirty="0"/>
              <a:t>Primární oblast</a:t>
            </a:r>
          </a:p>
        </p:txBody>
      </p:sp>
      <p:sp>
        <p:nvSpPr>
          <p:cNvPr id="41" name="TextovéPole 40"/>
          <p:cNvSpPr txBox="1"/>
          <p:nvPr/>
        </p:nvSpPr>
        <p:spPr>
          <a:xfrm>
            <a:off x="6723086" y="5629856"/>
            <a:ext cx="1663908" cy="369332"/>
          </a:xfrm>
          <a:prstGeom prst="rect">
            <a:avLst/>
          </a:prstGeom>
          <a:noFill/>
        </p:spPr>
        <p:txBody>
          <a:bodyPr wrap="square" rtlCol="0" anchor="ctr">
            <a:spAutoFit/>
          </a:bodyPr>
          <a:lstStyle/>
          <a:p>
            <a:pPr algn="ctr"/>
            <a:r>
              <a:rPr lang="cs-CZ" b="1" dirty="0"/>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par>
                                <p:cTn id="63" presetID="22" presetClass="entr" presetSubtype="8"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7" grpId="0" animBg="1"/>
      <p:bldP spid="9" grpId="0" animBg="1"/>
      <p:bldP spid="10" grpId="0" animBg="1"/>
      <p:bldP spid="13" grpId="0" animBg="1"/>
      <p:bldP spid="27" grpId="0" animBg="1"/>
      <p:bldP spid="35" grpId="0" animBg="1"/>
      <p:bldP spid="21" grpId="0" animBg="1"/>
      <p:bldP spid="22" grpId="0" animBg="1"/>
      <p:bldP spid="23" grpId="0" animBg="1"/>
      <p:bldP spid="25" grpId="0" animBg="1"/>
      <p:bldP spid="29" grpId="0" animBg="1"/>
      <p:bldP spid="30" grpId="0" animBg="1"/>
      <p:bldP spid="31" grpId="0" animBg="1"/>
      <p:bldP spid="33"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FAT – </a:t>
            </a:r>
            <a:r>
              <a:rPr lang="en-US" sz="2800" dirty="0">
                <a:latin typeface="Calibri" panose="020F0502020204030204" pitchFamily="34" charset="0"/>
              </a:rPr>
              <a:t>File Allocation Table</a:t>
            </a:r>
          </a:p>
        </p:txBody>
      </p:sp>
      <p:sp>
        <p:nvSpPr>
          <p:cNvPr id="1843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Představuje jádro celé logické struktury (funguje stejně ve FAT i VFAT)</a:t>
            </a:r>
          </a:p>
          <a:p>
            <a:pPr marL="539750" lvl="1"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podstatě přiděluje diskový prostor ukládaným souborům, pro praktickou práci je ze všech tabulek nejdůležitější</a:t>
            </a:r>
          </a:p>
          <a:p>
            <a:pPr marL="539750" lvl="1" indent="-269875">
              <a:lnSpc>
                <a:spcPct val="90000"/>
              </a:lnSpc>
              <a:buClr>
                <a:schemeClr val="tx2">
                  <a:lumMod val="60000"/>
                  <a:lumOff val="40000"/>
                </a:schemeClr>
              </a:buClr>
              <a:buFont typeface="Comenia Sans" pitchFamily="50" charset="-18"/>
              <a:buChar char="="/>
            </a:pPr>
            <a:r>
              <a:rPr lang="cs-CZ" sz="2400" b="0" i="0" dirty="0">
                <a:solidFill>
                  <a:srgbClr val="374151"/>
                </a:solidFill>
                <a:effectLst/>
                <a:latin typeface="+mn-lt"/>
              </a:rPr>
              <a:t>VFAT je rozšířením původního souborového systému FAT, který zahrnuje některé vylepšení a nové funkce. Tyto funkce zahrnují podporu dlouhých názvů souborů a složek a podporu větších kapacit disků, které se v dnešní době ukázaly být velmi důležité.</a:t>
            </a:r>
            <a:endParaRPr lang="cs-CZ" sz="24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250825" y="1282535"/>
            <a:ext cx="8642350" cy="5242090"/>
          </a:xfrm>
          <a:prstGeom prst="rect">
            <a:avLst/>
          </a:prstGeom>
        </p:spPr>
        <p:txBody>
          <a:bodyPr>
            <a:normAutofit/>
          </a:bodyPr>
          <a:lstStyle/>
          <a:p>
            <a:pPr marL="269875" indent="-269875">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Základní fyzickou datovou jednotkou disku je jeden sektor, velký 512 B</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Při dnešních kapacitách je na disku obrovské množství sektorů - snazší organizace sdružování sektorů do clusterů</a:t>
            </a:r>
            <a:endParaRPr lang="cs-CZ" sz="2200" dirty="0">
              <a:latin typeface="Calibri" panose="020F0502020204030204" pitchFamily="34" charset="0"/>
            </a:endParaRP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cluster je nejmenší logickou datovou jednotkou na disku</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v oficiálním překladu Microsoftu je cluster pojmenován alokační jednotka</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počet sektorů v alokační jednotce vyplývá z kapacity disku a možností tabulky FAT</a:t>
            </a:r>
          </a:p>
          <a:p>
            <a:pPr marL="809625" lvl="2" indent="-269875">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čím je větší velikost disku, tím více je sektorů v alokační jednotce, protože tabulka FAT může obhospodařovat </a:t>
            </a:r>
            <a:br>
              <a:rPr lang="cs-CZ" sz="1800" dirty="0">
                <a:latin typeface="Calibri" panose="020F0502020204030204" pitchFamily="34" charset="0"/>
              </a:rPr>
            </a:br>
            <a:r>
              <a:rPr lang="cs-CZ" sz="1800" dirty="0">
                <a:latin typeface="Calibri" panose="020F0502020204030204" pitchFamily="34" charset="0"/>
              </a:rPr>
              <a:t>jen konečné množství alokačních jednotek</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velikosti clusterů pro jednotlivé </a:t>
            </a:r>
            <a:br>
              <a:rPr lang="cs-CZ" sz="2000" dirty="0">
                <a:latin typeface="Calibri" panose="020F0502020204030204" pitchFamily="34" charset="0"/>
              </a:rPr>
            </a:br>
            <a:r>
              <a:rPr lang="cs-CZ" sz="2000" dirty="0">
                <a:latin typeface="Calibri" panose="020F0502020204030204" pitchFamily="34" charset="0"/>
              </a:rPr>
              <a:t>souborové systémy je závislá </a:t>
            </a:r>
            <a:br>
              <a:rPr lang="cs-CZ" sz="2000" dirty="0">
                <a:latin typeface="Calibri" panose="020F0502020204030204" pitchFamily="34" charset="0"/>
              </a:rPr>
            </a:br>
            <a:r>
              <a:rPr lang="cs-CZ" sz="2000" dirty="0">
                <a:latin typeface="Calibri" panose="020F0502020204030204" pitchFamily="34" charset="0"/>
              </a:rPr>
              <a:t>na typu FAT a velikosti disku</a:t>
            </a:r>
          </a:p>
          <a:p>
            <a:pPr marL="539750" lvl="1" indent="-269875">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velikost alokační jednotky </a:t>
            </a:r>
            <a:br>
              <a:rPr lang="cs-CZ" sz="2000" dirty="0">
                <a:latin typeface="Calibri" panose="020F0502020204030204" pitchFamily="34" charset="0"/>
              </a:rPr>
            </a:br>
            <a:r>
              <a:rPr lang="cs-CZ" sz="2000" dirty="0">
                <a:latin typeface="Calibri" panose="020F0502020204030204" pitchFamily="34" charset="0"/>
              </a:rPr>
              <a:t>disku zjistíme příkazem CHKDSK</a:t>
            </a:r>
          </a:p>
        </p:txBody>
      </p:sp>
      <p:sp>
        <p:nvSpPr>
          <p:cNvPr id="2" name="Obdélník 1"/>
          <p:cNvSpPr/>
          <p:nvPr/>
        </p:nvSpPr>
        <p:spPr>
          <a:xfrm>
            <a:off x="5846164" y="4182256"/>
            <a:ext cx="2443397" cy="230168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a:p>
        </p:txBody>
      </p:sp>
      <p:sp>
        <p:nvSpPr>
          <p:cNvPr id="19459" name="Rectangle 2"/>
          <p:cNvSpPr>
            <a:spLocks noGrp="1" noChangeArrowheads="1"/>
          </p:cNvSpPr>
          <p:nvPr>
            <p:ph type="title"/>
          </p:nvPr>
        </p:nvSpPr>
        <p:spPr/>
        <p:txBody>
          <a:bodyPr>
            <a:normAutofit/>
          </a:bodyPr>
          <a:lstStyle/>
          <a:p>
            <a:pPr eaLnBrk="1" hangingPunct="1"/>
            <a:r>
              <a:rPr lang="cs-CZ" sz="2800" dirty="0">
                <a:latin typeface="Calibri" panose="020F0502020204030204" pitchFamily="34" charset="0"/>
              </a:rPr>
              <a:t>Alokační jednotka (cluster)</a:t>
            </a:r>
          </a:p>
        </p:txBody>
      </p:sp>
      <p:sp>
        <p:nvSpPr>
          <p:cNvPr id="12" name="Krychle 11"/>
          <p:cNvSpPr/>
          <p:nvPr/>
        </p:nvSpPr>
        <p:spPr>
          <a:xfrm>
            <a:off x="5956741" y="4857881"/>
            <a:ext cx="2168238" cy="344387"/>
          </a:xfrm>
          <a:prstGeom prst="cube">
            <a:avLst>
              <a:gd name="adj" fmla="val 36667"/>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cs-CZ" dirty="0"/>
              <a:t>sektor 1</a:t>
            </a:r>
          </a:p>
        </p:txBody>
      </p:sp>
      <p:sp>
        <p:nvSpPr>
          <p:cNvPr id="13" name="Krychle 12"/>
          <p:cNvSpPr/>
          <p:nvPr/>
        </p:nvSpPr>
        <p:spPr>
          <a:xfrm>
            <a:off x="5956741" y="5235912"/>
            <a:ext cx="2168238" cy="344387"/>
          </a:xfrm>
          <a:prstGeom prst="cube">
            <a:avLst>
              <a:gd name="adj" fmla="val 36667"/>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cs-CZ" dirty="0"/>
              <a:t>sektor 2</a:t>
            </a:r>
          </a:p>
        </p:txBody>
      </p:sp>
      <p:sp>
        <p:nvSpPr>
          <p:cNvPr id="14" name="Krychle 13"/>
          <p:cNvSpPr/>
          <p:nvPr/>
        </p:nvSpPr>
        <p:spPr>
          <a:xfrm>
            <a:off x="5956741" y="5613943"/>
            <a:ext cx="2168238" cy="344387"/>
          </a:xfrm>
          <a:prstGeom prst="cube">
            <a:avLst>
              <a:gd name="adj" fmla="val 36667"/>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cs-CZ" dirty="0"/>
              <a:t>sektor 3</a:t>
            </a:r>
          </a:p>
        </p:txBody>
      </p:sp>
      <p:sp>
        <p:nvSpPr>
          <p:cNvPr id="15" name="Krychle 14"/>
          <p:cNvSpPr/>
          <p:nvPr/>
        </p:nvSpPr>
        <p:spPr>
          <a:xfrm>
            <a:off x="5956741" y="5991974"/>
            <a:ext cx="2168238" cy="344387"/>
          </a:xfrm>
          <a:prstGeom prst="cube">
            <a:avLst>
              <a:gd name="adj" fmla="val 36667"/>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cs-CZ" dirty="0"/>
              <a:t>sektor 4</a:t>
            </a:r>
          </a:p>
        </p:txBody>
      </p:sp>
      <p:sp>
        <p:nvSpPr>
          <p:cNvPr id="17" name="TextovéPole 16"/>
          <p:cNvSpPr txBox="1"/>
          <p:nvPr/>
        </p:nvSpPr>
        <p:spPr>
          <a:xfrm>
            <a:off x="5846163" y="4193156"/>
            <a:ext cx="2443397" cy="646331"/>
          </a:xfrm>
          <a:prstGeom prst="rect">
            <a:avLst/>
          </a:prstGeom>
          <a:noFill/>
        </p:spPr>
        <p:txBody>
          <a:bodyPr wrap="square" rtlCol="0">
            <a:spAutoFit/>
          </a:bodyPr>
          <a:lstStyle/>
          <a:p>
            <a:pPr algn="ctr"/>
            <a:r>
              <a:rPr lang="cs-CZ" b="1" dirty="0"/>
              <a:t>Alokační jednotka (cluster)</a:t>
            </a:r>
          </a:p>
        </p:txBody>
      </p:sp>
    </p:spTree>
  </p:cSld>
  <p:clrMapOvr>
    <a:masterClrMapping/>
  </p:clrMapOvr>
</p:sld>
</file>

<file path=ppt/theme/theme1.xml><?xml version="1.0" encoding="utf-8"?>
<a:theme xmlns:a="http://schemas.openxmlformats.org/drawingml/2006/main" name="Prezentace F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 FIM</Template>
  <TotalTime>3348</TotalTime>
  <Words>3653</Words>
  <Application>Microsoft Office PowerPoint</Application>
  <PresentationFormat>Předvádění na obrazovce (4:3)</PresentationFormat>
  <Paragraphs>418</Paragraphs>
  <Slides>35</Slides>
  <Notes>29</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35</vt:i4>
      </vt:variant>
    </vt:vector>
  </HeadingPairs>
  <TitlesOfParts>
    <vt:vector size="39" baseType="lpstr">
      <vt:lpstr>Calibri</vt:lpstr>
      <vt:lpstr>Arial</vt:lpstr>
      <vt:lpstr>Comenia Sans</vt:lpstr>
      <vt:lpstr>Prezentace FIM</vt:lpstr>
      <vt:lpstr> Pevný disk  logická struktura</vt:lpstr>
      <vt:lpstr>Pevný disk – logická struktura</vt:lpstr>
      <vt:lpstr>Pevný disk – logická struktura</vt:lpstr>
      <vt:lpstr>MBR-Master Boot Record</vt:lpstr>
      <vt:lpstr>Struktura MBR</vt:lpstr>
      <vt:lpstr>MPT-Hlavní tabulka rozdělení disku</vt:lpstr>
      <vt:lpstr>Diskový oddíl - Partition</vt:lpstr>
      <vt:lpstr>FAT – File Allocation Table</vt:lpstr>
      <vt:lpstr>Alokační jednotka (cluster)</vt:lpstr>
      <vt:lpstr>Typy FAT</vt:lpstr>
      <vt:lpstr>Princip FAT</vt:lpstr>
      <vt:lpstr>Chyby tabulky FAT</vt:lpstr>
      <vt:lpstr>Fragmentace souborů</vt:lpstr>
      <vt:lpstr>Ztracené clustery souborů </vt:lpstr>
      <vt:lpstr>Překřížené clustery</vt:lpstr>
      <vt:lpstr>Neplatná podsložka</vt:lpstr>
      <vt:lpstr>NTFS</vt:lpstr>
      <vt:lpstr>MFT (Master File Table)</vt:lpstr>
      <vt:lpstr>MFT (Master File Table)</vt:lpstr>
      <vt:lpstr>MFT (Master File Table)</vt:lpstr>
      <vt:lpstr>Základní koncepce NTFS</vt:lpstr>
      <vt:lpstr>Složky</vt:lpstr>
      <vt:lpstr>Záznamy v MFT</vt:lpstr>
      <vt:lpstr>Svazky NTFS</vt:lpstr>
      <vt:lpstr>Základní disky</vt:lpstr>
      <vt:lpstr>Dynamické disky</vt:lpstr>
      <vt:lpstr>Uspořádání disků</vt:lpstr>
      <vt:lpstr>Základní vlastnosti NTFS</vt:lpstr>
      <vt:lpstr>Základní vlastnosti NTFS</vt:lpstr>
      <vt:lpstr>Základní vlastnosti NTFS</vt:lpstr>
      <vt:lpstr>Základní vlastnosti NTFS</vt:lpstr>
      <vt:lpstr>Základní vlastnosti NTFS</vt:lpstr>
      <vt:lpstr>Disky RAID</vt:lpstr>
      <vt:lpstr>Disky RAID</vt:lpstr>
      <vt:lpstr>Děkuji za pozornost…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Univerzita Hradec Králové</dc:title>
  <dc:creator>Josef Horálek</dc:creator>
  <cp:lastModifiedBy>Mikulecký Peter</cp:lastModifiedBy>
  <cp:revision>269</cp:revision>
  <dcterms:created xsi:type="dcterms:W3CDTF">2010-10-22T07:36:49Z</dcterms:created>
  <dcterms:modified xsi:type="dcterms:W3CDTF">2023-03-27T10:46:45Z</dcterms:modified>
</cp:coreProperties>
</file>