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45"/>
  </p:notesMasterIdLst>
  <p:sldIdLst>
    <p:sldId id="256" r:id="rId2"/>
    <p:sldId id="287" r:id="rId3"/>
    <p:sldId id="289" r:id="rId4"/>
    <p:sldId id="290" r:id="rId5"/>
    <p:sldId id="371" r:id="rId6"/>
    <p:sldId id="372" r:id="rId7"/>
    <p:sldId id="373" r:id="rId8"/>
    <p:sldId id="291" r:id="rId9"/>
    <p:sldId id="293" r:id="rId10"/>
    <p:sldId id="294" r:id="rId11"/>
    <p:sldId id="307" r:id="rId12"/>
    <p:sldId id="309" r:id="rId13"/>
    <p:sldId id="310" r:id="rId14"/>
    <p:sldId id="312" r:id="rId15"/>
    <p:sldId id="313" r:id="rId16"/>
    <p:sldId id="316" r:id="rId17"/>
    <p:sldId id="317" r:id="rId18"/>
    <p:sldId id="363" r:id="rId19"/>
    <p:sldId id="318" r:id="rId20"/>
    <p:sldId id="319" r:id="rId21"/>
    <p:sldId id="320" r:id="rId22"/>
    <p:sldId id="323" r:id="rId23"/>
    <p:sldId id="364" r:id="rId24"/>
    <p:sldId id="365" r:id="rId25"/>
    <p:sldId id="369" r:id="rId26"/>
    <p:sldId id="370" r:id="rId27"/>
    <p:sldId id="366" r:id="rId28"/>
    <p:sldId id="325" r:id="rId29"/>
    <p:sldId id="327" r:id="rId30"/>
    <p:sldId id="367" r:id="rId31"/>
    <p:sldId id="336" r:id="rId32"/>
    <p:sldId id="348" r:id="rId33"/>
    <p:sldId id="349" r:id="rId34"/>
    <p:sldId id="350" r:id="rId35"/>
    <p:sldId id="351" r:id="rId36"/>
    <p:sldId id="353" r:id="rId37"/>
    <p:sldId id="354" r:id="rId38"/>
    <p:sldId id="355" r:id="rId39"/>
    <p:sldId id="356" r:id="rId40"/>
    <p:sldId id="357" r:id="rId41"/>
    <p:sldId id="368" r:id="rId42"/>
    <p:sldId id="359" r:id="rId43"/>
    <p:sldId id="283"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omenia Sans" panose="02000503080000020004" pitchFamily="50" charset="-18"/>
      <p:regular r:id="rId50"/>
      <p:bold r:id="rId51"/>
      <p:italic r:id="rId52"/>
      <p:boldItalic r:id="rId53"/>
    </p:embeddedFont>
  </p:embeddedFont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Středně sytá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9" autoAdjust="0"/>
    <p:restoredTop sz="78541" autoAdjust="0"/>
  </p:normalViewPr>
  <p:slideViewPr>
    <p:cSldViewPr snapToGrid="0">
      <p:cViewPr varScale="1">
        <p:scale>
          <a:sx n="99" d="100"/>
          <a:sy n="99" d="100"/>
        </p:scale>
        <p:origin x="14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222CF-2854-4FA2-A8EA-AB94D3EA10CC}" type="datetimeFigureOut">
              <a:rPr lang="cs-CZ" smtClean="0"/>
              <a:pPr/>
              <a:t>24.04.2023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C79DF-D561-4432-B176-15220EF080C1}" type="slidenum">
              <a:rPr lang="cs-CZ" smtClean="0"/>
              <a:pPr/>
              <a:t>‹#›</a:t>
            </a:fld>
            <a:endParaRPr lang="cs-CZ"/>
          </a:p>
        </p:txBody>
      </p:sp>
    </p:spTree>
    <p:extLst>
      <p:ext uri="{BB962C8B-B14F-4D97-AF65-F5344CB8AC3E}">
        <p14:creationId xmlns:p14="http://schemas.microsoft.com/office/powerpoint/2010/main" val="33731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0A630-23C2-4549-8693-606AA1B90F62}" type="slidenum">
              <a:rPr lang="cs-CZ"/>
              <a:pPr/>
              <a:t>2</a:t>
            </a:fld>
            <a:endParaRPr lang="cs-CZ"/>
          </a:p>
        </p:txBody>
      </p:sp>
      <p:sp>
        <p:nvSpPr>
          <p:cNvPr id="6146" name="Rectangle 2"/>
          <p:cNvSpPr>
            <a:spLocks noGrp="1" noRot="1" noChangeAspect="1" noChangeArrowheads="1" noTextEdit="1"/>
          </p:cNvSpPr>
          <p:nvPr>
            <p:ph type="sldImg"/>
          </p:nvPr>
        </p:nvSpPr>
        <p:spPr>
          <a:xfrm>
            <a:off x="1143000" y="685800"/>
            <a:ext cx="4572000" cy="3429000"/>
          </a:xfrm>
          <a:ln/>
        </p:spPr>
      </p:sp>
      <p:sp>
        <p:nvSpPr>
          <p:cNvPr id="614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73028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76F49-1D2F-4E7E-86CA-2C7BDE490288}" type="slidenum">
              <a:rPr lang="cs-CZ"/>
              <a:pPr/>
              <a:t>12</a:t>
            </a:fld>
            <a:endParaRPr lang="cs-CZ"/>
          </a:p>
        </p:txBody>
      </p:sp>
      <p:sp>
        <p:nvSpPr>
          <p:cNvPr id="175106" name="Rectangle 2"/>
          <p:cNvSpPr>
            <a:spLocks noGrp="1" noRot="1" noChangeAspect="1" noChangeArrowheads="1" noTextEdit="1"/>
          </p:cNvSpPr>
          <p:nvPr>
            <p:ph type="sldImg"/>
          </p:nvPr>
        </p:nvSpPr>
        <p:spPr>
          <a:xfrm>
            <a:off x="1143000" y="685800"/>
            <a:ext cx="4572000" cy="3429000"/>
          </a:xfrm>
          <a:ln/>
        </p:spPr>
      </p:sp>
      <p:sp>
        <p:nvSpPr>
          <p:cNvPr id="17510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46900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90F00-DCE2-4BB2-9ADB-B33EE43B27D7}" type="slidenum">
              <a:rPr lang="cs-CZ"/>
              <a:pPr/>
              <a:t>13</a:t>
            </a:fld>
            <a:endParaRPr lang="cs-CZ"/>
          </a:p>
        </p:txBody>
      </p:sp>
      <p:sp>
        <p:nvSpPr>
          <p:cNvPr id="177154" name="Rectangle 2"/>
          <p:cNvSpPr>
            <a:spLocks noGrp="1" noRot="1" noChangeAspect="1" noChangeArrowheads="1" noTextEdit="1"/>
          </p:cNvSpPr>
          <p:nvPr>
            <p:ph type="sldImg"/>
          </p:nvPr>
        </p:nvSpPr>
        <p:spPr>
          <a:xfrm>
            <a:off x="1143000" y="685800"/>
            <a:ext cx="4572000" cy="3429000"/>
          </a:xfrm>
          <a:ln/>
        </p:spPr>
      </p:sp>
      <p:sp>
        <p:nvSpPr>
          <p:cNvPr id="177155"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10319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84D0E-6D1B-4A0E-AF44-C019523447EE}" type="slidenum">
              <a:rPr lang="cs-CZ"/>
              <a:pPr/>
              <a:t>14</a:t>
            </a:fld>
            <a:endParaRPr lang="cs-CZ"/>
          </a:p>
        </p:txBody>
      </p:sp>
      <p:sp>
        <p:nvSpPr>
          <p:cNvPr id="181250" name="Rectangle 2"/>
          <p:cNvSpPr>
            <a:spLocks noGrp="1" noRot="1" noChangeAspect="1" noChangeArrowheads="1" noTextEdit="1"/>
          </p:cNvSpPr>
          <p:nvPr>
            <p:ph type="sldImg"/>
          </p:nvPr>
        </p:nvSpPr>
        <p:spPr>
          <a:xfrm>
            <a:off x="1143000" y="685800"/>
            <a:ext cx="4572000" cy="3429000"/>
          </a:xfrm>
          <a:ln/>
        </p:spPr>
      </p:sp>
      <p:sp>
        <p:nvSpPr>
          <p:cNvPr id="18125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74824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E07D0-5826-49B3-AF21-704E613DB7D1}" type="slidenum">
              <a:rPr lang="cs-CZ"/>
              <a:pPr/>
              <a:t>15</a:t>
            </a:fld>
            <a:endParaRPr lang="cs-CZ"/>
          </a:p>
        </p:txBody>
      </p:sp>
      <p:sp>
        <p:nvSpPr>
          <p:cNvPr id="183298" name="Rectangle 2"/>
          <p:cNvSpPr>
            <a:spLocks noGrp="1" noRot="1" noChangeAspect="1" noChangeArrowheads="1" noTextEdit="1"/>
          </p:cNvSpPr>
          <p:nvPr>
            <p:ph type="sldImg"/>
          </p:nvPr>
        </p:nvSpPr>
        <p:spPr>
          <a:xfrm>
            <a:off x="1143000" y="685800"/>
            <a:ext cx="4572000" cy="3429000"/>
          </a:xfrm>
          <a:ln/>
        </p:spPr>
      </p:sp>
      <p:sp>
        <p:nvSpPr>
          <p:cNvPr id="18329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71708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16D9B-59E6-4D27-923D-FDB517627C2F}" type="slidenum">
              <a:rPr lang="cs-CZ"/>
              <a:pPr/>
              <a:t>16</a:t>
            </a:fld>
            <a:endParaRPr lang="cs-CZ"/>
          </a:p>
        </p:txBody>
      </p:sp>
      <p:sp>
        <p:nvSpPr>
          <p:cNvPr id="189442" name="Rectangle 2"/>
          <p:cNvSpPr>
            <a:spLocks noGrp="1" noRot="1" noChangeAspect="1" noChangeArrowheads="1" noTextEdit="1"/>
          </p:cNvSpPr>
          <p:nvPr>
            <p:ph type="sldImg"/>
          </p:nvPr>
        </p:nvSpPr>
        <p:spPr>
          <a:xfrm>
            <a:off x="1143000" y="685800"/>
            <a:ext cx="4572000" cy="3429000"/>
          </a:xfrm>
          <a:ln/>
        </p:spPr>
      </p:sp>
      <p:sp>
        <p:nvSpPr>
          <p:cNvPr id="189443" name="Rectangle 3"/>
          <p:cNvSpPr>
            <a:spLocks noGrp="1" noChangeArrowheads="1"/>
          </p:cNvSpPr>
          <p:nvPr>
            <p:ph type="body" idx="1"/>
          </p:nvPr>
        </p:nvSpPr>
        <p:spPr/>
        <p:txBody>
          <a:bodyPr/>
          <a:lstStyle/>
          <a:p>
            <a:r>
              <a:rPr lang="cs-CZ" b="1"/>
              <a:t>Kapacita paměti: </a:t>
            </a:r>
            <a:r>
              <a:rPr lang="cs-CZ"/>
              <a:t>podobně jako u operačních pamětí základní desky je asi nejdůležitějším kritériem. 256 MB je špičkovou hodnotou, průměrem je 128 MB. 64 MB je osazeno pouze u levných grafických karet a menší velikosti najdeme pouze na videokartách starších PC.</a:t>
            </a:r>
          </a:p>
          <a:p>
            <a:r>
              <a:rPr lang="cs-CZ" b="1"/>
              <a:t>Takt paměti a její typ: </a:t>
            </a:r>
            <a:r>
              <a:rPr lang="cs-CZ"/>
              <a:t>opět jde o rychlost, s jakou probíhá komunikace s pamětí. Používají se výhradně rychlé paměti DDR (případně DDR2, nejnověji DDR3). Frekvence pamětí se pohybují od 350 do 540 MHz. Protože jde o paměti DDR, je skutečný takt dvojnásobný.</a:t>
            </a:r>
          </a:p>
          <a:p>
            <a:r>
              <a:rPr lang="cs-CZ" b="1"/>
              <a:t>Šířka paměťové sběrnice </a:t>
            </a:r>
            <a:r>
              <a:rPr lang="cs-CZ"/>
              <a:t>(v bitech): Čím je sběrnice širší, tím více údajů se přenese během jednoho taktu. Minimální šířka je 64 bitů, standardem je 128 bitů a špičkovou hodnotou 256 bitů.</a:t>
            </a:r>
          </a:p>
          <a:p>
            <a:r>
              <a:rPr lang="cs-CZ"/>
              <a:t>*   Maximální teoretickou propustnost pamětí získáme ze šířky sběrnice a její rychlosti.</a:t>
            </a:r>
          </a:p>
        </p:txBody>
      </p:sp>
    </p:spTree>
    <p:extLst>
      <p:ext uri="{BB962C8B-B14F-4D97-AF65-F5344CB8AC3E}">
        <p14:creationId xmlns:p14="http://schemas.microsoft.com/office/powerpoint/2010/main" val="317255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EFC93-CEC2-4D9D-BC16-6EF6AD475756}" type="slidenum">
              <a:rPr lang="cs-CZ"/>
              <a:pPr/>
              <a:t>17</a:t>
            </a:fld>
            <a:endParaRPr lang="cs-CZ"/>
          </a:p>
        </p:txBody>
      </p:sp>
      <p:sp>
        <p:nvSpPr>
          <p:cNvPr id="191490" name="Rectangle 2"/>
          <p:cNvSpPr>
            <a:spLocks noGrp="1" noRot="1" noChangeAspect="1" noChangeArrowheads="1" noTextEdit="1"/>
          </p:cNvSpPr>
          <p:nvPr>
            <p:ph type="sldImg"/>
          </p:nvPr>
        </p:nvSpPr>
        <p:spPr>
          <a:xfrm>
            <a:off x="1143000" y="685800"/>
            <a:ext cx="4572000" cy="3429000"/>
          </a:xfrm>
          <a:ln/>
        </p:spPr>
      </p:sp>
      <p:sp>
        <p:nvSpPr>
          <p:cNvPr id="191491" name="Rectangle 3"/>
          <p:cNvSpPr>
            <a:spLocks noGrp="1" noChangeArrowheads="1"/>
          </p:cNvSpPr>
          <p:nvPr>
            <p:ph type="body" idx="1"/>
          </p:nvPr>
        </p:nvSpPr>
        <p:spPr/>
        <p:txBody>
          <a:bodyPr/>
          <a:lstStyle/>
          <a:p>
            <a:r>
              <a:rPr lang="cs-CZ"/>
              <a:t> </a:t>
            </a:r>
            <a:r>
              <a:rPr lang="cs-CZ" b="1"/>
              <a:t>TV-Output (televizní výstup): </a:t>
            </a:r>
            <a:r>
              <a:rPr lang="cs-CZ"/>
              <a:t>obvod umožňující poslat výstupní obraz kromě na LCD-panel (či monitor) také na jiná vnější </a:t>
            </a:r>
            <a:r>
              <a:rPr lang="cs-CZ" i="1"/>
              <a:t>zařízení. </a:t>
            </a:r>
            <a:r>
              <a:rPr lang="cs-CZ"/>
              <a:t>Nejčastěji jde o televizi a projektor.</a:t>
            </a:r>
          </a:p>
          <a:p>
            <a:r>
              <a:rPr lang="cs-CZ" b="1"/>
              <a:t>Obvod VIVO (Video In Video Out): </a:t>
            </a:r>
            <a:r>
              <a:rPr lang="cs-CZ"/>
              <a:t>grafická karta podporuje nejen televizní výstup TV-Out, ale navíc je osazena i převodníkem A/D. To umožňuje příjem signálu z televize, ale </a:t>
            </a:r>
            <a:r>
              <a:rPr lang="cs-CZ" i="1"/>
              <a:t>používá </a:t>
            </a:r>
            <a:r>
              <a:rPr lang="cs-CZ"/>
              <a:t>se především pro připojení videa. Taková karta pak umožňuje úpravu videa. (Cenu karty určuje grafický čip, obvody VIVO výrobek nijak zvlášť neprodražujf.)</a:t>
            </a:r>
          </a:p>
          <a:p>
            <a:r>
              <a:rPr lang="cs-CZ" b="1"/>
              <a:t>TV-Tuner: </a:t>
            </a:r>
            <a:r>
              <a:rPr lang="cs-CZ"/>
              <a:t>obvod, který dokáže přijímat televizní signál a dále jej zpracovat. Z počítače je pak možné udělat televizor.</a:t>
            </a:r>
          </a:p>
          <a:p>
            <a:r>
              <a:rPr lang="cs-CZ"/>
              <a:t>Mnoho karet je osazeno obvody pro dekódování </a:t>
            </a:r>
            <a:r>
              <a:rPr lang="cs-CZ" b="1"/>
              <a:t>MPEG-2 </a:t>
            </a:r>
            <a:r>
              <a:rPr lang="cs-CZ"/>
              <a:t>(formát komprese DVD), což výrazně šetří čas mikroprocesoru a zrychluje práci s DVD.</a:t>
            </a:r>
          </a:p>
          <a:p>
            <a:r>
              <a:rPr lang="cs-CZ" b="1"/>
              <a:t>Podpora více monitorů: </a:t>
            </a:r>
            <a:r>
              <a:rPr lang="cs-CZ"/>
              <a:t>pro některé programy (např. CAD) je výhodné rozdělit pracovní plochu na několik monitorů. Tuto funkci dražší karty také často podporují.</a:t>
            </a:r>
          </a:p>
        </p:txBody>
      </p:sp>
    </p:spTree>
    <p:extLst>
      <p:ext uri="{BB962C8B-B14F-4D97-AF65-F5344CB8AC3E}">
        <p14:creationId xmlns:p14="http://schemas.microsoft.com/office/powerpoint/2010/main" val="167717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6194C-EA1A-48B8-9751-22A259101E0A}" type="slidenum">
              <a:rPr lang="cs-CZ"/>
              <a:pPr/>
              <a:t>18</a:t>
            </a:fld>
            <a:endParaRPr lang="cs-CZ"/>
          </a:p>
        </p:txBody>
      </p:sp>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a:t>Z praktického hlediska je důležité, aby karta podporovala co nejvyšší verzi API (u PC to momentálně je </a:t>
            </a:r>
            <a:r>
              <a:rPr lang="cs-CZ" dirty="0" err="1"/>
              <a:t>DirectX</a:t>
            </a:r>
            <a:r>
              <a:rPr lang="cs-CZ" dirty="0"/>
              <a:t> 9c) a aby toto rozhraní bylo také do operačního systému nahráno! Rozhraní </a:t>
            </a:r>
            <a:r>
              <a:rPr lang="cs-CZ" dirty="0" err="1"/>
              <a:t>DirectX</a:t>
            </a:r>
            <a:r>
              <a:rPr lang="cs-CZ" dirty="0"/>
              <a:t> představuje sadu rozhraní API integrovaných do systému Windows. Tato rozhraní tvoří platformu, na které mohou vývojáři softwaru vytvářet programy komunikující s nejrůznějším hardwarem (zvuková karta, klávesnice atd.). </a:t>
            </a:r>
          </a:p>
          <a:p>
            <a:endParaRPr lang="cs-CZ" dirty="0"/>
          </a:p>
        </p:txBody>
      </p:sp>
    </p:spTree>
    <p:extLst>
      <p:ext uri="{BB962C8B-B14F-4D97-AF65-F5344CB8AC3E}">
        <p14:creationId xmlns:p14="http://schemas.microsoft.com/office/powerpoint/2010/main" val="21284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AF436-BA09-4AD6-8797-8BADFB649BEC}" type="slidenum">
              <a:rPr lang="cs-CZ"/>
              <a:pPr/>
              <a:t>19</a:t>
            </a:fld>
            <a:endParaRPr lang="cs-CZ"/>
          </a:p>
        </p:txBody>
      </p:sp>
      <p:sp>
        <p:nvSpPr>
          <p:cNvPr id="41986" name="Rectangle 2"/>
          <p:cNvSpPr>
            <a:spLocks noGrp="1" noRot="1" noChangeAspect="1" noChangeArrowheads="1" noTextEdit="1"/>
          </p:cNvSpPr>
          <p:nvPr>
            <p:ph type="sldImg"/>
          </p:nvPr>
        </p:nvSpPr>
        <p:spPr>
          <a:xfrm>
            <a:off x="1143000" y="685800"/>
            <a:ext cx="4572000" cy="3429000"/>
          </a:xfrm>
          <a:ln/>
        </p:spPr>
      </p:sp>
      <p:sp>
        <p:nvSpPr>
          <p:cNvPr id="4198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233382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F6389-4CE2-488A-8179-38CE65420426}" type="slidenum">
              <a:rPr lang="cs-CZ"/>
              <a:pPr/>
              <a:t>20</a:t>
            </a:fld>
            <a:endParaRPr lang="cs-CZ"/>
          </a:p>
        </p:txBody>
      </p:sp>
      <p:sp>
        <p:nvSpPr>
          <p:cNvPr id="44034" name="Rectangle 2"/>
          <p:cNvSpPr>
            <a:spLocks noGrp="1" noRot="1" noChangeAspect="1" noChangeArrowheads="1" noTextEdit="1"/>
          </p:cNvSpPr>
          <p:nvPr>
            <p:ph type="sldImg"/>
          </p:nvPr>
        </p:nvSpPr>
        <p:spPr>
          <a:xfrm>
            <a:off x="1143000" y="685800"/>
            <a:ext cx="4572000" cy="3429000"/>
          </a:xfrm>
          <a:ln/>
        </p:spPr>
      </p:sp>
      <p:sp>
        <p:nvSpPr>
          <p:cNvPr id="44035" name="Rectangle 3"/>
          <p:cNvSpPr>
            <a:spLocks noGrp="1" noChangeArrowheads="1"/>
          </p:cNvSpPr>
          <p:nvPr>
            <p:ph type="body" idx="1"/>
          </p:nvPr>
        </p:nvSpPr>
        <p:spPr/>
        <p:txBody>
          <a:bodyPr/>
          <a:lstStyle/>
          <a:p>
            <a:r>
              <a:rPr lang="cs-CZ"/>
              <a:t>(Monitory dokážou zpracovat pouze analogový signál.)</a:t>
            </a:r>
          </a:p>
        </p:txBody>
      </p:sp>
    </p:spTree>
    <p:extLst>
      <p:ext uri="{BB962C8B-B14F-4D97-AF65-F5344CB8AC3E}">
        <p14:creationId xmlns:p14="http://schemas.microsoft.com/office/powerpoint/2010/main" val="318141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BA821D-DE31-4CE3-87AA-CC8EFC9D39C6}" type="slidenum">
              <a:rPr lang="cs-CZ"/>
              <a:pPr/>
              <a:t>21</a:t>
            </a:fld>
            <a:endParaRPr lang="cs-CZ"/>
          </a:p>
        </p:txBody>
      </p:sp>
      <p:sp>
        <p:nvSpPr>
          <p:cNvPr id="46082" name="Rectangle 2"/>
          <p:cNvSpPr>
            <a:spLocks noGrp="1" noRot="1" noChangeAspect="1" noChangeArrowheads="1" noTextEdit="1"/>
          </p:cNvSpPr>
          <p:nvPr>
            <p:ph type="sldImg"/>
          </p:nvPr>
        </p:nvSpPr>
        <p:spPr>
          <a:xfrm>
            <a:off x="1143000" y="685800"/>
            <a:ext cx="4572000" cy="3429000"/>
          </a:xfrm>
          <a:ln/>
        </p:spPr>
      </p:sp>
      <p:sp>
        <p:nvSpPr>
          <p:cNvPr id="46083"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8070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C777E-B634-4895-87EC-993A77D6FE3B}" type="slidenum">
              <a:rPr lang="cs-CZ"/>
              <a:pPr/>
              <a:t>3</a:t>
            </a:fld>
            <a:endParaRPr lang="cs-CZ"/>
          </a:p>
        </p:txBody>
      </p:sp>
      <p:sp>
        <p:nvSpPr>
          <p:cNvPr id="11266" name="Rectangle 2"/>
          <p:cNvSpPr>
            <a:spLocks noGrp="1" noRot="1" noChangeAspect="1" noChangeArrowheads="1" noTextEdit="1"/>
          </p:cNvSpPr>
          <p:nvPr>
            <p:ph type="sldImg"/>
          </p:nvPr>
        </p:nvSpPr>
        <p:spPr>
          <a:xfrm>
            <a:off x="1143000" y="685800"/>
            <a:ext cx="4572000" cy="3429000"/>
          </a:xfrm>
          <a:ln/>
        </p:spPr>
      </p:sp>
      <p:sp>
        <p:nvSpPr>
          <p:cNvPr id="1126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50251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F2C6-C292-48E8-9E6C-B124F58FD7FB}" type="slidenum">
              <a:rPr lang="cs-CZ"/>
              <a:pPr/>
              <a:t>22</a:t>
            </a:fld>
            <a:endParaRPr lang="cs-CZ"/>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endParaRPr lang="cs-CZ" dirty="0"/>
          </a:p>
        </p:txBody>
      </p:sp>
    </p:spTree>
    <p:extLst>
      <p:ext uri="{BB962C8B-B14F-4D97-AF65-F5344CB8AC3E}">
        <p14:creationId xmlns:p14="http://schemas.microsoft.com/office/powerpoint/2010/main" val="108737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F2C6-C292-48E8-9E6C-B124F58FD7FB}" type="slidenum">
              <a:rPr lang="cs-CZ"/>
              <a:pPr/>
              <a:t>23</a:t>
            </a:fld>
            <a:endParaRPr lang="cs-CZ"/>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endParaRPr lang="cs-CZ" dirty="0"/>
          </a:p>
        </p:txBody>
      </p:sp>
    </p:spTree>
    <p:extLst>
      <p:ext uri="{BB962C8B-B14F-4D97-AF65-F5344CB8AC3E}">
        <p14:creationId xmlns:p14="http://schemas.microsoft.com/office/powerpoint/2010/main" val="532741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F2C6-C292-48E8-9E6C-B124F58FD7FB}" type="slidenum">
              <a:rPr lang="cs-CZ"/>
              <a:pPr/>
              <a:t>24</a:t>
            </a:fld>
            <a:endParaRPr lang="cs-CZ"/>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endParaRPr lang="cs-CZ" dirty="0"/>
          </a:p>
        </p:txBody>
      </p:sp>
    </p:spTree>
    <p:extLst>
      <p:ext uri="{BB962C8B-B14F-4D97-AF65-F5344CB8AC3E}">
        <p14:creationId xmlns:p14="http://schemas.microsoft.com/office/powerpoint/2010/main" val="32726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F2C6-C292-48E8-9E6C-B124F58FD7FB}" type="slidenum">
              <a:rPr lang="cs-CZ"/>
              <a:pPr/>
              <a:t>27</a:t>
            </a:fld>
            <a:endParaRPr lang="cs-CZ"/>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endParaRPr lang="cs-CZ" dirty="0"/>
          </a:p>
        </p:txBody>
      </p:sp>
    </p:spTree>
    <p:extLst>
      <p:ext uri="{BB962C8B-B14F-4D97-AF65-F5344CB8AC3E}">
        <p14:creationId xmlns:p14="http://schemas.microsoft.com/office/powerpoint/2010/main" val="2334264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F702F-D24F-4230-8EEC-000D2ACAA4E4}" type="slidenum">
              <a:rPr lang="cs-CZ"/>
              <a:pPr/>
              <a:t>28</a:t>
            </a:fld>
            <a:endParaRPr lang="cs-CZ"/>
          </a:p>
        </p:txBody>
      </p:sp>
      <p:sp>
        <p:nvSpPr>
          <p:cNvPr id="56322" name="Rectangle 2"/>
          <p:cNvSpPr>
            <a:spLocks noGrp="1" noRot="1" noChangeAspect="1" noChangeArrowheads="1" noTextEdit="1"/>
          </p:cNvSpPr>
          <p:nvPr>
            <p:ph type="sldImg"/>
          </p:nvPr>
        </p:nvSpPr>
        <p:spPr>
          <a:xfrm>
            <a:off x="1143000" y="685800"/>
            <a:ext cx="4572000" cy="3429000"/>
          </a:xfrm>
          <a:ln/>
        </p:spPr>
      </p:sp>
      <p:sp>
        <p:nvSpPr>
          <p:cNvPr id="56323"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994598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AB974-40DE-4A71-A774-D9A0ED7CC889}" type="slidenum">
              <a:rPr lang="cs-CZ"/>
              <a:pPr/>
              <a:t>29</a:t>
            </a:fld>
            <a:endParaRPr lang="cs-CZ"/>
          </a:p>
        </p:txBody>
      </p:sp>
      <p:sp>
        <p:nvSpPr>
          <p:cNvPr id="62466" name="Rectangle 2"/>
          <p:cNvSpPr>
            <a:spLocks noGrp="1" noRot="1" noChangeAspect="1" noChangeArrowheads="1" noTextEdit="1"/>
          </p:cNvSpPr>
          <p:nvPr>
            <p:ph type="sldImg"/>
          </p:nvPr>
        </p:nvSpPr>
        <p:spPr>
          <a:xfrm>
            <a:off x="1143000" y="685800"/>
            <a:ext cx="4572000" cy="3429000"/>
          </a:xfrm>
          <a:ln/>
        </p:spPr>
      </p:sp>
      <p:sp>
        <p:nvSpPr>
          <p:cNvPr id="62467" name="Rectangle 3"/>
          <p:cNvSpPr>
            <a:spLocks noGrp="1" noChangeArrowheads="1"/>
          </p:cNvSpPr>
          <p:nvPr>
            <p:ph type="body" idx="1"/>
          </p:nvPr>
        </p:nvSpPr>
        <p:spPr/>
        <p:txBody>
          <a:bodyPr/>
          <a:lstStyle/>
          <a:p>
            <a:r>
              <a:rPr lang="cs-CZ"/>
              <a:t>Teoreticky by zdvojení karet mělo znamenat až zdvojnásobení počtu pipeline i propustnosti grafické paměti. Je však jasné, že řešení má nějakou režii, takže k dvojnásobnému zvýšení výkonu určitě nedojde.</a:t>
            </a:r>
          </a:p>
          <a:p>
            <a:endParaRPr lang="cs-CZ"/>
          </a:p>
        </p:txBody>
      </p:sp>
    </p:spTree>
    <p:extLst>
      <p:ext uri="{BB962C8B-B14F-4D97-AF65-F5344CB8AC3E}">
        <p14:creationId xmlns:p14="http://schemas.microsoft.com/office/powerpoint/2010/main" val="314353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AB974-40DE-4A71-A774-D9A0ED7CC889}" type="slidenum">
              <a:rPr lang="cs-CZ"/>
              <a:pPr/>
              <a:t>30</a:t>
            </a:fld>
            <a:endParaRPr lang="cs-CZ"/>
          </a:p>
        </p:txBody>
      </p:sp>
      <p:sp>
        <p:nvSpPr>
          <p:cNvPr id="62466" name="Rectangle 2"/>
          <p:cNvSpPr>
            <a:spLocks noGrp="1" noRot="1" noChangeAspect="1" noChangeArrowheads="1" noTextEdit="1"/>
          </p:cNvSpPr>
          <p:nvPr>
            <p:ph type="sldImg"/>
          </p:nvPr>
        </p:nvSpPr>
        <p:spPr>
          <a:xfrm>
            <a:off x="1143000" y="685800"/>
            <a:ext cx="4572000" cy="3429000"/>
          </a:xfrm>
          <a:ln/>
        </p:spPr>
      </p:sp>
      <p:sp>
        <p:nvSpPr>
          <p:cNvPr id="62467" name="Rectangle 3"/>
          <p:cNvSpPr>
            <a:spLocks noGrp="1" noChangeArrowheads="1"/>
          </p:cNvSpPr>
          <p:nvPr>
            <p:ph type="body" idx="1"/>
          </p:nvPr>
        </p:nvSpPr>
        <p:spPr/>
        <p:txBody>
          <a:bodyPr/>
          <a:lstStyle/>
          <a:p>
            <a:r>
              <a:rPr lang="cs-CZ"/>
              <a:t>Teoreticky by zdvojení karet mělo znamenat až zdvojnásobení počtu pipeline i propustnosti grafické paměti. Je však jasné, že řešení má nějakou režii, takže k dvojnásobnému zvýšení výkonu určitě nedojde.</a:t>
            </a:r>
          </a:p>
          <a:p>
            <a:endParaRPr lang="cs-CZ"/>
          </a:p>
        </p:txBody>
      </p:sp>
    </p:spTree>
    <p:extLst>
      <p:ext uri="{BB962C8B-B14F-4D97-AF65-F5344CB8AC3E}">
        <p14:creationId xmlns:p14="http://schemas.microsoft.com/office/powerpoint/2010/main" val="116109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5FD35-9634-421D-9EFB-AA06BBC459C2}" type="slidenum">
              <a:rPr lang="cs-CZ"/>
              <a:pPr/>
              <a:t>31</a:t>
            </a:fld>
            <a:endParaRPr lang="cs-CZ"/>
          </a:p>
        </p:txBody>
      </p:sp>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210967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5F7D8-C6AE-4E90-9934-6EFCA878BA61}" type="slidenum">
              <a:rPr lang="cs-CZ"/>
              <a:pPr/>
              <a:t>32</a:t>
            </a:fld>
            <a:endParaRPr lang="cs-CZ"/>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923784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B2451-02B4-449A-A70B-AAC76F728A64}" type="slidenum">
              <a:rPr lang="cs-CZ"/>
              <a:pPr/>
              <a:t>33</a:t>
            </a:fld>
            <a:endParaRPr lang="cs-CZ"/>
          </a:p>
        </p:txBody>
      </p:sp>
      <p:sp>
        <p:nvSpPr>
          <p:cNvPr id="211970" name="Rectangle 2"/>
          <p:cNvSpPr>
            <a:spLocks noGrp="1" noRot="1" noChangeAspect="1" noChangeArrowheads="1" noTextEdit="1"/>
          </p:cNvSpPr>
          <p:nvPr>
            <p:ph type="sldImg"/>
          </p:nvPr>
        </p:nvSpPr>
        <p:spPr>
          <a:xfrm>
            <a:off x="1143000" y="685800"/>
            <a:ext cx="4572000" cy="3429000"/>
          </a:xfrm>
          <a:ln/>
        </p:spPr>
      </p:sp>
      <p:sp>
        <p:nvSpPr>
          <p:cNvPr id="21197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80509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139A10-9569-4AC6-83A2-0EDAE5F129C4}" type="slidenum">
              <a:rPr lang="cs-CZ"/>
              <a:pPr/>
              <a:t>4</a:t>
            </a:fld>
            <a:endParaRPr lang="cs-CZ"/>
          </a:p>
        </p:txBody>
      </p:sp>
      <p:sp>
        <p:nvSpPr>
          <p:cNvPr id="13314" name="Rectangle 2"/>
          <p:cNvSpPr>
            <a:spLocks noGrp="1" noRot="1" noChangeAspect="1" noChangeArrowheads="1" noTextEdit="1"/>
          </p:cNvSpPr>
          <p:nvPr>
            <p:ph type="sldImg"/>
          </p:nvPr>
        </p:nvSpPr>
        <p:spPr>
          <a:xfrm>
            <a:off x="1143000" y="685800"/>
            <a:ext cx="4572000" cy="3429000"/>
          </a:xfrm>
          <a:ln/>
        </p:spPr>
      </p:sp>
      <p:sp>
        <p:nvSpPr>
          <p:cNvPr id="13315"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613227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07994-FEC1-4DB3-B6EF-2A4CE57BAC15}" type="slidenum">
              <a:rPr lang="cs-CZ"/>
              <a:pPr/>
              <a:t>34</a:t>
            </a:fld>
            <a:endParaRPr lang="cs-CZ"/>
          </a:p>
        </p:txBody>
      </p:sp>
      <p:sp>
        <p:nvSpPr>
          <p:cNvPr id="236546" name="Rectangle 2"/>
          <p:cNvSpPr>
            <a:spLocks noGrp="1" noRot="1" noChangeAspect="1" noChangeArrowheads="1" noTextEdit="1"/>
          </p:cNvSpPr>
          <p:nvPr>
            <p:ph type="sldImg"/>
          </p:nvPr>
        </p:nvSpPr>
        <p:spPr>
          <a:xfrm>
            <a:off x="1143000" y="685800"/>
            <a:ext cx="4572000" cy="3429000"/>
          </a:xfrm>
          <a:ln/>
        </p:spPr>
      </p:sp>
      <p:sp>
        <p:nvSpPr>
          <p:cNvPr id="23654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624529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F8151-A0A1-453A-89BA-756E686BA513}" type="slidenum">
              <a:rPr lang="cs-CZ"/>
              <a:pPr/>
              <a:t>35</a:t>
            </a:fld>
            <a:endParaRPr lang="cs-CZ"/>
          </a:p>
        </p:txBody>
      </p:sp>
      <p:sp>
        <p:nvSpPr>
          <p:cNvPr id="234498" name="Rectangle 2"/>
          <p:cNvSpPr>
            <a:spLocks noGrp="1" noRot="1" noChangeAspect="1" noChangeArrowheads="1" noTextEdit="1"/>
          </p:cNvSpPr>
          <p:nvPr>
            <p:ph type="sldImg"/>
          </p:nvPr>
        </p:nvSpPr>
        <p:spPr>
          <a:xfrm>
            <a:off x="1143000" y="685800"/>
            <a:ext cx="4572000" cy="3429000"/>
          </a:xfrm>
          <a:ln/>
        </p:spPr>
      </p:sp>
      <p:sp>
        <p:nvSpPr>
          <p:cNvPr id="23449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125761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45B2D-D470-4E17-9A4D-519D1B32AD17}" type="slidenum">
              <a:rPr lang="cs-CZ"/>
              <a:pPr/>
              <a:t>36</a:t>
            </a:fld>
            <a:endParaRPr lang="cs-CZ"/>
          </a:p>
        </p:txBody>
      </p:sp>
      <p:sp>
        <p:nvSpPr>
          <p:cNvPr id="232450" name="Rectangle 2"/>
          <p:cNvSpPr>
            <a:spLocks noGrp="1" noRot="1" noChangeAspect="1" noChangeArrowheads="1" noTextEdit="1"/>
          </p:cNvSpPr>
          <p:nvPr>
            <p:ph type="sldImg"/>
          </p:nvPr>
        </p:nvSpPr>
        <p:spPr>
          <a:xfrm>
            <a:off x="1143000" y="685800"/>
            <a:ext cx="4572000" cy="3429000"/>
          </a:xfrm>
          <a:ln/>
        </p:spPr>
      </p:sp>
      <p:sp>
        <p:nvSpPr>
          <p:cNvPr id="23245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418510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2CCAD-899D-492E-93A3-E3F9EC13EE1B}" type="slidenum">
              <a:rPr lang="cs-CZ"/>
              <a:pPr/>
              <a:t>37</a:t>
            </a:fld>
            <a:endParaRPr lang="cs-CZ"/>
          </a:p>
        </p:txBody>
      </p:sp>
      <p:sp>
        <p:nvSpPr>
          <p:cNvPr id="240642" name="Rectangle 2"/>
          <p:cNvSpPr>
            <a:spLocks noGrp="1" noRot="1" noChangeAspect="1" noChangeArrowheads="1" noTextEdit="1"/>
          </p:cNvSpPr>
          <p:nvPr>
            <p:ph type="sldImg"/>
          </p:nvPr>
        </p:nvSpPr>
        <p:spPr>
          <a:xfrm>
            <a:off x="1143000" y="685800"/>
            <a:ext cx="4572000" cy="3429000"/>
          </a:xfrm>
          <a:ln/>
        </p:spPr>
      </p:sp>
      <p:sp>
        <p:nvSpPr>
          <p:cNvPr id="240643"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4256802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2E03C-B526-4F36-B658-679B2877E7F5}" type="slidenum">
              <a:rPr lang="cs-CZ"/>
              <a:pPr/>
              <a:t>38</a:t>
            </a:fld>
            <a:endParaRPr lang="cs-CZ"/>
          </a:p>
        </p:txBody>
      </p:sp>
      <p:sp>
        <p:nvSpPr>
          <p:cNvPr id="242690" name="Rectangle 2"/>
          <p:cNvSpPr>
            <a:spLocks noGrp="1" noRot="1" noChangeAspect="1" noChangeArrowheads="1" noTextEdit="1"/>
          </p:cNvSpPr>
          <p:nvPr>
            <p:ph type="sldImg"/>
          </p:nvPr>
        </p:nvSpPr>
        <p:spPr>
          <a:xfrm>
            <a:off x="1143000" y="685800"/>
            <a:ext cx="4572000" cy="3429000"/>
          </a:xfrm>
          <a:ln/>
        </p:spPr>
      </p:sp>
      <p:sp>
        <p:nvSpPr>
          <p:cNvPr id="24269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656179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8EF60-57F4-4C86-9640-7137A02C5CC3}" type="slidenum">
              <a:rPr lang="cs-CZ"/>
              <a:pPr/>
              <a:t>39</a:t>
            </a:fld>
            <a:endParaRPr lang="cs-CZ"/>
          </a:p>
        </p:txBody>
      </p:sp>
      <p:sp>
        <p:nvSpPr>
          <p:cNvPr id="244738" name="Rectangle 2"/>
          <p:cNvSpPr>
            <a:spLocks noGrp="1" noRot="1" noChangeAspect="1" noChangeArrowheads="1" noTextEdit="1"/>
          </p:cNvSpPr>
          <p:nvPr>
            <p:ph type="sldImg"/>
          </p:nvPr>
        </p:nvSpPr>
        <p:spPr>
          <a:xfrm>
            <a:off x="1143000" y="685800"/>
            <a:ext cx="4572000" cy="3429000"/>
          </a:xfrm>
          <a:ln/>
        </p:spPr>
      </p:sp>
      <p:sp>
        <p:nvSpPr>
          <p:cNvPr id="24473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889542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A6BD8-380E-4F3C-9E89-68869B95227B}" type="slidenum">
              <a:rPr lang="cs-CZ"/>
              <a:pPr/>
              <a:t>40</a:t>
            </a:fld>
            <a:endParaRPr lang="cs-CZ"/>
          </a:p>
        </p:txBody>
      </p:sp>
      <p:sp>
        <p:nvSpPr>
          <p:cNvPr id="246786" name="Rectangle 2"/>
          <p:cNvSpPr>
            <a:spLocks noGrp="1" noRot="1" noChangeAspect="1" noChangeArrowheads="1" noTextEdit="1"/>
          </p:cNvSpPr>
          <p:nvPr>
            <p:ph type="sldImg"/>
          </p:nvPr>
        </p:nvSpPr>
        <p:spPr>
          <a:xfrm>
            <a:off x="1143000" y="685800"/>
            <a:ext cx="4572000" cy="3429000"/>
          </a:xfrm>
          <a:ln/>
        </p:spPr>
      </p:sp>
      <p:sp>
        <p:nvSpPr>
          <p:cNvPr id="24678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679057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A6BD8-380E-4F3C-9E89-68869B95227B}" type="slidenum">
              <a:rPr lang="cs-CZ"/>
              <a:pPr/>
              <a:t>41</a:t>
            </a:fld>
            <a:endParaRPr lang="cs-CZ"/>
          </a:p>
        </p:txBody>
      </p:sp>
      <p:sp>
        <p:nvSpPr>
          <p:cNvPr id="246786" name="Rectangle 2"/>
          <p:cNvSpPr>
            <a:spLocks noGrp="1" noRot="1" noChangeAspect="1" noChangeArrowheads="1" noTextEdit="1"/>
          </p:cNvSpPr>
          <p:nvPr>
            <p:ph type="sldImg"/>
          </p:nvPr>
        </p:nvSpPr>
        <p:spPr>
          <a:xfrm>
            <a:off x="1143000" y="685800"/>
            <a:ext cx="4572000" cy="3429000"/>
          </a:xfrm>
          <a:ln/>
        </p:spPr>
      </p:sp>
      <p:sp>
        <p:nvSpPr>
          <p:cNvPr id="24678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119926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E89FA-9E99-4005-BA65-F13799242CBB}" type="slidenum">
              <a:rPr lang="cs-CZ"/>
              <a:pPr/>
              <a:t>42</a:t>
            </a:fld>
            <a:endParaRPr lang="cs-CZ"/>
          </a:p>
        </p:txBody>
      </p:sp>
      <p:sp>
        <p:nvSpPr>
          <p:cNvPr id="248834" name="Rectangle 2"/>
          <p:cNvSpPr>
            <a:spLocks noGrp="1" noRot="1" noChangeAspect="1" noChangeArrowheads="1" noTextEdit="1"/>
          </p:cNvSpPr>
          <p:nvPr>
            <p:ph type="sldImg"/>
          </p:nvPr>
        </p:nvSpPr>
        <p:spPr>
          <a:xfrm>
            <a:off x="1143000" y="685800"/>
            <a:ext cx="4572000" cy="3429000"/>
          </a:xfrm>
          <a:ln/>
        </p:spPr>
      </p:sp>
      <p:sp>
        <p:nvSpPr>
          <p:cNvPr id="248835" name="Rectangle 3"/>
          <p:cNvSpPr>
            <a:spLocks noGrp="1" noChangeArrowheads="1"/>
          </p:cNvSpPr>
          <p:nvPr>
            <p:ph type="body" idx="1"/>
          </p:nvPr>
        </p:nvSpPr>
        <p:spPr/>
        <p:txBody>
          <a:bodyPr>
            <a:normAutofit fontScale="70000" lnSpcReduction="20000"/>
          </a:bodyPr>
          <a:lstStyle/>
          <a:p>
            <a:r>
              <a:rPr lang="cs-CZ" b="1"/>
              <a:t>Obnovovací frekvence </a:t>
            </a:r>
            <a:r>
              <a:rPr lang="cs-CZ"/>
              <a:t>Buňky, z nichž je LCD-displej sestaven, mají určitou optickou setrvačnost, díky čemuž je obraz stabilnější a klidnější (nebliká jako u monitorů ČRT). Obnovovací frekvence LCD-panelů proto téměř nikdy nepřekračuje 75Hz, většinou je doporučenou frekvencí aktivních panelů 70Hz, ale obraz je absolutně klidný už při obnovovací frekvenci 60Hz. Oproti analogovému monitoru nepředstavuje obnovovací frekvence </a:t>
            </a:r>
            <a:r>
              <a:rPr lang="cs-CZ" i="1"/>
              <a:t>žádným </a:t>
            </a:r>
            <a:r>
              <a:rPr lang="cs-CZ"/>
              <a:t>problémem - to se příjemně odrazí ve zrakovém pohodlí a únavě při delší práci s LCD.</a:t>
            </a:r>
          </a:p>
          <a:p>
            <a:r>
              <a:rPr lang="cs-CZ" b="1"/>
              <a:t>Doba odezvy</a:t>
            </a:r>
            <a:endParaRPr lang="cs-CZ"/>
          </a:p>
          <a:p>
            <a:r>
              <a:rPr lang="cs-CZ"/>
              <a:t>Mírně zpomalená odezva obrazového pixelu přináší kromě výhody ve stabilitě obrazu také určité nebezpečí. Na rozdíl od monitoru, kde je odezva zobrazení neměřitelná, má každá buňka LCD (tj. pixel, tranzistor) určitou setrvačnost </a:t>
            </a:r>
            <a:r>
              <a:rPr lang="cs-CZ" i="1"/>
              <a:t>(response time). </a:t>
            </a:r>
            <a:r>
              <a:rPr lang="cs-CZ"/>
              <a:t>Vlivem setrvačnosti se obraz displeje mění velmi pomalu, což by znemožnilo hraní her či přehrávání videa. Na štěstí má lidské oko také určitou setrvačnost a pro dojem plynulého pohybu mu stačí asi 25 obrázků za vteřinu - tornu odpovídá minimální doba odezvy 40ms (1/25 s).</a:t>
            </a:r>
          </a:p>
          <a:p>
            <a:r>
              <a:rPr lang="cs-CZ" i="1"/>
              <a:t>Response Time </a:t>
            </a:r>
            <a:r>
              <a:rPr lang="cs-CZ"/>
              <a:t>nám říká, za jaký čas je pixel schopen ze zhasnutého stavu dosáhnout plného rozsvícení a opět zhasnout. Vyjádřeno osmibitové jde o sérii 0-255-0. První část 0-255 označujeme jako </a:t>
            </a:r>
            <a:r>
              <a:rPr lang="cs-CZ" i="1"/>
              <a:t>Rise Time </a:t>
            </a:r>
            <a:r>
              <a:rPr lang="cs-CZ"/>
              <a:t>(náběh, rozsvícení...), část 255-0 je </a:t>
            </a:r>
            <a:r>
              <a:rPr lang="cs-CZ" i="1"/>
              <a:t>Foli Time </a:t>
            </a:r>
            <a:r>
              <a:rPr lang="cs-CZ"/>
              <a:t>(zhasnutí, dosvit). Pro měření se často používají hodnoty v rozmezí 10-90 % maximální hodnoty jasu. To znamená, že se nedosahuje hodnot 0-255-0, ale například 10-245-10. Některé displeje rychle zvládají přechod mezi těmito hodnotami, ale pomalu dosahují krajních hodnot. Překonání posledních 10 % pro ně může představovat značné navýšení času. Proto je nutné podívat se, jakým způsobem výrobce hodnot dosáhl, a vůbec nejlepší je LCD-panely vidět v akci, především v těch aplikacích, kde je budeme používat.</a:t>
            </a:r>
          </a:p>
          <a:p>
            <a:r>
              <a:rPr lang="cs-CZ"/>
              <a:t>Doba odezvy </a:t>
            </a:r>
            <a:r>
              <a:rPr lang="cs-CZ" i="1"/>
              <a:t>(Response time) </a:t>
            </a:r>
            <a:r>
              <a:rPr lang="cs-CZ"/>
              <a:t>je tecly poměrně důležitá. U LCD způsobuje dlouhá cloba odezvy (naci 35ms) rušivé mlžení a optický neklid na hranách a plochách pohybujících se částí obrazu. S </a:t>
            </a:r>
            <a:r>
              <a:rPr lang="cs-CZ" i="1"/>
              <a:t>response time </a:t>
            </a:r>
            <a:r>
              <a:rPr lang="cs-CZ"/>
              <a:t>nemívají naštěstí dnešní LCD-panely problémy (bývá pod 20 ms). Principiálně jsou nejrychlejší panely TN, jejichž doba odezvy bývá pod 10 ms. Technologie MVA a IPS jsou pomalejší, jednotlivé typy LCD se od sebe více liší, ale jejich doby odezvy se většinou pohybují pod 20 ms.</a:t>
            </a:r>
          </a:p>
          <a:p>
            <a:r>
              <a:rPr lang="cs-CZ" b="1"/>
              <a:t>Jas</a:t>
            </a:r>
            <a:endParaRPr lang="cs-CZ"/>
          </a:p>
          <a:p>
            <a:r>
              <a:rPr lang="cs-CZ"/>
              <a:t>Udává svítivost jednotlivých bodů LCD. Jde o velmi důležitý parametr, vypovídající o tom, jak budeme obraz vidět v běžném denním světle. Přeženu-li, při malém jasu budeme moci pozorovat panel pouze v servi. Panel s dobrým jasem tedy „přesvítí"' běžné denní světlo. Spodní hranice přijatelného jasu je zhruba 250 cd/m (candel na metr), kterou dnešní LCD splňují (dosahují hodnot okol 300 cd/m).</a:t>
            </a:r>
          </a:p>
          <a:p>
            <a:r>
              <a:rPr lang="cs-CZ" b="1"/>
              <a:t>Kontrast</a:t>
            </a:r>
            <a:endParaRPr lang="cs-CZ"/>
          </a:p>
          <a:p>
            <a:r>
              <a:rPr lang="cs-CZ"/>
              <a:t>Kontrast popisuje rozdíly mezi odstíny podobných barev. Čím je lepší kontrast, tím více odstínů jedné barvy rozeznáme, obraz je pak věrnější a přesnější. Kontrast vyjadřujeme kontrastním poměrem. Za dobrý můžeme považovat kontrast 350:1 a vyšší. Panely TN mívají kontrast okolo 700:1, panelu IPS a MVA 1000:1.</a:t>
            </a:r>
          </a:p>
          <a:p>
            <a:r>
              <a:rPr lang="cs-CZ" b="1"/>
              <a:t>Uhel pohledu </a:t>
            </a:r>
            <a:r>
              <a:rPr lang="cs-CZ"/>
              <a:t>LCD-panel</a:t>
            </a:r>
          </a:p>
          <a:p>
            <a:r>
              <a:rPr lang="cs-CZ"/>
              <a:t>Jednou z velkých nevýhod technologie LCD je polarizace obrazu. Jejím vlivem dochází při bočním (či horním nebo spodním) pohledu na obraz ke ztrátě kontrastu a následně barevnosti obrazu. Při práci s LCD se tato „maličkost" může stát nepříjemným problémem (trochu se pohneme a hned je zobrazení nekvalitní, </a:t>
            </a:r>
            <a:r>
              <a:rPr lang="cs-CZ" i="1"/>
              <a:t>ztrácí </a:t>
            </a:r>
            <a:r>
              <a:rPr lang="cs-CZ"/>
              <a:t>se jas, mizí detaily a barvy atd.). Proto jsou panely vybaveny polarizačními filtry, které zvyšují pozorovací úhly. Boční (vodorovný) pozorovací úhel by měl být alespoň 140° a svislý minimálně 110°.</a:t>
            </a:r>
          </a:p>
          <a:p>
            <a:r>
              <a:rPr lang="cs-CZ"/>
              <a:t>Pozorovacím úhlem se jednotlivé výrobní technologie také odlišují. Panely TN mívají pozorovací úhly mezi 160 a 170°, panely IPS a MVA přes 170°.</a:t>
            </a:r>
          </a:p>
        </p:txBody>
      </p:sp>
    </p:spTree>
    <p:extLst>
      <p:ext uri="{BB962C8B-B14F-4D97-AF65-F5344CB8AC3E}">
        <p14:creationId xmlns:p14="http://schemas.microsoft.com/office/powerpoint/2010/main" val="420225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1076864C-EE73-4AB7-873F-E9549F0D77F4}" type="slidenum">
              <a:rPr lang="cs-CZ" altLang="cs-CZ" smtClean="0">
                <a:latin typeface="Arial" charset="0"/>
              </a:rPr>
              <a:pPr eaLnBrk="1" hangingPunct="1"/>
              <a:t>5</a:t>
            </a:fld>
            <a:endParaRPr lang="cs-CZ" altLang="cs-CZ">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0F6096E6-BF71-47F6-8FC9-C04589D545CF}" type="slidenum">
              <a:rPr lang="cs-CZ" altLang="cs-CZ" smtClean="0">
                <a:latin typeface="Arial" charset="0"/>
              </a:rPr>
              <a:pPr eaLnBrk="1" hangingPunct="1"/>
              <a:t>7</a:t>
            </a:fld>
            <a:endParaRPr lang="cs-CZ" altLang="cs-CZ">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ED79B-9332-49FA-BFC8-9189FEB54D63}" type="slidenum">
              <a:rPr lang="cs-CZ"/>
              <a:pPr/>
              <a:t>8</a:t>
            </a:fld>
            <a:endParaRPr lang="cs-CZ"/>
          </a:p>
        </p:txBody>
      </p:sp>
      <p:sp>
        <p:nvSpPr>
          <p:cNvPr id="15362" name="Rectangle 2"/>
          <p:cNvSpPr>
            <a:spLocks noGrp="1" noRot="1" noChangeAspect="1" noChangeArrowheads="1" noTextEdit="1"/>
          </p:cNvSpPr>
          <p:nvPr>
            <p:ph type="sldImg"/>
          </p:nvPr>
        </p:nvSpPr>
        <p:spPr>
          <a:xfrm>
            <a:off x="1143000" y="685800"/>
            <a:ext cx="4572000" cy="3429000"/>
          </a:xfrm>
          <a:ln/>
        </p:spPr>
      </p:sp>
      <p:sp>
        <p:nvSpPr>
          <p:cNvPr id="15363" name="Rectangle 3"/>
          <p:cNvSpPr>
            <a:spLocks noGrp="1" noChangeArrowheads="1"/>
          </p:cNvSpPr>
          <p:nvPr>
            <p:ph type="body" idx="1"/>
          </p:nvPr>
        </p:nvSpPr>
        <p:spPr/>
        <p:txBody>
          <a:bodyPr/>
          <a:lstStyle/>
          <a:p>
            <a:r>
              <a:rPr lang="cs-CZ"/>
              <a:t>Vzhledem k omezenému množství pixelů a omezené frekvenci vykreslování obrazu dochází při zobrazování na monitoru k celé řadě problémů. Dochází k mnoha nežádoucím efektům. Mezi ně patří např. aliasing, moaré, neostrosti, mozaikové zkreslení, ztráta informací při zmenšování, zvětšování nebo otáčení obrazu apod.</a:t>
            </a:r>
          </a:p>
          <a:p>
            <a:endParaRPr lang="cs-CZ"/>
          </a:p>
        </p:txBody>
      </p:sp>
    </p:spTree>
    <p:extLst>
      <p:ext uri="{BB962C8B-B14F-4D97-AF65-F5344CB8AC3E}">
        <p14:creationId xmlns:p14="http://schemas.microsoft.com/office/powerpoint/2010/main" val="9977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E9C24-AC38-4DC5-BEFD-83D7D1DE9713}" type="slidenum">
              <a:rPr lang="cs-CZ"/>
              <a:pPr/>
              <a:t>9</a:t>
            </a:fld>
            <a:endParaRPr lang="cs-CZ"/>
          </a:p>
        </p:txBody>
      </p:sp>
      <p:sp>
        <p:nvSpPr>
          <p:cNvPr id="19458" name="Rectangle 2"/>
          <p:cNvSpPr>
            <a:spLocks noGrp="1" noRot="1" noChangeAspect="1" noChangeArrowheads="1" noTextEdit="1"/>
          </p:cNvSpPr>
          <p:nvPr>
            <p:ph type="sldImg"/>
          </p:nvPr>
        </p:nvSpPr>
        <p:spPr>
          <a:xfrm>
            <a:off x="1143000" y="685800"/>
            <a:ext cx="4572000" cy="3429000"/>
          </a:xfrm>
          <a:ln/>
        </p:spPr>
      </p:sp>
      <p:sp>
        <p:nvSpPr>
          <p:cNvPr id="1945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62649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06178-9564-40FE-917F-8F9D76E17159}" type="slidenum">
              <a:rPr lang="cs-CZ"/>
              <a:pPr/>
              <a:t>10</a:t>
            </a:fld>
            <a:endParaRPr lang="cs-CZ"/>
          </a:p>
        </p:txBody>
      </p:sp>
      <p:sp>
        <p:nvSpPr>
          <p:cNvPr id="21506" name="Rectangle 2"/>
          <p:cNvSpPr>
            <a:spLocks noGrp="1" noRot="1" noChangeAspect="1" noChangeArrowheads="1" noTextEdit="1"/>
          </p:cNvSpPr>
          <p:nvPr>
            <p:ph type="sldImg"/>
          </p:nvPr>
        </p:nvSpPr>
        <p:spPr>
          <a:xfrm>
            <a:off x="1143000" y="685800"/>
            <a:ext cx="4572000" cy="3429000"/>
          </a:xfrm>
          <a:ln/>
        </p:spPr>
      </p:sp>
      <p:sp>
        <p:nvSpPr>
          <p:cNvPr id="21507" name="Rectangle 3"/>
          <p:cNvSpPr>
            <a:spLocks noGrp="1" noChangeArrowheads="1"/>
          </p:cNvSpPr>
          <p:nvPr>
            <p:ph type="body" idx="1"/>
          </p:nvPr>
        </p:nvSpPr>
        <p:spPr/>
        <p:txBody>
          <a:bodyPr/>
          <a:lstStyle/>
          <a:p>
            <a:r>
              <a:rPr lang="cs-CZ"/>
              <a:t>Na trhu je celá škála videokaret, různých vlastností a cen. Uživatel PC si tedy musí umět kartu vybrat, zvolit takovou, která bude při rozumných nákladech nabízet dostatečný pracovní potenciál.</a:t>
            </a:r>
          </a:p>
          <a:p>
            <a:endParaRPr lang="cs-CZ"/>
          </a:p>
        </p:txBody>
      </p:sp>
    </p:spTree>
    <p:extLst>
      <p:ext uri="{BB962C8B-B14F-4D97-AF65-F5344CB8AC3E}">
        <p14:creationId xmlns:p14="http://schemas.microsoft.com/office/powerpoint/2010/main" val="282542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B5917-34F6-4C86-A96A-0BC53F4CB73A}" type="slidenum">
              <a:rPr lang="cs-CZ"/>
              <a:pPr/>
              <a:t>11</a:t>
            </a:fld>
            <a:endParaRPr lang="cs-CZ"/>
          </a:p>
        </p:txBody>
      </p:sp>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955756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userDrawn="1">
            <p:ph type="ctrTitle"/>
          </p:nvPr>
        </p:nvSpPr>
        <p:spPr>
          <a:xfrm>
            <a:off x="538163" y="2986088"/>
            <a:ext cx="5715000" cy="1117600"/>
          </a:xfrm>
          <a:prstGeom prst="rect">
            <a:avLst/>
          </a:prstGeom>
        </p:spPr>
        <p:txBody>
          <a:bodyPr lIns="0" tIns="0" rIns="0" bIns="0" anchor="b"/>
          <a:lstStyle/>
          <a:p>
            <a:pPr algn="r" eaLnBrk="1" hangingPunct="1"/>
            <a:r>
              <a:rPr lang="cs-CZ" sz="4200" b="1">
                <a:latin typeface="Comenia Sans" charset="0"/>
              </a:rPr>
              <a:t>Klepnutím lze upravit styl předlohy nadpisů.</a:t>
            </a:r>
            <a:endParaRPr lang="en-US" sz="4200" b="1" dirty="0">
              <a:latin typeface="Comenia Sans" charset="0"/>
            </a:endParaRPr>
          </a:p>
        </p:txBody>
      </p:sp>
      <p:sp>
        <p:nvSpPr>
          <p:cNvPr id="10" name="Subtitle 2"/>
          <p:cNvSpPr>
            <a:spLocks noGrp="1"/>
          </p:cNvSpPr>
          <p:nvPr userDrawn="1">
            <p:ph type="subTitle" idx="1"/>
          </p:nvPr>
        </p:nvSpPr>
        <p:spPr>
          <a:xfrm>
            <a:off x="538163" y="4103688"/>
            <a:ext cx="5715000" cy="879475"/>
          </a:xfrm>
          <a:prstGeom prst="rect">
            <a:avLst/>
          </a:prstGeom>
        </p:spPr>
        <p:txBody>
          <a:bodyPr wrap="none" lIns="0" tIns="0" rIns="0" bIns="0" rtlCol="0">
            <a:noAutofit/>
          </a:bodyPr>
          <a:lstStyle>
            <a:lvl1pPr marL="0" indent="0" algn="r" defTabSz="457200" rtl="0" eaLnBrk="1" fontAlgn="auto" hangingPunct="1">
              <a:spcBef>
                <a:spcPts val="0"/>
              </a:spcBef>
              <a:spcAft>
                <a:spcPts val="0"/>
              </a:spcAft>
              <a:buFont typeface="Arial"/>
              <a:buNone/>
              <a:defRPr lang="en-US" sz="2500" kern="1200" dirty="0" err="1" smtClean="0">
                <a:solidFill>
                  <a:schemeClr val="tx1">
                    <a:tint val="75000"/>
                  </a:schemeClr>
                </a:solidFill>
                <a:latin typeface="Comenia Sans"/>
                <a:ea typeface="+mn-ea"/>
                <a:cs typeface="Comenia Sans"/>
              </a:defRPr>
            </a:lvl1pPr>
          </a:lstStyle>
          <a:p>
            <a:pPr algn="r" eaLnBrk="1" fontAlgn="auto" hangingPunct="1">
              <a:spcBef>
                <a:spcPts val="0"/>
              </a:spcBef>
              <a:spcAft>
                <a:spcPts val="0"/>
              </a:spcAft>
              <a:buFont typeface="Arial"/>
              <a:buNone/>
              <a:defRPr/>
            </a:pPr>
            <a:r>
              <a:rPr lang="cs-CZ" sz="2500">
                <a:latin typeface="Comenia Sans"/>
                <a:ea typeface="+mn-ea"/>
              </a:rPr>
              <a:t>Klepnutím lze upravit styl předlohy podnadpisů.</a:t>
            </a:r>
            <a:endParaRPr lang="en-US" sz="2500" dirty="0">
              <a:latin typeface="Comenia Sans"/>
              <a:ea typeface="+mn-ea"/>
              <a:cs typeface="Comeni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Nadpis 10"/>
          <p:cNvSpPr>
            <a:spLocks noGrp="1"/>
          </p:cNvSpPr>
          <p:nvPr>
            <p:ph type="title" hasCustomPrompt="1"/>
          </p:nvPr>
        </p:nvSpPr>
        <p:spPr>
          <a:xfrm>
            <a:off x="4674185" y="478941"/>
            <a:ext cx="4065971" cy="550415"/>
          </a:xfrm>
          <a:prstGeom prst="rect">
            <a:avLst/>
          </a:prstGeom>
        </p:spPr>
        <p:txBody>
          <a:bodyPr/>
          <a:lstStyle>
            <a:lvl1pPr algn="r">
              <a:defRPr sz="2600">
                <a:solidFill>
                  <a:schemeClr val="bg1"/>
                </a:solidFill>
                <a:latin typeface="Comenia Sans" pitchFamily="50" charset="-18"/>
              </a:defRPr>
            </a:lvl1pPr>
          </a:lstStyle>
          <a:p>
            <a:r>
              <a:rPr lang="cs-CZ" dirty="0"/>
              <a:t>kapitola</a:t>
            </a:r>
          </a:p>
        </p:txBody>
      </p:sp>
      <p:sp>
        <p:nvSpPr>
          <p:cNvPr id="13" name="Zástupný symbol pro text 12"/>
          <p:cNvSpPr>
            <a:spLocks noGrp="1"/>
          </p:cNvSpPr>
          <p:nvPr>
            <p:ph type="body" sz="quarter" idx="10" hasCustomPrompt="1"/>
          </p:nvPr>
        </p:nvSpPr>
        <p:spPr>
          <a:xfrm>
            <a:off x="905069" y="1601999"/>
            <a:ext cx="7781731" cy="4752000"/>
          </a:xfrm>
        </p:spPr>
        <p:txBody>
          <a:bodyPr lIns="0" tIns="0" rIns="0" bIns="0">
            <a:normAutofit/>
          </a:bodyPr>
          <a:lstStyle>
            <a:lvl1pPr>
              <a:buNone/>
              <a:defRPr sz="4200" b="1">
                <a:solidFill>
                  <a:schemeClr val="tx1"/>
                </a:solidFill>
              </a:defRPr>
            </a:lvl1pPr>
            <a:lvl2pPr marL="285750" indent="-285750">
              <a:buClr>
                <a:schemeClr val="tx2">
                  <a:lumMod val="60000"/>
                  <a:lumOff val="40000"/>
                </a:schemeClr>
              </a:buClr>
              <a:buFont typeface="Comenia Sans" pitchFamily="50" charset="-18"/>
              <a:buChar char="="/>
              <a:defRPr sz="2600">
                <a:solidFill>
                  <a:schemeClr val="tx1">
                    <a:lumMod val="65000"/>
                    <a:lumOff val="35000"/>
                  </a:schemeClr>
                </a:solidFill>
              </a:defRPr>
            </a:lvl2pPr>
            <a:lvl3pPr marL="354013" indent="288925">
              <a:defRPr sz="2500">
                <a:solidFill>
                  <a:schemeClr val="tx1">
                    <a:lumMod val="65000"/>
                    <a:lumOff val="35000"/>
                  </a:schemeClr>
                </a:solidFill>
              </a:defRPr>
            </a:lvl3pPr>
            <a:lvl4pPr marL="1069975" indent="-360363">
              <a:defRPr sz="2500">
                <a:solidFill>
                  <a:schemeClr val="tx1">
                    <a:lumMod val="65000"/>
                    <a:lumOff val="35000"/>
                  </a:schemeClr>
                </a:solidFill>
              </a:defRPr>
            </a:lvl4pPr>
            <a:lvl5pPr marL="1073150" indent="485775">
              <a:defRPr sz="2500">
                <a:solidFill>
                  <a:schemeClr val="tx1">
                    <a:lumMod val="65000"/>
                    <a:lumOff val="35000"/>
                  </a:schemeClr>
                </a:solidFill>
              </a:defRPr>
            </a:lvl5pPr>
          </a:lstStyle>
          <a:p>
            <a:pPr lvl="0"/>
            <a:r>
              <a:rPr lang="cs-CZ" dirty="0"/>
              <a:t>Nadpis</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ástupný symbol pro nadpis 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8" name="Zástupný symbol pro text 7"/>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457200" rtl="0" eaLnBrk="1" fontAlgn="base" hangingPunct="1">
        <a:spcBef>
          <a:spcPct val="0"/>
        </a:spcBef>
        <a:spcAft>
          <a:spcPct val="0"/>
        </a:spcAft>
        <a:defRPr sz="4400" kern="1200">
          <a:solidFill>
            <a:schemeClr val="tx1"/>
          </a:solidFill>
          <a:latin typeface="Comenia Sans" pitchFamily="50" charset="-18"/>
          <a:ea typeface="ＭＳ Ｐゴシック" charset="-128"/>
          <a:cs typeface="Comenia Sans" pitchFamily="50" charset="-1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enia Sans" pitchFamily="50" charset="-18"/>
          <a:ea typeface="ＭＳ Ｐゴシック" charset="-128"/>
          <a:cs typeface="Comenia Sans" pitchFamily="50" charset="-1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enia Sans" pitchFamily="50" charset="-18"/>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enia Sans" pitchFamily="50" charset="-18"/>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upload.wikimedia.org/wikipedia/commons/6/6b/SMILE_FACE_16x16_PIXEL_EXAMPLE1.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upload.wikimedia.org/wikipedia/commons/7/74/Liquid_Crystal_Display_Macro_Example_zoom.jpg"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237744" y="2986088"/>
            <a:ext cx="6391655" cy="1117600"/>
          </a:xfrm>
        </p:spPr>
        <p:txBody>
          <a:bodyPr rtlCol="0">
            <a:noAutofit/>
          </a:bodyPr>
          <a:lstStyle/>
          <a:p>
            <a:pPr algn="l" fontAlgn="auto">
              <a:spcAft>
                <a:spcPts val="0"/>
              </a:spcAft>
              <a:defRPr/>
            </a:pPr>
            <a:r>
              <a:rPr lang="cs-CZ" dirty="0">
                <a:latin typeface="Calibri" panose="020F0502020204030204" pitchFamily="34" charset="0"/>
              </a:rPr>
              <a:t>Zobrazovací soustava</a:t>
            </a:r>
            <a:endParaRPr lang="cs-CZ" dirty="0">
              <a:solidFill>
                <a:schemeClr val="tx1">
                  <a:lumMod val="95000"/>
                  <a:lumOff val="5000"/>
                </a:schemeClr>
              </a:solidFill>
              <a:latin typeface="Calibri" panose="020F0502020204030204" pitchFamily="34" charset="0"/>
            </a:endParaRPr>
          </a:p>
        </p:txBody>
      </p:sp>
      <p:sp>
        <p:nvSpPr>
          <p:cNvPr id="10" name="Podnadpis 9"/>
          <p:cNvSpPr>
            <a:spLocks noGrp="1"/>
          </p:cNvSpPr>
          <p:nvPr>
            <p:ph type="subTitle" idx="1"/>
          </p:nvPr>
        </p:nvSpPr>
        <p:spPr/>
        <p:txBody>
          <a:bodyPr/>
          <a:lstStyle/>
          <a:p>
            <a:r>
              <a:rPr lang="cs-CZ" dirty="0">
                <a:solidFill>
                  <a:schemeClr val="tx1">
                    <a:lumMod val="65000"/>
                    <a:lumOff val="35000"/>
                  </a:schemeClr>
                </a:solidFill>
                <a:latin typeface="Calibri" panose="020F0502020204030204" pitchFamily="34" charset="0"/>
              </a:rPr>
              <a:t>Josef Horálek</a:t>
            </a:r>
          </a:p>
          <a:p>
            <a:r>
              <a:rPr lang="cs-CZ" dirty="0">
                <a:solidFill>
                  <a:schemeClr val="tx1">
                    <a:lumMod val="65000"/>
                    <a:lumOff val="35000"/>
                  </a:schemeClr>
                </a:solidFill>
                <a:latin typeface="Calibri" panose="020F0502020204030204" pitchFamily="34" charset="0"/>
              </a:rPr>
              <a:t>upravil Peter Mikulecký</a:t>
            </a:r>
          </a:p>
        </p:txBody>
      </p:sp>
      <p:pic>
        <p:nvPicPr>
          <p:cNvPr id="5" name="Picture 2" descr="C:\Users\horalek\Desktop\OPVK_hor_zakladni_logolink_RGB_cz.jpg"/>
          <p:cNvPicPr>
            <a:picLocks noChangeAspect="1" noChangeArrowheads="1"/>
          </p:cNvPicPr>
          <p:nvPr/>
        </p:nvPicPr>
        <p:blipFill>
          <a:blip r:embed="rId2"/>
          <a:srcRect/>
          <a:stretch>
            <a:fillRect/>
          </a:stretch>
        </p:blipFill>
        <p:spPr bwMode="auto">
          <a:xfrm>
            <a:off x="163895" y="1177841"/>
            <a:ext cx="5761037" cy="1258887"/>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cs-CZ" sz="2800" dirty="0">
                <a:latin typeface="Calibri" panose="020F0502020204030204" pitchFamily="34" charset="0"/>
              </a:rPr>
              <a:t>Grafická karta</a:t>
            </a:r>
          </a:p>
        </p:txBody>
      </p:sp>
      <p:sp>
        <p:nvSpPr>
          <p:cNvPr id="20483" name="Rectangle 3"/>
          <p:cNvSpPr>
            <a:spLocks noGrp="1" noChangeArrowheads="1"/>
          </p:cNvSpPr>
          <p:nvPr>
            <p:ph type="body" idx="4294967295"/>
          </p:nvPr>
        </p:nvSpPr>
        <p:spPr>
          <a:xfrm>
            <a:off x="250825" y="1134738"/>
            <a:ext cx="8642350" cy="5389888"/>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Karta kreslí obraz – je tak jádrem celé soustavy</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její činnost není jednoduchá</a:t>
            </a:r>
          </a:p>
          <a:p>
            <a:pPr marL="804863" lvl="1"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karta musí zvládnout mnoho úkolů a je velmi důležitým ukazatelem kvality PC </a:t>
            </a:r>
          </a:p>
          <a:p>
            <a:pPr marL="804863" lvl="1"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v podstatě jde o další samostatný počítač</a:t>
            </a:r>
          </a:p>
        </p:txBody>
      </p:sp>
      <p:sp>
        <p:nvSpPr>
          <p:cNvPr id="11" name="Obdélník 10"/>
          <p:cNvSpPr/>
          <p:nvPr/>
        </p:nvSpPr>
        <p:spPr>
          <a:xfrm>
            <a:off x="1992352" y="2665890"/>
            <a:ext cx="5012267" cy="3115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12" name="Obdélník 11"/>
          <p:cNvSpPr/>
          <p:nvPr/>
        </p:nvSpPr>
        <p:spPr>
          <a:xfrm>
            <a:off x="2697909" y="3038423"/>
            <a:ext cx="2099733" cy="7450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cs-CZ" dirty="0"/>
              <a:t>GPU</a:t>
            </a:r>
          </a:p>
        </p:txBody>
      </p:sp>
      <p:sp>
        <p:nvSpPr>
          <p:cNvPr id="13" name="Obdélník 12"/>
          <p:cNvSpPr/>
          <p:nvPr/>
        </p:nvSpPr>
        <p:spPr>
          <a:xfrm>
            <a:off x="2697909" y="4483411"/>
            <a:ext cx="2111022" cy="6999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cs-CZ" dirty="0"/>
              <a:t>Paměť</a:t>
            </a:r>
          </a:p>
        </p:txBody>
      </p:sp>
      <p:sp>
        <p:nvSpPr>
          <p:cNvPr id="14" name="Obdélník 13"/>
          <p:cNvSpPr/>
          <p:nvPr/>
        </p:nvSpPr>
        <p:spPr>
          <a:xfrm>
            <a:off x="5045999" y="3207757"/>
            <a:ext cx="1478844" cy="349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cs-CZ" dirty="0"/>
              <a:t>RAMDAC</a:t>
            </a:r>
          </a:p>
        </p:txBody>
      </p:sp>
      <p:sp>
        <p:nvSpPr>
          <p:cNvPr id="15" name="Obousměrná svislá šipka 14"/>
          <p:cNvSpPr/>
          <p:nvPr/>
        </p:nvSpPr>
        <p:spPr>
          <a:xfrm>
            <a:off x="3431687" y="3704468"/>
            <a:ext cx="553155" cy="801511"/>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s-CZ"/>
          </a:p>
        </p:txBody>
      </p:sp>
      <p:sp>
        <p:nvSpPr>
          <p:cNvPr id="16" name="Šipka ohnutá nahoru 15"/>
          <p:cNvSpPr/>
          <p:nvPr/>
        </p:nvSpPr>
        <p:spPr>
          <a:xfrm>
            <a:off x="4831509" y="3591580"/>
            <a:ext cx="688622" cy="1038578"/>
          </a:xfrm>
          <a:prstGeom prst="bentUpArrow">
            <a:avLst>
              <a:gd name="adj1" fmla="val 11813"/>
              <a:gd name="adj2" fmla="val 2500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s-CZ"/>
          </a:p>
        </p:txBody>
      </p:sp>
      <p:sp>
        <p:nvSpPr>
          <p:cNvPr id="17" name="Obdélník 16"/>
          <p:cNvSpPr/>
          <p:nvPr/>
        </p:nvSpPr>
        <p:spPr>
          <a:xfrm>
            <a:off x="6987687" y="3027135"/>
            <a:ext cx="191911" cy="428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cs-CZ"/>
          </a:p>
        </p:txBody>
      </p:sp>
      <p:sp>
        <p:nvSpPr>
          <p:cNvPr id="18" name="Obdélník 17"/>
          <p:cNvSpPr/>
          <p:nvPr/>
        </p:nvSpPr>
        <p:spPr>
          <a:xfrm>
            <a:off x="7004619" y="3811719"/>
            <a:ext cx="191911" cy="428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cs-CZ"/>
          </a:p>
        </p:txBody>
      </p:sp>
      <p:sp>
        <p:nvSpPr>
          <p:cNvPr id="19" name="Obdélník 18"/>
          <p:cNvSpPr/>
          <p:nvPr/>
        </p:nvSpPr>
        <p:spPr>
          <a:xfrm>
            <a:off x="6993330" y="4850307"/>
            <a:ext cx="191911" cy="42897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cs-CZ"/>
          </a:p>
        </p:txBody>
      </p:sp>
      <p:sp>
        <p:nvSpPr>
          <p:cNvPr id="20" name="Šipka doprava 19"/>
          <p:cNvSpPr/>
          <p:nvPr/>
        </p:nvSpPr>
        <p:spPr>
          <a:xfrm>
            <a:off x="6524842" y="3264201"/>
            <a:ext cx="440267" cy="7902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s-CZ"/>
          </a:p>
        </p:txBody>
      </p:sp>
      <p:sp>
        <p:nvSpPr>
          <p:cNvPr id="21" name="Šipka ohnutá nahoru 20"/>
          <p:cNvSpPr/>
          <p:nvPr/>
        </p:nvSpPr>
        <p:spPr>
          <a:xfrm rot="5400000">
            <a:off x="6265197" y="3535135"/>
            <a:ext cx="654755" cy="722489"/>
          </a:xfrm>
          <a:prstGeom prst="bentUpArrow">
            <a:avLst>
              <a:gd name="adj1" fmla="val 14655"/>
              <a:gd name="adj2" fmla="val 25000"/>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cs-CZ"/>
          </a:p>
        </p:txBody>
      </p:sp>
      <p:sp>
        <p:nvSpPr>
          <p:cNvPr id="22" name="Šipka doprava 21"/>
          <p:cNvSpPr/>
          <p:nvPr/>
        </p:nvSpPr>
        <p:spPr>
          <a:xfrm>
            <a:off x="4831509" y="4923668"/>
            <a:ext cx="2133600" cy="22577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cs-CZ"/>
          </a:p>
        </p:txBody>
      </p:sp>
      <p:sp>
        <p:nvSpPr>
          <p:cNvPr id="23" name="TextovéPole 22"/>
          <p:cNvSpPr txBox="1"/>
          <p:nvPr/>
        </p:nvSpPr>
        <p:spPr>
          <a:xfrm>
            <a:off x="7395446" y="2993268"/>
            <a:ext cx="959556" cy="523220"/>
          </a:xfrm>
          <a:prstGeom prst="rect">
            <a:avLst/>
          </a:prstGeom>
          <a:noFill/>
        </p:spPr>
        <p:txBody>
          <a:bodyPr wrap="square" rtlCol="0">
            <a:spAutoFit/>
          </a:bodyPr>
          <a:lstStyle/>
          <a:p>
            <a:r>
              <a:rPr lang="cs-CZ" sz="1400" dirty="0"/>
              <a:t>Konektor D-Sub</a:t>
            </a:r>
          </a:p>
        </p:txBody>
      </p:sp>
      <p:sp>
        <p:nvSpPr>
          <p:cNvPr id="24" name="TextovéPole 23"/>
          <p:cNvSpPr txBox="1"/>
          <p:nvPr/>
        </p:nvSpPr>
        <p:spPr>
          <a:xfrm>
            <a:off x="7423669" y="3834290"/>
            <a:ext cx="959556" cy="523220"/>
          </a:xfrm>
          <a:prstGeom prst="rect">
            <a:avLst/>
          </a:prstGeom>
          <a:noFill/>
        </p:spPr>
        <p:txBody>
          <a:bodyPr wrap="square" rtlCol="0">
            <a:spAutoFit/>
          </a:bodyPr>
          <a:lstStyle/>
          <a:p>
            <a:r>
              <a:rPr lang="cs-CZ" sz="1400" dirty="0"/>
              <a:t>Konektor TV OUT</a:t>
            </a:r>
          </a:p>
        </p:txBody>
      </p:sp>
      <p:sp>
        <p:nvSpPr>
          <p:cNvPr id="25" name="TextovéPole 24"/>
          <p:cNvSpPr txBox="1"/>
          <p:nvPr/>
        </p:nvSpPr>
        <p:spPr>
          <a:xfrm>
            <a:off x="7412379" y="4805135"/>
            <a:ext cx="959556" cy="523220"/>
          </a:xfrm>
          <a:prstGeom prst="rect">
            <a:avLst/>
          </a:prstGeom>
          <a:noFill/>
        </p:spPr>
        <p:txBody>
          <a:bodyPr wrap="square" rtlCol="0">
            <a:spAutoFit/>
          </a:bodyPr>
          <a:lstStyle/>
          <a:p>
            <a:r>
              <a:rPr lang="cs-CZ" sz="1400" dirty="0"/>
              <a:t>Konektor </a:t>
            </a:r>
            <a:r>
              <a:rPr lang="cs-CZ" sz="1400" dirty="0" err="1"/>
              <a:t>DVt</a:t>
            </a:r>
            <a:endParaRPr lang="cs-CZ" sz="1400" dirty="0"/>
          </a:p>
        </p:txBody>
      </p:sp>
      <p:sp>
        <p:nvSpPr>
          <p:cNvPr id="26" name="Obdélník 25"/>
          <p:cNvSpPr/>
          <p:nvPr/>
        </p:nvSpPr>
        <p:spPr>
          <a:xfrm>
            <a:off x="2246353" y="5950957"/>
            <a:ext cx="2585156" cy="21448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cs-CZ"/>
          </a:p>
        </p:txBody>
      </p:sp>
      <p:sp>
        <p:nvSpPr>
          <p:cNvPr id="27" name="Obdélník 26"/>
          <p:cNvSpPr/>
          <p:nvPr/>
        </p:nvSpPr>
        <p:spPr>
          <a:xfrm>
            <a:off x="5051668" y="5956600"/>
            <a:ext cx="807130" cy="2201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cs-CZ"/>
          </a:p>
        </p:txBody>
      </p:sp>
      <p:sp>
        <p:nvSpPr>
          <p:cNvPr id="28" name="TextovéPole 27"/>
          <p:cNvSpPr txBox="1"/>
          <p:nvPr/>
        </p:nvSpPr>
        <p:spPr>
          <a:xfrm>
            <a:off x="2174163" y="6239289"/>
            <a:ext cx="3941741" cy="307777"/>
          </a:xfrm>
          <a:prstGeom prst="rect">
            <a:avLst/>
          </a:prstGeom>
          <a:noFill/>
        </p:spPr>
        <p:txBody>
          <a:bodyPr wrap="square" rtlCol="0">
            <a:spAutoFit/>
          </a:bodyPr>
          <a:lstStyle/>
          <a:p>
            <a:r>
              <a:rPr lang="cs-CZ" sz="1400" dirty="0"/>
              <a:t>Kontakty pro připojení ke sběrnici (AGP, </a:t>
            </a:r>
            <a:r>
              <a:rPr lang="cs-CZ" sz="1400" dirty="0" err="1"/>
              <a:t>PCIe</a:t>
            </a:r>
            <a:r>
              <a:rPr lang="cs-CZ" sz="1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cs-CZ" dirty="0">
                <a:latin typeface="Calibri" panose="020F0502020204030204" pitchFamily="34" charset="0"/>
              </a:rPr>
              <a:t>Hardware grafické karty</a:t>
            </a:r>
          </a:p>
        </p:txBody>
      </p:sp>
      <p:sp>
        <p:nvSpPr>
          <p:cNvPr id="3891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Jádrem je grafický čip GPU</a:t>
            </a:r>
            <a:r>
              <a:rPr lang="cs-CZ" sz="2000" dirty="0">
                <a:latin typeface="Calibri" panose="020F0502020204030204" pitchFamily="34" charset="0"/>
                <a:cs typeface="+mn-cs"/>
              </a:rPr>
              <a:t> </a:t>
            </a:r>
            <a:r>
              <a:rPr lang="cs-CZ" sz="2400" dirty="0">
                <a:latin typeface="Calibri" panose="020F0502020204030204" pitchFamily="34" charset="0"/>
                <a:cs typeface="+mn-cs"/>
              </a:rPr>
              <a:t>(</a:t>
            </a:r>
            <a:r>
              <a:rPr lang="cs-CZ" sz="2400" dirty="0" err="1">
                <a:latin typeface="Calibri" panose="020F0502020204030204" pitchFamily="34" charset="0"/>
                <a:cs typeface="+mn-cs"/>
              </a:rPr>
              <a:t>Graphics</a:t>
            </a:r>
            <a:r>
              <a:rPr lang="cs-CZ" sz="2400" dirty="0">
                <a:latin typeface="Calibri" panose="020F0502020204030204" pitchFamily="34" charset="0"/>
                <a:cs typeface="+mn-cs"/>
              </a:rPr>
              <a:t> </a:t>
            </a:r>
            <a:r>
              <a:rPr lang="cs-CZ" sz="2400" dirty="0" err="1">
                <a:latin typeface="Calibri" panose="020F0502020204030204" pitchFamily="34" charset="0"/>
                <a:cs typeface="+mn-cs"/>
              </a:rPr>
              <a:t>processor</a:t>
            </a:r>
            <a:r>
              <a:rPr lang="cs-CZ" sz="2400" dirty="0">
                <a:latin typeface="Calibri" panose="020F0502020204030204" pitchFamily="34" charset="0"/>
                <a:cs typeface="+mn-cs"/>
              </a:rPr>
              <a:t> unit)</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samostatný mikroprocesor řídící činnost karty, zajišťující tvorbu obrazu</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Operační paměť</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GPU s ní bezprostředně spolupracuje</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ukládá do ní hotový obraz</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odkud se pak obraz přenáší na obrazovku</a:t>
            </a:r>
            <a:endParaRPr lang="cs-CZ" sz="1600" dirty="0">
              <a:latin typeface="Calibri" panose="020F0502020204030204" pitchFamily="34" charset="0"/>
            </a:endParaRP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Množství přenesených dat limituje  </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frekvence a šířka sběrnice spojující GPU a operační paměť</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podstatným ukazatelem kvality karty.</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RAMDAC</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digitálně analogový převodník</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převádí digitální obraz z operační paměti karty na analogový</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analogový signál vstupuje do monitoru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cs-CZ" sz="2800" dirty="0">
                <a:latin typeface="Calibri" panose="020F0502020204030204" pitchFamily="34" charset="0"/>
              </a:rPr>
              <a:t>Hardware grafické karty</a:t>
            </a:r>
          </a:p>
        </p:txBody>
      </p:sp>
      <p:sp>
        <p:nvSpPr>
          <p:cNvPr id="17408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Pro dosažení maximálního výkonu pracuje celá soustava s co nejvyšším kmitočtem</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důležitou částí je chlazení</a:t>
            </a:r>
          </a:p>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Karty bývají doplněny dalšími obvody</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televizní tuner</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obvody VIVO (video in, video </a:t>
            </a:r>
            <a:r>
              <a:rPr lang="cs-CZ" sz="2000" dirty="0" err="1">
                <a:latin typeface="Calibri" panose="020F0502020204030204" pitchFamily="34" charset="0"/>
              </a:rPr>
              <a:t>out</a:t>
            </a:r>
            <a:r>
              <a:rPr lang="cs-CZ" sz="2000" dirty="0">
                <a:latin typeface="Calibri" panose="020F0502020204030204" pitchFamily="34" charset="0"/>
              </a:rPr>
              <a:t>)</a:t>
            </a:r>
          </a:p>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Důležité jsou konektory karty, spojující GK s okolím</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jejich počet samozřejmě závisí na funkčním vybavení karty</a:t>
            </a:r>
          </a:p>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Karty se k základní desce  připojují prostřednictvím: </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AGP</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standardu </a:t>
            </a:r>
            <a:r>
              <a:rPr lang="cs-CZ" sz="2000" dirty="0" err="1">
                <a:latin typeface="Calibri" panose="020F0502020204030204" pitchFamily="34" charset="0"/>
              </a:rPr>
              <a:t>PCIe</a:t>
            </a:r>
            <a:endParaRPr lang="cs-CZ" sz="20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326341" y="478941"/>
            <a:ext cx="4413816" cy="550415"/>
          </a:xfrm>
        </p:spPr>
        <p:txBody>
          <a:bodyPr>
            <a:normAutofit/>
          </a:bodyPr>
          <a:lstStyle/>
          <a:p>
            <a:r>
              <a:rPr lang="cs-CZ" dirty="0">
                <a:latin typeface="Calibri" panose="020F0502020204030204" pitchFamily="34" charset="0"/>
              </a:rPr>
              <a:t>GPU (</a:t>
            </a:r>
            <a:r>
              <a:rPr lang="cs-CZ" dirty="0" err="1">
                <a:latin typeface="Calibri" panose="020F0502020204030204" pitchFamily="34" charset="0"/>
              </a:rPr>
              <a:t>Graphics</a:t>
            </a:r>
            <a:r>
              <a:rPr lang="cs-CZ" dirty="0">
                <a:latin typeface="Calibri" panose="020F0502020204030204" pitchFamily="34" charset="0"/>
              </a:rPr>
              <a:t> </a:t>
            </a:r>
            <a:r>
              <a:rPr lang="cs-CZ" dirty="0" err="1">
                <a:latin typeface="Calibri" panose="020F0502020204030204" pitchFamily="34" charset="0"/>
              </a:rPr>
              <a:t>Processor</a:t>
            </a:r>
            <a:r>
              <a:rPr lang="cs-CZ" dirty="0">
                <a:latin typeface="Calibri" panose="020F0502020204030204" pitchFamily="34" charset="0"/>
              </a:rPr>
              <a:t> unit)</a:t>
            </a:r>
          </a:p>
        </p:txBody>
      </p:sp>
      <p:sp>
        <p:nvSpPr>
          <p:cNvPr id="17613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1463">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GPU řídicí jednotka grafického adaptéru</a:t>
            </a:r>
          </a:p>
          <a:p>
            <a:pPr marL="531813" lvl="1" indent="-271463">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vlastnosti definují zaměření karty, výkon a cenu</a:t>
            </a:r>
          </a:p>
          <a:p>
            <a:pPr marL="531813" lvl="1" indent="-271463">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nejčastěji se setkáme s GPU specializovaných výrobců: </a:t>
            </a: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ATI (v majetku AMD)</a:t>
            </a:r>
          </a:p>
          <a:p>
            <a:pPr marL="804863" lvl="2" indent="-271463">
              <a:lnSpc>
                <a:spcPct val="90000"/>
              </a:lnSpc>
              <a:buClr>
                <a:schemeClr val="tx2">
                  <a:lumMod val="60000"/>
                  <a:lumOff val="40000"/>
                </a:schemeClr>
              </a:buClr>
              <a:buFont typeface="Comenia Sans" pitchFamily="50" charset="-18"/>
              <a:buChar char="="/>
            </a:pPr>
            <a:r>
              <a:rPr lang="cs-CZ" sz="1800" dirty="0" err="1">
                <a:latin typeface="Calibri" panose="020F0502020204030204" pitchFamily="34" charset="0"/>
              </a:rPr>
              <a:t>nVidia</a:t>
            </a:r>
            <a:endParaRPr lang="cs-CZ" sz="1800" dirty="0">
              <a:latin typeface="Calibri" panose="020F0502020204030204" pitchFamily="34" charset="0"/>
            </a:endParaRP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AMD</a:t>
            </a:r>
          </a:p>
          <a:p>
            <a:pPr marL="804863" lvl="2" indent="-271463">
              <a:lnSpc>
                <a:spcPct val="90000"/>
              </a:lnSpc>
              <a:buClr>
                <a:schemeClr val="tx2">
                  <a:lumMod val="60000"/>
                  <a:lumOff val="40000"/>
                </a:schemeClr>
              </a:buClr>
              <a:buFont typeface="Comenia Sans" pitchFamily="50" charset="-18"/>
              <a:buChar char="="/>
            </a:pPr>
            <a:r>
              <a:rPr lang="cs-CZ" sz="1800" dirty="0" err="1">
                <a:latin typeface="Calibri" panose="020F0502020204030204" pitchFamily="34" charset="0"/>
              </a:rPr>
              <a:t>Matrox</a:t>
            </a:r>
            <a:endParaRPr lang="cs-CZ" sz="1800" dirty="0">
              <a:latin typeface="Calibri" panose="020F0502020204030204" pitchFamily="34" charset="0"/>
            </a:endParaRPr>
          </a:p>
          <a:p>
            <a:pPr marL="531813" lvl="1" indent="-271463">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úkolem GPU je vytvářet jednotlivé body - </a:t>
            </a:r>
            <a:r>
              <a:rPr lang="cs-CZ" sz="2000" dirty="0">
                <a:solidFill>
                  <a:srgbClr val="FF0000"/>
                </a:solidFill>
                <a:latin typeface="Calibri" panose="020F0502020204030204" pitchFamily="34" charset="0"/>
              </a:rPr>
              <a:t>pixely obrazu</a:t>
            </a: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dříve používaly grafické čipy pouze jednu </a:t>
            </a:r>
            <a:r>
              <a:rPr lang="cs-CZ" sz="1800" dirty="0">
                <a:solidFill>
                  <a:srgbClr val="FF0000"/>
                </a:solidFill>
                <a:latin typeface="Calibri" panose="020F0502020204030204" pitchFamily="34" charset="0"/>
              </a:rPr>
              <a:t>cestu pro zpracování instrukcí </a:t>
            </a:r>
            <a:r>
              <a:rPr lang="cs-CZ" sz="1800" dirty="0">
                <a:latin typeface="Calibri" panose="020F0502020204030204" pitchFamily="34" charset="0"/>
              </a:rPr>
              <a:t>(</a:t>
            </a:r>
            <a:r>
              <a:rPr lang="cs-CZ" sz="1800" dirty="0" err="1">
                <a:latin typeface="Calibri" panose="020F0502020204030204" pitchFamily="34" charset="0"/>
              </a:rPr>
              <a:t>pipeline</a:t>
            </a:r>
            <a:r>
              <a:rPr lang="cs-CZ" sz="1800" dirty="0">
                <a:latin typeface="Calibri" panose="020F0502020204030204" pitchFamily="34" charset="0"/>
              </a:rPr>
              <a:t>)</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jedna </a:t>
            </a:r>
            <a:r>
              <a:rPr lang="cs-CZ" sz="1600" dirty="0" err="1">
                <a:latin typeface="Calibri" panose="020F0502020204030204" pitchFamily="34" charset="0"/>
              </a:rPr>
              <a:t>pipeline</a:t>
            </a:r>
            <a:r>
              <a:rPr lang="cs-CZ" sz="1600" dirty="0">
                <a:latin typeface="Calibri" panose="020F0502020204030204" pitchFamily="34" charset="0"/>
              </a:rPr>
              <a:t> mohla vykreslit jeden pixel v jednom taktu</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na každý vykreslený pixel mohla být aplikována jedna textura za jeden cyklus - </a:t>
            </a:r>
            <a:r>
              <a:rPr lang="cs-CZ" sz="1600" dirty="0" err="1">
                <a:latin typeface="Calibri" panose="020F0502020204030204" pitchFamily="34" charset="0"/>
              </a:rPr>
              <a:t>fill-rate</a:t>
            </a:r>
            <a:endParaRPr lang="cs-CZ" sz="1600" dirty="0">
              <a:latin typeface="Calibri" panose="020F0502020204030204" pitchFamily="34" charset="0"/>
            </a:endParaRP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pro prostorový obraz nutno na každý pixel aplikovalo více textur</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elementární textury se nazývají </a:t>
            </a:r>
            <a:r>
              <a:rPr lang="cs-CZ" sz="1600" dirty="0" err="1">
                <a:latin typeface="Calibri" panose="020F0502020204030204" pitchFamily="34" charset="0"/>
              </a:rPr>
              <a:t>texely</a:t>
            </a:r>
            <a:endParaRPr lang="cs-CZ" sz="1600" dirty="0">
              <a:latin typeface="Calibri" panose="020F0502020204030204" pitchFamily="34" charset="0"/>
            </a:endParaRP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jeden pixel je tedy složen z několika </a:t>
            </a:r>
            <a:r>
              <a:rPr lang="cs-CZ" sz="1600" dirty="0" err="1">
                <a:latin typeface="Calibri" panose="020F0502020204030204" pitchFamily="34" charset="0"/>
              </a:rPr>
              <a:t>texelů</a:t>
            </a:r>
            <a:endParaRPr lang="cs-CZ" sz="1600" dirty="0">
              <a:latin typeface="Calibri" panose="020F0502020204030204" pitchFamily="34" charset="0"/>
            </a:endParaRP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dnešní karty jsou vybaveny několika </a:t>
            </a:r>
            <a:r>
              <a:rPr lang="cs-CZ" sz="1600" dirty="0" err="1">
                <a:latin typeface="Calibri" panose="020F0502020204030204" pitchFamily="34" charset="0"/>
              </a:rPr>
              <a:t>pipeline</a:t>
            </a:r>
            <a:r>
              <a:rPr lang="cs-CZ" sz="1600" dirty="0">
                <a:latin typeface="Calibri" panose="020F0502020204030204" pitchFamily="34" charset="0"/>
              </a:rPr>
              <a:t>, které dokážou pracovat paralelně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394579" y="478941"/>
            <a:ext cx="4345577" cy="550415"/>
          </a:xfrm>
        </p:spPr>
        <p:txBody>
          <a:bodyPr>
            <a:normAutofit/>
          </a:bodyPr>
          <a:lstStyle/>
          <a:p>
            <a:r>
              <a:rPr lang="cs-CZ" dirty="0">
                <a:latin typeface="Calibri" panose="020F0502020204030204" pitchFamily="34" charset="0"/>
              </a:rPr>
              <a:t>GPU (</a:t>
            </a:r>
            <a:r>
              <a:rPr lang="cs-CZ" dirty="0" err="1">
                <a:latin typeface="Calibri" panose="020F0502020204030204" pitchFamily="34" charset="0"/>
              </a:rPr>
              <a:t>Graphics</a:t>
            </a:r>
            <a:r>
              <a:rPr lang="cs-CZ" dirty="0">
                <a:latin typeface="Calibri" panose="020F0502020204030204" pitchFamily="34" charset="0"/>
              </a:rPr>
              <a:t> </a:t>
            </a:r>
            <a:r>
              <a:rPr lang="cs-CZ" dirty="0" err="1">
                <a:latin typeface="Calibri" panose="020F0502020204030204" pitchFamily="34" charset="0"/>
              </a:rPr>
              <a:t>Processor</a:t>
            </a:r>
            <a:r>
              <a:rPr lang="cs-CZ" dirty="0">
                <a:latin typeface="Calibri" panose="020F0502020204030204" pitchFamily="34" charset="0"/>
              </a:rPr>
              <a:t> unit)</a:t>
            </a:r>
          </a:p>
        </p:txBody>
      </p:sp>
      <p:sp>
        <p:nvSpPr>
          <p:cNvPr id="18022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GPU dokážou za jeden takt vytvořit více </a:t>
            </a:r>
            <a:r>
              <a:rPr lang="cs-CZ" sz="2400" dirty="0" err="1">
                <a:latin typeface="Calibri" panose="020F0502020204030204" pitchFamily="34" charset="0"/>
                <a:cs typeface="+mn-cs"/>
              </a:rPr>
              <a:t>texelů</a:t>
            </a:r>
            <a:endParaRPr lang="cs-CZ" sz="2400" dirty="0">
              <a:latin typeface="Calibri" panose="020F0502020204030204" pitchFamily="34" charset="0"/>
              <a:cs typeface="+mn-cs"/>
            </a:endParaRP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každé </a:t>
            </a:r>
            <a:r>
              <a:rPr lang="cs-CZ" sz="2000" dirty="0" err="1">
                <a:latin typeface="Calibri" panose="020F0502020204030204" pitchFamily="34" charset="0"/>
              </a:rPr>
              <a:t>pipeline</a:t>
            </a:r>
            <a:r>
              <a:rPr lang="cs-CZ" sz="2000" dirty="0">
                <a:latin typeface="Calibri" panose="020F0502020204030204" pitchFamily="34" charset="0"/>
              </a:rPr>
              <a:t> jsou umístěny </a:t>
            </a:r>
            <a:r>
              <a:rPr lang="cs-CZ" sz="2000" dirty="0" err="1">
                <a:latin typeface="Calibri" panose="020F0502020204030204" pitchFamily="34" charset="0"/>
              </a:rPr>
              <a:t>Shadery</a:t>
            </a:r>
            <a:endParaRPr lang="cs-CZ" sz="2000" dirty="0">
              <a:latin typeface="Calibri" panose="020F0502020204030204" pitchFamily="34" charset="0"/>
            </a:endParaRPr>
          </a:p>
          <a:p>
            <a:pPr marL="531813" lvl="1" indent="-273050">
              <a:lnSpc>
                <a:spcPct val="90000"/>
              </a:lnSpc>
              <a:buClr>
                <a:schemeClr val="tx2">
                  <a:lumMod val="60000"/>
                  <a:lumOff val="40000"/>
                </a:schemeClr>
              </a:buClr>
              <a:buFont typeface="Comenia Sans" pitchFamily="50" charset="-18"/>
              <a:buChar char="="/>
            </a:pPr>
            <a:r>
              <a:rPr lang="cs-CZ" sz="2000" dirty="0" err="1">
                <a:solidFill>
                  <a:srgbClr val="FF0000"/>
                </a:solidFill>
                <a:latin typeface="Calibri" panose="020F0502020204030204" pitchFamily="34" charset="0"/>
              </a:rPr>
              <a:t>Shader</a:t>
            </a:r>
            <a:r>
              <a:rPr lang="cs-CZ" sz="2000" dirty="0">
                <a:latin typeface="Calibri" panose="020F0502020204030204" pitchFamily="34" charset="0"/>
              </a:rPr>
              <a:t> je počítačový program sloužící k řízení jednotlivých částí programovatelného grafického řetězce grafické karty (přesněji GPU)</a:t>
            </a:r>
          </a:p>
          <a:p>
            <a:pPr marL="531813" lvl="1" indent="-273050">
              <a:lnSpc>
                <a:spcPct val="90000"/>
              </a:lnSpc>
              <a:buClr>
                <a:schemeClr val="tx2">
                  <a:lumMod val="60000"/>
                  <a:lumOff val="40000"/>
                </a:schemeClr>
              </a:buClr>
              <a:buFont typeface="Comenia Sans" pitchFamily="50" charset="-18"/>
              <a:buChar char="="/>
            </a:pPr>
            <a:r>
              <a:rPr lang="cs-CZ" sz="2000" dirty="0">
                <a:solidFill>
                  <a:srgbClr val="FF0000"/>
                </a:solidFill>
                <a:latin typeface="Calibri" panose="020F0502020204030204" pitchFamily="34" charset="0"/>
              </a:rPr>
              <a:t>Grafický řetězec </a:t>
            </a:r>
            <a:r>
              <a:rPr lang="cs-CZ" sz="2000" dirty="0">
                <a:latin typeface="Calibri" panose="020F0502020204030204" pitchFamily="34" charset="0"/>
              </a:rPr>
              <a:t>(nebo též vykreslovací řetězec) označuje sekvenci procesů, jejichž aplikací na data popisující scénu získáme dvourozměrný obraz této scény</a:t>
            </a:r>
          </a:p>
          <a:p>
            <a:pPr marL="531813" lvl="1" indent="-273050">
              <a:lnSpc>
                <a:spcPct val="90000"/>
              </a:lnSpc>
              <a:buClr>
                <a:schemeClr val="tx2">
                  <a:lumMod val="60000"/>
                  <a:lumOff val="40000"/>
                </a:schemeClr>
              </a:buClr>
              <a:buFont typeface="Comenia Sans" pitchFamily="50" charset="-18"/>
              <a:buChar char="="/>
            </a:pPr>
            <a:r>
              <a:rPr lang="cs-CZ" sz="2000" dirty="0" err="1">
                <a:latin typeface="Calibri" panose="020F0502020204030204" pitchFamily="34" charset="0"/>
              </a:rPr>
              <a:t>Shadery</a:t>
            </a:r>
            <a:r>
              <a:rPr lang="cs-CZ" sz="2000" dirty="0">
                <a:latin typeface="Calibri" panose="020F0502020204030204" pitchFamily="34" charset="0"/>
              </a:rPr>
              <a:t> pracují s jednotlivými pixely:</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Vertex </a:t>
            </a:r>
            <a:r>
              <a:rPr lang="cs-CZ" sz="1800" dirty="0" err="1">
                <a:latin typeface="Calibri" panose="020F0502020204030204" pitchFamily="34" charset="0"/>
              </a:rPr>
              <a:t>Shader</a:t>
            </a:r>
            <a:r>
              <a:rPr lang="cs-CZ" sz="1800" dirty="0">
                <a:latin typeface="Calibri" panose="020F0502020204030204" pitchFamily="34" charset="0"/>
              </a:rPr>
              <a:t> vytváří trojrozměrné objekty, umísťuje je do prostoru a stará se o světelné efekty</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Pixel </a:t>
            </a:r>
            <a:r>
              <a:rPr lang="cs-CZ" sz="1800" dirty="0" err="1">
                <a:latin typeface="Calibri" panose="020F0502020204030204" pitchFamily="34" charset="0"/>
              </a:rPr>
              <a:t>Shader</a:t>
            </a:r>
            <a:r>
              <a:rPr lang="cs-CZ" sz="1800" dirty="0">
                <a:latin typeface="Calibri" panose="020F0502020204030204" pitchFamily="34" charset="0"/>
              </a:rPr>
              <a:t> definuje barvu a průhlednost objektů</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vytvářený obraz se rozloží na části</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nejčastěji čtverce</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každá </a:t>
            </a:r>
            <a:r>
              <a:rPr lang="cs-CZ" sz="1800" dirty="0" err="1">
                <a:latin typeface="Calibri" panose="020F0502020204030204" pitchFamily="34" charset="0"/>
              </a:rPr>
              <a:t>pipeline</a:t>
            </a:r>
            <a:r>
              <a:rPr lang="cs-CZ" sz="1800" dirty="0">
                <a:latin typeface="Calibri" panose="020F0502020204030204" pitchFamily="34" charset="0"/>
              </a:rPr>
              <a:t> produkuje jeden čtverec obrazu</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dosaženo paralelního kreslení a zrychlení tvorby obrazu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17409" y="478941"/>
            <a:ext cx="4222747" cy="550415"/>
          </a:xfrm>
        </p:spPr>
        <p:txBody>
          <a:bodyPr>
            <a:normAutofit/>
          </a:bodyPr>
          <a:lstStyle/>
          <a:p>
            <a:r>
              <a:rPr lang="cs-CZ" dirty="0">
                <a:latin typeface="Calibri" panose="020F0502020204030204" pitchFamily="34" charset="0"/>
              </a:rPr>
              <a:t>GPU (</a:t>
            </a:r>
            <a:r>
              <a:rPr lang="cs-CZ" dirty="0" err="1">
                <a:latin typeface="Calibri" panose="020F0502020204030204" pitchFamily="34" charset="0"/>
              </a:rPr>
              <a:t>Graphics</a:t>
            </a:r>
            <a:r>
              <a:rPr lang="cs-CZ" dirty="0">
                <a:latin typeface="Calibri" panose="020F0502020204030204" pitchFamily="34" charset="0"/>
              </a:rPr>
              <a:t> </a:t>
            </a:r>
            <a:r>
              <a:rPr lang="cs-CZ" dirty="0" err="1">
                <a:latin typeface="Calibri" panose="020F0502020204030204" pitchFamily="34" charset="0"/>
              </a:rPr>
              <a:t>Processor</a:t>
            </a:r>
            <a:r>
              <a:rPr lang="cs-CZ" dirty="0">
                <a:latin typeface="Calibri" panose="020F0502020204030204" pitchFamily="34" charset="0"/>
              </a:rPr>
              <a:t> unit)</a:t>
            </a:r>
          </a:p>
        </p:txBody>
      </p:sp>
      <p:sp>
        <p:nvSpPr>
          <p:cNvPr id="18227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Charakteristické znaky GPU: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počet  </a:t>
            </a:r>
            <a:r>
              <a:rPr lang="cs-CZ" sz="2000" dirty="0" err="1">
                <a:latin typeface="Calibri" panose="020F0502020204030204" pitchFamily="34" charset="0"/>
              </a:rPr>
              <a:t>texturovacích</a:t>
            </a:r>
            <a:r>
              <a:rPr lang="cs-CZ" sz="2000" dirty="0">
                <a:latin typeface="Calibri" panose="020F0502020204030204" pitchFamily="34" charset="0"/>
              </a:rPr>
              <a:t> </a:t>
            </a:r>
            <a:r>
              <a:rPr lang="cs-CZ" sz="2000" dirty="0" err="1">
                <a:latin typeface="Calibri" panose="020F0502020204030204" pitchFamily="34" charset="0"/>
              </a:rPr>
              <a:t>pipelines</a:t>
            </a:r>
            <a:r>
              <a:rPr lang="cs-CZ" sz="2000" dirty="0">
                <a:latin typeface="Calibri" panose="020F0502020204030204" pitchFamily="34" charset="0"/>
              </a:rPr>
              <a:t> </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počtu </a:t>
            </a:r>
            <a:r>
              <a:rPr lang="cs-CZ" sz="1800" dirty="0" err="1">
                <a:latin typeface="Calibri" panose="020F0502020204030204" pitchFamily="34" charset="0"/>
              </a:rPr>
              <a:t>pipelines</a:t>
            </a:r>
            <a:r>
              <a:rPr lang="cs-CZ" sz="1800" dirty="0">
                <a:latin typeface="Calibri" panose="020F0502020204030204" pitchFamily="34" charset="0"/>
              </a:rPr>
              <a:t> odpovídá počet </a:t>
            </a:r>
            <a:r>
              <a:rPr lang="cs-CZ" sz="1800" dirty="0" err="1">
                <a:latin typeface="Calibri" panose="020F0502020204030204" pitchFamily="34" charset="0"/>
              </a:rPr>
              <a:t>Shaderů</a:t>
            </a:r>
            <a:r>
              <a:rPr lang="cs-CZ" sz="1800" dirty="0">
                <a:latin typeface="Calibri" panose="020F0502020204030204" pitchFamily="34" charset="0"/>
              </a:rPr>
              <a:t> a je základním kritériem GPU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počet </a:t>
            </a:r>
            <a:r>
              <a:rPr lang="cs-CZ" sz="2000" dirty="0" err="1">
                <a:latin typeface="Calibri" panose="020F0502020204030204" pitchFamily="34" charset="0"/>
              </a:rPr>
              <a:t>texelů</a:t>
            </a:r>
            <a:r>
              <a:rPr lang="cs-CZ" sz="2000" dirty="0">
                <a:latin typeface="Calibri" panose="020F0502020204030204" pitchFamily="34" charset="0"/>
              </a:rPr>
              <a:t> vytvořených v jedné </a:t>
            </a:r>
            <a:r>
              <a:rPr lang="cs-CZ" sz="2000" dirty="0" err="1">
                <a:latin typeface="Calibri" panose="020F0502020204030204" pitchFamily="34" charset="0"/>
              </a:rPr>
              <a:t>pipeline</a:t>
            </a:r>
            <a:r>
              <a:rPr lang="cs-CZ" sz="2000" dirty="0">
                <a:latin typeface="Calibri" panose="020F0502020204030204" pitchFamily="34" charset="0"/>
              </a:rPr>
              <a:t> za jeden takt</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maximální teoretický </a:t>
            </a:r>
            <a:r>
              <a:rPr lang="cs-CZ" sz="2000" dirty="0" err="1">
                <a:latin typeface="Calibri" panose="020F0502020204030204" pitchFamily="34" charset="0"/>
              </a:rPr>
              <a:t>fill-rate</a:t>
            </a:r>
            <a:endParaRPr lang="cs-CZ" sz="2000" dirty="0">
              <a:latin typeface="Calibri" panose="020F0502020204030204" pitchFamily="34" charset="0"/>
            </a:endParaRP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maximální teoretický </a:t>
            </a:r>
            <a:r>
              <a:rPr lang="cs-CZ" sz="2000" dirty="0" err="1">
                <a:latin typeface="Calibri" panose="020F0502020204030204" pitchFamily="34" charset="0"/>
              </a:rPr>
              <a:t>texel</a:t>
            </a:r>
            <a:r>
              <a:rPr lang="cs-CZ" sz="2000" dirty="0">
                <a:latin typeface="Calibri" panose="020F0502020204030204" pitchFamily="34" charset="0"/>
              </a:rPr>
              <a:t> </a:t>
            </a:r>
            <a:r>
              <a:rPr lang="cs-CZ" sz="2000" dirty="0" err="1">
                <a:latin typeface="Calibri" panose="020F0502020204030204" pitchFamily="34" charset="0"/>
              </a:rPr>
              <a:t>fill-rate</a:t>
            </a:r>
            <a:endParaRPr lang="cs-CZ" sz="2000" dirty="0">
              <a:latin typeface="Calibri" panose="020F0502020204030204" pitchFamily="34" charset="0"/>
            </a:endParaRP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pixel </a:t>
            </a:r>
            <a:r>
              <a:rPr lang="cs-CZ" sz="1800" dirty="0" err="1">
                <a:latin typeface="Calibri" panose="020F0502020204030204" pitchFamily="34" charset="0"/>
              </a:rPr>
              <a:t>fill-rate</a:t>
            </a:r>
            <a:r>
              <a:rPr lang="cs-CZ" sz="1800" dirty="0">
                <a:latin typeface="Calibri" panose="020F0502020204030204" pitchFamily="34" charset="0"/>
              </a:rPr>
              <a:t> násoben počtem </a:t>
            </a:r>
            <a:r>
              <a:rPr lang="cs-CZ" sz="1800" dirty="0" err="1">
                <a:latin typeface="Calibri" panose="020F0502020204030204" pitchFamily="34" charset="0"/>
              </a:rPr>
              <a:t>texelů</a:t>
            </a:r>
            <a:r>
              <a:rPr lang="cs-CZ" sz="1800" dirty="0">
                <a:latin typeface="Calibri" panose="020F0502020204030204" pitchFamily="34" charset="0"/>
              </a:rPr>
              <a:t> na jednotku </a:t>
            </a:r>
            <a:r>
              <a:rPr lang="cs-CZ" sz="1800" dirty="0" err="1">
                <a:latin typeface="Calibri" panose="020F0502020204030204" pitchFamily="34" charset="0"/>
              </a:rPr>
              <a:t>pipeline</a:t>
            </a:r>
            <a:endParaRPr lang="cs-CZ" sz="1800" dirty="0">
              <a:latin typeface="Calibri" panose="020F0502020204030204" pitchFamily="34" charset="0"/>
            </a:endParaRP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frekvence, s níž karta pracuje</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běžný rozsah od 350 až 1000 MHz</a:t>
            </a:r>
          </a:p>
          <a:p>
            <a:pPr marL="1077913" lvl="3" indent="-273050">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čím vyšší frekvence, tím více pixelů karta vytvoří</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podstatná je výrobní technologie mikroprocesoru GPU</a:t>
            </a:r>
          </a:p>
          <a:p>
            <a:pPr marL="273050" lvl="1" indent="-27305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17409" y="478941"/>
            <a:ext cx="4222748" cy="550415"/>
          </a:xfrm>
        </p:spPr>
        <p:txBody>
          <a:bodyPr>
            <a:normAutofit/>
          </a:bodyPr>
          <a:lstStyle/>
          <a:p>
            <a:r>
              <a:rPr lang="cs-CZ" dirty="0">
                <a:latin typeface="Calibri" panose="020F0502020204030204" pitchFamily="34" charset="0"/>
              </a:rPr>
              <a:t>GPU (</a:t>
            </a:r>
            <a:r>
              <a:rPr lang="cs-CZ" dirty="0" err="1">
                <a:latin typeface="Calibri" panose="020F0502020204030204" pitchFamily="34" charset="0"/>
              </a:rPr>
              <a:t>Graphics</a:t>
            </a:r>
            <a:r>
              <a:rPr lang="cs-CZ" dirty="0">
                <a:latin typeface="Calibri" panose="020F0502020204030204" pitchFamily="34" charset="0"/>
              </a:rPr>
              <a:t> </a:t>
            </a:r>
            <a:r>
              <a:rPr lang="cs-CZ" dirty="0" err="1">
                <a:latin typeface="Calibri" panose="020F0502020204030204" pitchFamily="34" charset="0"/>
              </a:rPr>
              <a:t>Processor</a:t>
            </a:r>
            <a:r>
              <a:rPr lang="cs-CZ" dirty="0">
                <a:latin typeface="Calibri" panose="020F0502020204030204" pitchFamily="34" charset="0"/>
              </a:rPr>
              <a:t> unit)</a:t>
            </a:r>
          </a:p>
        </p:txBody>
      </p:sp>
      <p:sp>
        <p:nvSpPr>
          <p:cNvPr id="188419"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GPU úzce spolupracuje s pamětí grafické karty, jejíž charakteristiky jsou: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kapacita paměti – od 1 až po 2,5 GB (GDDR3 až GDDR5)</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takt paměti a její typ - od 1024 až po 2560 MB</a:t>
            </a:r>
          </a:p>
          <a:p>
            <a:pPr marL="804863" lvl="2" indent="-273050">
              <a:lnSpc>
                <a:spcPct val="90000"/>
              </a:lnSpc>
              <a:buClr>
                <a:schemeClr val="tx2">
                  <a:lumMod val="60000"/>
                  <a:lumOff val="40000"/>
                </a:schemeClr>
              </a:buClr>
              <a:buFont typeface="Comenia Sans" pitchFamily="50" charset="-18"/>
              <a:buChar char="="/>
            </a:pPr>
            <a:r>
              <a:rPr lang="pl-PL" sz="1800" dirty="0">
                <a:latin typeface="Calibri" panose="020F0502020204030204" pitchFamily="34" charset="0"/>
              </a:rPr>
              <a:t>GDDR5 přenos 4 bity za 1 takt</a:t>
            </a:r>
            <a:endParaRPr lang="cs-CZ" sz="1800" dirty="0">
              <a:latin typeface="Calibri" panose="020F0502020204030204" pitchFamily="34" charset="0"/>
            </a:endParaRP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šířka paměťové sběrnice – od 256 až 320 bitů</a:t>
            </a:r>
            <a:br>
              <a:rPr lang="cs-CZ" sz="2000" dirty="0">
                <a:solidFill>
                  <a:schemeClr val="tx1">
                    <a:lumMod val="65000"/>
                    <a:lumOff val="35000"/>
                  </a:schemeClr>
                </a:solidFill>
              </a:rPr>
            </a:br>
            <a:endParaRPr lang="cs-CZ" sz="2000" dirty="0">
              <a:solidFill>
                <a:schemeClr val="tx1">
                  <a:lumMod val="65000"/>
                  <a:lumOff val="3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ormAutofit/>
          </a:bodyPr>
          <a:lstStyle/>
          <a:p>
            <a:r>
              <a:rPr lang="cs-CZ" dirty="0">
                <a:latin typeface="Calibri" panose="020F0502020204030204" pitchFamily="34" charset="0"/>
              </a:rPr>
              <a:t>Další obvody grafické karty</a:t>
            </a:r>
          </a:p>
        </p:txBody>
      </p:sp>
      <p:sp>
        <p:nvSpPr>
          <p:cNvPr id="19046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TV-Output (televizní výstup)</a:t>
            </a:r>
          </a:p>
          <a:p>
            <a:pPr marL="273050" lvl="1" indent="-268288">
              <a:lnSpc>
                <a:spcPct val="90000"/>
              </a:lnSpc>
              <a:buClr>
                <a:schemeClr val="tx2">
                  <a:lumMod val="60000"/>
                  <a:lumOff val="40000"/>
                </a:schemeClr>
              </a:buClr>
              <a:buFont typeface="Comenia Sans" pitchFamily="50" charset="-18"/>
              <a:buChar char="="/>
            </a:pPr>
            <a:r>
              <a:rPr lang="en-US" sz="2400" dirty="0" err="1">
                <a:latin typeface="Calibri" panose="020F0502020204030204" pitchFamily="34" charset="0"/>
              </a:rPr>
              <a:t>Obvod</a:t>
            </a:r>
            <a:r>
              <a:rPr lang="en-US" sz="2400" dirty="0">
                <a:latin typeface="Calibri" panose="020F0502020204030204" pitchFamily="34" charset="0"/>
              </a:rPr>
              <a:t> VIVO (Video In Video Out)</a:t>
            </a:r>
            <a:endParaRPr lang="cs-CZ" sz="2400" dirty="0">
              <a:latin typeface="Calibri" panose="020F0502020204030204" pitchFamily="34" charset="0"/>
            </a:endParaRPr>
          </a:p>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TV-Tuner</a:t>
            </a:r>
          </a:p>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Single-Link</a:t>
            </a:r>
          </a:p>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DVI </a:t>
            </a:r>
            <a:r>
              <a:rPr lang="cs-CZ" sz="2400" dirty="0" err="1">
                <a:latin typeface="Calibri" panose="020F0502020204030204" pitchFamily="34" charset="0"/>
              </a:rPr>
              <a:t>Dual</a:t>
            </a:r>
            <a:r>
              <a:rPr lang="cs-CZ" sz="2400" dirty="0">
                <a:latin typeface="Calibri" panose="020F0502020204030204" pitchFamily="34" charset="0"/>
              </a:rPr>
              <a:t>-Link </a:t>
            </a:r>
          </a:p>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DVI  HDMI 1.4a  </a:t>
            </a:r>
          </a:p>
          <a:p>
            <a:pPr marL="273050" lvl="1" indent="-268288">
              <a:lnSpc>
                <a:spcPct val="90000"/>
              </a:lnSpc>
              <a:buClr>
                <a:schemeClr val="tx2">
                  <a:lumMod val="60000"/>
                  <a:lumOff val="40000"/>
                </a:schemeClr>
              </a:buClr>
              <a:buFont typeface="Comenia Sans" pitchFamily="50" charset="-18"/>
              <a:buChar char="="/>
            </a:pPr>
            <a:r>
              <a:rPr lang="cs-CZ" sz="2400" dirty="0" err="1">
                <a:latin typeface="Calibri" panose="020F0502020204030204" pitchFamily="34" charset="0"/>
              </a:rPr>
              <a:t>DisplayPort</a:t>
            </a:r>
            <a:r>
              <a:rPr lang="cs-CZ" sz="2400" dirty="0">
                <a:latin typeface="Calibri" panose="020F0502020204030204" pitchFamily="34" charset="0"/>
              </a:rPr>
              <a:t> </a:t>
            </a:r>
            <a:r>
              <a:rPr lang="cs-CZ" sz="2400" dirty="0">
                <a:latin typeface="Calibri" panose="020F0502020204030204" pitchFamily="34" charset="0"/>
                <a:sym typeface="Wingdings" pitchFamily="2" charset="2"/>
              </a:rPr>
              <a:t> do budoucna nahrazen </a:t>
            </a:r>
            <a:r>
              <a:rPr lang="cs-CZ" sz="2400" dirty="0" err="1">
                <a:latin typeface="Calibri" panose="020F0502020204030204" pitchFamily="34" charset="0"/>
                <a:sym typeface="Wingdings" pitchFamily="2" charset="2"/>
              </a:rPr>
              <a:t>ThunderBolt</a:t>
            </a:r>
            <a:r>
              <a:rPr lang="cs-CZ" sz="2400" dirty="0">
                <a:latin typeface="Calibri" panose="020F0502020204030204" pitchFamily="34" charset="0"/>
                <a:sym typeface="Wingdings" pitchFamily="2" charset="2"/>
              </a:rPr>
              <a:t> portem</a:t>
            </a:r>
          </a:p>
          <a:p>
            <a:pPr marL="673100" lvl="2" indent="-268288">
              <a:lnSpc>
                <a:spcPct val="90000"/>
              </a:lnSpc>
              <a:buClr>
                <a:schemeClr val="tx2">
                  <a:lumMod val="60000"/>
                  <a:lumOff val="40000"/>
                </a:schemeClr>
              </a:buClr>
              <a:buFont typeface="Comenia Sans" pitchFamily="50" charset="-18"/>
              <a:buChar char="="/>
            </a:pPr>
            <a:r>
              <a:rPr lang="cs-CZ" sz="2000" dirty="0" err="1">
                <a:latin typeface="Calibri" panose="020F0502020204030204" pitchFamily="34" charset="0"/>
              </a:rPr>
              <a:t>Thunderbolt</a:t>
            </a:r>
            <a:r>
              <a:rPr lang="cs-CZ" sz="2000" dirty="0">
                <a:latin typeface="Calibri" panose="020F0502020204030204" pitchFamily="34" charset="0"/>
              </a:rPr>
              <a:t> je rychlé hardwarové rozhraní, které umožňuje připojit k počítači zařízení (periferie) přes rozšiřující sběrnici. Spojuje PCI-Express a </a:t>
            </a:r>
            <a:r>
              <a:rPr lang="cs-CZ" sz="2000" dirty="0" err="1">
                <a:latin typeface="Calibri" panose="020F0502020204030204" pitchFamily="34" charset="0"/>
              </a:rPr>
              <a:t>DisplayPort</a:t>
            </a:r>
            <a:r>
              <a:rPr lang="cs-CZ" sz="2000" dirty="0">
                <a:latin typeface="Calibri" panose="020F0502020204030204" pitchFamily="34" charset="0"/>
              </a:rPr>
              <a:t> do sériového datového rozhraní, které může být provedeno za použití delších a levnějších kabelů.</a:t>
            </a:r>
            <a:br>
              <a:rPr lang="cs-CZ" sz="2000" dirty="0">
                <a:latin typeface="Calibri" panose="020F0502020204030204" pitchFamily="34" charset="0"/>
              </a:rPr>
            </a:br>
            <a:endParaRPr lang="cs-CZ" sz="2000" dirty="0">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cs-CZ" dirty="0">
                <a:latin typeface="Calibri" panose="020F0502020204030204" pitchFamily="34" charset="0"/>
              </a:rPr>
              <a:t>API</a:t>
            </a:r>
          </a:p>
        </p:txBody>
      </p:sp>
      <p:sp>
        <p:nvSpPr>
          <p:cNvPr id="34819" name="Rectangle 3"/>
          <p:cNvSpPr>
            <a:spLocks noGrp="1" noChangeArrowheads="1"/>
          </p:cNvSpPr>
          <p:nvPr>
            <p:ph type="body" idx="4294967295"/>
          </p:nvPr>
        </p:nvSpPr>
        <p:spPr>
          <a:xfrm>
            <a:off x="250825" y="1134737"/>
            <a:ext cx="8642350" cy="5541485"/>
          </a:xfrm>
          <a:prstGeom prst="rect">
            <a:avLst/>
          </a:prstGeom>
        </p:spPr>
        <p:txBody>
          <a:bodyPr numCol="3">
            <a:normAutofit lnSpcReduction="10000"/>
          </a:bodyPr>
          <a:lstStyle/>
          <a:p>
            <a:pPr marL="273050" indent="-273050">
              <a:lnSpc>
                <a:spcPct val="90000"/>
              </a:lnSpc>
              <a:buClr>
                <a:schemeClr val="tx2">
                  <a:lumMod val="60000"/>
                  <a:lumOff val="40000"/>
                </a:schemeClr>
              </a:buClr>
              <a:buFont typeface="Comenia Sans" pitchFamily="50" charset="-18"/>
              <a:buChar char="="/>
            </a:pPr>
            <a:r>
              <a:rPr lang="cs-CZ" sz="2400" dirty="0">
                <a:cs typeface="+mn-cs"/>
              </a:rPr>
              <a:t>Tvorbu obrazu řídí také software nazvaný API</a:t>
            </a:r>
            <a:endParaRPr lang="cs-CZ" sz="2000" dirty="0">
              <a:cs typeface="+mn-cs"/>
            </a:endParaRPr>
          </a:p>
          <a:p>
            <a:pPr marL="531813" lvl="1" indent="-273050">
              <a:lnSpc>
                <a:spcPct val="90000"/>
              </a:lnSpc>
              <a:buClr>
                <a:schemeClr val="tx2">
                  <a:lumMod val="60000"/>
                  <a:lumOff val="40000"/>
                </a:schemeClr>
              </a:buClr>
              <a:buFont typeface="Comenia Sans" pitchFamily="50" charset="-18"/>
              <a:buChar char="="/>
            </a:pPr>
            <a:r>
              <a:rPr lang="cs-CZ" sz="2000" dirty="0">
                <a:cs typeface="+mn-cs"/>
              </a:rPr>
              <a:t>DirectX od Microsoftu </a:t>
            </a:r>
          </a:p>
          <a:p>
            <a:pPr marL="804863" lvl="2" indent="-273050">
              <a:lnSpc>
                <a:spcPct val="90000"/>
              </a:lnSpc>
              <a:buClr>
                <a:schemeClr val="tx2">
                  <a:lumMod val="60000"/>
                  <a:lumOff val="40000"/>
                </a:schemeClr>
              </a:buClr>
              <a:buFont typeface="Comenia Sans" pitchFamily="50" charset="-18"/>
              <a:buChar char="="/>
            </a:pPr>
            <a:r>
              <a:rPr lang="cs-CZ" sz="1800" dirty="0"/>
              <a:t>integrováno </a:t>
            </a:r>
            <a:br>
              <a:rPr lang="cs-CZ" sz="1800" dirty="0"/>
            </a:br>
            <a:r>
              <a:rPr lang="cs-CZ" sz="1800" dirty="0"/>
              <a:t>ve Windows</a:t>
            </a:r>
          </a:p>
          <a:p>
            <a:pPr marL="531813" lvl="1" indent="-273050">
              <a:lnSpc>
                <a:spcPct val="90000"/>
              </a:lnSpc>
              <a:buClr>
                <a:schemeClr val="tx2">
                  <a:lumMod val="60000"/>
                  <a:lumOff val="40000"/>
                </a:schemeClr>
              </a:buClr>
              <a:buFont typeface="Comenia Sans" pitchFamily="50" charset="-18"/>
              <a:buChar char="="/>
            </a:pPr>
            <a:r>
              <a:rPr lang="cs-CZ" sz="2000" dirty="0" err="1"/>
              <a:t>OpenGL</a:t>
            </a:r>
            <a:br>
              <a:rPr lang="cs-CZ" sz="2000" dirty="0"/>
            </a:br>
            <a:br>
              <a:rPr lang="cs-CZ" sz="2000" dirty="0"/>
            </a:br>
            <a:br>
              <a:rPr lang="cs-CZ" sz="2000" dirty="0"/>
            </a:br>
            <a:br>
              <a:rPr lang="cs-CZ" sz="2000" dirty="0"/>
            </a:br>
            <a:br>
              <a:rPr lang="cs-CZ" sz="2000" dirty="0"/>
            </a:br>
            <a:br>
              <a:rPr lang="cs-CZ" sz="2000" dirty="0"/>
            </a:br>
            <a:br>
              <a:rPr lang="cs-CZ" sz="2000" dirty="0"/>
            </a:br>
            <a:br>
              <a:rPr lang="cs-CZ" sz="2000" dirty="0"/>
            </a:br>
            <a:br>
              <a:rPr lang="cs-CZ" sz="2000" dirty="0"/>
            </a:br>
            <a:endParaRPr lang="cs-CZ" sz="2000" dirty="0"/>
          </a:p>
          <a:p>
            <a:pPr marL="531813" lvl="1" indent="-273050">
              <a:lnSpc>
                <a:spcPct val="90000"/>
              </a:lnSpc>
              <a:buClr>
                <a:schemeClr val="tx2">
                  <a:lumMod val="60000"/>
                  <a:lumOff val="40000"/>
                </a:schemeClr>
              </a:buClr>
              <a:buFont typeface="Comenia Sans" pitchFamily="50" charset="-18"/>
              <a:buChar char="="/>
            </a:pPr>
            <a:r>
              <a:rPr lang="cs-CZ" sz="2000" dirty="0"/>
              <a:t>ve vašem PC příkazem </a:t>
            </a:r>
            <a:r>
              <a:rPr lang="cs-CZ" sz="2000" dirty="0" err="1"/>
              <a:t>dxdiag</a:t>
            </a:r>
            <a:r>
              <a:rPr lang="cs-CZ" sz="2000" dirty="0"/>
              <a:t> - vyzkoušejte</a:t>
            </a:r>
          </a:p>
          <a:p>
            <a:pPr marL="531813" lvl="1" indent="-273050">
              <a:lnSpc>
                <a:spcPct val="90000"/>
              </a:lnSpc>
              <a:buClr>
                <a:schemeClr val="tx2">
                  <a:lumMod val="60000"/>
                  <a:lumOff val="40000"/>
                </a:schemeClr>
              </a:buClr>
              <a:buFont typeface="Comenia Sans" pitchFamily="50" charset="-18"/>
              <a:buChar char="="/>
            </a:pPr>
            <a:r>
              <a:rPr lang="cs-CZ" sz="2000" dirty="0"/>
              <a:t>Dnešní technologie</a:t>
            </a:r>
          </a:p>
          <a:p>
            <a:pPr marL="804863" lvl="2" indent="-273050">
              <a:lnSpc>
                <a:spcPct val="90000"/>
              </a:lnSpc>
              <a:buClr>
                <a:schemeClr val="tx2">
                  <a:lumMod val="60000"/>
                  <a:lumOff val="40000"/>
                </a:schemeClr>
              </a:buClr>
              <a:buFont typeface="Comenia Sans" pitchFamily="50" charset="-18"/>
              <a:buChar char="="/>
            </a:pPr>
            <a:r>
              <a:rPr lang="cs-CZ" sz="1800" dirty="0"/>
              <a:t>Microsoft DirectX11</a:t>
            </a:r>
          </a:p>
          <a:p>
            <a:pPr marL="804863" lvl="2" indent="-273050">
              <a:lnSpc>
                <a:spcPct val="90000"/>
              </a:lnSpc>
              <a:buClr>
                <a:schemeClr val="tx2">
                  <a:lumMod val="60000"/>
                  <a:lumOff val="40000"/>
                </a:schemeClr>
              </a:buClr>
              <a:buFont typeface="Comenia Sans" pitchFamily="50" charset="-18"/>
              <a:buChar char="="/>
            </a:pPr>
            <a:r>
              <a:rPr lang="cs-CZ" sz="1800" dirty="0" err="1"/>
              <a:t>DirectCompute</a:t>
            </a:r>
            <a:r>
              <a:rPr lang="cs-CZ" sz="1800" dirty="0"/>
              <a:t> 5.0</a:t>
            </a:r>
          </a:p>
          <a:p>
            <a:pPr marL="804863" lvl="2" indent="-273050">
              <a:lnSpc>
                <a:spcPct val="90000"/>
              </a:lnSpc>
              <a:buClr>
                <a:schemeClr val="tx2">
                  <a:lumMod val="60000"/>
                  <a:lumOff val="40000"/>
                </a:schemeClr>
              </a:buClr>
              <a:buFont typeface="Comenia Sans" pitchFamily="50" charset="-18"/>
              <a:buChar char="="/>
            </a:pPr>
            <a:r>
              <a:rPr lang="cs-CZ" sz="1800" dirty="0" err="1"/>
              <a:t>Shader</a:t>
            </a:r>
            <a:r>
              <a:rPr lang="cs-CZ" sz="1800" dirty="0"/>
              <a:t> Model 5.0</a:t>
            </a:r>
          </a:p>
          <a:p>
            <a:pPr marL="804863" lvl="2" indent="-273050">
              <a:lnSpc>
                <a:spcPct val="90000"/>
              </a:lnSpc>
              <a:buClr>
                <a:schemeClr val="tx2">
                  <a:lumMod val="60000"/>
                  <a:lumOff val="40000"/>
                </a:schemeClr>
              </a:buClr>
              <a:buFont typeface="Comenia Sans" pitchFamily="50" charset="-18"/>
              <a:buChar char="="/>
            </a:pPr>
            <a:r>
              <a:rPr lang="cs-CZ" sz="1800" dirty="0"/>
              <a:t>Open GL 4.1</a:t>
            </a:r>
          </a:p>
          <a:p>
            <a:pPr marL="804863" lvl="2" indent="-273050">
              <a:lnSpc>
                <a:spcPct val="90000"/>
              </a:lnSpc>
              <a:buClr>
                <a:schemeClr val="tx2">
                  <a:lumMod val="60000"/>
                  <a:lumOff val="40000"/>
                </a:schemeClr>
              </a:buClr>
              <a:buFont typeface="Comenia Sans" pitchFamily="50" charset="-18"/>
              <a:buChar char="="/>
            </a:pPr>
            <a:r>
              <a:rPr lang="cs-CZ" sz="1800" dirty="0"/>
              <a:t>NVIDIA CUDA</a:t>
            </a:r>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Mosaic</a:t>
            </a:r>
            <a:r>
              <a:rPr lang="cs-CZ" sz="1800" dirty="0"/>
              <a:t> </a:t>
            </a:r>
          </a:p>
          <a:p>
            <a:pPr marL="804863" lvl="2" indent="-273050">
              <a:lnSpc>
                <a:spcPct val="90000"/>
              </a:lnSpc>
              <a:buClr>
                <a:schemeClr val="tx2">
                  <a:lumMod val="60000"/>
                  <a:lumOff val="40000"/>
                </a:schemeClr>
              </a:buClr>
              <a:buFont typeface="Comenia Sans" pitchFamily="50" charset="-18"/>
              <a:buChar char="="/>
            </a:pPr>
            <a:r>
              <a:rPr lang="cs-CZ" sz="1800" dirty="0"/>
              <a:t>NVIEW Display Management Software</a:t>
            </a:r>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Scalable</a:t>
            </a:r>
            <a:r>
              <a:rPr lang="cs-CZ" sz="1800" dirty="0"/>
              <a:t> Geometry </a:t>
            </a:r>
            <a:r>
              <a:rPr lang="cs-CZ" sz="1800" dirty="0" err="1"/>
              <a:t>Engine</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Parallel</a:t>
            </a:r>
            <a:r>
              <a:rPr lang="cs-CZ" sz="1800" dirty="0"/>
              <a:t> </a:t>
            </a:r>
            <a:r>
              <a:rPr lang="cs-CZ" sz="1800" dirty="0" err="1"/>
              <a:t>DataCache</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GigaThread</a:t>
            </a:r>
            <a:r>
              <a:rPr lang="cs-CZ" sz="1800" dirty="0"/>
              <a:t> </a:t>
            </a:r>
            <a:r>
              <a:rPr lang="cs-CZ" sz="1800" dirty="0" err="1"/>
              <a:t>Engine</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High</a:t>
            </a:r>
            <a:r>
              <a:rPr lang="cs-CZ" sz="1800" dirty="0"/>
              <a:t> </a:t>
            </a:r>
            <a:r>
              <a:rPr lang="cs-CZ" sz="1800" dirty="0" err="1"/>
              <a:t>Precision</a:t>
            </a:r>
            <a:r>
              <a:rPr lang="cs-CZ" sz="1800" dirty="0"/>
              <a:t> </a:t>
            </a:r>
            <a:r>
              <a:rPr lang="cs-CZ" sz="1800" dirty="0" err="1"/>
              <a:t>High</a:t>
            </a:r>
            <a:r>
              <a:rPr lang="cs-CZ" sz="1800" dirty="0"/>
              <a:t> </a:t>
            </a:r>
            <a:r>
              <a:rPr lang="cs-CZ" sz="1800" dirty="0" err="1"/>
              <a:t>Dynamic</a:t>
            </a:r>
            <a:r>
              <a:rPr lang="cs-CZ" sz="1800" dirty="0"/>
              <a:t> </a:t>
            </a:r>
            <a:r>
              <a:rPr lang="cs-CZ" sz="1800" dirty="0" err="1"/>
              <a:t>Range</a:t>
            </a:r>
            <a:endParaRPr lang="cs-CZ" sz="1800" dirty="0"/>
          </a:p>
          <a:p>
            <a:pPr marL="531813" lvl="2" indent="0">
              <a:lnSpc>
                <a:spcPct val="90000"/>
              </a:lnSpc>
              <a:buClr>
                <a:schemeClr val="tx2">
                  <a:lumMod val="60000"/>
                  <a:lumOff val="40000"/>
                </a:schemeClr>
              </a:buClr>
              <a:buNone/>
            </a:pPr>
            <a:br>
              <a:rPr lang="cs-CZ" sz="1800" dirty="0"/>
            </a:br>
            <a:br>
              <a:rPr lang="cs-CZ" sz="1800" dirty="0"/>
            </a:b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3D Vision</a:t>
            </a:r>
          </a:p>
          <a:p>
            <a:pPr marL="804863" lvl="2" indent="-273050">
              <a:lnSpc>
                <a:spcPct val="90000"/>
              </a:lnSpc>
              <a:buClr>
                <a:schemeClr val="tx2">
                  <a:lumMod val="60000"/>
                  <a:lumOff val="40000"/>
                </a:schemeClr>
              </a:buClr>
              <a:buFont typeface="Comenia Sans" pitchFamily="50" charset="-18"/>
              <a:buChar char="="/>
            </a:pPr>
            <a:r>
              <a:rPr lang="cs-CZ" sz="1800" dirty="0"/>
              <a:t>NVIDIA 3D Vision Pro</a:t>
            </a:r>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Application</a:t>
            </a:r>
            <a:r>
              <a:rPr lang="cs-CZ" sz="1800" dirty="0"/>
              <a:t> </a:t>
            </a:r>
            <a:r>
              <a:rPr lang="cs-CZ" sz="1800" dirty="0" err="1"/>
              <a:t>Acceleration</a:t>
            </a:r>
            <a:r>
              <a:rPr lang="cs-CZ" sz="1800" dirty="0"/>
              <a:t> </a:t>
            </a:r>
            <a:r>
              <a:rPr lang="cs-CZ" sz="1800" dirty="0" err="1"/>
              <a:t>Engines</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SLI </a:t>
            </a:r>
            <a:br>
              <a:rPr lang="cs-CZ" sz="1800" dirty="0"/>
            </a:br>
            <a:r>
              <a:rPr lang="cs-CZ" sz="1800" dirty="0" err="1"/>
              <a:t>Multi</a:t>
            </a:r>
            <a:r>
              <a:rPr lang="cs-CZ" sz="1800" dirty="0"/>
              <a:t>-OS</a:t>
            </a:r>
          </a:p>
          <a:p>
            <a:pPr marL="804863" lvl="2" indent="-273050">
              <a:lnSpc>
                <a:spcPct val="90000"/>
              </a:lnSpc>
              <a:buClr>
                <a:schemeClr val="tx2">
                  <a:lumMod val="60000"/>
                  <a:lumOff val="40000"/>
                </a:schemeClr>
              </a:buClr>
              <a:buFont typeface="Comenia Sans" pitchFamily="50" charset="-18"/>
              <a:buChar char="="/>
            </a:pPr>
            <a:r>
              <a:rPr lang="cs-CZ" sz="1800" dirty="0"/>
              <a:t>NVIDIA SLI</a:t>
            </a:r>
          </a:p>
          <a:p>
            <a:pPr marL="804863" lvl="2" indent="-273050">
              <a:lnSpc>
                <a:spcPct val="90000"/>
              </a:lnSpc>
              <a:buClr>
                <a:schemeClr val="tx2">
                  <a:lumMod val="60000"/>
                  <a:lumOff val="40000"/>
                </a:schemeClr>
              </a:buClr>
              <a:buFont typeface="Comenia Sans" pitchFamily="50" charset="-18"/>
              <a:buChar char="="/>
            </a:pPr>
            <a:r>
              <a:rPr lang="cs-CZ" sz="1800" dirty="0"/>
              <a:t>NVIDIA SLI </a:t>
            </a:r>
            <a:r>
              <a:rPr lang="cs-CZ" sz="1800" dirty="0" err="1"/>
              <a:t>Mosaic</a:t>
            </a:r>
            <a:r>
              <a:rPr lang="cs-CZ" sz="1800" dirty="0"/>
              <a:t> </a:t>
            </a:r>
          </a:p>
          <a:p>
            <a:pPr marL="804863" lvl="2" indent="-273050">
              <a:lnSpc>
                <a:spcPct val="90000"/>
              </a:lnSpc>
              <a:buClr>
                <a:schemeClr val="tx2">
                  <a:lumMod val="60000"/>
                  <a:lumOff val="40000"/>
                </a:schemeClr>
              </a:buClr>
              <a:buFont typeface="Comenia Sans" pitchFamily="50" charset="-18"/>
              <a:buChar char="="/>
            </a:pPr>
            <a:r>
              <a:rPr lang="cs-CZ" sz="1800" dirty="0"/>
              <a:t>SDI </a:t>
            </a:r>
            <a:r>
              <a:rPr lang="cs-CZ" sz="1800" dirty="0" err="1"/>
              <a:t>Option</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FSAA (max. 64x, </a:t>
            </a:r>
            <a:br>
              <a:rPr lang="cs-CZ" sz="1800" dirty="0"/>
            </a:br>
            <a:r>
              <a:rPr lang="cs-CZ" sz="1800" dirty="0"/>
              <a:t>v SLI 128x)</a:t>
            </a:r>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Quadro</a:t>
            </a:r>
            <a:r>
              <a:rPr lang="cs-CZ" sz="1800" dirty="0"/>
              <a:t> Digital Video </a:t>
            </a:r>
            <a:r>
              <a:rPr lang="cs-CZ" sz="1800" dirty="0" err="1"/>
              <a:t>Pipeline</a:t>
            </a:r>
            <a:endParaRPr lang="cs-CZ" sz="1800" dirty="0"/>
          </a:p>
          <a:p>
            <a:pPr marL="804863" lvl="2" indent="-273050">
              <a:lnSpc>
                <a:spcPct val="90000"/>
              </a:lnSpc>
              <a:buClr>
                <a:schemeClr val="tx2">
                  <a:lumMod val="60000"/>
                  <a:lumOff val="40000"/>
                </a:schemeClr>
              </a:buClr>
              <a:buFont typeface="Comenia Sans" pitchFamily="50" charset="-18"/>
              <a:buChar char="="/>
            </a:pPr>
            <a:r>
              <a:rPr lang="cs-CZ" sz="1800" dirty="0"/>
              <a:t>NVIDIA </a:t>
            </a:r>
            <a:r>
              <a:rPr lang="cs-CZ" sz="1800" dirty="0" err="1"/>
              <a:t>Quadro</a:t>
            </a:r>
            <a:r>
              <a:rPr lang="cs-CZ" sz="1800" dirty="0"/>
              <a:t> </a:t>
            </a:r>
            <a:br>
              <a:rPr lang="cs-CZ" sz="1800" dirty="0"/>
            </a:br>
            <a:r>
              <a:rPr lang="cs-CZ" sz="1800" dirty="0"/>
              <a:t>G-</a:t>
            </a:r>
            <a:r>
              <a:rPr lang="cs-CZ" sz="1800" dirty="0" err="1"/>
              <a:t>Sync</a:t>
            </a:r>
            <a:r>
              <a:rPr lang="cs-CZ" sz="1800" dirty="0"/>
              <a:t> </a:t>
            </a:r>
            <a:r>
              <a:rPr lang="cs-CZ" sz="1800" dirty="0" err="1"/>
              <a:t>Solution</a:t>
            </a:r>
            <a:endParaRPr lang="cs-CZ"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cs-CZ" dirty="0">
                <a:latin typeface="Calibri" panose="020F0502020204030204" pitchFamily="34" charset="0"/>
              </a:rPr>
              <a:t>Výstupy</a:t>
            </a:r>
          </a:p>
        </p:txBody>
      </p:sp>
      <p:sp>
        <p:nvSpPr>
          <p:cNvPr id="4096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Současné adaptéry běžně disponují konektory</a:t>
            </a:r>
          </a:p>
          <a:p>
            <a:pPr marL="673100" lvl="2" indent="-268288">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D-SUB </a:t>
            </a:r>
          </a:p>
          <a:p>
            <a:pPr marL="673100" lvl="2" indent="-268288">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Single-Link DVI </a:t>
            </a:r>
          </a:p>
          <a:p>
            <a:pPr marL="673100" lvl="2" indent="-268288">
              <a:lnSpc>
                <a:spcPct val="90000"/>
              </a:lnSpc>
              <a:buClr>
                <a:schemeClr val="tx2">
                  <a:lumMod val="60000"/>
                  <a:lumOff val="40000"/>
                </a:schemeClr>
              </a:buClr>
              <a:buFont typeface="Comenia Sans" pitchFamily="50" charset="-18"/>
              <a:buChar char="="/>
            </a:pPr>
            <a:r>
              <a:rPr lang="cs-CZ" dirty="0" err="1">
                <a:latin typeface="Calibri" panose="020F0502020204030204" pitchFamily="34" charset="0"/>
              </a:rPr>
              <a:t>Dual</a:t>
            </a:r>
            <a:r>
              <a:rPr lang="cs-CZ" dirty="0">
                <a:latin typeface="Calibri" panose="020F0502020204030204" pitchFamily="34" charset="0"/>
              </a:rPr>
              <a:t>-Link DVI </a:t>
            </a:r>
          </a:p>
          <a:p>
            <a:pPr marL="673100" lvl="2" indent="-268288">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HDMI 1.4 (dnes už i 2.0 a 2.1)</a:t>
            </a:r>
          </a:p>
          <a:p>
            <a:pPr marL="673100" lvl="2" indent="-268288">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Mini-</a:t>
            </a:r>
            <a:r>
              <a:rPr lang="cs-CZ" dirty="0" err="1">
                <a:latin typeface="Calibri" panose="020F0502020204030204" pitchFamily="34" charset="0"/>
              </a:rPr>
              <a:t>DisplayPort</a:t>
            </a:r>
            <a:r>
              <a:rPr lang="cs-CZ" dirty="0">
                <a:latin typeface="Calibri" panose="020F0502020204030204" pitchFamily="34" charset="0"/>
              </a:rPr>
              <a:t> 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cs-CZ" sz="2800" dirty="0">
                <a:latin typeface="Calibri" panose="020F0502020204030204" pitchFamily="34" charset="0"/>
              </a:rPr>
              <a:t>Zobrazovací soustava</a:t>
            </a:r>
          </a:p>
        </p:txBody>
      </p:sp>
      <p:sp>
        <p:nvSpPr>
          <p:cNvPr id="307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Zobrazovací soustava je tvořena dvěma základními prvky:</a:t>
            </a:r>
          </a:p>
          <a:p>
            <a:pPr marL="531813"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zobrazovací adaptér, který tvoří obraz</a:t>
            </a:r>
          </a:p>
          <a:p>
            <a:pPr marL="80486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grafická nebo video karta</a:t>
            </a:r>
          </a:p>
          <a:p>
            <a:pPr marL="531813"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adaptér kam se vytvořený obraz přenáší</a:t>
            </a:r>
          </a:p>
          <a:p>
            <a:pPr marL="80486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CRT, LCD monitor</a:t>
            </a:r>
          </a:p>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rPr>
              <a:t>Zobrazovací soustava může pracovat ve dvou základních režimech:</a:t>
            </a:r>
          </a:p>
          <a:p>
            <a:pPr marL="531813"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textový režim</a:t>
            </a:r>
          </a:p>
          <a:p>
            <a:pPr marL="531813"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grafický režim</a:t>
            </a:r>
          </a:p>
          <a:p>
            <a:pPr marL="422275">
              <a:lnSpc>
                <a:spcPct val="90000"/>
              </a:lnSpc>
              <a:buClr>
                <a:schemeClr val="tx2">
                  <a:lumMod val="60000"/>
                  <a:lumOff val="40000"/>
                </a:schemeClr>
              </a:buClr>
              <a:buFont typeface="Comenia Sans" pitchFamily="50" charset="-18"/>
              <a:buChar char="="/>
            </a:pPr>
            <a:endParaRPr lang="cs-CZ" sz="2400" dirty="0">
              <a:solidFill>
                <a:schemeClr val="tx1">
                  <a:lumMod val="65000"/>
                  <a:lumOff val="3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cs-CZ" sz="2800" dirty="0">
                <a:latin typeface="Calibri" panose="020F0502020204030204" pitchFamily="34" charset="0"/>
              </a:rPr>
              <a:t>D-SUB</a:t>
            </a:r>
          </a:p>
        </p:txBody>
      </p:sp>
      <p:sp>
        <p:nvSpPr>
          <p:cNvPr id="4301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D-SUB </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standardní analogový konektor</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dlouho byl D-SUB jediným konektorem</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nevhodný pro spojení grafiky s LCD </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grafický čip totiž digitálně nakreslí obraz do paměti</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obraz je pomocí převodníku RAMDAC převeden na analogový a rozhraním D-SUB přenesen do LCD-panelu</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LCD-panelu je další převodník z analogového do digitálního signálu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cs-CZ" sz="2800" dirty="0">
                <a:latin typeface="Calibri" panose="020F0502020204030204" pitchFamily="34" charset="0"/>
              </a:rPr>
              <a:t>Konektory D-SUB</a:t>
            </a:r>
          </a:p>
        </p:txBody>
      </p:sp>
      <p:pic>
        <p:nvPicPr>
          <p:cNvPr id="45068" name="Picture 12" descr="15p_25p_dsub"/>
          <p:cNvPicPr>
            <a:picLocks noChangeAspect="1" noChangeArrowheads="1"/>
          </p:cNvPicPr>
          <p:nvPr/>
        </p:nvPicPr>
        <p:blipFill rotWithShape="1">
          <a:blip r:embed="rId3"/>
          <a:srcRect l="69675"/>
          <a:stretch/>
        </p:blipFill>
        <p:spPr bwMode="auto">
          <a:xfrm>
            <a:off x="3220872" y="2124028"/>
            <a:ext cx="2642500" cy="41830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cs-CZ" sz="2800" dirty="0">
                <a:latin typeface="Calibri" panose="020F0502020204030204" pitchFamily="34" charset="0"/>
              </a:rPr>
              <a:t>DVI-I</a:t>
            </a:r>
          </a:p>
        </p:txBody>
      </p:sp>
      <p:sp>
        <p:nvSpPr>
          <p:cNvPr id="51203" name="Rectangle 3"/>
          <p:cNvSpPr>
            <a:spLocks noGrp="1" noChangeArrowheads="1"/>
          </p:cNvSpPr>
          <p:nvPr>
            <p:ph type="body" idx="4294967295"/>
          </p:nvPr>
        </p:nvSpPr>
        <p:spPr>
          <a:xfrm>
            <a:off x="250825" y="1266940"/>
            <a:ext cx="8642350" cy="5257685"/>
          </a:xfrm>
          <a:prstGeom prst="rect">
            <a:avLst/>
          </a:prstGeom>
        </p:spPr>
        <p:txBody>
          <a:bodyPr>
            <a:normAutofit/>
          </a:bodyPr>
          <a:lstStyle/>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DVI-D (</a:t>
            </a:r>
            <a:r>
              <a:rPr lang="cs-CZ" sz="2400" dirty="0" err="1">
                <a:latin typeface="Calibri" panose="020F0502020204030204" pitchFamily="34" charset="0"/>
                <a:cs typeface="+mn-cs"/>
              </a:rPr>
              <a:t>digital</a:t>
            </a:r>
            <a:r>
              <a:rPr lang="cs-CZ" sz="2400" dirty="0">
                <a:latin typeface="Calibri" panose="020F0502020204030204" pitchFamily="34" charset="0"/>
                <a:cs typeface="+mn-cs"/>
              </a:rPr>
              <a:t> </a:t>
            </a:r>
            <a:r>
              <a:rPr lang="cs-CZ" sz="2400" dirty="0" err="1">
                <a:latin typeface="Calibri" panose="020F0502020204030204" pitchFamily="34" charset="0"/>
                <a:cs typeface="+mn-cs"/>
              </a:rPr>
              <a:t>only</a:t>
            </a:r>
            <a:r>
              <a:rPr lang="cs-CZ" sz="2400" dirty="0">
                <a:latin typeface="Calibri" panose="020F0502020204030204" pitchFamily="34" charset="0"/>
                <a:cs typeface="+mn-cs"/>
              </a:rPr>
              <a:t>)</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pouze digitální signál</a:t>
            </a:r>
          </a:p>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DVI-A (analog </a:t>
            </a:r>
            <a:r>
              <a:rPr lang="cs-CZ" sz="2400" dirty="0" err="1">
                <a:latin typeface="Calibri" panose="020F0502020204030204" pitchFamily="34" charset="0"/>
                <a:cs typeface="+mn-cs"/>
              </a:rPr>
              <a:t>only</a:t>
            </a:r>
            <a:r>
              <a:rPr lang="cs-CZ" sz="2400" dirty="0">
                <a:latin typeface="Calibri" panose="020F0502020204030204" pitchFamily="34" charset="0"/>
                <a:cs typeface="+mn-cs"/>
              </a:rPr>
              <a:t>)</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pro kompatibilitu s analogovými monitory</a:t>
            </a:r>
          </a:p>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DVI-I (</a:t>
            </a:r>
            <a:r>
              <a:rPr lang="cs-CZ" sz="2400" dirty="0" err="1">
                <a:latin typeface="Calibri" panose="020F0502020204030204" pitchFamily="34" charset="0"/>
                <a:cs typeface="+mn-cs"/>
              </a:rPr>
              <a:t>digital</a:t>
            </a:r>
            <a:r>
              <a:rPr lang="cs-CZ" sz="2400" dirty="0">
                <a:latin typeface="Calibri" panose="020F0502020204030204" pitchFamily="34" charset="0"/>
                <a:cs typeface="+mn-cs"/>
              </a:rPr>
              <a:t> &amp; analog)</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digitální i analogový signál</a:t>
            </a:r>
          </a:p>
        </p:txBody>
      </p:sp>
      <p:pic>
        <p:nvPicPr>
          <p:cNvPr id="12" name="Picture 12" descr="dviconnscables"/>
          <p:cNvPicPr>
            <a:picLocks noChangeAspect="1" noChangeArrowheads="1"/>
          </p:cNvPicPr>
          <p:nvPr/>
        </p:nvPicPr>
        <p:blipFill>
          <a:blip r:embed="rId3"/>
          <a:srcRect/>
          <a:stretch>
            <a:fillRect/>
          </a:stretch>
        </p:blipFill>
        <p:spPr bwMode="auto">
          <a:xfrm>
            <a:off x="4114174" y="3353530"/>
            <a:ext cx="4651367" cy="3133725"/>
          </a:xfrm>
          <a:prstGeom prst="rect">
            <a:avLst/>
          </a:prstGeom>
          <a:noFill/>
        </p:spPr>
      </p:pic>
      <p:sp>
        <p:nvSpPr>
          <p:cNvPr id="2" name="TextovéPole 1"/>
          <p:cNvSpPr txBox="1"/>
          <p:nvPr/>
        </p:nvSpPr>
        <p:spPr>
          <a:xfrm>
            <a:off x="4114175" y="2953420"/>
            <a:ext cx="4651367" cy="400110"/>
          </a:xfrm>
          <a:prstGeom prst="rect">
            <a:avLst/>
          </a:prstGeom>
          <a:noFill/>
        </p:spPr>
        <p:txBody>
          <a:bodyPr wrap="square" rtlCol="0">
            <a:spAutoFit/>
          </a:bodyPr>
          <a:lstStyle/>
          <a:p>
            <a:pPr algn="ctr">
              <a:tabLst>
                <a:tab pos="1528763" algn="l"/>
                <a:tab pos="3138488" algn="l"/>
              </a:tabLst>
            </a:pPr>
            <a:r>
              <a:rPr lang="cs-CZ" sz="2000" dirty="0">
                <a:solidFill>
                  <a:schemeClr val="tx1">
                    <a:lumMod val="65000"/>
                    <a:lumOff val="35000"/>
                  </a:schemeClr>
                </a:solidFill>
              </a:rPr>
              <a:t>DVI-D	DVI-A	DVI-I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cs-CZ" sz="2800" dirty="0">
                <a:latin typeface="Calibri" panose="020F0502020204030204" pitchFamily="34" charset="0"/>
              </a:rPr>
              <a:t>DVI</a:t>
            </a:r>
          </a:p>
        </p:txBody>
      </p:sp>
      <p:sp>
        <p:nvSpPr>
          <p:cNvPr id="51203" name="Rectangle 3"/>
          <p:cNvSpPr>
            <a:spLocks noGrp="1" noChangeArrowheads="1"/>
          </p:cNvSpPr>
          <p:nvPr>
            <p:ph type="body" idx="4294967295"/>
          </p:nvPr>
        </p:nvSpPr>
        <p:spPr>
          <a:xfrm>
            <a:off x="250825" y="1266940"/>
            <a:ext cx="8642350" cy="5442618"/>
          </a:xfrm>
          <a:prstGeom prst="rect">
            <a:avLst/>
          </a:prstGeom>
        </p:spPr>
        <p:txBody>
          <a:bodyPr>
            <a:normAutofit/>
          </a:bodyPr>
          <a:lstStyle/>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Založen na sériovém formátu používá </a:t>
            </a:r>
            <a:r>
              <a:rPr lang="cs-CZ" sz="2400" dirty="0" err="1">
                <a:latin typeface="Calibri" panose="020F0502020204030204" pitchFamily="34" charset="0"/>
              </a:rPr>
              <a:t>Transition</a:t>
            </a:r>
            <a:r>
              <a:rPr lang="cs-CZ" sz="2400" dirty="0">
                <a:latin typeface="Calibri" panose="020F0502020204030204" pitchFamily="34" charset="0"/>
              </a:rPr>
              <a:t> </a:t>
            </a:r>
            <a:r>
              <a:rPr lang="cs-CZ" sz="2400" dirty="0" err="1">
                <a:latin typeface="Calibri" panose="020F0502020204030204" pitchFamily="34" charset="0"/>
              </a:rPr>
              <a:t>Minimized</a:t>
            </a:r>
            <a:r>
              <a:rPr lang="cs-CZ" sz="2400" dirty="0">
                <a:latin typeface="Calibri" panose="020F0502020204030204" pitchFamily="34" charset="0"/>
              </a:rPr>
              <a:t> </a:t>
            </a:r>
            <a:r>
              <a:rPr lang="cs-CZ" sz="2400" dirty="0" err="1">
                <a:latin typeface="Calibri" panose="020F0502020204030204" pitchFamily="34" charset="0"/>
              </a:rPr>
              <a:t>Differential</a:t>
            </a:r>
            <a:r>
              <a:rPr lang="cs-CZ" sz="2400" dirty="0">
                <a:latin typeface="Calibri" panose="020F0502020204030204" pitchFamily="34" charset="0"/>
              </a:rPr>
              <a:t> </a:t>
            </a:r>
            <a:r>
              <a:rPr lang="cs-CZ" sz="2400" dirty="0" err="1">
                <a:latin typeface="Calibri" panose="020F0502020204030204" pitchFamily="34" charset="0"/>
              </a:rPr>
              <a:t>Signaling</a:t>
            </a:r>
            <a:r>
              <a:rPr lang="cs-CZ" sz="2400" dirty="0">
                <a:latin typeface="Calibri" panose="020F0502020204030204" pitchFamily="34" charset="0"/>
              </a:rPr>
              <a:t> (TMDS)</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single DVI link se skládá ze čtyř párů kroucené dvoulinky </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přenos je 24 bitů na pixel</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obraz je přenášen řádek po řádku s intervaly mezi každým řádkem a každým snímkem</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nepoužívá kompresi</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nejvyšší rozlišení je při 60 Hz, a to 2,75 </a:t>
            </a:r>
            <a:r>
              <a:rPr lang="cs-CZ" sz="2000" dirty="0" err="1">
                <a:latin typeface="Calibri" panose="020F0502020204030204" pitchFamily="34" charset="0"/>
              </a:rPr>
              <a:t>megapixelů</a:t>
            </a:r>
            <a:r>
              <a:rPr lang="cs-CZ" sz="2000" dirty="0">
                <a:latin typeface="Calibri" panose="020F0502020204030204" pitchFamily="34" charset="0"/>
              </a:rPr>
              <a:t> </a:t>
            </a:r>
            <a:br>
              <a:rPr lang="cs-CZ" sz="2000" dirty="0">
                <a:latin typeface="Calibri" panose="020F0502020204030204" pitchFamily="34" charset="0"/>
              </a:rPr>
            </a:br>
            <a:r>
              <a:rPr lang="cs-CZ" sz="2000" dirty="0">
                <a:latin typeface="Calibri" panose="020F0502020204030204" pitchFamily="34" charset="0"/>
              </a:rPr>
              <a:t>(1915 x 1436 pixelů 4:3); (1854 x 1483 pixelů 5:4) ; </a:t>
            </a:r>
            <a:br>
              <a:rPr lang="cs-CZ" sz="2000" dirty="0">
                <a:latin typeface="Calibri" panose="020F0502020204030204" pitchFamily="34" charset="0"/>
              </a:rPr>
            </a:br>
            <a:r>
              <a:rPr lang="cs-CZ" sz="2000" dirty="0">
                <a:latin typeface="Calibri" panose="020F0502020204030204" pitchFamily="34" charset="0"/>
              </a:rPr>
              <a:t>(2098 x 1311 pixelů 16:10)</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specifikace DVI má pro single link pevně nastavenou obnovitelnou frekvenci na 165 MHz</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režimy vyžadující vyšší frekvenci musí přepnout do režimu </a:t>
            </a:r>
            <a:r>
              <a:rPr lang="cs-CZ" sz="2000" dirty="0" err="1">
                <a:latin typeface="Calibri" panose="020F0502020204030204" pitchFamily="34" charset="0"/>
              </a:rPr>
              <a:t>dual</a:t>
            </a:r>
            <a:r>
              <a:rPr lang="cs-CZ" sz="2000" dirty="0">
                <a:latin typeface="Calibri" panose="020F0502020204030204" pitchFamily="34" charset="0"/>
              </a:rPr>
              <a:t> link</a:t>
            </a:r>
          </a:p>
          <a:p>
            <a:pPr marL="804863" lvl="3"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když jsou obě linky v provozu může frekvence přesáhnout 165 MHz</a:t>
            </a:r>
          </a:p>
          <a:p>
            <a:pPr marL="804863" lvl="3"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druhá linka může být také použita pokud je potřeba více než 24 bitů na pixel</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doporučená délka klasického DVI kabelu je do 4,5</a:t>
            </a:r>
          </a:p>
          <a:p>
            <a:pPr marL="273050" lvl="1" indent="-268288">
              <a:lnSpc>
                <a:spcPct val="90000"/>
              </a:lnSpc>
              <a:buClr>
                <a:schemeClr val="tx2">
                  <a:lumMod val="60000"/>
                  <a:lumOff val="40000"/>
                </a:schemeClr>
              </a:buClr>
              <a:buNone/>
            </a:pPr>
            <a:endParaRPr lang="cs-CZ" sz="1800" dirty="0">
              <a:solidFill>
                <a:schemeClr val="tx1">
                  <a:lumMod val="65000"/>
                  <a:lumOff val="35000"/>
                </a:schemeClr>
              </a:solidFill>
              <a:cs typeface="+mn-cs"/>
            </a:endParaRPr>
          </a:p>
          <a:p>
            <a:pPr marL="273050" indent="-268288">
              <a:lnSpc>
                <a:spcPct val="90000"/>
              </a:lnSpc>
              <a:buClr>
                <a:schemeClr val="tx2">
                  <a:lumMod val="60000"/>
                  <a:lumOff val="40000"/>
                </a:schemeClr>
              </a:buClr>
              <a:buNone/>
            </a:pPr>
            <a:endParaRPr lang="cs-CZ" sz="2000" dirty="0">
              <a:solidFill>
                <a:schemeClr val="tx1">
                  <a:lumMod val="65000"/>
                  <a:lumOff val="35000"/>
                </a:schemeClr>
              </a:solidFill>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cs-CZ" sz="2800" dirty="0">
                <a:latin typeface="Calibri" panose="020F0502020204030204" pitchFamily="34" charset="0"/>
              </a:rPr>
              <a:t>HDMI</a:t>
            </a:r>
          </a:p>
        </p:txBody>
      </p:sp>
      <p:sp>
        <p:nvSpPr>
          <p:cNvPr id="51203" name="Rectangle 3"/>
          <p:cNvSpPr>
            <a:spLocks noGrp="1" noChangeArrowheads="1"/>
          </p:cNvSpPr>
          <p:nvPr>
            <p:ph type="body" idx="4294967295"/>
          </p:nvPr>
        </p:nvSpPr>
        <p:spPr>
          <a:xfrm>
            <a:off x="250825" y="1266940"/>
            <a:ext cx="8642350" cy="5257685"/>
          </a:xfrm>
          <a:prstGeom prst="rect">
            <a:avLst/>
          </a:prstGeom>
        </p:spPr>
        <p:txBody>
          <a:bodyPr>
            <a:normAutofit/>
          </a:bodyPr>
          <a:lstStyle/>
          <a:p>
            <a:pPr marL="273050" lvl="1" indent="-268288">
              <a:lnSpc>
                <a:spcPct val="90000"/>
              </a:lnSpc>
              <a:buClr>
                <a:schemeClr val="tx2">
                  <a:lumMod val="60000"/>
                  <a:lumOff val="40000"/>
                </a:schemeClr>
              </a:buClr>
              <a:buFont typeface="Comenia Sans" pitchFamily="50" charset="-18"/>
              <a:buChar char="="/>
            </a:pPr>
            <a:r>
              <a:rPr lang="cs-CZ" sz="2400" dirty="0" err="1">
                <a:latin typeface="Calibri" panose="020F0502020204030204" pitchFamily="34" charset="0"/>
              </a:rPr>
              <a:t>High</a:t>
            </a:r>
            <a:r>
              <a:rPr lang="cs-CZ" sz="2400" dirty="0">
                <a:latin typeface="Calibri" panose="020F0502020204030204" pitchFamily="34" charset="0"/>
              </a:rPr>
              <a:t>-</a:t>
            </a:r>
            <a:r>
              <a:rPr lang="cs-CZ" sz="2400" dirty="0" err="1">
                <a:latin typeface="Calibri" panose="020F0502020204030204" pitchFamily="34" charset="0"/>
              </a:rPr>
              <a:t>Definition</a:t>
            </a:r>
            <a:r>
              <a:rPr lang="cs-CZ" sz="2400" dirty="0">
                <a:latin typeface="Calibri" panose="020F0502020204030204" pitchFamily="34" charset="0"/>
              </a:rPr>
              <a:t> </a:t>
            </a:r>
            <a:r>
              <a:rPr lang="cs-CZ" sz="2400" dirty="0" err="1">
                <a:latin typeface="Calibri" panose="020F0502020204030204" pitchFamily="34" charset="0"/>
              </a:rPr>
              <a:t>Multi</a:t>
            </a:r>
            <a:r>
              <a:rPr lang="cs-CZ" sz="2400" dirty="0">
                <a:latin typeface="Calibri" panose="020F0502020204030204" pitchFamily="34" charset="0"/>
              </a:rPr>
              <a:t>-media Interface</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rozhraní pro přenos nekomprimovaného obrazového a zvukového signálu v digitálním formátu</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HDMI podporuje přenos videa ve standardní, rozšířené nebo </a:t>
            </a:r>
            <a:r>
              <a:rPr lang="cs-CZ" sz="2000" dirty="0" err="1">
                <a:latin typeface="Calibri" panose="020F0502020204030204" pitchFamily="34" charset="0"/>
              </a:rPr>
              <a:t>high-definition</a:t>
            </a:r>
            <a:r>
              <a:rPr lang="cs-CZ" sz="2000" dirty="0">
                <a:latin typeface="Calibri" panose="020F0502020204030204" pitchFamily="34" charset="0"/>
              </a:rPr>
              <a:t> kvalitě</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až 8-kanálový digitální zvuk</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konektor HDMI typu A má 19 pinů</a:t>
            </a:r>
          </a:p>
          <a:p>
            <a:pPr marL="804863" lvl="3"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konektor typu A je zpětně kompatibilní s rozhraním Single-link DVI</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málo rozšířená verze s označením B má 29 pinů pro přenos videa </a:t>
            </a:r>
            <a:br>
              <a:rPr lang="cs-CZ" sz="2000" dirty="0">
                <a:latin typeface="Calibri" panose="020F0502020204030204" pitchFamily="34" charset="0"/>
              </a:rPr>
            </a:br>
            <a:r>
              <a:rPr lang="cs-CZ" sz="2000" dirty="0">
                <a:latin typeface="Calibri" panose="020F0502020204030204" pitchFamily="34" charset="0"/>
              </a:rPr>
              <a:t>s větším rozlišením</a:t>
            </a:r>
          </a:p>
          <a:p>
            <a:pPr marL="804863" lvl="3"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konektor typu B je pak zpětně kompatibilní s </a:t>
            </a:r>
            <a:r>
              <a:rPr lang="cs-CZ" sz="1800" dirty="0" err="1">
                <a:latin typeface="Calibri" panose="020F0502020204030204" pitchFamily="34" charset="0"/>
              </a:rPr>
              <a:t>Dual</a:t>
            </a:r>
            <a:r>
              <a:rPr lang="cs-CZ" sz="1800" dirty="0">
                <a:latin typeface="Calibri" panose="020F0502020204030204" pitchFamily="34" charset="0"/>
              </a:rPr>
              <a:t>-link DVI</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Verze HDMI 1.0 až 1.4; verze 2.0 od září 2013</a:t>
            </a:r>
          </a:p>
          <a:p>
            <a:pPr marL="273050" lvl="1" indent="-268288">
              <a:lnSpc>
                <a:spcPct val="90000"/>
              </a:lnSpc>
              <a:buClr>
                <a:schemeClr val="tx2">
                  <a:lumMod val="60000"/>
                  <a:lumOff val="40000"/>
                </a:schemeClr>
              </a:buClr>
              <a:buNone/>
            </a:pPr>
            <a:endParaRPr lang="cs-CZ" sz="2400" dirty="0">
              <a:solidFill>
                <a:schemeClr val="tx1">
                  <a:lumMod val="65000"/>
                  <a:lumOff val="35000"/>
                </a:schemeClr>
              </a:solidFill>
              <a:cs typeface="+mn-cs"/>
            </a:endParaRPr>
          </a:p>
          <a:p>
            <a:pPr marL="273050" indent="-268288">
              <a:lnSpc>
                <a:spcPct val="90000"/>
              </a:lnSpc>
              <a:buClr>
                <a:schemeClr val="tx2">
                  <a:lumMod val="60000"/>
                  <a:lumOff val="40000"/>
                </a:schemeClr>
              </a:buClr>
              <a:buFont typeface="Comenia Sans" pitchFamily="50" charset="-18"/>
              <a:buChar char="="/>
            </a:pPr>
            <a:endParaRPr lang="cs-CZ" sz="2800" dirty="0">
              <a:solidFill>
                <a:schemeClr val="tx1">
                  <a:lumMod val="65000"/>
                  <a:lumOff val="35000"/>
                </a:schemeClr>
              </a:solidFill>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Výhody HDMI</a:t>
            </a:r>
          </a:p>
        </p:txBody>
      </p:sp>
      <p:sp>
        <p:nvSpPr>
          <p:cNvPr id="3" name="Zástupný symbol pro text 2"/>
          <p:cNvSpPr>
            <a:spLocks noGrp="1"/>
          </p:cNvSpPr>
          <p:nvPr>
            <p:ph type="body" sz="quarter" idx="10"/>
          </p:nvPr>
        </p:nvSpPr>
        <p:spPr/>
        <p:txBody>
          <a:bodyPr>
            <a:normAutofit/>
          </a:bodyPr>
          <a:lstStyle/>
          <a:p>
            <a:pPr marL="273050" lvl="1" indent="-268288"/>
            <a:r>
              <a:rPr lang="cs-CZ" sz="2400" dirty="0">
                <a:solidFill>
                  <a:schemeClr val="tx1"/>
                </a:solidFill>
                <a:latin typeface="Calibri" panose="020F0502020204030204" pitchFamily="34" charset="0"/>
              </a:rPr>
              <a:t>Přenos nekomprimovaných dat.</a:t>
            </a:r>
          </a:p>
          <a:p>
            <a:pPr marL="273050" lvl="1" indent="-268288"/>
            <a:r>
              <a:rPr lang="cs-CZ" sz="2400" dirty="0">
                <a:solidFill>
                  <a:schemeClr val="tx1"/>
                </a:solidFill>
                <a:latin typeface="Calibri" panose="020F0502020204030204" pitchFamily="34" charset="0"/>
              </a:rPr>
              <a:t>Potřeba jen jednoho kabelu pro přenos obrazu i zvuku.</a:t>
            </a:r>
          </a:p>
          <a:p>
            <a:pPr marL="273050" lvl="1" indent="-268288"/>
            <a:r>
              <a:rPr lang="cs-CZ" sz="2400" dirty="0">
                <a:solidFill>
                  <a:schemeClr val="tx1"/>
                </a:solidFill>
                <a:latin typeface="Calibri" panose="020F0502020204030204" pitchFamily="34" charset="0"/>
              </a:rPr>
              <a:t>Obraz v maximálním rozlišení (HD) je celkově 2× až 5× podrobnější než obraz ve standardním rozlišení, mezery mezi řádky jsou menší nebo nepostřehnutelné. Jeho větší podrobnost umožňuje pohodlné sledování na větších úhlopříčkách.</a:t>
            </a:r>
          </a:p>
          <a:p>
            <a:pPr marL="273050" lvl="1" indent="-268288"/>
            <a:r>
              <a:rPr lang="cs-CZ" sz="2400" dirty="0">
                <a:solidFill>
                  <a:schemeClr val="tx1"/>
                </a:solidFill>
                <a:latin typeface="Calibri" panose="020F0502020204030204" pitchFamily="34" charset="0"/>
              </a:rPr>
              <a:t>Možnost přenosu až 8kanálového nekomprimovaného digitálního zvuku.</a:t>
            </a:r>
          </a:p>
        </p:txBody>
      </p:sp>
    </p:spTree>
    <p:extLst>
      <p:ext uri="{BB962C8B-B14F-4D97-AF65-F5344CB8AC3E}">
        <p14:creationId xmlns:p14="http://schemas.microsoft.com/office/powerpoint/2010/main" val="364218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a:solidFill>
                  <a:prstClr val="white"/>
                </a:solidFill>
                <a:latin typeface="Calibri" panose="020F0502020204030204" pitchFamily="34" charset="0"/>
              </a:rPr>
              <a:t>Nevýhody HDMI</a:t>
            </a:r>
            <a:endParaRPr lang="cs-CZ" dirty="0"/>
          </a:p>
        </p:txBody>
      </p:sp>
      <p:sp>
        <p:nvSpPr>
          <p:cNvPr id="3" name="Zástupný symbol pro text 2"/>
          <p:cNvSpPr>
            <a:spLocks noGrp="1"/>
          </p:cNvSpPr>
          <p:nvPr>
            <p:ph type="body" sz="quarter" idx="10"/>
          </p:nvPr>
        </p:nvSpPr>
        <p:spPr/>
        <p:txBody>
          <a:bodyPr>
            <a:normAutofit/>
          </a:bodyPr>
          <a:lstStyle/>
          <a:p>
            <a:pPr marL="273050" lvl="1" indent="-268288"/>
            <a:r>
              <a:rPr lang="cs-CZ" sz="2400" dirty="0">
                <a:solidFill>
                  <a:schemeClr val="tx1"/>
                </a:solidFill>
                <a:latin typeface="Calibri" panose="020F0502020204030204" pitchFamily="34" charset="0"/>
              </a:rPr>
              <a:t>Konektory jsou "nezátěžové" (nelze je téměř vůbec ohýbat), například v prodejnách, kde jsou kabely k HD televizorům často zamotány, jsou koncovky značně namáhány.</a:t>
            </a:r>
          </a:p>
          <a:p>
            <a:pPr marL="273050" lvl="1" indent="-268288"/>
            <a:r>
              <a:rPr lang="cs-CZ" sz="2400" dirty="0">
                <a:solidFill>
                  <a:schemeClr val="tx1"/>
                </a:solidFill>
                <a:latin typeface="Calibri" panose="020F0502020204030204" pitchFamily="34" charset="0"/>
              </a:rPr>
              <a:t>Kabely s novějšími standardy mají vysokou pořizovací cenu.</a:t>
            </a:r>
          </a:p>
          <a:p>
            <a:pPr marL="273050" lvl="1" indent="-268288"/>
            <a:r>
              <a:rPr lang="cs-CZ" sz="2400" dirty="0">
                <a:solidFill>
                  <a:schemeClr val="tx1"/>
                </a:solidFill>
                <a:latin typeface="Calibri" panose="020F0502020204030204" pitchFamily="34" charset="0"/>
              </a:rPr>
              <a:t>Pro použití vstupu a výstupu zároveň je nutné použít dva samostatné kabely. Jedním kabelem není možný obousměrný přenos dat.</a:t>
            </a:r>
          </a:p>
        </p:txBody>
      </p:sp>
    </p:spTree>
    <p:extLst>
      <p:ext uri="{BB962C8B-B14F-4D97-AF65-F5344CB8AC3E}">
        <p14:creationId xmlns:p14="http://schemas.microsoft.com/office/powerpoint/2010/main" val="31479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cs-CZ" sz="2800" dirty="0" err="1">
                <a:latin typeface="Calibri" panose="020F0502020204030204" pitchFamily="34" charset="0"/>
              </a:rPr>
              <a:t>DisplayPort</a:t>
            </a:r>
            <a:endParaRPr lang="cs-CZ" sz="2800" dirty="0">
              <a:latin typeface="Calibri" panose="020F0502020204030204" pitchFamily="34" charset="0"/>
            </a:endParaRPr>
          </a:p>
        </p:txBody>
      </p:sp>
      <p:sp>
        <p:nvSpPr>
          <p:cNvPr id="51203" name="Rectangle 3"/>
          <p:cNvSpPr>
            <a:spLocks noGrp="1" noChangeArrowheads="1"/>
          </p:cNvSpPr>
          <p:nvPr>
            <p:ph type="body" idx="4294967295"/>
          </p:nvPr>
        </p:nvSpPr>
        <p:spPr>
          <a:xfrm>
            <a:off x="250825" y="1266940"/>
            <a:ext cx="8642350" cy="5257685"/>
          </a:xfrm>
          <a:prstGeom prst="rect">
            <a:avLst/>
          </a:prstGeom>
        </p:spPr>
        <p:txBody>
          <a:bodyPr>
            <a:normAutofit/>
          </a:bodyPr>
          <a:lstStyle/>
          <a:p>
            <a:pPr marL="273050"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Digitální konektor sloužící k přenosu nekomprimovaného digitálního obsahu s podporou až 8kanálového zvuku </a:t>
            </a:r>
            <a:br>
              <a:rPr lang="cs-CZ" sz="2400" dirty="0">
                <a:latin typeface="Calibri" panose="020F0502020204030204" pitchFamily="34" charset="0"/>
              </a:rPr>
            </a:br>
            <a:r>
              <a:rPr lang="cs-CZ" sz="2400" dirty="0">
                <a:latin typeface="Calibri" panose="020F0502020204030204" pitchFamily="34" charset="0"/>
              </a:rPr>
              <a:t>a ochrany DPCP (</a:t>
            </a:r>
            <a:r>
              <a:rPr lang="cs-CZ" sz="2400" dirty="0" err="1">
                <a:latin typeface="Calibri" panose="020F0502020204030204" pitchFamily="34" charset="0"/>
              </a:rPr>
              <a:t>DisplayPort</a:t>
            </a:r>
            <a:r>
              <a:rPr lang="cs-CZ" sz="2400" dirty="0">
                <a:latin typeface="Calibri" panose="020F0502020204030204" pitchFamily="34" charset="0"/>
              </a:rPr>
              <a:t> </a:t>
            </a:r>
            <a:r>
              <a:rPr lang="cs-CZ" sz="2400" dirty="0" err="1">
                <a:latin typeface="Calibri" panose="020F0502020204030204" pitchFamily="34" charset="0"/>
              </a:rPr>
              <a:t>Content</a:t>
            </a:r>
            <a:r>
              <a:rPr lang="cs-CZ" sz="2400" dirty="0">
                <a:latin typeface="Calibri" panose="020F0502020204030204" pitchFamily="34" charset="0"/>
              </a:rPr>
              <a:t> </a:t>
            </a:r>
            <a:r>
              <a:rPr lang="cs-CZ" sz="2400" dirty="0" err="1">
                <a:latin typeface="Calibri" panose="020F0502020204030204" pitchFamily="34" charset="0"/>
              </a:rPr>
              <a:t>Protection</a:t>
            </a:r>
            <a:r>
              <a:rPr lang="cs-CZ" sz="2400" dirty="0">
                <a:latin typeface="Calibri" panose="020F0502020204030204" pitchFamily="34" charset="0"/>
              </a:rPr>
              <a:t>) </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využívá 128bitové šifrování AES</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podporuje rychlost přenosu 10,8 </a:t>
            </a:r>
            <a:r>
              <a:rPr lang="cs-CZ" sz="2000" dirty="0" err="1">
                <a:latin typeface="Calibri" panose="020F0502020204030204" pitchFamily="34" charset="0"/>
              </a:rPr>
              <a:t>Gbit</a:t>
            </a:r>
            <a:r>
              <a:rPr lang="cs-CZ" sz="2000" dirty="0">
                <a:latin typeface="Calibri" panose="020F0502020204030204" pitchFamily="34" charset="0"/>
              </a:rPr>
              <a:t>/s</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do 3 metrů podporuje rozlišení WQXGA (2560×1600 pixelů)</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do 15 metrů podporuje rozlišení 1920×1080 pixelů</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 konektory typu DVI a HDMI je jen omezeně zpětně kompatibilní</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navržen tak, aby nahradil digitální (DVI) i analogové (VGA) konektory v monitorech počítačů stejně jako v grafických kartách</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má všechny funkce HDMI</a:t>
            </a:r>
          </a:p>
          <a:p>
            <a:pPr marL="53181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určen spíše pro kancelářské a IT využití</a:t>
            </a:r>
          </a:p>
          <a:p>
            <a:pPr marL="273050" lvl="1" indent="-268288">
              <a:lnSpc>
                <a:spcPct val="90000"/>
              </a:lnSpc>
              <a:buClr>
                <a:schemeClr val="tx2">
                  <a:lumMod val="60000"/>
                  <a:lumOff val="40000"/>
                </a:schemeClr>
              </a:buClr>
              <a:buNone/>
            </a:pPr>
            <a:endParaRPr lang="cs-CZ" sz="2100" dirty="0">
              <a:solidFill>
                <a:schemeClr val="tx1">
                  <a:lumMod val="65000"/>
                  <a:lumOff val="35000"/>
                </a:schemeClr>
              </a:solidFill>
              <a:cs typeface="+mn-cs"/>
            </a:endParaRPr>
          </a:p>
          <a:p>
            <a:pPr marL="273050" indent="-268288">
              <a:lnSpc>
                <a:spcPct val="90000"/>
              </a:lnSpc>
              <a:buClr>
                <a:schemeClr val="tx2">
                  <a:lumMod val="60000"/>
                  <a:lumOff val="40000"/>
                </a:schemeClr>
              </a:buClr>
              <a:buFont typeface="Comenia Sans" pitchFamily="50" charset="-18"/>
              <a:buChar char="="/>
            </a:pPr>
            <a:endParaRPr lang="cs-CZ" sz="2500" dirty="0">
              <a:solidFill>
                <a:schemeClr val="tx1">
                  <a:lumMod val="65000"/>
                  <a:lumOff val="35000"/>
                </a:schemeClr>
              </a:solidFill>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cs-CZ" sz="2800" dirty="0">
                <a:latin typeface="Calibri" panose="020F0502020204030204" pitchFamily="34" charset="0"/>
              </a:rPr>
              <a:t>TV OUT, TV IN</a:t>
            </a:r>
          </a:p>
        </p:txBody>
      </p:sp>
      <p:sp>
        <p:nvSpPr>
          <p:cNvPr id="55299" name="Rectangle 3"/>
          <p:cNvSpPr>
            <a:spLocks noGrp="1" noChangeArrowheads="1"/>
          </p:cNvSpPr>
          <p:nvPr>
            <p:ph type="body" idx="4294967295"/>
          </p:nvPr>
        </p:nvSpPr>
        <p:spPr>
          <a:xfrm>
            <a:off x="250825" y="1306286"/>
            <a:ext cx="8642350" cy="5218339"/>
          </a:xfrm>
          <a:prstGeom prst="rect">
            <a:avLst/>
          </a:prstGeom>
        </p:spPr>
        <p:txBody>
          <a:bodyPr/>
          <a:lstStyle/>
          <a:p>
            <a:pPr marL="273050"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TV OUT je výstupem televizního signálu</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realizován (4, 7 nebo 9pinovým) konektorem S-video</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konektorem </a:t>
            </a:r>
            <a:r>
              <a:rPr lang="cs-CZ" sz="2400" dirty="0" err="1">
                <a:latin typeface="Calibri" panose="020F0502020204030204" pitchFamily="34" charset="0"/>
              </a:rPr>
              <a:t>Cinch</a:t>
            </a:r>
            <a:r>
              <a:rPr lang="cs-CZ" sz="2400" dirty="0">
                <a:latin typeface="Calibri" panose="020F0502020204030204" pitchFamily="34" charset="0"/>
              </a:rPr>
              <a:t> (TV OUT C)</a:t>
            </a:r>
          </a:p>
          <a:p>
            <a:pPr marL="273050"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TV IN je vstupem</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používá stejné konektory jako TV OUT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135273" y="478941"/>
            <a:ext cx="5008728" cy="550415"/>
          </a:xfrm>
        </p:spPr>
        <p:txBody>
          <a:bodyPr>
            <a:noAutofit/>
          </a:bodyPr>
          <a:lstStyle/>
          <a:p>
            <a:r>
              <a:rPr lang="sv-SE" sz="1800" dirty="0">
                <a:latin typeface="Calibri" panose="020F0502020204030204" pitchFamily="34" charset="0"/>
              </a:rPr>
              <a:t>Paralelní spolupráce více grafických karet</a:t>
            </a:r>
            <a:r>
              <a:rPr lang="cs-CZ" sz="1800" dirty="0">
                <a:latin typeface="Calibri" panose="020F0502020204030204" pitchFamily="34" charset="0"/>
              </a:rPr>
              <a:t> - SLI</a:t>
            </a:r>
          </a:p>
        </p:txBody>
      </p:sp>
      <p:sp>
        <p:nvSpPr>
          <p:cNvPr id="61443" name="Rectangle 3"/>
          <p:cNvSpPr>
            <a:spLocks noGrp="1" noChangeArrowheads="1"/>
          </p:cNvSpPr>
          <p:nvPr>
            <p:ph type="body" idx="4294967295"/>
          </p:nvPr>
        </p:nvSpPr>
        <p:spPr>
          <a:xfrm>
            <a:off x="250825" y="1318162"/>
            <a:ext cx="8642350" cy="5206464"/>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Při paralelní spoluprací dvou grafických karet se rozdělí původních 16 linek </a:t>
            </a:r>
            <a:r>
              <a:rPr lang="cs-CZ" sz="2400" dirty="0" err="1">
                <a:latin typeface="Calibri" panose="020F0502020204030204" pitchFamily="34" charset="0"/>
                <a:cs typeface="+mn-cs"/>
              </a:rPr>
              <a:t>PCIe</a:t>
            </a:r>
            <a:r>
              <a:rPr lang="cs-CZ" sz="2400" dirty="0">
                <a:latin typeface="Calibri" panose="020F0502020204030204" pitchFamily="34" charset="0"/>
                <a:cs typeface="+mn-cs"/>
              </a:rPr>
              <a:t> jednoho slotu mezi sloty dva</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každý z nich má pak k dispozici rychlost </a:t>
            </a:r>
            <a:r>
              <a:rPr lang="cs-CZ" sz="2000" dirty="0" err="1">
                <a:latin typeface="Calibri" panose="020F0502020204030204" pitchFamily="34" charset="0"/>
              </a:rPr>
              <a:t>PCIe</a:t>
            </a:r>
            <a:r>
              <a:rPr lang="cs-CZ" sz="2000" dirty="0">
                <a:latin typeface="Calibri" panose="020F0502020204030204" pitchFamily="34" charset="0"/>
              </a:rPr>
              <a:t> 8x </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 rozdělovaní dat se stará speciální propojení obou karet</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samotné vykreslování obrazu pak řídí přímo ovladač grafické karty</a:t>
            </a:r>
          </a:p>
          <a:p>
            <a:pPr marL="531813" lvl="1" indent="-273050">
              <a:lnSpc>
                <a:spcPct val="90000"/>
              </a:lnSpc>
              <a:buClr>
                <a:schemeClr val="tx2">
                  <a:lumMod val="60000"/>
                  <a:lumOff val="40000"/>
                </a:schemeClr>
              </a:buClr>
              <a:buFont typeface="Comenia Sans" pitchFamily="50" charset="-18"/>
              <a:buChar char="="/>
            </a:pPr>
            <a:r>
              <a:rPr lang="cs-CZ" sz="2000" dirty="0" err="1">
                <a:latin typeface="Calibri" panose="020F0502020204030204" pitchFamily="34" charset="0"/>
              </a:rPr>
              <a:t>nVidia</a:t>
            </a:r>
            <a:r>
              <a:rPr lang="cs-CZ" sz="2000" dirty="0">
                <a:latin typeface="Calibri" panose="020F0502020204030204" pitchFamily="34" charset="0"/>
              </a:rPr>
              <a:t> – řešení SLI (</a:t>
            </a:r>
            <a:r>
              <a:rPr lang="cs-CZ" sz="2000" dirty="0" err="1">
                <a:latin typeface="Calibri" panose="020F0502020204030204" pitchFamily="34" charset="0"/>
              </a:rPr>
              <a:t>Scalable</a:t>
            </a:r>
            <a:r>
              <a:rPr lang="cs-CZ" sz="2000" dirty="0">
                <a:latin typeface="Calibri" panose="020F0502020204030204" pitchFamily="34" charset="0"/>
              </a:rPr>
              <a:t> Link Interface)</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obě karty propojeny speciálním můstkem SLI</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deska zabírá dva sloty </a:t>
            </a:r>
            <a:r>
              <a:rPr lang="cs-CZ" sz="1800" dirty="0" err="1">
                <a:latin typeface="Calibri" panose="020F0502020204030204" pitchFamily="34" charset="0"/>
              </a:rPr>
              <a:t>PCIe</a:t>
            </a:r>
            <a:r>
              <a:rPr lang="cs-CZ" sz="1800" dirty="0">
                <a:latin typeface="Calibri" panose="020F0502020204030204" pitchFamily="34" charset="0"/>
              </a:rPr>
              <a:t> x 16</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dvě stejné grafické karty </a:t>
            </a:r>
            <a:br>
              <a:rPr lang="cs-CZ" sz="1800" dirty="0">
                <a:latin typeface="Calibri" panose="020F0502020204030204" pitchFamily="34" charset="0"/>
              </a:rPr>
            </a:br>
            <a:r>
              <a:rPr lang="cs-CZ" sz="1800" dirty="0">
                <a:latin typeface="Calibri" panose="020F0502020204030204" pitchFamily="34" charset="0"/>
              </a:rPr>
              <a:t>podporující SLI</a:t>
            </a:r>
          </a:p>
          <a:p>
            <a:pPr marL="1077913" lvl="3" indent="-273050">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jeden výrobce</a:t>
            </a:r>
          </a:p>
          <a:p>
            <a:pPr marL="1077913" lvl="3" indent="-273050">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neliší se verzí </a:t>
            </a:r>
            <a:r>
              <a:rPr lang="cs-CZ" sz="1600" dirty="0" err="1">
                <a:latin typeface="Calibri" panose="020F0502020204030204" pitchFamily="34" charset="0"/>
              </a:rPr>
              <a:t>BIOSu</a:t>
            </a:r>
            <a:r>
              <a:rPr lang="cs-CZ" sz="1600" dirty="0">
                <a:latin typeface="Calibri" panose="020F0502020204030204" pitchFamily="34" charset="0"/>
              </a:rPr>
              <a:t> SLI</a:t>
            </a:r>
          </a:p>
          <a:p>
            <a:pPr marL="62071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Propojení pomocí </a:t>
            </a:r>
            <a:br>
              <a:rPr lang="cs-CZ" sz="2000" dirty="0">
                <a:latin typeface="Calibri" panose="020F0502020204030204" pitchFamily="34" charset="0"/>
              </a:rPr>
            </a:br>
            <a:r>
              <a:rPr lang="cs-CZ" sz="2000" dirty="0">
                <a:latin typeface="Calibri" panose="020F0502020204030204" pitchFamily="34" charset="0"/>
              </a:rPr>
              <a:t>„</a:t>
            </a:r>
            <a:r>
              <a:rPr lang="cs-CZ" sz="2000" dirty="0" err="1">
                <a:latin typeface="Calibri" panose="020F0502020204030204" pitchFamily="34" charset="0"/>
              </a:rPr>
              <a:t>bridge</a:t>
            </a:r>
            <a:r>
              <a:rPr lang="cs-CZ" sz="2000" dirty="0">
                <a:latin typeface="Calibri" panose="020F0502020204030204" pitchFamily="34" charset="0"/>
              </a:rPr>
              <a:t>“ modulu</a:t>
            </a:r>
          </a:p>
          <a:p>
            <a:pPr marL="273050" lvl="2" indent="-273050">
              <a:lnSpc>
                <a:spcPct val="90000"/>
              </a:lnSpc>
              <a:buClr>
                <a:schemeClr val="tx2">
                  <a:lumMod val="60000"/>
                  <a:lumOff val="40000"/>
                </a:schemeClr>
              </a:buClr>
              <a:buNone/>
            </a:pPr>
            <a:r>
              <a:rPr lang="cs-CZ" sz="1600" dirty="0">
                <a:solidFill>
                  <a:schemeClr val="tx1">
                    <a:lumMod val="65000"/>
                    <a:lumOff val="35000"/>
                  </a:schemeClr>
                </a:solidFill>
              </a:rPr>
              <a:t>.</a:t>
            </a:r>
          </a:p>
          <a:p>
            <a:pPr marL="273050" lvl="2" indent="-273050">
              <a:lnSpc>
                <a:spcPct val="90000"/>
              </a:lnSpc>
              <a:buClr>
                <a:schemeClr val="tx2">
                  <a:lumMod val="60000"/>
                  <a:lumOff val="40000"/>
                </a:schemeClr>
              </a:buClr>
              <a:buFont typeface="Comenia Sans" pitchFamily="50" charset="-18"/>
              <a:buChar char="="/>
            </a:pPr>
            <a:endParaRPr lang="cs-CZ" sz="1600" dirty="0">
              <a:solidFill>
                <a:schemeClr val="tx1">
                  <a:lumMod val="65000"/>
                  <a:lumOff val="35000"/>
                </a:schemeClr>
              </a:solidFill>
            </a:endParaRPr>
          </a:p>
          <a:p>
            <a:pPr marL="273050" lvl="1" indent="-27305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pic>
        <p:nvPicPr>
          <p:cNvPr id="11" name="Picture 11" descr="small"/>
          <p:cNvPicPr>
            <a:picLocks noChangeAspect="1" noChangeArrowheads="1"/>
          </p:cNvPicPr>
          <p:nvPr/>
        </p:nvPicPr>
        <p:blipFill>
          <a:blip r:embed="rId3"/>
          <a:srcRect/>
          <a:stretch>
            <a:fillRect/>
          </a:stretch>
        </p:blipFill>
        <p:spPr bwMode="auto">
          <a:xfrm>
            <a:off x="4571286" y="4045406"/>
            <a:ext cx="4322570" cy="258882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cs-CZ" sz="2800" dirty="0">
                <a:latin typeface="Calibri" panose="020F0502020204030204" pitchFamily="34" charset="0"/>
              </a:rPr>
              <a:t>Textový režim</a:t>
            </a:r>
          </a:p>
        </p:txBody>
      </p:sp>
      <p:sp>
        <p:nvSpPr>
          <p:cNvPr id="10243" name="Rectangle 3"/>
          <p:cNvSpPr>
            <a:spLocks noGrp="1" noChangeArrowheads="1"/>
          </p:cNvSpPr>
          <p:nvPr>
            <p:ph type="body" idx="4294967295"/>
          </p:nvPr>
        </p:nvSpPr>
        <p:spPr>
          <a:xfrm>
            <a:off x="250825" y="1333042"/>
            <a:ext cx="8642350" cy="5191584"/>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Starší možnosti</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obrazovka je při něm rozdělena na malá políčka</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každé zobrazí jeden znak</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nejčastěji je na displeji 80 sloupců a 25 řádků</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typický pro staré programy určené k práci s operačním systémem</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 to rychlý a hardwarově nenáročný režim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258101" y="478941"/>
            <a:ext cx="4885899" cy="550415"/>
          </a:xfrm>
        </p:spPr>
        <p:txBody>
          <a:bodyPr>
            <a:noAutofit/>
          </a:bodyPr>
          <a:lstStyle/>
          <a:p>
            <a:r>
              <a:rPr lang="sv-SE" sz="1800" dirty="0">
                <a:latin typeface="Calibri" panose="020F0502020204030204" pitchFamily="34" charset="0"/>
              </a:rPr>
              <a:t>Paralelní spolupráce více grafických karet</a:t>
            </a:r>
            <a:r>
              <a:rPr lang="cs-CZ" sz="2000" dirty="0">
                <a:latin typeface="Calibri" panose="020F0502020204030204" pitchFamily="34" charset="0"/>
              </a:rPr>
              <a:t> - ATI </a:t>
            </a:r>
            <a:r>
              <a:rPr lang="cs-CZ" sz="2000" dirty="0" err="1">
                <a:latin typeface="Calibri" panose="020F0502020204030204" pitchFamily="34" charset="0"/>
              </a:rPr>
              <a:t>CrossFire</a:t>
            </a:r>
            <a:endParaRPr lang="cs-CZ" sz="2000" dirty="0">
              <a:latin typeface="Calibri" panose="020F0502020204030204" pitchFamily="34" charset="0"/>
            </a:endParaRPr>
          </a:p>
        </p:txBody>
      </p:sp>
      <p:sp>
        <p:nvSpPr>
          <p:cNvPr id="61443" name="Rectangle 3"/>
          <p:cNvSpPr>
            <a:spLocks noGrp="1" noChangeArrowheads="1"/>
          </p:cNvSpPr>
          <p:nvPr>
            <p:ph type="body" idx="4294967295"/>
          </p:nvPr>
        </p:nvSpPr>
        <p:spPr>
          <a:xfrm>
            <a:off x="250825" y="1318162"/>
            <a:ext cx="8642350" cy="5206464"/>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Řešeni firmy ATI pracuje na podobném principu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používá dva sloty </a:t>
            </a:r>
            <a:r>
              <a:rPr lang="cs-CZ" sz="2000" dirty="0" err="1">
                <a:latin typeface="Calibri" panose="020F0502020204030204" pitchFamily="34" charset="0"/>
              </a:rPr>
              <a:t>PCIe</a:t>
            </a:r>
            <a:r>
              <a:rPr lang="cs-CZ" sz="2000" dirty="0">
                <a:latin typeface="Calibri" panose="020F0502020204030204" pitchFamily="34" charset="0"/>
              </a:rPr>
              <a:t> x 16</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propojení obou karet je realizováno kabelem</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spojuje speciální konektory DMS I/O</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každá karta tedy obsahuje jeden propojovací konektor</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karty si nejsou rovnocenné</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jedna je řídicí (Master) a druhá podřízenou (Slave)</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mohou spolupracovat rozdílné karty</a:t>
            </a:r>
          </a:p>
          <a:p>
            <a:pPr marL="273050" lvl="2" indent="-273050">
              <a:lnSpc>
                <a:spcPct val="90000"/>
              </a:lnSpc>
              <a:buClr>
                <a:schemeClr val="tx2">
                  <a:lumMod val="60000"/>
                  <a:lumOff val="40000"/>
                </a:schemeClr>
              </a:buClr>
              <a:buFont typeface="Comenia Sans" pitchFamily="50" charset="-18"/>
              <a:buChar char="="/>
            </a:pPr>
            <a:endParaRPr lang="cs-CZ" sz="1600" dirty="0">
              <a:solidFill>
                <a:schemeClr val="tx1">
                  <a:lumMod val="65000"/>
                  <a:lumOff val="35000"/>
                </a:schemeClr>
              </a:solidFill>
            </a:endParaRPr>
          </a:p>
          <a:p>
            <a:pPr marL="273050" lvl="1" indent="-27305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pic>
        <p:nvPicPr>
          <p:cNvPr id="5" name="Picture 11" descr="CF2_small"/>
          <p:cNvPicPr>
            <a:picLocks noChangeAspect="1" noChangeArrowheads="1"/>
          </p:cNvPicPr>
          <p:nvPr/>
        </p:nvPicPr>
        <p:blipFill>
          <a:blip r:embed="rId3"/>
          <a:srcRect l="7712" t="6047" r="12852" b="6047"/>
          <a:stretch>
            <a:fillRect/>
          </a:stretch>
        </p:blipFill>
        <p:spPr bwMode="auto">
          <a:xfrm>
            <a:off x="5067430" y="3562597"/>
            <a:ext cx="3827189" cy="308758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cs-CZ" sz="2800" dirty="0">
                <a:latin typeface="Calibri" panose="020F0502020204030204" pitchFamily="34" charset="0"/>
              </a:rPr>
              <a:t>Monitor CRT</a:t>
            </a:r>
          </a:p>
        </p:txBody>
      </p:sp>
      <p:sp>
        <p:nvSpPr>
          <p:cNvPr id="77827" name="Rectangle 3"/>
          <p:cNvSpPr>
            <a:spLocks noGrp="1" noChangeArrowheads="1"/>
          </p:cNvSpPr>
          <p:nvPr>
            <p:ph type="body" idx="4294967295"/>
          </p:nvPr>
        </p:nvSpPr>
        <p:spPr>
          <a:xfrm>
            <a:off x="250825" y="1600200"/>
            <a:ext cx="8642350" cy="1893627"/>
          </a:xfrm>
          <a:prstGeom prst="rect">
            <a:avLst/>
          </a:prstGeom>
        </p:spPr>
        <p:txBody>
          <a:bodyPr/>
          <a:lstStyle/>
          <a:p>
            <a:pPr marL="273050"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Dlouhou dobu byly téměř jediným výstupním zařízením počítačů PC</a:t>
            </a:r>
          </a:p>
          <a:p>
            <a:pPr marL="531813"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dnes nahrazeny LCD panely</a:t>
            </a:r>
          </a:p>
        </p:txBody>
      </p:sp>
      <p:pic>
        <p:nvPicPr>
          <p:cNvPr id="1026" name="Picture 2" descr="D:\DropBox\SkyDrive\UHK\Architektura-inovace\diagram_P13S26.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36000" y1="27167" x2="41067" y2="45667"/>
                        <a14:foregroundMark x1="50533" y1="23500" x2="55333" y2="38333"/>
                        <a14:foregroundMark x1="47733" y1="25167" x2="45867" y2="37333"/>
                        <a14:foregroundMark x1="24400" y1="42333" x2="33333" y2="33667"/>
                        <a14:foregroundMark x1="22533" y1="52333" x2="20933" y2="68500"/>
                        <a14:foregroundMark x1="34133" y1="53000" x2="38933" y2="41333"/>
                        <a14:foregroundMark x1="23333" y1="52333" x2="17733" y2="55500"/>
                        <a14:foregroundMark x1="70667" y1="39000" x2="74400" y2="62500"/>
                        <a14:foregroundMark x1="63333" y1="49333" x2="68267" y2="62500"/>
                        <a14:foregroundMark x1="62800" y1="25833" x2="61733" y2="10667"/>
                        <a14:foregroundMark x1="72533" y1="8667" x2="73067" y2="26833"/>
                        <a14:foregroundMark x1="87333" y1="16500" x2="88400" y2="31833"/>
                        <a14:foregroundMark x1="69867" y1="10667" x2="75467" y2="10667"/>
                        <a14:foregroundMark x1="46667" y1="27500" x2="44000" y2="42333"/>
                        <a14:foregroundMark x1="33867" y1="37000" x2="53733" y2="22500"/>
                        <a14:foregroundMark x1="28133" y1="35667" x2="57733" y2="11500"/>
                        <a14:foregroundMark x1="57733" y1="11500" x2="73067" y2="6667"/>
                        <a14:foregroundMark x1="73067" y1="6667" x2="95867" y2="19500"/>
                        <a14:foregroundMark x1="96667" y1="20500" x2="95333" y2="73500"/>
                        <a14:foregroundMark x1="80000" y1="94333" x2="9867" y2="86000"/>
                        <a14:foregroundMark x1="48933" y1="53333" x2="68000" y2="75000"/>
                        <a14:foregroundMark x1="22800" y1="40333" x2="4000" y2="76333"/>
                        <a14:backgroundMark x1="9600" y1="90333" x2="74667" y2="97833"/>
                        <a14:backgroundMark x1="99067" y1="15500" x2="97200" y2="85333"/>
                      </a14:backgroundRemoval>
                    </a14:imgEffect>
                  </a14:imgLayer>
                </a14:imgProps>
              </a:ext>
              <a:ext uri="{28A0092B-C50C-407E-A947-70E740481C1C}">
                <a14:useLocalDpi xmlns:a14="http://schemas.microsoft.com/office/drawing/2010/main" val="0"/>
              </a:ext>
            </a:extLst>
          </a:blip>
          <a:srcRect/>
          <a:stretch>
            <a:fillRect/>
          </a:stretch>
        </p:blipFill>
        <p:spPr bwMode="auto">
          <a:xfrm>
            <a:off x="3696060" y="2367624"/>
            <a:ext cx="5157806" cy="4126245"/>
          </a:xfrm>
          <a:prstGeom prst="rect">
            <a:avLst/>
          </a:prstGeom>
          <a:noFill/>
          <a:extLst>
            <a:ext uri="{909E8E84-426E-40DD-AFC4-6F175D3DCCD1}">
              <a14:hiddenFill xmlns:a14="http://schemas.microsoft.com/office/drawing/2010/main">
                <a:solidFill>
                  <a:srgbClr val="FFFFFF"/>
                </a:solidFill>
              </a14:hiddenFill>
            </a:ext>
          </a:extLst>
        </p:spPr>
      </p:pic>
      <p:sp>
        <p:nvSpPr>
          <p:cNvPr id="3" name="TextovéPole 2"/>
          <p:cNvSpPr txBox="1"/>
          <p:nvPr/>
        </p:nvSpPr>
        <p:spPr>
          <a:xfrm>
            <a:off x="586854" y="2784143"/>
            <a:ext cx="3671248" cy="3046988"/>
          </a:xfrm>
          <a:prstGeom prst="rect">
            <a:avLst/>
          </a:prstGeom>
          <a:noFill/>
        </p:spPr>
        <p:txBody>
          <a:bodyPr wrap="square" rtlCol="0">
            <a:spAutoFit/>
          </a:bodyPr>
          <a:lstStyle/>
          <a:p>
            <a:pPr marL="342900" indent="-342900">
              <a:buFont typeface="+mj-lt"/>
              <a:buAutoNum type="arabicPeriod"/>
            </a:pPr>
            <a:r>
              <a:rPr lang="cs-CZ" sz="1600" dirty="0">
                <a:latin typeface="Calibri" panose="020F0502020204030204" pitchFamily="34" charset="0"/>
              </a:rPr>
              <a:t>Elektronové dělo (emitor)</a:t>
            </a:r>
          </a:p>
          <a:p>
            <a:pPr marL="342900" indent="-342900">
              <a:buFont typeface="+mj-lt"/>
              <a:buAutoNum type="arabicPeriod"/>
            </a:pPr>
            <a:r>
              <a:rPr lang="cs-CZ" sz="1600" dirty="0">
                <a:latin typeface="Calibri" panose="020F0502020204030204" pitchFamily="34" charset="0"/>
              </a:rPr>
              <a:t>Svazky elektronů</a:t>
            </a:r>
          </a:p>
          <a:p>
            <a:pPr marL="342900" indent="-342900">
              <a:buFont typeface="+mj-lt"/>
              <a:buAutoNum type="arabicPeriod"/>
            </a:pPr>
            <a:r>
              <a:rPr lang="cs-CZ" sz="1600" dirty="0">
                <a:latin typeface="Calibri" panose="020F0502020204030204" pitchFamily="34" charset="0"/>
              </a:rPr>
              <a:t>Zaostřovací cívky</a:t>
            </a:r>
          </a:p>
          <a:p>
            <a:pPr marL="342900" indent="-342900">
              <a:buFont typeface="+mj-lt"/>
              <a:buAutoNum type="arabicPeriod"/>
            </a:pPr>
            <a:r>
              <a:rPr lang="cs-CZ" sz="1600" dirty="0">
                <a:latin typeface="Calibri" panose="020F0502020204030204" pitchFamily="34" charset="0"/>
              </a:rPr>
              <a:t>Vychylovací cívky</a:t>
            </a:r>
          </a:p>
          <a:p>
            <a:pPr marL="342900" indent="-342900">
              <a:buFont typeface="+mj-lt"/>
              <a:buAutoNum type="arabicPeriod"/>
            </a:pPr>
            <a:r>
              <a:rPr lang="cs-CZ" sz="1600" dirty="0">
                <a:latin typeface="Calibri" panose="020F0502020204030204" pitchFamily="34" charset="0"/>
              </a:rPr>
              <a:t>Připojení anody</a:t>
            </a:r>
          </a:p>
          <a:p>
            <a:pPr marL="342900" indent="-342900">
              <a:buFont typeface="+mj-lt"/>
              <a:buAutoNum type="arabicPeriod"/>
            </a:pPr>
            <a:r>
              <a:rPr lang="cs-CZ" sz="1600" dirty="0">
                <a:latin typeface="Calibri" panose="020F0502020204030204" pitchFamily="34" charset="0"/>
              </a:rPr>
              <a:t>Maska pro oddělení paprsků pro červenou, zelenou a modrou část zobrazovaného obrazu</a:t>
            </a:r>
          </a:p>
          <a:p>
            <a:pPr marL="342900" indent="-342900">
              <a:buFont typeface="+mj-lt"/>
              <a:buAutoNum type="arabicPeriod"/>
            </a:pPr>
            <a:r>
              <a:rPr lang="cs-CZ" sz="1600" dirty="0" err="1">
                <a:latin typeface="Calibri" panose="020F0502020204030204" pitchFamily="34" charset="0"/>
              </a:rPr>
              <a:t>Luminoforová</a:t>
            </a:r>
            <a:r>
              <a:rPr lang="cs-CZ" sz="1600" dirty="0">
                <a:latin typeface="Calibri" panose="020F0502020204030204" pitchFamily="34" charset="0"/>
              </a:rPr>
              <a:t> vrstva s červenými, zelenými a modrými oblastmi</a:t>
            </a:r>
          </a:p>
          <a:p>
            <a:pPr marL="342900" indent="-342900">
              <a:buFont typeface="+mj-lt"/>
              <a:buAutoNum type="arabicPeriod"/>
            </a:pPr>
            <a:r>
              <a:rPr lang="cs-CZ" sz="1600" dirty="0">
                <a:latin typeface="Calibri" panose="020F0502020204030204" pitchFamily="34" charset="0"/>
              </a:rPr>
              <a:t>Detail </a:t>
            </a:r>
            <a:r>
              <a:rPr lang="cs-CZ" sz="1600" dirty="0" err="1">
                <a:latin typeface="Calibri" panose="020F0502020204030204" pitchFamily="34" charset="0"/>
              </a:rPr>
              <a:t>luminoforové</a:t>
            </a:r>
            <a:r>
              <a:rPr lang="cs-CZ" sz="1600" dirty="0">
                <a:latin typeface="Calibri" panose="020F0502020204030204" pitchFamily="34" charset="0"/>
              </a:rPr>
              <a:t> vrstvy, nanesené z vnitřní strany obrazovky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cs-CZ" sz="2800" dirty="0">
                <a:latin typeface="Calibri" panose="020F0502020204030204" pitchFamily="34" charset="0"/>
              </a:rPr>
              <a:t>LCD-displej</a:t>
            </a:r>
          </a:p>
        </p:txBody>
      </p:sp>
      <p:sp>
        <p:nvSpPr>
          <p:cNvPr id="221187" name="Rectangle 3"/>
          <p:cNvSpPr>
            <a:spLocks noGrp="1" noChangeArrowheads="1"/>
          </p:cNvSpPr>
          <p:nvPr>
            <p:ph type="body" idx="4294967295"/>
          </p:nvPr>
        </p:nvSpPr>
        <p:spPr>
          <a:xfrm>
            <a:off x="250825" y="1600200"/>
            <a:ext cx="8642350" cy="4924425"/>
          </a:xfrm>
          <a:prstGeom prst="rect">
            <a:avLst/>
          </a:prstGeom>
        </p:spPr>
        <p:txBody>
          <a:bodyPr/>
          <a:lstStyle/>
          <a:p>
            <a:pPr marL="273050"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Ve srovnání s CRT mají LCD</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podstatně nižší spotřebu</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menší rozměry</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nevydávají žádná škodlivá záření</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obraz u nich nekmitá</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nedochází ke zkreslování obrazu na okrajích displeje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cs-CZ" dirty="0">
                <a:latin typeface="Calibri" panose="020F0502020204030204" pitchFamily="34" charset="0"/>
              </a:rPr>
              <a:t>Princip</a:t>
            </a:r>
          </a:p>
        </p:txBody>
      </p:sp>
      <p:sp>
        <p:nvSpPr>
          <p:cNvPr id="210947" name="Rectangle 3"/>
          <p:cNvSpPr>
            <a:spLocks noGrp="1" noChangeArrowheads="1"/>
          </p:cNvSpPr>
          <p:nvPr>
            <p:ph type="body" idx="4294967295"/>
          </p:nvPr>
        </p:nvSpPr>
        <p:spPr>
          <a:xfrm>
            <a:off x="250825" y="1600200"/>
            <a:ext cx="8642350" cy="4924425"/>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Činnost LCD displeje (</a:t>
            </a:r>
            <a:r>
              <a:rPr lang="cs-CZ" sz="2800" dirty="0" err="1">
                <a:latin typeface="Calibri" panose="020F0502020204030204" pitchFamily="34" charset="0"/>
                <a:cs typeface="+mn-cs"/>
              </a:rPr>
              <a:t>Liquid</a:t>
            </a:r>
            <a:r>
              <a:rPr lang="cs-CZ" sz="2800" dirty="0">
                <a:latin typeface="Calibri" panose="020F0502020204030204" pitchFamily="34" charset="0"/>
                <a:cs typeface="+mn-cs"/>
              </a:rPr>
              <a:t> </a:t>
            </a:r>
            <a:r>
              <a:rPr lang="cs-CZ" sz="2800" dirty="0" err="1">
                <a:latin typeface="Calibri" panose="020F0502020204030204" pitchFamily="34" charset="0"/>
                <a:cs typeface="+mn-cs"/>
              </a:rPr>
              <a:t>Crystal</a:t>
            </a:r>
            <a:r>
              <a:rPr lang="cs-CZ" sz="2800" dirty="0">
                <a:latin typeface="Calibri" panose="020F0502020204030204" pitchFamily="34" charset="0"/>
                <a:cs typeface="+mn-cs"/>
              </a:rPr>
              <a:t> Display) je založena na natáčení tekutých krystalů</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 nich jsou složeny jednotlivé obrazové buňky</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každý displej musí být </a:t>
            </a:r>
            <a:r>
              <a:rPr lang="cs-CZ" sz="2400" dirty="0" err="1">
                <a:latin typeface="Calibri" panose="020F0502020204030204" pitchFamily="34" charset="0"/>
              </a:rPr>
              <a:t>podsvětlen</a:t>
            </a:r>
            <a:endParaRPr lang="cs-CZ" sz="2400" dirty="0">
              <a:latin typeface="Calibri" panose="020F0502020204030204" pitchFamily="34" charset="0"/>
            </a:endParaRP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pod tekutými krystaly svítí nejčastěji elektroluminiscenční výbojka</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mezi ní a horní stranou je umístěna matice tekutých krystalů LCD</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ty světlo bud' nepropustí, utlumí nebo nechají projít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a:bodyPr>
          <a:lstStyle/>
          <a:p>
            <a:r>
              <a:rPr lang="cs-CZ" sz="2800" dirty="0">
                <a:latin typeface="Calibri" panose="020F0502020204030204" pitchFamily="34" charset="0"/>
              </a:rPr>
              <a:t>Princip</a:t>
            </a:r>
          </a:p>
        </p:txBody>
      </p:sp>
      <p:pic>
        <p:nvPicPr>
          <p:cNvPr id="235532" name="Picture 12" descr="lcd00"/>
          <p:cNvPicPr>
            <a:picLocks noChangeAspect="1" noChangeArrowheads="1"/>
          </p:cNvPicPr>
          <p:nvPr/>
        </p:nvPicPr>
        <p:blipFill>
          <a:blip r:embed="rId3"/>
          <a:srcRect/>
          <a:stretch>
            <a:fillRect/>
          </a:stretch>
        </p:blipFill>
        <p:spPr bwMode="auto">
          <a:xfrm>
            <a:off x="1294411" y="1367705"/>
            <a:ext cx="6531427" cy="518034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a:bodyPr>
          <a:lstStyle/>
          <a:p>
            <a:r>
              <a:rPr lang="cs-CZ" sz="2800" dirty="0">
                <a:latin typeface="Calibri" panose="020F0502020204030204" pitchFamily="34" charset="0"/>
              </a:rPr>
              <a:t>Princip</a:t>
            </a:r>
          </a:p>
        </p:txBody>
      </p:sp>
      <p:sp>
        <p:nvSpPr>
          <p:cNvPr id="233475" name="Rectangle 3"/>
          <p:cNvSpPr>
            <a:spLocks noGrp="1" noChangeArrowheads="1"/>
          </p:cNvSpPr>
          <p:nvPr>
            <p:ph type="body" idx="4294967295"/>
          </p:nvPr>
        </p:nvSpPr>
        <p:spPr>
          <a:xfrm>
            <a:off x="250825" y="1306286"/>
            <a:ext cx="8642350" cy="5218339"/>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Na spodní a horní straně každé buňky jsou umístěny polarizátory</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ty propouštějí pouze polarizované světlo buď ve vodorovném, nebo svislém směru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mezi oběma orientačními filtry (polarizátory) je vrstva tekutého krystalu.</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průchozím stavu jsou tekuté krystaly buňky LCD </a:t>
            </a:r>
            <a:r>
              <a:rPr lang="cs-CZ" sz="2000" dirty="0" err="1">
                <a:latin typeface="Calibri" panose="020F0502020204030204" pitchFamily="34" charset="0"/>
              </a:rPr>
              <a:t>šroubovicově</a:t>
            </a:r>
            <a:r>
              <a:rPr lang="cs-CZ" sz="2000" dirty="0">
                <a:latin typeface="Calibri" panose="020F0502020204030204" pitchFamily="34" charset="0"/>
              </a:rPr>
              <a:t> pootočeny </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světlo procházející horizontálním polarizátorem pootočí buňky </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světlo tak projde i druhým vertikálním polarizátorem</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na displeji se rozzáří jeden bod</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druhým mezním stavem je když světlo neprojde k očím pozorovatele</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na elektrody tekutého krystalu se připojí střídavé napětí</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tekuté krystaly se narovnají, spodní světlo projde prvním polarizátorem</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krystaly je nepootočí, a tak je světlo druhým polarizátorem zastaveno</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bod na displeji zůstane temný</a:t>
            </a:r>
          </a:p>
          <a:p>
            <a:pPr marL="0" indent="0">
              <a:buFontTx/>
              <a:buNone/>
            </a:pPr>
            <a:endParaRPr lang="cs-CZ"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cs-CZ" sz="2800" dirty="0">
                <a:latin typeface="Calibri" panose="020F0502020204030204" pitchFamily="34" charset="0"/>
              </a:rPr>
              <a:t>Princip</a:t>
            </a:r>
          </a:p>
        </p:txBody>
      </p:sp>
      <p:pic>
        <p:nvPicPr>
          <p:cNvPr id="26626" name="Picture 2" descr="http://img1.grafika.cz/grafika/images3/LCD-technologie_002.jpg"/>
          <p:cNvPicPr>
            <a:picLocks noChangeAspect="1" noChangeArrowheads="1"/>
          </p:cNvPicPr>
          <p:nvPr/>
        </p:nvPicPr>
        <p:blipFill>
          <a:blip r:embed="rId3"/>
          <a:srcRect/>
          <a:stretch>
            <a:fillRect/>
          </a:stretch>
        </p:blipFill>
        <p:spPr bwMode="auto">
          <a:xfrm>
            <a:off x="1757547" y="1234064"/>
            <a:ext cx="5675057" cy="440132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271749" y="478941"/>
            <a:ext cx="4468407" cy="550415"/>
          </a:xfrm>
        </p:spPr>
        <p:txBody>
          <a:bodyPr>
            <a:normAutofit/>
          </a:bodyPr>
          <a:lstStyle/>
          <a:p>
            <a:r>
              <a:rPr lang="cs-CZ" dirty="0">
                <a:latin typeface="Calibri" panose="020F0502020204030204" pitchFamily="34" charset="0"/>
              </a:rPr>
              <a:t>Technologie výroby LCD-panelů</a:t>
            </a:r>
          </a:p>
        </p:txBody>
      </p:sp>
      <p:sp>
        <p:nvSpPr>
          <p:cNvPr id="239619" name="Rectangle 3"/>
          <p:cNvSpPr>
            <a:spLocks noGrp="1" noChangeArrowheads="1"/>
          </p:cNvSpPr>
          <p:nvPr>
            <p:ph type="body" idx="4294967295"/>
          </p:nvPr>
        </p:nvSpPr>
        <p:spPr>
          <a:xfrm>
            <a:off x="250825" y="1600200"/>
            <a:ext cx="8642350" cy="4924425"/>
          </a:xfrm>
          <a:prstGeom prst="rect">
            <a:avLst/>
          </a:prstGeom>
        </p:spPr>
        <p:txBody>
          <a:bodyPr/>
          <a:lstStyle/>
          <a:p>
            <a:pPr marL="273050"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Existují tři základní technologie výroby LCD panelů</a:t>
            </a:r>
          </a:p>
          <a:p>
            <a:pPr marL="531813"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liší se způsobem natáčení molekul tekutých krystalů</a:t>
            </a:r>
          </a:p>
          <a:p>
            <a:pPr marL="93186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technologie TN (</a:t>
            </a:r>
            <a:r>
              <a:rPr lang="cs-CZ" sz="2000" dirty="0" err="1">
                <a:latin typeface="Calibri" panose="020F0502020204030204" pitchFamily="34" charset="0"/>
              </a:rPr>
              <a:t>Twisted</a:t>
            </a:r>
            <a:r>
              <a:rPr lang="cs-CZ" sz="2000" dirty="0">
                <a:latin typeface="Calibri" panose="020F0502020204030204" pitchFamily="34" charset="0"/>
              </a:rPr>
              <a:t> Nematle)</a:t>
            </a:r>
          </a:p>
          <a:p>
            <a:pPr marL="93186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technologie IPS (In-Plane </a:t>
            </a:r>
            <a:r>
              <a:rPr lang="cs-CZ" sz="2000" dirty="0" err="1">
                <a:latin typeface="Calibri" panose="020F0502020204030204" pitchFamily="34" charset="0"/>
              </a:rPr>
              <a:t>Switching</a:t>
            </a:r>
            <a:r>
              <a:rPr lang="cs-CZ" sz="2000" dirty="0">
                <a:latin typeface="Calibri" panose="020F0502020204030204" pitchFamily="34" charset="0"/>
              </a:rPr>
              <a:t>)</a:t>
            </a:r>
          </a:p>
          <a:p>
            <a:pPr marL="931863"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technologie VA, MVA, PVA</a:t>
            </a:r>
          </a:p>
          <a:p>
            <a:pPr marL="273050" indent="-268288">
              <a:buFontTx/>
              <a:buNone/>
            </a:pPr>
            <a:endParaRPr lang="cs-CZ"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13943" y="478941"/>
            <a:ext cx="4441371" cy="550415"/>
          </a:xfrm>
        </p:spPr>
        <p:txBody>
          <a:bodyPr>
            <a:noAutofit/>
          </a:bodyPr>
          <a:lstStyle/>
          <a:p>
            <a:r>
              <a:rPr lang="cs-CZ" sz="2400" dirty="0">
                <a:latin typeface="Calibri" panose="020F0502020204030204" pitchFamily="34" charset="0"/>
              </a:rPr>
              <a:t>Technologie TN (</a:t>
            </a:r>
            <a:r>
              <a:rPr lang="cs-CZ" sz="2400" dirty="0" err="1">
                <a:latin typeface="Calibri" panose="020F0502020204030204" pitchFamily="34" charset="0"/>
              </a:rPr>
              <a:t>Twisted</a:t>
            </a:r>
            <a:r>
              <a:rPr lang="cs-CZ" sz="2400" dirty="0">
                <a:latin typeface="Calibri" panose="020F0502020204030204" pitchFamily="34" charset="0"/>
              </a:rPr>
              <a:t> Nematle)</a:t>
            </a:r>
          </a:p>
        </p:txBody>
      </p:sp>
      <p:sp>
        <p:nvSpPr>
          <p:cNvPr id="241667" name="Rectangle 3"/>
          <p:cNvSpPr>
            <a:spLocks noGrp="1" noChangeArrowheads="1"/>
          </p:cNvSpPr>
          <p:nvPr>
            <p:ph type="body" idx="4294967295"/>
          </p:nvPr>
        </p:nvSpPr>
        <p:spPr>
          <a:xfrm>
            <a:off x="250825" y="1258784"/>
            <a:ext cx="8642350" cy="5265841"/>
          </a:xfrm>
          <a:prstGeom prst="rect">
            <a:avLst/>
          </a:prstGeom>
        </p:spPr>
        <p:txBody>
          <a:bodyPr/>
          <a:lstStyle/>
          <a:p>
            <a:pPr marL="273050" indent="-271463">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Nejstarší technologie výroby</a:t>
            </a:r>
          </a:p>
          <a:p>
            <a:pPr marL="531813" lvl="1" indent="-271463">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molekuly tekutých krystalů pro průchod světla vytvářejí spirálu</a:t>
            </a: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ta otáčí světlo o 90°</a:t>
            </a: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když se krystaly ocitnou pod napětím</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spirála se rozpadne a světlo přestane procházet</a:t>
            </a:r>
          </a:p>
          <a:p>
            <a:pPr marL="804863" lvl="2" indent="-271463">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u TN-matic dochází při pohledu z větších úhlů k žloutnutí bílé a k šednutí tmavších barev</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současné TN-panely vybaveny doplňkovou </a:t>
            </a:r>
            <a:br>
              <a:rPr lang="cs-CZ" sz="1600" dirty="0">
                <a:latin typeface="Calibri" panose="020F0502020204030204" pitchFamily="34" charset="0"/>
              </a:rPr>
            </a:br>
            <a:r>
              <a:rPr lang="cs-CZ" sz="1600" dirty="0">
                <a:latin typeface="Calibri" panose="020F0502020204030204" pitchFamily="34" charset="0"/>
              </a:rPr>
              <a:t>optickou vrstvou, tenkým filmem, </a:t>
            </a:r>
            <a:br>
              <a:rPr lang="cs-CZ" sz="1600" dirty="0">
                <a:latin typeface="Calibri" panose="020F0502020204030204" pitchFamily="34" charset="0"/>
              </a:rPr>
            </a:br>
            <a:r>
              <a:rPr lang="cs-CZ" sz="1600" dirty="0">
                <a:latin typeface="Calibri" panose="020F0502020204030204" pitchFamily="34" charset="0"/>
              </a:rPr>
              <a:t>který zlepšuje úhly pohledu</a:t>
            </a:r>
          </a:p>
          <a:p>
            <a:pPr marL="1077913" lvl="3" indent="-271463">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technologie se pak označuje jako TN+F</a:t>
            </a:r>
          </a:p>
        </p:txBody>
      </p:sp>
      <p:pic>
        <p:nvPicPr>
          <p:cNvPr id="22530" name="Picture 2" descr="http://www.svethardware.cz/sh/media.nsf/0c97cd6cabb1398ec1256cc50082f4bf/13a3ddde9e71b617c125704a004ddb72/Body/0.9AAE?OpenElement&amp;FieldElemFormat=jpg"/>
          <p:cNvPicPr>
            <a:picLocks noChangeAspect="1" noChangeArrowheads="1"/>
          </p:cNvPicPr>
          <p:nvPr/>
        </p:nvPicPr>
        <p:blipFill>
          <a:blip r:embed="rId3"/>
          <a:srcRect/>
          <a:stretch>
            <a:fillRect/>
          </a:stretch>
        </p:blipFill>
        <p:spPr bwMode="auto">
          <a:xfrm>
            <a:off x="5695005" y="3408218"/>
            <a:ext cx="3068984" cy="3265714"/>
          </a:xfrm>
          <a:prstGeom prst="rect">
            <a:avLst/>
          </a:prstGeom>
          <a:noFill/>
        </p:spPr>
      </p:pic>
      <p:sp>
        <p:nvSpPr>
          <p:cNvPr id="12" name="TextovéPole 11"/>
          <p:cNvSpPr txBox="1"/>
          <p:nvPr/>
        </p:nvSpPr>
        <p:spPr>
          <a:xfrm>
            <a:off x="1852566" y="4773880"/>
            <a:ext cx="3621959" cy="1754326"/>
          </a:xfrm>
          <a:prstGeom prst="rect">
            <a:avLst/>
          </a:prstGeom>
          <a:noFill/>
        </p:spPr>
        <p:txBody>
          <a:bodyPr wrap="square" rtlCol="0">
            <a:spAutoFit/>
          </a:bodyPr>
          <a:lstStyle/>
          <a:p>
            <a:r>
              <a:rPr lang="cs-CZ" dirty="0">
                <a:latin typeface="Calibri" panose="020F0502020204030204" pitchFamily="34" charset="0"/>
              </a:rPr>
              <a:t>1- Zdroj bílého světla</a:t>
            </a:r>
            <a:br>
              <a:rPr lang="cs-CZ" dirty="0">
                <a:latin typeface="Calibri" panose="020F0502020204030204" pitchFamily="34" charset="0"/>
              </a:rPr>
            </a:br>
            <a:r>
              <a:rPr lang="cs-CZ" dirty="0">
                <a:latin typeface="Calibri" panose="020F0502020204030204" pitchFamily="34" charset="0"/>
              </a:rPr>
              <a:t>2- Polarizační desky</a:t>
            </a:r>
            <a:br>
              <a:rPr lang="cs-CZ" dirty="0">
                <a:latin typeface="Calibri" panose="020F0502020204030204" pitchFamily="34" charset="0"/>
              </a:rPr>
            </a:br>
            <a:r>
              <a:rPr lang="cs-CZ" dirty="0">
                <a:latin typeface="Calibri" panose="020F0502020204030204" pitchFamily="34" charset="0"/>
              </a:rPr>
              <a:t>3- Polarizované světlo</a:t>
            </a:r>
            <a:br>
              <a:rPr lang="cs-CZ" dirty="0">
                <a:latin typeface="Calibri" panose="020F0502020204030204" pitchFamily="34" charset="0"/>
              </a:rPr>
            </a:br>
            <a:r>
              <a:rPr lang="cs-CZ" dirty="0">
                <a:latin typeface="Calibri" panose="020F0502020204030204" pitchFamily="34" charset="0"/>
              </a:rPr>
              <a:t>4- Elektrody</a:t>
            </a:r>
            <a:br>
              <a:rPr lang="cs-CZ" dirty="0">
                <a:latin typeface="Calibri" panose="020F0502020204030204" pitchFamily="34" charset="0"/>
              </a:rPr>
            </a:br>
            <a:r>
              <a:rPr lang="cs-CZ" dirty="0">
                <a:latin typeface="Calibri" panose="020F0502020204030204" pitchFamily="34" charset="0"/>
              </a:rPr>
              <a:t>5- Tekuté krystaly</a:t>
            </a:r>
            <a:br>
              <a:rPr lang="cs-CZ" dirty="0">
                <a:latin typeface="Calibri" panose="020F0502020204030204" pitchFamily="34" charset="0"/>
              </a:rPr>
            </a:br>
            <a:r>
              <a:rPr lang="cs-CZ" dirty="0">
                <a:latin typeface="Calibri" panose="020F0502020204030204" pitchFamily="34" charset="0"/>
              </a:rPr>
              <a:t>6- Film zlepšující pozorovací úhly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271749" y="478941"/>
            <a:ext cx="4814194" cy="550415"/>
          </a:xfrm>
        </p:spPr>
        <p:txBody>
          <a:bodyPr>
            <a:noAutofit/>
          </a:bodyPr>
          <a:lstStyle/>
          <a:p>
            <a:r>
              <a:rPr lang="cs-CZ" sz="2400" dirty="0">
                <a:latin typeface="Calibri" panose="020F0502020204030204" pitchFamily="34" charset="0"/>
              </a:rPr>
              <a:t>Technologie IPS (in-Plane </a:t>
            </a:r>
            <a:r>
              <a:rPr lang="cs-CZ" sz="2400" dirty="0" err="1">
                <a:latin typeface="Calibri" panose="020F0502020204030204" pitchFamily="34" charset="0"/>
              </a:rPr>
              <a:t>Switching</a:t>
            </a:r>
            <a:r>
              <a:rPr lang="cs-CZ" sz="2400" dirty="0">
                <a:latin typeface="Calibri" panose="020F0502020204030204" pitchFamily="34" charset="0"/>
              </a:rPr>
              <a:t>)</a:t>
            </a:r>
          </a:p>
        </p:txBody>
      </p:sp>
      <p:sp>
        <p:nvSpPr>
          <p:cNvPr id="243715" name="Rectangle 3"/>
          <p:cNvSpPr>
            <a:spLocks noGrp="1" noChangeArrowheads="1"/>
          </p:cNvSpPr>
          <p:nvPr>
            <p:ph type="body" idx="4294967295"/>
          </p:nvPr>
        </p:nvSpPr>
        <p:spPr>
          <a:xfrm>
            <a:off x="0" y="1258784"/>
            <a:ext cx="8893175" cy="5265841"/>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Molekuly tekutých krystalů vyrovnány souběžně se spodní deskou displeje</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základním (vypnutém) stavu panel nepropouští světlo</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 přivedení napětí se tekuté krystaly pootočí a začnou propouštět světlo</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oba krajní stavy jsou přesnější a lépe definované, než tomu je u TN</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panely IPS vynikají věrnými barvami a širokými pozorovacími úhly</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nevýhodou je umístěni elektrod v jedné rovině</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u krajních krystalů dochází k nedokonalému otočení </a:t>
            </a:r>
            <a:br>
              <a:rPr lang="cs-CZ" sz="1800" dirty="0">
                <a:latin typeface="Calibri" panose="020F0502020204030204" pitchFamily="34" charset="0"/>
              </a:rPr>
            </a:br>
            <a:r>
              <a:rPr lang="cs-CZ" sz="1800" dirty="0">
                <a:latin typeface="Calibri" panose="020F0502020204030204" pitchFamily="34" charset="0"/>
              </a:rPr>
              <a:t>molekul vinou slabšího elektrického pole </a:t>
            </a:r>
            <a:br>
              <a:rPr lang="cs-CZ" sz="1800" dirty="0">
                <a:latin typeface="Calibri" panose="020F0502020204030204" pitchFamily="34" charset="0"/>
              </a:rPr>
            </a:br>
            <a:r>
              <a:rPr lang="cs-CZ" sz="1800" dirty="0">
                <a:latin typeface="Calibri" panose="020F0502020204030204" pitchFamily="34" charset="0"/>
              </a:rPr>
              <a:t>na okrajích buněk</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důsledkem je nižší jas a kontrast těchto panelů</a:t>
            </a:r>
          </a:p>
        </p:txBody>
      </p:sp>
      <p:sp>
        <p:nvSpPr>
          <p:cNvPr id="12" name="TextovéPole 11"/>
          <p:cNvSpPr txBox="1"/>
          <p:nvPr/>
        </p:nvSpPr>
        <p:spPr>
          <a:xfrm>
            <a:off x="3716991" y="4963932"/>
            <a:ext cx="2636308" cy="1754326"/>
          </a:xfrm>
          <a:prstGeom prst="rect">
            <a:avLst/>
          </a:prstGeom>
          <a:noFill/>
        </p:spPr>
        <p:txBody>
          <a:bodyPr wrap="square" rtlCol="0">
            <a:spAutoFit/>
          </a:bodyPr>
          <a:lstStyle/>
          <a:p>
            <a:r>
              <a:rPr lang="cs-CZ" dirty="0">
                <a:latin typeface="Calibri" panose="020F0502020204030204" pitchFamily="34" charset="0"/>
              </a:rPr>
              <a:t>1- Zdroj bílého světla</a:t>
            </a:r>
            <a:br>
              <a:rPr lang="cs-CZ" dirty="0">
                <a:latin typeface="Calibri" panose="020F0502020204030204" pitchFamily="34" charset="0"/>
              </a:rPr>
            </a:br>
            <a:r>
              <a:rPr lang="cs-CZ" dirty="0">
                <a:latin typeface="Calibri" panose="020F0502020204030204" pitchFamily="34" charset="0"/>
              </a:rPr>
              <a:t>2- Polarizační desky</a:t>
            </a:r>
            <a:br>
              <a:rPr lang="cs-CZ" dirty="0">
                <a:latin typeface="Calibri" panose="020F0502020204030204" pitchFamily="34" charset="0"/>
              </a:rPr>
            </a:br>
            <a:r>
              <a:rPr lang="cs-CZ" dirty="0">
                <a:latin typeface="Calibri" panose="020F0502020204030204" pitchFamily="34" charset="0"/>
              </a:rPr>
              <a:t>3-Polarizované světlo</a:t>
            </a:r>
            <a:br>
              <a:rPr lang="cs-CZ" dirty="0">
                <a:latin typeface="Calibri" panose="020F0502020204030204" pitchFamily="34" charset="0"/>
              </a:rPr>
            </a:br>
            <a:r>
              <a:rPr lang="cs-CZ" dirty="0">
                <a:latin typeface="Calibri" panose="020F0502020204030204" pitchFamily="34" charset="0"/>
              </a:rPr>
              <a:t>4- Elektrody</a:t>
            </a:r>
            <a:br>
              <a:rPr lang="cs-CZ" dirty="0">
                <a:latin typeface="Calibri" panose="020F0502020204030204" pitchFamily="34" charset="0"/>
              </a:rPr>
            </a:br>
            <a:r>
              <a:rPr lang="cs-CZ" dirty="0">
                <a:latin typeface="Calibri" panose="020F0502020204030204" pitchFamily="34" charset="0"/>
              </a:rPr>
              <a:t>5- Tekuté krystaly</a:t>
            </a:r>
            <a:br>
              <a:rPr lang="cs-CZ" dirty="0">
                <a:latin typeface="Calibri" panose="020F0502020204030204" pitchFamily="34" charset="0"/>
              </a:rPr>
            </a:br>
            <a:r>
              <a:rPr lang="cs-CZ" dirty="0">
                <a:latin typeface="Calibri" panose="020F0502020204030204" pitchFamily="34" charset="0"/>
              </a:rPr>
              <a:t>6- Polarizované světlo</a:t>
            </a:r>
          </a:p>
        </p:txBody>
      </p:sp>
      <p:pic>
        <p:nvPicPr>
          <p:cNvPr id="20484" name="Picture 4" descr="http://www.svethardware.cz/sh/media.nsf/0c97cd6cabb1398ec1256cc50082f4bf/13a3ddde9e71b617c125704a004ddb72/Body/5.1CF8?OpenElement&amp;FieldElemFormat=jpg"/>
          <p:cNvPicPr>
            <a:picLocks noChangeAspect="1" noChangeArrowheads="1"/>
          </p:cNvPicPr>
          <p:nvPr/>
        </p:nvPicPr>
        <p:blipFill>
          <a:blip r:embed="rId3"/>
          <a:srcRect/>
          <a:stretch>
            <a:fillRect/>
          </a:stretch>
        </p:blipFill>
        <p:spPr bwMode="auto">
          <a:xfrm>
            <a:off x="6534433" y="3823854"/>
            <a:ext cx="2455188" cy="27966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cs-CZ" sz="2800" dirty="0">
                <a:latin typeface="Calibri" panose="020F0502020204030204" pitchFamily="34" charset="0"/>
              </a:rPr>
              <a:t>Grafický režim</a:t>
            </a:r>
          </a:p>
        </p:txBody>
      </p:sp>
      <p:sp>
        <p:nvSpPr>
          <p:cNvPr id="1229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Princip - na obrazovce je rozprostřena matice bodů</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rozsvícením určitých bodů se nakreslí libovolný text, obrazec, obrázek či provede animace</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barevné možnosti jsou téměř neomezené</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každý bod je schopen být jinak barevný - výsledný text nebo obrázek může své barvy měnit plynule</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nejdůležitější charakteristikou grafického způsobu je rozlišovací schopnost</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popisuje, kolika body (pixel) je tvořen jeden řádek</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kolik řádků se vejde na obrazovku</a:t>
            </a:r>
          </a:p>
          <a:p>
            <a:pPr marL="804863" lvl="3" indent="-273050">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čím více má obrazovka pixelů, tím jemněji a pro oko příjemněji kreslí</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cs-CZ" dirty="0"/>
              <a:t>Technologie VA, MVA, PVA</a:t>
            </a:r>
          </a:p>
        </p:txBody>
      </p:sp>
      <p:sp>
        <p:nvSpPr>
          <p:cNvPr id="245763" name="Rectangle 3"/>
          <p:cNvSpPr>
            <a:spLocks noGrp="1" noChangeArrowheads="1"/>
          </p:cNvSpPr>
          <p:nvPr>
            <p:ph type="body" idx="4294967295"/>
          </p:nvPr>
        </p:nvSpPr>
        <p:spPr>
          <a:xfrm>
            <a:off x="166255" y="1258784"/>
            <a:ext cx="8726920" cy="5265841"/>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Řešení postaveno na myšlence orientovat molekuly vertikálně (</a:t>
            </a:r>
            <a:r>
              <a:rPr lang="cs-CZ" sz="2400" dirty="0" err="1">
                <a:latin typeface="Calibri" panose="020F0502020204030204" pitchFamily="34" charset="0"/>
                <a:cs typeface="+mn-cs"/>
              </a:rPr>
              <a:t>Vertical</a:t>
            </a:r>
            <a:r>
              <a:rPr lang="cs-CZ" sz="2400" dirty="0">
                <a:latin typeface="Calibri" panose="020F0502020204030204" pitchFamily="34" charset="0"/>
                <a:cs typeface="+mn-cs"/>
              </a:rPr>
              <a:t> </a:t>
            </a:r>
            <a:r>
              <a:rPr lang="cs-CZ" sz="2400" dirty="0" err="1">
                <a:latin typeface="Calibri" panose="020F0502020204030204" pitchFamily="34" charset="0"/>
                <a:cs typeface="+mn-cs"/>
              </a:rPr>
              <a:t>Alignment</a:t>
            </a:r>
            <a:r>
              <a:rPr lang="cs-CZ" sz="2400" dirty="0">
                <a:latin typeface="Calibri" panose="020F0502020204030204" pitchFamily="34" charset="0"/>
                <a:cs typeface="+mn-cs"/>
              </a:rPr>
              <a:t>)</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molekuly se otáčejí pouze o 45°</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dosaženo vysokého kontrastu a krátké odezvy</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technologie příliš závislá na velikosti úhlu pohledu - při natočení podlouhlé molekuly docházelo k posunutí molekuly mimo zorné pole uživatele</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Vylepšení původní VA technologií MVA (</a:t>
            </a:r>
            <a:r>
              <a:rPr lang="cs-CZ" sz="2400" dirty="0" err="1">
                <a:latin typeface="Calibri" panose="020F0502020204030204" pitchFamily="34" charset="0"/>
              </a:rPr>
              <a:t>Multi-Domain</a:t>
            </a:r>
            <a:r>
              <a:rPr lang="cs-CZ" sz="2400" dirty="0">
                <a:latin typeface="Calibri" panose="020F0502020204030204" pitchFamily="34" charset="0"/>
              </a:rPr>
              <a:t> </a:t>
            </a:r>
            <a:r>
              <a:rPr lang="cs-CZ" sz="2400" dirty="0" err="1">
                <a:latin typeface="Calibri" panose="020F0502020204030204" pitchFamily="34" charset="0"/>
              </a:rPr>
              <a:t>Vertical</a:t>
            </a:r>
            <a:r>
              <a:rPr lang="cs-CZ" sz="2400" dirty="0">
                <a:latin typeface="Calibri" panose="020F0502020204030204" pitchFamily="34" charset="0"/>
              </a:rPr>
              <a:t> </a:t>
            </a:r>
            <a:r>
              <a:rPr lang="cs-CZ" sz="2400" dirty="0" err="1">
                <a:latin typeface="Calibri" panose="020F0502020204030204" pitchFamily="34" charset="0"/>
              </a:rPr>
              <a:t>Alignment</a:t>
            </a:r>
            <a:r>
              <a:rPr lang="cs-CZ" sz="2400" dirty="0">
                <a:latin typeface="Calibri" panose="020F0502020204030204" pitchFamily="34" charset="0"/>
              </a:rPr>
              <a:t>)</a:t>
            </a:r>
          </a:p>
          <a:p>
            <a:pPr marL="531813"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molekuly rozděleny do domén</a:t>
            </a:r>
          </a:p>
          <a:p>
            <a:pPr marL="804863" lvl="2"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pokud část molekuly není ve své doméně viditelná,</a:t>
            </a:r>
            <a:br>
              <a:rPr lang="cs-CZ" sz="1800" dirty="0">
                <a:latin typeface="Calibri" panose="020F0502020204030204" pitchFamily="34" charset="0"/>
              </a:rPr>
            </a:br>
            <a:r>
              <a:rPr lang="cs-CZ" sz="1800" dirty="0">
                <a:latin typeface="Calibri" panose="020F0502020204030204" pitchFamily="34" charset="0"/>
              </a:rPr>
              <a:t>je opticky kompenzována molekulou z druhé domény, </a:t>
            </a:r>
            <a:br>
              <a:rPr lang="cs-CZ" sz="1800" dirty="0">
                <a:latin typeface="Calibri" panose="020F0502020204030204" pitchFamily="34" charset="0"/>
              </a:rPr>
            </a:br>
            <a:r>
              <a:rPr lang="cs-CZ" sz="1800" dirty="0">
                <a:latin typeface="Calibri" panose="020F0502020204030204" pitchFamily="34" charset="0"/>
              </a:rPr>
              <a:t>jež je orientována opačně</a:t>
            </a:r>
          </a:p>
        </p:txBody>
      </p:sp>
      <p:pic>
        <p:nvPicPr>
          <p:cNvPr id="18434" name="Picture 2" descr="http://www.svethardware.cz/sh/media.nsf/0c97cd6cabb1398ec1256cc50082f4bf/13a3ddde9e71b617c125704a004ddb72/Body/3.684?OpenElement&amp;FieldElemFormat=jpg"/>
          <p:cNvPicPr>
            <a:picLocks noChangeAspect="1" noChangeArrowheads="1"/>
          </p:cNvPicPr>
          <p:nvPr/>
        </p:nvPicPr>
        <p:blipFill>
          <a:blip r:embed="rId3"/>
          <a:srcRect/>
          <a:stretch>
            <a:fillRect/>
          </a:stretch>
        </p:blipFill>
        <p:spPr bwMode="auto">
          <a:xfrm>
            <a:off x="6639897" y="3676395"/>
            <a:ext cx="2219705" cy="3028207"/>
          </a:xfrm>
          <a:prstGeom prst="rect">
            <a:avLst/>
          </a:prstGeom>
          <a:noFill/>
        </p:spPr>
      </p:pic>
      <p:sp>
        <p:nvSpPr>
          <p:cNvPr id="12" name="TextovéPole 11"/>
          <p:cNvSpPr txBox="1"/>
          <p:nvPr/>
        </p:nvSpPr>
        <p:spPr>
          <a:xfrm>
            <a:off x="3728866" y="5190498"/>
            <a:ext cx="2636308" cy="1477328"/>
          </a:xfrm>
          <a:prstGeom prst="rect">
            <a:avLst/>
          </a:prstGeom>
          <a:noFill/>
        </p:spPr>
        <p:txBody>
          <a:bodyPr wrap="square" rtlCol="0">
            <a:spAutoFit/>
          </a:bodyPr>
          <a:lstStyle/>
          <a:p>
            <a:r>
              <a:rPr lang="cs-CZ" dirty="0">
                <a:latin typeface="Calibri" panose="020F0502020204030204" pitchFamily="34" charset="0"/>
              </a:rPr>
              <a:t>1- Zdroj bílého světla</a:t>
            </a:r>
            <a:br>
              <a:rPr lang="cs-CZ" dirty="0">
                <a:latin typeface="Calibri" panose="020F0502020204030204" pitchFamily="34" charset="0"/>
              </a:rPr>
            </a:br>
            <a:r>
              <a:rPr lang="cs-CZ" dirty="0">
                <a:latin typeface="Calibri" panose="020F0502020204030204" pitchFamily="34" charset="0"/>
              </a:rPr>
              <a:t>2- Polarizační filtr</a:t>
            </a:r>
            <a:br>
              <a:rPr lang="cs-CZ" dirty="0">
                <a:latin typeface="Calibri" panose="020F0502020204030204" pitchFamily="34" charset="0"/>
              </a:rPr>
            </a:br>
            <a:r>
              <a:rPr lang="cs-CZ" dirty="0">
                <a:latin typeface="Calibri" panose="020F0502020204030204" pitchFamily="34" charset="0"/>
              </a:rPr>
              <a:t>3- Polarizované světlo</a:t>
            </a:r>
            <a:br>
              <a:rPr lang="cs-CZ" dirty="0">
                <a:latin typeface="Calibri" panose="020F0502020204030204" pitchFamily="34" charset="0"/>
              </a:rPr>
            </a:br>
            <a:r>
              <a:rPr lang="cs-CZ" dirty="0">
                <a:latin typeface="Calibri" panose="020F0502020204030204" pitchFamily="34" charset="0"/>
              </a:rPr>
              <a:t>4- Elektrody</a:t>
            </a:r>
            <a:br>
              <a:rPr lang="cs-CZ" dirty="0">
                <a:latin typeface="Calibri" panose="020F0502020204030204" pitchFamily="34" charset="0"/>
              </a:rPr>
            </a:br>
            <a:r>
              <a:rPr lang="cs-CZ" dirty="0">
                <a:latin typeface="Calibri" panose="020F0502020204030204" pitchFamily="34" charset="0"/>
              </a:rPr>
              <a:t>5- Tekuté krystaly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cs-CZ" sz="2800" dirty="0">
                <a:latin typeface="Calibri" panose="020F0502020204030204" pitchFamily="34" charset="0"/>
              </a:rPr>
              <a:t>Technologie OLED</a:t>
            </a:r>
          </a:p>
        </p:txBody>
      </p:sp>
      <p:sp>
        <p:nvSpPr>
          <p:cNvPr id="245763" name="Rectangle 3"/>
          <p:cNvSpPr>
            <a:spLocks noGrp="1" noChangeArrowheads="1"/>
          </p:cNvSpPr>
          <p:nvPr>
            <p:ph type="body" idx="4294967295"/>
          </p:nvPr>
        </p:nvSpPr>
        <p:spPr>
          <a:xfrm>
            <a:off x="166255" y="1258784"/>
            <a:ext cx="8726920" cy="5265841"/>
          </a:xfrm>
          <a:prstGeom prst="rect">
            <a:avLst/>
          </a:prstGeom>
        </p:spPr>
        <p:txBody>
          <a:bodyPr>
            <a:normAutofit/>
          </a:bodyPr>
          <a:lstStyle/>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Mezi průhlednou vrstvou (6 – anoda) </a:t>
            </a:r>
            <a:br>
              <a:rPr lang="cs-CZ" sz="2400" dirty="0">
                <a:latin typeface="Calibri" panose="020F0502020204030204" pitchFamily="34" charset="0"/>
                <a:cs typeface="+mn-cs"/>
              </a:rPr>
            </a:br>
            <a:r>
              <a:rPr lang="cs-CZ" sz="2400" dirty="0">
                <a:latin typeface="Calibri" panose="020F0502020204030204" pitchFamily="34" charset="0"/>
                <a:cs typeface="+mn-cs"/>
              </a:rPr>
              <a:t>a kovovou vrstvou (1 – katoda) </a:t>
            </a:r>
            <a:br>
              <a:rPr lang="cs-CZ" sz="2400" dirty="0">
                <a:latin typeface="Calibri" panose="020F0502020204030204" pitchFamily="34" charset="0"/>
                <a:cs typeface="+mn-cs"/>
              </a:rPr>
            </a:br>
            <a:r>
              <a:rPr lang="cs-CZ" sz="2400" dirty="0">
                <a:latin typeface="Calibri" panose="020F0502020204030204" pitchFamily="34" charset="0"/>
                <a:cs typeface="+mn-cs"/>
              </a:rPr>
              <a:t>je několik vrstev organické látky:</a:t>
            </a:r>
          </a:p>
          <a:p>
            <a:pPr marL="806450">
              <a:lnSpc>
                <a:spcPct val="90000"/>
              </a:lnSpc>
              <a:buClr>
                <a:schemeClr val="tx2">
                  <a:lumMod val="60000"/>
                  <a:lumOff val="40000"/>
                </a:schemeClr>
              </a:buClr>
              <a:buFont typeface="+mj-lt"/>
              <a:buAutoNum type="arabicPeriod" startAt="2"/>
            </a:pPr>
            <a:r>
              <a:rPr lang="cs-CZ" sz="2000" dirty="0">
                <a:latin typeface="Calibri" panose="020F0502020204030204" pitchFamily="34" charset="0"/>
              </a:rPr>
              <a:t>Vrstva vypuzující díry</a:t>
            </a:r>
          </a:p>
          <a:p>
            <a:pPr marL="806450">
              <a:lnSpc>
                <a:spcPct val="90000"/>
              </a:lnSpc>
              <a:buClr>
                <a:schemeClr val="tx2">
                  <a:lumMod val="60000"/>
                  <a:lumOff val="40000"/>
                </a:schemeClr>
              </a:buClr>
              <a:buFont typeface="+mj-lt"/>
              <a:buAutoNum type="arabicPeriod" startAt="2"/>
            </a:pPr>
            <a:r>
              <a:rPr lang="cs-CZ" sz="2000" dirty="0">
                <a:latin typeface="Calibri" panose="020F0502020204030204" pitchFamily="34" charset="0"/>
              </a:rPr>
              <a:t>Vrstva přenášející díry</a:t>
            </a:r>
          </a:p>
          <a:p>
            <a:pPr marL="806450">
              <a:lnSpc>
                <a:spcPct val="90000"/>
              </a:lnSpc>
              <a:buClr>
                <a:schemeClr val="tx2">
                  <a:lumMod val="60000"/>
                  <a:lumOff val="40000"/>
                </a:schemeClr>
              </a:buClr>
              <a:buFont typeface="+mj-lt"/>
              <a:buAutoNum type="arabicPeriod" startAt="2"/>
            </a:pPr>
            <a:r>
              <a:rPr lang="cs-CZ" sz="2000" dirty="0">
                <a:latin typeface="Calibri" panose="020F0502020204030204" pitchFamily="34" charset="0"/>
              </a:rPr>
              <a:t>Vyzařovací vrstva</a:t>
            </a:r>
          </a:p>
          <a:p>
            <a:pPr marL="806450">
              <a:lnSpc>
                <a:spcPct val="90000"/>
              </a:lnSpc>
              <a:buClr>
                <a:schemeClr val="tx2">
                  <a:lumMod val="60000"/>
                  <a:lumOff val="40000"/>
                </a:schemeClr>
              </a:buClr>
              <a:buFont typeface="+mj-lt"/>
              <a:buAutoNum type="arabicPeriod" startAt="2"/>
            </a:pPr>
            <a:r>
              <a:rPr lang="cs-CZ" sz="2000" dirty="0">
                <a:latin typeface="Calibri" panose="020F0502020204030204" pitchFamily="34" charset="0"/>
              </a:rPr>
              <a:t>Vrstva přenášející elektrony</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Po přivedení napětí jsou vyvolány </a:t>
            </a:r>
            <a:br>
              <a:rPr lang="cs-CZ" sz="2400" dirty="0">
                <a:latin typeface="Calibri" panose="020F0502020204030204" pitchFamily="34" charset="0"/>
                <a:cs typeface="+mn-cs"/>
              </a:rPr>
            </a:br>
            <a:r>
              <a:rPr lang="cs-CZ" sz="2400" dirty="0">
                <a:latin typeface="Calibri" panose="020F0502020204030204" pitchFamily="34" charset="0"/>
                <a:cs typeface="+mn-cs"/>
              </a:rPr>
              <a:t>kladné a záporné náboje, </a:t>
            </a:r>
            <a:br>
              <a:rPr lang="cs-CZ" sz="2400" dirty="0">
                <a:latin typeface="Calibri" panose="020F0502020204030204" pitchFamily="34" charset="0"/>
                <a:cs typeface="+mn-cs"/>
              </a:rPr>
            </a:br>
            <a:r>
              <a:rPr lang="cs-CZ" sz="2400" dirty="0">
                <a:latin typeface="Calibri" panose="020F0502020204030204" pitchFamily="34" charset="0"/>
                <a:cs typeface="+mn-cs"/>
              </a:rPr>
              <a:t>ty se spojují ve vyzařovací vrstvě a produkují světelné záření</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Principiálně jde o matici miniaturních LED v ploše displeje</a:t>
            </a:r>
          </a:p>
          <a:p>
            <a:pPr marL="273050"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Zásadním problémem OLED displejů je stárnutí světelných bodů</a:t>
            </a:r>
          </a:p>
          <a:p>
            <a:pPr marL="673100" lvl="1"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Modrá 1000 hodin, zelená 10 000 hodin </a:t>
            </a:r>
            <a:br>
              <a:rPr lang="cs-CZ" sz="2000" dirty="0">
                <a:latin typeface="Calibri" panose="020F0502020204030204" pitchFamily="34" charset="0"/>
              </a:rPr>
            </a:br>
            <a:r>
              <a:rPr lang="cs-CZ" sz="2000" dirty="0">
                <a:latin typeface="Calibri" panose="020F0502020204030204" pitchFamily="34" charset="0"/>
              </a:rPr>
              <a:t>a červená 30 000 hodin</a:t>
            </a:r>
          </a:p>
        </p:txBody>
      </p:sp>
      <p:pic>
        <p:nvPicPr>
          <p:cNvPr id="1026" name="Picture 2" descr="D:\DropBox\SkyDrive\UHK\Architektura-inovace\diagram_P13S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281" y="1220727"/>
            <a:ext cx="3062386" cy="299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66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a:bodyPr>
          <a:lstStyle/>
          <a:p>
            <a:r>
              <a:rPr lang="cs-CZ" sz="2800" dirty="0">
                <a:latin typeface="Calibri" panose="020F0502020204030204" pitchFamily="34" charset="0"/>
              </a:rPr>
              <a:t>Základní vlastnosti</a:t>
            </a:r>
          </a:p>
        </p:txBody>
      </p:sp>
      <p:sp>
        <p:nvSpPr>
          <p:cNvPr id="247811" name="Rectangle 3"/>
          <p:cNvSpPr>
            <a:spLocks noGrp="1" noChangeArrowheads="1"/>
          </p:cNvSpPr>
          <p:nvPr>
            <p:ph type="body" idx="4294967295"/>
          </p:nvPr>
        </p:nvSpPr>
        <p:spPr>
          <a:xfrm>
            <a:off x="250825" y="1600200"/>
            <a:ext cx="8642350" cy="4924425"/>
          </a:xfrm>
          <a:prstGeom prst="rect">
            <a:avLst/>
          </a:prstGeom>
        </p:spPr>
        <p:txBody>
          <a:bodyPr/>
          <a:lstStyle/>
          <a:p>
            <a:pPr marL="273050" indent="-271463">
              <a:lnSpc>
                <a:spcPct val="90000"/>
              </a:lnSpc>
              <a:buClr>
                <a:schemeClr val="tx2">
                  <a:lumMod val="60000"/>
                  <a:lumOff val="40000"/>
                </a:schemeClr>
              </a:buClr>
              <a:buFont typeface="Comenia Sans" pitchFamily="50" charset="-18"/>
              <a:buChar char="="/>
              <a:tabLst>
                <a:tab pos="4040188" algn="l"/>
              </a:tabLst>
            </a:pPr>
            <a:r>
              <a:rPr lang="cs-CZ" sz="2400" dirty="0">
                <a:latin typeface="Calibri" panose="020F0502020204030204" pitchFamily="34" charset="0"/>
                <a:cs typeface="+mn-cs"/>
              </a:rPr>
              <a:t>Obnovovací frekvence	vychází z použité technologie</a:t>
            </a:r>
            <a:br>
              <a:rPr lang="cs-CZ" sz="2400" dirty="0">
                <a:latin typeface="Calibri" panose="020F0502020204030204" pitchFamily="34" charset="0"/>
                <a:cs typeface="+mn-cs"/>
              </a:rPr>
            </a:br>
            <a:r>
              <a:rPr lang="cs-CZ" sz="2400" dirty="0">
                <a:latin typeface="Calibri" panose="020F0502020204030204" pitchFamily="34" charset="0"/>
                <a:cs typeface="+mn-cs"/>
              </a:rPr>
              <a:t>	obecně nad 60Hz</a:t>
            </a:r>
            <a:endParaRPr lang="cs-CZ" sz="2000" dirty="0">
              <a:latin typeface="Calibri" panose="020F0502020204030204" pitchFamily="34" charset="0"/>
              <a:cs typeface="+mn-cs"/>
            </a:endParaRPr>
          </a:p>
          <a:p>
            <a:pPr marL="273050" indent="-271463">
              <a:lnSpc>
                <a:spcPct val="90000"/>
              </a:lnSpc>
              <a:buClr>
                <a:schemeClr val="tx2">
                  <a:lumMod val="60000"/>
                  <a:lumOff val="40000"/>
                </a:schemeClr>
              </a:buClr>
              <a:buFont typeface="Comenia Sans" pitchFamily="50" charset="-18"/>
              <a:buChar char="="/>
              <a:tabLst>
                <a:tab pos="4040188" algn="l"/>
              </a:tabLst>
            </a:pPr>
            <a:r>
              <a:rPr lang="cs-CZ" sz="2400" dirty="0">
                <a:latin typeface="Calibri" panose="020F0502020204030204" pitchFamily="34" charset="0"/>
                <a:cs typeface="+mn-cs"/>
              </a:rPr>
              <a:t>Doba odezvy	3 – 5 </a:t>
            </a:r>
            <a:r>
              <a:rPr lang="cs-CZ" sz="2400" dirty="0" err="1">
                <a:latin typeface="Calibri" panose="020F0502020204030204" pitchFamily="34" charset="0"/>
                <a:cs typeface="+mn-cs"/>
              </a:rPr>
              <a:t>ms</a:t>
            </a:r>
            <a:endParaRPr lang="cs-CZ" sz="2400" dirty="0">
              <a:latin typeface="Calibri" panose="020F0502020204030204" pitchFamily="34" charset="0"/>
              <a:cs typeface="+mn-cs"/>
            </a:endParaRPr>
          </a:p>
          <a:p>
            <a:pPr marL="273050" indent="-271463">
              <a:lnSpc>
                <a:spcPct val="90000"/>
              </a:lnSpc>
              <a:buClr>
                <a:schemeClr val="tx2">
                  <a:lumMod val="60000"/>
                  <a:lumOff val="40000"/>
                </a:schemeClr>
              </a:buClr>
              <a:buFont typeface="Comenia Sans" pitchFamily="50" charset="-18"/>
              <a:buChar char="="/>
              <a:tabLst>
                <a:tab pos="4040188" algn="l"/>
              </a:tabLst>
            </a:pPr>
            <a:r>
              <a:rPr lang="cs-CZ" sz="2400" dirty="0">
                <a:latin typeface="Calibri" panose="020F0502020204030204" pitchFamily="34" charset="0"/>
                <a:cs typeface="+mn-cs"/>
              </a:rPr>
              <a:t>Jas	250 – 300 cd/m</a:t>
            </a:r>
            <a:r>
              <a:rPr lang="cs-CZ" sz="2400" baseline="30000" dirty="0">
                <a:latin typeface="Calibri" panose="020F0502020204030204" pitchFamily="34" charset="0"/>
                <a:cs typeface="+mn-cs"/>
              </a:rPr>
              <a:t>2</a:t>
            </a:r>
          </a:p>
          <a:p>
            <a:pPr marL="273050" indent="-271463">
              <a:lnSpc>
                <a:spcPct val="90000"/>
              </a:lnSpc>
              <a:buClr>
                <a:schemeClr val="tx2">
                  <a:lumMod val="60000"/>
                  <a:lumOff val="40000"/>
                </a:schemeClr>
              </a:buClr>
              <a:buFont typeface="Comenia Sans" pitchFamily="50" charset="-18"/>
              <a:buChar char="="/>
              <a:tabLst>
                <a:tab pos="4040188" algn="l"/>
              </a:tabLst>
            </a:pPr>
            <a:r>
              <a:rPr lang="cs-CZ" sz="2400" dirty="0">
                <a:latin typeface="Calibri" panose="020F0502020204030204" pitchFamily="34" charset="0"/>
                <a:cs typeface="+mn-cs"/>
              </a:rPr>
              <a:t>Kontrast	400 : 1 – 900 : 1</a:t>
            </a:r>
            <a:br>
              <a:rPr lang="cs-CZ" sz="2400" dirty="0">
                <a:latin typeface="Calibri" panose="020F0502020204030204" pitchFamily="34" charset="0"/>
                <a:cs typeface="+mn-cs"/>
              </a:rPr>
            </a:br>
            <a:r>
              <a:rPr lang="cs-CZ" sz="2400" dirty="0">
                <a:latin typeface="Calibri" panose="020F0502020204030204" pitchFamily="34" charset="0"/>
                <a:cs typeface="+mn-cs"/>
              </a:rPr>
              <a:t>	často uváděn dynamický </a:t>
            </a:r>
            <a:br>
              <a:rPr lang="cs-CZ" sz="2400" dirty="0">
                <a:latin typeface="Calibri" panose="020F0502020204030204" pitchFamily="34" charset="0"/>
                <a:cs typeface="+mn-cs"/>
              </a:rPr>
            </a:br>
            <a:r>
              <a:rPr lang="cs-CZ" sz="2400" dirty="0">
                <a:latin typeface="Calibri" panose="020F0502020204030204" pitchFamily="34" charset="0"/>
                <a:cs typeface="+mn-cs"/>
              </a:rPr>
              <a:t>	(v řádech deseti tisíců)</a:t>
            </a:r>
            <a:br>
              <a:rPr lang="cs-CZ" sz="2400" dirty="0">
                <a:latin typeface="Calibri" panose="020F0502020204030204" pitchFamily="34" charset="0"/>
                <a:cs typeface="+mn-cs"/>
              </a:rPr>
            </a:br>
            <a:r>
              <a:rPr lang="cs-CZ" sz="2400" dirty="0">
                <a:latin typeface="Calibri" panose="020F0502020204030204" pitchFamily="34" charset="0"/>
                <a:cs typeface="+mn-cs"/>
              </a:rPr>
              <a:t>	</a:t>
            </a:r>
            <a:r>
              <a:rPr lang="cs-CZ" sz="2400" dirty="0">
                <a:latin typeface="Calibri" panose="020F0502020204030204" pitchFamily="34" charset="0"/>
                <a:cs typeface="+mn-cs"/>
                <a:sym typeface="Wingdings" pitchFamily="2" charset="2"/>
              </a:rPr>
              <a:t></a:t>
            </a:r>
            <a:r>
              <a:rPr lang="cs-CZ" sz="2400" dirty="0">
                <a:latin typeface="Calibri" panose="020F0502020204030204" pitchFamily="34" charset="0"/>
                <a:cs typeface="+mn-cs"/>
              </a:rPr>
              <a:t> nesměrodatný údaj</a:t>
            </a:r>
          </a:p>
          <a:p>
            <a:pPr marL="273050" indent="-271463">
              <a:lnSpc>
                <a:spcPct val="90000"/>
              </a:lnSpc>
              <a:buClr>
                <a:schemeClr val="tx2">
                  <a:lumMod val="60000"/>
                  <a:lumOff val="40000"/>
                </a:schemeClr>
              </a:buClr>
              <a:buFont typeface="Comenia Sans" pitchFamily="50" charset="-18"/>
              <a:buChar char="="/>
              <a:tabLst>
                <a:tab pos="4040188" algn="l"/>
              </a:tabLst>
            </a:pPr>
            <a:r>
              <a:rPr lang="cs-CZ" sz="2400" dirty="0">
                <a:latin typeface="Calibri" panose="020F0502020204030204" pitchFamily="34" charset="0"/>
                <a:cs typeface="+mn-cs"/>
              </a:rPr>
              <a:t>Úhel pohledu	cca 160°v obou osách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ctrTitle"/>
          </p:nvPr>
        </p:nvSpPr>
        <p:spPr>
          <a:xfrm>
            <a:off x="806520" y="1972296"/>
            <a:ext cx="5715000" cy="1117600"/>
          </a:xfrm>
        </p:spPr>
        <p:txBody>
          <a:bodyPr/>
          <a:lstStyle/>
          <a:p>
            <a:pPr algn="r"/>
            <a:r>
              <a:rPr lang="cs-CZ" dirty="0"/>
              <a:t>Děkuji za pozornost…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363452" y="441158"/>
            <a:ext cx="4577013" cy="721895"/>
          </a:xfrm>
        </p:spPr>
        <p:txBody>
          <a:bodyPr>
            <a:normAutofit fontScale="90000"/>
          </a:bodyPr>
          <a:lstStyle/>
          <a:p>
            <a:pPr eaLnBrk="1" hangingPunct="1">
              <a:defRPr/>
            </a:pPr>
            <a:r>
              <a:rPr lang="cs-CZ" sz="2800" dirty="0">
                <a:latin typeface="Calibri" panose="020F0502020204030204" pitchFamily="34" charset="0"/>
                <a:cs typeface="Arial" pitchFamily="34" charset="0"/>
              </a:rPr>
              <a:t>Rozlišení v </a:t>
            </a:r>
            <a:r>
              <a:rPr lang="cs-CZ" sz="2800" dirty="0" err="1">
                <a:latin typeface="Calibri" panose="020F0502020204030204" pitchFamily="34" charset="0"/>
                <a:cs typeface="Arial" pitchFamily="34" charset="0"/>
              </a:rPr>
              <a:t>pixelech</a:t>
            </a:r>
            <a:r>
              <a:rPr lang="cs-CZ" sz="2800" dirty="0">
                <a:latin typeface="Calibri" panose="020F0502020204030204" pitchFamily="34" charset="0"/>
                <a:cs typeface="Arial" pitchFamily="34" charset="0"/>
              </a:rPr>
              <a:t> (režim 4:3)</a:t>
            </a:r>
          </a:p>
        </p:txBody>
      </p:sp>
      <p:sp>
        <p:nvSpPr>
          <p:cNvPr id="8195" name="Rectangle 3"/>
          <p:cNvSpPr>
            <a:spLocks noGrp="1" noChangeArrowheads="1"/>
          </p:cNvSpPr>
          <p:nvPr>
            <p:ph type="body" idx="4294967295"/>
          </p:nvPr>
        </p:nvSpPr>
        <p:spPr>
          <a:xfrm>
            <a:off x="1258888" y="1844823"/>
            <a:ext cx="5257800" cy="4165451"/>
          </a:xfrm>
          <a:prstGeom prst="rect">
            <a:avLst/>
          </a:prstGeom>
        </p:spPr>
        <p:txBody>
          <a:bodyPr/>
          <a:lstStyle/>
          <a:p>
            <a:pPr>
              <a:defRPr/>
            </a:pPr>
            <a:r>
              <a:rPr lang="cs-CZ" sz="2800" dirty="0">
                <a:solidFill>
                  <a:schemeClr val="tx1"/>
                </a:solidFill>
                <a:latin typeface="Calibri" panose="020F0502020204030204" pitchFamily="34" charset="0"/>
                <a:cs typeface="Arial" pitchFamily="34" charset="0"/>
              </a:rPr>
              <a:t>XGA 		1024×768</a:t>
            </a:r>
          </a:p>
          <a:p>
            <a:pPr>
              <a:defRPr/>
            </a:pPr>
            <a:r>
              <a:rPr lang="cs-CZ" sz="2800" dirty="0">
                <a:solidFill>
                  <a:schemeClr val="tx1"/>
                </a:solidFill>
                <a:latin typeface="Calibri" panose="020F0502020204030204" pitchFamily="34" charset="0"/>
                <a:cs typeface="Arial" pitchFamily="34" charset="0"/>
              </a:rPr>
              <a:t>SXGA− 		1280×960</a:t>
            </a:r>
          </a:p>
          <a:p>
            <a:pPr>
              <a:defRPr/>
            </a:pPr>
            <a:r>
              <a:rPr lang="cs-CZ" sz="2800" dirty="0">
                <a:solidFill>
                  <a:schemeClr val="tx1"/>
                </a:solidFill>
                <a:latin typeface="Calibri" panose="020F0502020204030204" pitchFamily="34" charset="0"/>
                <a:cs typeface="Arial" pitchFamily="34" charset="0"/>
              </a:rPr>
              <a:t>SXGA+ 		1400×1050</a:t>
            </a:r>
          </a:p>
          <a:p>
            <a:pPr>
              <a:defRPr/>
            </a:pPr>
            <a:r>
              <a:rPr lang="cs-CZ" sz="2800" dirty="0">
                <a:solidFill>
                  <a:schemeClr val="tx1"/>
                </a:solidFill>
                <a:latin typeface="Calibri" panose="020F0502020204030204" pitchFamily="34" charset="0"/>
                <a:cs typeface="Arial" pitchFamily="34" charset="0"/>
              </a:rPr>
              <a:t>UXGA 		1600×1200</a:t>
            </a:r>
          </a:p>
          <a:p>
            <a:pPr>
              <a:defRPr/>
            </a:pPr>
            <a:r>
              <a:rPr lang="cs-CZ" sz="2800" dirty="0">
                <a:solidFill>
                  <a:schemeClr val="tx1"/>
                </a:solidFill>
                <a:latin typeface="Calibri" panose="020F0502020204030204" pitchFamily="34" charset="0"/>
                <a:cs typeface="Arial" pitchFamily="34" charset="0"/>
              </a:rPr>
              <a:t>QXGA 		2048×1536</a:t>
            </a:r>
          </a:p>
          <a:p>
            <a:pPr>
              <a:defRPr/>
            </a:pPr>
            <a:r>
              <a:rPr lang="cs-CZ" sz="2800" dirty="0">
                <a:solidFill>
                  <a:schemeClr val="tx1"/>
                </a:solidFill>
                <a:latin typeface="Calibri" panose="020F0502020204030204" pitchFamily="34" charset="0"/>
                <a:cs typeface="Arial" pitchFamily="34" charset="0"/>
              </a:rPr>
              <a:t>QSXGA+ 	2800×2100</a:t>
            </a:r>
          </a:p>
          <a:p>
            <a:pPr>
              <a:defRPr/>
            </a:pPr>
            <a:r>
              <a:rPr lang="cs-CZ" sz="2800" dirty="0">
                <a:solidFill>
                  <a:schemeClr val="tx1"/>
                </a:solidFill>
                <a:latin typeface="Calibri" panose="020F0502020204030204" pitchFamily="34" charset="0"/>
                <a:cs typeface="Arial" pitchFamily="34" charset="0"/>
              </a:rPr>
              <a:t>QUXGA 	3200×2400</a:t>
            </a:r>
            <a:endParaRPr lang="cs-CZ" sz="2800" kern="1200" dirty="0">
              <a:solidFill>
                <a:schemeClr val="tx1"/>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27749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443663" y="332656"/>
            <a:ext cx="4620125" cy="835496"/>
          </a:xfrm>
        </p:spPr>
        <p:txBody>
          <a:bodyPr>
            <a:normAutofit fontScale="90000"/>
          </a:bodyPr>
          <a:lstStyle/>
          <a:p>
            <a:r>
              <a:rPr lang="cs-CZ" sz="2800" dirty="0">
                <a:latin typeface="Calibri" panose="020F0502020204030204" pitchFamily="34" charset="0"/>
              </a:rPr>
              <a:t>Rozlišení v pixelech (režim 16:9)</a:t>
            </a:r>
          </a:p>
        </p:txBody>
      </p:sp>
      <p:sp>
        <p:nvSpPr>
          <p:cNvPr id="3" name="Zástupný symbol pro obsah 2"/>
          <p:cNvSpPr>
            <a:spLocks noGrp="1"/>
          </p:cNvSpPr>
          <p:nvPr>
            <p:ph idx="4294967295"/>
          </p:nvPr>
        </p:nvSpPr>
        <p:spPr>
          <a:xfrm>
            <a:off x="457200" y="1600200"/>
            <a:ext cx="8229600" cy="4525963"/>
          </a:xfrm>
          <a:prstGeom prst="rect">
            <a:avLst/>
          </a:prstGeom>
        </p:spPr>
        <p:txBody>
          <a:bodyPr/>
          <a:lstStyle/>
          <a:p>
            <a:r>
              <a:rPr lang="cs-CZ" sz="2800" dirty="0">
                <a:solidFill>
                  <a:schemeClr val="tx1"/>
                </a:solidFill>
                <a:latin typeface="Calibri" panose="020F0502020204030204" pitchFamily="34" charset="0"/>
                <a:cs typeface="Arial" panose="020B0604020202020204" pitchFamily="34" charset="0"/>
              </a:rPr>
              <a:t>WVGA 		854×480</a:t>
            </a:r>
          </a:p>
          <a:p>
            <a:r>
              <a:rPr lang="cs-CZ" sz="2800" dirty="0">
                <a:solidFill>
                  <a:schemeClr val="tx1"/>
                </a:solidFill>
                <a:latin typeface="Calibri" panose="020F0502020204030204" pitchFamily="34" charset="0"/>
                <a:cs typeface="Arial" panose="020B0604020202020204" pitchFamily="34" charset="0"/>
              </a:rPr>
              <a:t>HD 720 	1280×720</a:t>
            </a:r>
          </a:p>
          <a:p>
            <a:r>
              <a:rPr lang="cs-CZ" sz="2800" dirty="0">
                <a:solidFill>
                  <a:schemeClr val="tx1"/>
                </a:solidFill>
                <a:latin typeface="Calibri" panose="020F0502020204030204" pitchFamily="34" charset="0"/>
                <a:cs typeface="Arial" panose="020B0604020202020204" pitchFamily="34" charset="0"/>
              </a:rPr>
              <a:t>WXGA 		1366×768</a:t>
            </a:r>
          </a:p>
          <a:p>
            <a:r>
              <a:rPr lang="cs-CZ" sz="2800" dirty="0">
                <a:solidFill>
                  <a:schemeClr val="tx1"/>
                </a:solidFill>
                <a:latin typeface="Calibri" panose="020F0502020204030204" pitchFamily="34" charset="0"/>
                <a:cs typeface="Arial" panose="020B0604020202020204" pitchFamily="34" charset="0"/>
              </a:rPr>
              <a:t>WXGA++ 	1600×900</a:t>
            </a:r>
          </a:p>
          <a:p>
            <a:r>
              <a:rPr lang="cs-CZ" sz="2800" dirty="0">
                <a:solidFill>
                  <a:schemeClr val="tx1"/>
                </a:solidFill>
                <a:latin typeface="Calibri" panose="020F0502020204030204" pitchFamily="34" charset="0"/>
                <a:cs typeface="Arial" panose="020B0604020202020204" pitchFamily="34" charset="0"/>
              </a:rPr>
              <a:t>HD 1080 	1920×1080 (full HD)</a:t>
            </a:r>
          </a:p>
          <a:p>
            <a:r>
              <a:rPr lang="cs-CZ" sz="2800" dirty="0">
                <a:solidFill>
                  <a:schemeClr val="tx1"/>
                </a:solidFill>
                <a:latin typeface="Calibri" panose="020F0502020204030204" pitchFamily="34" charset="0"/>
                <a:cs typeface="Arial" panose="020B0604020202020204" pitchFamily="34" charset="0"/>
              </a:rPr>
              <a:t>QFHD 		3840 x 2160 (ultra HD)</a:t>
            </a:r>
          </a:p>
        </p:txBody>
      </p:sp>
    </p:spTree>
    <p:extLst>
      <p:ext uri="{BB962C8B-B14F-4D97-AF65-F5344CB8AC3E}">
        <p14:creationId xmlns:p14="http://schemas.microsoft.com/office/powerpoint/2010/main" val="174186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502442" y="420524"/>
            <a:ext cx="3186681" cy="711225"/>
          </a:xfrm>
        </p:spPr>
        <p:txBody>
          <a:bodyPr>
            <a:normAutofit/>
          </a:bodyPr>
          <a:lstStyle/>
          <a:p>
            <a:pPr eaLnBrk="1" hangingPunct="1">
              <a:defRPr/>
            </a:pPr>
            <a:r>
              <a:rPr lang="cs-CZ" sz="2800" dirty="0">
                <a:latin typeface="Calibri" panose="020F0502020204030204" pitchFamily="34" charset="0"/>
                <a:cs typeface="Arial" pitchFamily="34" charset="0"/>
              </a:rPr>
              <a:t>Barevná hloubka</a:t>
            </a:r>
          </a:p>
        </p:txBody>
      </p:sp>
      <p:sp>
        <p:nvSpPr>
          <p:cNvPr id="8195" name="Rectangle 3"/>
          <p:cNvSpPr>
            <a:spLocks noGrp="1" noChangeArrowheads="1"/>
          </p:cNvSpPr>
          <p:nvPr>
            <p:ph type="body" idx="4294967295"/>
          </p:nvPr>
        </p:nvSpPr>
        <p:spPr>
          <a:xfrm>
            <a:off x="468313" y="1268413"/>
            <a:ext cx="8424862" cy="4741862"/>
          </a:xfrm>
          <a:prstGeom prst="rect">
            <a:avLst/>
          </a:prstGeom>
        </p:spPr>
        <p:txBody>
          <a:bodyPr/>
          <a:lstStyle/>
          <a:p>
            <a:pPr eaLnBrk="1" hangingPunct="1">
              <a:defRPr/>
            </a:pPr>
            <a:r>
              <a:rPr lang="cs-CZ" sz="2800" kern="1200" dirty="0">
                <a:solidFill>
                  <a:schemeClr val="tx1"/>
                </a:solidFill>
                <a:latin typeface="Calibri" panose="020F0502020204030204" pitchFamily="34" charset="0"/>
                <a:cs typeface="Arial" pitchFamily="34" charset="0"/>
              </a:rPr>
              <a:t>1 bit        	monochromatické zobrazení</a:t>
            </a:r>
          </a:p>
          <a:p>
            <a:pPr eaLnBrk="1" hangingPunct="1">
              <a:defRPr/>
            </a:pPr>
            <a:r>
              <a:rPr lang="cs-CZ" sz="2800" kern="1200" dirty="0">
                <a:solidFill>
                  <a:schemeClr val="tx1"/>
                </a:solidFill>
                <a:latin typeface="Calibri" panose="020F0502020204030204" pitchFamily="34" charset="0"/>
                <a:cs typeface="Arial" pitchFamily="34" charset="0"/>
              </a:rPr>
              <a:t>8 bitů	  	256 barev</a:t>
            </a:r>
          </a:p>
          <a:p>
            <a:pPr eaLnBrk="1" hangingPunct="1">
              <a:defRPr/>
            </a:pPr>
            <a:r>
              <a:rPr lang="cs-CZ" sz="2800" kern="1200" dirty="0">
                <a:solidFill>
                  <a:schemeClr val="tx1"/>
                </a:solidFill>
                <a:latin typeface="Calibri" panose="020F0502020204030204" pitchFamily="34" charset="0"/>
                <a:cs typeface="Arial" pitchFamily="34" charset="0"/>
              </a:rPr>
              <a:t>16 bitů	  	65 536		</a:t>
            </a:r>
            <a:r>
              <a:rPr lang="cs-CZ" sz="2800" kern="1200" dirty="0" err="1">
                <a:solidFill>
                  <a:schemeClr val="tx1"/>
                </a:solidFill>
                <a:latin typeface="Calibri" panose="020F0502020204030204" pitchFamily="34" charset="0"/>
                <a:cs typeface="Arial" pitchFamily="34" charset="0"/>
              </a:rPr>
              <a:t>hicolor</a:t>
            </a:r>
            <a:endParaRPr lang="cs-CZ" sz="2800" kern="1200" dirty="0">
              <a:solidFill>
                <a:schemeClr val="tx1"/>
              </a:solidFill>
              <a:latin typeface="Calibri" panose="020F0502020204030204" pitchFamily="34" charset="0"/>
              <a:cs typeface="Arial" pitchFamily="34" charset="0"/>
            </a:endParaRPr>
          </a:p>
          <a:p>
            <a:pPr eaLnBrk="1" hangingPunct="1">
              <a:defRPr/>
            </a:pPr>
            <a:r>
              <a:rPr lang="cs-CZ" sz="2800" kern="1200" dirty="0">
                <a:solidFill>
                  <a:schemeClr val="tx1"/>
                </a:solidFill>
                <a:latin typeface="Calibri" panose="020F0502020204030204" pitchFamily="34" charset="0"/>
                <a:cs typeface="Arial" pitchFamily="34" charset="0"/>
              </a:rPr>
              <a:t>24 bitů	  	16,7 . 10</a:t>
            </a:r>
            <a:r>
              <a:rPr lang="cs-CZ" sz="2800" kern="1200" baseline="30000" dirty="0">
                <a:solidFill>
                  <a:schemeClr val="tx1"/>
                </a:solidFill>
                <a:latin typeface="Calibri" panose="020F0502020204030204" pitchFamily="34" charset="0"/>
                <a:cs typeface="Arial" pitchFamily="34" charset="0"/>
              </a:rPr>
              <a:t>6</a:t>
            </a:r>
            <a:r>
              <a:rPr lang="cs-CZ" sz="2800" kern="1200" dirty="0">
                <a:solidFill>
                  <a:schemeClr val="tx1"/>
                </a:solidFill>
                <a:latin typeface="Calibri" panose="020F0502020204030204" pitchFamily="34" charset="0"/>
                <a:cs typeface="Arial" pitchFamily="34" charset="0"/>
              </a:rPr>
              <a:t>  	</a:t>
            </a:r>
            <a:r>
              <a:rPr lang="cs-CZ" sz="2800" kern="1200" dirty="0" err="1">
                <a:solidFill>
                  <a:schemeClr val="tx1"/>
                </a:solidFill>
                <a:latin typeface="Calibri" panose="020F0502020204030204" pitchFamily="34" charset="0"/>
                <a:cs typeface="Arial" pitchFamily="34" charset="0"/>
              </a:rPr>
              <a:t>truecolor</a:t>
            </a:r>
            <a:endParaRPr lang="cs-CZ" sz="2800" kern="1200" dirty="0">
              <a:solidFill>
                <a:schemeClr val="tx1"/>
              </a:solidFill>
              <a:latin typeface="Calibri" panose="020F0502020204030204" pitchFamily="34" charset="0"/>
              <a:cs typeface="Arial" pitchFamily="34" charset="0"/>
            </a:endParaRPr>
          </a:p>
          <a:p>
            <a:pPr eaLnBrk="1" hangingPunct="1">
              <a:defRPr/>
            </a:pPr>
            <a:r>
              <a:rPr lang="cs-CZ" sz="2800" kern="1200" dirty="0">
                <a:solidFill>
                  <a:schemeClr val="tx1"/>
                </a:solidFill>
                <a:latin typeface="Calibri" panose="020F0502020204030204" pitchFamily="34" charset="0"/>
                <a:cs typeface="Arial" pitchFamily="34" charset="0"/>
              </a:rPr>
              <a:t>32 bitů	  	4,3 . 10</a:t>
            </a:r>
            <a:r>
              <a:rPr lang="cs-CZ" sz="2800" kern="1200" baseline="30000" dirty="0">
                <a:solidFill>
                  <a:schemeClr val="tx1"/>
                </a:solidFill>
                <a:latin typeface="Calibri" panose="020F0502020204030204" pitchFamily="34" charset="0"/>
                <a:cs typeface="Arial" pitchFamily="34" charset="0"/>
              </a:rPr>
              <a:t>9</a:t>
            </a:r>
          </a:p>
          <a:p>
            <a:pPr eaLnBrk="1" hangingPunct="1">
              <a:defRPr/>
            </a:pPr>
            <a:endParaRPr lang="cs-CZ" sz="2800" kern="1200" dirty="0">
              <a:solidFill>
                <a:schemeClr val="tx1"/>
              </a:solidFill>
              <a:latin typeface="Calibri" panose="020F0502020204030204" pitchFamily="34" charset="0"/>
              <a:cs typeface="Arial" pitchFamily="34" charset="0"/>
            </a:endParaRPr>
          </a:p>
          <a:p>
            <a:pPr eaLnBrk="1" hangingPunct="1">
              <a:defRPr/>
            </a:pPr>
            <a:r>
              <a:rPr lang="cs-CZ" sz="2800" kern="1200" dirty="0">
                <a:solidFill>
                  <a:schemeClr val="tx1"/>
                </a:solidFill>
                <a:latin typeface="Calibri" panose="020F0502020204030204" pitchFamily="34" charset="0"/>
                <a:cs typeface="Arial" pitchFamily="34" charset="0"/>
              </a:rPr>
              <a:t>lidské oko rozliší 2 - 4 mil. barev</a:t>
            </a:r>
          </a:p>
        </p:txBody>
      </p:sp>
    </p:spTree>
    <p:extLst>
      <p:ext uri="{BB962C8B-B14F-4D97-AF65-F5344CB8AC3E}">
        <p14:creationId xmlns:p14="http://schemas.microsoft.com/office/powerpoint/2010/main" val="418480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cs-CZ" sz="2800" dirty="0">
                <a:latin typeface="Calibri" panose="020F0502020204030204" pitchFamily="34" charset="0"/>
              </a:rPr>
              <a:t>Pixel</a:t>
            </a:r>
          </a:p>
        </p:txBody>
      </p:sp>
      <p:sp>
        <p:nvSpPr>
          <p:cNvPr id="14339" name="Rectangle 3"/>
          <p:cNvSpPr>
            <a:spLocks noGrp="1" noChangeArrowheads="1"/>
          </p:cNvSpPr>
          <p:nvPr>
            <p:ph type="body" idx="4294967295"/>
          </p:nvPr>
        </p:nvSpPr>
        <p:spPr>
          <a:xfrm>
            <a:off x="250825" y="1600200"/>
            <a:ext cx="8642350" cy="4924425"/>
          </a:xfrm>
          <a:prstGeom prst="rect">
            <a:avLst/>
          </a:prstGeom>
        </p:spPr>
        <p:txBody>
          <a:bodyPr/>
          <a:lstStyle/>
          <a:p>
            <a:pPr marL="273050" indent="-273050">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Pixel (</a:t>
            </a:r>
            <a:r>
              <a:rPr lang="cs-CZ" sz="2800" dirty="0" err="1">
                <a:latin typeface="Calibri" panose="020F0502020204030204" pitchFamily="34" charset="0"/>
                <a:cs typeface="+mn-cs"/>
              </a:rPr>
              <a:t>picture</a:t>
            </a:r>
            <a:r>
              <a:rPr lang="cs-CZ" sz="2800" dirty="0">
                <a:latin typeface="Calibri" panose="020F0502020204030204" pitchFamily="34" charset="0"/>
                <a:cs typeface="+mn-cs"/>
              </a:rPr>
              <a:t> element) </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nejmenší jednotka digitální rastrové (bitmapové) grafiky</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představuje jeden svítící bod na monitoru</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body na obrazovce tvoří čtvercovou síť- každý pixel je možné jednoznačně identifikovat podle jeho souřadnic</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u barevných obrazovek se každý pixel skládá ze tří svítících obrazců odpovídajících základním barvám - červené, modré a zelené </a:t>
            </a:r>
          </a:p>
          <a:p>
            <a:pPr marL="531813" lvl="1" indent="-273050">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velikost pixelu záleží na typu monitoru</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u analogových typů lze velikost pixelu měnit změnou rozlišení</a:t>
            </a:r>
          </a:p>
          <a:p>
            <a:pPr marL="804863" lvl="2" indent="-273050">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LCD obrazovky mají počet fyzických pixelů pevně vázaný na používané rozlišení a zobrazování </a:t>
            </a:r>
          </a:p>
          <a:p>
            <a:pPr marL="1077913" lvl="3" indent="-273050">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jiné rozlišení u takového monitoru vede k určité deformaci obrazu, neboť „počítačové pixely“ jsou přepočítávány a nerovnoměrně přerozdělovány na větší počet „fyzických pixelů“.</a:t>
            </a:r>
          </a:p>
          <a:p>
            <a:pPr marL="273050" lvl="1" indent="-27305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a:p>
            <a:pPr marL="0" indent="0">
              <a:buFontTx/>
              <a:buNone/>
            </a:pPr>
            <a:endParaRPr lang="cs-CZ"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cs-CZ" sz="2800" dirty="0">
                <a:latin typeface="Calibri" panose="020F0502020204030204" pitchFamily="34" charset="0"/>
              </a:rPr>
              <a:t>Pixel</a:t>
            </a:r>
          </a:p>
        </p:txBody>
      </p:sp>
      <p:pic>
        <p:nvPicPr>
          <p:cNvPr id="18444" name="Picture 12" descr="Soubor:SMILE FACE 16x16 PIXEL EXAMPLE1.PNG">
            <a:hlinkClick r:id="rId3"/>
          </p:cNvPr>
          <p:cNvPicPr>
            <a:picLocks noChangeAspect="1" noChangeArrowheads="1"/>
          </p:cNvPicPr>
          <p:nvPr/>
        </p:nvPicPr>
        <p:blipFill>
          <a:blip r:embed="rId4"/>
          <a:srcRect/>
          <a:stretch>
            <a:fillRect/>
          </a:stretch>
        </p:blipFill>
        <p:spPr bwMode="auto">
          <a:xfrm>
            <a:off x="250825" y="1628775"/>
            <a:ext cx="3813175" cy="3813175"/>
          </a:xfrm>
          <a:prstGeom prst="rect">
            <a:avLst/>
          </a:prstGeom>
          <a:noFill/>
        </p:spPr>
      </p:pic>
      <p:pic>
        <p:nvPicPr>
          <p:cNvPr id="18446" name="Picture 14" descr="Soubor:Liquid Crystal Display Macro Example zoom.jpg">
            <a:hlinkClick r:id="rId5"/>
          </p:cNvPr>
          <p:cNvPicPr>
            <a:picLocks noChangeAspect="1" noChangeArrowheads="1"/>
          </p:cNvPicPr>
          <p:nvPr/>
        </p:nvPicPr>
        <p:blipFill>
          <a:blip r:embed="rId6"/>
          <a:srcRect/>
          <a:stretch>
            <a:fillRect/>
          </a:stretch>
        </p:blipFill>
        <p:spPr bwMode="auto">
          <a:xfrm>
            <a:off x="4572000" y="1700213"/>
            <a:ext cx="4308475" cy="3806825"/>
          </a:xfrm>
          <a:prstGeom prst="rect">
            <a:avLst/>
          </a:prstGeom>
          <a:noFill/>
        </p:spPr>
      </p:pic>
      <p:sp>
        <p:nvSpPr>
          <p:cNvPr id="18447" name="Text Box 15"/>
          <p:cNvSpPr txBox="1">
            <a:spLocks noChangeArrowheads="1"/>
          </p:cNvSpPr>
          <p:nvPr/>
        </p:nvSpPr>
        <p:spPr bwMode="auto">
          <a:xfrm>
            <a:off x="395288" y="5589588"/>
            <a:ext cx="3671887" cy="784830"/>
          </a:xfrm>
          <a:prstGeom prst="rect">
            <a:avLst/>
          </a:prstGeom>
          <a:noFill/>
          <a:ln w="9525">
            <a:noFill/>
            <a:miter lim="800000"/>
            <a:headEnd/>
            <a:tailEnd/>
          </a:ln>
          <a:effectLst/>
        </p:spPr>
        <p:txBody>
          <a:bodyPr>
            <a:spAutoFit/>
          </a:bodyPr>
          <a:lstStyle/>
          <a:p>
            <a:pPr marL="273050" indent="-273050">
              <a:lnSpc>
                <a:spcPct val="90000"/>
              </a:lnSpc>
              <a:spcBef>
                <a:spcPct val="20000"/>
              </a:spcBef>
              <a:buClr>
                <a:schemeClr val="tx2">
                  <a:lumMod val="60000"/>
                  <a:lumOff val="40000"/>
                </a:schemeClr>
              </a:buClr>
              <a:buFont typeface="Comenia Sans" pitchFamily="50" charset="-18"/>
              <a:buChar char="="/>
            </a:pPr>
            <a:r>
              <a:rPr lang="cs-CZ" sz="2400" dirty="0">
                <a:latin typeface="Calibri" panose="020F0502020204030204" pitchFamily="34" charset="0"/>
              </a:rPr>
              <a:t>Obrázek rozložený na jednotlivé </a:t>
            </a:r>
            <a:r>
              <a:rPr lang="cs-CZ" sz="2400" dirty="0" err="1">
                <a:latin typeface="Calibri" panose="020F0502020204030204" pitchFamily="34" charset="0"/>
              </a:rPr>
              <a:t>pixely</a:t>
            </a:r>
            <a:endParaRPr lang="cs-CZ" sz="2400" dirty="0">
              <a:latin typeface="Calibri" panose="020F0502020204030204" pitchFamily="34" charset="0"/>
            </a:endParaRPr>
          </a:p>
        </p:txBody>
      </p:sp>
      <p:sp>
        <p:nvSpPr>
          <p:cNvPr id="18448" name="Text Box 16"/>
          <p:cNvSpPr txBox="1">
            <a:spLocks noChangeArrowheads="1"/>
          </p:cNvSpPr>
          <p:nvPr/>
        </p:nvSpPr>
        <p:spPr bwMode="auto">
          <a:xfrm>
            <a:off x="4572000" y="5589588"/>
            <a:ext cx="4176713" cy="784830"/>
          </a:xfrm>
          <a:prstGeom prst="rect">
            <a:avLst/>
          </a:prstGeom>
          <a:noFill/>
          <a:ln w="9525">
            <a:noFill/>
            <a:miter lim="800000"/>
            <a:headEnd/>
            <a:tailEnd/>
          </a:ln>
          <a:effectLst/>
        </p:spPr>
        <p:txBody>
          <a:bodyPr>
            <a:spAutoFit/>
          </a:bodyPr>
          <a:lstStyle/>
          <a:p>
            <a:pPr marL="273050" indent="-273050">
              <a:lnSpc>
                <a:spcPct val="90000"/>
              </a:lnSpc>
              <a:spcBef>
                <a:spcPct val="20000"/>
              </a:spcBef>
              <a:buClr>
                <a:schemeClr val="tx2">
                  <a:lumMod val="60000"/>
                  <a:lumOff val="40000"/>
                </a:schemeClr>
              </a:buClr>
              <a:buFont typeface="Comenia Sans" pitchFamily="50" charset="-18"/>
              <a:buChar char="="/>
            </a:pPr>
            <a:r>
              <a:rPr lang="cs-CZ" sz="2400" dirty="0">
                <a:latin typeface="Calibri" panose="020F0502020204030204" pitchFamily="34" charset="0"/>
              </a:rPr>
              <a:t>Barevné složky RGB </a:t>
            </a:r>
            <a:r>
              <a:rPr lang="cs-CZ" sz="2400" dirty="0" err="1">
                <a:latin typeface="Calibri" panose="020F0502020204030204" pitchFamily="34" charset="0"/>
              </a:rPr>
              <a:t>pixelů</a:t>
            </a:r>
            <a:r>
              <a:rPr lang="cs-CZ" sz="2400" dirty="0">
                <a:latin typeface="Calibri" panose="020F0502020204030204" pitchFamily="34" charset="0"/>
              </a:rPr>
              <a:t> na LCD obrazovce</a:t>
            </a:r>
          </a:p>
        </p:txBody>
      </p:sp>
    </p:spTree>
  </p:cSld>
  <p:clrMapOvr>
    <a:masterClrMapping/>
  </p:clrMapOvr>
</p:sld>
</file>

<file path=ppt/theme/theme1.xml><?xml version="1.0" encoding="utf-8"?>
<a:theme xmlns:a="http://schemas.openxmlformats.org/drawingml/2006/main" name="Prezentace F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 FIM</Template>
  <TotalTime>6798</TotalTime>
  <Words>3910</Words>
  <Application>Microsoft Office PowerPoint</Application>
  <PresentationFormat>Předvádění na obrazovce (4:3)</PresentationFormat>
  <Paragraphs>435</Paragraphs>
  <Slides>43</Slides>
  <Notes>38</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43</vt:i4>
      </vt:variant>
    </vt:vector>
  </HeadingPairs>
  <TitlesOfParts>
    <vt:vector size="47" baseType="lpstr">
      <vt:lpstr>Calibri</vt:lpstr>
      <vt:lpstr>Arial</vt:lpstr>
      <vt:lpstr>Comenia Sans</vt:lpstr>
      <vt:lpstr>Prezentace FIM</vt:lpstr>
      <vt:lpstr>Zobrazovací soustava</vt:lpstr>
      <vt:lpstr>Zobrazovací soustava</vt:lpstr>
      <vt:lpstr>Textový režim</vt:lpstr>
      <vt:lpstr>Grafický režim</vt:lpstr>
      <vt:lpstr>Rozlišení v pixelech (režim 4:3)</vt:lpstr>
      <vt:lpstr>Rozlišení v pixelech (režim 16:9)</vt:lpstr>
      <vt:lpstr>Barevná hloubka</vt:lpstr>
      <vt:lpstr>Pixel</vt:lpstr>
      <vt:lpstr>Pixel</vt:lpstr>
      <vt:lpstr>Grafická karta</vt:lpstr>
      <vt:lpstr>Hardware grafické karty</vt:lpstr>
      <vt:lpstr>Hardware grafické karty</vt:lpstr>
      <vt:lpstr>GPU (Graphics Processor unit)</vt:lpstr>
      <vt:lpstr>GPU (Graphics Processor unit)</vt:lpstr>
      <vt:lpstr>GPU (Graphics Processor unit)</vt:lpstr>
      <vt:lpstr>GPU (Graphics Processor unit)</vt:lpstr>
      <vt:lpstr>Další obvody grafické karty</vt:lpstr>
      <vt:lpstr>API</vt:lpstr>
      <vt:lpstr>Výstupy</vt:lpstr>
      <vt:lpstr>D-SUB</vt:lpstr>
      <vt:lpstr>Konektory D-SUB</vt:lpstr>
      <vt:lpstr>DVI-I</vt:lpstr>
      <vt:lpstr>DVI</vt:lpstr>
      <vt:lpstr>HDMI</vt:lpstr>
      <vt:lpstr>Výhody HDMI</vt:lpstr>
      <vt:lpstr>Nevýhody HDMI</vt:lpstr>
      <vt:lpstr>DisplayPort</vt:lpstr>
      <vt:lpstr>TV OUT, TV IN</vt:lpstr>
      <vt:lpstr>Paralelní spolupráce více grafických karet - SLI</vt:lpstr>
      <vt:lpstr>Paralelní spolupráce více grafických karet - ATI CrossFire</vt:lpstr>
      <vt:lpstr>Monitor CRT</vt:lpstr>
      <vt:lpstr>LCD-displej</vt:lpstr>
      <vt:lpstr>Princip</vt:lpstr>
      <vt:lpstr>Princip</vt:lpstr>
      <vt:lpstr>Princip</vt:lpstr>
      <vt:lpstr>Princip</vt:lpstr>
      <vt:lpstr>Technologie výroby LCD-panelů</vt:lpstr>
      <vt:lpstr>Technologie TN (Twisted Nematle)</vt:lpstr>
      <vt:lpstr>Technologie IPS (in-Plane Switching)</vt:lpstr>
      <vt:lpstr>Technologie VA, MVA, PVA</vt:lpstr>
      <vt:lpstr>Technologie OLED</vt:lpstr>
      <vt:lpstr>Základní vlastnosti</vt:lpstr>
      <vt:lpstr>Děkuji za pozornost…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Univerzita Hradec Králové</dc:title>
  <dc:creator>Josef Horálek</dc:creator>
  <cp:lastModifiedBy>Mikulecký Peter</cp:lastModifiedBy>
  <cp:revision>283</cp:revision>
  <dcterms:created xsi:type="dcterms:W3CDTF">2010-10-22T07:36:49Z</dcterms:created>
  <dcterms:modified xsi:type="dcterms:W3CDTF">2023-04-24T09:39:34Z</dcterms:modified>
</cp:coreProperties>
</file>