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1"/>
  </p:sldMasterIdLst>
  <p:notesMasterIdLst>
    <p:notesMasterId r:id="rId29"/>
  </p:notesMasterIdLst>
  <p:sldIdLst>
    <p:sldId id="256" r:id="rId2"/>
    <p:sldId id="286" r:id="rId3"/>
    <p:sldId id="287" r:id="rId4"/>
    <p:sldId id="288" r:id="rId5"/>
    <p:sldId id="289" r:id="rId6"/>
    <p:sldId id="290" r:id="rId7"/>
    <p:sldId id="291" r:id="rId8"/>
    <p:sldId id="292" r:id="rId9"/>
    <p:sldId id="293" r:id="rId10"/>
    <p:sldId id="294" r:id="rId11"/>
    <p:sldId id="295" r:id="rId12"/>
    <p:sldId id="296" r:id="rId13"/>
    <p:sldId id="298" r:id="rId14"/>
    <p:sldId id="321" r:id="rId15"/>
    <p:sldId id="322" r:id="rId16"/>
    <p:sldId id="299" r:id="rId17"/>
    <p:sldId id="300" r:id="rId18"/>
    <p:sldId id="302" r:id="rId19"/>
    <p:sldId id="304" r:id="rId20"/>
    <p:sldId id="306" r:id="rId21"/>
    <p:sldId id="308" r:id="rId22"/>
    <p:sldId id="311" r:id="rId23"/>
    <p:sldId id="313" r:id="rId24"/>
    <p:sldId id="314" r:id="rId25"/>
    <p:sldId id="319" r:id="rId26"/>
    <p:sldId id="320" r:id="rId27"/>
    <p:sldId id="283" r:id="rId28"/>
  </p:sldIdLst>
  <p:sldSz cx="9144000" cy="6858000" type="screen4x3"/>
  <p:notesSz cx="6858000" cy="9144000"/>
  <p:embeddedFontLst>
    <p:embeddedFont>
      <p:font typeface="Calibri" panose="020F0502020204030204" pitchFamily="34" charset="0"/>
      <p:regular r:id="rId30"/>
      <p:bold r:id="rId31"/>
      <p:italic r:id="rId32"/>
      <p:boldItalic r:id="rId33"/>
    </p:embeddedFont>
    <p:embeddedFont>
      <p:font typeface="Cambria Math" panose="02040503050406030204" pitchFamily="18" charset="0"/>
      <p:regular r:id="rId34"/>
    </p:embeddedFont>
    <p:embeddedFont>
      <p:font typeface="Comenia Sans" panose="02000503080000020004" pitchFamily="50" charset="-18"/>
      <p:regular r:id="rId35"/>
      <p:bold r:id="rId36"/>
      <p:italic r:id="rId37"/>
      <p:boldItalic r:id="rId38"/>
    </p:embeddedFont>
  </p:embeddedFont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Středně sytá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3" autoAdjust="0"/>
    <p:restoredTop sz="83659" autoAdjust="0"/>
  </p:normalViewPr>
  <p:slideViewPr>
    <p:cSldViewPr snapToGrid="0">
      <p:cViewPr varScale="1">
        <p:scale>
          <a:sx n="83" d="100"/>
          <a:sy n="83" d="100"/>
        </p:scale>
        <p:origin x="1888"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4222CF-2854-4FA2-A8EA-AB94D3EA10CC}" type="datetimeFigureOut">
              <a:rPr lang="cs-CZ" smtClean="0"/>
              <a:pPr/>
              <a:t>27.02.2023</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C79DF-D561-4432-B176-15220EF080C1}" type="slidenum">
              <a:rPr lang="cs-CZ" smtClean="0"/>
              <a:pPr/>
              <a:t>‹#›</a:t>
            </a:fld>
            <a:endParaRPr lang="cs-CZ"/>
          </a:p>
        </p:txBody>
      </p:sp>
    </p:spTree>
    <p:extLst>
      <p:ext uri="{BB962C8B-B14F-4D97-AF65-F5344CB8AC3E}">
        <p14:creationId xmlns:p14="http://schemas.microsoft.com/office/powerpoint/2010/main" val="331430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48112C-D427-421A-87F9-A9865BAE1974}" type="slidenum">
              <a:rPr lang="cs-CZ"/>
              <a:pPr/>
              <a:t>2</a:t>
            </a:fld>
            <a:endParaRPr lang="cs-CZ"/>
          </a:p>
        </p:txBody>
      </p:sp>
      <p:sp>
        <p:nvSpPr>
          <p:cNvPr id="6146" name="Rectangle 2"/>
          <p:cNvSpPr>
            <a:spLocks noGrp="1" noRot="1" noChangeAspect="1" noChangeArrowheads="1" noTextEdit="1"/>
          </p:cNvSpPr>
          <p:nvPr>
            <p:ph type="sldImg"/>
          </p:nvPr>
        </p:nvSpPr>
        <p:spPr>
          <a:xfrm>
            <a:off x="1143000" y="685800"/>
            <a:ext cx="4572000" cy="3429000"/>
          </a:xfrm>
          <a:ln/>
        </p:spPr>
      </p:sp>
      <p:sp>
        <p:nvSpPr>
          <p:cNvPr id="6147" name="Rectangle 3"/>
          <p:cNvSpPr>
            <a:spLocks noGrp="1" noChangeArrowheads="1"/>
          </p:cNvSpPr>
          <p:nvPr>
            <p:ph type="body" idx="1"/>
          </p:nvPr>
        </p:nvSpPr>
        <p:spPr/>
        <p:txBody>
          <a:bodyPr/>
          <a:lstStyle/>
          <a:p>
            <a:r>
              <a:rPr lang="cs-CZ"/>
              <a:t>V prvé řadě se jedná o </a:t>
            </a:r>
            <a:r>
              <a:rPr lang="cs-CZ" b="1"/>
              <a:t>operační paměť</a:t>
            </a:r>
            <a:r>
              <a:rPr lang="cs-CZ"/>
              <a:t>, ve které je uschován jak program, tak i data, se kterými program pracuje. Dále se zde nachází </a:t>
            </a:r>
            <a:r>
              <a:rPr lang="cs-CZ" b="1"/>
              <a:t>programový řadič</a:t>
            </a:r>
            <a:r>
              <a:rPr lang="cs-CZ"/>
              <a:t> řídící celý počítač i součinnost jednotlivých bloků a </a:t>
            </a:r>
            <a:r>
              <a:rPr lang="cs-CZ" b="1"/>
              <a:t>aritmeticko-logická jednotka (ALU)</a:t>
            </a:r>
            <a:r>
              <a:rPr lang="cs-CZ"/>
              <a:t>, ve které jsou vykonávány aritmetické a logické operace s registry nebo přímo místy v paměti. Kromě toho jsou k tomuto systému připojeny </a:t>
            </a:r>
            <a:r>
              <a:rPr lang="cs-CZ" b="1"/>
              <a:t>vstupní</a:t>
            </a:r>
            <a:r>
              <a:rPr lang="cs-CZ"/>
              <a:t> a </a:t>
            </a:r>
            <a:r>
              <a:rPr lang="cs-CZ" b="1"/>
              <a:t>výstupní</a:t>
            </a:r>
            <a:r>
              <a:rPr lang="cs-CZ"/>
              <a:t> zařízení s různorodou funkcí. </a:t>
            </a:r>
          </a:p>
          <a:p>
            <a:endParaRPr lang="cs-CZ"/>
          </a:p>
        </p:txBody>
      </p:sp>
    </p:spTree>
    <p:extLst>
      <p:ext uri="{BB962C8B-B14F-4D97-AF65-F5344CB8AC3E}">
        <p14:creationId xmlns:p14="http://schemas.microsoft.com/office/powerpoint/2010/main" val="1366974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0E7486-C9C9-4A9D-8B68-FD97C6A6BCEF}" type="slidenum">
              <a:rPr lang="cs-CZ"/>
              <a:pPr/>
              <a:t>11</a:t>
            </a:fld>
            <a:endParaRPr lang="cs-CZ"/>
          </a:p>
        </p:txBody>
      </p:sp>
      <p:sp>
        <p:nvSpPr>
          <p:cNvPr id="25602" name="Rectangle 2"/>
          <p:cNvSpPr>
            <a:spLocks noGrp="1" noRot="1" noChangeAspect="1" noChangeArrowheads="1" noTextEdit="1"/>
          </p:cNvSpPr>
          <p:nvPr>
            <p:ph type="sldImg"/>
          </p:nvPr>
        </p:nvSpPr>
        <p:spPr>
          <a:xfrm>
            <a:off x="1143000" y="685800"/>
            <a:ext cx="4572000" cy="3429000"/>
          </a:xfrm>
          <a:ln/>
        </p:spPr>
      </p:sp>
      <p:sp>
        <p:nvSpPr>
          <p:cNvPr id="25603"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42746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1DC328-A15B-43E5-ADB7-BF95D98CC0E9}" type="slidenum">
              <a:rPr lang="cs-CZ"/>
              <a:pPr/>
              <a:t>12</a:t>
            </a:fld>
            <a:endParaRPr lang="cs-CZ"/>
          </a:p>
        </p:txBody>
      </p:sp>
      <p:sp>
        <p:nvSpPr>
          <p:cNvPr id="27650" name="Rectangle 2"/>
          <p:cNvSpPr>
            <a:spLocks noGrp="1" noRot="1" noChangeAspect="1" noChangeArrowheads="1" noTextEdit="1"/>
          </p:cNvSpPr>
          <p:nvPr>
            <p:ph type="sldImg"/>
          </p:nvPr>
        </p:nvSpPr>
        <p:spPr>
          <a:xfrm>
            <a:off x="1143000" y="685800"/>
            <a:ext cx="4572000" cy="3429000"/>
          </a:xfrm>
          <a:ln/>
        </p:spPr>
      </p:sp>
      <p:sp>
        <p:nvSpPr>
          <p:cNvPr id="27651"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989159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3D2987-D58E-4753-91E6-3FEA1179C82D}" type="slidenum">
              <a:rPr lang="cs-CZ"/>
              <a:pPr/>
              <a:t>13</a:t>
            </a:fld>
            <a:endParaRPr lang="cs-CZ"/>
          </a:p>
        </p:txBody>
      </p:sp>
      <p:sp>
        <p:nvSpPr>
          <p:cNvPr id="31746" name="Rectangle 2"/>
          <p:cNvSpPr>
            <a:spLocks noGrp="1" noRot="1" noChangeAspect="1" noChangeArrowheads="1" noTextEdit="1"/>
          </p:cNvSpPr>
          <p:nvPr>
            <p:ph type="sldImg"/>
          </p:nvPr>
        </p:nvSpPr>
        <p:spPr>
          <a:xfrm>
            <a:off x="1143000" y="685800"/>
            <a:ext cx="4572000" cy="3429000"/>
          </a:xfrm>
          <a:ln/>
        </p:spPr>
      </p:sp>
      <p:sp>
        <p:nvSpPr>
          <p:cNvPr id="31747"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1568476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9910F9-B4AF-4C96-A21A-379BA501F2DF}" type="slidenum">
              <a:rPr lang="cs-CZ"/>
              <a:pPr/>
              <a:t>16</a:t>
            </a:fld>
            <a:endParaRPr lang="cs-CZ"/>
          </a:p>
        </p:txBody>
      </p:sp>
      <p:sp>
        <p:nvSpPr>
          <p:cNvPr id="33794" name="Rectangle 2"/>
          <p:cNvSpPr>
            <a:spLocks noGrp="1" noRot="1" noChangeAspect="1" noChangeArrowheads="1" noTextEdit="1"/>
          </p:cNvSpPr>
          <p:nvPr>
            <p:ph type="sldImg"/>
          </p:nvPr>
        </p:nvSpPr>
        <p:spPr>
          <a:xfrm>
            <a:off x="1143000" y="685800"/>
            <a:ext cx="4572000" cy="3429000"/>
          </a:xfrm>
          <a:ln/>
        </p:spPr>
      </p:sp>
      <p:sp>
        <p:nvSpPr>
          <p:cNvPr id="33795" name="Rectangle 3"/>
          <p:cNvSpPr>
            <a:spLocks noGrp="1" noChangeArrowheads="1"/>
          </p:cNvSpPr>
          <p:nvPr>
            <p:ph type="body" idx="1"/>
          </p:nvPr>
        </p:nvSpPr>
        <p:spPr/>
        <p:txBody>
          <a:bodyPr/>
          <a:lstStyle/>
          <a:p>
            <a:r>
              <a:rPr lang="cs-CZ"/>
              <a:t>Další metoda, kterou někteří výrobci mikroprocesorů použili pro urychlení vykonávání instrukcí, spočívá v tom, že na mikroprocesoru jsou všechny výkonné jednotky umístěny paralelně vedle sebe, přičemž mohou vykonávat operace současně a nezávisle na sobě (za předpokladu, že nenastane kolize v použitých registrech). V praxi to může vypadat například tak, že na mikroprocesoru jsou umístěny dvě jednotky pro provádění aritmetických a logických operací (jedná se vlastně o klasické ALU), jedna násobička, jedna dělička a nakonec jednotka pro provedení skoků. Jakým způsobem se však těchto celkem pět výkonných jednotek bude ovládat? Klasický princip „přečíst instrukci-vykonat instrukci“ by k žádnému urychlení nevedl a jednotky by zůstávaly nevyužity. Proto je zapotřebí nějakým způsobem docílit toho, aby byly výkonné jednotky ovládány naráz a aby současně nedocházelo ke kolizím v použitých registrech (například ten samý registr nemůže být použit pro uložení výsledků dvou paralelně běžících operací).</a:t>
            </a:r>
          </a:p>
        </p:txBody>
      </p:sp>
    </p:spTree>
    <p:extLst>
      <p:ext uri="{BB962C8B-B14F-4D97-AF65-F5344CB8AC3E}">
        <p14:creationId xmlns:p14="http://schemas.microsoft.com/office/powerpoint/2010/main" val="3582531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C03F2-0822-4268-92A0-C309B2BE6447}" type="slidenum">
              <a:rPr lang="cs-CZ"/>
              <a:pPr/>
              <a:t>17</a:t>
            </a:fld>
            <a:endParaRPr lang="cs-CZ"/>
          </a:p>
        </p:txBody>
      </p:sp>
      <p:sp>
        <p:nvSpPr>
          <p:cNvPr id="35842" name="Rectangle 2"/>
          <p:cNvSpPr>
            <a:spLocks noGrp="1" noRot="1" noChangeAspect="1" noChangeArrowheads="1" noTextEdit="1"/>
          </p:cNvSpPr>
          <p:nvPr>
            <p:ph type="sldImg"/>
          </p:nvPr>
        </p:nvSpPr>
        <p:spPr>
          <a:xfrm>
            <a:off x="1143000" y="685800"/>
            <a:ext cx="4572000" cy="3429000"/>
          </a:xfrm>
          <a:ln/>
        </p:spPr>
      </p:sp>
      <p:sp>
        <p:nvSpPr>
          <p:cNvPr id="35843" name="Rectangle 3"/>
          <p:cNvSpPr>
            <a:spLocks noGrp="1" noChangeArrowheads="1"/>
          </p:cNvSpPr>
          <p:nvPr>
            <p:ph type="body" idx="1"/>
          </p:nvPr>
        </p:nvSpPr>
        <p:spPr/>
        <p:txBody>
          <a:bodyPr/>
          <a:lstStyle/>
          <a:p>
            <a:r>
              <a:rPr lang="cs-CZ"/>
              <a:t>U operací násobení a dělení jsou také zadány registry (čtyři+čtyři bity) a jedním bitem je určeno, zda se má operace vůbec provádět (tj. jsou dvě možnosti, buď </a:t>
            </a:r>
            <a:r>
              <a:rPr lang="cs-CZ" b="1"/>
              <a:t>MUL</a:t>
            </a:r>
            <a:r>
              <a:rPr lang="cs-CZ"/>
              <a:t>/</a:t>
            </a:r>
            <a:r>
              <a:rPr lang="cs-CZ" b="1"/>
              <a:t>DIV</a:t>
            </a:r>
            <a:r>
              <a:rPr lang="cs-CZ"/>
              <a:t> či </a:t>
            </a:r>
            <a:r>
              <a:rPr lang="cs-CZ" b="1"/>
              <a:t>NOP</a:t>
            </a:r>
            <a:r>
              <a:rPr lang="cs-CZ"/>
              <a:t>). </a:t>
            </a:r>
          </a:p>
          <a:p>
            <a:endParaRPr lang="cs-CZ"/>
          </a:p>
        </p:txBody>
      </p:sp>
    </p:spTree>
    <p:extLst>
      <p:ext uri="{BB962C8B-B14F-4D97-AF65-F5344CB8AC3E}">
        <p14:creationId xmlns:p14="http://schemas.microsoft.com/office/powerpoint/2010/main" val="1670654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CE0262-B8FC-4461-A82A-ECAAF6BC9628}" type="slidenum">
              <a:rPr lang="cs-CZ"/>
              <a:pPr/>
              <a:t>18</a:t>
            </a:fld>
            <a:endParaRPr lang="cs-CZ"/>
          </a:p>
        </p:txBody>
      </p:sp>
      <p:sp>
        <p:nvSpPr>
          <p:cNvPr id="39938" name="Rectangle 2"/>
          <p:cNvSpPr>
            <a:spLocks noGrp="1" noRot="1" noChangeAspect="1" noChangeArrowheads="1" noTextEdit="1"/>
          </p:cNvSpPr>
          <p:nvPr>
            <p:ph type="sldImg"/>
          </p:nvPr>
        </p:nvSpPr>
        <p:spPr>
          <a:xfrm>
            <a:off x="1143000" y="685800"/>
            <a:ext cx="4572000" cy="3429000"/>
          </a:xfrm>
          <a:ln/>
        </p:spPr>
      </p:sp>
      <p:sp>
        <p:nvSpPr>
          <p:cNvPr id="39939"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32202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99ECD-036B-4404-806F-605564EF1653}" type="slidenum">
              <a:rPr lang="cs-CZ"/>
              <a:pPr/>
              <a:t>19</a:t>
            </a:fld>
            <a:endParaRPr lang="cs-CZ"/>
          </a:p>
        </p:txBody>
      </p:sp>
      <p:sp>
        <p:nvSpPr>
          <p:cNvPr id="44034" name="Rectangle 2"/>
          <p:cNvSpPr>
            <a:spLocks noGrp="1" noRot="1" noChangeAspect="1" noChangeArrowheads="1" noTextEdit="1"/>
          </p:cNvSpPr>
          <p:nvPr>
            <p:ph type="sldImg"/>
          </p:nvPr>
        </p:nvSpPr>
        <p:spPr>
          <a:xfrm>
            <a:off x="1143000" y="685800"/>
            <a:ext cx="4572000" cy="3429000"/>
          </a:xfrm>
          <a:ln/>
        </p:spPr>
      </p:sp>
      <p:sp>
        <p:nvSpPr>
          <p:cNvPr id="44035"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1993369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7A4065-2A21-414D-AC77-EEC44622BE2F}" type="slidenum">
              <a:rPr lang="cs-CZ"/>
              <a:pPr/>
              <a:t>20</a:t>
            </a:fld>
            <a:endParaRPr lang="cs-CZ"/>
          </a:p>
        </p:txBody>
      </p:sp>
      <p:sp>
        <p:nvSpPr>
          <p:cNvPr id="48130" name="Rectangle 2"/>
          <p:cNvSpPr>
            <a:spLocks noGrp="1" noRot="1" noChangeAspect="1" noChangeArrowheads="1" noTextEdit="1"/>
          </p:cNvSpPr>
          <p:nvPr>
            <p:ph type="sldImg"/>
          </p:nvPr>
        </p:nvSpPr>
        <p:spPr>
          <a:xfrm>
            <a:off x="1143000" y="685800"/>
            <a:ext cx="4572000" cy="3429000"/>
          </a:xfrm>
          <a:ln/>
        </p:spPr>
      </p:sp>
      <p:sp>
        <p:nvSpPr>
          <p:cNvPr id="48131" name="Rectangle 3"/>
          <p:cNvSpPr>
            <a:spLocks noGrp="1" noChangeArrowheads="1"/>
          </p:cNvSpPr>
          <p:nvPr>
            <p:ph type="body" idx="1"/>
          </p:nvPr>
        </p:nvSpPr>
        <p:spPr/>
        <p:txBody>
          <a:bodyPr/>
          <a:lstStyle/>
          <a:p>
            <a:r>
              <a:rPr lang="cs-CZ" sz="1400" dirty="0"/>
              <a:t>Slovo = základní jednotka, se kterou mikroprocesor pracuje, většinou se jedná o šířku operandů vstupujících do aritmeticko-logické jednotky.</a:t>
            </a:r>
          </a:p>
        </p:txBody>
      </p:sp>
    </p:spTree>
    <p:extLst>
      <p:ext uri="{BB962C8B-B14F-4D97-AF65-F5344CB8AC3E}">
        <p14:creationId xmlns:p14="http://schemas.microsoft.com/office/powerpoint/2010/main" val="1094034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373FD1-DA99-4EA0-85E6-32C49BE7A7D2}" type="slidenum">
              <a:rPr lang="cs-CZ"/>
              <a:pPr/>
              <a:t>21</a:t>
            </a:fld>
            <a:endParaRPr lang="cs-CZ"/>
          </a:p>
        </p:txBody>
      </p:sp>
      <p:sp>
        <p:nvSpPr>
          <p:cNvPr id="52226" name="Rectangle 2"/>
          <p:cNvSpPr>
            <a:spLocks noGrp="1" noRot="1" noChangeAspect="1" noChangeArrowheads="1" noTextEdit="1"/>
          </p:cNvSpPr>
          <p:nvPr>
            <p:ph type="sldImg"/>
          </p:nvPr>
        </p:nvSpPr>
        <p:spPr>
          <a:xfrm>
            <a:off x="1143000" y="685800"/>
            <a:ext cx="4572000" cy="3429000"/>
          </a:xfrm>
          <a:ln/>
        </p:spPr>
      </p:sp>
      <p:sp>
        <p:nvSpPr>
          <p:cNvPr id="52227"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737459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5B8B90-2CBD-4A10-B726-22A417A21755}" type="slidenum">
              <a:rPr lang="cs-CZ"/>
              <a:pPr/>
              <a:t>22</a:t>
            </a:fld>
            <a:endParaRPr lang="cs-CZ"/>
          </a:p>
        </p:txBody>
      </p:sp>
      <p:sp>
        <p:nvSpPr>
          <p:cNvPr id="58370" name="Rectangle 2"/>
          <p:cNvSpPr>
            <a:spLocks noGrp="1" noRot="1" noChangeAspect="1" noChangeArrowheads="1" noTextEdit="1"/>
          </p:cNvSpPr>
          <p:nvPr>
            <p:ph type="sldImg"/>
          </p:nvPr>
        </p:nvSpPr>
        <p:spPr>
          <a:xfrm>
            <a:off x="1143000" y="685800"/>
            <a:ext cx="4572000" cy="3429000"/>
          </a:xfrm>
          <a:ln/>
        </p:spPr>
      </p:sp>
      <p:sp>
        <p:nvSpPr>
          <p:cNvPr id="58371"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3237705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85299F-CD79-4AFA-ACBC-82E31F257406}" type="slidenum">
              <a:rPr lang="cs-CZ"/>
              <a:pPr/>
              <a:t>3</a:t>
            </a:fld>
            <a:endParaRPr lang="cs-CZ"/>
          </a:p>
        </p:txBody>
      </p:sp>
      <p:sp>
        <p:nvSpPr>
          <p:cNvPr id="9218" name="Rectangle 2"/>
          <p:cNvSpPr>
            <a:spLocks noGrp="1" noRot="1" noChangeAspect="1" noChangeArrowheads="1" noTextEdit="1"/>
          </p:cNvSpPr>
          <p:nvPr>
            <p:ph type="sldImg"/>
          </p:nvPr>
        </p:nvSpPr>
        <p:spPr>
          <a:xfrm>
            <a:off x="1143000" y="685800"/>
            <a:ext cx="4572000" cy="3429000"/>
          </a:xfrm>
          <a:ln/>
        </p:spPr>
      </p:sp>
      <p:sp>
        <p:nvSpPr>
          <p:cNvPr id="9219"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191468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C97783-A8E5-4FA5-BFA7-4C70A05CDE90}" type="slidenum">
              <a:rPr lang="cs-CZ"/>
              <a:pPr/>
              <a:t>23</a:t>
            </a:fld>
            <a:endParaRPr lang="cs-CZ"/>
          </a:p>
        </p:txBody>
      </p:sp>
      <p:sp>
        <p:nvSpPr>
          <p:cNvPr id="62466" name="Rectangle 2"/>
          <p:cNvSpPr>
            <a:spLocks noGrp="1" noRot="1" noChangeAspect="1" noChangeArrowheads="1" noTextEdit="1"/>
          </p:cNvSpPr>
          <p:nvPr>
            <p:ph type="sldImg"/>
          </p:nvPr>
        </p:nvSpPr>
        <p:spPr>
          <a:xfrm>
            <a:off x="1143000" y="685800"/>
            <a:ext cx="4572000" cy="3429000"/>
          </a:xfrm>
          <a:ln/>
        </p:spPr>
      </p:sp>
      <p:sp>
        <p:nvSpPr>
          <p:cNvPr id="62467"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1009061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F84B9C-D38C-473D-815A-45F9BE3FE16F}" type="slidenum">
              <a:rPr lang="cs-CZ"/>
              <a:pPr/>
              <a:t>24</a:t>
            </a:fld>
            <a:endParaRPr lang="cs-CZ"/>
          </a:p>
        </p:txBody>
      </p:sp>
      <p:sp>
        <p:nvSpPr>
          <p:cNvPr id="101378" name="Rectangle 2"/>
          <p:cNvSpPr>
            <a:spLocks noGrp="1" noRot="1" noChangeAspect="1" noChangeArrowheads="1" noTextEdit="1"/>
          </p:cNvSpPr>
          <p:nvPr>
            <p:ph type="sldImg"/>
          </p:nvPr>
        </p:nvSpPr>
        <p:spPr>
          <a:xfrm>
            <a:off x="1143000" y="685800"/>
            <a:ext cx="4572000" cy="3429000"/>
          </a:xfrm>
          <a:ln/>
        </p:spPr>
      </p:sp>
      <p:sp>
        <p:nvSpPr>
          <p:cNvPr id="101379"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dirty="0"/>
              <a:t>Z klopného obvodu RS lze jednoduchou modifikací, konkrétně přidáním jednoho logického členu negace a dvou členů NAND či NOR, vytvořit </a:t>
            </a:r>
            <a:r>
              <a:rPr lang="cs-CZ" i="1" dirty="0"/>
              <a:t>paměťový člen D</a:t>
            </a:r>
            <a:r>
              <a:rPr lang="cs-CZ" dirty="0"/>
              <a:t> neboli </a:t>
            </a:r>
            <a:r>
              <a:rPr lang="cs-CZ" i="1" dirty="0"/>
              <a:t>klopný obvod D</a:t>
            </a:r>
            <a:r>
              <a:rPr lang="cs-CZ" dirty="0"/>
              <a:t>. Místo signálů </a:t>
            </a:r>
            <a:r>
              <a:rPr lang="cs-CZ" i="1" dirty="0"/>
              <a:t>R</a:t>
            </a:r>
            <a:r>
              <a:rPr lang="cs-CZ" dirty="0"/>
              <a:t> a </a:t>
            </a:r>
            <a:r>
              <a:rPr lang="cs-CZ" i="1" dirty="0"/>
              <a:t>S</a:t>
            </a:r>
            <a:r>
              <a:rPr lang="cs-CZ" dirty="0"/>
              <a:t> jsou použity dva vstupní signály </a:t>
            </a:r>
            <a:r>
              <a:rPr lang="cs-CZ" i="1" dirty="0"/>
              <a:t>D</a:t>
            </a:r>
            <a:r>
              <a:rPr lang="cs-CZ" dirty="0"/>
              <a:t> (data) a </a:t>
            </a:r>
            <a:r>
              <a:rPr lang="cs-CZ" i="1" dirty="0"/>
              <a:t>C</a:t>
            </a:r>
            <a:r>
              <a:rPr lang="cs-CZ" dirty="0"/>
              <a:t> (</a:t>
            </a:r>
            <a:r>
              <a:rPr lang="cs-CZ" dirty="0" err="1"/>
              <a:t>clock</a:t>
            </a:r>
            <a:r>
              <a:rPr lang="cs-CZ" dirty="0"/>
              <a:t>). </a:t>
            </a:r>
          </a:p>
          <a:p>
            <a:pPr marL="0" indent="0">
              <a:buFontTx/>
              <a:buNone/>
            </a:pPr>
            <a:r>
              <a:rPr lang="cs-CZ" dirty="0"/>
              <a:t>Činnost tohoto obvodu je taková, že při C=1 dochází k zapamatování aktuální hodnoty vstupu D, přičemž tato hodnota je zaznamenána na výstup až do dalšího příchodu impulsu (logické jedničky) na vstup C. </a:t>
            </a:r>
          </a:p>
          <a:p>
            <a:pPr marL="0" indent="0">
              <a:buFontTx/>
              <a:buNone/>
            </a:pPr>
            <a:r>
              <a:rPr lang="cs-CZ" dirty="0"/>
              <a:t>Jedná se tedy o skutečný paměťový člen. </a:t>
            </a:r>
          </a:p>
          <a:p>
            <a:endParaRPr lang="cs-CZ" dirty="0"/>
          </a:p>
        </p:txBody>
      </p:sp>
    </p:spTree>
    <p:extLst>
      <p:ext uri="{BB962C8B-B14F-4D97-AF65-F5344CB8AC3E}">
        <p14:creationId xmlns:p14="http://schemas.microsoft.com/office/powerpoint/2010/main" val="3710714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653E42-13CC-4DE4-9D33-CF558362C06B}" type="slidenum">
              <a:rPr lang="cs-CZ"/>
              <a:pPr/>
              <a:t>25</a:t>
            </a:fld>
            <a:endParaRPr lang="cs-CZ"/>
          </a:p>
        </p:txBody>
      </p:sp>
      <p:sp>
        <p:nvSpPr>
          <p:cNvPr id="114690" name="Rectangle 2"/>
          <p:cNvSpPr>
            <a:spLocks noGrp="1" noRot="1" noChangeAspect="1" noChangeArrowheads="1" noTextEdit="1"/>
          </p:cNvSpPr>
          <p:nvPr>
            <p:ph type="sldImg"/>
          </p:nvPr>
        </p:nvSpPr>
        <p:spPr>
          <a:xfrm>
            <a:off x="1143000" y="685800"/>
            <a:ext cx="4572000" cy="3429000"/>
          </a:xfrm>
          <a:ln/>
        </p:spPr>
      </p:sp>
      <p:sp>
        <p:nvSpPr>
          <p:cNvPr id="114691" name="Rectangle 3"/>
          <p:cNvSpPr>
            <a:spLocks noGrp="1" noChangeArrowheads="1"/>
          </p:cNvSpPr>
          <p:nvPr>
            <p:ph type="body" idx="1"/>
          </p:nvPr>
        </p:nvSpPr>
        <p:spPr/>
        <p:txBody>
          <a:bodyPr/>
          <a:lstStyle/>
          <a:p>
            <a:r>
              <a:rPr lang="cs-CZ"/>
              <a:t>Činnost tohoto obvodu je taková, že při C=I dochází k zapamatování aktuální hodnoty vstupu D, přičemž tato hodnota je zaznamenána na výstup až do dalšího příchodu impulsu (logické jedničky) na vstup C.</a:t>
            </a:r>
          </a:p>
        </p:txBody>
      </p:sp>
    </p:spTree>
    <p:extLst>
      <p:ext uri="{BB962C8B-B14F-4D97-AF65-F5344CB8AC3E}">
        <p14:creationId xmlns:p14="http://schemas.microsoft.com/office/powerpoint/2010/main" val="3429459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CCC582-F4A8-45EE-9E60-65F7295558F0}" type="slidenum">
              <a:rPr lang="cs-CZ"/>
              <a:pPr/>
              <a:t>26</a:t>
            </a:fld>
            <a:endParaRPr lang="cs-CZ"/>
          </a:p>
        </p:txBody>
      </p:sp>
      <p:sp>
        <p:nvSpPr>
          <p:cNvPr id="111618" name="Rectangle 2"/>
          <p:cNvSpPr>
            <a:spLocks noGrp="1" noRot="1" noChangeAspect="1" noChangeArrowheads="1" noTextEdit="1"/>
          </p:cNvSpPr>
          <p:nvPr>
            <p:ph type="sldImg"/>
          </p:nvPr>
        </p:nvSpPr>
        <p:spPr>
          <a:xfrm>
            <a:off x="1143000" y="685800"/>
            <a:ext cx="4572000" cy="3429000"/>
          </a:xfrm>
          <a:ln/>
        </p:spPr>
      </p:sp>
      <p:sp>
        <p:nvSpPr>
          <p:cNvPr id="111619"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1858972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BDD127-21A0-4880-ADD1-116D32651A0E}" type="slidenum">
              <a:rPr lang="cs-CZ"/>
              <a:pPr/>
              <a:t>4</a:t>
            </a:fld>
            <a:endParaRPr lang="cs-CZ"/>
          </a:p>
        </p:txBody>
      </p:sp>
      <p:sp>
        <p:nvSpPr>
          <p:cNvPr id="11266" name="Rectangle 2"/>
          <p:cNvSpPr>
            <a:spLocks noGrp="1" noRot="1" noChangeAspect="1" noChangeArrowheads="1" noTextEdit="1"/>
          </p:cNvSpPr>
          <p:nvPr>
            <p:ph type="sldImg"/>
          </p:nvPr>
        </p:nvSpPr>
        <p:spPr>
          <a:xfrm>
            <a:off x="1143000" y="685800"/>
            <a:ext cx="4572000" cy="3429000"/>
          </a:xfrm>
          <a:ln/>
        </p:spPr>
      </p:sp>
      <p:sp>
        <p:nvSpPr>
          <p:cNvPr id="11267" name="Rectangle 3"/>
          <p:cNvSpPr>
            <a:spLocks noGrp="1" noChangeArrowheads="1"/>
          </p:cNvSpPr>
          <p:nvPr>
            <p:ph type="body" idx="1"/>
          </p:nvPr>
        </p:nvSpPr>
        <p:spPr/>
        <p:txBody>
          <a:bodyPr/>
          <a:lstStyle/>
          <a:p>
            <a:r>
              <a:rPr lang="cs-CZ"/>
              <a:t>S postupnou integrací jednotlivých částí počítače došlo i k mírné modifikaci von Neumannovy architektury, která však v žádném případě nemění její základní myšlenku. V podstatě se řadič a aritmeticko-logická jednotka sjednotily do formy jednoho čipu (integrovaného obvodu), který souhrnně nazýváme mikroprocesor. Tím se na jednu stranu (alespoň navenek) snížil počet cest, kterými mohou protékat data, na stranu druhou to přispělo k tomu, že se zjednodušil přístup k operační paměti a také ke vstupním a výstupním zařízením. Mikroprocesor má totiž vyvedeny tři typy sběrnic, přes které komunikuje se svým okolím. Jedná se o </a:t>
            </a:r>
            <a:r>
              <a:rPr lang="cs-CZ" i="1"/>
              <a:t>adresovou sběrnici</a:t>
            </a:r>
            <a:r>
              <a:rPr lang="cs-CZ"/>
              <a:t>, </a:t>
            </a:r>
            <a:r>
              <a:rPr lang="cs-CZ" i="1"/>
              <a:t>datovou sběrnici</a:t>
            </a:r>
            <a:r>
              <a:rPr lang="cs-CZ"/>
              <a:t> a </a:t>
            </a:r>
            <a:r>
              <a:rPr lang="cs-CZ" i="1"/>
              <a:t>řídicí sběrnici</a:t>
            </a:r>
            <a:r>
              <a:rPr lang="cs-CZ"/>
              <a:t>. </a:t>
            </a:r>
          </a:p>
        </p:txBody>
      </p:sp>
    </p:spTree>
    <p:extLst>
      <p:ext uri="{BB962C8B-B14F-4D97-AF65-F5344CB8AC3E}">
        <p14:creationId xmlns:p14="http://schemas.microsoft.com/office/powerpoint/2010/main" val="758833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3734B9-B590-4E50-93C2-7BD39A7244AC}" type="slidenum">
              <a:rPr lang="cs-CZ"/>
              <a:pPr/>
              <a:t>5</a:t>
            </a:fld>
            <a:endParaRPr lang="cs-CZ"/>
          </a:p>
        </p:txBody>
      </p:sp>
      <p:sp>
        <p:nvSpPr>
          <p:cNvPr id="13314" name="Rectangle 2"/>
          <p:cNvSpPr>
            <a:spLocks noGrp="1" noRot="1" noChangeAspect="1" noChangeArrowheads="1" noTextEdit="1"/>
          </p:cNvSpPr>
          <p:nvPr>
            <p:ph type="sldImg"/>
          </p:nvPr>
        </p:nvSpPr>
        <p:spPr>
          <a:xfrm>
            <a:off x="1143000" y="685800"/>
            <a:ext cx="4572000" cy="3429000"/>
          </a:xfrm>
          <a:ln/>
        </p:spPr>
      </p:sp>
      <p:sp>
        <p:nvSpPr>
          <p:cNvPr id="13315"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3471034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577B79-A67B-4F51-9032-73140F80A488}" type="slidenum">
              <a:rPr lang="cs-CZ"/>
              <a:pPr/>
              <a:t>6</a:t>
            </a:fld>
            <a:endParaRPr lang="cs-CZ"/>
          </a:p>
        </p:txBody>
      </p:sp>
      <p:sp>
        <p:nvSpPr>
          <p:cNvPr id="15362" name="Rectangle 2"/>
          <p:cNvSpPr>
            <a:spLocks noGrp="1" noRot="1" noChangeAspect="1" noChangeArrowheads="1" noTextEdit="1"/>
          </p:cNvSpPr>
          <p:nvPr>
            <p:ph type="sldImg"/>
          </p:nvPr>
        </p:nvSpPr>
        <p:spPr>
          <a:xfrm>
            <a:off x="1143000" y="685800"/>
            <a:ext cx="4572000" cy="3429000"/>
          </a:xfrm>
          <a:ln/>
        </p:spPr>
      </p:sp>
      <p:sp>
        <p:nvSpPr>
          <p:cNvPr id="15363"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2241754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2100ED-CC8B-449B-936F-F952374D34EB}" type="slidenum">
              <a:rPr lang="cs-CZ"/>
              <a:pPr/>
              <a:t>7</a:t>
            </a:fld>
            <a:endParaRPr lang="cs-CZ"/>
          </a:p>
        </p:txBody>
      </p:sp>
      <p:sp>
        <p:nvSpPr>
          <p:cNvPr id="17410" name="Rectangle 2"/>
          <p:cNvSpPr>
            <a:spLocks noGrp="1" noRot="1" noChangeAspect="1" noChangeArrowheads="1" noTextEdit="1"/>
          </p:cNvSpPr>
          <p:nvPr>
            <p:ph type="sldImg"/>
          </p:nvPr>
        </p:nvSpPr>
        <p:spPr>
          <a:xfrm>
            <a:off x="1143000" y="685800"/>
            <a:ext cx="4572000" cy="3429000"/>
          </a:xfrm>
          <a:ln/>
        </p:spPr>
      </p:sp>
      <p:sp>
        <p:nvSpPr>
          <p:cNvPr id="17411"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76962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E9E467-B853-4394-A42F-0985D1A8BDB3}" type="slidenum">
              <a:rPr lang="cs-CZ"/>
              <a:pPr/>
              <a:t>8</a:t>
            </a:fld>
            <a:endParaRPr lang="cs-CZ"/>
          </a:p>
        </p:txBody>
      </p:sp>
      <p:sp>
        <p:nvSpPr>
          <p:cNvPr id="23554" name="Rectangle 2"/>
          <p:cNvSpPr>
            <a:spLocks noGrp="1" noRot="1" noChangeAspect="1" noChangeArrowheads="1" noTextEdit="1"/>
          </p:cNvSpPr>
          <p:nvPr>
            <p:ph type="sldImg"/>
          </p:nvPr>
        </p:nvSpPr>
        <p:spPr>
          <a:xfrm>
            <a:off x="1143000" y="685800"/>
            <a:ext cx="4572000" cy="3429000"/>
          </a:xfrm>
          <a:ln/>
        </p:spPr>
      </p:sp>
      <p:sp>
        <p:nvSpPr>
          <p:cNvPr id="23555"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847276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4194D2-73CD-4ED4-89FC-63304D7083D3}" type="slidenum">
              <a:rPr lang="cs-CZ"/>
              <a:pPr/>
              <a:t>9</a:t>
            </a:fld>
            <a:endParaRPr lang="cs-CZ"/>
          </a:p>
        </p:txBody>
      </p:sp>
      <p:sp>
        <p:nvSpPr>
          <p:cNvPr id="19458" name="Rectangle 2"/>
          <p:cNvSpPr>
            <a:spLocks noGrp="1" noRot="1" noChangeAspect="1" noChangeArrowheads="1" noTextEdit="1"/>
          </p:cNvSpPr>
          <p:nvPr>
            <p:ph type="sldImg"/>
          </p:nvPr>
        </p:nvSpPr>
        <p:spPr>
          <a:xfrm>
            <a:off x="1143000" y="685800"/>
            <a:ext cx="4572000" cy="3429000"/>
          </a:xfrm>
          <a:ln/>
        </p:spPr>
      </p:sp>
      <p:sp>
        <p:nvSpPr>
          <p:cNvPr id="19459"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2815980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4908B4-98F2-4059-BBE6-99A689DB70E0}" type="slidenum">
              <a:rPr lang="cs-CZ"/>
              <a:pPr/>
              <a:t>10</a:t>
            </a:fld>
            <a:endParaRPr lang="cs-CZ"/>
          </a:p>
        </p:txBody>
      </p:sp>
      <p:sp>
        <p:nvSpPr>
          <p:cNvPr id="21506" name="Rectangle 2"/>
          <p:cNvSpPr>
            <a:spLocks noGrp="1" noRot="1" noChangeAspect="1" noChangeArrowheads="1" noTextEdit="1"/>
          </p:cNvSpPr>
          <p:nvPr>
            <p:ph type="sldImg"/>
          </p:nvPr>
        </p:nvSpPr>
        <p:spPr>
          <a:xfrm>
            <a:off x="1143000" y="685800"/>
            <a:ext cx="4572000" cy="3429000"/>
          </a:xfrm>
          <a:ln/>
        </p:spPr>
      </p:sp>
      <p:sp>
        <p:nvSpPr>
          <p:cNvPr id="21507" name="Rectangle 3"/>
          <p:cNvSpPr>
            <a:spLocks noGrp="1" noChangeArrowheads="1"/>
          </p:cNvSpPr>
          <p:nvPr>
            <p:ph type="body" idx="1"/>
          </p:nvPr>
        </p:nvSpPr>
        <p:spPr/>
        <p:txBody>
          <a:bodyPr/>
          <a:lstStyle/>
          <a:p>
            <a:endParaRPr lang="cs-CZ"/>
          </a:p>
        </p:txBody>
      </p:sp>
    </p:spTree>
    <p:extLst>
      <p:ext uri="{BB962C8B-B14F-4D97-AF65-F5344CB8AC3E}">
        <p14:creationId xmlns:p14="http://schemas.microsoft.com/office/powerpoint/2010/main" val="20569115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níme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userDrawn="1">
            <p:ph type="ctrTitle"/>
          </p:nvPr>
        </p:nvSpPr>
        <p:spPr>
          <a:xfrm>
            <a:off x="538163" y="2986088"/>
            <a:ext cx="5715000" cy="1117600"/>
          </a:xfrm>
          <a:prstGeom prst="rect">
            <a:avLst/>
          </a:prstGeom>
        </p:spPr>
        <p:txBody>
          <a:bodyPr lIns="0" tIns="0" rIns="0" bIns="0" anchor="b"/>
          <a:lstStyle/>
          <a:p>
            <a:pPr algn="r" eaLnBrk="1" hangingPunct="1"/>
            <a:r>
              <a:rPr lang="cs-CZ" sz="4200" b="1">
                <a:latin typeface="Comenia Sans" charset="0"/>
              </a:rPr>
              <a:t>Klepnutím lze upravit styl předlohy nadpisů.</a:t>
            </a:r>
            <a:endParaRPr lang="en-US" sz="4200" b="1" dirty="0">
              <a:latin typeface="Comenia Sans" charset="0"/>
            </a:endParaRPr>
          </a:p>
        </p:txBody>
      </p:sp>
      <p:sp>
        <p:nvSpPr>
          <p:cNvPr id="10" name="Subtitle 2"/>
          <p:cNvSpPr>
            <a:spLocks noGrp="1"/>
          </p:cNvSpPr>
          <p:nvPr userDrawn="1">
            <p:ph type="subTitle" idx="1"/>
          </p:nvPr>
        </p:nvSpPr>
        <p:spPr>
          <a:xfrm>
            <a:off x="538163" y="4103688"/>
            <a:ext cx="5715000" cy="879475"/>
          </a:xfrm>
          <a:prstGeom prst="rect">
            <a:avLst/>
          </a:prstGeom>
        </p:spPr>
        <p:txBody>
          <a:bodyPr wrap="none" lIns="0" tIns="0" rIns="0" bIns="0" rtlCol="0">
            <a:noAutofit/>
          </a:bodyPr>
          <a:lstStyle>
            <a:lvl1pPr marL="0" indent="0" algn="r" defTabSz="457200" rtl="0" eaLnBrk="1" fontAlgn="auto" hangingPunct="1">
              <a:spcBef>
                <a:spcPts val="0"/>
              </a:spcBef>
              <a:spcAft>
                <a:spcPts val="0"/>
              </a:spcAft>
              <a:buFont typeface="Arial"/>
              <a:buNone/>
              <a:defRPr lang="en-US" sz="2500" kern="1200" dirty="0" err="1" smtClean="0">
                <a:solidFill>
                  <a:schemeClr val="tx1">
                    <a:tint val="75000"/>
                  </a:schemeClr>
                </a:solidFill>
                <a:latin typeface="Comenia Sans"/>
                <a:ea typeface="+mn-ea"/>
                <a:cs typeface="Comenia Sans"/>
              </a:defRPr>
            </a:lvl1pPr>
          </a:lstStyle>
          <a:p>
            <a:pPr algn="r" eaLnBrk="1" fontAlgn="auto" hangingPunct="1">
              <a:spcBef>
                <a:spcPts val="0"/>
              </a:spcBef>
              <a:spcAft>
                <a:spcPts val="0"/>
              </a:spcAft>
              <a:buFont typeface="Arial"/>
              <a:buNone/>
              <a:defRPr/>
            </a:pPr>
            <a:r>
              <a:rPr lang="cs-CZ" sz="2500">
                <a:latin typeface="Comenia Sans"/>
                <a:ea typeface="+mn-ea"/>
              </a:rPr>
              <a:t>Klepnutím lze upravit styl předlohy podnadpisů.</a:t>
            </a:r>
            <a:endParaRPr lang="en-US" sz="2500" dirty="0">
              <a:latin typeface="Comenia Sans"/>
              <a:ea typeface="+mn-ea"/>
              <a:cs typeface="Comenia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dpis a obsah">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Nadpis 10"/>
          <p:cNvSpPr>
            <a:spLocks noGrp="1"/>
          </p:cNvSpPr>
          <p:nvPr>
            <p:ph type="title" hasCustomPrompt="1"/>
          </p:nvPr>
        </p:nvSpPr>
        <p:spPr>
          <a:xfrm>
            <a:off x="4674185" y="478941"/>
            <a:ext cx="4065971" cy="550415"/>
          </a:xfrm>
          <a:prstGeom prst="rect">
            <a:avLst/>
          </a:prstGeom>
        </p:spPr>
        <p:txBody>
          <a:bodyPr/>
          <a:lstStyle>
            <a:lvl1pPr algn="r">
              <a:defRPr sz="2600">
                <a:solidFill>
                  <a:schemeClr val="bg1"/>
                </a:solidFill>
                <a:latin typeface="Comenia Sans" pitchFamily="50" charset="-18"/>
              </a:defRPr>
            </a:lvl1pPr>
          </a:lstStyle>
          <a:p>
            <a:r>
              <a:rPr lang="cs-CZ" dirty="0"/>
              <a:t>kapitola</a:t>
            </a:r>
          </a:p>
        </p:txBody>
      </p:sp>
      <p:sp>
        <p:nvSpPr>
          <p:cNvPr id="13" name="Zástupný symbol pro text 12"/>
          <p:cNvSpPr>
            <a:spLocks noGrp="1"/>
          </p:cNvSpPr>
          <p:nvPr>
            <p:ph type="body" sz="quarter" idx="10" hasCustomPrompt="1"/>
          </p:nvPr>
        </p:nvSpPr>
        <p:spPr>
          <a:xfrm>
            <a:off x="905069" y="1601999"/>
            <a:ext cx="7781731" cy="4752000"/>
          </a:xfrm>
        </p:spPr>
        <p:txBody>
          <a:bodyPr lIns="0" tIns="0" rIns="0" bIns="0">
            <a:normAutofit/>
          </a:bodyPr>
          <a:lstStyle>
            <a:lvl1pPr>
              <a:buNone/>
              <a:defRPr sz="4200" b="1">
                <a:solidFill>
                  <a:schemeClr val="tx1"/>
                </a:solidFill>
              </a:defRPr>
            </a:lvl1pPr>
            <a:lvl2pPr marL="285750" indent="-285750">
              <a:buClr>
                <a:schemeClr val="tx2">
                  <a:lumMod val="60000"/>
                  <a:lumOff val="40000"/>
                </a:schemeClr>
              </a:buClr>
              <a:buFont typeface="Comenia Sans" pitchFamily="50" charset="-18"/>
              <a:buChar char="="/>
              <a:defRPr sz="2600">
                <a:solidFill>
                  <a:schemeClr val="tx1">
                    <a:lumMod val="65000"/>
                    <a:lumOff val="35000"/>
                  </a:schemeClr>
                </a:solidFill>
              </a:defRPr>
            </a:lvl2pPr>
            <a:lvl3pPr marL="354013" indent="288925">
              <a:defRPr sz="2500">
                <a:solidFill>
                  <a:schemeClr val="tx1">
                    <a:lumMod val="65000"/>
                    <a:lumOff val="35000"/>
                  </a:schemeClr>
                </a:solidFill>
              </a:defRPr>
            </a:lvl3pPr>
            <a:lvl4pPr marL="1069975" indent="-360363">
              <a:defRPr sz="2500">
                <a:solidFill>
                  <a:schemeClr val="tx1">
                    <a:lumMod val="65000"/>
                    <a:lumOff val="35000"/>
                  </a:schemeClr>
                </a:solidFill>
              </a:defRPr>
            </a:lvl4pPr>
            <a:lvl5pPr marL="1073150" indent="485775">
              <a:defRPr sz="2500">
                <a:solidFill>
                  <a:schemeClr val="tx1">
                    <a:lumMod val="65000"/>
                    <a:lumOff val="35000"/>
                  </a:schemeClr>
                </a:solidFill>
              </a:defRPr>
            </a:lvl5pPr>
          </a:lstStyle>
          <a:p>
            <a:pPr lvl="0"/>
            <a:r>
              <a:rPr lang="cs-CZ" dirty="0"/>
              <a:t>Nadpis</a:t>
            </a:r>
          </a:p>
          <a:p>
            <a:pPr lvl="1"/>
            <a:r>
              <a:rPr lang="cs-CZ" dirty="0"/>
              <a:t>Druhá úroveň</a:t>
            </a:r>
          </a:p>
          <a:p>
            <a:pPr lvl="2"/>
            <a:r>
              <a:rPr lang="cs-CZ" dirty="0"/>
              <a:t>Třetí úroveň</a:t>
            </a:r>
          </a:p>
          <a:p>
            <a:pPr lvl="3"/>
            <a:r>
              <a:rPr lang="cs-CZ" dirty="0"/>
              <a:t>Čtvrtá úroveň</a:t>
            </a:r>
          </a:p>
          <a:p>
            <a:pPr lvl="4"/>
            <a:r>
              <a:rPr lang="cs-CZ" dirty="0"/>
              <a:t>Pátá úroveň</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Zástupný symbol pro nadpis 6"/>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Klepnutím lze upravit styl předlohy nadpisů.</a:t>
            </a:r>
          </a:p>
        </p:txBody>
      </p:sp>
      <p:sp>
        <p:nvSpPr>
          <p:cNvPr id="8" name="Zástupný symbol pro text 7"/>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457200" rtl="0" eaLnBrk="1" fontAlgn="base" hangingPunct="1">
        <a:spcBef>
          <a:spcPct val="0"/>
        </a:spcBef>
        <a:spcAft>
          <a:spcPct val="0"/>
        </a:spcAft>
        <a:defRPr sz="4400" kern="1200">
          <a:solidFill>
            <a:schemeClr val="tx1"/>
          </a:solidFill>
          <a:latin typeface="Comenia Sans" pitchFamily="50" charset="-18"/>
          <a:ea typeface="ＭＳ Ｐゴシック" charset="-128"/>
          <a:cs typeface="Comenia Sans" pitchFamily="50" charset="-18"/>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Comenia Sans" pitchFamily="50" charset="-18"/>
          <a:ea typeface="ＭＳ Ｐゴシック" charset="-128"/>
          <a:cs typeface="Comenia Sans" pitchFamily="50" charset="-1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Comenia Sans" pitchFamily="50" charset="-18"/>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Comenia Sans" pitchFamily="50" charset="-18"/>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Comenia Sans" pitchFamily="50" charset="-18"/>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Comenia Sans" pitchFamily="50" charset="-18"/>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ctrTitle"/>
          </p:nvPr>
        </p:nvSpPr>
        <p:spPr>
          <a:xfrm>
            <a:off x="933651" y="2733575"/>
            <a:ext cx="5695748" cy="1370113"/>
          </a:xfrm>
        </p:spPr>
        <p:txBody>
          <a:bodyPr rtlCol="0">
            <a:noAutofit/>
          </a:bodyPr>
          <a:lstStyle/>
          <a:p>
            <a:pPr algn="l" fontAlgn="auto">
              <a:spcAft>
                <a:spcPts val="0"/>
              </a:spcAft>
              <a:defRPr/>
            </a:pPr>
            <a:r>
              <a:rPr lang="cs-CZ" dirty="0"/>
              <a:t>Pohled do vnitra mikroprocesoru</a:t>
            </a:r>
            <a:endParaRPr lang="cs-CZ" dirty="0">
              <a:solidFill>
                <a:schemeClr val="tx1">
                  <a:lumMod val="95000"/>
                  <a:lumOff val="5000"/>
                </a:schemeClr>
              </a:solidFill>
            </a:endParaRPr>
          </a:p>
        </p:txBody>
      </p:sp>
      <p:sp>
        <p:nvSpPr>
          <p:cNvPr id="10" name="Podnadpis 9"/>
          <p:cNvSpPr>
            <a:spLocks noGrp="1"/>
          </p:cNvSpPr>
          <p:nvPr>
            <p:ph type="subTitle" idx="1"/>
          </p:nvPr>
        </p:nvSpPr>
        <p:spPr/>
        <p:txBody>
          <a:bodyPr/>
          <a:lstStyle/>
          <a:p>
            <a:r>
              <a:rPr lang="cs-CZ" dirty="0">
                <a:solidFill>
                  <a:schemeClr val="tx1">
                    <a:lumMod val="65000"/>
                    <a:lumOff val="35000"/>
                  </a:schemeClr>
                </a:solidFill>
              </a:rPr>
              <a:t>Josef Horálek</a:t>
            </a:r>
          </a:p>
          <a:p>
            <a:r>
              <a:rPr lang="cs-CZ" dirty="0">
                <a:solidFill>
                  <a:schemeClr val="tx1">
                    <a:lumMod val="65000"/>
                    <a:lumOff val="35000"/>
                  </a:schemeClr>
                </a:solidFill>
              </a:rPr>
              <a:t>doplnil Peter Mikulecký</a:t>
            </a:r>
          </a:p>
        </p:txBody>
      </p:sp>
      <p:pic>
        <p:nvPicPr>
          <p:cNvPr id="5" name="Picture 2" descr="C:\Users\horalek\Desktop\OPVK_hor_zakladni_logolink_RGB_cz.jpg"/>
          <p:cNvPicPr>
            <a:picLocks noChangeAspect="1" noChangeArrowheads="1"/>
          </p:cNvPicPr>
          <p:nvPr/>
        </p:nvPicPr>
        <p:blipFill>
          <a:blip r:embed="rId2"/>
          <a:srcRect/>
          <a:stretch>
            <a:fillRect/>
          </a:stretch>
        </p:blipFill>
        <p:spPr bwMode="auto">
          <a:xfrm>
            <a:off x="163127" y="1107916"/>
            <a:ext cx="5761037" cy="1258887"/>
          </a:xfrm>
          <a:prstGeom prst="rect">
            <a:avLst/>
          </a:prstGeom>
          <a:noFill/>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Autofit/>
          </a:bodyPr>
          <a:lstStyle/>
          <a:p>
            <a:r>
              <a:rPr lang="cs-CZ" sz="3200" dirty="0">
                <a:latin typeface="Calibri" panose="020F0502020204030204" pitchFamily="34" charset="0"/>
              </a:rPr>
              <a:t>CISC</a:t>
            </a:r>
          </a:p>
        </p:txBody>
      </p:sp>
      <p:sp>
        <p:nvSpPr>
          <p:cNvPr id="20483"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1938" indent="-261938">
              <a:buClr>
                <a:schemeClr val="tx2">
                  <a:lumMod val="60000"/>
                  <a:lumOff val="40000"/>
                </a:schemeClr>
              </a:buClr>
              <a:buFont typeface="Comenia Sans" pitchFamily="50" charset="-18"/>
              <a:buChar char="="/>
            </a:pPr>
            <a:r>
              <a:rPr lang="cs-CZ" sz="2800" dirty="0">
                <a:latin typeface="Calibri" panose="020F0502020204030204" pitchFamily="34" charset="0"/>
                <a:cs typeface="+mn-cs"/>
              </a:rPr>
              <a:t>Díky složitosti instrukční sady se využívaly mikroprogramy (tj. jednoduší procesory kompatibilní s architekturou CISC, které instrukce emulovaly na základě </a:t>
            </a:r>
            <a:r>
              <a:rPr lang="cs-CZ" sz="2800" dirty="0" err="1">
                <a:latin typeface="Calibri" panose="020F0502020204030204" pitchFamily="34" charset="0"/>
                <a:cs typeface="+mn-cs"/>
              </a:rPr>
              <a:t>mikrokódu</a:t>
            </a:r>
            <a:r>
              <a:rPr lang="cs-CZ" sz="2800" dirty="0">
                <a:latin typeface="Calibri" panose="020F0502020204030204" pitchFamily="34" charset="0"/>
                <a:cs typeface="+mn-cs"/>
              </a:rPr>
              <a:t>, tedy mikroinstrukcí, uložených v řadiči)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Autofit/>
          </a:bodyPr>
          <a:lstStyle/>
          <a:p>
            <a:r>
              <a:rPr lang="cs-CZ" sz="3200" dirty="0">
                <a:latin typeface="Calibri" panose="020F0502020204030204" pitchFamily="34" charset="0"/>
              </a:rPr>
              <a:t>RISC – důvody vzniku</a:t>
            </a:r>
          </a:p>
        </p:txBody>
      </p:sp>
      <p:sp>
        <p:nvSpPr>
          <p:cNvPr id="24579"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6700" indent="-266700">
              <a:buClr>
                <a:schemeClr val="tx2">
                  <a:lumMod val="60000"/>
                  <a:lumOff val="40000"/>
                </a:schemeClr>
              </a:buClr>
              <a:buFont typeface="Comenia Sans" pitchFamily="50" charset="-18"/>
              <a:buChar char="="/>
            </a:pPr>
            <a:r>
              <a:rPr lang="cs-CZ" sz="2800" dirty="0">
                <a:latin typeface="Calibri" panose="020F0502020204030204" pitchFamily="34" charset="0"/>
                <a:cs typeface="+mn-cs"/>
              </a:rPr>
              <a:t>Programátoři a překladače nevyužívali všechny dostupné instrukce</a:t>
            </a:r>
          </a:p>
          <a:p>
            <a:pPr marL="266700" indent="-266700">
              <a:buClr>
                <a:schemeClr val="tx2">
                  <a:lumMod val="60000"/>
                  <a:lumOff val="40000"/>
                </a:schemeClr>
              </a:buClr>
              <a:buFont typeface="Comenia Sans" pitchFamily="50" charset="-18"/>
              <a:buChar char="="/>
            </a:pPr>
            <a:r>
              <a:rPr lang="cs-CZ" sz="2800" dirty="0">
                <a:latin typeface="Calibri" panose="020F0502020204030204" pitchFamily="34" charset="0"/>
                <a:cs typeface="+mn-cs"/>
              </a:rPr>
              <a:t>CISC procesory jsou hardwarově velmi složité</a:t>
            </a:r>
          </a:p>
          <a:p>
            <a:pPr marL="266700" indent="-266700">
              <a:buClr>
                <a:schemeClr val="tx2">
                  <a:lumMod val="60000"/>
                  <a:lumOff val="40000"/>
                </a:schemeClr>
              </a:buClr>
              <a:buFont typeface="Comenia Sans" pitchFamily="50" charset="-18"/>
              <a:buChar char="="/>
            </a:pPr>
            <a:r>
              <a:rPr lang="cs-CZ" sz="2800" dirty="0">
                <a:latin typeface="Calibri" panose="020F0502020204030204" pitchFamily="34" charset="0"/>
                <a:cs typeface="+mn-cs"/>
                <a:sym typeface="Wingdings" pitchFamily="2" charset="2"/>
              </a:rPr>
              <a:t>1980 IBM a University </a:t>
            </a:r>
            <a:r>
              <a:rPr lang="cs-CZ" sz="2800" dirty="0" err="1">
                <a:latin typeface="Calibri" panose="020F0502020204030204" pitchFamily="34" charset="0"/>
                <a:cs typeface="+mn-cs"/>
                <a:sym typeface="Wingdings" pitchFamily="2" charset="2"/>
              </a:rPr>
              <a:t>of</a:t>
            </a:r>
            <a:r>
              <a:rPr lang="cs-CZ" sz="2800" dirty="0">
                <a:latin typeface="Calibri" panose="020F0502020204030204" pitchFamily="34" charset="0"/>
                <a:cs typeface="+mn-cs"/>
                <a:sym typeface="Wingdings" pitchFamily="2" charset="2"/>
              </a:rPr>
              <a:t> </a:t>
            </a:r>
            <a:r>
              <a:rPr lang="cs-CZ" sz="2800" dirty="0" err="1">
                <a:latin typeface="Calibri" panose="020F0502020204030204" pitchFamily="34" charset="0"/>
                <a:cs typeface="+mn-cs"/>
                <a:sym typeface="Wingdings" pitchFamily="2" charset="2"/>
              </a:rPr>
              <a:t>Berkeley</a:t>
            </a:r>
            <a:r>
              <a:rPr lang="cs-CZ" sz="2800" dirty="0">
                <a:latin typeface="Calibri" panose="020F0502020204030204" pitchFamily="34" charset="0"/>
                <a:cs typeface="+mn-cs"/>
                <a:sym typeface="Wingdings" pitchFamily="2" charset="2"/>
              </a:rPr>
              <a:t> vytvářejí procesor s jednoduchými instrukcemi, menším množstvím adresních režimů nebo víceúčelových registrů, atd.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Autofit/>
          </a:bodyPr>
          <a:lstStyle/>
          <a:p>
            <a:r>
              <a:rPr lang="cs-CZ" sz="3200" dirty="0">
                <a:latin typeface="Calibri" panose="020F0502020204030204" pitchFamily="34" charset="0"/>
              </a:rPr>
              <a:t>RISC</a:t>
            </a:r>
          </a:p>
        </p:txBody>
      </p:sp>
      <p:sp>
        <p:nvSpPr>
          <p:cNvPr id="26627"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6700" indent="-266700">
              <a:buClr>
                <a:schemeClr val="tx2">
                  <a:lumMod val="60000"/>
                  <a:lumOff val="40000"/>
                </a:schemeClr>
              </a:buClr>
              <a:buFont typeface="Comenia Sans" pitchFamily="50" charset="-18"/>
              <a:buChar char="="/>
            </a:pPr>
            <a:r>
              <a:rPr lang="cs-CZ" sz="2800" dirty="0">
                <a:latin typeface="Calibri" panose="020F0502020204030204" pitchFamily="34" charset="0"/>
                <a:cs typeface="+mn-cs"/>
              </a:rPr>
              <a:t>Nové významné vlastnosti:</a:t>
            </a:r>
          </a:p>
          <a:p>
            <a:pPr marL="531813" lvl="1" indent="-266700">
              <a:buClr>
                <a:schemeClr val="tx2">
                  <a:lumMod val="60000"/>
                  <a:lumOff val="40000"/>
                </a:schemeClr>
              </a:buClr>
              <a:buFont typeface="Comenia Sans" pitchFamily="50" charset="-18"/>
              <a:buChar char="="/>
            </a:pPr>
            <a:r>
              <a:rPr lang="cs-CZ" sz="2400" dirty="0">
                <a:latin typeface="Calibri" panose="020F0502020204030204" pitchFamily="34" charset="0"/>
              </a:rPr>
              <a:t>velké množství pracovních registrů, které mohly být ještě více zvětšené pomocí tzv. registrového okna (více sad registrů, mezi kterými se dá přepínat)</a:t>
            </a:r>
          </a:p>
          <a:p>
            <a:pPr marL="531813" lvl="1" indent="-266700">
              <a:buClr>
                <a:schemeClr val="tx2">
                  <a:lumMod val="60000"/>
                  <a:lumOff val="40000"/>
                </a:schemeClr>
              </a:buClr>
              <a:buFont typeface="Comenia Sans" pitchFamily="50" charset="-18"/>
              <a:buChar char="="/>
            </a:pPr>
            <a:r>
              <a:rPr lang="cs-CZ" sz="2400" dirty="0">
                <a:latin typeface="Calibri" panose="020F0502020204030204" pitchFamily="34" charset="0"/>
              </a:rPr>
              <a:t>pracovní registry slouží jako </a:t>
            </a:r>
            <a:r>
              <a:rPr lang="cs-CZ" sz="2400" dirty="0" err="1">
                <a:latin typeface="Calibri" panose="020F0502020204030204" pitchFamily="34" charset="0"/>
              </a:rPr>
              <a:t>cache</a:t>
            </a:r>
            <a:r>
              <a:rPr lang="cs-CZ" sz="2400" dirty="0">
                <a:latin typeface="Calibri" panose="020F0502020204030204" pitchFamily="34" charset="0"/>
              </a:rPr>
              <a:t> paměť nulté úrovně</a:t>
            </a:r>
          </a:p>
          <a:p>
            <a:pPr marL="531813" lvl="1" indent="-266700">
              <a:buClr>
                <a:schemeClr val="tx2">
                  <a:lumMod val="60000"/>
                  <a:lumOff val="40000"/>
                </a:schemeClr>
              </a:buClr>
              <a:buFont typeface="Comenia Sans" pitchFamily="50" charset="-18"/>
              <a:buChar char="="/>
            </a:pPr>
            <a:r>
              <a:rPr lang="cs-CZ" sz="2400" dirty="0">
                <a:latin typeface="Calibri" panose="020F0502020204030204" pitchFamily="34" charset="0"/>
              </a:rPr>
              <a:t>všechny aritmetické a logické instrukce se provádí právě s těmito registry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Autofit/>
          </a:bodyPr>
          <a:lstStyle/>
          <a:p>
            <a:r>
              <a:rPr lang="cs-CZ" sz="3200" dirty="0">
                <a:latin typeface="Calibri" panose="020F0502020204030204" pitchFamily="34" charset="0"/>
              </a:rPr>
              <a:t>CISC nebo RISC</a:t>
            </a:r>
          </a:p>
        </p:txBody>
      </p:sp>
      <p:sp>
        <p:nvSpPr>
          <p:cNvPr id="30723"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6700" indent="-266700">
              <a:buClr>
                <a:schemeClr val="tx2">
                  <a:lumMod val="60000"/>
                  <a:lumOff val="40000"/>
                </a:schemeClr>
              </a:buClr>
              <a:buFont typeface="Comenia Sans" pitchFamily="50" charset="-18"/>
              <a:buChar char="="/>
            </a:pPr>
            <a:r>
              <a:rPr lang="cs-CZ" sz="2800" dirty="0">
                <a:latin typeface="Calibri" panose="020F0502020204030204" pitchFamily="34" charset="0"/>
                <a:cs typeface="+mn-cs"/>
              </a:rPr>
              <a:t>V dnešní době využívá CISC architekturu především firma Intel pro procesory řady x86</a:t>
            </a:r>
          </a:p>
          <a:p>
            <a:pPr marL="266700" indent="-266700">
              <a:buClr>
                <a:schemeClr val="tx2">
                  <a:lumMod val="60000"/>
                  <a:lumOff val="40000"/>
                </a:schemeClr>
              </a:buClr>
              <a:buFont typeface="Comenia Sans" pitchFamily="50" charset="-18"/>
              <a:buChar char="="/>
            </a:pPr>
            <a:r>
              <a:rPr lang="cs-CZ" sz="2800" dirty="0">
                <a:latin typeface="Calibri" panose="020F0502020204030204" pitchFamily="34" charset="0"/>
                <a:cs typeface="+mn-cs"/>
              </a:rPr>
              <a:t>Ostatní typy a řady dnešních procesorů využívají částečně obě architektury, proto se obvykle uvádí, zda se spíše blíží architektuře CISC nebo RISC</a:t>
            </a:r>
          </a:p>
          <a:p>
            <a:pPr marL="266700" indent="-266700">
              <a:buClr>
                <a:schemeClr val="tx2">
                  <a:lumMod val="60000"/>
                  <a:lumOff val="40000"/>
                </a:schemeClr>
              </a:buClr>
              <a:buFont typeface="Comenia Sans" pitchFamily="50" charset="-18"/>
              <a:buChar char="="/>
            </a:pPr>
            <a:r>
              <a:rPr lang="cs-CZ" sz="2800" dirty="0">
                <a:latin typeface="Calibri" panose="020F0502020204030204" pitchFamily="34" charset="0"/>
                <a:cs typeface="+mn-cs"/>
              </a:rPr>
              <a:t>RISC architektura je využívána například v procesorech typu ARM nebo integrovaných mikroprocesorech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cs-CZ" sz="3200" dirty="0">
                <a:solidFill>
                  <a:prstClr val="white"/>
                </a:solidFill>
                <a:latin typeface="Calibri" panose="020F0502020204030204" pitchFamily="34" charset="0"/>
              </a:rPr>
              <a:t>CISC nebo RISC</a:t>
            </a:r>
            <a:endParaRPr lang="cs-CZ" dirty="0"/>
          </a:p>
        </p:txBody>
      </p:sp>
      <p:sp>
        <p:nvSpPr>
          <p:cNvPr id="3" name="Zástupný symbol pro text 2"/>
          <p:cNvSpPr>
            <a:spLocks noGrp="1"/>
          </p:cNvSpPr>
          <p:nvPr>
            <p:ph type="body" sz="quarter" idx="10"/>
          </p:nvPr>
        </p:nvSpPr>
        <p:spPr/>
        <p:txBody>
          <a:bodyPr>
            <a:normAutofit fontScale="85000" lnSpcReduction="20000"/>
          </a:bodyPr>
          <a:lstStyle/>
          <a:p>
            <a:pPr marL="266700" indent="-266700">
              <a:buClr>
                <a:schemeClr val="tx2">
                  <a:lumMod val="60000"/>
                  <a:lumOff val="40000"/>
                </a:schemeClr>
              </a:buClr>
              <a:buFont typeface="Comenia Sans" pitchFamily="50" charset="-18"/>
              <a:buChar char="="/>
            </a:pPr>
            <a:r>
              <a:rPr lang="cs-CZ" sz="2800" b="0" dirty="0">
                <a:latin typeface="Calibri" panose="020F0502020204030204" pitchFamily="34" charset="0"/>
                <a:cs typeface="+mn-cs"/>
              </a:rPr>
              <a:t>Procesory s architekturou CISC se většinou vyznačují velmi obsáhlou instrukční sadou, mnohdy do značné míry ortogonální (tj. většina instrukcí může být použita se všemi adresními režimy), což vede k nutnosti použití složitého řadiče, instrukce trvají i několik desítek či stovek taktů a celková složitost mikroprocesoru obecně roste. </a:t>
            </a:r>
          </a:p>
          <a:p>
            <a:pPr marL="266700" indent="-266700">
              <a:buClr>
                <a:schemeClr val="tx2">
                  <a:lumMod val="60000"/>
                  <a:lumOff val="40000"/>
                </a:schemeClr>
              </a:buClr>
              <a:buFont typeface="Comenia Sans" pitchFamily="50" charset="-18"/>
              <a:buChar char="="/>
            </a:pPr>
            <a:r>
              <a:rPr lang="cs-CZ" sz="2800" b="0" dirty="0">
                <a:latin typeface="Calibri" panose="020F0502020204030204" pitchFamily="34" charset="0"/>
                <a:cs typeface="+mn-cs"/>
              </a:rPr>
              <a:t>Před několika lety se zdálo, že celá architektura CISC bude opuštěna a nahrazena architekturou RISC. Ve skutečnosti však vznikly jakési hybridní architektury. </a:t>
            </a:r>
          </a:p>
          <a:p>
            <a:pPr marL="266700" indent="-266700">
              <a:buClr>
                <a:schemeClr val="tx2">
                  <a:lumMod val="60000"/>
                  <a:lumOff val="40000"/>
                </a:schemeClr>
              </a:buClr>
              <a:buFont typeface="Comenia Sans" pitchFamily="50" charset="-18"/>
              <a:buChar char="="/>
            </a:pPr>
            <a:r>
              <a:rPr lang="cs-CZ" sz="2800" b="0" dirty="0">
                <a:latin typeface="Calibri" panose="020F0502020204030204" pitchFamily="34" charset="0"/>
                <a:cs typeface="+mn-cs"/>
              </a:rPr>
              <a:t>Dnes nejpopulárnější mikroprocesory jsou sice interně vytvořeny jako </a:t>
            </a:r>
            <a:r>
              <a:rPr lang="cs-CZ" sz="2800" b="0" dirty="0" err="1">
                <a:latin typeface="Calibri" panose="020F0502020204030204" pitchFamily="34" charset="0"/>
                <a:cs typeface="+mn-cs"/>
              </a:rPr>
              <a:t>RISCové</a:t>
            </a:r>
            <a:r>
              <a:rPr lang="cs-CZ" sz="2800" b="0" dirty="0">
                <a:latin typeface="Calibri" panose="020F0502020204030204" pitchFamily="34" charset="0"/>
                <a:cs typeface="+mn-cs"/>
              </a:rPr>
              <a:t>, ale jejich instrukční sada je </a:t>
            </a:r>
            <a:r>
              <a:rPr lang="cs-CZ" sz="2800" b="0" dirty="0" err="1">
                <a:latin typeface="Calibri" panose="020F0502020204030204" pitchFamily="34" charset="0"/>
                <a:cs typeface="+mn-cs"/>
              </a:rPr>
              <a:t>CISCová</a:t>
            </a:r>
            <a:r>
              <a:rPr lang="cs-CZ" sz="2800" b="0" dirty="0">
                <a:latin typeface="Calibri" panose="020F0502020204030204" pitchFamily="34" charset="0"/>
                <a:cs typeface="+mn-cs"/>
              </a:rPr>
              <a:t>. Výhody propojení obou architektur: velká rychlost a interní jednoduchost </a:t>
            </a:r>
            <a:r>
              <a:rPr lang="cs-CZ" sz="2800" b="0" dirty="0" err="1">
                <a:latin typeface="Calibri" panose="020F0502020204030204" pitchFamily="34" charset="0"/>
                <a:cs typeface="+mn-cs"/>
              </a:rPr>
              <a:t>RISCů</a:t>
            </a:r>
            <a:r>
              <a:rPr lang="cs-CZ" sz="2800" b="0" dirty="0">
                <a:latin typeface="Calibri" panose="020F0502020204030204" pitchFamily="34" charset="0"/>
                <a:cs typeface="+mn-cs"/>
              </a:rPr>
              <a:t> a současně kratší kód instrukcí u CISC procesorů (snižují se nároky na vyrovnávací paměti). </a:t>
            </a:r>
          </a:p>
        </p:txBody>
      </p:sp>
    </p:spTree>
    <p:extLst>
      <p:ext uri="{BB962C8B-B14F-4D97-AF65-F5344CB8AC3E}">
        <p14:creationId xmlns:p14="http://schemas.microsoft.com/office/powerpoint/2010/main" val="4241059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416724" y="478941"/>
            <a:ext cx="4511615" cy="550415"/>
          </a:xfrm>
        </p:spPr>
        <p:txBody>
          <a:bodyPr>
            <a:noAutofit/>
          </a:bodyPr>
          <a:lstStyle/>
          <a:p>
            <a:r>
              <a:rPr lang="cs-CZ" sz="2800" dirty="0">
                <a:latin typeface="Calibri" panose="020F0502020204030204" pitchFamily="34" charset="0"/>
              </a:rPr>
              <a:t>Rodina mikroprocesorů MIPS</a:t>
            </a:r>
          </a:p>
        </p:txBody>
      </p:sp>
      <p:sp>
        <p:nvSpPr>
          <p:cNvPr id="3" name="Zástupný symbol pro text 2"/>
          <p:cNvSpPr>
            <a:spLocks noGrp="1"/>
          </p:cNvSpPr>
          <p:nvPr>
            <p:ph type="body" sz="quarter" idx="10"/>
          </p:nvPr>
        </p:nvSpPr>
        <p:spPr>
          <a:xfrm>
            <a:off x="853311" y="1429471"/>
            <a:ext cx="7781731" cy="4752000"/>
          </a:xfrm>
        </p:spPr>
        <p:txBody>
          <a:bodyPr>
            <a:normAutofit/>
          </a:bodyPr>
          <a:lstStyle/>
          <a:p>
            <a:pPr marL="266700" indent="-266700">
              <a:lnSpc>
                <a:spcPct val="90000"/>
              </a:lnSpc>
              <a:buClr>
                <a:schemeClr val="tx2">
                  <a:lumMod val="60000"/>
                  <a:lumOff val="40000"/>
                </a:schemeClr>
              </a:buClr>
              <a:buFont typeface="Comenia Sans" pitchFamily="50" charset="-18"/>
              <a:buChar char="="/>
            </a:pPr>
            <a:r>
              <a:rPr lang="cs-CZ" sz="2400" b="0" dirty="0">
                <a:latin typeface="Calibri" panose="020F0502020204030204" pitchFamily="34" charset="0"/>
                <a:cs typeface="+mn-cs"/>
              </a:rPr>
              <a:t>Mezi velmi úspěšné RISC procesory patří celá rodina mikroprocesorů označovaná MIPS. Mikroprocesory patřící do této rodiny byly použity jak u výkonných grafických stanic firmy SGI, tak i ve zcela opačném trhu: ve vestavěných aplikacích, </a:t>
            </a:r>
            <a:r>
              <a:rPr lang="cs-CZ" sz="2400" b="0" dirty="0" err="1">
                <a:latin typeface="Calibri" panose="020F0502020204030204" pitchFamily="34" charset="0"/>
                <a:cs typeface="+mn-cs"/>
              </a:rPr>
              <a:t>Nintendu</a:t>
            </a:r>
            <a:r>
              <a:rPr lang="cs-CZ" sz="2400" b="0" dirty="0">
                <a:latin typeface="Calibri" panose="020F0502020204030204" pitchFamily="34" charset="0"/>
                <a:cs typeface="+mn-cs"/>
              </a:rPr>
              <a:t> 64, Sony PlayStation, PlayStation 2 atd. </a:t>
            </a:r>
          </a:p>
          <a:p>
            <a:pPr marL="266700" indent="-266700">
              <a:lnSpc>
                <a:spcPct val="90000"/>
              </a:lnSpc>
              <a:buClr>
                <a:schemeClr val="tx2">
                  <a:lumMod val="60000"/>
                  <a:lumOff val="40000"/>
                </a:schemeClr>
              </a:buClr>
              <a:buFont typeface="Comenia Sans" pitchFamily="50" charset="-18"/>
              <a:buChar char="="/>
            </a:pPr>
            <a:r>
              <a:rPr lang="cs-CZ" sz="2400" b="0" dirty="0">
                <a:latin typeface="Calibri" panose="020F0502020204030204" pitchFamily="34" charset="0"/>
                <a:cs typeface="+mn-cs"/>
              </a:rPr>
              <a:t>Důvod velké oblíbenosti MIPS spočívá především v možnosti propojení jádra mikroprocesoru s dalšími obvody na jednom čipu, což je velmi často využíváno zejména ve vestavěných aplikacích. V praxi to znamená možnost mít celé zařízení umístěné na jednom jediném čipu a programovat přitom na známé, výkonné a mnoha lety praxe odladěné architektuře.</a:t>
            </a:r>
          </a:p>
        </p:txBody>
      </p:sp>
    </p:spTree>
    <p:extLst>
      <p:ext uri="{BB962C8B-B14F-4D97-AF65-F5344CB8AC3E}">
        <p14:creationId xmlns:p14="http://schemas.microsoft.com/office/powerpoint/2010/main" val="3182590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Autofit/>
          </a:bodyPr>
          <a:lstStyle/>
          <a:p>
            <a:r>
              <a:rPr lang="cs-CZ" sz="3200" dirty="0">
                <a:latin typeface="Calibri" panose="020F0502020204030204" pitchFamily="34" charset="0"/>
              </a:rPr>
              <a:t>VLIW</a:t>
            </a:r>
          </a:p>
        </p:txBody>
      </p:sp>
      <p:sp>
        <p:nvSpPr>
          <p:cNvPr id="32771"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1938" indent="-261938">
              <a:buClr>
                <a:schemeClr val="tx2">
                  <a:lumMod val="60000"/>
                  <a:lumOff val="40000"/>
                </a:schemeClr>
              </a:buClr>
              <a:buFont typeface="Comenia Sans" pitchFamily="50" charset="-18"/>
              <a:buChar char="="/>
            </a:pPr>
            <a:r>
              <a:rPr lang="cs-CZ" sz="2800" dirty="0">
                <a:latin typeface="Calibri" panose="020F0502020204030204" pitchFamily="34" charset="0"/>
                <a:cs typeface="+mn-cs"/>
              </a:rPr>
              <a:t>Snaha použit co nejjednodušší (a tím i dostatečně rychlé) řadiče mikroprocesoru vedla výrobce k použití speciálního formátu operačního kódů, který byl sestaven tak, že v jedné instrukci jsou uloženy operační kódy pro všechny výkonné jednotky. Výsledkem je architektura nazvaná VLIW</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Autofit/>
          </a:bodyPr>
          <a:lstStyle/>
          <a:p>
            <a:r>
              <a:rPr lang="cs-CZ" sz="3200" dirty="0">
                <a:latin typeface="Calibri" panose="020F0502020204030204" pitchFamily="34" charset="0"/>
              </a:rPr>
              <a:t>VLIW</a:t>
            </a:r>
          </a:p>
        </p:txBody>
      </p:sp>
      <p:sp>
        <p:nvSpPr>
          <p:cNvPr id="34819" name="Rectangle 3"/>
          <p:cNvSpPr>
            <a:spLocks noGrp="1" noChangeArrowheads="1"/>
          </p:cNvSpPr>
          <p:nvPr>
            <p:ph type="body" idx="4294967295"/>
          </p:nvPr>
        </p:nvSpPr>
        <p:spPr>
          <a:xfrm>
            <a:off x="250825" y="1600200"/>
            <a:ext cx="8642350" cy="4924425"/>
          </a:xfrm>
          <a:prstGeom prst="rect">
            <a:avLst/>
          </a:prstGeom>
        </p:spPr>
        <p:txBody>
          <a:bodyPr>
            <a:noAutofit/>
          </a:bodyPr>
          <a:lstStyle/>
          <a:p>
            <a:pPr marL="261938" indent="-261938">
              <a:buClr>
                <a:schemeClr val="tx2">
                  <a:lumMod val="60000"/>
                  <a:lumOff val="40000"/>
                </a:schemeClr>
              </a:buClr>
              <a:buFont typeface="Comenia Sans" pitchFamily="50" charset="-18"/>
              <a:buChar char="="/>
            </a:pPr>
            <a:r>
              <a:rPr lang="cs-CZ" sz="2400" dirty="0">
                <a:latin typeface="Calibri" panose="020F0502020204030204" pitchFamily="34" charset="0"/>
                <a:cs typeface="+mn-cs"/>
              </a:rPr>
              <a:t>Způsob kódování jednotlivých instrukcí v instrukčním slovu je různý. </a:t>
            </a:r>
          </a:p>
          <a:p>
            <a:pPr marL="527050" lvl="1" indent="-261938">
              <a:buClr>
                <a:schemeClr val="tx2">
                  <a:lumMod val="60000"/>
                  <a:lumOff val="40000"/>
                </a:schemeClr>
              </a:buClr>
              <a:buFont typeface="Comenia Sans" pitchFamily="50" charset="-18"/>
              <a:buChar char="="/>
            </a:pPr>
            <a:r>
              <a:rPr lang="cs-CZ" sz="2000" dirty="0">
                <a:latin typeface="Calibri" panose="020F0502020204030204" pitchFamily="34" charset="0"/>
              </a:rPr>
              <a:t>pro operace ALU se například může třemi bity specifikovat, která operace se má použít (ADD, SUB, AND, OR, XOR, NOT, ROR, ROL), dalšími čtyřmi bity první registr vstupující do operace a následujícími čtyřmi bity registr druhý. </a:t>
            </a:r>
          </a:p>
          <a:p>
            <a:pPr marL="261938" indent="-261938">
              <a:buClr>
                <a:schemeClr val="tx2">
                  <a:lumMod val="60000"/>
                  <a:lumOff val="40000"/>
                </a:schemeClr>
              </a:buClr>
              <a:buFont typeface="Comenia Sans" pitchFamily="50" charset="-18"/>
              <a:buChar char="="/>
            </a:pPr>
            <a:r>
              <a:rPr lang="cs-CZ" sz="2400" dirty="0">
                <a:latin typeface="Calibri" panose="020F0502020204030204" pitchFamily="34" charset="0"/>
                <a:cs typeface="+mn-cs"/>
              </a:rPr>
              <a:t>Konstanta v instrukčním slově je použita pro naplnění vybraného pracovního registru </a:t>
            </a:r>
          </a:p>
          <a:p>
            <a:pPr marL="261938" indent="-261938">
              <a:buClr>
                <a:schemeClr val="tx2">
                  <a:lumMod val="60000"/>
                  <a:lumOff val="40000"/>
                </a:schemeClr>
              </a:buClr>
              <a:buFont typeface="Comenia Sans" pitchFamily="50" charset="-18"/>
              <a:buChar char="="/>
            </a:pPr>
            <a:r>
              <a:rPr lang="cs-CZ" sz="2400" dirty="0">
                <a:latin typeface="Calibri" panose="020F0502020204030204" pitchFamily="34" charset="0"/>
              </a:rPr>
              <a:t>Horizontální formát instrukcí umožňuje řadiči zůstat velmi jednoduchý </a:t>
            </a:r>
          </a:p>
          <a:p>
            <a:pPr marL="261938" indent="-261938">
              <a:buClr>
                <a:schemeClr val="tx2">
                  <a:lumMod val="60000"/>
                  <a:lumOff val="40000"/>
                </a:schemeClr>
              </a:buClr>
              <a:buFont typeface="Comenia Sans" pitchFamily="50" charset="-18"/>
              <a:buChar char="="/>
            </a:pPr>
            <a:r>
              <a:rPr lang="cs-CZ" sz="2400" dirty="0">
                <a:latin typeface="Calibri" panose="020F0502020204030204" pitchFamily="34" charset="0"/>
              </a:rPr>
              <a:t>Paralelní práce všech jednotek</a:t>
            </a:r>
          </a:p>
          <a:p>
            <a:pPr marL="261938" indent="-261938">
              <a:buClr>
                <a:schemeClr val="tx2">
                  <a:lumMod val="60000"/>
                  <a:lumOff val="40000"/>
                </a:schemeClr>
              </a:buClr>
              <a:buFont typeface="Comenia Sans" pitchFamily="50" charset="-18"/>
              <a:buChar char="="/>
            </a:pPr>
            <a:r>
              <a:rPr lang="cs-CZ" sz="2400" dirty="0">
                <a:latin typeface="Calibri" panose="020F0502020204030204" pitchFamily="34" charset="0"/>
                <a:cs typeface="+mn-cs"/>
              </a:rPr>
              <a:t>Instrukce mají pevnou délku, obvykle podstatně větší než u RISC (instrukční slovo rozděleno do polí)</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Autofit/>
          </a:bodyPr>
          <a:lstStyle/>
          <a:p>
            <a:r>
              <a:rPr lang="cs-CZ" sz="3200" dirty="0">
                <a:latin typeface="Calibri" panose="020F0502020204030204" pitchFamily="34" charset="0"/>
              </a:rPr>
              <a:t>VLIW</a:t>
            </a:r>
          </a:p>
        </p:txBody>
      </p:sp>
      <p:sp>
        <p:nvSpPr>
          <p:cNvPr id="38915"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1938" indent="-261938">
              <a:buClr>
                <a:schemeClr val="tx2">
                  <a:lumMod val="60000"/>
                  <a:lumOff val="40000"/>
                </a:schemeClr>
              </a:buClr>
              <a:buFont typeface="Comenia Sans" pitchFamily="50" charset="-18"/>
              <a:buChar char="="/>
            </a:pPr>
            <a:r>
              <a:rPr lang="cs-CZ" sz="2800" dirty="0">
                <a:latin typeface="Calibri" panose="020F0502020204030204" pitchFamily="34" charset="0"/>
                <a:cs typeface="+mn-cs"/>
              </a:rPr>
              <a:t>Přednosti VLIW </a:t>
            </a:r>
          </a:p>
          <a:p>
            <a:pPr marL="527050" lvl="1" indent="-261938">
              <a:buClr>
                <a:schemeClr val="tx2">
                  <a:lumMod val="60000"/>
                  <a:lumOff val="40000"/>
                </a:schemeClr>
              </a:buClr>
              <a:buFont typeface="Comenia Sans" pitchFamily="50" charset="-18"/>
              <a:buChar char="="/>
            </a:pPr>
            <a:r>
              <a:rPr lang="cs-CZ" sz="2400" dirty="0">
                <a:latin typeface="Calibri" panose="020F0502020204030204" pitchFamily="34" charset="0"/>
              </a:rPr>
              <a:t>velká jednoduchost řadiče</a:t>
            </a:r>
          </a:p>
          <a:p>
            <a:pPr marL="527050" lvl="1" indent="-261938">
              <a:buClr>
                <a:schemeClr val="tx2">
                  <a:lumMod val="60000"/>
                  <a:lumOff val="40000"/>
                </a:schemeClr>
              </a:buClr>
              <a:buFont typeface="Comenia Sans" pitchFamily="50" charset="-18"/>
              <a:buChar char="="/>
            </a:pPr>
            <a:r>
              <a:rPr lang="cs-CZ" sz="2400" dirty="0">
                <a:latin typeface="Calibri" panose="020F0502020204030204" pitchFamily="34" charset="0"/>
              </a:rPr>
              <a:t>Možnost zpracování více instrukcí paralelně – „osloveny“ různé prvky mikroprocesoru zároveň</a:t>
            </a:r>
          </a:p>
          <a:p>
            <a:pPr marL="261938" indent="-261938">
              <a:buClr>
                <a:schemeClr val="tx2">
                  <a:lumMod val="60000"/>
                  <a:lumOff val="40000"/>
                </a:schemeClr>
              </a:buClr>
              <a:buFont typeface="Comenia Sans" pitchFamily="50" charset="-18"/>
              <a:buChar char="="/>
            </a:pPr>
            <a:r>
              <a:rPr lang="cs-CZ" sz="2800" dirty="0">
                <a:latin typeface="Calibri" panose="020F0502020204030204" pitchFamily="34" charset="0"/>
                <a:cs typeface="+mn-cs"/>
              </a:rPr>
              <a:t>Nevýhody </a:t>
            </a:r>
          </a:p>
          <a:p>
            <a:pPr marL="527050" lvl="1" indent="-261938">
              <a:buClr>
                <a:schemeClr val="tx2">
                  <a:lumMod val="60000"/>
                  <a:lumOff val="40000"/>
                </a:schemeClr>
              </a:buClr>
              <a:buFont typeface="Comenia Sans" pitchFamily="50" charset="-18"/>
              <a:buChar char="="/>
            </a:pPr>
            <a:r>
              <a:rPr lang="cs-CZ" sz="2400" dirty="0">
                <a:latin typeface="Calibri" panose="020F0502020204030204" pitchFamily="34" charset="0"/>
              </a:rPr>
              <a:t>veškeré optimalizace se musí provádět v závislosti na konkrétní konfiguraci daného mikroprocesoru</a:t>
            </a:r>
          </a:p>
          <a:p>
            <a:pPr marL="527050" lvl="1" indent="-261938">
              <a:buClr>
                <a:schemeClr val="tx2">
                  <a:lumMod val="60000"/>
                  <a:lumOff val="40000"/>
                </a:schemeClr>
              </a:buClr>
              <a:buFont typeface="Comenia Sans" pitchFamily="50" charset="-18"/>
              <a:buChar char="="/>
            </a:pPr>
            <a:r>
              <a:rPr lang="cs-CZ" sz="2400" dirty="0">
                <a:latin typeface="Calibri" panose="020F0502020204030204" pitchFamily="34" charset="0"/>
              </a:rPr>
              <a:t>není vhodné v případech používání interpretovaných kódů</a:t>
            </a:r>
          </a:p>
          <a:p>
            <a:pPr marL="809625" lvl="2" indent="-261938">
              <a:buClr>
                <a:schemeClr val="tx2">
                  <a:lumMod val="60000"/>
                  <a:lumOff val="40000"/>
                </a:schemeClr>
              </a:buClr>
              <a:buFont typeface="Comenia Sans" pitchFamily="50" charset="-18"/>
              <a:buChar char="="/>
            </a:pPr>
            <a:r>
              <a:rPr lang="cs-CZ" sz="2000" dirty="0">
                <a:latin typeface="Calibri" panose="020F0502020204030204" pitchFamily="34" charset="0"/>
              </a:rPr>
              <a:t>protože interprety nemají (na rozdíl od překladačů) tolik času na provádění zde zcela nutných optimalizací</a:t>
            </a:r>
          </a:p>
          <a:p>
            <a:pPr marL="527050" lvl="1" indent="-261938">
              <a:buClr>
                <a:schemeClr val="tx2">
                  <a:lumMod val="60000"/>
                  <a:lumOff val="40000"/>
                </a:schemeClr>
              </a:buClr>
              <a:buFont typeface="Comenia Sans" pitchFamily="50" charset="-18"/>
              <a:buChar char="="/>
            </a:pPr>
            <a:r>
              <a:rPr lang="cs-CZ" sz="2400" dirty="0">
                <a:latin typeface="Calibri" panose="020F0502020204030204" pitchFamily="34" charset="0"/>
              </a:rPr>
              <a:t>Nutné řešit konflikty jednotlivých operací nad registry</a:t>
            </a:r>
          </a:p>
          <a:p>
            <a:pPr marL="261938" lvl="1" indent="-261938">
              <a:buClr>
                <a:schemeClr val="tx2">
                  <a:lumMod val="60000"/>
                  <a:lumOff val="40000"/>
                </a:schemeClr>
              </a:buClr>
              <a:buFont typeface="Comenia Sans" pitchFamily="50" charset="-18"/>
              <a:buChar char="="/>
            </a:pPr>
            <a:endParaRPr lang="cs-CZ" sz="2000" dirty="0">
              <a:solidFill>
                <a:schemeClr val="tx1">
                  <a:lumMod val="65000"/>
                  <a:lumOff val="35000"/>
                </a:schemeClr>
              </a:solidFill>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Autofit/>
          </a:bodyPr>
          <a:lstStyle/>
          <a:p>
            <a:r>
              <a:rPr lang="cs-CZ" sz="3200" dirty="0">
                <a:latin typeface="Calibri" panose="020F0502020204030204" pitchFamily="34" charset="0"/>
              </a:rPr>
              <a:t>MISC</a:t>
            </a:r>
          </a:p>
        </p:txBody>
      </p:sp>
      <p:sp>
        <p:nvSpPr>
          <p:cNvPr id="43011"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1938" indent="-261938">
              <a:buClr>
                <a:schemeClr val="tx2">
                  <a:lumMod val="60000"/>
                  <a:lumOff val="40000"/>
                </a:schemeClr>
              </a:buClr>
              <a:buFont typeface="Comenia Sans" pitchFamily="50" charset="-18"/>
              <a:buChar char="="/>
            </a:pPr>
            <a:r>
              <a:rPr lang="cs-CZ" sz="2400" dirty="0">
                <a:latin typeface="Calibri" panose="020F0502020204030204" pitchFamily="34" charset="0"/>
                <a:cs typeface="+mn-cs"/>
              </a:rPr>
              <a:t>MISC je alternativou k architekturám CISC i RISC, tzv. zásobníková architektura</a:t>
            </a:r>
          </a:p>
          <a:p>
            <a:pPr marL="261938" indent="-261938">
              <a:buClr>
                <a:schemeClr val="tx2">
                  <a:lumMod val="60000"/>
                  <a:lumOff val="40000"/>
                </a:schemeClr>
              </a:buClr>
              <a:buFont typeface="Comenia Sans" pitchFamily="50" charset="-18"/>
              <a:buChar char="="/>
            </a:pPr>
            <a:r>
              <a:rPr lang="cs-CZ" sz="2400" dirty="0">
                <a:latin typeface="Calibri" panose="020F0502020204030204" pitchFamily="34" charset="0"/>
                <a:cs typeface="+mn-cs"/>
              </a:rPr>
              <a:t>Typická především použitím instrukcí bez operandů</a:t>
            </a:r>
          </a:p>
          <a:p>
            <a:pPr marL="527050" lvl="1" indent="-261938">
              <a:buClr>
                <a:schemeClr val="tx2">
                  <a:lumMod val="60000"/>
                  <a:lumOff val="40000"/>
                </a:schemeClr>
              </a:buClr>
              <a:buFont typeface="Comenia Sans" pitchFamily="50" charset="-18"/>
              <a:buChar char="="/>
            </a:pPr>
            <a:r>
              <a:rPr lang="cs-CZ" sz="2000" dirty="0">
                <a:latin typeface="Calibri" panose="020F0502020204030204" pitchFamily="34" charset="0"/>
              </a:rPr>
              <a:t>operandy jsou totiž známy implicitně, jelikož se většina operací provádí s hodnotami uloženými na interním či externím zásobníku (</a:t>
            </a:r>
            <a:r>
              <a:rPr lang="cs-CZ" sz="2000" dirty="0" err="1">
                <a:latin typeface="Calibri" panose="020F0502020204030204" pitchFamily="34" charset="0"/>
              </a:rPr>
              <a:t>stack</a:t>
            </a:r>
            <a:r>
              <a:rPr lang="cs-CZ" sz="2000" dirty="0">
                <a:latin typeface="Calibri" panose="020F0502020204030204" pitchFamily="34" charset="0"/>
              </a:rPr>
              <a:t>) </a:t>
            </a:r>
          </a:p>
          <a:p>
            <a:pPr marL="261938" indent="-261938">
              <a:buClr>
                <a:schemeClr val="tx2">
                  <a:lumMod val="60000"/>
                  <a:lumOff val="40000"/>
                </a:schemeClr>
              </a:buClr>
              <a:buFont typeface="Comenia Sans" pitchFamily="50" charset="-18"/>
              <a:buChar char="="/>
            </a:pPr>
            <a:r>
              <a:rPr lang="cs-CZ" sz="2400" dirty="0">
                <a:latin typeface="Calibri" panose="020F0502020204030204" pitchFamily="34" charset="0"/>
              </a:rPr>
              <a:t>V porovnání s RISC jsou výhody:</a:t>
            </a:r>
          </a:p>
          <a:p>
            <a:pPr marL="527050" lvl="1" indent="-261938">
              <a:buClr>
                <a:schemeClr val="tx2">
                  <a:lumMod val="60000"/>
                  <a:lumOff val="40000"/>
                </a:schemeClr>
              </a:buClr>
              <a:buFont typeface="Comenia Sans" pitchFamily="50" charset="-18"/>
              <a:buChar char="="/>
            </a:pPr>
            <a:r>
              <a:rPr lang="cs-CZ" sz="2000" dirty="0">
                <a:latin typeface="Calibri" panose="020F0502020204030204" pitchFamily="34" charset="0"/>
              </a:rPr>
              <a:t> v menších nárocích na rychlost operačních pamětí </a:t>
            </a:r>
          </a:p>
          <a:p>
            <a:pPr marL="809625" lvl="2" indent="-261938">
              <a:buClr>
                <a:schemeClr val="tx2">
                  <a:lumMod val="60000"/>
                  <a:lumOff val="40000"/>
                </a:schemeClr>
              </a:buClr>
              <a:buFont typeface="Comenia Sans" pitchFamily="50" charset="-18"/>
              <a:buChar char="="/>
            </a:pPr>
            <a:r>
              <a:rPr lang="cs-CZ" sz="1800" dirty="0">
                <a:latin typeface="Calibri" panose="020F0502020204030204" pitchFamily="34" charset="0"/>
              </a:rPr>
              <a:t>(kratší instrukce, mnohdy odpadá nutnost použití </a:t>
            </a:r>
            <a:r>
              <a:rPr lang="cs-CZ" sz="1800" dirty="0" err="1">
                <a:latin typeface="Calibri" panose="020F0502020204030204" pitchFamily="34" charset="0"/>
              </a:rPr>
              <a:t>cache</a:t>
            </a:r>
            <a:r>
              <a:rPr lang="cs-CZ" sz="1800" dirty="0">
                <a:latin typeface="Calibri" panose="020F0502020204030204" pitchFamily="34" charset="0"/>
              </a:rPr>
              <a:t> pamětí) </a:t>
            </a:r>
          </a:p>
          <a:p>
            <a:pPr marL="527050" lvl="1" indent="-261938">
              <a:buClr>
                <a:schemeClr val="tx2">
                  <a:lumMod val="60000"/>
                  <a:lumOff val="40000"/>
                </a:schemeClr>
              </a:buClr>
              <a:buFont typeface="Comenia Sans" pitchFamily="50" charset="-18"/>
              <a:buChar char="="/>
            </a:pPr>
            <a:r>
              <a:rPr lang="cs-CZ" sz="2000" dirty="0">
                <a:latin typeface="Calibri" panose="020F0502020204030204" pitchFamily="34" charset="0"/>
              </a:rPr>
              <a:t>rychlejší reakce na přerušení </a:t>
            </a:r>
          </a:p>
          <a:p>
            <a:pPr marL="809625" lvl="2" indent="-261938">
              <a:buClr>
                <a:schemeClr val="tx2">
                  <a:lumMod val="60000"/>
                  <a:lumOff val="40000"/>
                </a:schemeClr>
              </a:buClr>
              <a:buFont typeface="Comenia Sans" pitchFamily="50" charset="-18"/>
              <a:buChar char="="/>
            </a:pPr>
            <a:r>
              <a:rPr lang="cs-CZ" sz="1800" dirty="0">
                <a:latin typeface="Calibri" panose="020F0502020204030204" pitchFamily="34" charset="0"/>
              </a:rPr>
              <a:t>(nemusí se nikam ukládat stav procesoru atd.)</a:t>
            </a:r>
          </a:p>
          <a:p>
            <a:pPr marL="527050" lvl="1" indent="-261938">
              <a:buClr>
                <a:schemeClr val="tx2">
                  <a:lumMod val="60000"/>
                  <a:lumOff val="40000"/>
                </a:schemeClr>
              </a:buClr>
              <a:buFont typeface="Comenia Sans" pitchFamily="50" charset="-18"/>
              <a:buChar char="="/>
            </a:pPr>
            <a:r>
              <a:rPr lang="cs-CZ" sz="2000" dirty="0">
                <a:latin typeface="Calibri" panose="020F0502020204030204" pitchFamily="34" charset="0"/>
              </a:rPr>
              <a:t>procesory založené na této architektuře se používají například v oblasti řízení či real-time systémech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cs-CZ" dirty="0">
                <a:latin typeface="Calibri" panose="020F0502020204030204" pitchFamily="34" charset="0"/>
              </a:rPr>
              <a:t>Z čeho vycházíme</a:t>
            </a:r>
          </a:p>
        </p:txBody>
      </p:sp>
      <p:sp>
        <p:nvSpPr>
          <p:cNvPr id="3075"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6700" lvl="1" indent="-266700">
              <a:buClr>
                <a:schemeClr val="tx2">
                  <a:lumMod val="60000"/>
                  <a:lumOff val="40000"/>
                </a:schemeClr>
              </a:buClr>
              <a:buFont typeface="Comenia Sans" pitchFamily="50" charset="-18"/>
              <a:buChar char="="/>
            </a:pPr>
            <a:r>
              <a:rPr lang="cs-CZ" dirty="0">
                <a:latin typeface="Calibri" panose="020F0502020204030204" pitchFamily="34" charset="0"/>
              </a:rPr>
              <a:t>Vycházíme z von Neumannovy architektury </a:t>
            </a:r>
          </a:p>
          <a:p>
            <a:pPr marL="266700" lvl="1" indent="-266700">
              <a:buClr>
                <a:schemeClr val="tx2">
                  <a:lumMod val="60000"/>
                  <a:lumOff val="40000"/>
                </a:schemeClr>
              </a:buClr>
              <a:buFont typeface="Comenia Sans" pitchFamily="50" charset="-18"/>
              <a:buChar char="="/>
            </a:pPr>
            <a:r>
              <a:rPr lang="cs-CZ" dirty="0">
                <a:latin typeface="Calibri" panose="020F0502020204030204" pitchFamily="34" charset="0"/>
              </a:rPr>
              <a:t>Celý počítač se dle ní skládá z pěti koncepčních bloků:</a:t>
            </a:r>
          </a:p>
          <a:p>
            <a:pPr marL="531813" lvl="2" indent="-266700">
              <a:buClr>
                <a:schemeClr val="tx2">
                  <a:lumMod val="60000"/>
                  <a:lumOff val="40000"/>
                </a:schemeClr>
              </a:buClr>
              <a:buFont typeface="Comenia Sans" pitchFamily="50" charset="-18"/>
              <a:buChar char="="/>
            </a:pPr>
            <a:r>
              <a:rPr lang="cs-CZ" dirty="0">
                <a:latin typeface="Calibri" panose="020F0502020204030204" pitchFamily="34" charset="0"/>
              </a:rPr>
              <a:t>Operační paměť</a:t>
            </a:r>
          </a:p>
          <a:p>
            <a:pPr marL="531813" lvl="2" indent="-266700">
              <a:buClr>
                <a:schemeClr val="tx2">
                  <a:lumMod val="60000"/>
                  <a:lumOff val="40000"/>
                </a:schemeClr>
              </a:buClr>
              <a:buFont typeface="Comenia Sans" pitchFamily="50" charset="-18"/>
              <a:buChar char="="/>
            </a:pPr>
            <a:r>
              <a:rPr lang="cs-CZ" dirty="0">
                <a:latin typeface="Calibri" panose="020F0502020204030204" pitchFamily="34" charset="0"/>
              </a:rPr>
              <a:t>Programový řadič</a:t>
            </a:r>
          </a:p>
          <a:p>
            <a:pPr marL="531813" lvl="2" indent="-266700">
              <a:buClr>
                <a:schemeClr val="tx2">
                  <a:lumMod val="60000"/>
                  <a:lumOff val="40000"/>
                </a:schemeClr>
              </a:buClr>
              <a:buFont typeface="Comenia Sans" pitchFamily="50" charset="-18"/>
              <a:buChar char="="/>
            </a:pPr>
            <a:r>
              <a:rPr lang="cs-CZ" dirty="0">
                <a:latin typeface="Calibri" panose="020F0502020204030204" pitchFamily="34" charset="0"/>
              </a:rPr>
              <a:t>Aritmeticko-logická jednotka (ALU)</a:t>
            </a:r>
          </a:p>
          <a:p>
            <a:pPr marL="531813" lvl="2" indent="-266700">
              <a:buClr>
                <a:schemeClr val="tx2">
                  <a:lumMod val="60000"/>
                  <a:lumOff val="40000"/>
                </a:schemeClr>
              </a:buClr>
              <a:buFont typeface="Comenia Sans" pitchFamily="50" charset="-18"/>
              <a:buChar char="="/>
            </a:pPr>
            <a:r>
              <a:rPr lang="cs-CZ" dirty="0">
                <a:latin typeface="Calibri" panose="020F0502020204030204" pitchFamily="34" charset="0"/>
              </a:rPr>
              <a:t>Vstupní a výstupní zařízení</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Autofit/>
          </a:bodyPr>
          <a:lstStyle/>
          <a:p>
            <a:r>
              <a:rPr lang="cs-CZ" sz="3200" dirty="0">
                <a:latin typeface="Calibri" panose="020F0502020204030204" pitchFamily="34" charset="0"/>
              </a:rPr>
              <a:t>Registry</a:t>
            </a:r>
          </a:p>
        </p:txBody>
      </p:sp>
      <p:sp>
        <p:nvSpPr>
          <p:cNvPr id="47107"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76225" indent="-276225">
              <a:buClr>
                <a:schemeClr val="tx2">
                  <a:lumMod val="60000"/>
                  <a:lumOff val="40000"/>
                </a:schemeClr>
              </a:buClr>
              <a:buFont typeface="Comenia Sans" pitchFamily="50" charset="-18"/>
              <a:buChar char="="/>
            </a:pPr>
            <a:r>
              <a:rPr lang="cs-CZ" sz="2800" dirty="0">
                <a:latin typeface="Calibri" panose="020F0502020204030204" pitchFamily="34" charset="0"/>
                <a:cs typeface="+mn-cs"/>
              </a:rPr>
              <a:t>Důležitou součástí mikroprocesoru jsou takzvané registry. </a:t>
            </a:r>
          </a:p>
          <a:p>
            <a:pPr marL="525463" lvl="1" indent="-276225">
              <a:buClr>
                <a:schemeClr val="tx2">
                  <a:lumMod val="60000"/>
                  <a:lumOff val="40000"/>
                </a:schemeClr>
              </a:buClr>
              <a:buFont typeface="Comenia Sans" pitchFamily="50" charset="-18"/>
              <a:buChar char="="/>
            </a:pPr>
            <a:r>
              <a:rPr lang="cs-CZ" sz="2400" dirty="0">
                <a:latin typeface="Calibri" panose="020F0502020204030204" pitchFamily="34" charset="0"/>
              </a:rPr>
              <a:t>jde o paměti schopné uschovat vždy jedno slovo. </a:t>
            </a:r>
          </a:p>
          <a:p>
            <a:pPr marL="808038" lvl="2" indent="-276225">
              <a:buClr>
                <a:schemeClr val="tx2">
                  <a:lumMod val="60000"/>
                  <a:lumOff val="40000"/>
                </a:schemeClr>
              </a:buClr>
              <a:buFont typeface="Comenia Sans" pitchFamily="50" charset="-18"/>
              <a:buChar char="="/>
            </a:pPr>
            <a:r>
              <a:rPr lang="cs-CZ" sz="2000" dirty="0">
                <a:latin typeface="Calibri" panose="020F0502020204030204" pitchFamily="34" charset="0"/>
              </a:rPr>
              <a:t>Typická šířka slov, tj. počet současně zpracovávaných bitů, se pohybuje od 4 bitů do 128 bitů, dnes se nejčastěji jedná o 8, 16, 32 či 64 bitů</a:t>
            </a:r>
          </a:p>
          <a:p>
            <a:pPr marL="525463" lvl="1" indent="-276225">
              <a:buClr>
                <a:schemeClr val="tx2">
                  <a:lumMod val="60000"/>
                  <a:lumOff val="40000"/>
                </a:schemeClr>
              </a:buClr>
              <a:buFont typeface="Comenia Sans" pitchFamily="50" charset="-18"/>
              <a:buChar char="="/>
            </a:pPr>
            <a:r>
              <a:rPr lang="cs-CZ" sz="2400" dirty="0">
                <a:latin typeface="Calibri" panose="020F0502020204030204" pitchFamily="34" charset="0"/>
              </a:rPr>
              <a:t>kapacita registrů je velmi malá</a:t>
            </a:r>
          </a:p>
          <a:p>
            <a:pPr marL="525463" lvl="1" indent="-276225">
              <a:buClr>
                <a:schemeClr val="tx2">
                  <a:lumMod val="60000"/>
                  <a:lumOff val="40000"/>
                </a:schemeClr>
              </a:buClr>
              <a:buFont typeface="Comenia Sans" pitchFamily="50" charset="-18"/>
              <a:buChar char="="/>
            </a:pPr>
            <a:r>
              <a:rPr lang="cs-CZ" sz="2400" dirty="0">
                <a:latin typeface="Calibri" panose="020F0502020204030204" pitchFamily="34" charset="0"/>
              </a:rPr>
              <a:t>jedná se o paměť využívanou prakticky všemi instrukcemi</a:t>
            </a:r>
          </a:p>
          <a:p>
            <a:pPr marL="808038" lvl="2" indent="-276225">
              <a:buClr>
                <a:schemeClr val="tx2">
                  <a:lumMod val="60000"/>
                  <a:lumOff val="40000"/>
                </a:schemeClr>
              </a:buClr>
              <a:buFont typeface="Comenia Sans" pitchFamily="50" charset="-18"/>
              <a:buChar char="="/>
            </a:pPr>
            <a:r>
              <a:rPr lang="cs-CZ" sz="2000" dirty="0">
                <a:latin typeface="Calibri" panose="020F0502020204030204" pitchFamily="34" charset="0"/>
              </a:rPr>
              <a:t>Vytvořeny nejrychlejší dostupnou technologií – jde o statickou paměť (často založená na klopných obvodech typu D či JK)</a:t>
            </a:r>
          </a:p>
          <a:p>
            <a:pPr marL="808038" lvl="2" indent="-276225">
              <a:buClr>
                <a:schemeClr val="tx2">
                  <a:lumMod val="60000"/>
                  <a:lumOff val="40000"/>
                </a:schemeClr>
              </a:buClr>
              <a:buFont typeface="Comenia Sans" pitchFamily="50" charset="-18"/>
              <a:buChar char="="/>
            </a:pPr>
            <a:r>
              <a:rPr lang="cs-CZ" sz="2000" dirty="0">
                <a:latin typeface="Calibri" panose="020F0502020204030204" pitchFamily="34" charset="0"/>
              </a:rPr>
              <a:t>Vzhledem ke konstrukci ztrácejí uložené hodnoty po odpojení napájení mikroprocesoru – pro trvalé uložení hodnot je nutné využít jiný druh paměti</a:t>
            </a:r>
          </a:p>
          <a:p>
            <a:pPr marL="276225" lvl="1" indent="-276225">
              <a:buClr>
                <a:schemeClr val="tx2">
                  <a:lumMod val="60000"/>
                  <a:lumOff val="40000"/>
                </a:schemeClr>
              </a:buClr>
              <a:buFont typeface="Comenia Sans" pitchFamily="50" charset="-18"/>
              <a:buChar char="="/>
            </a:pPr>
            <a:endParaRPr lang="cs-CZ" sz="2000" dirty="0">
              <a:solidFill>
                <a:schemeClr val="tx1">
                  <a:lumMod val="65000"/>
                  <a:lumOff val="35000"/>
                </a:schemeClr>
              </a:solidFill>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r>
              <a:rPr lang="cs-CZ" sz="2400" dirty="0" err="1">
                <a:latin typeface="Calibri" panose="020F0502020204030204" pitchFamily="34" charset="0"/>
              </a:rPr>
              <a:t>Aritmeticko</a:t>
            </a:r>
            <a:r>
              <a:rPr lang="cs-CZ" sz="2400" dirty="0">
                <a:latin typeface="Calibri" panose="020F0502020204030204" pitchFamily="34" charset="0"/>
              </a:rPr>
              <a:t> logická jednotka</a:t>
            </a:r>
          </a:p>
        </p:txBody>
      </p:sp>
      <p:sp>
        <p:nvSpPr>
          <p:cNvPr id="51203"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1938" indent="-261938">
              <a:buClr>
                <a:schemeClr val="tx2">
                  <a:lumMod val="60000"/>
                  <a:lumOff val="40000"/>
                </a:schemeClr>
              </a:buClr>
              <a:buFont typeface="Comenia Sans" pitchFamily="50" charset="-18"/>
              <a:buChar char="="/>
            </a:pPr>
            <a:r>
              <a:rPr lang="cs-CZ" sz="2800" dirty="0">
                <a:latin typeface="Calibri" panose="020F0502020204030204" pitchFamily="34" charset="0"/>
                <a:cs typeface="+mn-cs"/>
              </a:rPr>
              <a:t>Aritmeticko-logická jednotka (zkráceně ALU), která provádí, výpočet základních aritmetických a logických funkcí je poměrně složitý kombinační logický obvod</a:t>
            </a:r>
          </a:p>
          <a:p>
            <a:pPr marL="261938" indent="-261938">
              <a:buClr>
                <a:schemeClr val="tx2">
                  <a:lumMod val="60000"/>
                  <a:lumOff val="40000"/>
                </a:schemeClr>
              </a:buClr>
              <a:buFont typeface="Comenia Sans" pitchFamily="50" charset="-18"/>
              <a:buChar char="="/>
            </a:pPr>
            <a:r>
              <a:rPr lang="cs-CZ" sz="2800" dirty="0">
                <a:latin typeface="Calibri" panose="020F0502020204030204" pitchFamily="34" charset="0"/>
                <a:cs typeface="+mn-cs"/>
              </a:rPr>
              <a:t>Princip ALU je však poměrně jednoduchý: </a:t>
            </a:r>
          </a:p>
          <a:p>
            <a:pPr marL="527050" lvl="1" indent="-261938">
              <a:buClr>
                <a:schemeClr val="tx2">
                  <a:lumMod val="60000"/>
                  <a:lumOff val="40000"/>
                </a:schemeClr>
              </a:buClr>
              <a:buFont typeface="Comenia Sans" pitchFamily="50" charset="-18"/>
              <a:buChar char="="/>
            </a:pPr>
            <a:r>
              <a:rPr lang="cs-CZ" sz="2400" dirty="0">
                <a:latin typeface="Calibri" panose="020F0502020204030204" pitchFamily="34" charset="0"/>
              </a:rPr>
              <a:t>na její vstup jsou v typické konfiguraci přivedena dvě n-bitová čísla, pomocí kterých se zvolí příslušná operace</a:t>
            </a:r>
          </a:p>
          <a:p>
            <a:pPr marL="527050" lvl="1" indent="-261938">
              <a:buClr>
                <a:schemeClr val="tx2">
                  <a:lumMod val="60000"/>
                  <a:lumOff val="40000"/>
                </a:schemeClr>
              </a:buClr>
              <a:buFont typeface="Comenia Sans" pitchFamily="50" charset="-18"/>
              <a:buChar char="="/>
            </a:pPr>
            <a:r>
              <a:rPr lang="cs-CZ" sz="2400" dirty="0">
                <a:latin typeface="Calibri" panose="020F0502020204030204" pitchFamily="34" charset="0"/>
              </a:rPr>
              <a:t>na výstup ALU je po určitém zpoždění posláno m-bitové číslo, které odpovídá výsledku zvolené operace </a:t>
            </a:r>
          </a:p>
          <a:p>
            <a:pPr marL="527050" lvl="1" indent="-261938">
              <a:buClr>
                <a:schemeClr val="tx2">
                  <a:lumMod val="60000"/>
                  <a:lumOff val="40000"/>
                </a:schemeClr>
              </a:buClr>
              <a:buFont typeface="Comenia Sans" pitchFamily="50" charset="-18"/>
              <a:buChar char="="/>
            </a:pPr>
            <a:r>
              <a:rPr lang="cs-CZ" sz="2400" dirty="0">
                <a:latin typeface="Calibri" panose="020F0502020204030204" pitchFamily="34" charset="0"/>
              </a:rPr>
              <a:t>na výstupu ALU mohou být dalších signály (</a:t>
            </a:r>
            <a:r>
              <a:rPr lang="cs-CZ" sz="2400" dirty="0" err="1">
                <a:latin typeface="Calibri" panose="020F0502020204030204" pitchFamily="34" charset="0"/>
              </a:rPr>
              <a:t>flags</a:t>
            </a:r>
            <a:r>
              <a:rPr lang="cs-CZ" sz="2400" dirty="0">
                <a:latin typeface="Calibri" panose="020F0502020204030204" pitchFamily="34" charset="0"/>
              </a:rPr>
              <a:t>) nastavované v závislosti na výsledku či průběhu výpočtu</a:t>
            </a:r>
          </a:p>
          <a:p>
            <a:pPr marL="809625" lvl="2" indent="-261938">
              <a:buClr>
                <a:schemeClr val="tx2">
                  <a:lumMod val="60000"/>
                  <a:lumOff val="40000"/>
                </a:schemeClr>
              </a:buClr>
              <a:buFont typeface="Comenia Sans" pitchFamily="50" charset="-18"/>
              <a:buChar char="="/>
            </a:pPr>
            <a:r>
              <a:rPr lang="cs-CZ" sz="2000" dirty="0">
                <a:latin typeface="Calibri" panose="020F0502020204030204" pitchFamily="34" charset="0"/>
              </a:rPr>
              <a:t>Jedním z příznaků může být příznak nulovosti nebo příznak přetečení.</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Autofit/>
          </a:bodyPr>
          <a:lstStyle/>
          <a:p>
            <a:r>
              <a:rPr lang="cs-CZ" sz="3200" dirty="0">
                <a:latin typeface="Calibri" panose="020F0502020204030204" pitchFamily="34" charset="0"/>
              </a:rPr>
              <a:t>Operace ALU</a:t>
            </a:r>
          </a:p>
        </p:txBody>
      </p:sp>
      <p:sp>
        <p:nvSpPr>
          <p:cNvPr id="57347"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1938" indent="-261938">
              <a:buClr>
                <a:schemeClr val="tx2">
                  <a:lumMod val="60000"/>
                  <a:lumOff val="40000"/>
                </a:schemeClr>
              </a:buClr>
              <a:buFont typeface="Comenia Sans" pitchFamily="50" charset="-18"/>
              <a:buChar char="="/>
            </a:pPr>
            <a:r>
              <a:rPr lang="cs-CZ" sz="2400" dirty="0">
                <a:latin typeface="Calibri" panose="020F0502020204030204" pitchFamily="34" charset="0"/>
                <a:cs typeface="+mn-cs"/>
              </a:rPr>
              <a:t>Někdejší jednodušší ALU:</a:t>
            </a:r>
          </a:p>
          <a:p>
            <a:pPr marL="527050" lvl="1" indent="-261938">
              <a:buClr>
                <a:schemeClr val="tx2">
                  <a:lumMod val="60000"/>
                  <a:lumOff val="40000"/>
                </a:schemeClr>
              </a:buClr>
              <a:buFont typeface="Comenia Sans" pitchFamily="50" charset="-18"/>
              <a:buChar char="="/>
            </a:pPr>
            <a:r>
              <a:rPr lang="cs-CZ" sz="2000" dirty="0">
                <a:latin typeface="Calibri" panose="020F0502020204030204" pitchFamily="34" charset="0"/>
              </a:rPr>
              <a:t>Součet dvou čísel</a:t>
            </a:r>
          </a:p>
          <a:p>
            <a:pPr marL="527050" lvl="1" indent="-261938">
              <a:buClr>
                <a:schemeClr val="tx2">
                  <a:lumMod val="60000"/>
                  <a:lumOff val="40000"/>
                </a:schemeClr>
              </a:buClr>
              <a:buFont typeface="Comenia Sans" pitchFamily="50" charset="-18"/>
              <a:buChar char="="/>
            </a:pPr>
            <a:r>
              <a:rPr lang="cs-CZ" sz="2000" dirty="0">
                <a:latin typeface="Calibri" panose="020F0502020204030204" pitchFamily="34" charset="0"/>
              </a:rPr>
              <a:t>Rozdíl dvou čísel</a:t>
            </a:r>
          </a:p>
          <a:p>
            <a:pPr marL="527050" lvl="1" indent="-261938">
              <a:buClr>
                <a:schemeClr val="tx2">
                  <a:lumMod val="60000"/>
                  <a:lumOff val="40000"/>
                </a:schemeClr>
              </a:buClr>
              <a:buFont typeface="Comenia Sans" pitchFamily="50" charset="-18"/>
              <a:buChar char="="/>
            </a:pPr>
            <a:r>
              <a:rPr lang="cs-CZ" sz="2000" dirty="0">
                <a:latin typeface="Calibri" panose="020F0502020204030204" pitchFamily="34" charset="0"/>
              </a:rPr>
              <a:t>Výpočet dvojkového doplňku</a:t>
            </a:r>
          </a:p>
          <a:p>
            <a:pPr marL="527050" lvl="1" indent="-261938">
              <a:buClr>
                <a:schemeClr val="tx2">
                  <a:lumMod val="60000"/>
                  <a:lumOff val="40000"/>
                </a:schemeClr>
              </a:buClr>
              <a:buFont typeface="Comenia Sans" pitchFamily="50" charset="-18"/>
              <a:buChar char="="/>
            </a:pPr>
            <a:r>
              <a:rPr lang="cs-CZ" sz="2000" dirty="0">
                <a:latin typeface="Calibri" panose="020F0502020204030204" pitchFamily="34" charset="0"/>
              </a:rPr>
              <a:t>Porovnání dvou operandů</a:t>
            </a:r>
          </a:p>
          <a:p>
            <a:pPr marL="527050" lvl="1" indent="-261938">
              <a:buClr>
                <a:schemeClr val="tx2">
                  <a:lumMod val="60000"/>
                  <a:lumOff val="40000"/>
                </a:schemeClr>
              </a:buClr>
              <a:buFont typeface="Comenia Sans" pitchFamily="50" charset="-18"/>
              <a:buChar char="="/>
            </a:pPr>
            <a:r>
              <a:rPr lang="cs-CZ" sz="2000" dirty="0">
                <a:latin typeface="Calibri" panose="020F0502020204030204" pitchFamily="34" charset="0"/>
              </a:rPr>
              <a:t>Negace všech bitů prvního operandu</a:t>
            </a:r>
          </a:p>
          <a:p>
            <a:pPr marL="527050" lvl="1" indent="-261938">
              <a:buClr>
                <a:schemeClr val="tx2">
                  <a:lumMod val="60000"/>
                  <a:lumOff val="40000"/>
                </a:schemeClr>
              </a:buClr>
              <a:buFont typeface="Comenia Sans" pitchFamily="50" charset="-18"/>
              <a:buChar char="="/>
            </a:pPr>
            <a:r>
              <a:rPr lang="cs-CZ" sz="2000" dirty="0">
                <a:latin typeface="Calibri" panose="020F0502020204030204" pitchFamily="34" charset="0"/>
              </a:rPr>
              <a:t>Bitový logický součet</a:t>
            </a:r>
          </a:p>
          <a:p>
            <a:pPr marL="527050" lvl="1" indent="-261938">
              <a:buClr>
                <a:schemeClr val="tx2">
                  <a:lumMod val="60000"/>
                  <a:lumOff val="40000"/>
                </a:schemeClr>
              </a:buClr>
              <a:buFont typeface="Comenia Sans" pitchFamily="50" charset="-18"/>
              <a:buChar char="="/>
            </a:pPr>
            <a:r>
              <a:rPr lang="cs-CZ" sz="2000" dirty="0">
                <a:latin typeface="Calibri" panose="020F0502020204030204" pitchFamily="34" charset="0"/>
              </a:rPr>
              <a:t>Bitový logický součin</a:t>
            </a:r>
          </a:p>
          <a:p>
            <a:pPr marL="261938" indent="-261938">
              <a:buClr>
                <a:schemeClr val="tx2">
                  <a:lumMod val="60000"/>
                  <a:lumOff val="40000"/>
                </a:schemeClr>
              </a:buClr>
              <a:buFont typeface="Comenia Sans" pitchFamily="50" charset="-18"/>
              <a:buChar char="="/>
            </a:pPr>
            <a:r>
              <a:rPr lang="cs-CZ" sz="2400" dirty="0">
                <a:latin typeface="Calibri" panose="020F0502020204030204" pitchFamily="34" charset="0"/>
                <a:cs typeface="+mn-cs"/>
              </a:rPr>
              <a:t>Současné ALU jsou výrazně složitější, umí také:</a:t>
            </a:r>
          </a:p>
          <a:p>
            <a:pPr marL="527050" lvl="1" indent="-261938">
              <a:buClr>
                <a:schemeClr val="tx2">
                  <a:lumMod val="60000"/>
                  <a:lumOff val="40000"/>
                </a:schemeClr>
              </a:buClr>
              <a:buFont typeface="Comenia Sans" pitchFamily="50" charset="-18"/>
              <a:buChar char="="/>
            </a:pPr>
            <a:r>
              <a:rPr lang="cs-CZ" sz="2000" dirty="0">
                <a:latin typeface="Calibri" panose="020F0502020204030204" pitchFamily="34" charset="0"/>
              </a:rPr>
              <a:t>Součin dvou čísel</a:t>
            </a:r>
          </a:p>
          <a:p>
            <a:pPr marL="527050" lvl="1" indent="-261938">
              <a:buClr>
                <a:schemeClr val="tx2">
                  <a:lumMod val="60000"/>
                  <a:lumOff val="40000"/>
                </a:schemeClr>
              </a:buClr>
              <a:buFont typeface="Comenia Sans" pitchFamily="50" charset="-18"/>
              <a:buChar char="="/>
            </a:pPr>
            <a:r>
              <a:rPr lang="cs-CZ" sz="2000" dirty="0">
                <a:latin typeface="Calibri" panose="020F0502020204030204" pitchFamily="34" charset="0"/>
              </a:rPr>
              <a:t>Součet dvou čísel</a:t>
            </a:r>
            <a:endParaRPr lang="cs-CZ" sz="2400" dirty="0">
              <a:latin typeface="Calibri" panose="020F0502020204030204" pitchFamily="34" charset="0"/>
            </a:endParaRPr>
          </a:p>
          <a:p>
            <a:pPr marL="809625" lvl="2" indent="-261938">
              <a:buClr>
                <a:schemeClr val="tx2">
                  <a:lumMod val="60000"/>
                  <a:lumOff val="40000"/>
                </a:schemeClr>
              </a:buClr>
              <a:buFont typeface="Comenia Sans" pitchFamily="50" charset="-18"/>
              <a:buChar char="="/>
            </a:pPr>
            <a:r>
              <a:rPr lang="cs-CZ" sz="1800" dirty="0">
                <a:latin typeface="Calibri" panose="020F0502020204030204" pitchFamily="34" charset="0"/>
              </a:rPr>
              <a:t>Za ALU se obvykle nepovažuje jednotka provádějící operace v pohyblivé řádové čárce</a:t>
            </a:r>
          </a:p>
          <a:p>
            <a:pPr marL="261938" indent="-261938">
              <a:buClr>
                <a:schemeClr val="tx2">
                  <a:lumMod val="60000"/>
                  <a:lumOff val="40000"/>
                </a:schemeClr>
              </a:buClr>
              <a:buFont typeface="Comenia Sans" pitchFamily="50" charset="-18"/>
              <a:buChar char="="/>
            </a:pPr>
            <a:endParaRPr lang="cs-CZ" sz="2400" dirty="0">
              <a:solidFill>
                <a:schemeClr val="tx1">
                  <a:lumMod val="65000"/>
                  <a:lumOff val="35000"/>
                </a:schemeClr>
              </a:solidFill>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313923" y="478941"/>
            <a:ext cx="4743449" cy="550415"/>
          </a:xfrm>
        </p:spPr>
        <p:txBody>
          <a:bodyPr>
            <a:noAutofit/>
          </a:bodyPr>
          <a:lstStyle/>
          <a:p>
            <a:r>
              <a:rPr lang="cs-CZ" sz="2800" dirty="0">
                <a:latin typeface="Calibri" panose="020F0502020204030204" pitchFamily="34" charset="0"/>
              </a:rPr>
              <a:t>Příklad zapojení ALU v MCU</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51065" y="1146628"/>
            <a:ext cx="5305229" cy="5711372"/>
          </a:xfrm>
          <a:prstGeom prst="rect">
            <a:avLst/>
          </a:prstGeom>
          <a:noFill/>
        </p:spPr>
      </p:pic>
      <p:sp>
        <p:nvSpPr>
          <p:cNvPr id="2" name="Ovál 1"/>
          <p:cNvSpPr/>
          <p:nvPr/>
        </p:nvSpPr>
        <p:spPr>
          <a:xfrm>
            <a:off x="5951349" y="2805193"/>
            <a:ext cx="185980" cy="185980"/>
          </a:xfrm>
          <a:prstGeom prst="ellipse">
            <a:avLst/>
          </a:prstGeom>
          <a:solidFill>
            <a:srgbClr val="C00000"/>
          </a:solidFill>
          <a:ln w="12700">
            <a:solidFill>
              <a:schemeClr val="tx1">
                <a:lumMod val="65000"/>
                <a:lumOff val="3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a:p>
        </p:txBody>
      </p:sp>
      <p:sp>
        <p:nvSpPr>
          <p:cNvPr id="5" name="Ovál 4"/>
          <p:cNvSpPr/>
          <p:nvPr/>
        </p:nvSpPr>
        <p:spPr>
          <a:xfrm>
            <a:off x="3179574" y="3547691"/>
            <a:ext cx="185980" cy="185980"/>
          </a:xfrm>
          <a:prstGeom prst="ellipse">
            <a:avLst/>
          </a:prstGeom>
          <a:solidFill>
            <a:srgbClr val="92D050"/>
          </a:solidFill>
          <a:ln w="12700">
            <a:solidFill>
              <a:schemeClr val="tx1">
                <a:lumMod val="65000"/>
                <a:lumOff val="3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a:p>
        </p:txBody>
      </p:sp>
      <p:sp>
        <p:nvSpPr>
          <p:cNvPr id="6" name="Ovál 5"/>
          <p:cNvSpPr/>
          <p:nvPr/>
        </p:nvSpPr>
        <p:spPr>
          <a:xfrm>
            <a:off x="3179574" y="3547691"/>
            <a:ext cx="185980" cy="185980"/>
          </a:xfrm>
          <a:prstGeom prst="ellipse">
            <a:avLst/>
          </a:prstGeom>
          <a:solidFill>
            <a:srgbClr val="92D050"/>
          </a:solidFill>
          <a:ln w="12700">
            <a:solidFill>
              <a:schemeClr val="tx1">
                <a:lumMod val="65000"/>
                <a:lumOff val="3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a:p>
        </p:txBody>
      </p:sp>
      <p:sp>
        <p:nvSpPr>
          <p:cNvPr id="8" name="Ovál 7"/>
          <p:cNvSpPr/>
          <p:nvPr/>
        </p:nvSpPr>
        <p:spPr>
          <a:xfrm>
            <a:off x="4551506" y="4779305"/>
            <a:ext cx="185980" cy="185980"/>
          </a:xfrm>
          <a:prstGeom prst="ellipse">
            <a:avLst/>
          </a:prstGeom>
          <a:solidFill>
            <a:schemeClr val="accent2">
              <a:lumMod val="75000"/>
            </a:schemeClr>
          </a:solidFill>
          <a:ln w="12700">
            <a:solidFill>
              <a:schemeClr val="tx1">
                <a:lumMod val="65000"/>
                <a:lumOff val="3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a:p>
        </p:txBody>
      </p:sp>
      <p:sp>
        <p:nvSpPr>
          <p:cNvPr id="9" name="Ovál 8"/>
          <p:cNvSpPr/>
          <p:nvPr/>
        </p:nvSpPr>
        <p:spPr>
          <a:xfrm>
            <a:off x="2479541" y="5172211"/>
            <a:ext cx="185980" cy="185980"/>
          </a:xfrm>
          <a:prstGeom prst="ellipse">
            <a:avLst/>
          </a:prstGeom>
          <a:solidFill>
            <a:schemeClr val="accent2">
              <a:lumMod val="75000"/>
            </a:schemeClr>
          </a:solidFill>
          <a:ln w="12700">
            <a:solidFill>
              <a:schemeClr val="tx1">
                <a:lumMod val="65000"/>
                <a:lumOff val="3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a:p>
        </p:txBody>
      </p:sp>
      <p:sp>
        <p:nvSpPr>
          <p:cNvPr id="10" name="Ovál 9"/>
          <p:cNvSpPr/>
          <p:nvPr/>
        </p:nvSpPr>
        <p:spPr>
          <a:xfrm>
            <a:off x="6245996" y="5832262"/>
            <a:ext cx="185980" cy="185980"/>
          </a:xfrm>
          <a:prstGeom prst="ellipse">
            <a:avLst/>
          </a:prstGeom>
          <a:solidFill>
            <a:srgbClr val="FFC000"/>
          </a:solidFill>
          <a:ln w="12700">
            <a:solidFill>
              <a:schemeClr val="tx1">
                <a:lumMod val="65000"/>
                <a:lumOff val="3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a:p>
        </p:txBody>
      </p:sp>
      <p:sp>
        <p:nvSpPr>
          <p:cNvPr id="11" name="Ovál 10"/>
          <p:cNvSpPr/>
          <p:nvPr/>
        </p:nvSpPr>
        <p:spPr>
          <a:xfrm>
            <a:off x="6017255" y="4405286"/>
            <a:ext cx="185980" cy="185980"/>
          </a:xfrm>
          <a:prstGeom prst="ellipse">
            <a:avLst/>
          </a:prstGeom>
          <a:solidFill>
            <a:schemeClr val="accent6">
              <a:lumMod val="75000"/>
            </a:schemeClr>
          </a:solidFill>
          <a:ln w="12700">
            <a:solidFill>
              <a:schemeClr val="tx1">
                <a:lumMod val="65000"/>
                <a:lumOff val="3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0" presetClass="path" presetSubtype="0" accel="50000" decel="50000" fill="hold" grpId="0" nodeType="afterEffect">
                                  <p:stCondLst>
                                    <p:cond delay="0"/>
                                  </p:stCondLst>
                                  <p:childTnLst>
                                    <p:animMotion origin="layout" path="M 2.5E-6 -3.7037E-6 C 2.5E-6 -0.03356 0.00156 -0.19791 0.00104 -0.19745 C 0.00156 -0.19791 -0.30104 -0.19189 -0.30209 -0.19328 C -0.29948 -0.19467 -0.30382 -0.04213 -0.30417 -0.00231 " pathEditMode="relative" rAng="0" ptsTypes="ffff">
                                      <p:cBhvr>
                                        <p:cTn id="10" dur="3000" fill="hold"/>
                                        <p:tgtEl>
                                          <p:spTgt spid="2"/>
                                        </p:tgtEl>
                                        <p:attrNameLst>
                                          <p:attrName>ppt_x</p:attrName>
                                          <p:attrName>ppt_y</p:attrName>
                                        </p:attrNameLst>
                                      </p:cBhvr>
                                      <p:rCtr x="-15139" y="-9907"/>
                                    </p:animMotion>
                                  </p:childTnLst>
                                  <p:subTnLst>
                                    <p:set>
                                      <p:cBhvr override="childStyle">
                                        <p:cTn dur="1" fill="hold" display="0" masterRel="sameClick" afterEffect="1">
                                          <p:stCondLst>
                                            <p:cond evt="end" delay="0">
                                              <p:tn val="9"/>
                                            </p:cond>
                                          </p:stCondLst>
                                        </p:cTn>
                                        <p:tgtEl>
                                          <p:spTgt spid="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500"/>
                            </p:stCondLst>
                            <p:childTnLst>
                              <p:par>
                                <p:cTn id="20" presetID="0" presetClass="path" presetSubtype="0" accel="50000" decel="50000" fill="hold" grpId="0" nodeType="afterEffect">
                                  <p:stCondLst>
                                    <p:cond delay="0"/>
                                  </p:stCondLst>
                                  <p:childTnLst>
                                    <p:animMotion origin="layout" path="M 0.00035 0.00069 L 0.00052 0.06551 L -0.07656 0.06574 L -0.07656 0.12453 " pathEditMode="relative" rAng="0" ptsTypes="AAAA">
                                      <p:cBhvr>
                                        <p:cTn id="21" dur="2000" fill="hold"/>
                                        <p:tgtEl>
                                          <p:spTgt spid="5"/>
                                        </p:tgtEl>
                                        <p:attrNameLst>
                                          <p:attrName>ppt_x</p:attrName>
                                          <p:attrName>ppt_y</p:attrName>
                                        </p:attrNameLst>
                                      </p:cBhvr>
                                      <p:rCtr x="-3837" y="6181"/>
                                    </p:animMotion>
                                  </p:childTnLst>
                                  <p:subTnLst>
                                    <p:set>
                                      <p:cBhvr override="childStyle">
                                        <p:cTn dur="1" fill="hold" display="0" masterRel="sameClick" afterEffect="1">
                                          <p:stCondLst>
                                            <p:cond evt="end" delay="0">
                                              <p:tn val="20"/>
                                            </p:cond>
                                          </p:stCondLst>
                                        </p:cTn>
                                        <p:tgtEl>
                                          <p:spTgt spid="5"/>
                                        </p:tgtEl>
                                        <p:attrNameLst>
                                          <p:attrName>style.visibility</p:attrName>
                                        </p:attrNameLst>
                                      </p:cBhvr>
                                      <p:to>
                                        <p:strVal val="hidden"/>
                                      </p:to>
                                    </p:set>
                                  </p:subTnLst>
                                </p:cTn>
                              </p:par>
                              <p:par>
                                <p:cTn id="22" presetID="0" presetClass="path" presetSubtype="0" accel="50000" decel="50000" fill="hold" grpId="0" nodeType="withEffect">
                                  <p:stCondLst>
                                    <p:cond delay="0"/>
                                  </p:stCondLst>
                                  <p:childTnLst>
                                    <p:animMotion origin="layout" path="M 0.00035 0.00023 L 0.00087 0.06574 L 0.08403 0.06643 L 0.08403 0.12315 " pathEditMode="relative" rAng="0" ptsTypes="AAAA">
                                      <p:cBhvr>
                                        <p:cTn id="23" dur="2000" fill="hold"/>
                                        <p:tgtEl>
                                          <p:spTgt spid="6"/>
                                        </p:tgtEl>
                                        <p:attrNameLst>
                                          <p:attrName>ppt_x</p:attrName>
                                          <p:attrName>ppt_y</p:attrName>
                                        </p:attrNameLst>
                                      </p:cBhvr>
                                      <p:rCtr x="4184" y="6134"/>
                                    </p:animMotion>
                                  </p:childTnLst>
                                  <p:subTnLst>
                                    <p:set>
                                      <p:cBhvr override="childStyle">
                                        <p:cTn dur="1" fill="hold" display="0" masterRel="sameClick" afterEffect="1">
                                          <p:stCondLst>
                                            <p:cond evt="end" delay="0">
                                              <p:tn val="22"/>
                                            </p:cond>
                                          </p:stCondLst>
                                        </p:cTn>
                                        <p:tgtEl>
                                          <p:spTgt spid="6"/>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1"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500"/>
                            </p:stCondLst>
                            <p:childTnLst>
                              <p:par>
                                <p:cTn id="33" presetID="0" presetClass="path" presetSubtype="0" accel="50000" decel="50000" fill="hold" grpId="0" nodeType="afterEffect">
                                  <p:stCondLst>
                                    <p:cond delay="0"/>
                                  </p:stCondLst>
                                  <p:childTnLst>
                                    <p:animMotion origin="layout" path="M -2.5E-6 3.33333E-6 L 0.02396 3.33333E-6 L 0.025 -0.23611 L 0.08698 -0.23681 " pathEditMode="relative" rAng="0" ptsTypes="AAAA">
                                      <p:cBhvr>
                                        <p:cTn id="34" dur="2000" fill="hold"/>
                                        <p:tgtEl>
                                          <p:spTgt spid="8"/>
                                        </p:tgtEl>
                                        <p:attrNameLst>
                                          <p:attrName>ppt_x</p:attrName>
                                          <p:attrName>ppt_y</p:attrName>
                                        </p:attrNameLst>
                                      </p:cBhvr>
                                      <p:rCtr x="4340" y="-11852"/>
                                    </p:animMotion>
                                  </p:childTnLst>
                                  <p:subTnLst>
                                    <p:set>
                                      <p:cBhvr override="childStyle">
                                        <p:cTn dur="1" fill="hold" display="0" masterRel="sameClick" afterEffect="1">
                                          <p:stCondLst>
                                            <p:cond evt="end" delay="0">
                                              <p:tn val="33"/>
                                            </p:cond>
                                          </p:stCondLst>
                                        </p:cTn>
                                        <p:tgtEl>
                                          <p:spTgt spid="8"/>
                                        </p:tgtEl>
                                        <p:attrNameLst>
                                          <p:attrName>style.visibility</p:attrName>
                                        </p:attrNameLst>
                                      </p:cBhvr>
                                      <p:to>
                                        <p:strVal val="hidden"/>
                                      </p:to>
                                    </p:set>
                                  </p:subTnLst>
                                </p:cTn>
                              </p:par>
                              <p:par>
                                <p:cTn id="35" presetID="0" presetClass="path" presetSubtype="0" accel="50000" decel="50000" fill="hold" grpId="0" nodeType="withEffect">
                                  <p:stCondLst>
                                    <p:cond delay="0"/>
                                  </p:stCondLst>
                                  <p:childTnLst>
                                    <p:animMotion origin="layout" path="M 0 -2.59259E-6 L 0.00052 0.05116 L 0.28854 0.05255 L 0.28854 -0.05509 L 0.34583 -0.05509 " pathEditMode="relative" rAng="0" ptsTypes="AAAAA">
                                      <p:cBhvr>
                                        <p:cTn id="36" dur="2000" fill="hold"/>
                                        <p:tgtEl>
                                          <p:spTgt spid="9"/>
                                        </p:tgtEl>
                                        <p:attrNameLst>
                                          <p:attrName>ppt_x</p:attrName>
                                          <p:attrName>ppt_y</p:attrName>
                                        </p:attrNameLst>
                                      </p:cBhvr>
                                      <p:rCtr x="17292" y="-139"/>
                                    </p:animMotion>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1"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par>
                          <p:cTn id="42" fill="hold">
                            <p:stCondLst>
                              <p:cond delay="500"/>
                            </p:stCondLst>
                            <p:childTnLst>
                              <p:par>
                                <p:cTn id="43" presetID="0" presetClass="path" presetSubtype="0" accel="50000" decel="50000" fill="hold" grpId="0" nodeType="afterEffect">
                                  <p:stCondLst>
                                    <p:cond delay="0"/>
                                  </p:stCondLst>
                                  <p:childTnLst>
                                    <p:animMotion origin="layout" path="M 8.33333E-7 1.11111E-6 L -0.00017 -0.09653 " pathEditMode="relative" rAng="0" ptsTypes="AA">
                                      <p:cBhvr>
                                        <p:cTn id="44" dur="1000" fill="hold"/>
                                        <p:tgtEl>
                                          <p:spTgt spid="10"/>
                                        </p:tgtEl>
                                        <p:attrNameLst>
                                          <p:attrName>ppt_x</p:attrName>
                                          <p:attrName>ppt_y</p:attrName>
                                        </p:attrNameLst>
                                      </p:cBhvr>
                                      <p:rCtr x="-17" y="-4838"/>
                                    </p:animMotion>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1"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par>
                          <p:cTn id="50" fill="hold">
                            <p:stCondLst>
                              <p:cond delay="500"/>
                            </p:stCondLst>
                            <p:childTnLst>
                              <p:par>
                                <p:cTn id="51" presetID="0" presetClass="path" presetSubtype="0" accel="50000" decel="50000" fill="hold" grpId="0" nodeType="afterEffect">
                                  <p:stCondLst>
                                    <p:cond delay="0"/>
                                  </p:stCondLst>
                                  <p:childTnLst>
                                    <p:animMotion origin="layout" path="M 8.33333E-7 2.96296E-6 L -0.00052 -0.12385 " pathEditMode="relative" rAng="0" ptsTypes="AA">
                                      <p:cBhvr>
                                        <p:cTn id="52" dur="2000" fill="hold"/>
                                        <p:tgtEl>
                                          <p:spTgt spid="11"/>
                                        </p:tgtEl>
                                        <p:attrNameLst>
                                          <p:attrName>ppt_x</p:attrName>
                                          <p:attrName>ppt_y</p:attrName>
                                        </p:attrNameLst>
                                      </p:cBhvr>
                                      <p:rCtr x="-35" y="-6204"/>
                                    </p:animMotion>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2" nodeType="clickEffect">
                                  <p:stCondLst>
                                    <p:cond delay="0"/>
                                  </p:stCondLst>
                                  <p:childTnLst>
                                    <p:animEffect transition="out" filter="fade">
                                      <p:cBhvr>
                                        <p:cTn id="56" dur="500"/>
                                        <p:tgtEl>
                                          <p:spTgt spid="11"/>
                                        </p:tgtEl>
                                      </p:cBhvr>
                                    </p:animEffect>
                                    <p:set>
                                      <p:cBhvr>
                                        <p:cTn id="57" dur="1" fill="hold">
                                          <p:stCondLst>
                                            <p:cond delay="499"/>
                                          </p:stCondLst>
                                        </p:cTn>
                                        <p:tgtEl>
                                          <p:spTgt spid="11"/>
                                        </p:tgtEl>
                                        <p:attrNameLst>
                                          <p:attrName>style.visibility</p:attrName>
                                        </p:attrNameLst>
                                      </p:cBhvr>
                                      <p:to>
                                        <p:strVal val="hidden"/>
                                      </p:to>
                                    </p:set>
                                  </p:childTnLst>
                                </p:cTn>
                              </p:par>
                              <p:par>
                                <p:cTn id="58" presetID="10" presetClass="exit" presetSubtype="0" fill="hold" grpId="2" nodeType="withEffect">
                                  <p:stCondLst>
                                    <p:cond delay="0"/>
                                  </p:stCondLst>
                                  <p:childTnLst>
                                    <p:animEffect transition="out" filter="fade">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par>
                                <p:cTn id="61" presetID="10" presetClass="exit" presetSubtype="0" fill="hold" grpId="2" nodeType="withEffect">
                                  <p:stCondLst>
                                    <p:cond delay="0"/>
                                  </p:stCondLst>
                                  <p:childTnLst>
                                    <p:animEffect transition="out" filter="fade">
                                      <p:cBhvr>
                                        <p:cTn id="62" dur="500"/>
                                        <p:tgtEl>
                                          <p:spTgt spid="9"/>
                                        </p:tgtEl>
                                      </p:cBhvr>
                                    </p:animEffect>
                                    <p:set>
                                      <p:cBhvr>
                                        <p:cTn id="6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6" grpId="0" animBg="1"/>
      <p:bldP spid="6" grpId="1" animBg="1"/>
      <p:bldP spid="8" grpId="0" animBg="1"/>
      <p:bldP spid="8" grpId="1" animBg="1"/>
      <p:bldP spid="9" grpId="0" animBg="1"/>
      <p:bldP spid="9" grpId="1" animBg="1"/>
      <p:bldP spid="9" grpId="2" animBg="1"/>
      <p:bldP spid="10" grpId="0" animBg="1"/>
      <p:bldP spid="10" grpId="1" animBg="1"/>
      <p:bldP spid="10" grpId="2" animBg="1"/>
      <p:bldP spid="11" grpId="0" animBg="1"/>
      <p:bldP spid="11" grpId="1" animBg="1"/>
      <p:bldP spid="11"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e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6163" y="5097777"/>
            <a:ext cx="3822200" cy="1173482"/>
          </a:xfrm>
          <a:prstGeom prst="rect">
            <a:avLst/>
          </a:prstGeom>
        </p:spPr>
      </p:pic>
      <p:sp>
        <p:nvSpPr>
          <p:cNvPr id="100354" name="Rectangle 2"/>
          <p:cNvSpPr>
            <a:spLocks noGrp="1" noChangeArrowheads="1"/>
          </p:cNvSpPr>
          <p:nvPr>
            <p:ph type="title"/>
          </p:nvPr>
        </p:nvSpPr>
        <p:spPr/>
        <p:txBody>
          <a:bodyPr>
            <a:noAutofit/>
          </a:bodyPr>
          <a:lstStyle/>
          <a:p>
            <a:r>
              <a:rPr lang="cs-CZ" sz="3200" dirty="0">
                <a:latin typeface="Calibri" panose="020F0502020204030204" pitchFamily="34" charset="0"/>
              </a:rPr>
              <a:t>Registry a řadiče</a:t>
            </a:r>
          </a:p>
        </p:txBody>
      </p:sp>
      <mc:AlternateContent xmlns:mc="http://schemas.openxmlformats.org/markup-compatibility/2006" xmlns:a14="http://schemas.microsoft.com/office/drawing/2010/main">
        <mc:Choice Requires="a14">
          <p:sp>
            <p:nvSpPr>
              <p:cNvPr id="100355"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1938" indent="-261938">
                  <a:buClr>
                    <a:schemeClr val="tx2">
                      <a:lumMod val="60000"/>
                      <a:lumOff val="40000"/>
                    </a:schemeClr>
                  </a:buClr>
                  <a:buFont typeface="Comenia Sans" pitchFamily="50" charset="-18"/>
                  <a:buChar char="="/>
                </a:pPr>
                <a:r>
                  <a:rPr lang="cs-CZ" sz="2400" dirty="0">
                    <a:solidFill>
                      <a:schemeClr val="tx1"/>
                    </a:solidFill>
                    <a:latin typeface="Calibri" panose="020F0502020204030204" pitchFamily="34" charset="0"/>
                    <a:cs typeface="+mn-cs"/>
                  </a:rPr>
                  <a:t>Kromě ALU se v mikroprocesoru musí nacházet i řadič a sada registrů. </a:t>
                </a:r>
              </a:p>
              <a:p>
                <a:pPr marL="261938" indent="-261938">
                  <a:buClr>
                    <a:schemeClr val="tx2">
                      <a:lumMod val="60000"/>
                      <a:lumOff val="40000"/>
                    </a:schemeClr>
                  </a:buClr>
                  <a:buFont typeface="Comenia Sans" pitchFamily="50" charset="-18"/>
                  <a:buChar char="="/>
                </a:pPr>
                <a:r>
                  <a:rPr lang="cs-CZ" sz="2400" dirty="0">
                    <a:solidFill>
                      <a:schemeClr val="tx1"/>
                    </a:solidFill>
                    <a:latin typeface="Calibri" panose="020F0502020204030204" pitchFamily="34" charset="0"/>
                    <a:cs typeface="+mn-cs"/>
                  </a:rPr>
                  <a:t>Tyto bloky mikroprocesoru se z velké části skládají ze sekvenčních logických obvodů</a:t>
                </a:r>
              </a:p>
              <a:p>
                <a:pPr marL="527050" lvl="2" indent="-261938">
                  <a:buClr>
                    <a:schemeClr val="tx2">
                      <a:lumMod val="60000"/>
                      <a:lumOff val="40000"/>
                    </a:schemeClr>
                  </a:buClr>
                  <a:buFont typeface="Comenia Sans" pitchFamily="50" charset="-18"/>
                  <a:buChar char="="/>
                </a:pPr>
                <a:r>
                  <a:rPr lang="cs-CZ" sz="2000" dirty="0">
                    <a:solidFill>
                      <a:schemeClr val="tx1"/>
                    </a:solidFill>
                    <a:latin typeface="Calibri" panose="020F0502020204030204" pitchFamily="34" charset="0"/>
                  </a:rPr>
                  <a:t>obvodů, jejichž výstup závisí nejenom na stavu vstupů, ale také na předchozích stavech obvodu </a:t>
                </a:r>
              </a:p>
              <a:p>
                <a:pPr marL="527050" lvl="2" indent="-261938">
                  <a:buClr>
                    <a:schemeClr val="tx2">
                      <a:lumMod val="60000"/>
                      <a:lumOff val="40000"/>
                    </a:schemeClr>
                  </a:buClr>
                  <a:buFont typeface="Comenia Sans" pitchFamily="50" charset="-18"/>
                  <a:buChar char="="/>
                </a:pPr>
                <a:r>
                  <a:rPr lang="cs-CZ" sz="2000" dirty="0">
                    <a:latin typeface="Calibri" panose="020F0502020204030204" pitchFamily="34" charset="0"/>
                  </a:rPr>
                  <a:t>obsahuje nějakou formu paměti</a:t>
                </a:r>
              </a:p>
              <a:p>
                <a:pPr marL="261938" indent="-261938">
                  <a:buClr>
                    <a:schemeClr val="tx2">
                      <a:lumMod val="60000"/>
                      <a:lumOff val="40000"/>
                    </a:schemeClr>
                  </a:buClr>
                  <a:buFont typeface="Comenia Sans" pitchFamily="50" charset="-18"/>
                  <a:buChar char="="/>
                </a:pPr>
                <a:r>
                  <a:rPr lang="cs-CZ" sz="2400" dirty="0">
                    <a:solidFill>
                      <a:schemeClr val="tx1"/>
                    </a:solidFill>
                    <a:latin typeface="Calibri" panose="020F0502020204030204" pitchFamily="34" charset="0"/>
                  </a:rPr>
                  <a:t>Mezi nejjednodušší patří klopné obvody (paměťové členy)</a:t>
                </a:r>
              </a:p>
              <a:p>
                <a:pPr marL="525463" lvl="1" indent="-261938" defTabSz="531813">
                  <a:buClr>
                    <a:schemeClr val="tx2">
                      <a:lumMod val="60000"/>
                      <a:lumOff val="40000"/>
                    </a:schemeClr>
                  </a:buClr>
                  <a:buFont typeface="Comenia Sans" pitchFamily="50" charset="-18"/>
                  <a:buChar char="="/>
                </a:pPr>
                <a:r>
                  <a:rPr lang="cs-CZ" sz="2000" dirty="0">
                    <a:solidFill>
                      <a:schemeClr val="tx1"/>
                    </a:solidFill>
                    <a:latin typeface="Calibri" panose="020F0502020204030204" pitchFamily="34" charset="0"/>
                  </a:rPr>
                  <a:t>klopný obvod je možné považovat za jednobitovou paměťovou buňku</a:t>
                </a:r>
              </a:p>
              <a:p>
                <a:pPr marL="527050" lvl="1" indent="-261938">
                  <a:buClr>
                    <a:schemeClr val="tx2">
                      <a:lumMod val="60000"/>
                      <a:lumOff val="40000"/>
                    </a:schemeClr>
                  </a:buClr>
                  <a:buFont typeface="Comenia Sans" pitchFamily="50" charset="-18"/>
                  <a:buChar char="="/>
                </a:pPr>
                <a:r>
                  <a:rPr lang="cs-CZ" sz="2000" dirty="0">
                    <a:solidFill>
                      <a:schemeClr val="tx1"/>
                    </a:solidFill>
                    <a:latin typeface="Calibri" panose="020F0502020204030204" pitchFamily="34" charset="0"/>
                  </a:rPr>
                  <a:t>Základním klopným obvodem je RS</a:t>
                </a:r>
              </a:p>
              <a:p>
                <a:pPr marL="809625" lvl="2" indent="-261938">
                  <a:buClr>
                    <a:schemeClr val="tx2">
                      <a:lumMod val="60000"/>
                      <a:lumOff val="40000"/>
                    </a:schemeClr>
                  </a:buClr>
                  <a:buFont typeface="Comenia Sans" pitchFamily="50" charset="-18"/>
                  <a:buChar char="="/>
                </a:pPr>
                <a:r>
                  <a:rPr lang="cs-CZ" sz="1800" dirty="0">
                    <a:solidFill>
                      <a:schemeClr val="tx1"/>
                    </a:solidFill>
                    <a:latin typeface="Calibri" panose="020F0502020204030204" pitchFamily="34" charset="0"/>
                  </a:rPr>
                  <a:t>má dva vstupy označené </a:t>
                </a:r>
                <a:br>
                  <a:rPr lang="cs-CZ" sz="1800" dirty="0">
                    <a:solidFill>
                      <a:schemeClr val="tx1"/>
                    </a:solidFill>
                    <a:latin typeface="Calibri" panose="020F0502020204030204" pitchFamily="34" charset="0"/>
                  </a:rPr>
                </a:br>
                <a:r>
                  <a:rPr lang="cs-CZ" sz="1800" dirty="0">
                    <a:solidFill>
                      <a:schemeClr val="tx1"/>
                    </a:solidFill>
                    <a:latin typeface="Calibri" panose="020F0502020204030204" pitchFamily="34" charset="0"/>
                  </a:rPr>
                  <a:t>symboly R (reset) a S (set)</a:t>
                </a:r>
                <a:br>
                  <a:rPr lang="cs-CZ" sz="1800" dirty="0">
                    <a:solidFill>
                      <a:schemeClr val="tx1"/>
                    </a:solidFill>
                    <a:latin typeface="Calibri" panose="020F0502020204030204" pitchFamily="34" charset="0"/>
                  </a:rPr>
                </a:br>
                <a:r>
                  <a:rPr lang="cs-CZ" sz="1800" dirty="0">
                    <a:solidFill>
                      <a:schemeClr val="tx1"/>
                    </a:solidFill>
                    <a:latin typeface="Calibri" panose="020F0502020204030204" pitchFamily="34" charset="0"/>
                  </a:rPr>
                  <a:t> a dva výstupy označené symbolem </a:t>
                </a:r>
                <a14:m>
                  <m:oMath xmlns:m="http://schemas.openxmlformats.org/officeDocument/2006/math">
                    <m:r>
                      <a:rPr lang="cs-CZ" sz="1800" i="1">
                        <a:solidFill>
                          <a:schemeClr val="tx1"/>
                        </a:solidFill>
                        <a:latin typeface="Cambria Math"/>
                      </a:rPr>
                      <m:t>𝑄</m:t>
                    </m:r>
                  </m:oMath>
                </a14:m>
                <a:r>
                  <a:rPr lang="cs-CZ" sz="1800" dirty="0">
                    <a:solidFill>
                      <a:schemeClr val="tx1"/>
                    </a:solidFill>
                    <a:latin typeface="Calibri" panose="020F0502020204030204" pitchFamily="34" charset="0"/>
                  </a:rPr>
                  <a:t> a </a:t>
                </a:r>
                <a14:m>
                  <m:oMath xmlns:m="http://schemas.openxmlformats.org/officeDocument/2006/math">
                    <m:acc>
                      <m:accPr>
                        <m:chr m:val="̅"/>
                        <m:ctrlPr>
                          <a:rPr lang="cs-CZ" sz="1800" b="0" i="1" smtClean="0">
                            <a:solidFill>
                              <a:schemeClr val="tx1"/>
                            </a:solidFill>
                            <a:latin typeface="Cambria Math" panose="02040503050406030204" pitchFamily="18" charset="0"/>
                          </a:rPr>
                        </m:ctrlPr>
                      </m:accPr>
                      <m:e>
                        <m:r>
                          <a:rPr lang="cs-CZ" sz="1800" b="0" i="1" smtClean="0">
                            <a:solidFill>
                              <a:schemeClr val="tx1"/>
                            </a:solidFill>
                            <a:latin typeface="Cambria Math"/>
                          </a:rPr>
                          <m:t>𝑄</m:t>
                        </m:r>
                      </m:e>
                    </m:acc>
                  </m:oMath>
                </a14:m>
                <a:endParaRPr lang="cs-CZ" sz="1800" dirty="0">
                  <a:solidFill>
                    <a:schemeClr val="tx1"/>
                  </a:solidFill>
                  <a:latin typeface="Calibri" panose="020F0502020204030204" pitchFamily="34" charset="0"/>
                </a:endParaRPr>
              </a:p>
              <a:p>
                <a:pPr marL="261938" lvl="1" indent="-261938">
                  <a:buClr>
                    <a:schemeClr val="tx2">
                      <a:lumMod val="60000"/>
                      <a:lumOff val="40000"/>
                    </a:schemeClr>
                  </a:buClr>
                  <a:buFont typeface="Comenia Sans" pitchFamily="50" charset="-18"/>
                  <a:buChar char="="/>
                </a:pPr>
                <a:endParaRPr lang="cs-CZ" sz="2000" dirty="0">
                  <a:solidFill>
                    <a:schemeClr val="tx1">
                      <a:lumMod val="65000"/>
                      <a:lumOff val="35000"/>
                    </a:schemeClr>
                  </a:solidFill>
                </a:endParaRPr>
              </a:p>
              <a:p>
                <a:pPr marL="261938" indent="-261938">
                  <a:buClr>
                    <a:schemeClr val="tx2">
                      <a:lumMod val="60000"/>
                      <a:lumOff val="40000"/>
                    </a:schemeClr>
                  </a:buClr>
                  <a:buFont typeface="Comenia Sans" pitchFamily="50" charset="-18"/>
                  <a:buChar char="="/>
                </a:pPr>
                <a:endParaRPr lang="cs-CZ" sz="2400" dirty="0">
                  <a:solidFill>
                    <a:schemeClr val="tx1">
                      <a:lumMod val="65000"/>
                      <a:lumOff val="35000"/>
                    </a:schemeClr>
                  </a:solidFill>
                  <a:cs typeface="+mn-cs"/>
                </a:endParaRPr>
              </a:p>
            </p:txBody>
          </p:sp>
        </mc:Choice>
        <mc:Fallback xmlns="">
          <p:sp>
            <p:nvSpPr>
              <p:cNvPr id="100355" name="Rectangle 3"/>
              <p:cNvSpPr>
                <a:spLocks noGrp="1" noRot="1" noChangeAspect="1" noMove="1" noResize="1" noEditPoints="1" noAdjustHandles="1" noChangeArrowheads="1" noChangeShapeType="1" noTextEdit="1"/>
              </p:cNvSpPr>
              <p:nvPr>
                <p:ph type="body" idx="4294967295"/>
              </p:nvPr>
            </p:nvSpPr>
            <p:spPr>
              <a:xfrm>
                <a:off x="250825" y="1600200"/>
                <a:ext cx="8642350" cy="4924425"/>
              </a:xfrm>
              <a:prstGeom prst="rect">
                <a:avLst/>
              </a:prstGeom>
              <a:blipFill rotWithShape="1">
                <a:blip r:embed="rId4"/>
                <a:stretch>
                  <a:fillRect l="-1128" t="-991" r="-282"/>
                </a:stretch>
              </a:blipFill>
            </p:spPr>
            <p:txBody>
              <a:bodyPr/>
              <a:lstStyle/>
              <a:p>
                <a:r>
                  <a:rPr lang="cs-CZ">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noAutofit/>
          </a:bodyPr>
          <a:lstStyle/>
          <a:p>
            <a:r>
              <a:rPr lang="cs-CZ" sz="3200" dirty="0">
                <a:latin typeface="Calibri" panose="020F0502020204030204" pitchFamily="34" charset="0"/>
              </a:rPr>
              <a:t>Registry</a:t>
            </a:r>
          </a:p>
        </p:txBody>
      </p:sp>
      <p:pic>
        <p:nvPicPr>
          <p:cNvPr id="113676" name="Picture 12" descr="pc0306"/>
          <p:cNvPicPr>
            <a:picLocks noChangeAspect="1" noChangeArrowheads="1"/>
          </p:cNvPicPr>
          <p:nvPr/>
        </p:nvPicPr>
        <p:blipFill>
          <a:blip r:embed="rId3"/>
          <a:srcRect/>
          <a:stretch>
            <a:fillRect/>
          </a:stretch>
        </p:blipFill>
        <p:spPr bwMode="auto">
          <a:xfrm>
            <a:off x="0" y="2420938"/>
            <a:ext cx="9144000" cy="2935287"/>
          </a:xfrm>
          <a:prstGeom prst="rect">
            <a:avLst/>
          </a:prstGeom>
          <a:noFill/>
        </p:spPr>
      </p:pic>
      <p:sp>
        <p:nvSpPr>
          <p:cNvPr id="113677" name="Text Box 13"/>
          <p:cNvSpPr txBox="1">
            <a:spLocks noChangeArrowheads="1"/>
          </p:cNvSpPr>
          <p:nvPr/>
        </p:nvSpPr>
        <p:spPr bwMode="auto">
          <a:xfrm>
            <a:off x="539750" y="5805488"/>
            <a:ext cx="7704138" cy="523220"/>
          </a:xfrm>
          <a:prstGeom prst="rect">
            <a:avLst/>
          </a:prstGeom>
          <a:noFill/>
          <a:ln w="9525">
            <a:noFill/>
            <a:miter lim="800000"/>
            <a:headEnd/>
            <a:tailEnd/>
          </a:ln>
          <a:effectLst/>
        </p:spPr>
        <p:txBody>
          <a:bodyPr>
            <a:spAutoFit/>
          </a:bodyPr>
          <a:lstStyle/>
          <a:p>
            <a:pPr algn="ctr">
              <a:spcBef>
                <a:spcPct val="50000"/>
              </a:spcBef>
            </a:pPr>
            <a:r>
              <a:rPr lang="cs-CZ" sz="2800" dirty="0">
                <a:latin typeface="Calibri" panose="020F0502020204030204" pitchFamily="34" charset="0"/>
              </a:rPr>
              <a:t>Časový diagram klopného obvodu D</a:t>
            </a:r>
          </a:p>
        </p:txBody>
      </p:sp>
      <p:sp>
        <p:nvSpPr>
          <p:cNvPr id="2" name="TextovéPole 1"/>
          <p:cNvSpPr txBox="1"/>
          <p:nvPr/>
        </p:nvSpPr>
        <p:spPr>
          <a:xfrm>
            <a:off x="-46494" y="2513926"/>
            <a:ext cx="1317356" cy="2554545"/>
          </a:xfrm>
          <a:prstGeom prst="rect">
            <a:avLst/>
          </a:prstGeom>
          <a:solidFill>
            <a:schemeClr val="bg1"/>
          </a:solidFill>
        </p:spPr>
        <p:txBody>
          <a:bodyPr wrap="square" rtlCol="0">
            <a:spAutoFit/>
          </a:bodyPr>
          <a:lstStyle/>
          <a:p>
            <a:pPr algn="ctr"/>
            <a:r>
              <a:rPr lang="cs-CZ" sz="3200" b="1" dirty="0"/>
              <a:t>D</a:t>
            </a:r>
          </a:p>
          <a:p>
            <a:pPr algn="ctr"/>
            <a:endParaRPr lang="cs-CZ" sz="3200" b="1" dirty="0"/>
          </a:p>
          <a:p>
            <a:pPr algn="ctr"/>
            <a:r>
              <a:rPr lang="cs-CZ" sz="3200" b="1" dirty="0"/>
              <a:t>Clock</a:t>
            </a:r>
          </a:p>
          <a:p>
            <a:pPr algn="ctr"/>
            <a:endParaRPr lang="cs-CZ" sz="3200" b="1" dirty="0"/>
          </a:p>
          <a:p>
            <a:pPr algn="ctr"/>
            <a:r>
              <a:rPr lang="cs-CZ" sz="3200" b="1" dirty="0"/>
              <a:t>Q</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repeatCount="4000" fill="remove" nodeType="clickEffect">
                                  <p:stCondLst>
                                    <p:cond delay="0"/>
                                  </p:stCondLst>
                                  <p:childTnLst>
                                    <p:set>
                                      <p:cBhvr>
                                        <p:cTn id="6" dur="1" fill="hold">
                                          <p:stCondLst>
                                            <p:cond delay="0"/>
                                          </p:stCondLst>
                                        </p:cTn>
                                        <p:tgtEl>
                                          <p:spTgt spid="113676"/>
                                        </p:tgtEl>
                                        <p:attrNameLst>
                                          <p:attrName>style.visibility</p:attrName>
                                        </p:attrNameLst>
                                      </p:cBhvr>
                                      <p:to>
                                        <p:strVal val="visible"/>
                                      </p:to>
                                    </p:set>
                                    <p:animEffect transition="in" filter="wipe(left)">
                                      <p:cBhvr>
                                        <p:cTn id="7" dur="5000"/>
                                        <p:tgtEl>
                                          <p:spTgt spid="113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noAutofit/>
          </a:bodyPr>
          <a:lstStyle/>
          <a:p>
            <a:r>
              <a:rPr lang="cs-CZ" sz="3200" dirty="0">
                <a:latin typeface="Calibri" panose="020F0502020204030204" pitchFamily="34" charset="0"/>
              </a:rPr>
              <a:t>Registry</a:t>
            </a:r>
          </a:p>
        </p:txBody>
      </p:sp>
      <p:sp>
        <p:nvSpPr>
          <p:cNvPr id="110595"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1938" indent="-261938">
              <a:buClr>
                <a:schemeClr val="tx2">
                  <a:lumMod val="60000"/>
                  <a:lumOff val="40000"/>
                </a:schemeClr>
              </a:buClr>
              <a:buFont typeface="Comenia Sans" pitchFamily="50" charset="-18"/>
              <a:buChar char="="/>
            </a:pPr>
            <a:r>
              <a:rPr lang="cs-CZ" sz="2800" dirty="0">
                <a:latin typeface="Calibri" panose="020F0502020204030204" pitchFamily="34" charset="0"/>
                <a:cs typeface="+mn-cs"/>
              </a:rPr>
              <a:t>Paralelním spojením několika klopných obvodů typu D (nebo i RS) vznikne registr</a:t>
            </a:r>
          </a:p>
          <a:p>
            <a:pPr marL="261938" indent="-261938">
              <a:buClr>
                <a:schemeClr val="tx2">
                  <a:lumMod val="60000"/>
                  <a:lumOff val="40000"/>
                </a:schemeClr>
              </a:buClr>
              <a:buFont typeface="Comenia Sans" pitchFamily="50" charset="-18"/>
              <a:buChar char="="/>
            </a:pPr>
            <a:r>
              <a:rPr lang="cs-CZ" sz="2800" dirty="0">
                <a:latin typeface="Calibri" panose="020F0502020204030204" pitchFamily="34" charset="0"/>
                <a:cs typeface="+mn-cs"/>
              </a:rPr>
              <a:t>Umožňuje uschovat n-bitovou hodnotu</a:t>
            </a:r>
          </a:p>
          <a:p>
            <a:pPr marL="527050" lvl="1" indent="-261938">
              <a:buClr>
                <a:schemeClr val="tx2">
                  <a:lumMod val="60000"/>
                  <a:lumOff val="40000"/>
                </a:schemeClr>
              </a:buClr>
              <a:buFont typeface="Comenia Sans" pitchFamily="50" charset="-18"/>
              <a:buChar char="="/>
            </a:pPr>
            <a:r>
              <a:rPr lang="cs-CZ" sz="2400" dirty="0">
                <a:latin typeface="Calibri" panose="020F0502020204030204" pitchFamily="34" charset="0"/>
              </a:rPr>
              <a:t>V mikroprocesorech je obecně umístěno větší množství registrů, typicky bývají minimálně dva registry na vstupech ALU a jeden registr pracuje ve funkci ukazatele na zpracovávanou instrukci</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p:cNvSpPr>
            <a:spLocks noGrp="1"/>
          </p:cNvSpPr>
          <p:nvPr>
            <p:ph type="ctrTitle"/>
          </p:nvPr>
        </p:nvSpPr>
        <p:spPr>
          <a:xfrm>
            <a:off x="806520" y="1972296"/>
            <a:ext cx="5715000" cy="1117600"/>
          </a:xfrm>
        </p:spPr>
        <p:txBody>
          <a:bodyPr/>
          <a:lstStyle/>
          <a:p>
            <a:pPr algn="r"/>
            <a:r>
              <a:rPr lang="cs-CZ" dirty="0"/>
              <a:t>Děkuji za pozornost…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434841" y="478941"/>
            <a:ext cx="4305316" cy="550415"/>
          </a:xfrm>
        </p:spPr>
        <p:txBody>
          <a:bodyPr>
            <a:normAutofit/>
          </a:bodyPr>
          <a:lstStyle/>
          <a:p>
            <a:r>
              <a:rPr lang="cs-CZ" dirty="0">
                <a:latin typeface="Calibri" panose="020F0502020204030204" pitchFamily="34" charset="0"/>
              </a:rPr>
              <a:t>Von Neumannova architektura </a:t>
            </a:r>
          </a:p>
        </p:txBody>
      </p:sp>
      <p:sp>
        <p:nvSpPr>
          <p:cNvPr id="11" name="Obdélník 10"/>
          <p:cNvSpPr/>
          <p:nvPr/>
        </p:nvSpPr>
        <p:spPr>
          <a:xfrm>
            <a:off x="899886" y="1270001"/>
            <a:ext cx="2191657" cy="14078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cs-CZ" dirty="0"/>
              <a:t>řadič</a:t>
            </a:r>
          </a:p>
        </p:txBody>
      </p:sp>
      <p:sp>
        <p:nvSpPr>
          <p:cNvPr id="12" name="Obdélník 11"/>
          <p:cNvSpPr/>
          <p:nvPr/>
        </p:nvSpPr>
        <p:spPr>
          <a:xfrm>
            <a:off x="6001658" y="1270001"/>
            <a:ext cx="2191657" cy="14078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cs-CZ" dirty="0"/>
              <a:t>aritmeticko-logická jednotka</a:t>
            </a:r>
          </a:p>
        </p:txBody>
      </p:sp>
      <p:sp>
        <p:nvSpPr>
          <p:cNvPr id="13" name="Obdélník 12"/>
          <p:cNvSpPr/>
          <p:nvPr/>
        </p:nvSpPr>
        <p:spPr>
          <a:xfrm>
            <a:off x="3519715" y="3403600"/>
            <a:ext cx="2191657" cy="14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cs-CZ" dirty="0"/>
              <a:t>operační paměť</a:t>
            </a:r>
          </a:p>
        </p:txBody>
      </p:sp>
      <p:sp>
        <p:nvSpPr>
          <p:cNvPr id="14" name="Obdélník 13"/>
          <p:cNvSpPr/>
          <p:nvPr/>
        </p:nvSpPr>
        <p:spPr>
          <a:xfrm>
            <a:off x="936172" y="5123544"/>
            <a:ext cx="2191657" cy="14078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cs-CZ" dirty="0"/>
              <a:t>vstupní zařízení</a:t>
            </a:r>
          </a:p>
        </p:txBody>
      </p:sp>
      <p:sp>
        <p:nvSpPr>
          <p:cNvPr id="15" name="Obdélník 14"/>
          <p:cNvSpPr/>
          <p:nvPr/>
        </p:nvSpPr>
        <p:spPr>
          <a:xfrm>
            <a:off x="6023428" y="5123544"/>
            <a:ext cx="2191657" cy="14078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cs-CZ" dirty="0"/>
              <a:t>výstupní zařízení</a:t>
            </a:r>
          </a:p>
        </p:txBody>
      </p:sp>
      <p:cxnSp>
        <p:nvCxnSpPr>
          <p:cNvPr id="20" name="Přímá spojovací šipka 19"/>
          <p:cNvCxnSpPr>
            <a:stCxn id="11" idx="3"/>
            <a:endCxn id="12" idx="1"/>
          </p:cNvCxnSpPr>
          <p:nvPr/>
        </p:nvCxnSpPr>
        <p:spPr>
          <a:xfrm>
            <a:off x="3091543" y="1973944"/>
            <a:ext cx="2910115" cy="158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2" name="Tvar 21"/>
          <p:cNvCxnSpPr>
            <a:stCxn id="11" idx="2"/>
            <a:endCxn id="13" idx="1"/>
          </p:cNvCxnSpPr>
          <p:nvPr/>
        </p:nvCxnSpPr>
        <p:spPr>
          <a:xfrm rot="16200000" flipH="1">
            <a:off x="2042887" y="2630715"/>
            <a:ext cx="1429656" cy="1524000"/>
          </a:xfrm>
          <a:prstGeom prst="bentConnector2">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4" name="Tvar 23"/>
          <p:cNvCxnSpPr>
            <a:stCxn id="12" idx="2"/>
            <a:endCxn id="13" idx="3"/>
          </p:cNvCxnSpPr>
          <p:nvPr/>
        </p:nvCxnSpPr>
        <p:spPr>
          <a:xfrm rot="5400000">
            <a:off x="5689602" y="2699658"/>
            <a:ext cx="1429656" cy="1386115"/>
          </a:xfrm>
          <a:prstGeom prst="bentConnector2">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6" name="Tvar 25"/>
          <p:cNvCxnSpPr>
            <a:stCxn id="14" idx="0"/>
          </p:cNvCxnSpPr>
          <p:nvPr/>
        </p:nvCxnSpPr>
        <p:spPr>
          <a:xfrm rot="5400000" flipH="1" flipV="1">
            <a:off x="2460172" y="4071259"/>
            <a:ext cx="624114" cy="1480457"/>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28" name="Tvar 27"/>
          <p:cNvCxnSpPr>
            <a:endCxn id="15" idx="0"/>
          </p:cNvCxnSpPr>
          <p:nvPr/>
        </p:nvCxnSpPr>
        <p:spPr>
          <a:xfrm>
            <a:off x="5704114" y="4470400"/>
            <a:ext cx="1415143" cy="653144"/>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29" name="TextovéPole 28"/>
          <p:cNvSpPr txBox="1"/>
          <p:nvPr/>
        </p:nvSpPr>
        <p:spPr>
          <a:xfrm>
            <a:off x="2119086" y="2989943"/>
            <a:ext cx="1190171" cy="369332"/>
          </a:xfrm>
          <a:prstGeom prst="rect">
            <a:avLst/>
          </a:prstGeom>
          <a:noFill/>
        </p:spPr>
        <p:txBody>
          <a:bodyPr wrap="square" rtlCol="0">
            <a:spAutoFit/>
          </a:bodyPr>
          <a:lstStyle/>
          <a:p>
            <a:r>
              <a:rPr lang="cs-CZ" dirty="0"/>
              <a:t>Instrukce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Autofit/>
          </a:bodyPr>
          <a:lstStyle/>
          <a:p>
            <a:r>
              <a:rPr lang="cs-CZ" sz="3200" dirty="0">
                <a:latin typeface="Calibri" panose="020F0502020204030204" pitchFamily="34" charset="0"/>
              </a:rPr>
              <a:t>Vznik mikroprocesoru</a:t>
            </a:r>
          </a:p>
        </p:txBody>
      </p:sp>
      <p:sp>
        <p:nvSpPr>
          <p:cNvPr id="10243"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6700" indent="-266700">
              <a:buClr>
                <a:schemeClr val="tx2">
                  <a:lumMod val="60000"/>
                  <a:lumOff val="40000"/>
                </a:schemeClr>
              </a:buClr>
              <a:buFont typeface="Comenia Sans" pitchFamily="50" charset="-18"/>
              <a:buChar char="="/>
            </a:pPr>
            <a:r>
              <a:rPr lang="cs-CZ" sz="2800" dirty="0">
                <a:latin typeface="Calibri" panose="020F0502020204030204" pitchFamily="34" charset="0"/>
                <a:cs typeface="+mn-cs"/>
              </a:rPr>
              <a:t>Postupná integrace </a:t>
            </a:r>
            <a:r>
              <a:rPr lang="cs-CZ" sz="2800" dirty="0">
                <a:latin typeface="Calibri" panose="020F0502020204030204" pitchFamily="34" charset="0"/>
                <a:cs typeface="+mn-cs"/>
                <a:sym typeface="Wingdings" pitchFamily="2" charset="2"/>
              </a:rPr>
              <a:t> modifikace von Neumannovy architektury:</a:t>
            </a:r>
          </a:p>
          <a:p>
            <a:pPr marL="531813" lvl="1" indent="-266700">
              <a:buClr>
                <a:schemeClr val="tx2">
                  <a:lumMod val="60000"/>
                  <a:lumOff val="40000"/>
                </a:schemeClr>
              </a:buClr>
              <a:buFont typeface="Comenia Sans" pitchFamily="50" charset="-18"/>
              <a:buChar char="="/>
            </a:pPr>
            <a:r>
              <a:rPr lang="cs-CZ" sz="2400" dirty="0">
                <a:latin typeface="Calibri" panose="020F0502020204030204" pitchFamily="34" charset="0"/>
                <a:sym typeface="Wingdings" pitchFamily="2" charset="2"/>
              </a:rPr>
              <a:t>Řadič a ALU spojeny do jednoho čipu = mikroprocesor</a:t>
            </a:r>
          </a:p>
          <a:p>
            <a:pPr marL="531813" lvl="1" indent="-266700">
              <a:buClr>
                <a:schemeClr val="tx2">
                  <a:lumMod val="60000"/>
                  <a:lumOff val="40000"/>
                </a:schemeClr>
              </a:buClr>
              <a:buFont typeface="Comenia Sans" pitchFamily="50" charset="-18"/>
              <a:buChar char="="/>
            </a:pPr>
            <a:r>
              <a:rPr lang="cs-CZ" sz="2400" dirty="0">
                <a:latin typeface="Calibri" panose="020F0502020204030204" pitchFamily="34" charset="0"/>
                <a:sym typeface="Wingdings" pitchFamily="2" charset="2"/>
              </a:rPr>
              <a:t>Zjednodušení přístupu k operační paměti</a:t>
            </a:r>
          </a:p>
          <a:p>
            <a:pPr marL="531813" lvl="1" indent="-266700">
              <a:buClr>
                <a:schemeClr val="tx2">
                  <a:lumMod val="60000"/>
                  <a:lumOff val="40000"/>
                </a:schemeClr>
              </a:buClr>
              <a:buFont typeface="Comenia Sans" pitchFamily="50" charset="-18"/>
              <a:buChar char="="/>
            </a:pPr>
            <a:r>
              <a:rPr lang="cs-CZ" sz="2400" dirty="0">
                <a:latin typeface="Calibri" panose="020F0502020204030204" pitchFamily="34" charset="0"/>
                <a:sym typeface="Wingdings" pitchFamily="2" charset="2"/>
              </a:rPr>
              <a:t>Tři typy sběrnic:</a:t>
            </a:r>
          </a:p>
          <a:p>
            <a:pPr marL="1008063" lvl="2" indent="-342900">
              <a:buClr>
                <a:schemeClr val="tx2">
                  <a:lumMod val="60000"/>
                  <a:lumOff val="40000"/>
                </a:schemeClr>
              </a:buClr>
            </a:pPr>
            <a:r>
              <a:rPr lang="cs-CZ" sz="2000" dirty="0">
                <a:latin typeface="Calibri" panose="020F0502020204030204" pitchFamily="34" charset="0"/>
                <a:sym typeface="Wingdings" pitchFamily="2" charset="2"/>
              </a:rPr>
              <a:t>Adresová</a:t>
            </a:r>
          </a:p>
          <a:p>
            <a:pPr marL="1008063" lvl="2" indent="-342900">
              <a:buClr>
                <a:schemeClr val="tx2">
                  <a:lumMod val="60000"/>
                  <a:lumOff val="40000"/>
                </a:schemeClr>
              </a:buClr>
            </a:pPr>
            <a:r>
              <a:rPr lang="cs-CZ" sz="2000" dirty="0">
                <a:latin typeface="Calibri" panose="020F0502020204030204" pitchFamily="34" charset="0"/>
                <a:sym typeface="Wingdings" pitchFamily="2" charset="2"/>
              </a:rPr>
              <a:t>Datová</a:t>
            </a:r>
          </a:p>
          <a:p>
            <a:pPr marL="1008063" lvl="2" indent="-342900">
              <a:buClr>
                <a:schemeClr val="tx2">
                  <a:lumMod val="60000"/>
                  <a:lumOff val="40000"/>
                </a:schemeClr>
              </a:buClr>
            </a:pPr>
            <a:r>
              <a:rPr lang="cs-CZ" sz="2000" dirty="0">
                <a:latin typeface="Calibri" panose="020F0502020204030204" pitchFamily="34" charset="0"/>
                <a:sym typeface="Wingdings" pitchFamily="2" charset="2"/>
              </a:rPr>
              <a:t>Řídící</a:t>
            </a:r>
          </a:p>
          <a:p>
            <a:pPr marL="665163" lvl="2" indent="0">
              <a:buClr>
                <a:schemeClr val="tx2">
                  <a:lumMod val="60000"/>
                  <a:lumOff val="40000"/>
                </a:schemeClr>
              </a:buClr>
              <a:buNone/>
            </a:pPr>
            <a:endParaRPr lang="cs-CZ" sz="2000" dirty="0">
              <a:latin typeface="Calibri" panose="020F0502020204030204" pitchFamily="34" charset="0"/>
              <a:sym typeface="Wingdings" pitchFamily="2" charset="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Zaoblený obdélník 50"/>
          <p:cNvSpPr/>
          <p:nvPr/>
        </p:nvSpPr>
        <p:spPr>
          <a:xfrm>
            <a:off x="246743" y="1117600"/>
            <a:ext cx="8665028" cy="2728686"/>
          </a:xfrm>
          <a:prstGeom prst="round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cs-CZ" dirty="0"/>
              <a:t>CPU</a:t>
            </a:r>
          </a:p>
        </p:txBody>
      </p:sp>
      <p:sp>
        <p:nvSpPr>
          <p:cNvPr id="12290" name="Rectangle 2"/>
          <p:cNvSpPr>
            <a:spLocks noGrp="1" noChangeArrowheads="1"/>
          </p:cNvSpPr>
          <p:nvPr>
            <p:ph type="title"/>
          </p:nvPr>
        </p:nvSpPr>
        <p:spPr>
          <a:xfrm>
            <a:off x="4191000" y="478941"/>
            <a:ext cx="4983481" cy="550415"/>
          </a:xfrm>
        </p:spPr>
        <p:txBody>
          <a:bodyPr>
            <a:noAutofit/>
          </a:bodyPr>
          <a:lstStyle/>
          <a:p>
            <a:r>
              <a:rPr lang="cs-CZ" sz="2000" dirty="0">
                <a:latin typeface="Calibri" panose="020F0502020204030204" pitchFamily="34" charset="0"/>
              </a:rPr>
              <a:t>Modifikovaná </a:t>
            </a:r>
            <a:r>
              <a:rPr lang="cs-CZ" sz="2000" dirty="0" err="1">
                <a:latin typeface="Calibri" panose="020F0502020204030204" pitchFamily="34" charset="0"/>
              </a:rPr>
              <a:t>von</a:t>
            </a:r>
            <a:r>
              <a:rPr lang="cs-CZ" sz="2000" dirty="0">
                <a:latin typeface="Calibri" panose="020F0502020204030204" pitchFamily="34" charset="0"/>
              </a:rPr>
              <a:t> Neumannova architektura </a:t>
            </a:r>
          </a:p>
        </p:txBody>
      </p:sp>
      <p:sp>
        <p:nvSpPr>
          <p:cNvPr id="11" name="Obdélník 10"/>
          <p:cNvSpPr/>
          <p:nvPr/>
        </p:nvSpPr>
        <p:spPr>
          <a:xfrm>
            <a:off x="899886" y="1270001"/>
            <a:ext cx="2191657" cy="14078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cs-CZ" dirty="0"/>
              <a:t>řadič</a:t>
            </a:r>
          </a:p>
        </p:txBody>
      </p:sp>
      <p:sp>
        <p:nvSpPr>
          <p:cNvPr id="12" name="Obdélník 11"/>
          <p:cNvSpPr/>
          <p:nvPr/>
        </p:nvSpPr>
        <p:spPr>
          <a:xfrm>
            <a:off x="6001658" y="1270001"/>
            <a:ext cx="2191657" cy="14078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cs-CZ" dirty="0"/>
              <a:t>aritmeticko-logická jednotka</a:t>
            </a:r>
          </a:p>
        </p:txBody>
      </p:sp>
      <p:sp>
        <p:nvSpPr>
          <p:cNvPr id="13" name="Obdélník 12"/>
          <p:cNvSpPr/>
          <p:nvPr/>
        </p:nvSpPr>
        <p:spPr>
          <a:xfrm>
            <a:off x="6727372" y="5123544"/>
            <a:ext cx="2191657" cy="14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cs-CZ" dirty="0"/>
              <a:t>operační paměť</a:t>
            </a:r>
          </a:p>
        </p:txBody>
      </p:sp>
      <p:sp>
        <p:nvSpPr>
          <p:cNvPr id="14" name="Obdélník 13"/>
          <p:cNvSpPr/>
          <p:nvPr/>
        </p:nvSpPr>
        <p:spPr>
          <a:xfrm>
            <a:off x="486229" y="5094515"/>
            <a:ext cx="2191657" cy="14078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cs-CZ" dirty="0"/>
              <a:t>vstupní zařízení</a:t>
            </a:r>
          </a:p>
        </p:txBody>
      </p:sp>
      <p:sp>
        <p:nvSpPr>
          <p:cNvPr id="15" name="Obdélník 14"/>
          <p:cNvSpPr/>
          <p:nvPr/>
        </p:nvSpPr>
        <p:spPr>
          <a:xfrm>
            <a:off x="3672115" y="5123544"/>
            <a:ext cx="2191657" cy="14078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cs-CZ" dirty="0"/>
              <a:t>výstupní zařízení</a:t>
            </a:r>
          </a:p>
        </p:txBody>
      </p:sp>
      <p:cxnSp>
        <p:nvCxnSpPr>
          <p:cNvPr id="16" name="Přímá spojovací šipka 15"/>
          <p:cNvCxnSpPr>
            <a:stCxn id="11" idx="3"/>
            <a:endCxn id="12" idx="1"/>
          </p:cNvCxnSpPr>
          <p:nvPr/>
        </p:nvCxnSpPr>
        <p:spPr>
          <a:xfrm>
            <a:off x="3091543" y="1973944"/>
            <a:ext cx="2910115" cy="158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22" name="Obdélník 21"/>
          <p:cNvSpPr/>
          <p:nvPr/>
        </p:nvSpPr>
        <p:spPr>
          <a:xfrm>
            <a:off x="1621971" y="3222172"/>
            <a:ext cx="6284686" cy="2467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cs-CZ" dirty="0"/>
              <a:t>Interní sběrnice mikroprocesoru</a:t>
            </a:r>
          </a:p>
        </p:txBody>
      </p:sp>
      <p:sp>
        <p:nvSpPr>
          <p:cNvPr id="23" name="Obdélník 22"/>
          <p:cNvSpPr/>
          <p:nvPr/>
        </p:nvSpPr>
        <p:spPr>
          <a:xfrm>
            <a:off x="1621971" y="4114801"/>
            <a:ext cx="6284686" cy="2467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cs-CZ" dirty="0"/>
              <a:t>sběrnice počítače (adresová, datová, řídicí)</a:t>
            </a:r>
          </a:p>
        </p:txBody>
      </p:sp>
      <p:cxnSp>
        <p:nvCxnSpPr>
          <p:cNvPr id="27" name="Pravoúhlá spojovací čára 26"/>
          <p:cNvCxnSpPr>
            <a:stCxn id="11" idx="2"/>
            <a:endCxn id="22" idx="0"/>
          </p:cNvCxnSpPr>
          <p:nvPr/>
        </p:nvCxnSpPr>
        <p:spPr>
          <a:xfrm rot="16200000" flipH="1">
            <a:off x="3107872" y="1565729"/>
            <a:ext cx="544285" cy="2768599"/>
          </a:xfrm>
          <a:prstGeom prst="bentConnector3">
            <a:avLst>
              <a:gd name="adj1" fmla="val 50000"/>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9" name="Přímá spojovací šipka 28"/>
          <p:cNvCxnSpPr>
            <a:stCxn id="22" idx="2"/>
            <a:endCxn id="23" idx="0"/>
          </p:cNvCxnSpPr>
          <p:nvPr/>
        </p:nvCxnSpPr>
        <p:spPr>
          <a:xfrm rot="5400000">
            <a:off x="4441371" y="3791858"/>
            <a:ext cx="645886" cy="158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40" name="Tvar 39"/>
          <p:cNvCxnSpPr>
            <a:stCxn id="13" idx="0"/>
            <a:endCxn id="23" idx="3"/>
          </p:cNvCxnSpPr>
          <p:nvPr/>
        </p:nvCxnSpPr>
        <p:spPr>
          <a:xfrm rot="5400000" flipH="1" flipV="1">
            <a:off x="7422244" y="4639131"/>
            <a:ext cx="885371" cy="83456"/>
          </a:xfrm>
          <a:prstGeom prst="bentConnector4">
            <a:avLst>
              <a:gd name="adj1" fmla="val 43033"/>
              <a:gd name="adj2" fmla="val 373917"/>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45" name="Přímá spojovací šipka 44"/>
          <p:cNvCxnSpPr>
            <a:stCxn id="23" idx="2"/>
            <a:endCxn id="15" idx="0"/>
          </p:cNvCxnSpPr>
          <p:nvPr/>
        </p:nvCxnSpPr>
        <p:spPr>
          <a:xfrm rot="16200000" flipH="1">
            <a:off x="4385129" y="4740729"/>
            <a:ext cx="762000" cy="363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0" name="Tvar 49"/>
          <p:cNvCxnSpPr>
            <a:stCxn id="14" idx="0"/>
            <a:endCxn id="23" idx="1"/>
          </p:cNvCxnSpPr>
          <p:nvPr/>
        </p:nvCxnSpPr>
        <p:spPr>
          <a:xfrm rot="5400000" flipH="1" flipV="1">
            <a:off x="1173843" y="4646388"/>
            <a:ext cx="856342" cy="39913"/>
          </a:xfrm>
          <a:prstGeom prst="bentConnector2">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cs-CZ" dirty="0">
                <a:latin typeface="Calibri" panose="020F0502020204030204" pitchFamily="34" charset="0"/>
              </a:rPr>
              <a:t>Architektura mikroprocesoru</a:t>
            </a:r>
          </a:p>
        </p:txBody>
      </p:sp>
      <p:sp>
        <p:nvSpPr>
          <p:cNvPr id="14339"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1938" indent="-261938">
              <a:buClr>
                <a:schemeClr val="tx2">
                  <a:lumMod val="60000"/>
                  <a:lumOff val="40000"/>
                </a:schemeClr>
              </a:buClr>
              <a:buFont typeface="Comenia Sans" pitchFamily="50" charset="-18"/>
              <a:buChar char="="/>
            </a:pPr>
            <a:r>
              <a:rPr lang="cs-CZ" sz="2800" dirty="0">
                <a:cs typeface="+mn-cs"/>
              </a:rPr>
              <a:t>Architektura mikroprocesoru = uspořádání vnitřních částí ovlivňuje:</a:t>
            </a:r>
          </a:p>
          <a:p>
            <a:pPr marL="527050" lvl="1" indent="-261938">
              <a:buClr>
                <a:schemeClr val="tx2">
                  <a:lumMod val="60000"/>
                  <a:lumOff val="40000"/>
                </a:schemeClr>
              </a:buClr>
              <a:buFont typeface="Comenia Sans" pitchFamily="50" charset="-18"/>
              <a:buChar char="="/>
            </a:pPr>
            <a:r>
              <a:rPr lang="cs-CZ" sz="2400" dirty="0">
                <a:cs typeface="+mn-cs"/>
              </a:rPr>
              <a:t>Vlastnosti</a:t>
            </a:r>
          </a:p>
          <a:p>
            <a:pPr marL="527050" lvl="1" indent="-261938">
              <a:buClr>
                <a:schemeClr val="tx2">
                  <a:lumMod val="60000"/>
                  <a:lumOff val="40000"/>
                </a:schemeClr>
              </a:buClr>
              <a:buFont typeface="Comenia Sans" pitchFamily="50" charset="-18"/>
              <a:buChar char="="/>
            </a:pPr>
            <a:r>
              <a:rPr lang="cs-CZ" sz="2400" dirty="0">
                <a:cs typeface="+mn-cs"/>
              </a:rPr>
              <a:t>Způsob programování</a:t>
            </a:r>
          </a:p>
          <a:p>
            <a:pPr marL="527050" lvl="1" indent="-261938">
              <a:buClr>
                <a:schemeClr val="tx2">
                  <a:lumMod val="60000"/>
                  <a:lumOff val="40000"/>
                </a:schemeClr>
              </a:buClr>
              <a:buFont typeface="Comenia Sans" pitchFamily="50" charset="-18"/>
              <a:buChar char="="/>
            </a:pPr>
            <a:r>
              <a:rPr lang="cs-CZ" sz="2400" dirty="0">
                <a:cs typeface="+mn-cs"/>
              </a:rPr>
              <a:t>Rychlost zpracování přerušení</a:t>
            </a:r>
          </a:p>
          <a:p>
            <a:pPr marL="527050" lvl="1" indent="-261938">
              <a:buClr>
                <a:schemeClr val="tx2">
                  <a:lumMod val="60000"/>
                  <a:lumOff val="40000"/>
                </a:schemeClr>
              </a:buClr>
              <a:buFont typeface="Comenia Sans" pitchFamily="50" charset="-18"/>
              <a:buChar char="="/>
            </a:pPr>
            <a:r>
              <a:rPr lang="cs-CZ" sz="2400" dirty="0">
                <a:cs typeface="+mn-cs"/>
              </a:rPr>
              <a:t>Princip připojení mikroprocesoru k operační paměti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Autofit/>
          </a:bodyPr>
          <a:lstStyle/>
          <a:p>
            <a:r>
              <a:rPr lang="cs-CZ" sz="3200" dirty="0">
                <a:latin typeface="Calibri" panose="020F0502020204030204" pitchFamily="34" charset="0"/>
              </a:rPr>
              <a:t>Dělení architektury</a:t>
            </a:r>
          </a:p>
        </p:txBody>
      </p:sp>
      <p:sp>
        <p:nvSpPr>
          <p:cNvPr id="16387"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6700" indent="-185738">
              <a:buClr>
                <a:schemeClr val="tx2">
                  <a:lumMod val="60000"/>
                  <a:lumOff val="40000"/>
                </a:schemeClr>
              </a:buClr>
              <a:buFont typeface="Comenia Sans" pitchFamily="50" charset="-18"/>
              <a:buChar char="="/>
            </a:pPr>
            <a:r>
              <a:rPr lang="cs-CZ" sz="2800" dirty="0">
                <a:latin typeface="Calibri" panose="020F0502020204030204" pitchFamily="34" charset="0"/>
                <a:cs typeface="+mn-cs"/>
              </a:rPr>
              <a:t>CISC – </a:t>
            </a:r>
            <a:r>
              <a:rPr lang="cs-CZ" sz="2800" dirty="0" err="1">
                <a:latin typeface="Calibri" panose="020F0502020204030204" pitchFamily="34" charset="0"/>
                <a:cs typeface="+mn-cs"/>
              </a:rPr>
              <a:t>Complex</a:t>
            </a:r>
            <a:r>
              <a:rPr lang="cs-CZ" sz="2800" dirty="0">
                <a:latin typeface="Calibri" panose="020F0502020204030204" pitchFamily="34" charset="0"/>
                <a:cs typeface="+mn-cs"/>
              </a:rPr>
              <a:t> </a:t>
            </a:r>
            <a:r>
              <a:rPr lang="cs-CZ" sz="2800" dirty="0" err="1">
                <a:latin typeface="Calibri" panose="020F0502020204030204" pitchFamily="34" charset="0"/>
                <a:cs typeface="+mn-cs"/>
              </a:rPr>
              <a:t>Instruction</a:t>
            </a:r>
            <a:r>
              <a:rPr lang="cs-CZ" sz="2800" dirty="0">
                <a:latin typeface="Calibri" panose="020F0502020204030204" pitchFamily="34" charset="0"/>
                <a:cs typeface="+mn-cs"/>
              </a:rPr>
              <a:t> Set </a:t>
            </a:r>
            <a:r>
              <a:rPr lang="cs-CZ" sz="2800" dirty="0" err="1">
                <a:latin typeface="Calibri" panose="020F0502020204030204" pitchFamily="34" charset="0"/>
                <a:cs typeface="+mn-cs"/>
              </a:rPr>
              <a:t>Computer</a:t>
            </a:r>
            <a:endParaRPr lang="cs-CZ" sz="2800" dirty="0">
              <a:latin typeface="Calibri" panose="020F0502020204030204" pitchFamily="34" charset="0"/>
              <a:cs typeface="+mn-cs"/>
            </a:endParaRPr>
          </a:p>
          <a:p>
            <a:pPr marL="266700" indent="-185738">
              <a:buClr>
                <a:schemeClr val="tx2">
                  <a:lumMod val="60000"/>
                  <a:lumOff val="40000"/>
                </a:schemeClr>
              </a:buClr>
              <a:buFont typeface="Comenia Sans" pitchFamily="50" charset="-18"/>
              <a:buChar char="="/>
            </a:pPr>
            <a:r>
              <a:rPr lang="cs-CZ" sz="2800" dirty="0">
                <a:latin typeface="Calibri" panose="020F0502020204030204" pitchFamily="34" charset="0"/>
                <a:cs typeface="+mn-cs"/>
              </a:rPr>
              <a:t>RISC – </a:t>
            </a:r>
            <a:r>
              <a:rPr lang="cs-CZ" sz="2800" dirty="0" err="1">
                <a:latin typeface="Calibri" panose="020F0502020204030204" pitchFamily="34" charset="0"/>
                <a:cs typeface="+mn-cs"/>
              </a:rPr>
              <a:t>Reduced</a:t>
            </a:r>
            <a:r>
              <a:rPr lang="cs-CZ" sz="2800" dirty="0">
                <a:latin typeface="Calibri" panose="020F0502020204030204" pitchFamily="34" charset="0"/>
                <a:cs typeface="+mn-cs"/>
              </a:rPr>
              <a:t> </a:t>
            </a:r>
            <a:r>
              <a:rPr lang="cs-CZ" sz="2800" dirty="0" err="1">
                <a:latin typeface="Calibri" panose="020F0502020204030204" pitchFamily="34" charset="0"/>
                <a:cs typeface="+mn-cs"/>
              </a:rPr>
              <a:t>Instruction</a:t>
            </a:r>
            <a:r>
              <a:rPr lang="cs-CZ" sz="2800" dirty="0">
                <a:latin typeface="Calibri" panose="020F0502020204030204" pitchFamily="34" charset="0"/>
                <a:cs typeface="+mn-cs"/>
              </a:rPr>
              <a:t> Set </a:t>
            </a:r>
            <a:r>
              <a:rPr lang="cs-CZ" sz="2800" dirty="0" err="1">
                <a:latin typeface="Calibri" panose="020F0502020204030204" pitchFamily="34" charset="0"/>
                <a:cs typeface="+mn-cs"/>
              </a:rPr>
              <a:t>Computer</a:t>
            </a:r>
            <a:endParaRPr lang="cs-CZ" sz="2800" dirty="0">
              <a:latin typeface="Calibri" panose="020F0502020204030204" pitchFamily="34" charset="0"/>
              <a:cs typeface="+mn-cs"/>
            </a:endParaRPr>
          </a:p>
          <a:p>
            <a:pPr marL="266700" indent="-185738">
              <a:buClr>
                <a:schemeClr val="tx2">
                  <a:lumMod val="60000"/>
                  <a:lumOff val="40000"/>
                </a:schemeClr>
              </a:buClr>
              <a:buFont typeface="Comenia Sans" pitchFamily="50" charset="-18"/>
              <a:buChar char="="/>
            </a:pPr>
            <a:r>
              <a:rPr lang="cs-CZ" sz="2800" dirty="0">
                <a:latin typeface="Calibri" panose="020F0502020204030204" pitchFamily="34" charset="0"/>
                <a:cs typeface="+mn-cs"/>
              </a:rPr>
              <a:t>VLIW – Very Long </a:t>
            </a:r>
            <a:r>
              <a:rPr lang="cs-CZ" sz="2800" dirty="0" err="1">
                <a:latin typeface="Calibri" panose="020F0502020204030204" pitchFamily="34" charset="0"/>
                <a:cs typeface="+mn-cs"/>
              </a:rPr>
              <a:t>Instruction</a:t>
            </a:r>
            <a:r>
              <a:rPr lang="cs-CZ" sz="2800" dirty="0">
                <a:latin typeface="Calibri" panose="020F0502020204030204" pitchFamily="34" charset="0"/>
                <a:cs typeface="+mn-cs"/>
              </a:rPr>
              <a:t> Word</a:t>
            </a:r>
          </a:p>
          <a:p>
            <a:pPr marL="266700" indent="-185738">
              <a:buClr>
                <a:schemeClr val="tx2">
                  <a:lumMod val="60000"/>
                  <a:lumOff val="40000"/>
                </a:schemeClr>
              </a:buClr>
              <a:buFont typeface="Comenia Sans" pitchFamily="50" charset="-18"/>
              <a:buChar char="="/>
            </a:pPr>
            <a:r>
              <a:rPr lang="cs-CZ" sz="2800" dirty="0">
                <a:latin typeface="Calibri" panose="020F0502020204030204" pitchFamily="34" charset="0"/>
                <a:cs typeface="+mn-cs"/>
              </a:rPr>
              <a:t>MISC - Minimum </a:t>
            </a:r>
            <a:r>
              <a:rPr lang="cs-CZ" sz="2800" dirty="0" err="1">
                <a:latin typeface="Calibri" panose="020F0502020204030204" pitchFamily="34" charset="0"/>
                <a:cs typeface="+mn-cs"/>
              </a:rPr>
              <a:t>Instruction</a:t>
            </a:r>
            <a:r>
              <a:rPr lang="cs-CZ" sz="2800" dirty="0">
                <a:latin typeface="Calibri" panose="020F0502020204030204" pitchFamily="34" charset="0"/>
                <a:cs typeface="+mn-cs"/>
              </a:rPr>
              <a:t> Set </a:t>
            </a:r>
            <a:r>
              <a:rPr lang="cs-CZ" sz="2800" dirty="0" err="1">
                <a:latin typeface="Calibri" panose="020F0502020204030204" pitchFamily="34" charset="0"/>
                <a:cs typeface="+mn-cs"/>
              </a:rPr>
              <a:t>Computer</a:t>
            </a:r>
            <a:endParaRPr lang="cs-CZ" sz="2800" dirty="0">
              <a:latin typeface="Calibri" panose="020F0502020204030204" pitchFamily="34" charset="0"/>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Autofit/>
          </a:bodyPr>
          <a:lstStyle/>
          <a:p>
            <a:r>
              <a:rPr lang="cs-CZ" sz="3200" dirty="0">
                <a:latin typeface="Calibri" panose="020F0502020204030204" pitchFamily="34" charset="0"/>
              </a:rPr>
              <a:t>CISC</a:t>
            </a:r>
          </a:p>
        </p:txBody>
      </p:sp>
      <p:sp>
        <p:nvSpPr>
          <p:cNvPr id="22531"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1938" indent="-261938">
              <a:buClr>
                <a:schemeClr val="tx2">
                  <a:lumMod val="60000"/>
                  <a:lumOff val="40000"/>
                </a:schemeClr>
              </a:buClr>
              <a:buFont typeface="Comenia Sans" pitchFamily="50" charset="-18"/>
              <a:buChar char="="/>
            </a:pPr>
            <a:r>
              <a:rPr lang="cs-CZ" sz="2800" dirty="0">
                <a:latin typeface="Calibri" panose="020F0502020204030204" pitchFamily="34" charset="0"/>
                <a:cs typeface="+mn-cs"/>
              </a:rPr>
              <a:t>Procesory s touto architekturou se vyznačují velmi obsáhlou instrukční sadou</a:t>
            </a:r>
          </a:p>
          <a:p>
            <a:pPr marL="261938" indent="-261938">
              <a:buClr>
                <a:schemeClr val="tx2">
                  <a:lumMod val="60000"/>
                  <a:lumOff val="40000"/>
                </a:schemeClr>
              </a:buClr>
              <a:buFont typeface="Comenia Sans" pitchFamily="50" charset="-18"/>
              <a:buChar char="="/>
            </a:pPr>
            <a:r>
              <a:rPr lang="cs-CZ" sz="2800" dirty="0">
                <a:latin typeface="Calibri" panose="020F0502020204030204" pitchFamily="34" charset="0"/>
                <a:cs typeface="+mn-cs"/>
              </a:rPr>
              <a:t>Instrukce mají proměnlivou délku kódu i dobu výpočtu</a:t>
            </a:r>
          </a:p>
          <a:p>
            <a:pPr marL="261938" indent="-261938">
              <a:buClr>
                <a:schemeClr val="tx2">
                  <a:lumMod val="60000"/>
                  <a:lumOff val="40000"/>
                </a:schemeClr>
              </a:buClr>
              <a:buFont typeface="Comenia Sans" pitchFamily="50" charset="-18"/>
              <a:buChar char="="/>
            </a:pPr>
            <a:r>
              <a:rPr lang="cs-CZ" sz="2800" dirty="0">
                <a:latin typeface="Calibri" panose="020F0502020204030204" pitchFamily="34" charset="0"/>
                <a:cs typeface="+mn-cs"/>
              </a:rPr>
              <a:t>To ovšem vede k nutnosti:</a:t>
            </a:r>
          </a:p>
          <a:p>
            <a:pPr marL="527050" lvl="1" indent="-261938">
              <a:buClr>
                <a:schemeClr val="tx2">
                  <a:lumMod val="60000"/>
                  <a:lumOff val="40000"/>
                </a:schemeClr>
              </a:buClr>
              <a:buFont typeface="Comenia Sans" pitchFamily="50" charset="-18"/>
              <a:buChar char="="/>
            </a:pPr>
            <a:r>
              <a:rPr lang="cs-CZ" sz="2400" dirty="0">
                <a:latin typeface="Calibri" panose="020F0502020204030204" pitchFamily="34" charset="0"/>
              </a:rPr>
              <a:t>Použít složitý řadič </a:t>
            </a:r>
            <a:r>
              <a:rPr lang="cs-CZ" sz="2400" dirty="0">
                <a:latin typeface="Calibri" panose="020F0502020204030204" pitchFamily="34" charset="0"/>
                <a:sym typeface="Wingdings" pitchFamily="2" charset="2"/>
              </a:rPr>
              <a:t></a:t>
            </a:r>
            <a:r>
              <a:rPr lang="cs-CZ" sz="2400" dirty="0">
                <a:latin typeface="Calibri" panose="020F0502020204030204" pitchFamily="34" charset="0"/>
              </a:rPr>
              <a:t> instrukce trvají i několik desítek taktů</a:t>
            </a:r>
          </a:p>
          <a:p>
            <a:pPr marL="527050" lvl="1" indent="-261938">
              <a:buClr>
                <a:schemeClr val="tx2">
                  <a:lumMod val="60000"/>
                  <a:lumOff val="40000"/>
                </a:schemeClr>
              </a:buClr>
              <a:buFont typeface="Comenia Sans" pitchFamily="50" charset="-18"/>
              <a:buChar char="="/>
            </a:pPr>
            <a:r>
              <a:rPr lang="cs-CZ" sz="2400" dirty="0">
                <a:latin typeface="Calibri" panose="020F0502020204030204" pitchFamily="34" charset="0"/>
              </a:rPr>
              <a:t>Roste celková složitost mikroprocesoru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Autofit/>
          </a:bodyPr>
          <a:lstStyle/>
          <a:p>
            <a:r>
              <a:rPr lang="cs-CZ" sz="3200" dirty="0">
                <a:latin typeface="Calibri" panose="020F0502020204030204" pitchFamily="34" charset="0"/>
              </a:rPr>
              <a:t>CISC</a:t>
            </a:r>
          </a:p>
        </p:txBody>
      </p:sp>
      <p:sp>
        <p:nvSpPr>
          <p:cNvPr id="18435"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1938" indent="-261938">
              <a:buClr>
                <a:schemeClr val="tx2">
                  <a:lumMod val="60000"/>
                  <a:lumOff val="40000"/>
                </a:schemeClr>
              </a:buClr>
              <a:buFont typeface="Comenia Sans" pitchFamily="50" charset="-18"/>
              <a:buChar char="="/>
            </a:pPr>
            <a:r>
              <a:rPr lang="cs-CZ" sz="2800" dirty="0">
                <a:latin typeface="Calibri" panose="020F0502020204030204" pitchFamily="34" charset="0"/>
                <a:cs typeface="+mn-cs"/>
              </a:rPr>
              <a:t>Poměrně rozsáhlá a složitá sada instrukcí (ISA) obsahovala:</a:t>
            </a:r>
          </a:p>
          <a:p>
            <a:pPr marL="527050" lvl="1" indent="-261938">
              <a:buClr>
                <a:schemeClr val="tx2">
                  <a:lumMod val="60000"/>
                  <a:lumOff val="40000"/>
                </a:schemeClr>
              </a:buClr>
              <a:buFont typeface="Comenia Sans" pitchFamily="50" charset="-18"/>
              <a:buChar char="="/>
            </a:pPr>
            <a:r>
              <a:rPr lang="cs-CZ" sz="2400" dirty="0">
                <a:latin typeface="Calibri" panose="020F0502020204030204" pitchFamily="34" charset="0"/>
              </a:rPr>
              <a:t>Binární aritmetiku</a:t>
            </a:r>
          </a:p>
          <a:p>
            <a:pPr marL="527050" lvl="1" indent="-261938">
              <a:buClr>
                <a:schemeClr val="tx2">
                  <a:lumMod val="60000"/>
                  <a:lumOff val="40000"/>
                </a:schemeClr>
              </a:buClr>
              <a:buFont typeface="Comenia Sans" pitchFamily="50" charset="-18"/>
              <a:buChar char="="/>
            </a:pPr>
            <a:r>
              <a:rPr lang="cs-CZ" sz="2400" dirty="0">
                <a:latin typeface="Calibri" panose="020F0502020204030204" pitchFamily="34" charset="0"/>
              </a:rPr>
              <a:t>Instrukce pro práci s textem</a:t>
            </a:r>
          </a:p>
          <a:p>
            <a:pPr marL="527050" lvl="1" indent="-261938">
              <a:buClr>
                <a:schemeClr val="tx2">
                  <a:lumMod val="60000"/>
                  <a:lumOff val="40000"/>
                </a:schemeClr>
              </a:buClr>
              <a:buFont typeface="Comenia Sans" pitchFamily="50" charset="-18"/>
              <a:buChar char="="/>
            </a:pPr>
            <a:r>
              <a:rPr lang="cs-CZ" sz="2400" dirty="0">
                <a:latin typeface="Calibri" panose="020F0502020204030204" pitchFamily="34" charset="0"/>
              </a:rPr>
              <a:t>Různé numerické formáty</a:t>
            </a:r>
          </a:p>
          <a:p>
            <a:pPr marL="527050" lvl="1" indent="-261938">
              <a:buClr>
                <a:schemeClr val="tx2">
                  <a:lumMod val="60000"/>
                  <a:lumOff val="40000"/>
                </a:schemeClr>
              </a:buClr>
              <a:buFont typeface="Comenia Sans" pitchFamily="50" charset="-18"/>
              <a:buChar char="="/>
            </a:pPr>
            <a:r>
              <a:rPr lang="cs-CZ" sz="2400" dirty="0">
                <a:latin typeface="Calibri" panose="020F0502020204030204" pitchFamily="34" charset="0"/>
              </a:rPr>
              <a:t>Podporu BCD aritmetiky (dnes využívaná při výpočtech s měnou)	</a:t>
            </a:r>
          </a:p>
        </p:txBody>
      </p:sp>
    </p:spTree>
  </p:cSld>
  <p:clrMapOvr>
    <a:masterClrMapping/>
  </p:clrMapOvr>
</p:sld>
</file>

<file path=ppt/theme/theme1.xml><?xml version="1.0" encoding="utf-8"?>
<a:theme xmlns:a="http://schemas.openxmlformats.org/drawingml/2006/main" name="Prezentace FI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Prezentace FIM</Template>
  <TotalTime>7145</TotalTime>
  <Words>1922</Words>
  <Application>Microsoft Office PowerPoint</Application>
  <PresentationFormat>Předvádění na obrazovce (4:3)</PresentationFormat>
  <Paragraphs>189</Paragraphs>
  <Slides>27</Slides>
  <Notes>23</Notes>
  <HiddenSlides>0</HiddenSlides>
  <MMClips>0</MMClips>
  <ScaleCrop>false</ScaleCrop>
  <HeadingPairs>
    <vt:vector size="6" baseType="variant">
      <vt:variant>
        <vt:lpstr>Použitá písma</vt:lpstr>
      </vt:variant>
      <vt:variant>
        <vt:i4>4</vt:i4>
      </vt:variant>
      <vt:variant>
        <vt:lpstr>Motiv</vt:lpstr>
      </vt:variant>
      <vt:variant>
        <vt:i4>1</vt:i4>
      </vt:variant>
      <vt:variant>
        <vt:lpstr>Nadpisy snímků</vt:lpstr>
      </vt:variant>
      <vt:variant>
        <vt:i4>27</vt:i4>
      </vt:variant>
    </vt:vector>
  </HeadingPairs>
  <TitlesOfParts>
    <vt:vector size="32" baseType="lpstr">
      <vt:lpstr>Calibri</vt:lpstr>
      <vt:lpstr>Comenia Sans</vt:lpstr>
      <vt:lpstr>Cambria Math</vt:lpstr>
      <vt:lpstr>Arial</vt:lpstr>
      <vt:lpstr>Prezentace FIM</vt:lpstr>
      <vt:lpstr>Pohled do vnitra mikroprocesoru</vt:lpstr>
      <vt:lpstr>Z čeho vycházíme</vt:lpstr>
      <vt:lpstr>Von Neumannova architektura </vt:lpstr>
      <vt:lpstr>Vznik mikroprocesoru</vt:lpstr>
      <vt:lpstr>Modifikovaná von Neumannova architektura </vt:lpstr>
      <vt:lpstr>Architektura mikroprocesoru</vt:lpstr>
      <vt:lpstr>Dělení architektury</vt:lpstr>
      <vt:lpstr>CISC</vt:lpstr>
      <vt:lpstr>CISC</vt:lpstr>
      <vt:lpstr>CISC</vt:lpstr>
      <vt:lpstr>RISC – důvody vzniku</vt:lpstr>
      <vt:lpstr>RISC</vt:lpstr>
      <vt:lpstr>CISC nebo RISC</vt:lpstr>
      <vt:lpstr>CISC nebo RISC</vt:lpstr>
      <vt:lpstr>Rodina mikroprocesorů MIPS</vt:lpstr>
      <vt:lpstr>VLIW</vt:lpstr>
      <vt:lpstr>VLIW</vt:lpstr>
      <vt:lpstr>VLIW</vt:lpstr>
      <vt:lpstr>MISC</vt:lpstr>
      <vt:lpstr>Registry</vt:lpstr>
      <vt:lpstr>Aritmeticko logická jednotka</vt:lpstr>
      <vt:lpstr>Operace ALU</vt:lpstr>
      <vt:lpstr>Příklad zapojení ALU v MCU</vt:lpstr>
      <vt:lpstr>Registry a řadiče</vt:lpstr>
      <vt:lpstr>Registry</vt:lpstr>
      <vt:lpstr>Registry</vt:lpstr>
      <vt:lpstr>Děkuji za pozornost…</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Univerzita Hradec Králové</dc:title>
  <dc:creator>Josef Horálek</dc:creator>
  <cp:lastModifiedBy>Mikulecký Peter</cp:lastModifiedBy>
  <cp:revision>264</cp:revision>
  <dcterms:created xsi:type="dcterms:W3CDTF">2010-10-22T07:36:49Z</dcterms:created>
  <dcterms:modified xsi:type="dcterms:W3CDTF">2023-02-27T09:04:53Z</dcterms:modified>
</cp:coreProperties>
</file>