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6" r:id="rId3"/>
    <p:sldId id="312" r:id="rId4"/>
    <p:sldId id="313" r:id="rId5"/>
    <p:sldId id="315" r:id="rId6"/>
    <p:sldId id="287" r:id="rId7"/>
    <p:sldId id="289" r:id="rId8"/>
    <p:sldId id="316" r:id="rId9"/>
    <p:sldId id="317" r:id="rId10"/>
    <p:sldId id="290" r:id="rId11"/>
    <p:sldId id="291" r:id="rId12"/>
    <p:sldId id="309" r:id="rId13"/>
    <p:sldId id="318" r:id="rId14"/>
    <p:sldId id="319" r:id="rId15"/>
    <p:sldId id="320" r:id="rId16"/>
    <p:sldId id="321" r:id="rId17"/>
    <p:sldId id="296" r:id="rId18"/>
    <p:sldId id="322" r:id="rId19"/>
    <p:sldId id="323" r:id="rId20"/>
    <p:sldId id="324" r:id="rId21"/>
    <p:sldId id="325" r:id="rId22"/>
    <p:sldId id="299" r:id="rId23"/>
    <p:sldId id="326" r:id="rId24"/>
    <p:sldId id="300" r:id="rId25"/>
    <p:sldId id="310" r:id="rId26"/>
    <p:sldId id="311" r:id="rId27"/>
    <p:sldId id="328" r:id="rId28"/>
    <p:sldId id="301" r:id="rId29"/>
    <p:sldId id="302" r:id="rId30"/>
    <p:sldId id="303" r:id="rId31"/>
    <p:sldId id="306" r:id="rId32"/>
    <p:sldId id="307" r:id="rId33"/>
    <p:sldId id="327" r:id="rId34"/>
    <p:sldId id="283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menia Sans" panose="02000503080000020004" pitchFamily="50" charset="-18"/>
      <p:regular r:id="rId41"/>
      <p:bold r:id="rId42"/>
      <p:italic r:id="rId43"/>
      <p:boldItalic r:id="rId44"/>
    </p:embeddedFont>
    <p:embeddedFont>
      <p:font typeface="Times New Roman CE" panose="02020603050405020304" pitchFamily="18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88988" autoAdjust="0"/>
  </p:normalViewPr>
  <p:slideViewPr>
    <p:cSldViewPr snapToGrid="0">
      <p:cViewPr varScale="1">
        <p:scale>
          <a:sx n="88" d="100"/>
          <a:sy n="88" d="100"/>
        </p:scale>
        <p:origin x="17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222CF-2854-4FA2-A8EA-AB94D3EA10CC}" type="datetimeFigureOut">
              <a:rPr lang="cs-CZ" smtClean="0"/>
              <a:pPr/>
              <a:t>20.03.2023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C79DF-D561-4432-B176-15220EF080C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77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B5230-AE26-4595-A99A-DD41CCA14E4A}" type="slidenum">
              <a:rPr lang="cs-CZ"/>
              <a:pPr/>
              <a:t>2</a:t>
            </a:fld>
            <a:endParaRPr lang="cs-CZ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4609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cs-CZ" altLang="cs-CZ" sz="1000" i="1"/>
              <a:t>2</a:t>
            </a:r>
            <a:endParaRPr lang="cs-CZ" altLang="cs-CZ" sz="1000" i="1">
              <a:latin typeface="Times New Roman CE" charset="-18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93236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cs-CZ" altLang="cs-CZ" sz="1000" i="1"/>
              <a:t>2</a:t>
            </a:r>
            <a:endParaRPr lang="cs-CZ" altLang="cs-CZ" sz="1000" i="1">
              <a:latin typeface="Times New Roman CE" charset="-18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5360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FD450-3C35-4C3D-86CA-3A24F77052A4}" type="slidenum">
              <a:rPr lang="cs-CZ"/>
              <a:pPr/>
              <a:t>22</a:t>
            </a:fld>
            <a:endParaRPr lang="cs-CZ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73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21FED-B052-4482-B16D-CEB19551FF96}" type="slidenum">
              <a:rPr lang="cs-CZ"/>
              <a:pPr/>
              <a:t>24</a:t>
            </a:fld>
            <a:endParaRPr lang="cs-CZ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087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21FED-B052-4482-B16D-CEB19551FF96}" type="slidenum">
              <a:rPr lang="cs-CZ"/>
              <a:pPr/>
              <a:t>25</a:t>
            </a:fld>
            <a:endParaRPr lang="cs-CZ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836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21FED-B052-4482-B16D-CEB19551FF96}" type="slidenum">
              <a:rPr lang="cs-CZ"/>
              <a:pPr/>
              <a:t>26</a:t>
            </a:fld>
            <a:endParaRPr lang="cs-CZ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7082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21FED-B052-4482-B16D-CEB19551FF96}" type="slidenum">
              <a:rPr lang="cs-CZ"/>
              <a:pPr/>
              <a:t>27</a:t>
            </a:fld>
            <a:endParaRPr lang="cs-CZ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03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62D8D-0F2C-4FC0-B02D-4456E09ECA5D}" type="slidenum">
              <a:rPr lang="cs-CZ"/>
              <a:pPr/>
              <a:t>28</a:t>
            </a:fld>
            <a:endParaRPr lang="cs-CZ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Nevýhodou je vysoká cena, proto standardem zůstávají moduly DDR.</a:t>
            </a:r>
          </a:p>
        </p:txBody>
      </p:sp>
    </p:spTree>
    <p:extLst>
      <p:ext uri="{BB962C8B-B14F-4D97-AF65-F5344CB8AC3E}">
        <p14:creationId xmlns:p14="http://schemas.microsoft.com/office/powerpoint/2010/main" val="4072727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F8BCA-D00D-4F9D-86AA-98BE4B8C0D33}" type="slidenum">
              <a:rPr lang="cs-CZ"/>
              <a:pPr/>
              <a:t>29</a:t>
            </a:fld>
            <a:endParaRPr lang="cs-CZ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941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485E56-17B9-480E-ADA5-9B2462A37694}" type="slidenum">
              <a:rPr lang="cs-CZ"/>
              <a:pPr/>
              <a:t>30</a:t>
            </a:fld>
            <a:endParaRPr lang="cs-CZ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46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CD20CD-A42B-4610-BA95-4DD5174F36FD}" type="slidenum">
              <a:rPr lang="cs-CZ"/>
              <a:pPr/>
              <a:t>6</a:t>
            </a:fld>
            <a:endParaRPr lang="cs-CZ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901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4B922-35F0-49DD-A286-C84830B8D724}" type="slidenum">
              <a:rPr lang="cs-CZ"/>
              <a:pPr/>
              <a:t>31</a:t>
            </a:fld>
            <a:endParaRPr lang="cs-CZ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6482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EF19C-D109-445B-8185-F313688EB062}" type="slidenum">
              <a:rPr lang="cs-CZ"/>
              <a:pPr/>
              <a:t>32</a:t>
            </a:fld>
            <a:endParaRPr lang="cs-CZ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Dvoukanálový řadič paměti nemusí vždy pracovat v režimu s vyšší propustnosti. Do tohoto režimu se přepne pouze tehdy, jsou-li splněné tyto podmínky:</a:t>
            </a:r>
          </a:p>
          <a:p>
            <a:r>
              <a:rPr lang="cs-CZ" dirty="0"/>
              <a:t>1) Moduly se musí osazovat v párech (tři moduly neběží nikdy jako </a:t>
            </a:r>
            <a:r>
              <a:rPr lang="cs-CZ" dirty="0" err="1"/>
              <a:t>dual</a:t>
            </a:r>
            <a:r>
              <a:rPr lang="cs-CZ" dirty="0"/>
              <a:t> </a:t>
            </a:r>
            <a:r>
              <a:rPr lang="cs-CZ" dirty="0" err="1"/>
              <a:t>channel</a:t>
            </a:r>
            <a:r>
              <a:rPr lang="cs-CZ" dirty="0"/>
              <a:t>).</a:t>
            </a:r>
          </a:p>
          <a:p>
            <a:r>
              <a:rPr lang="cs-CZ" dirty="0"/>
              <a:t>2) Oba dva kanály musí být osazeny stejným typem paměťového </a:t>
            </a:r>
            <a:r>
              <a:rPr lang="cs-CZ" dirty="0" err="1"/>
              <a:t>Dimmu</a:t>
            </a:r>
            <a:r>
              <a:rPr lang="cs-CZ" dirty="0"/>
              <a:t> (lze koupit tzv. </a:t>
            </a:r>
            <a:r>
              <a:rPr lang="cs-CZ" i="1" dirty="0"/>
              <a:t>duál </a:t>
            </a:r>
            <a:r>
              <a:rPr lang="cs-CZ" i="1" dirty="0" err="1"/>
              <a:t>channel</a:t>
            </a:r>
            <a:r>
              <a:rPr lang="cs-CZ" i="1" dirty="0"/>
              <a:t> </a:t>
            </a:r>
            <a:r>
              <a:rPr lang="cs-CZ" i="1" dirty="0" err="1"/>
              <a:t>kit</a:t>
            </a:r>
            <a:r>
              <a:rPr lang="cs-CZ" i="1" dirty="0"/>
              <a:t>, </a:t>
            </a:r>
            <a:r>
              <a:rPr lang="cs-CZ" dirty="0"/>
              <a:t>obsahující identický pár paměťových modulů).</a:t>
            </a:r>
          </a:p>
          <a:p>
            <a:r>
              <a:rPr lang="cs-CZ" dirty="0"/>
              <a:t>3) Každý DIMM musí být umístěn na jinou sběrnici. To výrobci základních desek řeší tak, že barevně odlišují banky (do nichž </a:t>
            </a:r>
            <a:r>
              <a:rPr lang="cs-CZ" dirty="0" err="1"/>
              <a:t>Dimmy</a:t>
            </a:r>
            <a:r>
              <a:rPr lang="cs-CZ" dirty="0"/>
              <a:t> zasunujeme). Někdy jsou stejnou barvou označeny banky stejné sběrnice — pak instalujeme </a:t>
            </a:r>
            <a:r>
              <a:rPr lang="cs-CZ" dirty="0" err="1"/>
              <a:t>Dimmy</a:t>
            </a:r>
            <a:r>
              <a:rPr lang="cs-CZ" dirty="0"/>
              <a:t> do odlišně obarvených banků. Jindy jsou stejnou barvou označeny spolupracující páry banků — pak </a:t>
            </a:r>
            <a:r>
              <a:rPr lang="cs-CZ" dirty="0" err="1"/>
              <a:t>Dimmy</a:t>
            </a:r>
            <a:r>
              <a:rPr lang="cs-CZ" dirty="0"/>
              <a:t> zasunujeme do banků stejných barev. Konkrétní řešení si musíme najít v manuálu základní desky.</a:t>
            </a:r>
          </a:p>
          <a:p>
            <a:endParaRPr lang="cs-CZ" dirty="0"/>
          </a:p>
          <a:p>
            <a:r>
              <a:rPr lang="cs-CZ" dirty="0"/>
              <a:t>O tom, že je duál </a:t>
            </a:r>
            <a:r>
              <a:rPr lang="cs-CZ" dirty="0" err="1"/>
              <a:t>channel</a:t>
            </a:r>
            <a:r>
              <a:rPr lang="cs-CZ" dirty="0"/>
              <a:t> funkční, nás informuje BIOS během post testů.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2491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C1FB5-8302-410D-8966-F1DA4CF4FBA1}" type="slidenum">
              <a:rPr lang="cs-CZ"/>
              <a:pPr/>
              <a:t>7</a:t>
            </a:fld>
            <a:endParaRPr lang="cs-CZ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9508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cs-CZ" altLang="cs-CZ" sz="1000" i="1"/>
              <a:t>2</a:t>
            </a:r>
            <a:endParaRPr lang="cs-CZ" altLang="cs-CZ" sz="1000" i="1">
              <a:latin typeface="Times New Roman CE" charset="-18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47215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50" tIns="0" rIns="19050" bIns="0" anchor="b"/>
          <a:lstStyle>
            <a:lvl1pPr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20725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cs-CZ" altLang="cs-CZ" sz="1000" i="1"/>
              <a:t>2</a:t>
            </a:r>
            <a:endParaRPr lang="cs-CZ" altLang="cs-CZ" sz="1000" i="1">
              <a:latin typeface="Times New Roman CE" charset="-18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-1588" y="8686800"/>
            <a:ext cx="297180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-1588" y="0"/>
            <a:ext cx="2971801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22657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DDD2F-809C-4762-AF12-0B79D66D366A}" type="slidenum">
              <a:rPr lang="cs-CZ"/>
              <a:pPr/>
              <a:t>10</a:t>
            </a:fld>
            <a:endParaRPr lang="cs-CZ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924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0F9F7-D2AB-48A3-9832-4BFCD5A4BD25}" type="slidenum">
              <a:rPr lang="cs-CZ"/>
              <a:pPr/>
              <a:t>11</a:t>
            </a:fld>
            <a:endParaRPr lang="cs-CZ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521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0F9F7-D2AB-48A3-9832-4BFCD5A4BD25}" type="slidenum">
              <a:rPr lang="cs-CZ"/>
              <a:pPr/>
              <a:t>12</a:t>
            </a:fld>
            <a:endParaRPr lang="cs-CZ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95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218DCD-B983-4498-A3BB-890DA720AB8C}" type="slidenum">
              <a:rPr lang="cs-CZ"/>
              <a:pPr/>
              <a:t>17</a:t>
            </a:fld>
            <a:endParaRPr lang="cs-CZ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068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 userDrawn="1">
            <p:ph type="ctrTitle"/>
          </p:nvPr>
        </p:nvSpPr>
        <p:spPr>
          <a:xfrm>
            <a:off x="538163" y="2986088"/>
            <a:ext cx="5715000" cy="111760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 eaLnBrk="1" hangingPunct="1"/>
            <a:r>
              <a:rPr lang="cs-CZ" sz="4200" b="1">
                <a:latin typeface="Comenia Sans" charset="0"/>
              </a:rPr>
              <a:t>Klepnutím lze upravit styl předlohy nadpisů.</a:t>
            </a:r>
            <a:endParaRPr lang="en-US" sz="4200" b="1" dirty="0">
              <a:latin typeface="Comenia Sans" charset="0"/>
            </a:endParaRPr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538163" y="4103688"/>
            <a:ext cx="5715000" cy="87947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>
            <a:lvl1pPr marL="0" indent="0" algn="r" defTabSz="457200" rtl="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2500" kern="1200" dirty="0" err="1" smtClean="0">
                <a:solidFill>
                  <a:schemeClr val="tx1">
                    <a:tint val="75000"/>
                  </a:schemeClr>
                </a:solidFill>
                <a:latin typeface="Comenia Sans"/>
                <a:ea typeface="+mn-ea"/>
                <a:cs typeface="Comenia Sans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cs-CZ" sz="2500">
                <a:latin typeface="Comenia Sans"/>
                <a:ea typeface="+mn-ea"/>
              </a:rPr>
              <a:t>Klepnutím lze upravit styl předlohy podnadpisů.</a:t>
            </a:r>
            <a:endParaRPr lang="en-US" sz="2500" dirty="0">
              <a:latin typeface="Comenia Sans"/>
              <a:ea typeface="+mn-ea"/>
              <a:cs typeface="Comenia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adpis 10"/>
          <p:cNvSpPr>
            <a:spLocks noGrp="1"/>
          </p:cNvSpPr>
          <p:nvPr>
            <p:ph type="title" hasCustomPrompt="1"/>
          </p:nvPr>
        </p:nvSpPr>
        <p:spPr>
          <a:xfrm>
            <a:off x="4674185" y="478941"/>
            <a:ext cx="4065971" cy="550415"/>
          </a:xfrm>
          <a:prstGeom prst="rect">
            <a:avLst/>
          </a:prstGeom>
        </p:spPr>
        <p:txBody>
          <a:bodyPr/>
          <a:lstStyle>
            <a:lvl1pPr algn="r">
              <a:defRPr sz="2600">
                <a:solidFill>
                  <a:schemeClr val="bg1"/>
                </a:solidFill>
                <a:latin typeface="Comenia Sans" pitchFamily="50" charset="-18"/>
              </a:defRPr>
            </a:lvl1pPr>
          </a:lstStyle>
          <a:p>
            <a:r>
              <a:rPr lang="cs-CZ" dirty="0"/>
              <a:t>kapitola</a:t>
            </a:r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sz="quarter" idx="10" hasCustomPrompt="1"/>
          </p:nvPr>
        </p:nvSpPr>
        <p:spPr>
          <a:xfrm>
            <a:off x="905069" y="1601999"/>
            <a:ext cx="7781731" cy="4752000"/>
          </a:xfrm>
        </p:spPr>
        <p:txBody>
          <a:bodyPr lIns="0" tIns="0" rIns="0" bIns="0">
            <a:normAutofit/>
          </a:bodyPr>
          <a:lstStyle>
            <a:lvl1pPr>
              <a:buNone/>
              <a:defRPr sz="4200" b="1">
                <a:solidFill>
                  <a:schemeClr val="tx1"/>
                </a:solidFill>
              </a:defRPr>
            </a:lvl1pPr>
            <a:lvl2pPr marL="285750" indent="-285750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354013" indent="288925">
              <a:defRPr sz="25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069975" indent="-360363">
              <a:defRPr sz="25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73150" indent="485775">
              <a:defRPr sz="25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cs-CZ" dirty="0"/>
              <a:t>Nadpis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nadpis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8" name="Zástupný symbol pro text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menia Sans" pitchFamily="50" charset="-18"/>
          <a:ea typeface="ＭＳ Ｐゴシック" charset="-128"/>
          <a:cs typeface="Comenia Sans" pitchFamily="50" charset="-1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omenia Sans" pitchFamily="50" charset="-18"/>
          <a:ea typeface="ＭＳ Ｐゴシック" charset="-128"/>
          <a:cs typeface="Comenia Sans" pitchFamily="50" charset="-1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omenia Sans" pitchFamily="50" charset="-18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omenia Sans" pitchFamily="50" charset="-18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omenia Sans" pitchFamily="50" charset="-18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omenia Sans" pitchFamily="50" charset="-18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237744" y="2986088"/>
            <a:ext cx="6391655" cy="1117600"/>
          </a:xfrm>
        </p:spPr>
        <p:txBody>
          <a:bodyPr rtlCol="0"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cs-CZ" dirty="0"/>
              <a:t>Paměti</a:t>
            </a:r>
            <a:endParaRPr lang="cs-CZ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Podnadpis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Peter Mikulecký</a:t>
            </a:r>
          </a:p>
          <a:p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 využitím materiálů Josefa Horálka</a:t>
            </a:r>
          </a:p>
        </p:txBody>
      </p:sp>
      <p:pic>
        <p:nvPicPr>
          <p:cNvPr id="5" name="Picture 2" descr="C:\Users\horalek\Desktop\OPVK_hor_zakladni_logolink_RGB_c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673" y="1150588"/>
            <a:ext cx="5761037" cy="12588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ROM - </a:t>
            </a:r>
            <a:r>
              <a:rPr lang="cs-CZ" sz="2800" dirty="0" err="1">
                <a:latin typeface="Calibri" panose="020F0502020204030204" pitchFamily="34" charset="0"/>
              </a:rPr>
              <a:t>Read</a:t>
            </a:r>
            <a:r>
              <a:rPr lang="cs-CZ" sz="2800" dirty="0">
                <a:latin typeface="Calibri" panose="020F0502020204030204" pitchFamily="34" charset="0"/>
              </a:rPr>
              <a:t> </a:t>
            </a:r>
            <a:r>
              <a:rPr lang="cs-CZ" sz="2800" dirty="0" err="1">
                <a:latin typeface="Calibri" panose="020F0502020204030204" pitchFamily="34" charset="0"/>
              </a:rPr>
              <a:t>Only</a:t>
            </a:r>
            <a:r>
              <a:rPr lang="cs-CZ" sz="2800" dirty="0">
                <a:latin typeface="Calibri" panose="020F0502020204030204" pitchFamily="34" charset="0"/>
              </a:rPr>
              <a:t> </a:t>
            </a:r>
            <a:r>
              <a:rPr lang="cs-CZ" sz="2800" dirty="0" err="1">
                <a:latin typeface="Calibri" panose="020F0502020204030204" pitchFamily="34" charset="0"/>
              </a:rPr>
              <a:t>Memory</a:t>
            </a:r>
            <a:endParaRPr lang="cs-CZ" sz="2800" dirty="0">
              <a:latin typeface="Calibri" panose="020F050202020403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Informace uložené v paměti typu ROM musí zůstat zapsány i po vypnutí počítače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využívá se pro uložení </a:t>
            </a:r>
            <a:r>
              <a:rPr lang="cs-CZ" sz="2400" dirty="0" err="1">
                <a:latin typeface="Calibri" panose="020F0502020204030204" pitchFamily="34" charset="0"/>
              </a:rPr>
              <a:t>BIOSu</a:t>
            </a:r>
            <a:r>
              <a:rPr lang="cs-CZ" sz="2400" dirty="0">
                <a:latin typeface="Calibri" panose="020F0502020204030204" pitchFamily="34" charset="0"/>
              </a:rPr>
              <a:t> (moderněji UEFI, viz přednáška 4)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přes BIOS přistupuje OS k HW, ale ROM paměť je pomalejší, proto se při startu počítače ukládá do RAM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Načítání BIOS z ROM do RAM nazýváme stínování (</a:t>
            </a:r>
            <a:r>
              <a:rPr lang="cs-CZ" sz="2400" dirty="0" err="1">
                <a:latin typeface="Calibri" panose="020F0502020204030204" pitchFamily="34" charset="0"/>
              </a:rPr>
              <a:t>shadowing</a:t>
            </a:r>
            <a:r>
              <a:rPr lang="cs-CZ" sz="24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Typy ROM pamětí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ROM 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buňka představována el. odporem nebo pojistkou. Výrobce některé buňky přepálí, pak jsou nositelem logické 1. Ostatní, které vedou proud, jsou nositelem logické 0.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PROM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(</a:t>
            </a:r>
            <a:r>
              <a:rPr lang="cs-CZ" sz="2000" dirty="0" err="1">
                <a:latin typeface="Calibri" panose="020F0502020204030204" pitchFamily="34" charset="0"/>
              </a:rPr>
              <a:t>Programmable</a:t>
            </a:r>
            <a:r>
              <a:rPr lang="cs-CZ" sz="2000" dirty="0">
                <a:latin typeface="Calibri" panose="020F0502020204030204" pitchFamily="34" charset="0"/>
              </a:rPr>
              <a:t> ROM), podobné jako ROM, ale informace nezapisuje výrobce, ale  uživatel pomocí programátoru ROM.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EPROM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(</a:t>
            </a:r>
            <a:r>
              <a:rPr lang="cs-CZ" sz="2000" dirty="0" err="1">
                <a:latin typeface="Calibri" panose="020F0502020204030204" pitchFamily="34" charset="0"/>
              </a:rPr>
              <a:t>Erasable</a:t>
            </a:r>
            <a:r>
              <a:rPr lang="cs-CZ" sz="2000" dirty="0">
                <a:latin typeface="Calibri" panose="020F0502020204030204" pitchFamily="34" charset="0"/>
              </a:rPr>
              <a:t> PROM) lze do nich opakovaně zapisovat. Informace je kódována pomocí elektrického náboje. Smazání záznamu se provádí pomocí ultrafialového záření.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sz="2500" dirty="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Typy ROM pamětí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/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EEPROM 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(</a:t>
            </a:r>
            <a:r>
              <a:rPr lang="cs-CZ" sz="2400" dirty="0" err="1">
                <a:latin typeface="Calibri" panose="020F0502020204030204" pitchFamily="34" charset="0"/>
              </a:rPr>
              <a:t>Electrically</a:t>
            </a:r>
            <a:r>
              <a:rPr lang="cs-CZ" sz="2400" dirty="0">
                <a:latin typeface="Calibri" panose="020F0502020204030204" pitchFamily="34" charset="0"/>
              </a:rPr>
              <a:t> EPROM) jde o mazatelnou paměť. Vymazání se prování elektrickými impulsy. Počet mazání a zápisů je omezen.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 err="1">
                <a:latin typeface="Calibri" panose="020F0502020204030204" pitchFamily="34" charset="0"/>
                <a:cs typeface="+mn-cs"/>
              </a:rPr>
              <a:t>Flash</a:t>
            </a:r>
            <a:r>
              <a:rPr lang="cs-CZ" sz="2800" dirty="0">
                <a:latin typeface="Calibri" panose="020F0502020204030204" pitchFamily="34" charset="0"/>
                <a:cs typeface="+mn-cs"/>
              </a:rPr>
              <a:t>-EPROM 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(</a:t>
            </a:r>
            <a:r>
              <a:rPr lang="cs-CZ" sz="2400" dirty="0" err="1">
                <a:latin typeface="Calibri" panose="020F0502020204030204" pitchFamily="34" charset="0"/>
              </a:rPr>
              <a:t>Flash</a:t>
            </a:r>
            <a:r>
              <a:rPr lang="cs-CZ" sz="2400" dirty="0">
                <a:latin typeface="Calibri" panose="020F0502020204030204" pitchFamily="34" charset="0"/>
              </a:rPr>
              <a:t> EPROM) nejrychlejší přepisovatelný typ. Počet cyklů mazání </a:t>
            </a:r>
            <a:r>
              <a:rPr lang="cs-CZ" sz="2400">
                <a:latin typeface="Calibri" panose="020F0502020204030204" pitchFamily="34" charset="0"/>
              </a:rPr>
              <a:t>a zápisů je </a:t>
            </a:r>
            <a:r>
              <a:rPr lang="cs-CZ" sz="2400" dirty="0">
                <a:latin typeface="Calibri" panose="020F0502020204030204" pitchFamily="34" charset="0"/>
              </a:rPr>
              <a:t>kolem 1000. Je programovatelná přímo z PC.</a:t>
            </a:r>
          </a:p>
          <a:p>
            <a:pPr marL="0" indent="0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sz="2500" dirty="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  <a:p>
            <a:pPr marL="0" indent="0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sz="2500" dirty="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26732" y="476672"/>
            <a:ext cx="4170411" cy="655011"/>
          </a:xfrm>
        </p:spPr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Paměti 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RAM (anglicky </a:t>
            </a:r>
            <a:r>
              <a:rPr lang="cs-CZ" sz="2400" dirty="0" err="1">
                <a:latin typeface="Calibri" panose="020F0502020204030204" pitchFamily="34" charset="0"/>
                <a:cs typeface="+mn-cs"/>
              </a:rPr>
              <a:t>random-access</a:t>
            </a:r>
            <a:r>
              <a:rPr lang="cs-CZ" sz="2400" dirty="0">
                <a:latin typeface="Calibri" panose="020F0502020204030204" pitchFamily="34" charset="0"/>
                <a:cs typeface="+mn-cs"/>
              </a:rPr>
              <a:t> </a:t>
            </a:r>
            <a:r>
              <a:rPr lang="cs-CZ" sz="2400" dirty="0" err="1">
                <a:latin typeface="Calibri" panose="020F0502020204030204" pitchFamily="34" charset="0"/>
                <a:cs typeface="+mn-cs"/>
              </a:rPr>
              <a:t>memory</a:t>
            </a:r>
            <a:r>
              <a:rPr lang="cs-CZ" sz="2400" dirty="0">
                <a:latin typeface="Calibri" panose="020F0502020204030204" pitchFamily="34" charset="0"/>
                <a:cs typeface="+mn-cs"/>
              </a:rPr>
              <a:t>, paměť s přímým přístupem nebo paměť s libovolným výběrem) je typ paměti, u níž je libovolné paměťové místo přístupné za stejnou vybavovací dobu.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Prakticky se v současnosti termín RAM používá téměř výlučně pro polovodičové paměti, kde se přístupová doba pro zápis i čtení pohybuje v řádech maximálně stovek nanosekund. 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Za paměť RAM nemůžeme považovat např. mechanické pevné disky, protože zde je obrovský rozdíl mezi rychlostí sekvenčního přístupu a rychlostí "náhodného" přístupu. Rovněž je možné, že bychom běžný mechanický harddisk při použití pro "náhodné" čtení a zápis rychle zničili.</a:t>
            </a:r>
          </a:p>
        </p:txBody>
      </p:sp>
    </p:spTree>
    <p:extLst>
      <p:ext uri="{BB962C8B-B14F-4D97-AF65-F5344CB8AC3E}">
        <p14:creationId xmlns:p14="http://schemas.microsoft.com/office/powerpoint/2010/main" val="289991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97925" y="476672"/>
            <a:ext cx="3799218" cy="609744"/>
          </a:xfrm>
        </p:spPr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Rozdělení pamětí 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69875" indent="-269875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3800" dirty="0">
                <a:latin typeface="Calibri" panose="020F0502020204030204" pitchFamily="34" charset="0"/>
                <a:cs typeface="+mn-cs"/>
              </a:rPr>
              <a:t>Podle toho, zda paměť uchovává informace i po vypnutí napájení, dělíme paměti na:</a:t>
            </a:r>
          </a:p>
          <a:p>
            <a:pPr marL="669925" lvl="2" indent="-269875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3400" dirty="0" err="1">
                <a:latin typeface="Calibri" panose="020F0502020204030204" pitchFamily="34" charset="0"/>
              </a:rPr>
              <a:t>volatilní</a:t>
            </a:r>
            <a:r>
              <a:rPr lang="cs-CZ" sz="3400" dirty="0">
                <a:latin typeface="Calibri" panose="020F0502020204030204" pitchFamily="34" charset="0"/>
              </a:rPr>
              <a:t> – při vypnutí napájení se informace smaže; takto se chovají polovodičové paměti RWM-RAM</a:t>
            </a:r>
          </a:p>
          <a:p>
            <a:pPr marL="669925" lvl="2" indent="-269875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3400" dirty="0" err="1">
                <a:latin typeface="Calibri" panose="020F0502020204030204" pitchFamily="34" charset="0"/>
              </a:rPr>
              <a:t>nevolatilní</a:t>
            </a:r>
            <a:r>
              <a:rPr lang="cs-CZ" sz="3400" dirty="0">
                <a:latin typeface="Calibri" panose="020F0502020204030204" pitchFamily="34" charset="0"/>
              </a:rPr>
              <a:t> – informace vydrží vypnutí napájení; tuto vlastnost mají magnetické paměti (magnetické disky, paměti na tenkých vrstvách a v minulosti používané feritové paměti a bubnové paměti)</a:t>
            </a:r>
          </a:p>
          <a:p>
            <a:pPr marL="269875" indent="-269875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3800" dirty="0">
                <a:latin typeface="Calibri" panose="020F0502020204030204" pitchFamily="34" charset="0"/>
                <a:cs typeface="+mn-cs"/>
              </a:rPr>
              <a:t>Polovodičové paměti RAM jsou rychlejší, ale jsou </a:t>
            </a:r>
            <a:r>
              <a:rPr lang="cs-CZ" sz="3800" dirty="0" err="1">
                <a:latin typeface="Calibri" panose="020F0502020204030204" pitchFamily="34" charset="0"/>
                <a:cs typeface="+mn-cs"/>
              </a:rPr>
              <a:t>volatilní</a:t>
            </a:r>
            <a:r>
              <a:rPr lang="cs-CZ" sz="3800" dirty="0">
                <a:latin typeface="Calibri" panose="020F0502020204030204" pitchFamily="34" charset="0"/>
                <a:cs typeface="+mn-cs"/>
              </a:rPr>
              <a:t> a jsou dražší než diskové paměti při přepočtu ceny za jeden bit. Používají se především jako operační paměti počítačů. Slouží tedy k uchování údajů, které počítač potřebuje pro zpracovávání právě prováděné úlohy.</a:t>
            </a:r>
          </a:p>
          <a:p>
            <a:pPr marL="269875" indent="-269875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3800" dirty="0">
                <a:latin typeface="Calibri" panose="020F0502020204030204" pitchFamily="34" charset="0"/>
                <a:cs typeface="+mn-cs"/>
              </a:rPr>
              <a:t>Údaje, které je potřeba uchovat i po vypnutí počítače, musí být uloženy do </a:t>
            </a:r>
            <a:r>
              <a:rPr lang="cs-CZ" sz="3800" dirty="0" err="1">
                <a:latin typeface="Calibri" panose="020F0502020204030204" pitchFamily="34" charset="0"/>
                <a:cs typeface="+mn-cs"/>
              </a:rPr>
              <a:t>nevolatilní</a:t>
            </a:r>
            <a:r>
              <a:rPr lang="cs-CZ" sz="3800" dirty="0">
                <a:latin typeface="Calibri" panose="020F0502020204030204" pitchFamily="34" charset="0"/>
                <a:cs typeface="+mn-cs"/>
              </a:rPr>
              <a:t> paměti – obvykle na pevný disk. Jeho nižší rychlost je kompenzována vyšší kapacitou a nezávislostí na napájení.</a:t>
            </a:r>
          </a:p>
        </p:txBody>
      </p:sp>
    </p:spTree>
    <p:extLst>
      <p:ext uri="{BB962C8B-B14F-4D97-AF65-F5344CB8AC3E}">
        <p14:creationId xmlns:p14="http://schemas.microsoft.com/office/powerpoint/2010/main" val="144095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89283" y="430566"/>
            <a:ext cx="4251891" cy="691480"/>
          </a:xfrm>
        </p:spPr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Statická a dynamická 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b="1" dirty="0">
                <a:latin typeface="Calibri" panose="020F0502020204030204" pitchFamily="34" charset="0"/>
                <a:cs typeface="+mn-cs"/>
              </a:rPr>
              <a:t>Dělení podle technologie uchovávání informace:</a:t>
            </a:r>
          </a:p>
          <a:p>
            <a:pPr marL="269875" lvl="0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800" dirty="0">
                <a:latin typeface="Calibri" panose="020F0502020204030204" pitchFamily="34" charset="0"/>
                <a:cs typeface="+mn-cs"/>
              </a:rPr>
              <a:t>Paměť SRAM ( Static RAM)</a:t>
            </a:r>
          </a:p>
          <a:p>
            <a:pPr marL="669925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  <a:cs typeface="+mn-cs"/>
              </a:rPr>
              <a:t>informaci nese bistabilní klopný obvod (několik tranzistorů)</a:t>
            </a:r>
          </a:p>
          <a:p>
            <a:pPr marL="669925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  <a:cs typeface="+mn-cs"/>
              </a:rPr>
              <a:t>výhoda - nemusí se obnovovat </a:t>
            </a:r>
            <a:r>
              <a:rPr lang="cs-CZ" altLang="cs-CZ" sz="2400" dirty="0">
                <a:latin typeface="Calibri" panose="020F0502020204030204" pitchFamily="34" charset="0"/>
                <a:cs typeface="+mn-cs"/>
                <a:sym typeface="Symbol" pitchFamily="18" charset="2"/>
              </a:rPr>
              <a:t></a:t>
            </a:r>
            <a:r>
              <a:rPr lang="cs-CZ" altLang="cs-CZ" sz="2400" dirty="0">
                <a:latin typeface="Calibri" panose="020F0502020204030204" pitchFamily="34" charset="0"/>
                <a:cs typeface="+mn-cs"/>
              </a:rPr>
              <a:t> rychlejší</a:t>
            </a:r>
          </a:p>
          <a:p>
            <a:pPr marL="269875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800" dirty="0">
                <a:latin typeface="Calibri" panose="020F0502020204030204" pitchFamily="34" charset="0"/>
                <a:cs typeface="+mn-cs"/>
              </a:rPr>
              <a:t>Paměť DRAM ( </a:t>
            </a:r>
            <a:r>
              <a:rPr lang="cs-CZ" altLang="cs-CZ" sz="2800" dirty="0" err="1">
                <a:latin typeface="Calibri" panose="020F0502020204030204" pitchFamily="34" charset="0"/>
                <a:cs typeface="+mn-cs"/>
              </a:rPr>
              <a:t>Dynamic</a:t>
            </a:r>
            <a:r>
              <a:rPr lang="cs-CZ" altLang="cs-CZ" sz="2800" dirty="0">
                <a:latin typeface="Calibri" panose="020F0502020204030204" pitchFamily="34" charset="0"/>
                <a:cs typeface="+mn-cs"/>
              </a:rPr>
              <a:t> RAM)</a:t>
            </a:r>
          </a:p>
          <a:p>
            <a:pPr marL="669925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</a:rPr>
              <a:t>Paměť je tvořena kondenzátory, přičemž informaci nese stav kondenzátoru (nabitý x vybitý)</a:t>
            </a:r>
          </a:p>
          <a:p>
            <a:pPr marL="669925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</a:rPr>
              <a:t>samovolné vybíjení</a:t>
            </a:r>
            <a:r>
              <a:rPr lang="en-US" altLang="cs-CZ" sz="2400" dirty="0">
                <a:latin typeface="Calibri" panose="020F0502020204030204" pitchFamily="34" charset="0"/>
              </a:rPr>
              <a:t> </a:t>
            </a:r>
            <a:r>
              <a:rPr lang="cs-CZ" altLang="cs-CZ" sz="2400" dirty="0">
                <a:latin typeface="Calibri" panose="020F0502020204030204" pitchFamily="34" charset="0"/>
              </a:rPr>
              <a:t>– nutno obnovovat informaci (</a:t>
            </a:r>
            <a:r>
              <a:rPr lang="cs-CZ" altLang="cs-CZ" sz="2400" dirty="0" err="1">
                <a:latin typeface="Calibri" panose="020F0502020204030204" pitchFamily="34" charset="0"/>
              </a:rPr>
              <a:t>refresh</a:t>
            </a:r>
            <a:r>
              <a:rPr lang="cs-CZ" altLang="cs-CZ" sz="2400" dirty="0">
                <a:latin typeface="Calibri" panose="020F0502020204030204" pitchFamily="34" charset="0"/>
              </a:rPr>
              <a:t>)</a:t>
            </a:r>
          </a:p>
          <a:p>
            <a:pPr marL="669925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</a:rPr>
              <a:t>výhoda - menší počet tranzistorů na 1 paměť buňku </a:t>
            </a:r>
            <a:r>
              <a:rPr lang="cs-CZ" altLang="cs-CZ" sz="2400" dirty="0">
                <a:latin typeface="Calibri" panose="020F0502020204030204" pitchFamily="34" charset="0"/>
                <a:sym typeface="Symbol" pitchFamily="18" charset="2"/>
              </a:rPr>
              <a:t> </a:t>
            </a:r>
            <a:r>
              <a:rPr lang="cs-CZ" altLang="cs-CZ" sz="2400" dirty="0">
                <a:latin typeface="Calibri" panose="020F0502020204030204" pitchFamily="34" charset="0"/>
              </a:rPr>
              <a:t>nižší cena</a:t>
            </a:r>
          </a:p>
        </p:txBody>
      </p:sp>
    </p:spTree>
    <p:extLst>
      <p:ext uri="{BB962C8B-B14F-4D97-AF65-F5344CB8AC3E}">
        <p14:creationId xmlns:p14="http://schemas.microsoft.com/office/powerpoint/2010/main" val="151710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62946" y="332656"/>
            <a:ext cx="4134197" cy="844294"/>
          </a:xfrm>
        </p:spPr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Statická 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Statická RAM (SRAM) je realizována jako bistabilní klopný obvod. Při použití technologie CMOS má minimální příkon a krátkou přístupovou dobu. Kvůli nutnosti používat alespoň dva tranzistory pro realizaci jedné buňky paměti (jednoho bitu) je poměr cena/kapacita vysoká. Statické paměti proto plní často úlohu </a:t>
            </a:r>
            <a:r>
              <a:rPr lang="cs-CZ" sz="2800" dirty="0" err="1">
                <a:latin typeface="Calibri" panose="020F0502020204030204" pitchFamily="34" charset="0"/>
                <a:cs typeface="+mn-cs"/>
              </a:rPr>
              <a:t>cache</a:t>
            </a:r>
            <a:r>
              <a:rPr lang="cs-CZ" sz="2800" dirty="0">
                <a:latin typeface="Calibri" panose="020F0502020204030204" pitchFamily="34" charset="0"/>
                <a:cs typeface="+mn-cs"/>
              </a:rPr>
              <a:t> mezi procesorem a dynamickou pamětí RAM.</a:t>
            </a:r>
          </a:p>
        </p:txBody>
      </p:sp>
    </p:spTree>
    <p:extLst>
      <p:ext uri="{BB962C8B-B14F-4D97-AF65-F5344CB8AC3E}">
        <p14:creationId xmlns:p14="http://schemas.microsoft.com/office/powerpoint/2010/main" val="66273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Technologie CMOS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CMOS-RAM (</a:t>
            </a:r>
            <a:r>
              <a:rPr lang="cs-CZ" sz="2800" dirty="0" err="1">
                <a:latin typeface="Calibri" panose="020F0502020204030204" pitchFamily="34" charset="0"/>
                <a:cs typeface="+mn-cs"/>
              </a:rPr>
              <a:t>Complementary</a:t>
            </a:r>
            <a:r>
              <a:rPr lang="cs-CZ" sz="2800" dirty="0">
                <a:latin typeface="Calibri" panose="020F0502020204030204" pitchFamily="34" charset="0"/>
                <a:cs typeface="+mn-cs"/>
              </a:rPr>
              <a:t> Metal Oxide Silicon) 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vyrobena technologií CMOS mají </a:t>
            </a:r>
            <a:r>
              <a:rPr lang="cs-CZ" sz="2400" dirty="0">
                <a:latin typeface="Calibri" panose="020F0502020204030204" pitchFamily="34" charset="0"/>
                <a:sym typeface="Wingdings" pitchFamily="2" charset="2"/>
              </a:rPr>
              <a:t>malou spotřebu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sym typeface="Wingdings" pitchFamily="2" charset="2"/>
              </a:rPr>
              <a:t>využití pro zápis BIOS programem SETUP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sym typeface="Wingdings" pitchFamily="2" charset="2"/>
              </a:rPr>
              <a:t>po vypnutí je napájena z baterie na základní desce</a:t>
            </a:r>
          </a:p>
          <a:p>
            <a:pPr marL="809625" lvl="2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  <a:sym typeface="Wingdings" pitchFamily="2" charset="2"/>
              </a:rPr>
              <a:t>často je v ní integrován obvod hodin reálného času</a:t>
            </a:r>
            <a:r>
              <a:rPr lang="cs-CZ" sz="2000" dirty="0">
                <a:latin typeface="Calibri" panose="020F0502020204030204" pitchFamily="34" charset="0"/>
              </a:rPr>
              <a:t> 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Při rozšiřování paměti je potřeba používat obvody pracující ve stejném režimu, které jsou určeny </a:t>
            </a:r>
            <a:r>
              <a:rPr lang="cs-CZ" sz="2800" dirty="0" err="1">
                <a:latin typeface="Calibri" panose="020F0502020204030204" pitchFamily="34" charset="0"/>
                <a:cs typeface="+mn-cs"/>
              </a:rPr>
              <a:t>chipsetem</a:t>
            </a:r>
            <a:r>
              <a:rPr lang="cs-CZ" sz="2800" dirty="0">
                <a:latin typeface="Calibri" panose="020F0502020204030204" pitchFamily="34" charset="0"/>
                <a:cs typeface="+mn-cs"/>
              </a:rPr>
              <a:t> základní desky</a:t>
            </a:r>
          </a:p>
          <a:p>
            <a:pPr marL="0" indent="0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sz="2400" dirty="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17266" y="476673"/>
            <a:ext cx="4079877" cy="609744"/>
          </a:xfrm>
        </p:spPr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Dynamická RAM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Dynamická RAM (DRAM) je levnější a výrobně mnohem jednodušší, než SRAM, protože buňky jsou realizovány pomocí parazitních kapacit (jeden tranzistor). 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Nevýhodou je, že čas od času se musí obsah každé paměťové buňky obnovovat (</a:t>
            </a:r>
            <a:r>
              <a:rPr lang="cs-CZ" sz="2800" dirty="0" err="1">
                <a:latin typeface="Calibri" panose="020F0502020204030204" pitchFamily="34" charset="0"/>
                <a:cs typeface="+mn-cs"/>
              </a:rPr>
              <a:t>refresh</a:t>
            </a:r>
            <a:r>
              <a:rPr lang="cs-CZ" sz="2800" dirty="0">
                <a:latin typeface="Calibri" panose="020F0502020204030204" pitchFamily="34" charset="0"/>
                <a:cs typeface="+mn-cs"/>
              </a:rPr>
              <a:t>). Obnova, kterou zajišťuje speciální obvod (aby nebyl zbytečně zatěžován procesor), probíhá hromadně po celých řádcích, takže pokles výkonu paměti není dramatický (při obnově není paměť dostupná). 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Při čtení dochází k vymazání obsahu buňky, obnova proto musí probíhat také po každém čtení (proto je čtení 1,5× delší než zápis).</a:t>
            </a:r>
          </a:p>
        </p:txBody>
      </p:sp>
    </p:spTree>
    <p:extLst>
      <p:ext uri="{BB962C8B-B14F-4D97-AF65-F5344CB8AC3E}">
        <p14:creationId xmlns:p14="http://schemas.microsoft.com/office/powerpoint/2010/main" val="168781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 sz="1400">
              <a:latin typeface="Times New Roman CE" charset="-1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4176263" y="449512"/>
            <a:ext cx="4885635" cy="636904"/>
          </a:xfrm>
          <a:noFill/>
        </p:spPr>
        <p:txBody>
          <a:bodyPr>
            <a:normAutofit/>
          </a:bodyPr>
          <a:lstStyle/>
          <a:p>
            <a:r>
              <a:rPr lang="cs-CZ" altLang="cs-CZ" sz="2800" dirty="0">
                <a:latin typeface="Calibri" panose="020F0502020204030204" pitchFamily="34" charset="0"/>
              </a:rPr>
              <a:t>DRAM moduly do PC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</p:spPr>
        <p:txBody>
          <a:bodyPr/>
          <a:lstStyle/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DIP</a:t>
            </a: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altLang="cs-CZ" sz="26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SIPP</a:t>
            </a: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altLang="cs-CZ" sz="26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SIMM (30-pin)</a:t>
            </a: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altLang="cs-CZ" sz="26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SIMM (72-pin)</a:t>
            </a: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altLang="cs-CZ" sz="26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DIMM (SDRAM)</a:t>
            </a: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altLang="cs-CZ" sz="26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DIMM (DDR)</a:t>
            </a:r>
          </a:p>
        </p:txBody>
      </p:sp>
      <p:pic>
        <p:nvPicPr>
          <p:cNvPr id="95239" name="Picture 7" descr="300px-RAM_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557338"/>
            <a:ext cx="294163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ovéPole 1"/>
          <p:cNvSpPr txBox="1"/>
          <p:nvPr/>
        </p:nvSpPr>
        <p:spPr>
          <a:xfrm>
            <a:off x="882216" y="605005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Arial" panose="020B0604020202020204" pitchFamily="34" charset="0"/>
                <a:cs typeface="Arial" panose="020B0604020202020204" pitchFamily="34" charset="0"/>
              </a:rPr>
              <a:t>Zdroj: Wikipedie</a:t>
            </a:r>
          </a:p>
        </p:txBody>
      </p:sp>
    </p:spTree>
    <p:extLst>
      <p:ext uri="{BB962C8B-B14F-4D97-AF65-F5344CB8AC3E}">
        <p14:creationId xmlns:p14="http://schemas.microsoft.com/office/powerpoint/2010/main" val="601355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Paměť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lvl="1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</a:rPr>
              <a:t>Pojmem paměť se ve výpočetní technice označují fyzická zařízení, používaná k ukládání programů (posloupností instrukcí) nebo dat (např. informací o stavu programu) pro okamžitou nebo trvalou potřebu v počítači nebo jiném digitálním elektronickém zařízení.</a:t>
            </a:r>
          </a:p>
          <a:p>
            <a:pPr marL="285750" lvl="1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</a:rPr>
              <a:t>Paměť je pro počítač životní nutností </a:t>
            </a:r>
          </a:p>
          <a:p>
            <a:pPr marL="539750" lvl="2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</a:rPr>
              <a:t>mikroprocesor z ní čte programy, kterými je řízen a také do ní ukládá výsledky své práce</a:t>
            </a:r>
          </a:p>
          <a:p>
            <a:pPr marL="285750" lvl="1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</a:rPr>
              <a:t>Paměti v zásadě můžeme rozdělit na:</a:t>
            </a:r>
          </a:p>
          <a:p>
            <a:pPr marL="539750" lvl="2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</a:rPr>
              <a:t>Primární – s nimi bezprostředně pracuje procesor</a:t>
            </a:r>
          </a:p>
          <a:p>
            <a:pPr marL="539750" lvl="2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</a:rPr>
              <a:t>Sekundární – kde mikroprocesor odkládá programy, které momentálně nepotřebuje.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61710" y="395610"/>
            <a:ext cx="4179465" cy="736073"/>
          </a:xfrm>
        </p:spPr>
        <p:txBody>
          <a:bodyPr>
            <a:normAutofit/>
          </a:bodyPr>
          <a:lstStyle/>
          <a:p>
            <a:r>
              <a:rPr lang="cs-CZ" altLang="cs-CZ" sz="2800" dirty="0">
                <a:latin typeface="Calibri" panose="020F0502020204030204" pitchFamily="34" charset="0"/>
              </a:rPr>
              <a:t>DRAM moduly do PC</a:t>
            </a:r>
            <a:endParaRPr lang="cs-CZ" sz="2800" dirty="0">
              <a:latin typeface="Calibri" panose="020F050202020403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4000" dirty="0">
                <a:latin typeface="Calibri" panose="020F0502020204030204" pitchFamily="34" charset="0"/>
                <a:cs typeface="+mn-cs"/>
              </a:rPr>
              <a:t>SIPP (Single </a:t>
            </a:r>
            <a:r>
              <a:rPr lang="cs-CZ" sz="4000" dirty="0" err="1">
                <a:latin typeface="Calibri" panose="020F0502020204030204" pitchFamily="34" charset="0"/>
                <a:cs typeface="+mn-cs"/>
              </a:rPr>
              <a:t>Inline</a:t>
            </a:r>
            <a:r>
              <a:rPr lang="cs-CZ" sz="4000" dirty="0">
                <a:latin typeface="Calibri" panose="020F0502020204030204" pitchFamily="34" charset="0"/>
                <a:cs typeface="+mn-cs"/>
              </a:rPr>
              <a:t> Pin </a:t>
            </a:r>
            <a:r>
              <a:rPr lang="cs-CZ" sz="4000" dirty="0" err="1">
                <a:latin typeface="Calibri" panose="020F0502020204030204" pitchFamily="34" charset="0"/>
                <a:cs typeface="+mn-cs"/>
              </a:rPr>
              <a:t>Package</a:t>
            </a:r>
            <a:r>
              <a:rPr lang="cs-CZ" sz="4000" dirty="0">
                <a:latin typeface="Calibri" panose="020F0502020204030204" pitchFamily="34" charset="0"/>
                <a:cs typeface="+mn-cs"/>
              </a:rPr>
              <a:t>) je druhá generace pamětí DRAM.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en-US" sz="4000" dirty="0">
                <a:latin typeface="Calibri" panose="020F0502020204030204" pitchFamily="34" charset="0"/>
                <a:cs typeface="+mn-cs"/>
              </a:rPr>
              <a:t>SIMM – (72pin, 30pin) – (Single Inline Memory Module)</a:t>
            </a:r>
            <a:endParaRPr lang="cs-CZ" sz="40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4000" dirty="0">
                <a:latin typeface="Calibri" panose="020F0502020204030204" pitchFamily="34" charset="0"/>
                <a:cs typeface="+mn-cs"/>
              </a:rPr>
              <a:t>DIMM – 3,3 V a 5 V – (</a:t>
            </a:r>
            <a:r>
              <a:rPr lang="cs-CZ" sz="4000" dirty="0" err="1">
                <a:latin typeface="Calibri" panose="020F0502020204030204" pitchFamily="34" charset="0"/>
                <a:cs typeface="+mn-cs"/>
              </a:rPr>
              <a:t>Dual</a:t>
            </a:r>
            <a:r>
              <a:rPr lang="cs-CZ" sz="4000" dirty="0">
                <a:latin typeface="Calibri" panose="020F0502020204030204" pitchFamily="34" charset="0"/>
                <a:cs typeface="+mn-cs"/>
              </a:rPr>
              <a:t> </a:t>
            </a:r>
            <a:r>
              <a:rPr lang="cs-CZ" sz="4000" dirty="0" err="1">
                <a:latin typeface="Calibri" panose="020F0502020204030204" pitchFamily="34" charset="0"/>
                <a:cs typeface="+mn-cs"/>
              </a:rPr>
              <a:t>Inline</a:t>
            </a:r>
            <a:r>
              <a:rPr lang="cs-CZ" sz="4000" dirty="0">
                <a:latin typeface="Calibri" panose="020F0502020204030204" pitchFamily="34" charset="0"/>
                <a:cs typeface="+mn-cs"/>
              </a:rPr>
              <a:t> </a:t>
            </a:r>
            <a:r>
              <a:rPr lang="cs-CZ" sz="4000" dirty="0" err="1">
                <a:latin typeface="Calibri" panose="020F0502020204030204" pitchFamily="34" charset="0"/>
                <a:cs typeface="+mn-cs"/>
              </a:rPr>
              <a:t>Memory</a:t>
            </a:r>
            <a:r>
              <a:rPr lang="cs-CZ" sz="4000" dirty="0">
                <a:latin typeface="Calibri" panose="020F0502020204030204" pitchFamily="34" charset="0"/>
                <a:cs typeface="+mn-cs"/>
              </a:rPr>
              <a:t> Module) – Jedná se vlastně o dva moduly SIMM integrované na jedné desce. Důvodem je obsazení celé šířky sběrnice.</a:t>
            </a:r>
          </a:p>
          <a:p>
            <a:pPr marL="669925" lvl="2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3000" dirty="0">
                <a:latin typeface="Calibri" panose="020F0502020204030204" pitchFamily="34" charset="0"/>
              </a:rPr>
              <a:t>SDR – (Single Data </a:t>
            </a:r>
            <a:r>
              <a:rPr lang="cs-CZ" sz="3000" dirty="0" err="1">
                <a:latin typeface="Calibri" panose="020F0502020204030204" pitchFamily="34" charset="0"/>
              </a:rPr>
              <a:t>Rate</a:t>
            </a:r>
            <a:r>
              <a:rPr lang="cs-CZ" sz="3000" dirty="0">
                <a:latin typeface="Calibri" panose="020F0502020204030204" pitchFamily="34" charset="0"/>
              </a:rPr>
              <a:t>), spíše označovány jako SDRAM (</a:t>
            </a:r>
            <a:r>
              <a:rPr lang="cs-CZ" sz="3000" dirty="0" err="1">
                <a:latin typeface="Calibri" panose="020F0502020204030204" pitchFamily="34" charset="0"/>
              </a:rPr>
              <a:t>Synchronous</a:t>
            </a:r>
            <a:r>
              <a:rPr lang="cs-CZ" sz="3000" dirty="0">
                <a:latin typeface="Calibri" panose="020F0502020204030204" pitchFamily="34" charset="0"/>
              </a:rPr>
              <a:t> </a:t>
            </a:r>
            <a:r>
              <a:rPr lang="cs-CZ" sz="3000" dirty="0" err="1">
                <a:latin typeface="Calibri" panose="020F0502020204030204" pitchFamily="34" charset="0"/>
              </a:rPr>
              <a:t>Dynamic</a:t>
            </a:r>
            <a:r>
              <a:rPr lang="cs-CZ" sz="3000" dirty="0">
                <a:latin typeface="Calibri" panose="020F0502020204030204" pitchFamily="34" charset="0"/>
              </a:rPr>
              <a:t> RAM), starší typ pamětí typu DIMM (3,3, nebo 5 V), 168 pinů, kapacity od 16 MB do 512 MB, rychlost od 66 MHz do 133 MHz, dva zářezy jako pojistka.</a:t>
            </a:r>
          </a:p>
          <a:p>
            <a:pPr marL="669925" lvl="2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3000" dirty="0">
                <a:latin typeface="Calibri" panose="020F0502020204030204" pitchFamily="34" charset="0"/>
              </a:rPr>
              <a:t>DDR – (Double Data </a:t>
            </a:r>
            <a:r>
              <a:rPr lang="cs-CZ" sz="3000" dirty="0" err="1">
                <a:latin typeface="Calibri" panose="020F0502020204030204" pitchFamily="34" charset="0"/>
              </a:rPr>
              <a:t>Rate</a:t>
            </a:r>
            <a:r>
              <a:rPr lang="cs-CZ" sz="3000" dirty="0">
                <a:latin typeface="Calibri" panose="020F0502020204030204" pitchFamily="34" charset="0"/>
              </a:rPr>
              <a:t>) novější typ pamětí typu SDR, 3,3 V, 184pinů (ale jiné umístění zářezů, místo dvou jen jeden), kapacity od 64 do 2048 MB. Vylepšení je v tom, že přenáší data na náběžné i koncové hraně taktovacího impulsu.</a:t>
            </a:r>
          </a:p>
          <a:p>
            <a:endParaRPr lang="cs-CZ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5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 sz="1400">
              <a:latin typeface="Times New Roman CE" charset="-18"/>
            </a:endParaRPr>
          </a:p>
        </p:txBody>
      </p:sp>
      <p:sp>
        <p:nvSpPr>
          <p:cNvPr id="12291" name="Rectangle 12"/>
          <p:cNvSpPr>
            <a:spLocks noGrp="1" noChangeArrowheads="1"/>
          </p:cNvSpPr>
          <p:nvPr>
            <p:ph type="title"/>
          </p:nvPr>
        </p:nvSpPr>
        <p:spPr>
          <a:xfrm>
            <a:off x="5450186" y="381000"/>
            <a:ext cx="3580646" cy="795950"/>
          </a:xfrm>
          <a:noFill/>
        </p:spPr>
        <p:txBody>
          <a:bodyPr anchor="ctr">
            <a:normAutofit/>
          </a:bodyPr>
          <a:lstStyle/>
          <a:p>
            <a:r>
              <a:rPr lang="cs-CZ" altLang="cs-CZ" sz="2800" dirty="0">
                <a:latin typeface="Calibri" panose="020F0502020204030204" pitchFamily="34" charset="0"/>
              </a:rPr>
              <a:t>Rozdíl mezi SDR a D</a:t>
            </a:r>
            <a:r>
              <a:rPr lang="en-US" altLang="cs-CZ" sz="2800" dirty="0">
                <a:latin typeface="Calibri" panose="020F0502020204030204" pitchFamily="34" charset="0"/>
              </a:rPr>
              <a:t>DR</a:t>
            </a:r>
            <a:endParaRPr lang="cs-CZ" altLang="cs-CZ" sz="2800" dirty="0">
              <a:latin typeface="Calibri" panose="020F0502020204030204" pitchFamily="34" charset="0"/>
            </a:endParaRPr>
          </a:p>
        </p:txBody>
      </p:sp>
      <p:sp>
        <p:nvSpPr>
          <p:cNvPr id="12292" name="Rectangle 1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981200"/>
            <a:ext cx="4038600" cy="1600200"/>
          </a:xfrm>
          <a:prstGeom prst="rect">
            <a:avLst/>
          </a:prstGeom>
          <a:noFill/>
        </p:spPr>
        <p:txBody>
          <a:bodyPr/>
          <a:lstStyle/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SDR - Single Data </a:t>
            </a:r>
            <a:r>
              <a:rPr lang="cs-CZ" altLang="cs-CZ" sz="2600" dirty="0" err="1">
                <a:latin typeface="Calibri" panose="020F0502020204030204" pitchFamily="34" charset="0"/>
                <a:cs typeface="+mn-cs"/>
              </a:rPr>
              <a:t>Rate</a:t>
            </a:r>
            <a:endParaRPr lang="cs-CZ" altLang="cs-CZ" sz="26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lnSpc>
                <a:spcPct val="80000"/>
              </a:lnSpc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Comenia Sans" pitchFamily="50" charset="-18"/>
              <a:buChar char="="/>
            </a:pPr>
            <a:r>
              <a:rPr lang="cs-CZ" altLang="cs-CZ" sz="2600" dirty="0">
                <a:latin typeface="Calibri" panose="020F0502020204030204" pitchFamily="34" charset="0"/>
                <a:cs typeface="+mn-cs"/>
              </a:rPr>
              <a:t>využívá synchronní signál s kmitočtem základní desky</a:t>
            </a:r>
          </a:p>
        </p:txBody>
      </p:sp>
      <p:sp>
        <p:nvSpPr>
          <p:cNvPr id="12293" name="Rectangle 14"/>
          <p:cNvSpPr>
            <a:spLocks noChangeArrowheads="1"/>
          </p:cNvSpPr>
          <p:nvPr/>
        </p:nvSpPr>
        <p:spPr bwMode="auto">
          <a:xfrm>
            <a:off x="4648200" y="1981200"/>
            <a:ext cx="403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9875" indent="-269875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Comenia Sans" pitchFamily="50" charset="-18"/>
              <a:buChar char="="/>
            </a:pPr>
            <a:r>
              <a:rPr lang="cs-CZ" altLang="cs-CZ" dirty="0">
                <a:latin typeface="Calibri" panose="020F0502020204030204" pitchFamily="34" charset="0"/>
              </a:rPr>
              <a:t>DDR - Double Data </a:t>
            </a:r>
            <a:r>
              <a:rPr lang="cs-CZ" altLang="cs-CZ" dirty="0" err="1">
                <a:latin typeface="Calibri" panose="020F0502020204030204" pitchFamily="34" charset="0"/>
              </a:rPr>
              <a:t>Rate</a:t>
            </a:r>
            <a:endParaRPr lang="cs-CZ" altLang="cs-CZ" dirty="0">
              <a:latin typeface="Calibri" panose="020F0502020204030204" pitchFamily="34" charset="0"/>
            </a:endParaRPr>
          </a:p>
          <a:p>
            <a:pPr marL="269875" indent="-269875">
              <a:lnSpc>
                <a:spcPct val="8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Comenia Sans" pitchFamily="50" charset="-18"/>
              <a:buChar char="="/>
            </a:pPr>
            <a:r>
              <a:rPr lang="cs-CZ" altLang="cs-CZ" dirty="0">
                <a:latin typeface="Calibri" panose="020F0502020204030204" pitchFamily="34" charset="0"/>
              </a:rPr>
              <a:t>data jsou během jednoho cyklu přenášena dvakrát </a:t>
            </a:r>
          </a:p>
        </p:txBody>
      </p:sp>
      <p:pic>
        <p:nvPicPr>
          <p:cNvPr id="12294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679" y="3501008"/>
            <a:ext cx="3124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36534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DDR – Double Data </a:t>
            </a:r>
            <a:r>
              <a:rPr lang="cs-CZ" sz="2800" dirty="0" err="1">
                <a:latin typeface="Calibri" panose="020F0502020204030204" pitchFamily="34" charset="0"/>
              </a:rPr>
              <a:t>Rate</a:t>
            </a:r>
            <a:endParaRPr lang="cs-CZ" sz="2800" dirty="0">
              <a:latin typeface="Calibri" panose="020F0502020204030204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Rychlost prvků základní desky je odvozena od systémového časovače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Paměti DDR pracují tak, že přenášejí data jak na náběžné tak sestupné hraně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Během jednoho taktu tak provede dvě operace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Mají tedy dvojnásobnou datovou propustnost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Rychlost standardizovaná organizací JEDEC</a:t>
            </a:r>
          </a:p>
        </p:txBody>
      </p:sp>
      <p:cxnSp>
        <p:nvCxnSpPr>
          <p:cNvPr id="23" name="Pravoúhlá spojovací čára 22"/>
          <p:cNvCxnSpPr/>
          <p:nvPr/>
        </p:nvCxnSpPr>
        <p:spPr>
          <a:xfrm flipV="1">
            <a:off x="967562" y="5592726"/>
            <a:ext cx="1424763" cy="7017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Pravoúhlá spojovací čára 24"/>
          <p:cNvCxnSpPr/>
          <p:nvPr/>
        </p:nvCxnSpPr>
        <p:spPr>
          <a:xfrm flipV="1">
            <a:off x="2399386" y="5596271"/>
            <a:ext cx="1442511" cy="7021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Pravoúhlá spojovací čára 25"/>
          <p:cNvCxnSpPr/>
          <p:nvPr/>
        </p:nvCxnSpPr>
        <p:spPr>
          <a:xfrm flipV="1">
            <a:off x="3831264" y="5606903"/>
            <a:ext cx="1424763" cy="7017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Pravoúhlá spojovací čára 26"/>
          <p:cNvCxnSpPr/>
          <p:nvPr/>
        </p:nvCxnSpPr>
        <p:spPr>
          <a:xfrm flipV="1">
            <a:off x="5259629" y="5596270"/>
            <a:ext cx="1442426" cy="702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Pravoúhlá spojovací čára 27"/>
          <p:cNvCxnSpPr/>
          <p:nvPr/>
        </p:nvCxnSpPr>
        <p:spPr>
          <a:xfrm flipV="1">
            <a:off x="6715354" y="5606903"/>
            <a:ext cx="1443362" cy="7061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ovací čára 29"/>
          <p:cNvCxnSpPr/>
          <p:nvPr/>
        </p:nvCxnSpPr>
        <p:spPr>
          <a:xfrm rot="5400000">
            <a:off x="2052084" y="5943600"/>
            <a:ext cx="701751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Přímá spojovací čára 30"/>
          <p:cNvCxnSpPr/>
          <p:nvPr/>
        </p:nvCxnSpPr>
        <p:spPr>
          <a:xfrm rot="5400000">
            <a:off x="3496340" y="5948917"/>
            <a:ext cx="708839" cy="35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ovací čára 31"/>
          <p:cNvCxnSpPr/>
          <p:nvPr/>
        </p:nvCxnSpPr>
        <p:spPr>
          <a:xfrm rot="5400000">
            <a:off x="4914429" y="5946380"/>
            <a:ext cx="680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čára 35"/>
          <p:cNvCxnSpPr/>
          <p:nvPr/>
        </p:nvCxnSpPr>
        <p:spPr>
          <a:xfrm rot="5400000">
            <a:off x="6353338" y="5940113"/>
            <a:ext cx="720292" cy="10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čára 37"/>
          <p:cNvCxnSpPr/>
          <p:nvPr/>
        </p:nvCxnSpPr>
        <p:spPr>
          <a:xfrm rot="5400000">
            <a:off x="7819780" y="5947600"/>
            <a:ext cx="6804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ovéPole 40"/>
          <p:cNvSpPr txBox="1"/>
          <p:nvPr/>
        </p:nvSpPr>
        <p:spPr>
          <a:xfrm>
            <a:off x="180753" y="5100439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náběžná hrana</a:t>
            </a:r>
          </a:p>
        </p:txBody>
      </p:sp>
      <p:sp>
        <p:nvSpPr>
          <p:cNvPr id="43" name="TextovéPole 42"/>
          <p:cNvSpPr txBox="1"/>
          <p:nvPr/>
        </p:nvSpPr>
        <p:spPr>
          <a:xfrm>
            <a:off x="5443925" y="4848802"/>
            <a:ext cx="130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sestupná hrana</a:t>
            </a:r>
          </a:p>
        </p:txBody>
      </p:sp>
      <p:cxnSp>
        <p:nvCxnSpPr>
          <p:cNvPr id="45" name="Přímá spojovací šipka 44"/>
          <p:cNvCxnSpPr>
            <a:stCxn id="41" idx="2"/>
          </p:cNvCxnSpPr>
          <p:nvPr/>
        </p:nvCxnSpPr>
        <p:spPr>
          <a:xfrm rot="16200000" flipH="1">
            <a:off x="1185466" y="5395959"/>
            <a:ext cx="90504" cy="792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Přímá spojovací šipka 46"/>
          <p:cNvCxnSpPr>
            <a:stCxn id="43" idx="2"/>
          </p:cNvCxnSpPr>
          <p:nvPr/>
        </p:nvCxnSpPr>
        <p:spPr>
          <a:xfrm rot="5400000">
            <a:off x="5512974" y="5241787"/>
            <a:ext cx="331509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ovéPole 47"/>
          <p:cNvSpPr txBox="1"/>
          <p:nvPr/>
        </p:nvSpPr>
        <p:spPr>
          <a:xfrm>
            <a:off x="2881423" y="6347637"/>
            <a:ext cx="330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řídicí impulsy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17267" y="412878"/>
            <a:ext cx="4405802" cy="763488"/>
          </a:xfrm>
        </p:spPr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Novější typy pamětí DIMM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DDR2 – novější typ pamětí DDR, podobné jako DDR, mají vyšší frekvence, stále se používají ve starších strojích. Nevýhodou DDR2 jsou vyšší časy latence než u DDR (latence – čas, po který čeká procesor na data z paměti).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DDR3 – nejnovější paměti, již postupně vytlačily DDR2 z trhu. Maximální frekvence 3840MHz. Dnes jsou standardem.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600" dirty="0">
                <a:latin typeface="Calibri" panose="020F0502020204030204" pitchFamily="34" charset="0"/>
                <a:cs typeface="+mn-cs"/>
              </a:rPr>
              <a:t>DDR4 - výkon je srovnatelný s DDR3. Vyvinuty společností JEDEC. Prodej zahájen v roce 2014 a vytlačení DDR3 nastalo v roce 2016. Maximální takt je 4266MHz při 1,05V</a:t>
            </a:r>
          </a:p>
        </p:txBody>
      </p:sp>
    </p:spTree>
    <p:extLst>
      <p:ext uri="{BB962C8B-B14F-4D97-AF65-F5344CB8AC3E}">
        <p14:creationId xmlns:p14="http://schemas.microsoft.com/office/powerpoint/2010/main" val="325466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DDR2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Pracuje stejným způsobem jako DDR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dvojnásobná vnitřní frekvence 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např. jádro s frekvencí 200MHz, pak DDR pracuje na 400MHz </a:t>
            </a:r>
            <a:br>
              <a:rPr lang="cs-CZ" sz="2400" dirty="0">
                <a:latin typeface="Calibri" panose="020F0502020204030204" pitchFamily="34" charset="0"/>
              </a:rPr>
            </a:br>
            <a:r>
              <a:rPr lang="cs-CZ" sz="2400" dirty="0">
                <a:latin typeface="Calibri" panose="020F0502020204030204" pitchFamily="34" charset="0"/>
              </a:rPr>
              <a:t>a DDR2 s 800MHz.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DDR2 využívají napětí 1,8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Paměti DDR2 nejsou zpětně kompatibilní s DDR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DDR3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DDR3 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SDRAM nástupce operační paměti DDR2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používá se pro vysokorychlostní ukládání pracovních dat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rychlosti paměti od 0.8GHz po 2,133 GHz (i přes 2,4 GHz)</a:t>
            </a:r>
          </a:p>
          <a:p>
            <a:pPr marL="539750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standardní napětí sníženo z 1,8 na 1,5 V</a:t>
            </a:r>
          </a:p>
          <a:p>
            <a:pPr marL="809625" lvl="2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ve skutečnosti většina pamětí potřebuje napětí mezi 1,65 a 1,8 V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DDR4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DDR4</a:t>
            </a:r>
            <a:r>
              <a:rPr lang="cs-CZ" sz="2400" dirty="0">
                <a:latin typeface="Calibri" panose="020F0502020204030204" pitchFamily="34" charset="0"/>
                <a:cs typeface="+mn-cs"/>
              </a:rPr>
              <a:t> 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+mn-lt"/>
              </a:rPr>
              <a:t>Jsou přímým nástupcem DDR3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+mn-lt"/>
              </a:rPr>
              <a:t>První sériová výroba začala začátkem roku 2013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+mn-lt"/>
              </a:rPr>
              <a:t>Provozní napětí sníženo na 1,05 – 1,2 V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+mn-lt"/>
              </a:rPr>
              <a:t>Konec éry DDR4 se očekával kolem roku 2020, stále ještě jsou ale často využívané.</a:t>
            </a:r>
          </a:p>
        </p:txBody>
      </p:sp>
    </p:spTree>
    <p:extLst>
      <p:ext uri="{BB962C8B-B14F-4D97-AF65-F5344CB8AC3E}">
        <p14:creationId xmlns:p14="http://schemas.microsoft.com/office/powerpoint/2010/main" val="224007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DDR5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DDR5</a:t>
            </a:r>
            <a:r>
              <a:rPr lang="cs-CZ" sz="2400" dirty="0">
                <a:latin typeface="Calibri" panose="020F0502020204030204" pitchFamily="34" charset="0"/>
                <a:cs typeface="+mn-cs"/>
              </a:rPr>
              <a:t> 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Jsou přímým nástupcem DDR4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Za nejrychlejší DDR5 </a:t>
            </a:r>
            <a:r>
              <a:rPr lang="cs-CZ" sz="2400" dirty="0" err="1">
                <a:latin typeface="Calibri" panose="020F0502020204030204" pitchFamily="34" charset="0"/>
              </a:rPr>
              <a:t>kit</a:t>
            </a:r>
            <a:r>
              <a:rPr lang="cs-CZ" sz="2400" dirty="0">
                <a:latin typeface="Calibri" panose="020F0502020204030204" pitchFamily="34" charset="0"/>
              </a:rPr>
              <a:t> se platí téměř o 70% více, než za nejrychlejší DDR4 </a:t>
            </a:r>
            <a:r>
              <a:rPr lang="cs-CZ" sz="2400" dirty="0" err="1">
                <a:latin typeface="Calibri" panose="020F0502020204030204" pitchFamily="34" charset="0"/>
              </a:rPr>
              <a:t>kit</a:t>
            </a:r>
            <a:r>
              <a:rPr lang="cs-CZ" sz="2400" dirty="0">
                <a:latin typeface="Calibri" panose="020F0502020204030204" pitchFamily="34" charset="0"/>
              </a:rPr>
              <a:t> (Alza.cz)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PMIC (</a:t>
            </a:r>
            <a:r>
              <a:rPr lang="cs-CZ" sz="2400" dirty="0" err="1">
                <a:latin typeface="Calibri" panose="020F0502020204030204" pitchFamily="34" charset="0"/>
              </a:rPr>
              <a:t>power</a:t>
            </a:r>
            <a:r>
              <a:rPr lang="cs-CZ" sz="2400" dirty="0">
                <a:latin typeface="Calibri" panose="020F0502020204030204" pitchFamily="34" charset="0"/>
              </a:rPr>
              <a:t> management) regulátor přesunut na paměťový modul, což mimo jiné znamená nadbytečné odpadní teplo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Arial" panose="020B0604020202020204" pitchFamily="34" charset="0"/>
              </a:rPr>
              <a:t>Cenová parita s DDR4 se očekává až někdy v roce 2024.</a:t>
            </a:r>
          </a:p>
          <a:p>
            <a:pPr marL="669925" lvl="1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b="0" i="0" dirty="0">
                <a:solidFill>
                  <a:srgbClr val="373737"/>
                </a:solidFill>
                <a:effectLst/>
                <a:latin typeface="+mn-lt"/>
              </a:rPr>
              <a:t>12. i 13. generace Intel procesorů funguje skvěle jak s DDR4, tak s DDR5. I přes to, že se 13. generace dočkala vylepšení ze strany paměťového řadiče, pořizování DDR5 nelze zatím považovat za nějak zvlášť smysluplné.</a:t>
            </a:r>
            <a:endParaRPr lang="cs-CZ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658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RDRAM – </a:t>
            </a:r>
            <a:r>
              <a:rPr lang="cs-CZ" sz="2800" dirty="0" err="1">
                <a:latin typeface="Calibri" panose="020F0502020204030204" pitchFamily="34" charset="0"/>
              </a:rPr>
              <a:t>Rambus</a:t>
            </a:r>
            <a:r>
              <a:rPr lang="cs-CZ" sz="2800" dirty="0">
                <a:latin typeface="Calibri" panose="020F0502020204030204" pitchFamily="34" charset="0"/>
              </a:rPr>
              <a:t> DRAM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352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Odlišný systém přenosu dat</a:t>
            </a:r>
          </a:p>
          <a:p>
            <a:pPr marL="269875" indent="-26352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Používá sběrnici s frekvencí 400MHz</a:t>
            </a:r>
          </a:p>
          <a:p>
            <a:pPr marL="269875" indent="-26352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Šířka 16 bitů</a:t>
            </a:r>
          </a:p>
          <a:p>
            <a:pPr marL="269875" indent="-26352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Data přenášena jak na vzestupné tak na sestupné hraně signálu</a:t>
            </a:r>
          </a:p>
          <a:p>
            <a:pPr marL="269875" indent="-26352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Celková propustnost pak je 1,6GB/s</a:t>
            </a:r>
          </a:p>
          <a:p>
            <a:pPr marL="269875" lvl="1" indent="-26352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</a:rPr>
              <a:t>Umožňuje do </a:t>
            </a:r>
            <a:r>
              <a:rPr lang="cs-CZ" dirty="0" err="1">
                <a:latin typeface="Calibri" panose="020F0502020204030204" pitchFamily="34" charset="0"/>
              </a:rPr>
              <a:t>chipsetu</a:t>
            </a:r>
            <a:r>
              <a:rPr lang="cs-CZ" dirty="0">
                <a:latin typeface="Calibri" panose="020F0502020204030204" pitchFamily="34" charset="0"/>
              </a:rPr>
              <a:t> základní desky umístit více paralelních kanálů</a:t>
            </a:r>
            <a:r>
              <a:rPr lang="cs-CZ" dirty="0">
                <a:latin typeface="Calibri" panose="020F0502020204030204" pitchFamily="34" charset="0"/>
                <a:sym typeface="Wingdings" pitchFamily="2" charset="2"/>
              </a:rPr>
              <a:t> -  zvyšuje propustnost celé paměti</a:t>
            </a:r>
          </a:p>
          <a:p>
            <a:pPr marL="539750" lvl="2" indent="-26352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dirty="0">
                <a:latin typeface="Calibri" panose="020F0502020204030204" pitchFamily="34" charset="0"/>
                <a:sym typeface="Wingdings" pitchFamily="2" charset="2"/>
              </a:rPr>
              <a:t>např. čipová sada Intel 850 používá 2 kanály - propustnost 3,2GB/s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02374" y="478941"/>
            <a:ext cx="5141626" cy="550415"/>
          </a:xfrm>
        </p:spPr>
        <p:txBody>
          <a:bodyPr>
            <a:noAutofit/>
          </a:bodyPr>
          <a:lstStyle/>
          <a:p>
            <a:r>
              <a:rPr lang="cs-CZ" sz="2400" dirty="0">
                <a:latin typeface="Calibri" panose="020F0502020204030204" pitchFamily="34" charset="0"/>
              </a:rPr>
              <a:t>Fyzická organizace operační paměti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/>
          <a:lstStyle/>
          <a:p>
            <a:pPr marL="269875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Fyzicky se skládá ze dvou částí:</a:t>
            </a:r>
          </a:p>
          <a:p>
            <a:pPr marL="539750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paměťového modulu </a:t>
            </a:r>
          </a:p>
          <a:p>
            <a:pPr marL="539750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patice – do které se modul zasunuje</a:t>
            </a:r>
          </a:p>
          <a:p>
            <a:pPr marL="269875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sz="2400" dirty="0">
              <a:latin typeface="Calibri" panose="020F0502020204030204" pitchFamily="34" charset="0"/>
              <a:cs typeface="+mn-cs"/>
            </a:endParaRPr>
          </a:p>
          <a:p>
            <a:pPr marL="269875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Paměťové moduly</a:t>
            </a:r>
          </a:p>
          <a:p>
            <a:pPr marL="539750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obvody paměti jsou uloženy na normované destičce (DIMM), která má na spodní straně vyleptány kontakty spolu s výřezem pro identifikaci umístění a typu modulu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Paměť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cs-CZ" sz="2800" dirty="0">
                <a:solidFill>
                  <a:schemeClr val="tx1"/>
                </a:solidFill>
                <a:latin typeface="Calibri" panose="020F0502020204030204" pitchFamily="34" charset="0"/>
              </a:rPr>
              <a:t>Termínem "paměť" ve smyslu primární (neboli vnitřní paměti) se často označuje adresovatelná polovodičová paměť (tj. integrované obvody složené z křemíkových tranzistorů).</a:t>
            </a:r>
          </a:p>
          <a:p>
            <a:pPr lvl="1"/>
            <a:r>
              <a:rPr lang="cs-CZ" sz="2800" dirty="0">
                <a:solidFill>
                  <a:schemeClr val="tx1"/>
                </a:solidFill>
                <a:latin typeface="Calibri" panose="020F0502020204030204" pitchFamily="34" charset="0"/>
              </a:rPr>
              <a:t>Většina polovodičových pamětí je uspořádána do paměťových buněk, tvořených bistabilními klopnými obvody, z nichž každý uchovává jeden bit (hodnotu 0 nebo 1).</a:t>
            </a:r>
          </a:p>
          <a:p>
            <a:pPr lvl="1"/>
            <a:r>
              <a:rPr lang="cs-CZ" sz="2800" dirty="0">
                <a:solidFill>
                  <a:schemeClr val="tx1"/>
                </a:solidFill>
                <a:latin typeface="Calibri" panose="020F0502020204030204" pitchFamily="34" charset="0"/>
              </a:rPr>
              <a:t>Paměťové buňky se seskupují do slov s pevnou délkou, například 1, 2, 4, 8, 16, 32, 64 nebo 128 bitů. Ke každému slovu se lze dostat pomocí binární adresy o délce N bitů, takže lze v paměti uložit celkem 2</a:t>
            </a:r>
            <a:r>
              <a:rPr lang="cs-CZ" sz="2800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N</a:t>
            </a:r>
            <a:r>
              <a:rPr lang="cs-CZ" sz="2800" dirty="0">
                <a:solidFill>
                  <a:schemeClr val="tx1"/>
                </a:solidFill>
                <a:latin typeface="Calibri" panose="020F0502020204030204" pitchFamily="34" charset="0"/>
              </a:rPr>
              <a:t> slov.</a:t>
            </a:r>
          </a:p>
        </p:txBody>
      </p:sp>
    </p:spTree>
    <p:extLst>
      <p:ext uri="{BB962C8B-B14F-4D97-AF65-F5344CB8AC3E}">
        <p14:creationId xmlns:p14="http://schemas.microsoft.com/office/powerpoint/2010/main" val="2486095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Paměťové moduly</a:t>
            </a:r>
          </a:p>
        </p:txBody>
      </p:sp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9144000" y="1125538"/>
            <a:ext cx="0" cy="4752975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96267" name="Picture 11" descr="256MB-168pin-Major-INF-B"/>
          <p:cNvPicPr>
            <a:picLocks noChangeAspect="1" noChangeArrowheads="1"/>
          </p:cNvPicPr>
          <p:nvPr/>
        </p:nvPicPr>
        <p:blipFill>
          <a:blip r:embed="rId3"/>
          <a:srcRect t="5055" b="14278"/>
          <a:stretch>
            <a:fillRect/>
          </a:stretch>
        </p:blipFill>
        <p:spPr bwMode="auto">
          <a:xfrm>
            <a:off x="262700" y="1937533"/>
            <a:ext cx="2857500" cy="2305050"/>
          </a:xfrm>
          <a:prstGeom prst="rect">
            <a:avLst/>
          </a:prstGeom>
          <a:noFill/>
        </p:spPr>
      </p:pic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196355" y="1593149"/>
            <a:ext cx="40431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dirty="0">
                <a:latin typeface="Calibri" panose="020F0502020204030204" pitchFamily="34" charset="0"/>
              </a:rPr>
              <a:t>SDRAM DIMM – 168 pinů, 3.3V</a:t>
            </a:r>
          </a:p>
        </p:txBody>
      </p:sp>
      <p:pic>
        <p:nvPicPr>
          <p:cNvPr id="96270" name="Picture 14" descr="M002106"/>
          <p:cNvPicPr>
            <a:picLocks noChangeAspect="1" noChangeArrowheads="1"/>
          </p:cNvPicPr>
          <p:nvPr/>
        </p:nvPicPr>
        <p:blipFill>
          <a:blip r:embed="rId4"/>
          <a:srcRect t="35278" b="34444"/>
          <a:stretch>
            <a:fillRect/>
          </a:stretch>
        </p:blipFill>
        <p:spPr bwMode="auto">
          <a:xfrm>
            <a:off x="185882" y="4750646"/>
            <a:ext cx="3721100" cy="1127125"/>
          </a:xfrm>
          <a:prstGeom prst="rect">
            <a:avLst/>
          </a:prstGeom>
          <a:noFill/>
        </p:spPr>
      </p:pic>
      <p:sp>
        <p:nvSpPr>
          <p:cNvPr id="96271" name="Text Box 15"/>
          <p:cNvSpPr txBox="1">
            <a:spLocks noChangeArrowheads="1"/>
          </p:cNvSpPr>
          <p:nvPr/>
        </p:nvSpPr>
        <p:spPr bwMode="auto">
          <a:xfrm>
            <a:off x="219673" y="4226977"/>
            <a:ext cx="38179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cs-CZ" sz="2000" dirty="0">
                <a:latin typeface="Calibri" panose="020F0502020204030204" pitchFamily="34" charset="0"/>
              </a:rPr>
              <a:t>DDR DIMM – 184 pinů 2.5V</a:t>
            </a:r>
          </a:p>
        </p:txBody>
      </p:sp>
      <p:pic>
        <p:nvPicPr>
          <p:cNvPr id="2050" name="Picture 2" descr="http://upload.wikimedia.org/wikipedia/commons/thumb/1/1b/Desktop_DDR_Memory_Comparison.svg/1000px-Desktop_DDR_Memory_Comparison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1249522"/>
            <a:ext cx="4448015" cy="521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Instalace modulů</a:t>
            </a:r>
          </a:p>
        </p:txBody>
      </p:sp>
      <p:pic>
        <p:nvPicPr>
          <p:cNvPr id="43020" name="Picture 12" descr="InstallingaDIMM"/>
          <p:cNvPicPr>
            <a:picLocks noChangeAspect="1" noChangeArrowheads="1"/>
          </p:cNvPicPr>
          <p:nvPr/>
        </p:nvPicPr>
        <p:blipFill>
          <a:blip r:embed="rId3"/>
          <a:srcRect l="4129" t="1761" r="6375" b="9508"/>
          <a:stretch>
            <a:fillRect/>
          </a:stretch>
        </p:blipFill>
        <p:spPr bwMode="auto">
          <a:xfrm>
            <a:off x="1053337" y="1272701"/>
            <a:ext cx="7006163" cy="53893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délník 73"/>
          <p:cNvSpPr/>
          <p:nvPr/>
        </p:nvSpPr>
        <p:spPr>
          <a:xfrm>
            <a:off x="6673933" y="2434442"/>
            <a:ext cx="819398" cy="9975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200" dirty="0"/>
              <a:t>Hyper</a:t>
            </a:r>
          </a:p>
          <a:p>
            <a:pPr algn="ctr"/>
            <a:r>
              <a:rPr lang="cs-CZ" sz="1200" dirty="0"/>
              <a:t>Transport</a:t>
            </a:r>
          </a:p>
        </p:txBody>
      </p:sp>
      <p:sp>
        <p:nvSpPr>
          <p:cNvPr id="48" name="Elipsa 47"/>
          <p:cNvSpPr/>
          <p:nvPr/>
        </p:nvSpPr>
        <p:spPr>
          <a:xfrm>
            <a:off x="3462965" y="4829016"/>
            <a:ext cx="225631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DDR </a:t>
            </a:r>
            <a:r>
              <a:rPr lang="cs-CZ" sz="2800" dirty="0" err="1">
                <a:latin typeface="Calibri" panose="020F0502020204030204" pitchFamily="34" charset="0"/>
              </a:rPr>
              <a:t>Dual</a:t>
            </a:r>
            <a:r>
              <a:rPr lang="cs-CZ" sz="2800" dirty="0">
                <a:latin typeface="Calibri" panose="020F0502020204030204" pitchFamily="34" charset="0"/>
              </a:rPr>
              <a:t> </a:t>
            </a:r>
            <a:r>
              <a:rPr lang="cs-CZ" sz="2800" dirty="0" err="1">
                <a:latin typeface="Calibri" panose="020F0502020204030204" pitchFamily="34" charset="0"/>
              </a:rPr>
              <a:t>Channel</a:t>
            </a:r>
            <a:endParaRPr lang="cs-CZ" sz="2800" dirty="0">
              <a:latin typeface="Calibri" panose="020F0502020204030204" pitchFamily="34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35034"/>
            <a:ext cx="8642350" cy="5289591"/>
          </a:xfrm>
          <a:prstGeom prst="rect">
            <a:avLst/>
          </a:prstGeom>
        </p:spPr>
        <p:txBody>
          <a:bodyPr/>
          <a:lstStyle/>
          <a:p>
            <a:pPr marL="269875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800" dirty="0">
                <a:latin typeface="Calibri" panose="020F0502020204030204" pitchFamily="34" charset="0"/>
                <a:cs typeface="+mn-cs"/>
              </a:rPr>
              <a:t>Zvýšení propustnosti kanálů mezi </a:t>
            </a:r>
            <a:r>
              <a:rPr lang="cs-CZ" sz="2800" dirty="0" err="1">
                <a:latin typeface="Calibri" panose="020F0502020204030204" pitchFamily="34" charset="0"/>
                <a:cs typeface="+mn-cs"/>
              </a:rPr>
              <a:t>chipsetem</a:t>
            </a:r>
            <a:r>
              <a:rPr lang="cs-CZ" sz="2800" dirty="0">
                <a:latin typeface="Calibri" panose="020F0502020204030204" pitchFamily="34" charset="0"/>
                <a:cs typeface="+mn-cs"/>
              </a:rPr>
              <a:t> a operační pamětí je důležité</a:t>
            </a:r>
          </a:p>
          <a:p>
            <a:pPr marL="539750" lvl="1" indent="-269875">
              <a:lnSpc>
                <a:spcPct val="90000"/>
              </a:lnSpc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</a:rPr>
              <a:t>princip je jednoduchý, místo jedné sběrnice jsou na propojení operační paměti a </a:t>
            </a:r>
            <a:r>
              <a:rPr lang="cs-CZ" sz="2400" dirty="0" err="1">
                <a:latin typeface="Calibri" panose="020F0502020204030204" pitchFamily="34" charset="0"/>
              </a:rPr>
              <a:t>chipsetu</a:t>
            </a:r>
            <a:r>
              <a:rPr lang="cs-CZ" sz="2400" dirty="0">
                <a:latin typeface="Calibri" panose="020F0502020204030204" pitchFamily="34" charset="0"/>
              </a:rPr>
              <a:t> použity dvě.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1527287" y="3665235"/>
            <a:ext cx="2113808" cy="740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Mikroprocesor</a:t>
            </a:r>
          </a:p>
        </p:txBody>
      </p:sp>
      <p:sp>
        <p:nvSpPr>
          <p:cNvPr id="14" name="Zaoblený obdélník 13"/>
          <p:cNvSpPr/>
          <p:nvPr/>
        </p:nvSpPr>
        <p:spPr>
          <a:xfrm>
            <a:off x="1859137" y="4565120"/>
            <a:ext cx="1451429" cy="114662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North</a:t>
            </a:r>
            <a:endParaRPr lang="cs-CZ" dirty="0"/>
          </a:p>
          <a:p>
            <a:pPr algn="ctr"/>
            <a:r>
              <a:rPr lang="cs-CZ" dirty="0" err="1"/>
              <a:t>Bridge</a:t>
            </a:r>
            <a:endParaRPr lang="cs-CZ" dirty="0"/>
          </a:p>
        </p:txBody>
      </p:sp>
      <p:sp>
        <p:nvSpPr>
          <p:cNvPr id="16" name="Zaoblený obdélník 15"/>
          <p:cNvSpPr/>
          <p:nvPr/>
        </p:nvSpPr>
        <p:spPr>
          <a:xfrm>
            <a:off x="173500" y="4957006"/>
            <a:ext cx="1233715" cy="3338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AGP</a:t>
            </a:r>
          </a:p>
        </p:txBody>
      </p:sp>
      <p:sp>
        <p:nvSpPr>
          <p:cNvPr id="17" name="Zaoblený obdélník 16"/>
          <p:cNvSpPr/>
          <p:nvPr/>
        </p:nvSpPr>
        <p:spPr>
          <a:xfrm>
            <a:off x="4171526" y="4565120"/>
            <a:ext cx="1233715" cy="587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operační paměť</a:t>
            </a:r>
          </a:p>
        </p:txBody>
      </p:sp>
      <p:cxnSp>
        <p:nvCxnSpPr>
          <p:cNvPr id="26" name="Přímá spojovací čára 25"/>
          <p:cNvCxnSpPr>
            <a:stCxn id="14" idx="1"/>
            <a:endCxn id="16" idx="3"/>
          </p:cNvCxnSpPr>
          <p:nvPr/>
        </p:nvCxnSpPr>
        <p:spPr>
          <a:xfrm rot="10800000">
            <a:off x="1407215" y="5123920"/>
            <a:ext cx="451922" cy="145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Přímá spojovací čára 26"/>
          <p:cNvCxnSpPr>
            <a:stCxn id="14" idx="0"/>
            <a:endCxn id="13" idx="2"/>
          </p:cNvCxnSpPr>
          <p:nvPr/>
        </p:nvCxnSpPr>
        <p:spPr>
          <a:xfrm rot="16200000" flipV="1">
            <a:off x="2504694" y="4484961"/>
            <a:ext cx="159657" cy="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Pravoúhlá spojovací čára 35"/>
          <p:cNvCxnSpPr>
            <a:stCxn id="14" idx="3"/>
            <a:endCxn id="17" idx="1"/>
          </p:cNvCxnSpPr>
          <p:nvPr/>
        </p:nvCxnSpPr>
        <p:spPr>
          <a:xfrm flipV="1">
            <a:off x="3310566" y="4859034"/>
            <a:ext cx="860960" cy="279400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Zaoblený obdélník 40"/>
          <p:cNvSpPr/>
          <p:nvPr/>
        </p:nvSpPr>
        <p:spPr>
          <a:xfrm>
            <a:off x="4171526" y="5370663"/>
            <a:ext cx="1233715" cy="587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operační paměť</a:t>
            </a:r>
          </a:p>
        </p:txBody>
      </p:sp>
      <p:cxnSp>
        <p:nvCxnSpPr>
          <p:cNvPr id="45" name="Pravoúhlá spojovací čára 44"/>
          <p:cNvCxnSpPr>
            <a:endCxn id="41" idx="1"/>
          </p:cNvCxnSpPr>
          <p:nvPr/>
        </p:nvCxnSpPr>
        <p:spPr>
          <a:xfrm>
            <a:off x="3308585" y="5315905"/>
            <a:ext cx="862941" cy="34867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ovéPole 48"/>
          <p:cNvSpPr txBox="1"/>
          <p:nvPr/>
        </p:nvSpPr>
        <p:spPr>
          <a:xfrm>
            <a:off x="4429496" y="2671948"/>
            <a:ext cx="16269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b="1" dirty="0" err="1">
                <a:solidFill>
                  <a:schemeClr val="accent4">
                    <a:lumMod val="75000"/>
                  </a:schemeClr>
                </a:solidFill>
              </a:rPr>
              <a:t>Dual</a:t>
            </a:r>
            <a:r>
              <a:rPr lang="cs-CZ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accent4">
                    <a:lumMod val="75000"/>
                  </a:schemeClr>
                </a:solidFill>
              </a:rPr>
              <a:t>channel</a:t>
            </a:r>
            <a:endParaRPr lang="cs-CZ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Obdélník 51"/>
          <p:cNvSpPr/>
          <p:nvPr/>
        </p:nvSpPr>
        <p:spPr>
          <a:xfrm>
            <a:off x="5995060" y="3453742"/>
            <a:ext cx="2113808" cy="740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Mikroprocesor</a:t>
            </a:r>
          </a:p>
        </p:txBody>
      </p:sp>
      <p:sp>
        <p:nvSpPr>
          <p:cNvPr id="58" name="Elipsa 57"/>
          <p:cNvSpPr/>
          <p:nvPr/>
        </p:nvSpPr>
        <p:spPr>
          <a:xfrm rot="5400000">
            <a:off x="7033160" y="3923808"/>
            <a:ext cx="215737" cy="9144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Zaoblený obdélník 58"/>
          <p:cNvSpPr/>
          <p:nvPr/>
        </p:nvSpPr>
        <p:spPr>
          <a:xfrm>
            <a:off x="7499267" y="4318000"/>
            <a:ext cx="1233715" cy="587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operační paměť</a:t>
            </a:r>
          </a:p>
        </p:txBody>
      </p:sp>
      <p:cxnSp>
        <p:nvCxnSpPr>
          <p:cNvPr id="60" name="Pravoúhlá spojovací čára 59"/>
          <p:cNvCxnSpPr>
            <a:endCxn id="59" idx="1"/>
          </p:cNvCxnSpPr>
          <p:nvPr/>
        </p:nvCxnSpPr>
        <p:spPr>
          <a:xfrm rot="16200000" flipH="1">
            <a:off x="7185399" y="4298045"/>
            <a:ext cx="419921" cy="20781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Zaoblený obdélník 60"/>
          <p:cNvSpPr/>
          <p:nvPr/>
        </p:nvSpPr>
        <p:spPr>
          <a:xfrm>
            <a:off x="6002977" y="4874161"/>
            <a:ext cx="1233715" cy="5878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operační paměť</a:t>
            </a:r>
          </a:p>
        </p:txBody>
      </p:sp>
      <p:cxnSp>
        <p:nvCxnSpPr>
          <p:cNvPr id="66" name="Pravoúhlá spojovací čára 65"/>
          <p:cNvCxnSpPr>
            <a:stCxn id="61" idx="0"/>
            <a:endCxn id="52" idx="2"/>
          </p:cNvCxnSpPr>
          <p:nvPr/>
        </p:nvCxnSpPr>
        <p:spPr>
          <a:xfrm rot="5400000" flipH="1" flipV="1">
            <a:off x="6495804" y="4318002"/>
            <a:ext cx="680191" cy="43212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Přímá spojovací šipka 67"/>
          <p:cNvCxnSpPr>
            <a:stCxn id="49" idx="2"/>
            <a:endCxn id="48" idx="0"/>
          </p:cNvCxnSpPr>
          <p:nvPr/>
        </p:nvCxnSpPr>
        <p:spPr>
          <a:xfrm flipH="1">
            <a:off x="3575781" y="3041280"/>
            <a:ext cx="1667175" cy="17877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Pravoúhlá spojovací čára 69"/>
          <p:cNvCxnSpPr>
            <a:stCxn id="49" idx="2"/>
          </p:cNvCxnSpPr>
          <p:nvPr/>
        </p:nvCxnSpPr>
        <p:spPr>
          <a:xfrm rot="16200000" flipH="1">
            <a:off x="5311342" y="2972894"/>
            <a:ext cx="1304103" cy="144087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5" name="TextovéPole 74"/>
          <p:cNvSpPr txBox="1"/>
          <p:nvPr/>
        </p:nvSpPr>
        <p:spPr>
          <a:xfrm>
            <a:off x="1705417" y="6289681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INTEL</a:t>
            </a:r>
          </a:p>
        </p:txBody>
      </p:sp>
      <p:sp>
        <p:nvSpPr>
          <p:cNvPr id="76" name="TextovéPole 75"/>
          <p:cNvSpPr txBox="1"/>
          <p:nvPr/>
        </p:nvSpPr>
        <p:spPr>
          <a:xfrm>
            <a:off x="6624452" y="5757553"/>
            <a:ext cx="16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AMD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42227" y="478941"/>
            <a:ext cx="4065971" cy="550415"/>
          </a:xfrm>
        </p:spPr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DDR </a:t>
            </a:r>
            <a:r>
              <a:rPr lang="cs-CZ" sz="2800" dirty="0" err="1">
                <a:latin typeface="Calibri" panose="020F0502020204030204" pitchFamily="34" charset="0"/>
              </a:rPr>
              <a:t>Dual</a:t>
            </a:r>
            <a:r>
              <a:rPr lang="cs-CZ" sz="2800" dirty="0">
                <a:latin typeface="Calibri" panose="020F0502020204030204" pitchFamily="34" charset="0"/>
              </a:rPr>
              <a:t> </a:t>
            </a:r>
            <a:r>
              <a:rPr lang="cs-CZ" sz="2800" dirty="0" err="1">
                <a:latin typeface="Calibri" panose="020F0502020204030204" pitchFamily="34" charset="0"/>
              </a:rPr>
              <a:t>Channel</a:t>
            </a:r>
            <a:endParaRPr lang="cs-CZ" sz="280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32500" lnSpcReduction="20000"/>
          </a:bodyPr>
          <a:lstStyle/>
          <a:p>
            <a:pPr marL="269875" lvl="1" indent="-269875">
              <a:lnSpc>
                <a:spcPct val="110000"/>
              </a:lnSpc>
            </a:pPr>
            <a:r>
              <a:rPr lang="cs-CZ" sz="7000" dirty="0">
                <a:solidFill>
                  <a:schemeClr val="tx1"/>
                </a:solidFill>
                <a:latin typeface="Calibri" panose="020F0502020204030204" pitchFamily="34" charset="0"/>
              </a:rPr>
              <a:t>Dvoukanálový řadič paměti nemusí vždy pracovat v režimu s vyšší propustnosti. Do tohoto režimu se přepne pouze tehdy, jsou-li splněné tyto podmínky:</a:t>
            </a:r>
          </a:p>
          <a:p>
            <a:pPr marL="539750" lvl="1" indent="-269875">
              <a:lnSpc>
                <a:spcPct val="110000"/>
              </a:lnSpc>
            </a:pP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Moduly se musí osazovat v párech (tři moduly neběží nikdy jako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dual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channel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).</a:t>
            </a:r>
          </a:p>
          <a:p>
            <a:pPr marL="539750" lvl="1" indent="-269875">
              <a:lnSpc>
                <a:spcPct val="110000"/>
              </a:lnSpc>
            </a:pP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Oba dva kanály musí být osazeny stejným typem paměťového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DIMMu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 (lze koupit tzv. duál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channel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kit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, obsahující identický pár paměťových modulů).</a:t>
            </a:r>
          </a:p>
          <a:p>
            <a:pPr marL="539750" lvl="1" indent="-269875">
              <a:lnSpc>
                <a:spcPct val="110000"/>
              </a:lnSpc>
            </a:pP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Každý DIMM musí být umístěn na jinou sběrnici. To výrobci základních desek řeší tak, že barevně odlišují banky (do nichž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DIMMy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 zasunujeme). Někdy jsou stejnou barvou označeny banky stejné sběrnice — pak instalujeme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DIMMy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 do odlišně obarvených banků. Jindy jsou stejnou barvou označeny spolupracující páry banků — pak </a:t>
            </a:r>
            <a:r>
              <a:rPr lang="cs-CZ" sz="5500" dirty="0" err="1">
                <a:solidFill>
                  <a:schemeClr val="tx1"/>
                </a:solidFill>
                <a:latin typeface="Calibri" panose="020F0502020204030204" pitchFamily="34" charset="0"/>
              </a:rPr>
              <a:t>DIMMy</a:t>
            </a:r>
            <a:r>
              <a:rPr lang="cs-CZ" sz="5500" dirty="0">
                <a:solidFill>
                  <a:schemeClr val="tx1"/>
                </a:solidFill>
                <a:latin typeface="Calibri" panose="020F0502020204030204" pitchFamily="34" charset="0"/>
              </a:rPr>
              <a:t> zasunujeme do banků stejných barev. Konkrétní řešení je nutno najít v manuálu základní desky.</a:t>
            </a:r>
            <a:endParaRPr lang="cs-CZ" sz="3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69875" lvl="1" indent="-269875">
              <a:lnSpc>
                <a:spcPct val="110000"/>
              </a:lnSpc>
            </a:pPr>
            <a:r>
              <a:rPr lang="cs-CZ" sz="7100" dirty="0">
                <a:solidFill>
                  <a:schemeClr val="tx1"/>
                </a:solidFill>
                <a:latin typeface="Calibri" panose="020F0502020204030204" pitchFamily="34" charset="0"/>
              </a:rPr>
              <a:t>O tom, že je </a:t>
            </a:r>
            <a:r>
              <a:rPr lang="cs-CZ" sz="7100" dirty="0" err="1">
                <a:solidFill>
                  <a:schemeClr val="tx1"/>
                </a:solidFill>
                <a:latin typeface="Calibri" panose="020F0502020204030204" pitchFamily="34" charset="0"/>
              </a:rPr>
              <a:t>dual</a:t>
            </a:r>
            <a:r>
              <a:rPr lang="cs-CZ" sz="71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cs-CZ" sz="7100" dirty="0" err="1">
                <a:solidFill>
                  <a:schemeClr val="tx1"/>
                </a:solidFill>
                <a:latin typeface="Calibri" panose="020F0502020204030204" pitchFamily="34" charset="0"/>
              </a:rPr>
              <a:t>channel</a:t>
            </a:r>
            <a:r>
              <a:rPr lang="cs-CZ" sz="7100" dirty="0">
                <a:solidFill>
                  <a:schemeClr val="tx1"/>
                </a:solidFill>
                <a:latin typeface="Calibri" panose="020F0502020204030204" pitchFamily="34" charset="0"/>
              </a:rPr>
              <a:t> funkční, nás informuje BIOS během post testů.</a:t>
            </a:r>
          </a:p>
          <a:p>
            <a:endParaRPr lang="cs-CZ" sz="28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78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806520" y="1972296"/>
            <a:ext cx="5715000" cy="1117600"/>
          </a:xfrm>
        </p:spPr>
        <p:txBody>
          <a:bodyPr/>
          <a:lstStyle/>
          <a:p>
            <a:pPr algn="r"/>
            <a:r>
              <a:rPr lang="cs-CZ" dirty="0"/>
              <a:t>Děkuji za pozornost…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Něco historie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Na začátku 40. let 20. století umožňovaly paměťové technologie většinou jen kapacitu několika bajtů. První elektronický programovatelný digitální počítač ENIAC používal několik tisíc </a:t>
            </a:r>
            <a:r>
              <a:rPr lang="cs-CZ" dirty="0" err="1">
                <a:solidFill>
                  <a:schemeClr val="tx1"/>
                </a:solidFill>
                <a:latin typeface="Calibri" panose="020F0502020204030204" pitchFamily="34" charset="0"/>
              </a:rPr>
              <a:t>osmikolíkových</a:t>
            </a: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 elektronek a dokázal provádět jednoduché výpočty se 20 desetimístnými čísly, uloženými v elektronkových střadačích.</a:t>
            </a:r>
          </a:p>
          <a:p>
            <a:pPr lvl="1">
              <a:lnSpc>
                <a:spcPct val="90000"/>
              </a:lnSpc>
            </a:pP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Na konci 40. let 20. století začaly snahy o vývoj energeticky nezávislých pamětí. </a:t>
            </a:r>
            <a:r>
              <a:rPr lang="cs-CZ" dirty="0" err="1">
                <a:solidFill>
                  <a:schemeClr val="tx1"/>
                </a:solidFill>
                <a:latin typeface="Calibri" panose="020F0502020204030204" pitchFamily="34" charset="0"/>
              </a:rPr>
              <a:t>Jay</a:t>
            </a: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Calibri" panose="020F0502020204030204" pitchFamily="34" charset="0"/>
              </a:rPr>
              <a:t>Forrester</a:t>
            </a: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, Jan A. </a:t>
            </a:r>
            <a:r>
              <a:rPr lang="cs-CZ" dirty="0" err="1">
                <a:solidFill>
                  <a:schemeClr val="tx1"/>
                </a:solidFill>
                <a:latin typeface="Calibri" panose="020F0502020204030204" pitchFamily="34" charset="0"/>
              </a:rPr>
              <a:t>Rajchman</a:t>
            </a: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 a </a:t>
            </a:r>
            <a:r>
              <a:rPr lang="cs-CZ" dirty="0" err="1">
                <a:solidFill>
                  <a:schemeClr val="tx1"/>
                </a:solidFill>
                <a:latin typeface="Calibri" panose="020F0502020204030204" pitchFamily="34" charset="0"/>
              </a:rPr>
              <a:t>An</a:t>
            </a: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tx1"/>
                </a:solidFill>
                <a:latin typeface="Calibri" panose="020F0502020204030204" pitchFamily="34" charset="0"/>
              </a:rPr>
              <a:t>Wang</a:t>
            </a: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 vyvinuli feritovou paměť, která umožňovala obnovení obsahu paměti po ztrátě napájení. Feritové paměti se staly hlavním typem používané paměti až do vynálezu paměti na bázi tranzistorů koncem 60. let.</a:t>
            </a:r>
          </a:p>
          <a:p>
            <a:pPr lvl="1">
              <a:lnSpc>
                <a:spcPct val="90000"/>
              </a:lnSpc>
            </a:pPr>
            <a:r>
              <a:rPr lang="cs-CZ" dirty="0">
                <a:solidFill>
                  <a:schemeClr val="tx1"/>
                </a:solidFill>
                <a:latin typeface="Calibri" panose="020F0502020204030204" pitchFamily="34" charset="0"/>
              </a:rPr>
              <a:t>Vývoj technologie a masová výroba umožnily nástup takzvaných "počítačů s velmi velkou pamětí„.</a:t>
            </a:r>
          </a:p>
        </p:txBody>
      </p:sp>
    </p:spTree>
    <p:extLst>
      <p:ext uri="{BB962C8B-B14F-4D97-AF65-F5344CB8AC3E}">
        <p14:creationId xmlns:p14="http://schemas.microsoft.com/office/powerpoint/2010/main" val="423712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74185" y="478941"/>
            <a:ext cx="4270639" cy="550415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altLang="cs-CZ" sz="2800" dirty="0">
                <a:latin typeface="Calibri" panose="020F0502020204030204" pitchFamily="34" charset="0"/>
              </a:rPr>
              <a:t>Základní parametry pamětí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187624" y="1916832"/>
            <a:ext cx="7344816" cy="3773016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Kapacita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Vybavovací (přístupová) doba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Přenosová rychlost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Statičnost / dynamičnost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Energetická závislost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Destruktivnost při čtení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Spolehlivost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cs-CZ" altLang="cs-CZ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Cena za bit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73003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Parametry paměti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04686"/>
            <a:ext cx="8642350" cy="53199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5113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Vybavovací doba v </a:t>
            </a:r>
            <a:r>
              <a:rPr lang="cs-CZ" sz="2400" dirty="0" err="1">
                <a:latin typeface="Calibri" panose="020F0502020204030204" pitchFamily="34" charset="0"/>
                <a:cs typeface="+mn-cs"/>
              </a:rPr>
              <a:t>ns</a:t>
            </a:r>
            <a:endParaRPr lang="cs-CZ" sz="2400" dirty="0">
              <a:latin typeface="Calibri" panose="020F0502020204030204" pitchFamily="34" charset="0"/>
              <a:cs typeface="+mn-cs"/>
            </a:endParaRPr>
          </a:p>
          <a:p>
            <a:pPr marL="534988" lvl="1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doba s jakou paměť vyhledá či zapíše mikroprocesorem zadaná data</a:t>
            </a:r>
          </a:p>
          <a:p>
            <a:pPr marL="265113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Kapacita paměti</a:t>
            </a:r>
          </a:p>
          <a:p>
            <a:pPr marL="534988" lvl="1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kolik bajtů je možné v paměti uchovat (KB, MB, GB, TB)</a:t>
            </a:r>
          </a:p>
          <a:p>
            <a:pPr marL="534988" lvl="1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Velikost vyjadřujeme v bajtech (bytech) B.</a:t>
            </a:r>
          </a:p>
          <a:p>
            <a:pPr marL="804863" lvl="2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1800" dirty="0">
                <a:latin typeface="Calibri" panose="020F0502020204030204" pitchFamily="34" charset="0"/>
              </a:rPr>
              <a:t>1B (bajt) = 8b (bitů).</a:t>
            </a:r>
          </a:p>
          <a:p>
            <a:pPr marL="804863" lvl="2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1800" dirty="0">
                <a:latin typeface="Calibri" panose="020F0502020204030204" pitchFamily="34" charset="0"/>
              </a:rPr>
              <a:t>Násobky:</a:t>
            </a:r>
          </a:p>
          <a:p>
            <a:pPr marL="1262063" lvl="3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1400" dirty="0">
                <a:latin typeface="Calibri" panose="020F0502020204030204" pitchFamily="34" charset="0"/>
              </a:rPr>
              <a:t>Kilo K = 2</a:t>
            </a:r>
            <a:r>
              <a:rPr lang="cs-CZ" sz="1400" baseline="30000" dirty="0">
                <a:latin typeface="Calibri" panose="020F0502020204030204" pitchFamily="34" charset="0"/>
              </a:rPr>
              <a:t>10</a:t>
            </a:r>
            <a:r>
              <a:rPr lang="cs-CZ" sz="1400" dirty="0">
                <a:latin typeface="Calibri" panose="020F0502020204030204" pitchFamily="34" charset="0"/>
              </a:rPr>
              <a:t> = 1 024</a:t>
            </a:r>
          </a:p>
          <a:p>
            <a:pPr marL="1262063" lvl="3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1400" dirty="0">
                <a:latin typeface="Calibri" panose="020F0502020204030204" pitchFamily="34" charset="0"/>
              </a:rPr>
              <a:t>Mega M = 2</a:t>
            </a:r>
            <a:r>
              <a:rPr lang="cs-CZ" sz="1400" baseline="30000" dirty="0">
                <a:latin typeface="Calibri" panose="020F0502020204030204" pitchFamily="34" charset="0"/>
              </a:rPr>
              <a:t>20</a:t>
            </a:r>
            <a:r>
              <a:rPr lang="cs-CZ" sz="1400" dirty="0">
                <a:latin typeface="Calibri" panose="020F0502020204030204" pitchFamily="34" charset="0"/>
              </a:rPr>
              <a:t> = 1 048 576</a:t>
            </a:r>
          </a:p>
          <a:p>
            <a:pPr marL="1262063" lvl="3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1400" dirty="0">
                <a:latin typeface="Calibri" panose="020F0502020204030204" pitchFamily="34" charset="0"/>
              </a:rPr>
              <a:t>Giga G= 2</a:t>
            </a:r>
            <a:r>
              <a:rPr lang="cs-CZ" sz="1400" baseline="30000" dirty="0">
                <a:latin typeface="Calibri" panose="020F0502020204030204" pitchFamily="34" charset="0"/>
              </a:rPr>
              <a:t>30</a:t>
            </a:r>
            <a:r>
              <a:rPr lang="cs-CZ" sz="1400" dirty="0">
                <a:latin typeface="Calibri" panose="020F0502020204030204" pitchFamily="34" charset="0"/>
              </a:rPr>
              <a:t> = 1 073 741 824</a:t>
            </a:r>
            <a:endParaRPr lang="cs-CZ" sz="1700" dirty="0">
              <a:latin typeface="Calibri" panose="020F0502020204030204" pitchFamily="34" charset="0"/>
            </a:endParaRPr>
          </a:p>
          <a:p>
            <a:pPr marL="265113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Energetická závislost (volatilita) či nezávislost</a:t>
            </a:r>
          </a:p>
          <a:p>
            <a:pPr marL="534988" lvl="1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zda se paměť po vypnutí počítače vymaže či nikoli</a:t>
            </a:r>
          </a:p>
          <a:p>
            <a:pPr marL="265113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Typ paměti</a:t>
            </a:r>
          </a:p>
          <a:p>
            <a:pPr marL="534988" lvl="1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000" dirty="0">
                <a:latin typeface="Calibri" panose="020F0502020204030204" pitchFamily="34" charset="0"/>
              </a:rPr>
              <a:t>zda je typu ROM (pouze pro čtení) nebo RAM (zápis i čtení)</a:t>
            </a:r>
          </a:p>
          <a:p>
            <a:pPr marL="265113" lvl="1" indent="-265113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endParaRPr lang="cs-CZ" sz="2100" dirty="0">
              <a:solidFill>
                <a:schemeClr val="tx1">
                  <a:lumMod val="65000"/>
                  <a:lumOff val="3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800" dirty="0">
                <a:latin typeface="Calibri" panose="020F0502020204030204" pitchFamily="34" charset="0"/>
              </a:rPr>
              <a:t>Fyzikální princip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Paměť je tvořena maticí elektronických prvků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Každý prvek nabývá stavu 0 nebo 1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Prvky jsou spojeny </a:t>
            </a:r>
            <a:r>
              <a:rPr lang="cs-CZ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+mn-cs"/>
              </a:rPr>
              <a:t>řádkovými</a:t>
            </a:r>
            <a:r>
              <a:rPr lang="cs-CZ" sz="2400" dirty="0">
                <a:latin typeface="Calibri" panose="020F0502020204030204" pitchFamily="34" charset="0"/>
                <a:cs typeface="+mn-cs"/>
              </a:rPr>
              <a:t> a </a:t>
            </a:r>
            <a:r>
              <a:rPr lang="cs-CZ" sz="2400" dirty="0">
                <a:solidFill>
                  <a:srgbClr val="0066FF"/>
                </a:solidFill>
                <a:latin typeface="Calibri" panose="020F0502020204030204" pitchFamily="34" charset="0"/>
                <a:cs typeface="+mn-cs"/>
              </a:rPr>
              <a:t>sloupcovými</a:t>
            </a:r>
            <a:r>
              <a:rPr lang="cs-CZ" sz="2400" dirty="0">
                <a:latin typeface="Calibri" panose="020F0502020204030204" pitchFamily="34" charset="0"/>
                <a:cs typeface="+mn-cs"/>
              </a:rPr>
              <a:t> vodiči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sz="2400" dirty="0">
                <a:latin typeface="Calibri" panose="020F0502020204030204" pitchFamily="34" charset="0"/>
                <a:cs typeface="+mn-cs"/>
              </a:rPr>
              <a:t>Těmi lze prvky elektronicky ovládat (zapisovat a číst)</a:t>
            </a:r>
          </a:p>
        </p:txBody>
      </p:sp>
      <p:pic>
        <p:nvPicPr>
          <p:cNvPr id="1027" name="Picture 3" descr="D:\DropBox\SkyDrive\UHK\Architektura-inovace\diagram_P8S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019" y="3502619"/>
            <a:ext cx="5377962" cy="326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 sz="1400">
              <a:latin typeface="Times New Roman CE" charset="-18"/>
            </a:endParaRPr>
          </a:p>
        </p:txBody>
      </p:sp>
      <p:sp>
        <p:nvSpPr>
          <p:cNvPr id="7171" name="Rectangle 2053"/>
          <p:cNvSpPr>
            <a:spLocks noGrp="1" noChangeArrowheads="1"/>
          </p:cNvSpPr>
          <p:nvPr>
            <p:ph type="title"/>
          </p:nvPr>
        </p:nvSpPr>
        <p:spPr>
          <a:xfrm>
            <a:off x="395288" y="266700"/>
            <a:ext cx="8748712" cy="1104900"/>
          </a:xfrm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cs-CZ" altLang="cs-CZ" sz="2800" dirty="0">
                <a:latin typeface="Calibri" panose="020F0502020204030204" pitchFamily="34" charset="0"/>
              </a:rPr>
              <a:t>Hierarchický paměťový systém</a:t>
            </a:r>
          </a:p>
        </p:txBody>
      </p:sp>
      <p:sp>
        <p:nvSpPr>
          <p:cNvPr id="7172" name="Rectangle 205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53440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altLang="cs-CZ" sz="320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altLang="cs-CZ" sz="320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altLang="cs-CZ" sz="320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altLang="cs-CZ" sz="3200" dirty="0"/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lang="cs-CZ" altLang="cs-CZ" sz="3200" dirty="0"/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  <a:cs typeface="+mn-cs"/>
              </a:rPr>
              <a:t>Cena za 1 bit paměti klesá směrem od procesoru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  <a:cs typeface="+mn-cs"/>
              </a:rPr>
              <a:t>Rychlost paměti klesá směrem od procesoru</a:t>
            </a:r>
          </a:p>
          <a:p>
            <a:pPr marL="269875" indent="-269875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2400" dirty="0">
                <a:latin typeface="Calibri" panose="020F0502020204030204" pitchFamily="34" charset="0"/>
                <a:cs typeface="+mn-cs"/>
              </a:rPr>
              <a:t>Kapacita paměti roste směrem od procesoru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395536" y="1905000"/>
            <a:ext cx="8505825" cy="1905000"/>
            <a:chOff x="304800" y="1905000"/>
            <a:chExt cx="8505825" cy="1905000"/>
          </a:xfrm>
        </p:grpSpPr>
        <p:sp>
          <p:nvSpPr>
            <p:cNvPr id="7173" name="Rectangle 2055"/>
            <p:cNvSpPr>
              <a:spLocks noChangeArrowheads="1"/>
            </p:cNvSpPr>
            <p:nvPr/>
          </p:nvSpPr>
          <p:spPr bwMode="auto">
            <a:xfrm>
              <a:off x="304800" y="1981200"/>
              <a:ext cx="1600200" cy="10668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cs-CZ" altLang="cs-CZ"/>
            </a:p>
          </p:txBody>
        </p:sp>
        <p:sp>
          <p:nvSpPr>
            <p:cNvPr id="7174" name="Rectangle 2056"/>
            <p:cNvSpPr>
              <a:spLocks noChangeArrowheads="1"/>
            </p:cNvSpPr>
            <p:nvPr/>
          </p:nvSpPr>
          <p:spPr bwMode="auto">
            <a:xfrm>
              <a:off x="2667000" y="1981200"/>
              <a:ext cx="1447800" cy="1143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cs-CZ" altLang="cs-CZ"/>
            </a:p>
          </p:txBody>
        </p:sp>
        <p:sp>
          <p:nvSpPr>
            <p:cNvPr id="7175" name="Rectangle 2058"/>
            <p:cNvSpPr>
              <a:spLocks noChangeArrowheads="1"/>
            </p:cNvSpPr>
            <p:nvPr/>
          </p:nvSpPr>
          <p:spPr bwMode="auto">
            <a:xfrm>
              <a:off x="4419600" y="1981200"/>
              <a:ext cx="1371600" cy="1143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cs-CZ" altLang="cs-CZ"/>
            </a:p>
          </p:txBody>
        </p:sp>
        <p:sp>
          <p:nvSpPr>
            <p:cNvPr id="7176" name="Rectangle 2059"/>
            <p:cNvSpPr>
              <a:spLocks noChangeArrowheads="1"/>
            </p:cNvSpPr>
            <p:nvPr/>
          </p:nvSpPr>
          <p:spPr bwMode="auto">
            <a:xfrm>
              <a:off x="7162800" y="1905000"/>
              <a:ext cx="1447800" cy="1219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cs-CZ" altLang="cs-CZ"/>
            </a:p>
          </p:txBody>
        </p:sp>
        <p:sp>
          <p:nvSpPr>
            <p:cNvPr id="7177" name="Text Box 2060"/>
            <p:cNvSpPr txBox="1">
              <a:spLocks noChangeArrowheads="1"/>
            </p:cNvSpPr>
            <p:nvPr/>
          </p:nvSpPr>
          <p:spPr bwMode="auto">
            <a:xfrm>
              <a:off x="539750" y="227647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cs-CZ" sz="2400" dirty="0"/>
                <a:t>Procesor</a:t>
              </a:r>
            </a:p>
          </p:txBody>
        </p:sp>
        <p:sp>
          <p:nvSpPr>
            <p:cNvPr id="7178" name="Text Box 2061"/>
            <p:cNvSpPr txBox="1">
              <a:spLocks noChangeArrowheads="1"/>
            </p:cNvSpPr>
            <p:nvPr/>
          </p:nvSpPr>
          <p:spPr bwMode="auto">
            <a:xfrm>
              <a:off x="2843213" y="2276475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cs-CZ" sz="2400"/>
                <a:t>   M1</a:t>
              </a:r>
            </a:p>
          </p:txBody>
        </p:sp>
        <p:sp>
          <p:nvSpPr>
            <p:cNvPr id="7179" name="Text Box 2062"/>
            <p:cNvSpPr txBox="1">
              <a:spLocks noChangeArrowheads="1"/>
            </p:cNvSpPr>
            <p:nvPr/>
          </p:nvSpPr>
          <p:spPr bwMode="auto">
            <a:xfrm>
              <a:off x="4787900" y="2276475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cs-CZ" sz="2400"/>
                <a:t>M2</a:t>
              </a:r>
            </a:p>
          </p:txBody>
        </p:sp>
        <p:sp>
          <p:nvSpPr>
            <p:cNvPr id="7180" name="Text Box 2063"/>
            <p:cNvSpPr txBox="1">
              <a:spLocks noChangeArrowheads="1"/>
            </p:cNvSpPr>
            <p:nvPr/>
          </p:nvSpPr>
          <p:spPr bwMode="auto">
            <a:xfrm>
              <a:off x="7315200" y="2514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endParaRPr lang="cs-CZ" altLang="cs-CZ" sz="2400"/>
            </a:p>
          </p:txBody>
        </p:sp>
        <p:sp>
          <p:nvSpPr>
            <p:cNvPr id="7181" name="Text Box 2064"/>
            <p:cNvSpPr txBox="1">
              <a:spLocks noChangeArrowheads="1"/>
            </p:cNvSpPr>
            <p:nvPr/>
          </p:nvSpPr>
          <p:spPr bwMode="auto">
            <a:xfrm>
              <a:off x="7667625" y="2276475"/>
              <a:ext cx="1143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cs-CZ" sz="2400"/>
                <a:t>M</a:t>
              </a:r>
              <a:r>
                <a:rPr lang="cs-CZ" altLang="cs-CZ" sz="2400" baseline="-25000"/>
                <a:t>n</a:t>
              </a:r>
              <a:endParaRPr lang="cs-CZ" altLang="cs-CZ" sz="2400"/>
            </a:p>
          </p:txBody>
        </p:sp>
        <p:sp>
          <p:nvSpPr>
            <p:cNvPr id="7182" name="Line 2065"/>
            <p:cNvSpPr>
              <a:spLocks noChangeShapeType="1"/>
            </p:cNvSpPr>
            <p:nvPr/>
          </p:nvSpPr>
          <p:spPr bwMode="auto">
            <a:xfrm>
              <a:off x="1905000" y="23622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83" name="Line 2066"/>
            <p:cNvSpPr>
              <a:spLocks noChangeShapeType="1"/>
            </p:cNvSpPr>
            <p:nvPr/>
          </p:nvSpPr>
          <p:spPr bwMode="auto">
            <a:xfrm>
              <a:off x="4114800" y="23622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84" name="Line 2067"/>
            <p:cNvSpPr>
              <a:spLocks noChangeShapeType="1"/>
            </p:cNvSpPr>
            <p:nvPr/>
          </p:nvSpPr>
          <p:spPr bwMode="auto">
            <a:xfrm>
              <a:off x="5791200" y="22860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85" name="Line 2068"/>
            <p:cNvSpPr>
              <a:spLocks noChangeShapeType="1"/>
            </p:cNvSpPr>
            <p:nvPr/>
          </p:nvSpPr>
          <p:spPr bwMode="auto">
            <a:xfrm>
              <a:off x="6705600" y="2286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86" name="Line 2069"/>
            <p:cNvSpPr>
              <a:spLocks noChangeShapeType="1"/>
            </p:cNvSpPr>
            <p:nvPr/>
          </p:nvSpPr>
          <p:spPr bwMode="auto">
            <a:xfrm flipH="1">
              <a:off x="6705600" y="27432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87" name="Line 2070"/>
            <p:cNvSpPr>
              <a:spLocks noChangeShapeType="1"/>
            </p:cNvSpPr>
            <p:nvPr/>
          </p:nvSpPr>
          <p:spPr bwMode="auto">
            <a:xfrm flipH="1">
              <a:off x="5791200" y="27432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88" name="Line 2071"/>
            <p:cNvSpPr>
              <a:spLocks noChangeShapeType="1"/>
            </p:cNvSpPr>
            <p:nvPr/>
          </p:nvSpPr>
          <p:spPr bwMode="auto">
            <a:xfrm flipH="1">
              <a:off x="4114800" y="28194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89" name="Line 2072"/>
            <p:cNvSpPr>
              <a:spLocks noChangeShapeType="1"/>
            </p:cNvSpPr>
            <p:nvPr/>
          </p:nvSpPr>
          <p:spPr bwMode="auto">
            <a:xfrm flipH="1">
              <a:off x="1905000" y="28194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90" name="Line 2073"/>
            <p:cNvSpPr>
              <a:spLocks noChangeShapeType="1"/>
            </p:cNvSpPr>
            <p:nvPr/>
          </p:nvSpPr>
          <p:spPr bwMode="auto">
            <a:xfrm>
              <a:off x="2667000" y="32766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91" name="Line 2075"/>
            <p:cNvSpPr>
              <a:spLocks noChangeShapeType="1"/>
            </p:cNvSpPr>
            <p:nvPr/>
          </p:nvSpPr>
          <p:spPr bwMode="auto">
            <a:xfrm>
              <a:off x="8610600" y="32004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92" name="Line 2076"/>
            <p:cNvSpPr>
              <a:spLocks noChangeShapeType="1"/>
            </p:cNvSpPr>
            <p:nvPr/>
          </p:nvSpPr>
          <p:spPr bwMode="auto">
            <a:xfrm>
              <a:off x="2667000" y="3505200"/>
              <a:ext cx="5943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cs-CZ"/>
            </a:p>
          </p:txBody>
        </p:sp>
        <p:sp>
          <p:nvSpPr>
            <p:cNvPr id="7193" name="Text Box 2077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cs-CZ" altLang="cs-CZ" sz="2400" dirty="0">
                  <a:latin typeface="Arial" panose="020B0604020202020204" pitchFamily="34" charset="0"/>
                  <a:cs typeface="Arial" panose="020B0604020202020204" pitchFamily="34" charset="0"/>
                </a:rPr>
                <a:t>Paměťový systém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4628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50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cs-CZ" altLang="cs-CZ" sz="1400">
              <a:latin typeface="Times New Roman CE" charset="-18"/>
            </a:endParaRPr>
          </a:p>
        </p:txBody>
      </p:sp>
      <p:sp>
        <p:nvSpPr>
          <p:cNvPr id="9219" name="Rectangle 205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425184" cy="1104900"/>
          </a:xfrm>
          <a:noFill/>
        </p:spPr>
        <p:txBody>
          <a:bodyPr>
            <a:normAutofit/>
          </a:bodyPr>
          <a:lstStyle/>
          <a:p>
            <a:r>
              <a:rPr lang="cs-CZ" altLang="cs-CZ" sz="2800" dirty="0">
                <a:latin typeface="Calibri" panose="020F0502020204030204" pitchFamily="34" charset="0"/>
              </a:rPr>
              <a:t>Primární (vnitřní) paměti</a:t>
            </a:r>
          </a:p>
        </p:txBody>
      </p:sp>
      <p:sp>
        <p:nvSpPr>
          <p:cNvPr id="9220" name="Rectangle 2054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534400" cy="4800600"/>
          </a:xfrm>
          <a:prstGeom prst="rect">
            <a:avLst/>
          </a:prstGeom>
          <a:noFill/>
        </p:spPr>
        <p:txBody>
          <a:bodyPr/>
          <a:lstStyle/>
          <a:p>
            <a:pPr marL="285750" lvl="1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3200" dirty="0">
                <a:solidFill>
                  <a:srgbClr val="FF0000"/>
                </a:solidFill>
                <a:latin typeface="Calibri" panose="020F0502020204030204" pitchFamily="34" charset="0"/>
              </a:rPr>
              <a:t>registry</a:t>
            </a:r>
            <a:r>
              <a:rPr lang="cs-CZ" altLang="cs-CZ" sz="3200" dirty="0">
                <a:latin typeface="Calibri" panose="020F0502020204030204" pitchFamily="34" charset="0"/>
              </a:rPr>
              <a:t> - přímo na čipu procesoru</a:t>
            </a:r>
          </a:p>
          <a:p>
            <a:pPr marL="285750" lvl="1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3200" dirty="0">
                <a:solidFill>
                  <a:srgbClr val="FF0000"/>
                </a:solidFill>
                <a:latin typeface="Calibri" panose="020F0502020204030204" pitchFamily="34" charset="0"/>
              </a:rPr>
              <a:t>vyrovnávací paměť </a:t>
            </a:r>
            <a:r>
              <a:rPr lang="cs-CZ" altLang="cs-CZ" sz="3200" dirty="0">
                <a:latin typeface="Calibri" panose="020F0502020204030204" pitchFamily="34" charset="0"/>
              </a:rPr>
              <a:t>(</a:t>
            </a:r>
            <a:r>
              <a:rPr lang="cs-CZ" altLang="cs-CZ" sz="3200" dirty="0" err="1">
                <a:latin typeface="Calibri" panose="020F0502020204030204" pitchFamily="34" charset="0"/>
              </a:rPr>
              <a:t>cache</a:t>
            </a:r>
            <a:r>
              <a:rPr lang="cs-CZ" altLang="cs-CZ" sz="3200" dirty="0">
                <a:latin typeface="Calibri" panose="020F0502020204030204" pitchFamily="34" charset="0"/>
              </a:rPr>
              <a:t>, </a:t>
            </a:r>
            <a:r>
              <a:rPr lang="cs-CZ" altLang="cs-CZ" sz="3200" dirty="0" err="1">
                <a:latin typeface="Calibri" panose="020F0502020204030204" pitchFamily="34" charset="0"/>
              </a:rPr>
              <a:t>buffer</a:t>
            </a:r>
            <a:r>
              <a:rPr lang="cs-CZ" altLang="cs-CZ" sz="3200" dirty="0">
                <a:latin typeface="Calibri" panose="020F0502020204030204" pitchFamily="34" charset="0"/>
              </a:rPr>
              <a:t>)</a:t>
            </a:r>
          </a:p>
          <a:p>
            <a:pPr marL="285750" lvl="1">
              <a:buClr>
                <a:schemeClr val="tx2">
                  <a:lumMod val="60000"/>
                  <a:lumOff val="40000"/>
                </a:schemeClr>
              </a:buClr>
              <a:buFont typeface="Comenia Sans" pitchFamily="50" charset="-18"/>
              <a:buChar char="="/>
            </a:pPr>
            <a:r>
              <a:rPr lang="cs-CZ" altLang="cs-CZ" sz="3200" dirty="0">
                <a:solidFill>
                  <a:srgbClr val="FF0000"/>
                </a:solidFill>
                <a:latin typeface="Calibri" panose="020F0502020204030204" pitchFamily="34" charset="0"/>
              </a:rPr>
              <a:t>hlavní paměť </a:t>
            </a:r>
            <a:r>
              <a:rPr lang="cs-CZ" altLang="cs-CZ" sz="3200" dirty="0">
                <a:latin typeface="Calibri" panose="020F0502020204030204" pitchFamily="34" charset="0"/>
              </a:rPr>
              <a:t>(</a:t>
            </a:r>
            <a:r>
              <a:rPr lang="cs-CZ" altLang="cs-CZ" sz="3200" dirty="0" err="1">
                <a:latin typeface="Calibri" panose="020F0502020204030204" pitchFamily="34" charset="0"/>
              </a:rPr>
              <a:t>main</a:t>
            </a:r>
            <a:r>
              <a:rPr lang="cs-CZ" altLang="cs-CZ" sz="3200" dirty="0">
                <a:latin typeface="Calibri" panose="020F0502020204030204" pitchFamily="34" charset="0"/>
              </a:rPr>
              <a:t> </a:t>
            </a:r>
            <a:r>
              <a:rPr lang="cs-CZ" altLang="cs-CZ" sz="3200" dirty="0" err="1">
                <a:latin typeface="Calibri" panose="020F0502020204030204" pitchFamily="34" charset="0"/>
              </a:rPr>
              <a:t>memory</a:t>
            </a:r>
            <a:r>
              <a:rPr lang="cs-CZ" altLang="cs-CZ" sz="3200" dirty="0">
                <a:latin typeface="Calibri" panose="020F0502020204030204" pitchFamily="34" charset="0"/>
              </a:rPr>
              <a:t>, operační paměť)</a:t>
            </a:r>
          </a:p>
        </p:txBody>
      </p:sp>
      <p:sp>
        <p:nvSpPr>
          <p:cNvPr id="9221" name="Text Box 2062"/>
          <p:cNvSpPr txBox="1">
            <a:spLocks noChangeArrowheads="1"/>
          </p:cNvSpPr>
          <p:nvPr/>
        </p:nvSpPr>
        <p:spPr bwMode="auto">
          <a:xfrm>
            <a:off x="7315200" y="2514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cs-CZ" altLang="cs-CZ" sz="2400"/>
          </a:p>
        </p:txBody>
      </p:sp>
    </p:spTree>
    <p:extLst>
      <p:ext uri="{BB962C8B-B14F-4D97-AF65-F5344CB8AC3E}">
        <p14:creationId xmlns:p14="http://schemas.microsoft.com/office/powerpoint/2010/main" val="198229369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zentace F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FIM</Template>
  <TotalTime>6845</TotalTime>
  <Words>2409</Words>
  <Application>Microsoft Office PowerPoint</Application>
  <PresentationFormat>Předvádění na obrazovce (4:3)</PresentationFormat>
  <Paragraphs>248</Paragraphs>
  <Slides>34</Slides>
  <Notes>21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34</vt:i4>
      </vt:variant>
    </vt:vector>
  </HeadingPairs>
  <TitlesOfParts>
    <vt:vector size="41" baseType="lpstr">
      <vt:lpstr>Arial</vt:lpstr>
      <vt:lpstr>Times New Roman</vt:lpstr>
      <vt:lpstr>Wingdings</vt:lpstr>
      <vt:lpstr>Comenia Sans</vt:lpstr>
      <vt:lpstr>Calibri</vt:lpstr>
      <vt:lpstr>Times New Roman CE</vt:lpstr>
      <vt:lpstr>Prezentace FIM</vt:lpstr>
      <vt:lpstr>Paměti</vt:lpstr>
      <vt:lpstr>Paměť</vt:lpstr>
      <vt:lpstr>Paměť</vt:lpstr>
      <vt:lpstr>Něco historie</vt:lpstr>
      <vt:lpstr>Základní parametry pamětí</vt:lpstr>
      <vt:lpstr>Parametry paměti</vt:lpstr>
      <vt:lpstr>Fyzikální princip</vt:lpstr>
      <vt:lpstr>Hierarchický paměťový systém</vt:lpstr>
      <vt:lpstr>Primární (vnitřní) paměti</vt:lpstr>
      <vt:lpstr>ROM - Read Only Memory</vt:lpstr>
      <vt:lpstr>Typy ROM pamětí</vt:lpstr>
      <vt:lpstr>Typy ROM pamětí</vt:lpstr>
      <vt:lpstr>Paměti RAM</vt:lpstr>
      <vt:lpstr>Rozdělení pamětí RAM</vt:lpstr>
      <vt:lpstr>Statická a dynamická RAM</vt:lpstr>
      <vt:lpstr>Statická RAM</vt:lpstr>
      <vt:lpstr>Technologie CMOS</vt:lpstr>
      <vt:lpstr>Dynamická RAM</vt:lpstr>
      <vt:lpstr>DRAM moduly do PC</vt:lpstr>
      <vt:lpstr>DRAM moduly do PC</vt:lpstr>
      <vt:lpstr>Rozdíl mezi SDR a DDR</vt:lpstr>
      <vt:lpstr>DDR – Double Data Rate</vt:lpstr>
      <vt:lpstr>Novější typy pamětí DIMM </vt:lpstr>
      <vt:lpstr>DDR2</vt:lpstr>
      <vt:lpstr>DDR3</vt:lpstr>
      <vt:lpstr>DDR4</vt:lpstr>
      <vt:lpstr>DDR5</vt:lpstr>
      <vt:lpstr>RDRAM – Rambus DRAM</vt:lpstr>
      <vt:lpstr>Fyzická organizace operační paměti</vt:lpstr>
      <vt:lpstr>Paměťové moduly</vt:lpstr>
      <vt:lpstr>Instalace modulů</vt:lpstr>
      <vt:lpstr>DDR Dual Channel</vt:lpstr>
      <vt:lpstr>DDR Dual Channel</vt:lpstr>
      <vt:lpstr>Děkuji za pozornost…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Univerzita Hradec Králové</dc:title>
  <dc:creator>Josef Horálek</dc:creator>
  <cp:lastModifiedBy>Mikulecký Peter</cp:lastModifiedBy>
  <cp:revision>260</cp:revision>
  <dcterms:created xsi:type="dcterms:W3CDTF">2010-10-22T07:36:49Z</dcterms:created>
  <dcterms:modified xsi:type="dcterms:W3CDTF">2023-03-20T09:50:18Z</dcterms:modified>
</cp:coreProperties>
</file>