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1"/>
  </p:sldMasterIdLst>
  <p:notesMasterIdLst>
    <p:notesMasterId r:id="rId23"/>
  </p:notesMasterIdLst>
  <p:sldIdLst>
    <p:sldId id="256" r:id="rId2"/>
    <p:sldId id="286" r:id="rId3"/>
    <p:sldId id="287" r:id="rId4"/>
    <p:sldId id="288" r:id="rId5"/>
    <p:sldId id="289" r:id="rId6"/>
    <p:sldId id="306" r:id="rId7"/>
    <p:sldId id="304" r:id="rId8"/>
    <p:sldId id="290" r:id="rId9"/>
    <p:sldId id="292" r:id="rId10"/>
    <p:sldId id="293" r:id="rId11"/>
    <p:sldId id="305" r:id="rId12"/>
    <p:sldId id="294" r:id="rId13"/>
    <p:sldId id="295" r:id="rId14"/>
    <p:sldId id="296" r:id="rId15"/>
    <p:sldId id="297" r:id="rId16"/>
    <p:sldId id="298" r:id="rId17"/>
    <p:sldId id="299" r:id="rId18"/>
    <p:sldId id="300" r:id="rId19"/>
    <p:sldId id="301" r:id="rId20"/>
    <p:sldId id="302" r:id="rId21"/>
    <p:sldId id="283" r:id="rId22"/>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Comenia Sans" panose="02000503080000020004" pitchFamily="50" charset="-18"/>
      <p:regular r:id="rId28"/>
      <p:bold r:id="rId29"/>
      <p:italic r:id="rId30"/>
      <p:boldItalic r:id="rId31"/>
    </p:embeddedFont>
  </p:embeddedFont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Středně sytá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86323" autoAdjust="0"/>
  </p:normalViewPr>
  <p:slideViewPr>
    <p:cSldViewPr snapToGrid="0">
      <p:cViewPr varScale="1">
        <p:scale>
          <a:sx n="86" d="100"/>
          <a:sy n="86" d="100"/>
        </p:scale>
        <p:origin x="180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4222CF-2854-4FA2-A8EA-AB94D3EA10CC}" type="datetimeFigureOut">
              <a:rPr lang="cs-CZ" smtClean="0"/>
              <a:pPr/>
              <a:t>24.04.2023</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C79DF-D561-4432-B176-15220EF080C1}" type="slidenum">
              <a:rPr lang="cs-CZ" smtClean="0"/>
              <a:pPr/>
              <a:t>‹#›</a:t>
            </a:fld>
            <a:endParaRPr lang="cs-CZ"/>
          </a:p>
        </p:txBody>
      </p:sp>
    </p:spTree>
    <p:extLst>
      <p:ext uri="{BB962C8B-B14F-4D97-AF65-F5344CB8AC3E}">
        <p14:creationId xmlns:p14="http://schemas.microsoft.com/office/powerpoint/2010/main" val="303397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160012-6B0D-44BE-9C29-910779130207}" type="slidenum">
              <a:rPr lang="cs-CZ"/>
              <a:pPr/>
              <a:t>2</a:t>
            </a:fld>
            <a:endParaRPr lang="cs-CZ"/>
          </a:p>
        </p:txBody>
      </p:sp>
      <p:sp>
        <p:nvSpPr>
          <p:cNvPr id="6146" name="Rectangle 2"/>
          <p:cNvSpPr>
            <a:spLocks noGrp="1" noRot="1" noChangeAspect="1" noChangeArrowheads="1" noTextEdit="1"/>
          </p:cNvSpPr>
          <p:nvPr>
            <p:ph type="sldImg"/>
          </p:nvPr>
        </p:nvSpPr>
        <p:spPr>
          <a:xfrm>
            <a:off x="1143000" y="685800"/>
            <a:ext cx="4572000" cy="3429000"/>
          </a:xfrm>
          <a:ln/>
        </p:spPr>
      </p:sp>
      <p:sp>
        <p:nvSpPr>
          <p:cNvPr id="6147" name="Rectangle 3"/>
          <p:cNvSpPr>
            <a:spLocks noGrp="1" noChangeArrowheads="1"/>
          </p:cNvSpPr>
          <p:nvPr>
            <p:ph type="body" idx="1"/>
          </p:nvPr>
        </p:nvSpPr>
        <p:spPr/>
        <p:txBody>
          <a:bodyPr/>
          <a:lstStyle/>
          <a:p>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C7EBBC-1B0B-43AA-BA4A-DD232BC58CF8}" type="slidenum">
              <a:rPr lang="cs-CZ"/>
              <a:pPr/>
              <a:t>12</a:t>
            </a:fld>
            <a:endParaRPr lang="cs-CZ"/>
          </a:p>
        </p:txBody>
      </p:sp>
      <p:sp>
        <p:nvSpPr>
          <p:cNvPr id="23554" name="Rectangle 2"/>
          <p:cNvSpPr>
            <a:spLocks noGrp="1" noRot="1" noChangeAspect="1" noChangeArrowheads="1" noTextEdit="1"/>
          </p:cNvSpPr>
          <p:nvPr>
            <p:ph type="sldImg"/>
          </p:nvPr>
        </p:nvSpPr>
        <p:spPr>
          <a:xfrm>
            <a:off x="1143000" y="685800"/>
            <a:ext cx="4572000" cy="3429000"/>
          </a:xfrm>
          <a:ln/>
        </p:spPr>
      </p:sp>
      <p:sp>
        <p:nvSpPr>
          <p:cNvPr id="23555" name="Rectangle 3"/>
          <p:cNvSpPr>
            <a:spLocks noGrp="1" noChangeArrowheads="1"/>
          </p:cNvSpPr>
          <p:nvPr>
            <p:ph type="body" idx="1"/>
          </p:nvPr>
        </p:nvSpPr>
        <p:spPr/>
        <p:txBody>
          <a:bodyPr/>
          <a:lstStyle/>
          <a:p>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CFA030-18D1-48C2-B8C1-C34ACCAFA6DE}" type="slidenum">
              <a:rPr lang="cs-CZ"/>
              <a:pPr/>
              <a:t>13</a:t>
            </a:fld>
            <a:endParaRPr lang="cs-CZ"/>
          </a:p>
        </p:txBody>
      </p:sp>
      <p:sp>
        <p:nvSpPr>
          <p:cNvPr id="25602" name="Rectangle 2"/>
          <p:cNvSpPr>
            <a:spLocks noGrp="1" noRot="1" noChangeAspect="1" noChangeArrowheads="1" noTextEdit="1"/>
          </p:cNvSpPr>
          <p:nvPr>
            <p:ph type="sldImg"/>
          </p:nvPr>
        </p:nvSpPr>
        <p:spPr>
          <a:xfrm>
            <a:off x="1143000" y="685800"/>
            <a:ext cx="4572000" cy="3429000"/>
          </a:xfrm>
          <a:ln/>
        </p:spPr>
      </p:sp>
      <p:sp>
        <p:nvSpPr>
          <p:cNvPr id="25603" name="Rectangle 3"/>
          <p:cNvSpPr>
            <a:spLocks noGrp="1" noChangeArrowheads="1"/>
          </p:cNvSpPr>
          <p:nvPr>
            <p:ph type="body" idx="1"/>
          </p:nvPr>
        </p:nvSpPr>
        <p:spPr/>
        <p:txBody>
          <a:bodyPr/>
          <a:lstStyle/>
          <a:p>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40E907-CAFD-4502-8074-E213B383292B}" type="slidenum">
              <a:rPr lang="cs-CZ"/>
              <a:pPr/>
              <a:t>14</a:t>
            </a:fld>
            <a:endParaRPr lang="cs-CZ"/>
          </a:p>
        </p:txBody>
      </p:sp>
      <p:sp>
        <p:nvSpPr>
          <p:cNvPr id="27650" name="Rectangle 2"/>
          <p:cNvSpPr>
            <a:spLocks noGrp="1" noRot="1" noChangeAspect="1" noChangeArrowheads="1" noTextEdit="1"/>
          </p:cNvSpPr>
          <p:nvPr>
            <p:ph type="sldImg"/>
          </p:nvPr>
        </p:nvSpPr>
        <p:spPr>
          <a:xfrm>
            <a:off x="1143000" y="685800"/>
            <a:ext cx="4572000" cy="3429000"/>
          </a:xfrm>
          <a:ln/>
        </p:spPr>
      </p:sp>
      <p:sp>
        <p:nvSpPr>
          <p:cNvPr id="27651" name="Rectangle 3"/>
          <p:cNvSpPr>
            <a:spLocks noGrp="1" noChangeArrowheads="1"/>
          </p:cNvSpPr>
          <p:nvPr>
            <p:ph type="body" idx="1"/>
          </p:nvPr>
        </p:nvSpPr>
        <p:spPr/>
        <p:txBody>
          <a:bodyPr/>
          <a:lstStyle/>
          <a:p>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891587-DC0C-4A3C-89A5-6A206B6CB4F0}" type="slidenum">
              <a:rPr lang="cs-CZ"/>
              <a:pPr/>
              <a:t>15</a:t>
            </a:fld>
            <a:endParaRPr lang="cs-CZ"/>
          </a:p>
        </p:txBody>
      </p:sp>
      <p:sp>
        <p:nvSpPr>
          <p:cNvPr id="29698" name="Rectangle 2"/>
          <p:cNvSpPr>
            <a:spLocks noGrp="1" noRot="1" noChangeAspect="1" noChangeArrowheads="1" noTextEdit="1"/>
          </p:cNvSpPr>
          <p:nvPr>
            <p:ph type="sldImg"/>
          </p:nvPr>
        </p:nvSpPr>
        <p:spPr>
          <a:xfrm>
            <a:off x="1143000" y="685800"/>
            <a:ext cx="4572000" cy="3429000"/>
          </a:xfrm>
          <a:ln/>
        </p:spPr>
      </p:sp>
      <p:sp>
        <p:nvSpPr>
          <p:cNvPr id="29699" name="Rectangle 3"/>
          <p:cNvSpPr>
            <a:spLocks noGrp="1" noChangeArrowheads="1"/>
          </p:cNvSpPr>
          <p:nvPr>
            <p:ph type="body" idx="1"/>
          </p:nvPr>
        </p:nvSpPr>
        <p:spPr/>
        <p:txBody>
          <a:bodyPr/>
          <a:lstStyle/>
          <a:p>
            <a:endParaRPr lang="cs-C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F2E80A-2F6B-42BC-ABA9-869381BC2D0A}" type="slidenum">
              <a:rPr lang="cs-CZ"/>
              <a:pPr/>
              <a:t>16</a:t>
            </a:fld>
            <a:endParaRPr lang="cs-CZ"/>
          </a:p>
        </p:txBody>
      </p:sp>
      <p:sp>
        <p:nvSpPr>
          <p:cNvPr id="31746" name="Rectangle 2"/>
          <p:cNvSpPr>
            <a:spLocks noGrp="1" noRot="1" noChangeAspect="1" noChangeArrowheads="1" noTextEdit="1"/>
          </p:cNvSpPr>
          <p:nvPr>
            <p:ph type="sldImg"/>
          </p:nvPr>
        </p:nvSpPr>
        <p:spPr>
          <a:xfrm>
            <a:off x="1143000" y="685800"/>
            <a:ext cx="4572000" cy="3429000"/>
          </a:xfrm>
          <a:ln/>
        </p:spPr>
      </p:sp>
      <p:sp>
        <p:nvSpPr>
          <p:cNvPr id="31747" name="Rectangle 3"/>
          <p:cNvSpPr>
            <a:spLocks noGrp="1" noChangeArrowheads="1"/>
          </p:cNvSpPr>
          <p:nvPr>
            <p:ph type="body" idx="1"/>
          </p:nvPr>
        </p:nvSpPr>
        <p:spPr/>
        <p:txBody>
          <a:bodyPr/>
          <a:lstStyle/>
          <a:p>
            <a:endParaRPr lang="cs-C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F65400-F079-4BE8-A730-69D421F537AC}" type="slidenum">
              <a:rPr lang="cs-CZ"/>
              <a:pPr/>
              <a:t>17</a:t>
            </a:fld>
            <a:endParaRPr lang="cs-CZ"/>
          </a:p>
        </p:txBody>
      </p:sp>
      <p:sp>
        <p:nvSpPr>
          <p:cNvPr id="33794" name="Rectangle 2"/>
          <p:cNvSpPr>
            <a:spLocks noGrp="1" noRot="1" noChangeAspect="1" noChangeArrowheads="1" noTextEdit="1"/>
          </p:cNvSpPr>
          <p:nvPr>
            <p:ph type="sldImg"/>
          </p:nvPr>
        </p:nvSpPr>
        <p:spPr>
          <a:xfrm>
            <a:off x="1143000" y="685800"/>
            <a:ext cx="4572000" cy="3429000"/>
          </a:xfrm>
          <a:ln/>
        </p:spPr>
      </p:sp>
      <p:sp>
        <p:nvSpPr>
          <p:cNvPr id="33795" name="Rectangle 3"/>
          <p:cNvSpPr>
            <a:spLocks noGrp="1" noChangeArrowheads="1"/>
          </p:cNvSpPr>
          <p:nvPr>
            <p:ph type="body" idx="1"/>
          </p:nvPr>
        </p:nvSpPr>
        <p:spPr/>
        <p:txBody>
          <a:bodyPr/>
          <a:lstStyle/>
          <a:p>
            <a:endParaRPr lang="cs-C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E64BA2-1BF1-4174-8DE0-B0AD486D8305}" type="slidenum">
              <a:rPr lang="cs-CZ"/>
              <a:pPr/>
              <a:t>18</a:t>
            </a:fld>
            <a:endParaRPr lang="cs-CZ"/>
          </a:p>
        </p:txBody>
      </p:sp>
      <p:sp>
        <p:nvSpPr>
          <p:cNvPr id="35842" name="Rectangle 2"/>
          <p:cNvSpPr>
            <a:spLocks noGrp="1" noRot="1" noChangeAspect="1" noChangeArrowheads="1" noTextEdit="1"/>
          </p:cNvSpPr>
          <p:nvPr>
            <p:ph type="sldImg"/>
          </p:nvPr>
        </p:nvSpPr>
        <p:spPr>
          <a:xfrm>
            <a:off x="1143000" y="685800"/>
            <a:ext cx="4572000" cy="3429000"/>
          </a:xfrm>
          <a:ln/>
        </p:spPr>
      </p:sp>
      <p:sp>
        <p:nvSpPr>
          <p:cNvPr id="35843" name="Rectangle 3"/>
          <p:cNvSpPr>
            <a:spLocks noGrp="1" noChangeArrowheads="1"/>
          </p:cNvSpPr>
          <p:nvPr>
            <p:ph type="body" idx="1"/>
          </p:nvPr>
        </p:nvSpPr>
        <p:spPr/>
        <p:txBody>
          <a:bodyPr/>
          <a:lstStyle/>
          <a:p>
            <a:endParaRPr lang="cs-C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854537-7E73-4184-BEF0-790B686E0322}" type="slidenum">
              <a:rPr lang="cs-CZ"/>
              <a:pPr/>
              <a:t>19</a:t>
            </a:fld>
            <a:endParaRPr lang="cs-CZ"/>
          </a:p>
        </p:txBody>
      </p:sp>
      <p:sp>
        <p:nvSpPr>
          <p:cNvPr id="39938" name="Rectangle 2"/>
          <p:cNvSpPr>
            <a:spLocks noGrp="1" noRot="1" noChangeAspect="1" noChangeArrowheads="1" noTextEdit="1"/>
          </p:cNvSpPr>
          <p:nvPr>
            <p:ph type="sldImg"/>
          </p:nvPr>
        </p:nvSpPr>
        <p:spPr>
          <a:xfrm>
            <a:off x="1143000" y="685800"/>
            <a:ext cx="4572000" cy="3429000"/>
          </a:xfrm>
          <a:ln/>
        </p:spPr>
      </p:sp>
      <p:sp>
        <p:nvSpPr>
          <p:cNvPr id="39939" name="Rectangle 3"/>
          <p:cNvSpPr>
            <a:spLocks noGrp="1" noChangeArrowheads="1"/>
          </p:cNvSpPr>
          <p:nvPr>
            <p:ph type="body" idx="1"/>
          </p:nvPr>
        </p:nvSpPr>
        <p:spPr/>
        <p:txBody>
          <a:bodyPr/>
          <a:lstStyle/>
          <a:p>
            <a:endParaRPr lang="cs-C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86761-66EC-43D7-99E8-3C306572AC65}" type="slidenum">
              <a:rPr lang="cs-CZ"/>
              <a:pPr/>
              <a:t>20</a:t>
            </a:fld>
            <a:endParaRPr lang="cs-CZ"/>
          </a:p>
        </p:txBody>
      </p:sp>
      <p:sp>
        <p:nvSpPr>
          <p:cNvPr id="41986" name="Rectangle 2"/>
          <p:cNvSpPr>
            <a:spLocks noGrp="1" noRot="1" noChangeAspect="1" noChangeArrowheads="1" noTextEdit="1"/>
          </p:cNvSpPr>
          <p:nvPr>
            <p:ph type="sldImg"/>
          </p:nvPr>
        </p:nvSpPr>
        <p:spPr>
          <a:xfrm>
            <a:off x="1143000" y="685800"/>
            <a:ext cx="4572000" cy="3429000"/>
          </a:xfrm>
          <a:ln/>
        </p:spPr>
      </p:sp>
      <p:sp>
        <p:nvSpPr>
          <p:cNvPr id="41987" name="Rectangle 3"/>
          <p:cNvSpPr>
            <a:spLocks noGrp="1" noChangeArrowheads="1"/>
          </p:cNvSpPr>
          <p:nvPr>
            <p:ph type="body" idx="1"/>
          </p:nvPr>
        </p:nvSpPr>
        <p:spPr/>
        <p:txBody>
          <a:bodyPr>
            <a:normAutofit fontScale="77500" lnSpcReduction="20000"/>
          </a:bodyPr>
          <a:lstStyle/>
          <a:p>
            <a:r>
              <a:rPr lang="cs-CZ" dirty="0"/>
              <a:t>Přehled o využiti operační paměti podává okénko </a:t>
            </a:r>
            <a:r>
              <a:rPr lang="cs-CZ" i="1" dirty="0"/>
              <a:t>Fyzická paměť (kB)- </a:t>
            </a:r>
            <a:r>
              <a:rPr lang="cs-CZ" dirty="0"/>
              <a:t>údaje se týkají skutečné fyzické paměti, tedy kapacity v paměťových </a:t>
            </a:r>
            <a:r>
              <a:rPr lang="cs-CZ" dirty="0" err="1"/>
              <a:t>Dimmech</a:t>
            </a:r>
            <a:r>
              <a:rPr lang="cs-CZ" dirty="0"/>
              <a:t>:</a:t>
            </a:r>
          </a:p>
          <a:p>
            <a:r>
              <a:rPr lang="cs-CZ" i="1" dirty="0"/>
              <a:t>Celkem </a:t>
            </a:r>
            <a:r>
              <a:rPr lang="cs-CZ" dirty="0"/>
              <a:t>je celková fyzická velikost operační paměti, nainstalované v počítači (jde o velikost </a:t>
            </a:r>
            <a:r>
              <a:rPr lang="cs-CZ" dirty="0" err="1"/>
              <a:t>Dimmů</a:t>
            </a:r>
            <a:r>
              <a:rPr lang="cs-CZ" dirty="0"/>
              <a:t> operační paměti).</a:t>
            </a:r>
          </a:p>
          <a:p>
            <a:r>
              <a:rPr lang="cs-CZ" i="1" dirty="0"/>
              <a:t>K dispozici </a:t>
            </a:r>
            <a:r>
              <a:rPr lang="cs-CZ" dirty="0"/>
              <a:t>představuje velikost volné paměti, kterou je možné využit.</a:t>
            </a:r>
          </a:p>
          <a:p>
            <a:r>
              <a:rPr lang="cs-CZ" i="1" dirty="0" err="1"/>
              <a:t>Mezipaměť</a:t>
            </a:r>
            <a:r>
              <a:rPr lang="cs-CZ" i="1" dirty="0"/>
              <a:t> </a:t>
            </a:r>
            <a:r>
              <a:rPr lang="cs-CZ" i="1" dirty="0" err="1"/>
              <a:t>svstému</a:t>
            </a:r>
            <a:r>
              <a:rPr lang="cs-CZ" i="1" dirty="0"/>
              <a:t> </a:t>
            </a:r>
            <a:r>
              <a:rPr lang="cs-CZ" dirty="0"/>
              <a:t>je množství paměti RAM, kterou si Windows vyhradily pro uložení naposledy použitých programů a dokumentů.</a:t>
            </a:r>
          </a:p>
          <a:p>
            <a:endParaRPr lang="cs-CZ" dirty="0"/>
          </a:p>
          <a:p>
            <a:r>
              <a:rPr lang="cs-CZ" dirty="0"/>
              <a:t>Okno </a:t>
            </a:r>
            <a:r>
              <a:rPr lang="cs-CZ" i="1" dirty="0"/>
              <a:t>Paměť jádra </a:t>
            </a:r>
            <a:r>
              <a:rPr lang="cs-CZ" dirty="0"/>
              <a:t>informuje o velikosti paměti obsazené jádrem operačního systému a ovladači zařízení.</a:t>
            </a:r>
          </a:p>
          <a:p>
            <a:r>
              <a:rPr lang="cs-CZ" i="1" dirty="0"/>
              <a:t>Celkem </a:t>
            </a:r>
            <a:r>
              <a:rPr lang="cs-CZ" dirty="0"/>
              <a:t>je celková velikost paměti obsazené operačním systémem a ovladači.</a:t>
            </a:r>
          </a:p>
          <a:p>
            <a:r>
              <a:rPr lang="cs-CZ" i="1" dirty="0"/>
              <a:t>Stránkováno </a:t>
            </a:r>
            <a:r>
              <a:rPr lang="cs-CZ" dirty="0"/>
              <a:t>je množství paměti jádra, které je mapováno na stránky ve virtuální paměti.</a:t>
            </a:r>
          </a:p>
          <a:p>
            <a:r>
              <a:rPr lang="cs-CZ" i="1" dirty="0"/>
              <a:t>Nestránkováno </a:t>
            </a:r>
            <a:r>
              <a:rPr lang="cs-CZ" dirty="0"/>
              <a:t>přestavuje velikost rezidentní paměti, která nemůže být zkopírována do stránkovacího souboru.</a:t>
            </a:r>
          </a:p>
          <a:p>
            <a:endParaRPr lang="cs-CZ" dirty="0"/>
          </a:p>
          <a:p>
            <a:r>
              <a:rPr lang="cs-CZ" dirty="0"/>
              <a:t>Důležitý je také skupinový rámeček </a:t>
            </a:r>
            <a:r>
              <a:rPr lang="cs-CZ" i="1" dirty="0"/>
              <a:t>Využití paměti, </a:t>
            </a:r>
            <a:r>
              <a:rPr lang="cs-CZ" dirty="0"/>
              <a:t>ukazující mezní hodnoty obsazení paměti (vždy jde o paměť RAM a stránkový soubor)</a:t>
            </a:r>
          </a:p>
          <a:p>
            <a:r>
              <a:rPr lang="cs-CZ" i="1" dirty="0"/>
              <a:t>Celkem </a:t>
            </a:r>
            <a:r>
              <a:rPr lang="cs-CZ" dirty="0"/>
              <a:t>ukazuje paměť momentálně přidělenou programům a operačnímu systému.</a:t>
            </a:r>
          </a:p>
          <a:p>
            <a:r>
              <a:rPr lang="cs-CZ" i="1" dirty="0"/>
              <a:t>Mez je </a:t>
            </a:r>
            <a:r>
              <a:rPr lang="cs-CZ" dirty="0"/>
              <a:t>maximální možnou hodnotou, které může paměť dosáhnout</a:t>
            </a:r>
          </a:p>
          <a:p>
            <a:r>
              <a:rPr lang="cs-CZ" i="1" dirty="0"/>
              <a:t>Špička </a:t>
            </a:r>
            <a:r>
              <a:rPr lang="cs-CZ" dirty="0"/>
              <a:t>je špičková hodnota obsazené paměti (kolik paměti bylo obsazeno nejvíce)</a:t>
            </a:r>
          </a:p>
          <a:p>
            <a:endParaRPr lang="cs-CZ" dirty="0"/>
          </a:p>
          <a:p>
            <a:r>
              <a:rPr lang="cs-CZ" dirty="0"/>
              <a:t>Ve spodní části okna </a:t>
            </a:r>
            <a:r>
              <a:rPr lang="cs-CZ" i="1" dirty="0"/>
              <a:t>Správce </a:t>
            </a:r>
            <a:r>
              <a:rPr lang="cs-CZ" dirty="0"/>
              <a:t>vidíme </a:t>
            </a:r>
            <a:r>
              <a:rPr lang="cs-CZ" i="1" dirty="0"/>
              <a:t>Využití paměti, </a:t>
            </a:r>
            <a:r>
              <a:rPr lang="cs-CZ" dirty="0"/>
              <a:t>celková hodnota uvedená za lomítkem je součtem velikostí operační paměti a stránkovacího souboru. Diagnostiku paměti uděláme velmi snadno - otevřeme </a:t>
            </a:r>
            <a:r>
              <a:rPr lang="cs-CZ" i="1" dirty="0"/>
              <a:t>Správce </a:t>
            </a:r>
            <a:r>
              <a:rPr lang="cs-CZ" dirty="0"/>
              <a:t>a pak budeme simulovat běžný provoz. Pokud:</a:t>
            </a:r>
          </a:p>
          <a:p>
            <a:r>
              <a:rPr lang="cs-CZ" i="1" dirty="0"/>
              <a:t>Fyzická paměť- K dispozici </a:t>
            </a:r>
            <a:r>
              <a:rPr lang="cs-CZ" dirty="0"/>
              <a:t>klesne na nulu, nemá operační systém dost paměti. Bud je spuštěno mnoho programů, nebo některá z aplikací zabírá mnoho paměti. Stává-li se nám to při běžném provozu, budeme muset paměť rozšířit.</a:t>
            </a:r>
          </a:p>
          <a:p>
            <a:r>
              <a:rPr lang="cs-CZ" i="1" dirty="0"/>
              <a:t>Fyzická paměť — </a:t>
            </a:r>
            <a:r>
              <a:rPr lang="cs-CZ" i="1" dirty="0" err="1"/>
              <a:t>Mezipaměť</a:t>
            </a:r>
            <a:r>
              <a:rPr lang="cs-CZ" i="1" dirty="0"/>
              <a:t> je </a:t>
            </a:r>
            <a:r>
              <a:rPr lang="cs-CZ" dirty="0"/>
              <a:t>výrazně nižší než polovina celkového množství fyzické paměti, znamená to, že Windows nepracují příliš efektivně. Nemají totiž místo, kam by si uložily nedávno použitá data. Toto místo musely uvolnit pro jiné programy. Stává </a:t>
            </a:r>
            <a:r>
              <a:rPr lang="cs-CZ" dirty="0" err="1"/>
              <a:t>li</a:t>
            </a:r>
            <a:r>
              <a:rPr lang="cs-CZ" dirty="0"/>
              <a:t> se to při běžném provozu, jde opět o indikaci malé paměti.</a:t>
            </a:r>
          </a:p>
          <a:p>
            <a:r>
              <a:rPr lang="cs-CZ" i="1" dirty="0"/>
              <a:t>Vyžití paměti - Celkem </a:t>
            </a:r>
            <a:r>
              <a:rPr lang="cs-CZ" dirty="0"/>
              <a:t>je pravidelně vyšší než </a:t>
            </a:r>
            <a:r>
              <a:rPr lang="cs-CZ" i="1" dirty="0"/>
              <a:t>Fyzická paměť - Celkem, </a:t>
            </a:r>
            <a:r>
              <a:rPr lang="cs-CZ" dirty="0"/>
              <a:t>značí, že operační systém často přesouvá data do (a ze) stránkovacího souboru, čímž je systém zpomalován. Jde-li o stav častý v běžném provozu, budeme muset opět zvýšit velikost operační paměti.</a:t>
            </a:r>
          </a:p>
          <a:p>
            <a:r>
              <a:rPr lang="cs-CZ" i="1" dirty="0"/>
              <a:t>Využití paměti - Špička </a:t>
            </a:r>
            <a:r>
              <a:rPr lang="cs-CZ" dirty="0"/>
              <a:t>je vyšší než </a:t>
            </a:r>
            <a:r>
              <a:rPr lang="cs-CZ" i="1" dirty="0"/>
              <a:t>Využití paměti - Celkem </a:t>
            </a:r>
            <a:r>
              <a:rPr lang="cs-CZ" dirty="0"/>
              <a:t>ukazuje, že Windows musely použít stránkovací soubor. Je-li však momentální hodnota </a:t>
            </a:r>
            <a:r>
              <a:rPr lang="cs-CZ" i="1" dirty="0"/>
              <a:t>Využití paměti -Celkem </a:t>
            </a:r>
            <a:r>
              <a:rPr lang="cs-CZ" dirty="0"/>
              <a:t>menší než </a:t>
            </a:r>
            <a:r>
              <a:rPr lang="cs-CZ" i="1" dirty="0"/>
              <a:t>Fyzická paměť- Celkem </a:t>
            </a:r>
            <a:r>
              <a:rPr lang="cs-CZ" dirty="0"/>
              <a:t>(viz předešlý odstavec), šlo patrně o krátkodobou špičku. Pokud by se však stránkovací soubor používal často, půjde opět o nutnost zvýšení kapacity </a:t>
            </a:r>
            <a:r>
              <a:rPr lang="cs-CZ" dirty="0" err="1"/>
              <a:t>Dimmů</a:t>
            </a:r>
            <a:r>
              <a:rPr lang="cs-CZ" dirty="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17718F-C7E7-47AD-B4AB-C6A51C3200BB}" type="slidenum">
              <a:rPr lang="cs-CZ"/>
              <a:pPr/>
              <a:t>3</a:t>
            </a:fld>
            <a:endParaRPr lang="cs-CZ"/>
          </a:p>
        </p:txBody>
      </p:sp>
      <p:sp>
        <p:nvSpPr>
          <p:cNvPr id="9218" name="Rectangle 2"/>
          <p:cNvSpPr>
            <a:spLocks noGrp="1" noRot="1" noChangeAspect="1" noChangeArrowheads="1" noTextEdit="1"/>
          </p:cNvSpPr>
          <p:nvPr>
            <p:ph type="sldImg"/>
          </p:nvPr>
        </p:nvSpPr>
        <p:spPr>
          <a:xfrm>
            <a:off x="1143000" y="685800"/>
            <a:ext cx="4572000" cy="3429000"/>
          </a:xfrm>
          <a:ln/>
        </p:spPr>
      </p:sp>
      <p:sp>
        <p:nvSpPr>
          <p:cNvPr id="9219" name="Rectangle 3"/>
          <p:cNvSpPr>
            <a:spLocks noGrp="1" noChangeArrowheads="1"/>
          </p:cNvSpPr>
          <p:nvPr>
            <p:ph type="body" idx="1"/>
          </p:nvPr>
        </p:nvSpPr>
        <p:spPr/>
        <p:txBody>
          <a:bodyPr/>
          <a:lstStyle/>
          <a:p>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53DD31-C519-456F-BDD7-09FD35788534}" type="slidenum">
              <a:rPr lang="cs-CZ"/>
              <a:pPr/>
              <a:t>4</a:t>
            </a:fld>
            <a:endParaRPr lang="cs-CZ"/>
          </a:p>
        </p:txBody>
      </p:sp>
      <p:sp>
        <p:nvSpPr>
          <p:cNvPr id="11266" name="Rectangle 2"/>
          <p:cNvSpPr>
            <a:spLocks noGrp="1" noRot="1" noChangeAspect="1" noChangeArrowheads="1" noTextEdit="1"/>
          </p:cNvSpPr>
          <p:nvPr>
            <p:ph type="sldImg"/>
          </p:nvPr>
        </p:nvSpPr>
        <p:spPr>
          <a:xfrm>
            <a:off x="1143000" y="685800"/>
            <a:ext cx="4572000" cy="3429000"/>
          </a:xfrm>
          <a:ln/>
        </p:spPr>
      </p:sp>
      <p:sp>
        <p:nvSpPr>
          <p:cNvPr id="11267" name="Rectangle 3"/>
          <p:cNvSpPr>
            <a:spLocks noGrp="1" noChangeArrowheads="1"/>
          </p:cNvSpPr>
          <p:nvPr>
            <p:ph type="body" idx="1"/>
          </p:nvPr>
        </p:nvSpPr>
        <p:spPr/>
        <p:txBody>
          <a:bodyPr/>
          <a:lstStyle/>
          <a:p>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83BA90-301C-4EE8-8EB6-6D374244F242}" type="slidenum">
              <a:rPr lang="cs-CZ"/>
              <a:pPr/>
              <a:t>5</a:t>
            </a:fld>
            <a:endParaRPr lang="cs-CZ"/>
          </a:p>
        </p:txBody>
      </p:sp>
      <p:sp>
        <p:nvSpPr>
          <p:cNvPr id="13314" name="Rectangle 2"/>
          <p:cNvSpPr>
            <a:spLocks noGrp="1" noRot="1" noChangeAspect="1" noChangeArrowheads="1" noTextEdit="1"/>
          </p:cNvSpPr>
          <p:nvPr>
            <p:ph type="sldImg"/>
          </p:nvPr>
        </p:nvSpPr>
        <p:spPr>
          <a:xfrm>
            <a:off x="1143000" y="685800"/>
            <a:ext cx="4572000" cy="3429000"/>
          </a:xfrm>
          <a:ln/>
        </p:spPr>
      </p:sp>
      <p:sp>
        <p:nvSpPr>
          <p:cNvPr id="13315" name="Rectangle 3"/>
          <p:cNvSpPr>
            <a:spLocks noGrp="1" noChangeArrowheads="1"/>
          </p:cNvSpPr>
          <p:nvPr>
            <p:ph type="body" idx="1"/>
          </p:nvPr>
        </p:nvSpPr>
        <p:spPr/>
        <p:txBody>
          <a:bodyPr/>
          <a:lstStyle/>
          <a:p>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83BA90-301C-4EE8-8EB6-6D374244F242}" type="slidenum">
              <a:rPr lang="cs-CZ"/>
              <a:pPr/>
              <a:t>7</a:t>
            </a:fld>
            <a:endParaRPr lang="cs-CZ"/>
          </a:p>
        </p:txBody>
      </p:sp>
      <p:sp>
        <p:nvSpPr>
          <p:cNvPr id="13314" name="Rectangle 2"/>
          <p:cNvSpPr>
            <a:spLocks noGrp="1" noRot="1" noChangeAspect="1" noChangeArrowheads="1" noTextEdit="1"/>
          </p:cNvSpPr>
          <p:nvPr>
            <p:ph type="sldImg"/>
          </p:nvPr>
        </p:nvSpPr>
        <p:spPr>
          <a:xfrm>
            <a:off x="1143000" y="685800"/>
            <a:ext cx="4572000" cy="3429000"/>
          </a:xfrm>
          <a:ln/>
        </p:spPr>
      </p:sp>
      <p:sp>
        <p:nvSpPr>
          <p:cNvPr id="13315" name="Rectangle 3"/>
          <p:cNvSpPr>
            <a:spLocks noGrp="1" noChangeArrowheads="1"/>
          </p:cNvSpPr>
          <p:nvPr>
            <p:ph type="body" idx="1"/>
          </p:nvPr>
        </p:nvSpPr>
        <p:spPr/>
        <p:txBody>
          <a:bodyPr/>
          <a:lstStyle/>
          <a:p>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73B476-371A-4E5E-B1FF-0668D42F33E5}" type="slidenum">
              <a:rPr lang="cs-CZ"/>
              <a:pPr/>
              <a:t>8</a:t>
            </a:fld>
            <a:endParaRPr lang="cs-CZ"/>
          </a:p>
        </p:txBody>
      </p:sp>
      <p:sp>
        <p:nvSpPr>
          <p:cNvPr id="15362" name="Rectangle 2"/>
          <p:cNvSpPr>
            <a:spLocks noGrp="1" noRot="1" noChangeAspect="1" noChangeArrowheads="1" noTextEdit="1"/>
          </p:cNvSpPr>
          <p:nvPr>
            <p:ph type="sldImg"/>
          </p:nvPr>
        </p:nvSpPr>
        <p:spPr>
          <a:xfrm>
            <a:off x="1143000" y="685800"/>
            <a:ext cx="4572000" cy="3429000"/>
          </a:xfrm>
          <a:ln/>
        </p:spPr>
      </p:sp>
      <p:sp>
        <p:nvSpPr>
          <p:cNvPr id="15363" name="Rectangle 3"/>
          <p:cNvSpPr>
            <a:spLocks noGrp="1" noChangeArrowheads="1"/>
          </p:cNvSpPr>
          <p:nvPr>
            <p:ph type="body" idx="1"/>
          </p:nvPr>
        </p:nvSpPr>
        <p:spPr/>
        <p:txBody>
          <a:bodyPr/>
          <a:lstStyle/>
          <a:p>
            <a:endParaRPr lang="cs-CZ"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1494A-77BC-4FDA-9C2A-9BF226D54A50}" type="slidenum">
              <a:rPr lang="cs-CZ"/>
              <a:pPr/>
              <a:t>9</a:t>
            </a:fld>
            <a:endParaRPr lang="cs-CZ"/>
          </a:p>
        </p:txBody>
      </p:sp>
      <p:sp>
        <p:nvSpPr>
          <p:cNvPr id="19458" name="Rectangle 2"/>
          <p:cNvSpPr>
            <a:spLocks noGrp="1" noRot="1" noChangeAspect="1" noChangeArrowheads="1" noTextEdit="1"/>
          </p:cNvSpPr>
          <p:nvPr>
            <p:ph type="sldImg"/>
          </p:nvPr>
        </p:nvSpPr>
        <p:spPr>
          <a:xfrm>
            <a:off x="1143000" y="685800"/>
            <a:ext cx="4572000" cy="3429000"/>
          </a:xfrm>
          <a:ln/>
        </p:spPr>
      </p:sp>
      <p:sp>
        <p:nvSpPr>
          <p:cNvPr id="19459" name="Rectangle 3"/>
          <p:cNvSpPr>
            <a:spLocks noGrp="1" noChangeArrowheads="1"/>
          </p:cNvSpPr>
          <p:nvPr>
            <p:ph type="body" idx="1"/>
          </p:nvPr>
        </p:nvSpPr>
        <p:spPr/>
        <p:txBody>
          <a:bodyPr/>
          <a:lstStyle/>
          <a:p>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DEC262-B825-4F33-8CCE-E3EEE861DE32}" type="slidenum">
              <a:rPr lang="cs-CZ"/>
              <a:pPr/>
              <a:t>10</a:t>
            </a:fld>
            <a:endParaRPr lang="cs-CZ"/>
          </a:p>
        </p:txBody>
      </p:sp>
      <p:sp>
        <p:nvSpPr>
          <p:cNvPr id="21506" name="Rectangle 2"/>
          <p:cNvSpPr>
            <a:spLocks noGrp="1" noRot="1" noChangeAspect="1" noChangeArrowheads="1" noTextEdit="1"/>
          </p:cNvSpPr>
          <p:nvPr>
            <p:ph type="sldImg"/>
          </p:nvPr>
        </p:nvSpPr>
        <p:spPr>
          <a:xfrm>
            <a:off x="1143000" y="685800"/>
            <a:ext cx="4572000" cy="3429000"/>
          </a:xfrm>
          <a:ln/>
        </p:spPr>
      </p:sp>
      <p:sp>
        <p:nvSpPr>
          <p:cNvPr id="21507" name="Rectangle 3"/>
          <p:cNvSpPr>
            <a:spLocks noGrp="1" noChangeArrowheads="1"/>
          </p:cNvSpPr>
          <p:nvPr>
            <p:ph type="body" idx="1"/>
          </p:nvPr>
        </p:nvSpPr>
        <p:spPr/>
        <p:txBody>
          <a:bodyPr/>
          <a:lstStyle/>
          <a:p>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DEC262-B825-4F33-8CCE-E3EEE861DE32}" type="slidenum">
              <a:rPr lang="cs-CZ"/>
              <a:pPr/>
              <a:t>11</a:t>
            </a:fld>
            <a:endParaRPr lang="cs-CZ"/>
          </a:p>
        </p:txBody>
      </p:sp>
      <p:sp>
        <p:nvSpPr>
          <p:cNvPr id="21506" name="Rectangle 2"/>
          <p:cNvSpPr>
            <a:spLocks noGrp="1" noRot="1" noChangeAspect="1" noChangeArrowheads="1" noTextEdit="1"/>
          </p:cNvSpPr>
          <p:nvPr>
            <p:ph type="sldImg"/>
          </p:nvPr>
        </p:nvSpPr>
        <p:spPr>
          <a:xfrm>
            <a:off x="1143000" y="685800"/>
            <a:ext cx="4572000" cy="3429000"/>
          </a:xfrm>
          <a:ln/>
        </p:spPr>
      </p:sp>
      <p:sp>
        <p:nvSpPr>
          <p:cNvPr id="21507" name="Rectangle 3"/>
          <p:cNvSpPr>
            <a:spLocks noGrp="1" noChangeArrowheads="1"/>
          </p:cNvSpPr>
          <p:nvPr>
            <p:ph type="body" idx="1"/>
          </p:nvPr>
        </p:nvSpPr>
        <p:spPr/>
        <p:txBody>
          <a:bodyPr/>
          <a:lstStyle/>
          <a:p>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níme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userDrawn="1">
            <p:ph type="ctrTitle"/>
          </p:nvPr>
        </p:nvSpPr>
        <p:spPr>
          <a:xfrm>
            <a:off x="538163" y="2986088"/>
            <a:ext cx="5715000" cy="1117600"/>
          </a:xfrm>
          <a:prstGeom prst="rect">
            <a:avLst/>
          </a:prstGeom>
        </p:spPr>
        <p:txBody>
          <a:bodyPr lIns="0" tIns="0" rIns="0" bIns="0" anchor="b"/>
          <a:lstStyle/>
          <a:p>
            <a:pPr algn="r" eaLnBrk="1" hangingPunct="1"/>
            <a:r>
              <a:rPr lang="cs-CZ" sz="4200" b="1">
                <a:latin typeface="Comenia Sans" charset="0"/>
              </a:rPr>
              <a:t>Klepnutím lze upravit styl předlohy nadpisů.</a:t>
            </a:r>
            <a:endParaRPr lang="en-US" sz="4200" b="1" dirty="0">
              <a:latin typeface="Comenia Sans" charset="0"/>
            </a:endParaRPr>
          </a:p>
        </p:txBody>
      </p:sp>
      <p:sp>
        <p:nvSpPr>
          <p:cNvPr id="10" name="Subtitle 2"/>
          <p:cNvSpPr>
            <a:spLocks noGrp="1"/>
          </p:cNvSpPr>
          <p:nvPr userDrawn="1">
            <p:ph type="subTitle" idx="1"/>
          </p:nvPr>
        </p:nvSpPr>
        <p:spPr>
          <a:xfrm>
            <a:off x="538163" y="4103688"/>
            <a:ext cx="5715000" cy="879475"/>
          </a:xfrm>
          <a:prstGeom prst="rect">
            <a:avLst/>
          </a:prstGeom>
        </p:spPr>
        <p:txBody>
          <a:bodyPr wrap="none" lIns="0" tIns="0" rIns="0" bIns="0" rtlCol="0">
            <a:noAutofit/>
          </a:bodyPr>
          <a:lstStyle>
            <a:lvl1pPr marL="0" indent="0" algn="r" defTabSz="457200" rtl="0" eaLnBrk="1" fontAlgn="auto" hangingPunct="1">
              <a:spcBef>
                <a:spcPts val="0"/>
              </a:spcBef>
              <a:spcAft>
                <a:spcPts val="0"/>
              </a:spcAft>
              <a:buFont typeface="Arial"/>
              <a:buNone/>
              <a:defRPr lang="en-US" sz="2500" kern="1200" dirty="0" err="1" smtClean="0">
                <a:solidFill>
                  <a:schemeClr val="tx1">
                    <a:tint val="75000"/>
                  </a:schemeClr>
                </a:solidFill>
                <a:latin typeface="Comenia Sans"/>
                <a:ea typeface="+mn-ea"/>
                <a:cs typeface="Comenia Sans"/>
              </a:defRPr>
            </a:lvl1pPr>
          </a:lstStyle>
          <a:p>
            <a:pPr algn="r" eaLnBrk="1" fontAlgn="auto" hangingPunct="1">
              <a:spcBef>
                <a:spcPts val="0"/>
              </a:spcBef>
              <a:spcAft>
                <a:spcPts val="0"/>
              </a:spcAft>
              <a:buFont typeface="Arial"/>
              <a:buNone/>
              <a:defRPr/>
            </a:pPr>
            <a:r>
              <a:rPr lang="cs-CZ" sz="2500">
                <a:latin typeface="Comenia Sans"/>
                <a:ea typeface="+mn-ea"/>
              </a:rPr>
              <a:t>Klepnutím lze upravit styl předlohy podnadpisů.</a:t>
            </a:r>
            <a:endParaRPr lang="en-US" sz="2500" dirty="0">
              <a:latin typeface="Comenia Sans"/>
              <a:ea typeface="+mn-ea"/>
              <a:cs typeface="Comenia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a obsah">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Nadpis 10"/>
          <p:cNvSpPr>
            <a:spLocks noGrp="1"/>
          </p:cNvSpPr>
          <p:nvPr>
            <p:ph type="title" hasCustomPrompt="1"/>
          </p:nvPr>
        </p:nvSpPr>
        <p:spPr>
          <a:xfrm>
            <a:off x="4674185" y="478941"/>
            <a:ext cx="4065971" cy="550415"/>
          </a:xfrm>
          <a:prstGeom prst="rect">
            <a:avLst/>
          </a:prstGeom>
        </p:spPr>
        <p:txBody>
          <a:bodyPr/>
          <a:lstStyle>
            <a:lvl1pPr algn="r">
              <a:defRPr sz="2600">
                <a:solidFill>
                  <a:schemeClr val="bg1"/>
                </a:solidFill>
                <a:latin typeface="Comenia Sans" pitchFamily="50" charset="-18"/>
              </a:defRPr>
            </a:lvl1pPr>
          </a:lstStyle>
          <a:p>
            <a:r>
              <a:rPr lang="cs-CZ" dirty="0"/>
              <a:t>kapitola</a:t>
            </a:r>
          </a:p>
        </p:txBody>
      </p:sp>
      <p:sp>
        <p:nvSpPr>
          <p:cNvPr id="13" name="Zástupný symbol pro text 12"/>
          <p:cNvSpPr>
            <a:spLocks noGrp="1"/>
          </p:cNvSpPr>
          <p:nvPr>
            <p:ph type="body" sz="quarter" idx="10" hasCustomPrompt="1"/>
          </p:nvPr>
        </p:nvSpPr>
        <p:spPr>
          <a:xfrm>
            <a:off x="905069" y="1601999"/>
            <a:ext cx="7781731" cy="4752000"/>
          </a:xfrm>
        </p:spPr>
        <p:txBody>
          <a:bodyPr lIns="0" tIns="0" rIns="0" bIns="0">
            <a:normAutofit/>
          </a:bodyPr>
          <a:lstStyle>
            <a:lvl1pPr>
              <a:buNone/>
              <a:defRPr sz="4200" b="1">
                <a:solidFill>
                  <a:schemeClr val="tx1"/>
                </a:solidFill>
              </a:defRPr>
            </a:lvl1pPr>
            <a:lvl2pPr marL="285750" indent="-285750">
              <a:buClr>
                <a:schemeClr val="tx2">
                  <a:lumMod val="60000"/>
                  <a:lumOff val="40000"/>
                </a:schemeClr>
              </a:buClr>
              <a:buFont typeface="Comenia Sans" pitchFamily="50" charset="-18"/>
              <a:buChar char="="/>
              <a:defRPr sz="2600">
                <a:solidFill>
                  <a:schemeClr val="tx1">
                    <a:lumMod val="65000"/>
                    <a:lumOff val="35000"/>
                  </a:schemeClr>
                </a:solidFill>
              </a:defRPr>
            </a:lvl2pPr>
            <a:lvl3pPr marL="354013" indent="288925">
              <a:defRPr sz="2500">
                <a:solidFill>
                  <a:schemeClr val="tx1">
                    <a:lumMod val="65000"/>
                    <a:lumOff val="35000"/>
                  </a:schemeClr>
                </a:solidFill>
              </a:defRPr>
            </a:lvl3pPr>
            <a:lvl4pPr marL="1069975" indent="-360363">
              <a:defRPr sz="2500">
                <a:solidFill>
                  <a:schemeClr val="tx1">
                    <a:lumMod val="65000"/>
                    <a:lumOff val="35000"/>
                  </a:schemeClr>
                </a:solidFill>
              </a:defRPr>
            </a:lvl4pPr>
            <a:lvl5pPr marL="1073150" indent="485775">
              <a:defRPr sz="2500">
                <a:solidFill>
                  <a:schemeClr val="tx1">
                    <a:lumMod val="65000"/>
                    <a:lumOff val="35000"/>
                  </a:schemeClr>
                </a:solidFill>
              </a:defRPr>
            </a:lvl5pPr>
          </a:lstStyle>
          <a:p>
            <a:pPr lvl="0"/>
            <a:r>
              <a:rPr lang="cs-CZ" dirty="0"/>
              <a:t>Nadpis</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Zástupný symbol pro nadpis 6"/>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Klepnutím lze upravit styl předlohy nadpisů.</a:t>
            </a:r>
          </a:p>
        </p:txBody>
      </p:sp>
      <p:sp>
        <p:nvSpPr>
          <p:cNvPr id="8" name="Zástupný symbol pro text 7"/>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457200" rtl="0" eaLnBrk="1" fontAlgn="base" hangingPunct="1">
        <a:spcBef>
          <a:spcPct val="0"/>
        </a:spcBef>
        <a:spcAft>
          <a:spcPct val="0"/>
        </a:spcAft>
        <a:defRPr sz="4400" kern="1200">
          <a:solidFill>
            <a:schemeClr val="tx1"/>
          </a:solidFill>
          <a:latin typeface="Comenia Sans" pitchFamily="50" charset="-18"/>
          <a:ea typeface="ＭＳ Ｐゴシック" charset="-128"/>
          <a:cs typeface="Comenia Sans" pitchFamily="50" charset="-18"/>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Comenia Sans" pitchFamily="50" charset="-18"/>
          <a:ea typeface="ＭＳ Ｐゴシック" charset="-128"/>
          <a:cs typeface="Comenia Sans" pitchFamily="50" charset="-1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Comenia Sans" pitchFamily="50" charset="-18"/>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Comenia Sans" pitchFamily="50" charset="-18"/>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Comenia Sans" pitchFamily="50" charset="-18"/>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Comenia Sans" pitchFamily="50" charset="-18"/>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ctrTitle"/>
          </p:nvPr>
        </p:nvSpPr>
        <p:spPr>
          <a:xfrm>
            <a:off x="237744" y="2986088"/>
            <a:ext cx="6391655" cy="1117600"/>
          </a:xfrm>
        </p:spPr>
        <p:txBody>
          <a:bodyPr rtlCol="0">
            <a:noAutofit/>
          </a:bodyPr>
          <a:lstStyle/>
          <a:p>
            <a:pPr algn="l" fontAlgn="auto">
              <a:spcAft>
                <a:spcPts val="0"/>
              </a:spcAft>
              <a:defRPr/>
            </a:pPr>
            <a:r>
              <a:rPr lang="cs-CZ" dirty="0"/>
              <a:t>Logická organizace paměti</a:t>
            </a:r>
            <a:endParaRPr lang="cs-CZ" dirty="0">
              <a:solidFill>
                <a:schemeClr val="tx1">
                  <a:lumMod val="95000"/>
                  <a:lumOff val="5000"/>
                </a:schemeClr>
              </a:solidFill>
            </a:endParaRPr>
          </a:p>
        </p:txBody>
      </p:sp>
      <p:sp>
        <p:nvSpPr>
          <p:cNvPr id="10" name="Podnadpis 9"/>
          <p:cNvSpPr>
            <a:spLocks noGrp="1"/>
          </p:cNvSpPr>
          <p:nvPr>
            <p:ph type="subTitle" idx="1"/>
          </p:nvPr>
        </p:nvSpPr>
        <p:spPr/>
        <p:txBody>
          <a:bodyPr/>
          <a:lstStyle/>
          <a:p>
            <a:r>
              <a:rPr lang="cs-CZ" dirty="0">
                <a:solidFill>
                  <a:schemeClr val="tx1">
                    <a:lumMod val="65000"/>
                    <a:lumOff val="35000"/>
                  </a:schemeClr>
                </a:solidFill>
              </a:rPr>
              <a:t>Josef Horálek</a:t>
            </a:r>
          </a:p>
          <a:p>
            <a:r>
              <a:rPr lang="cs-CZ" dirty="0">
                <a:solidFill>
                  <a:schemeClr val="tx1">
                    <a:lumMod val="65000"/>
                    <a:lumOff val="35000"/>
                  </a:schemeClr>
                </a:solidFill>
              </a:rPr>
              <a:t>upravil Peter Mikulecký</a:t>
            </a:r>
          </a:p>
        </p:txBody>
      </p:sp>
      <p:pic>
        <p:nvPicPr>
          <p:cNvPr id="5" name="Picture 2" descr="C:\Users\horalek\Desktop\OPVK_hor_zakladni_logolink_RGB_cz.jpg"/>
          <p:cNvPicPr>
            <a:picLocks noChangeAspect="1" noChangeArrowheads="1"/>
          </p:cNvPicPr>
          <p:nvPr/>
        </p:nvPicPr>
        <p:blipFill>
          <a:blip r:embed="rId2"/>
          <a:srcRect/>
          <a:stretch>
            <a:fillRect/>
          </a:stretch>
        </p:blipFill>
        <p:spPr bwMode="auto">
          <a:xfrm>
            <a:off x="154781" y="1135856"/>
            <a:ext cx="5761037" cy="1258887"/>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cs-CZ" sz="2800" dirty="0">
                <a:latin typeface="Calibri" panose="020F0502020204030204" pitchFamily="34" charset="0"/>
              </a:rPr>
              <a:t>Rezervovaná paměť</a:t>
            </a:r>
          </a:p>
        </p:txBody>
      </p:sp>
      <p:sp>
        <p:nvSpPr>
          <p:cNvPr id="20483"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8288" indent="-261938">
              <a:lnSpc>
                <a:spcPct val="90000"/>
              </a:lnSpc>
              <a:buClr>
                <a:schemeClr val="tx2">
                  <a:lumMod val="60000"/>
                  <a:lumOff val="40000"/>
                </a:schemeClr>
              </a:buClr>
              <a:buFont typeface="Comenia Sans" pitchFamily="50" charset="-18"/>
              <a:buChar char="="/>
            </a:pPr>
            <a:r>
              <a:rPr lang="cs-CZ" sz="2800" b="1" dirty="0" err="1">
                <a:latin typeface="Calibri" panose="020F0502020204030204" pitchFamily="34" charset="0"/>
                <a:cs typeface="+mn-cs"/>
              </a:rPr>
              <a:t>Reserved</a:t>
            </a:r>
            <a:r>
              <a:rPr lang="cs-CZ" sz="2800" b="1" dirty="0">
                <a:latin typeface="Calibri" panose="020F0502020204030204" pitchFamily="34" charset="0"/>
                <a:cs typeface="+mn-cs"/>
              </a:rPr>
              <a:t> </a:t>
            </a:r>
            <a:r>
              <a:rPr lang="cs-CZ" sz="2800" b="1" dirty="0" err="1">
                <a:latin typeface="Calibri" panose="020F0502020204030204" pitchFamily="34" charset="0"/>
                <a:cs typeface="+mn-cs"/>
              </a:rPr>
              <a:t>memory</a:t>
            </a:r>
            <a:r>
              <a:rPr lang="cs-CZ" sz="2800" b="1" dirty="0">
                <a:latin typeface="Calibri" panose="020F0502020204030204" pitchFamily="34" charset="0"/>
                <a:cs typeface="+mn-cs"/>
              </a:rPr>
              <a:t> </a:t>
            </a:r>
            <a:r>
              <a:rPr lang="cs-CZ" sz="2800" dirty="0">
                <a:latin typeface="Calibri" panose="020F0502020204030204" pitchFamily="34" charset="0"/>
                <a:cs typeface="+mn-cs"/>
              </a:rPr>
              <a:t>od 640KB do 1MB.</a:t>
            </a:r>
          </a:p>
          <a:p>
            <a:pPr marL="268288" lvl="1" indent="-261938">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Je určena jen pro adresy a potřeby technických prostředků počítače. Např. pro grafickou kartu, pro BIOS…</a:t>
            </a:r>
          </a:p>
          <a:p>
            <a:pPr marL="668338" lvl="2" indent="-26193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s tuto částí paměti neumí pracovat žádné programy</a:t>
            </a:r>
          </a:p>
          <a:p>
            <a:pPr marL="268288" indent="-261938">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Jsou zde např. adresy :</a:t>
            </a:r>
          </a:p>
          <a:p>
            <a:pPr marL="536575" lvl="1" indent="-26193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A0000 – C7FFF – grafický adaptér</a:t>
            </a:r>
          </a:p>
          <a:p>
            <a:pPr marL="536575" lvl="1" indent="-26193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F0000 – FFFFF – systémový BIOS</a:t>
            </a:r>
          </a:p>
          <a:p>
            <a:pPr marL="536575" lvl="1" indent="-26193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mezi nimi je prostor, který využívají </a:t>
            </a:r>
            <a:r>
              <a:rPr lang="cs-CZ" sz="2400" dirty="0" err="1">
                <a:latin typeface="Calibri" panose="020F0502020204030204" pitchFamily="34" charset="0"/>
              </a:rPr>
              <a:t>BIOSy</a:t>
            </a:r>
            <a:r>
              <a:rPr lang="cs-CZ" sz="2400" dirty="0">
                <a:latin typeface="Calibri" panose="020F0502020204030204" pitchFamily="34" charset="0"/>
              </a:rPr>
              <a:t> rozšiřujících desek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cs-CZ" sz="2800" dirty="0">
                <a:latin typeface="Calibri" panose="020F0502020204030204" pitchFamily="34" charset="0"/>
              </a:rPr>
              <a:t>Rezervovaná paměť</a:t>
            </a:r>
          </a:p>
        </p:txBody>
      </p:sp>
      <p:sp>
        <p:nvSpPr>
          <p:cNvPr id="20483" name="Rectangle 3"/>
          <p:cNvSpPr>
            <a:spLocks noGrp="1" noChangeArrowheads="1"/>
          </p:cNvSpPr>
          <p:nvPr>
            <p:ph type="body" idx="4294967295"/>
          </p:nvPr>
        </p:nvSpPr>
        <p:spPr>
          <a:xfrm>
            <a:off x="250825" y="1229710"/>
            <a:ext cx="8642350" cy="5294915"/>
          </a:xfrm>
          <a:prstGeom prst="rect">
            <a:avLst/>
          </a:prstGeom>
        </p:spPr>
        <p:txBody>
          <a:bodyPr>
            <a:normAutofit/>
          </a:bodyPr>
          <a:lstStyle/>
          <a:p>
            <a:pPr marL="268288" indent="-268288">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Konkrétní obsazení rezervované paměti</a:t>
            </a:r>
          </a:p>
        </p:txBody>
      </p:sp>
      <p:pic>
        <p:nvPicPr>
          <p:cNvPr id="2050" name="Picture 2"/>
          <p:cNvPicPr>
            <a:picLocks noChangeAspect="1" noChangeArrowheads="1"/>
          </p:cNvPicPr>
          <p:nvPr/>
        </p:nvPicPr>
        <p:blipFill>
          <a:blip r:embed="rId3"/>
          <a:srcRect/>
          <a:stretch>
            <a:fillRect/>
          </a:stretch>
        </p:blipFill>
        <p:spPr bwMode="auto">
          <a:xfrm>
            <a:off x="874821" y="1704318"/>
            <a:ext cx="7362825" cy="47910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cs-CZ" sz="2800" dirty="0">
                <a:latin typeface="Calibri" panose="020F0502020204030204" pitchFamily="34" charset="0"/>
              </a:rPr>
              <a:t>Paměť nad 1 MB</a:t>
            </a:r>
          </a:p>
        </p:txBody>
      </p:sp>
      <p:sp>
        <p:nvSpPr>
          <p:cNvPr id="22531"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8288" indent="-268288">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Programy OS DOS mohly používat paměť nad 1024 kB prostřednictvím speciálních programů – paměťové manažery</a:t>
            </a:r>
          </a:p>
          <a:p>
            <a:pPr marL="268288" indent="-268288">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Byli definovány dva principy:</a:t>
            </a:r>
          </a:p>
          <a:p>
            <a:pPr marL="536575"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stránkové manažery (EMM, EMS)</a:t>
            </a:r>
          </a:p>
          <a:p>
            <a:pPr marL="536575"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nestránkové manažery (XMM, XMS)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303987" y="478941"/>
            <a:ext cx="4436170" cy="550415"/>
          </a:xfrm>
        </p:spPr>
        <p:txBody>
          <a:bodyPr>
            <a:normAutofit/>
          </a:bodyPr>
          <a:lstStyle/>
          <a:p>
            <a:r>
              <a:rPr lang="cs-CZ" sz="2800" dirty="0">
                <a:latin typeface="Calibri" panose="020F0502020204030204" pitchFamily="34" charset="0"/>
              </a:rPr>
              <a:t>Stránková paměť EXPANDED</a:t>
            </a:r>
          </a:p>
        </p:txBody>
      </p:sp>
      <p:sp>
        <p:nvSpPr>
          <p:cNvPr id="24579"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8288" indent="-268288">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Systém zpřístupnil paměť nad 1 MB</a:t>
            </a:r>
          </a:p>
          <a:p>
            <a:pPr marL="536575"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princip - paměť nad 1 MB rozdělena na stránky</a:t>
            </a:r>
          </a:p>
          <a:p>
            <a:pPr marL="536575"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do rezervované paměti se umístil přepínač, který posílal data na určité adresy určitých stránek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240924" y="478941"/>
            <a:ext cx="4713889" cy="550415"/>
          </a:xfrm>
        </p:spPr>
        <p:txBody>
          <a:bodyPr>
            <a:noAutofit/>
          </a:bodyPr>
          <a:lstStyle/>
          <a:p>
            <a:r>
              <a:rPr lang="cs-CZ" sz="2800" dirty="0">
                <a:latin typeface="Calibri" panose="020F0502020204030204" pitchFamily="34" charset="0"/>
              </a:rPr>
              <a:t>Nestránková paměť EXTENDED</a:t>
            </a:r>
          </a:p>
        </p:txBody>
      </p:sp>
      <p:sp>
        <p:nvSpPr>
          <p:cNvPr id="26627"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8288" indent="-261938">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Využití umožněno rozšířením adresové sběrnice u počítačů PC-AT </a:t>
            </a:r>
          </a:p>
          <a:p>
            <a:pPr marL="536575" lvl="1" indent="-26193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pro širší sběrnice dovoluje vygenerovat více adres</a:t>
            </a:r>
          </a:p>
          <a:p>
            <a:pPr marL="536575" lvl="1" indent="-26193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pro přístup do paměti nad 1 MB tak není třeba žádných přepínačů.</a:t>
            </a:r>
          </a:p>
          <a:p>
            <a:pPr marL="268288" indent="-261938">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Přímé adresování zajišťuje XMS (</a:t>
            </a:r>
            <a:r>
              <a:rPr lang="cs-CZ" sz="2800" dirty="0" err="1">
                <a:latin typeface="Calibri" panose="020F0502020204030204" pitchFamily="34" charset="0"/>
                <a:cs typeface="+mn-cs"/>
              </a:rPr>
              <a:t>eXtended</a:t>
            </a:r>
            <a:r>
              <a:rPr lang="cs-CZ" sz="2800" dirty="0">
                <a:latin typeface="Calibri" panose="020F0502020204030204" pitchFamily="34" charset="0"/>
                <a:cs typeface="+mn-cs"/>
              </a:rPr>
              <a:t> </a:t>
            </a:r>
            <a:r>
              <a:rPr lang="cs-CZ" sz="2800" dirty="0" err="1">
                <a:latin typeface="Calibri" panose="020F0502020204030204" pitchFamily="34" charset="0"/>
                <a:cs typeface="+mn-cs"/>
              </a:rPr>
              <a:t>Memory</a:t>
            </a:r>
            <a:r>
              <a:rPr lang="cs-CZ" sz="2800" dirty="0">
                <a:latin typeface="Calibri" panose="020F0502020204030204" pitchFamily="34" charset="0"/>
                <a:cs typeface="+mn-cs"/>
              </a:rPr>
              <a:t> </a:t>
            </a:r>
            <a:r>
              <a:rPr lang="cs-CZ" sz="2800" dirty="0" err="1">
                <a:latin typeface="Calibri" panose="020F0502020204030204" pitchFamily="34" charset="0"/>
                <a:cs typeface="+mn-cs"/>
              </a:rPr>
              <a:t>Specification</a:t>
            </a:r>
            <a:r>
              <a:rPr lang="cs-CZ" sz="2800" dirty="0">
                <a:latin typeface="Calibri" panose="020F0502020204030204" pitchFamily="34" charset="0"/>
                <a:cs typeface="+mn-cs"/>
              </a:rPr>
              <a:t>) </a:t>
            </a:r>
          </a:p>
          <a:p>
            <a:pPr marL="536575" lvl="1" indent="-26193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někdy označovaný XMM (</a:t>
            </a:r>
            <a:r>
              <a:rPr lang="cs-CZ" sz="2400" dirty="0" err="1">
                <a:latin typeface="Calibri" panose="020F0502020204030204" pitchFamily="34" charset="0"/>
              </a:rPr>
              <a:t>eXtended</a:t>
            </a:r>
            <a:r>
              <a:rPr lang="cs-CZ" sz="2400" dirty="0">
                <a:latin typeface="Calibri" panose="020F0502020204030204" pitchFamily="34" charset="0"/>
              </a:rPr>
              <a:t> </a:t>
            </a:r>
            <a:r>
              <a:rPr lang="cs-CZ" sz="2400" dirty="0" err="1">
                <a:latin typeface="Calibri" panose="020F0502020204030204" pitchFamily="34" charset="0"/>
              </a:rPr>
              <a:t>Memory</a:t>
            </a:r>
            <a:r>
              <a:rPr lang="cs-CZ" sz="2400" dirty="0">
                <a:latin typeface="Calibri" panose="020F0502020204030204" pitchFamily="34" charset="0"/>
              </a:rPr>
              <a:t> </a:t>
            </a:r>
            <a:r>
              <a:rPr lang="cs-CZ" sz="2400" dirty="0" err="1">
                <a:latin typeface="Calibri" panose="020F0502020204030204" pitchFamily="34" charset="0"/>
              </a:rPr>
              <a:t>Manager</a:t>
            </a:r>
            <a:r>
              <a:rPr lang="cs-CZ" sz="2400" dirty="0">
                <a:latin typeface="Calibri" panose="020F0502020204030204" pitchFamily="3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94719" y="478941"/>
            <a:ext cx="4345438" cy="550415"/>
          </a:xfrm>
        </p:spPr>
        <p:txBody>
          <a:bodyPr>
            <a:noAutofit/>
          </a:bodyPr>
          <a:lstStyle/>
          <a:p>
            <a:r>
              <a:rPr lang="cs-CZ" sz="2800" dirty="0">
                <a:latin typeface="Calibri" panose="020F0502020204030204" pitchFamily="34" charset="0"/>
              </a:rPr>
              <a:t>Práce s pamětí ve Windows</a:t>
            </a:r>
          </a:p>
        </p:txBody>
      </p:sp>
      <p:sp>
        <p:nvSpPr>
          <p:cNvPr id="28675" name="Rectangle 3"/>
          <p:cNvSpPr>
            <a:spLocks noGrp="1" noChangeArrowheads="1"/>
          </p:cNvSpPr>
          <p:nvPr>
            <p:ph type="body" idx="4294967295"/>
          </p:nvPr>
        </p:nvSpPr>
        <p:spPr>
          <a:xfrm>
            <a:off x="250825" y="1600200"/>
            <a:ext cx="8642350" cy="4924425"/>
          </a:xfrm>
          <a:prstGeom prst="rect">
            <a:avLst/>
          </a:prstGeom>
        </p:spPr>
        <p:txBody>
          <a:bodyPr/>
          <a:lstStyle/>
          <a:p>
            <a:pPr marL="268288" indent="-261938">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OS Linux i Windows podporují multitasking - zpracování více programů současně</a:t>
            </a:r>
          </a:p>
          <a:p>
            <a:pPr marL="268288" indent="-261938">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Jde o jednu z technologií pro práci s operační pamětí.</a:t>
            </a:r>
          </a:p>
          <a:p>
            <a:pPr marL="536575" lvl="1" indent="-26193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v praxi se multitasking realizuje velmi rychlým přepínáním mezi běžícími programy</a:t>
            </a:r>
          </a:p>
          <a:p>
            <a:pPr marL="536575" lvl="1" indent="-26193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každý z programů dostává část mikroprocesorového času</a:t>
            </a:r>
          </a:p>
          <a:p>
            <a:pPr marL="268288" indent="-261938">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Existují dva základní způsoby:</a:t>
            </a:r>
          </a:p>
          <a:p>
            <a:pPr marL="536575" lvl="1" indent="-26193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Kooperativní multitasking</a:t>
            </a:r>
          </a:p>
          <a:p>
            <a:pPr marL="536575" lvl="1" indent="-26193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Preemptivní multitasking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cs-CZ" sz="2800" dirty="0">
                <a:latin typeface="Calibri" panose="020F0502020204030204" pitchFamily="34" charset="0"/>
              </a:rPr>
              <a:t>Kooperativní multitasking</a:t>
            </a:r>
          </a:p>
        </p:txBody>
      </p:sp>
      <p:sp>
        <p:nvSpPr>
          <p:cNvPr id="30723"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8288" indent="-268288">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Čas procesoru je operačním systémem přidělen jednomu programu</a:t>
            </a:r>
          </a:p>
          <a:p>
            <a:pPr marL="536575"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v držení tak dlouho, dokud jej sám nevrátí zpět operačnímu systému</a:t>
            </a:r>
          </a:p>
          <a:p>
            <a:pPr marL="536575"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ten jej pak přiděli jinému programu</a:t>
            </a:r>
          </a:p>
          <a:p>
            <a:pPr marL="803275"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program však nemusí procesorový čas vrátit v dostatečně krátkém časovém úseku, což působí dojmem, jako by ostatní programy nepracovaly.</a:t>
            </a:r>
          </a:p>
          <a:p>
            <a:pPr marL="803275"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horší případ nastane ve chvíli, kdy program vůbec nevrátí řízení času procesoru (např. zhavaruje)</a:t>
            </a:r>
          </a:p>
          <a:p>
            <a:pPr marL="803275"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tato situace vede k havárii celého systému</a:t>
            </a:r>
          </a:p>
          <a:p>
            <a:pPr marL="803275"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tímto způsobem pracují 16bitové programy napsané pro Windows 3.x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cs-CZ" sz="2800" dirty="0">
                <a:latin typeface="Calibri" panose="020F0502020204030204" pitchFamily="34" charset="0"/>
              </a:rPr>
              <a:t>Preemptivní multitasking</a:t>
            </a:r>
          </a:p>
        </p:txBody>
      </p:sp>
      <p:sp>
        <p:nvSpPr>
          <p:cNvPr id="32771" name="Rectangle 3"/>
          <p:cNvSpPr>
            <a:spLocks noGrp="1" noChangeArrowheads="1"/>
          </p:cNvSpPr>
          <p:nvPr>
            <p:ph type="body" idx="4294967295"/>
          </p:nvPr>
        </p:nvSpPr>
        <p:spPr>
          <a:xfrm>
            <a:off x="250825" y="1600200"/>
            <a:ext cx="8642350" cy="4924425"/>
          </a:xfrm>
          <a:prstGeom prst="rect">
            <a:avLst/>
          </a:prstGeom>
        </p:spPr>
        <p:txBody>
          <a:bodyPr/>
          <a:lstStyle/>
          <a:p>
            <a:pPr marL="268288" indent="-268288">
              <a:lnSpc>
                <a:spcPct val="90000"/>
              </a:lnSpc>
              <a:buClr>
                <a:schemeClr val="tx2">
                  <a:lumMod val="60000"/>
                  <a:lumOff val="40000"/>
                </a:schemeClr>
              </a:buClr>
              <a:buFont typeface="Comenia Sans" pitchFamily="50" charset="-18"/>
              <a:buChar char="="/>
            </a:pPr>
            <a:r>
              <a:rPr lang="cs-CZ" sz="2800" dirty="0">
                <a:latin typeface="Calibri" panose="020F0502020204030204" pitchFamily="34" charset="0"/>
                <a:cs typeface="+mn-cs"/>
              </a:rPr>
              <a:t>Spolehlivější multitasking</a:t>
            </a:r>
          </a:p>
          <a:p>
            <a:pPr marL="536575"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čas procesoru je přidělen programu pouze na určitou dobu</a:t>
            </a:r>
          </a:p>
          <a:p>
            <a:pPr marL="536575" lvl="1"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po jejím uplynutí jej sám operační systém programu odebere a přidělí jinému programu</a:t>
            </a:r>
          </a:p>
          <a:p>
            <a:pPr marL="803275"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nemohou tak nastat stavy běžné u kooperativního multitaskingu</a:t>
            </a:r>
          </a:p>
          <a:p>
            <a:pPr marL="803275"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tímto systémem pracují 32bitové OS Windows 98 až XP, W7 i další</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cs-CZ" sz="2800" dirty="0">
                <a:latin typeface="Calibri" panose="020F0502020204030204" pitchFamily="34" charset="0"/>
              </a:rPr>
              <a:t>Stránkovací soubor</a:t>
            </a:r>
          </a:p>
        </p:txBody>
      </p:sp>
      <p:sp>
        <p:nvSpPr>
          <p:cNvPr id="34819" name="Rectangle 3"/>
          <p:cNvSpPr>
            <a:spLocks noGrp="1" noChangeArrowheads="1"/>
          </p:cNvSpPr>
          <p:nvPr>
            <p:ph type="body" idx="4294967295"/>
          </p:nvPr>
        </p:nvSpPr>
        <p:spPr>
          <a:xfrm>
            <a:off x="250825" y="1213946"/>
            <a:ext cx="8642350" cy="5310680"/>
          </a:xfrm>
          <a:prstGeom prst="rect">
            <a:avLst/>
          </a:prstGeom>
        </p:spPr>
        <p:txBody>
          <a:bodyPr>
            <a:normAutofit/>
          </a:bodyPr>
          <a:lstStyle/>
          <a:p>
            <a:pPr marL="268288"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cs typeface="+mn-cs"/>
              </a:rPr>
              <a:t>Simulace operační paměti na pevném disku</a:t>
            </a:r>
          </a:p>
          <a:p>
            <a:pPr marL="536575" lvl="1"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do souboru na disk si ukládá momentálně nepotřebný obsah paměti RAM</a:t>
            </a:r>
          </a:p>
          <a:p>
            <a:pPr marL="536575" lvl="1"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soubor se nazývá stránkovacím souborem</a:t>
            </a:r>
          </a:p>
          <a:p>
            <a:pPr marL="803275" lvl="2" indent="-268288">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jde o skrytý soubor pojmenovaný pagefile.sys</a:t>
            </a:r>
          </a:p>
          <a:p>
            <a:pPr marL="803275" lvl="2" indent="-268288">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soubor se vytváří automaticky během instalace a jeho velikost je 1,5x velikosti operační paměti počítače</a:t>
            </a:r>
          </a:p>
          <a:p>
            <a:pPr marL="803275" lvl="2" indent="-268288">
              <a:lnSpc>
                <a:spcPct val="90000"/>
              </a:lnSpc>
              <a:buClr>
                <a:schemeClr val="tx2">
                  <a:lumMod val="60000"/>
                  <a:lumOff val="40000"/>
                </a:schemeClr>
              </a:buClr>
              <a:buFont typeface="Comenia Sans" pitchFamily="50" charset="-18"/>
              <a:buChar char="="/>
            </a:pPr>
            <a:r>
              <a:rPr lang="cs-CZ" sz="1800" dirty="0">
                <a:latin typeface="Calibri" panose="020F0502020204030204" pitchFamily="34" charset="0"/>
              </a:rPr>
              <a:t>při velikosti operační paměti 512 MB bude mít stránkovací soubor 768 MB, pro operační paměť 1GB to bude 1,5 GB</a:t>
            </a:r>
          </a:p>
          <a:p>
            <a:pPr marL="268288" indent="-268288">
              <a:lnSpc>
                <a:spcPct val="90000"/>
              </a:lnSpc>
              <a:buClr>
                <a:schemeClr val="tx2">
                  <a:lumMod val="60000"/>
                  <a:lumOff val="40000"/>
                </a:schemeClr>
              </a:buClr>
              <a:buFont typeface="Comenia Sans" pitchFamily="50" charset="-18"/>
              <a:buChar char="="/>
            </a:pPr>
            <a:r>
              <a:rPr lang="cs-CZ" sz="2400" dirty="0">
                <a:latin typeface="Calibri" panose="020F0502020204030204" pitchFamily="34" charset="0"/>
              </a:rPr>
              <a:t>Práce s virtuální pamětí je automatická</a:t>
            </a:r>
          </a:p>
          <a:p>
            <a:pPr marL="536575" lvl="1"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Pro konfiguraci platí několik doporučení:</a:t>
            </a:r>
          </a:p>
          <a:p>
            <a:pPr marL="536575"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stránkovací soubor by neměl být na stejné jednotce jako systémové soubory</a:t>
            </a:r>
          </a:p>
          <a:p>
            <a:pPr marL="536575"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stránkovací soubor by také neměl být na disku, který je odolný vůči chybám</a:t>
            </a:r>
          </a:p>
          <a:p>
            <a:pPr marL="803275" lvl="3" indent="-268288">
              <a:lnSpc>
                <a:spcPct val="90000"/>
              </a:lnSpc>
              <a:buClr>
                <a:schemeClr val="tx2">
                  <a:lumMod val="60000"/>
                  <a:lumOff val="40000"/>
                </a:schemeClr>
              </a:buClr>
              <a:buFont typeface="Comenia Sans" pitchFamily="50" charset="-18"/>
              <a:buChar char="="/>
            </a:pPr>
            <a:r>
              <a:rPr lang="cs-CZ" sz="1600" dirty="0">
                <a:latin typeface="Calibri" panose="020F0502020204030204" pitchFamily="34" charset="0"/>
              </a:rPr>
              <a:t>u stránkovacího souboru není tolerance vůči chybám potřebná a u většiny systémů s tolerancí proti chybám dochází k pomalejšímu zápisu dat </a:t>
            </a:r>
          </a:p>
          <a:p>
            <a:pPr marL="536575" lvl="2" indent="-268288">
              <a:lnSpc>
                <a:spcPct val="90000"/>
              </a:lnSpc>
              <a:buClr>
                <a:schemeClr val="tx2">
                  <a:lumMod val="60000"/>
                  <a:lumOff val="40000"/>
                </a:schemeClr>
              </a:buClr>
              <a:buFont typeface="Comenia Sans" pitchFamily="50" charset="-18"/>
              <a:buChar char="="/>
            </a:pPr>
            <a:r>
              <a:rPr lang="cs-CZ" sz="2000" dirty="0">
                <a:latin typeface="Calibri" panose="020F0502020204030204" pitchFamily="34" charset="0"/>
              </a:rPr>
              <a:t>neukládejte více stránkovacích souborů do různých oddílů jedné fyzické jednotky disku</a:t>
            </a:r>
          </a:p>
          <a:p>
            <a:pPr marL="0" indent="0">
              <a:lnSpc>
                <a:spcPct val="90000"/>
              </a:lnSpc>
              <a:buClr>
                <a:schemeClr val="tx2">
                  <a:lumMod val="60000"/>
                  <a:lumOff val="40000"/>
                </a:schemeClr>
              </a:buClr>
              <a:buFont typeface="Comenia Sans" pitchFamily="50" charset="-18"/>
              <a:buChar char="="/>
              <a:tabLst>
                <a:tab pos="265113" algn="l"/>
              </a:tabLst>
            </a:pPr>
            <a:endParaRPr lang="cs-CZ" sz="2500" dirty="0">
              <a:solidFill>
                <a:schemeClr val="tx1">
                  <a:lumMod val="65000"/>
                  <a:lumOff val="35000"/>
                </a:schemeClr>
              </a:solidFill>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cs-CZ" sz="2800" dirty="0">
                <a:latin typeface="Calibri" panose="020F0502020204030204" pitchFamily="34" charset="0"/>
              </a:rPr>
              <a:t>Stránkovací soubor</a:t>
            </a:r>
          </a:p>
        </p:txBody>
      </p:sp>
      <p:sp>
        <p:nvSpPr>
          <p:cNvPr id="11" name="Obdélník 10"/>
          <p:cNvSpPr/>
          <p:nvPr/>
        </p:nvSpPr>
        <p:spPr>
          <a:xfrm>
            <a:off x="3815255" y="1229710"/>
            <a:ext cx="1481959" cy="772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dirty="0"/>
              <a:t>CPU</a:t>
            </a:r>
          </a:p>
        </p:txBody>
      </p:sp>
      <p:sp>
        <p:nvSpPr>
          <p:cNvPr id="12" name="Obdélník 11"/>
          <p:cNvSpPr/>
          <p:nvPr/>
        </p:nvSpPr>
        <p:spPr>
          <a:xfrm>
            <a:off x="3121572" y="2695903"/>
            <a:ext cx="2869325" cy="14346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cs-CZ" dirty="0" err="1"/>
              <a:t>Main</a:t>
            </a:r>
            <a:r>
              <a:rPr lang="cs-CZ" dirty="0"/>
              <a:t> </a:t>
            </a:r>
            <a:r>
              <a:rPr lang="cs-CZ" dirty="0" err="1"/>
              <a:t>Memory</a:t>
            </a:r>
            <a:r>
              <a:rPr lang="cs-CZ" dirty="0"/>
              <a:t> (RAM)</a:t>
            </a:r>
          </a:p>
          <a:p>
            <a:pPr algn="ctr"/>
            <a:r>
              <a:rPr lang="cs-CZ" dirty="0"/>
              <a:t>1 GB</a:t>
            </a:r>
          </a:p>
          <a:p>
            <a:r>
              <a:rPr lang="cs-CZ" i="1" dirty="0"/>
              <a:t>pozn.: extrémně rychlý přístup 2 až B GB/s</a:t>
            </a:r>
          </a:p>
        </p:txBody>
      </p:sp>
      <p:sp>
        <p:nvSpPr>
          <p:cNvPr id="13" name="Obdélník 12"/>
          <p:cNvSpPr/>
          <p:nvPr/>
        </p:nvSpPr>
        <p:spPr>
          <a:xfrm>
            <a:off x="3116312" y="4156881"/>
            <a:ext cx="2869325" cy="21493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cs-CZ" dirty="0">
                <a:solidFill>
                  <a:schemeClr val="tx1"/>
                </a:solidFill>
              </a:rPr>
              <a:t>Swap </a:t>
            </a:r>
            <a:r>
              <a:rPr lang="cs-CZ" dirty="0" err="1">
                <a:solidFill>
                  <a:schemeClr val="tx1"/>
                </a:solidFill>
              </a:rPr>
              <a:t>File</a:t>
            </a:r>
            <a:endParaRPr lang="cs-CZ" dirty="0">
              <a:solidFill>
                <a:schemeClr val="tx1"/>
              </a:solidFill>
            </a:endParaRPr>
          </a:p>
          <a:p>
            <a:pPr algn="ctr"/>
            <a:r>
              <a:rPr lang="cs-CZ" dirty="0">
                <a:solidFill>
                  <a:schemeClr val="tx1"/>
                </a:solidFill>
              </a:rPr>
              <a:t>(on </a:t>
            </a:r>
            <a:r>
              <a:rPr lang="cs-CZ" dirty="0" err="1">
                <a:solidFill>
                  <a:schemeClr val="tx1"/>
                </a:solidFill>
              </a:rPr>
              <a:t>the</a:t>
            </a:r>
            <a:r>
              <a:rPr lang="cs-CZ" dirty="0">
                <a:solidFill>
                  <a:schemeClr val="tx1"/>
                </a:solidFill>
              </a:rPr>
              <a:t> </a:t>
            </a:r>
            <a:r>
              <a:rPr lang="cs-CZ" dirty="0" err="1">
                <a:solidFill>
                  <a:schemeClr val="tx1"/>
                </a:solidFill>
              </a:rPr>
              <a:t>hard</a:t>
            </a:r>
            <a:r>
              <a:rPr lang="cs-CZ" dirty="0">
                <a:solidFill>
                  <a:schemeClr val="tx1"/>
                </a:solidFill>
              </a:rPr>
              <a:t> drive)</a:t>
            </a:r>
          </a:p>
          <a:p>
            <a:pPr algn="ctr"/>
            <a:r>
              <a:rPr lang="cs-CZ" dirty="0">
                <a:solidFill>
                  <a:schemeClr val="tx1"/>
                </a:solidFill>
              </a:rPr>
              <a:t>Dynamická velikost souboru 1,5 GB nebo více</a:t>
            </a:r>
          </a:p>
          <a:p>
            <a:r>
              <a:rPr lang="cs-CZ" i="1" dirty="0">
                <a:solidFill>
                  <a:schemeClr val="tx1"/>
                </a:solidFill>
              </a:rPr>
              <a:t>pozn.: 10 – 20 </a:t>
            </a:r>
            <a:r>
              <a:rPr lang="cs-CZ" i="1" dirty="0" err="1">
                <a:solidFill>
                  <a:schemeClr val="tx1"/>
                </a:solidFill>
              </a:rPr>
              <a:t>ms</a:t>
            </a:r>
            <a:r>
              <a:rPr lang="cs-CZ" i="1" dirty="0">
                <a:solidFill>
                  <a:schemeClr val="tx1"/>
                </a:solidFill>
              </a:rPr>
              <a:t> přístupový čas, 40 - 90 MB/s</a:t>
            </a:r>
          </a:p>
        </p:txBody>
      </p:sp>
      <p:cxnSp>
        <p:nvCxnSpPr>
          <p:cNvPr id="15" name="Přímá spojovací šipka 14"/>
          <p:cNvCxnSpPr>
            <a:stCxn id="11" idx="2"/>
            <a:endCxn id="12" idx="0"/>
          </p:cNvCxnSpPr>
          <p:nvPr/>
        </p:nvCxnSpPr>
        <p:spPr>
          <a:xfrm rot="5400000">
            <a:off x="4209394" y="2349062"/>
            <a:ext cx="693682"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r>
              <a:rPr lang="cs-CZ" sz="2800" dirty="0">
                <a:latin typeface="Calibri" panose="020F0502020204030204" pitchFamily="34" charset="0"/>
              </a:rPr>
              <a:t>Logická organizace paměti</a:t>
            </a:r>
          </a:p>
        </p:txBody>
      </p:sp>
      <p:sp>
        <p:nvSpPr>
          <p:cNvPr id="3075"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8288" lvl="1" indent="-268288">
              <a:buClr>
                <a:schemeClr val="tx2">
                  <a:lumMod val="60000"/>
                  <a:lumOff val="40000"/>
                </a:schemeClr>
              </a:buClr>
              <a:buFont typeface="Comenia Sans" pitchFamily="50" charset="-18"/>
              <a:buChar char="="/>
            </a:pPr>
            <a:r>
              <a:rPr lang="cs-CZ" dirty="0">
                <a:latin typeface="Calibri" panose="020F0502020204030204" pitchFamily="34" charset="0"/>
              </a:rPr>
              <a:t>Paměť využívají </a:t>
            </a:r>
          </a:p>
          <a:p>
            <a:pPr marL="536575" lvl="2" indent="-268288">
              <a:buClr>
                <a:schemeClr val="tx2">
                  <a:lumMod val="60000"/>
                  <a:lumOff val="40000"/>
                </a:schemeClr>
              </a:buClr>
              <a:buFont typeface="Comenia Sans" pitchFamily="50" charset="-18"/>
              <a:buChar char="="/>
            </a:pPr>
            <a:r>
              <a:rPr lang="cs-CZ" dirty="0">
                <a:latin typeface="Calibri" panose="020F0502020204030204" pitchFamily="34" charset="0"/>
              </a:rPr>
              <a:t>uživatelské aplikace</a:t>
            </a:r>
          </a:p>
          <a:p>
            <a:pPr marL="536575" lvl="2" indent="-268288">
              <a:buClr>
                <a:schemeClr val="tx2">
                  <a:lumMod val="60000"/>
                  <a:lumOff val="40000"/>
                </a:schemeClr>
              </a:buClr>
              <a:buFont typeface="Comenia Sans" pitchFamily="50" charset="-18"/>
              <a:buChar char="="/>
            </a:pPr>
            <a:r>
              <a:rPr lang="cs-CZ" dirty="0">
                <a:latin typeface="Calibri" panose="020F0502020204030204" pitchFamily="34" charset="0"/>
              </a:rPr>
              <a:t>operační systém</a:t>
            </a:r>
          </a:p>
          <a:p>
            <a:pPr marL="536575" lvl="2" indent="-268288">
              <a:buClr>
                <a:schemeClr val="tx2">
                  <a:lumMod val="60000"/>
                  <a:lumOff val="40000"/>
                </a:schemeClr>
              </a:buClr>
              <a:buFont typeface="Comenia Sans" pitchFamily="50" charset="-18"/>
              <a:buChar char="="/>
            </a:pPr>
            <a:r>
              <a:rPr lang="cs-CZ" dirty="0">
                <a:latin typeface="Calibri" panose="020F0502020204030204" pitchFamily="34" charset="0"/>
              </a:rPr>
              <a:t>BIOS HW zařízení</a:t>
            </a:r>
          </a:p>
          <a:p>
            <a:pPr marL="536575" lvl="2" indent="-268288">
              <a:buClr>
                <a:schemeClr val="tx2">
                  <a:lumMod val="60000"/>
                  <a:lumOff val="40000"/>
                </a:schemeClr>
              </a:buClr>
              <a:buFont typeface="Comenia Sans" pitchFamily="50" charset="-18"/>
              <a:buChar char="="/>
            </a:pPr>
            <a:r>
              <a:rPr lang="cs-CZ" dirty="0">
                <a:latin typeface="Calibri" panose="020F0502020204030204" pitchFamily="34" charset="0"/>
              </a:rPr>
              <a:t>uloženy adresy I/O zařízení atd.</a:t>
            </a:r>
          </a:p>
          <a:p>
            <a:pPr marL="268288" lvl="1" indent="-268288">
              <a:buClr>
                <a:schemeClr val="tx2">
                  <a:lumMod val="60000"/>
                  <a:lumOff val="40000"/>
                </a:schemeClr>
              </a:buClr>
              <a:buFont typeface="Comenia Sans" pitchFamily="50" charset="-18"/>
              <a:buChar char="="/>
            </a:pPr>
            <a:r>
              <a:rPr lang="cs-CZ" dirty="0">
                <a:latin typeface="Calibri" panose="020F0502020204030204" pitchFamily="34" charset="0"/>
              </a:rPr>
              <a:t>Logická organizace paměti = pravidla, kterými se řídí přidělování paměti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272455" y="478941"/>
            <a:ext cx="4871545" cy="550415"/>
          </a:xfrm>
        </p:spPr>
        <p:txBody>
          <a:bodyPr>
            <a:noAutofit/>
          </a:bodyPr>
          <a:lstStyle/>
          <a:p>
            <a:r>
              <a:rPr lang="cs-CZ" dirty="0">
                <a:latin typeface="Calibri" panose="020F0502020204030204" pitchFamily="34" charset="0"/>
              </a:rPr>
              <a:t>Máme dostatečně velkou paměť?</a:t>
            </a:r>
          </a:p>
        </p:txBody>
      </p:sp>
      <p:sp>
        <p:nvSpPr>
          <p:cNvPr id="40973" name="Text Box 13"/>
          <p:cNvSpPr txBox="1">
            <a:spLocks noChangeArrowheads="1"/>
          </p:cNvSpPr>
          <p:nvPr/>
        </p:nvSpPr>
        <p:spPr bwMode="auto">
          <a:xfrm>
            <a:off x="250825" y="1253961"/>
            <a:ext cx="8640927" cy="438582"/>
          </a:xfrm>
          <a:prstGeom prst="rect">
            <a:avLst/>
          </a:prstGeom>
          <a:noFill/>
          <a:ln w="9525">
            <a:noFill/>
            <a:miter lim="800000"/>
            <a:headEnd/>
            <a:tailEnd/>
          </a:ln>
          <a:effectLst/>
        </p:spPr>
        <p:txBody>
          <a:bodyPr wrap="square">
            <a:spAutoFit/>
          </a:bodyPr>
          <a:lstStyle/>
          <a:p>
            <a:pPr marL="268288" indent="-268288">
              <a:lnSpc>
                <a:spcPct val="90000"/>
              </a:lnSpc>
              <a:spcBef>
                <a:spcPct val="20000"/>
              </a:spcBef>
              <a:buClr>
                <a:schemeClr val="tx2">
                  <a:lumMod val="60000"/>
                  <a:lumOff val="40000"/>
                </a:schemeClr>
              </a:buClr>
              <a:buFont typeface="Comenia Sans" pitchFamily="50" charset="-18"/>
              <a:buChar char="="/>
            </a:pPr>
            <a:r>
              <a:rPr lang="cs-CZ" sz="2400" dirty="0">
                <a:latin typeface="Calibri" panose="020F0502020204030204" pitchFamily="34" charset="0"/>
              </a:rPr>
              <a:t>Správce úloh nám prozradí vše potřebné</a:t>
            </a:r>
          </a:p>
        </p:txBody>
      </p:sp>
      <p:pic>
        <p:nvPicPr>
          <p:cNvPr id="3074" name="Picture 2"/>
          <p:cNvPicPr>
            <a:picLocks noChangeAspect="1" noChangeArrowheads="1"/>
          </p:cNvPicPr>
          <p:nvPr/>
        </p:nvPicPr>
        <p:blipFill>
          <a:blip r:embed="rId3"/>
          <a:srcRect/>
          <a:stretch>
            <a:fillRect/>
          </a:stretch>
        </p:blipFill>
        <p:spPr bwMode="auto">
          <a:xfrm>
            <a:off x="2139522" y="1707274"/>
            <a:ext cx="4859384" cy="494577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ctrTitle"/>
          </p:nvPr>
        </p:nvSpPr>
        <p:spPr>
          <a:xfrm>
            <a:off x="806520" y="1972296"/>
            <a:ext cx="5715000" cy="1117600"/>
          </a:xfrm>
        </p:spPr>
        <p:txBody>
          <a:bodyPr/>
          <a:lstStyle/>
          <a:p>
            <a:pPr algn="r"/>
            <a:r>
              <a:rPr lang="cs-CZ" dirty="0"/>
              <a:t>Děkuji za pozornost…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cs-CZ" sz="2800" dirty="0">
                <a:latin typeface="Calibri" panose="020F0502020204030204" pitchFamily="34" charset="0"/>
              </a:rPr>
              <a:t>Logická organizace paměti</a:t>
            </a:r>
          </a:p>
        </p:txBody>
      </p:sp>
      <p:sp>
        <p:nvSpPr>
          <p:cNvPr id="8195" name="Rectangle 3"/>
          <p:cNvSpPr>
            <a:spLocks noGrp="1" noChangeArrowheads="1"/>
          </p:cNvSpPr>
          <p:nvPr>
            <p:ph type="body" idx="4294967295"/>
          </p:nvPr>
        </p:nvSpPr>
        <p:spPr>
          <a:xfrm>
            <a:off x="250825" y="1600200"/>
            <a:ext cx="8642350" cy="4924425"/>
          </a:xfrm>
          <a:prstGeom prst="rect">
            <a:avLst/>
          </a:prstGeom>
        </p:spPr>
        <p:txBody>
          <a:bodyPr/>
          <a:lstStyle/>
          <a:p>
            <a:pPr marL="268288" indent="-261938">
              <a:buClr>
                <a:schemeClr val="tx2">
                  <a:lumMod val="60000"/>
                  <a:lumOff val="40000"/>
                </a:schemeClr>
              </a:buClr>
              <a:buFont typeface="Comenia Sans" pitchFamily="50" charset="-18"/>
              <a:buChar char="="/>
            </a:pPr>
            <a:r>
              <a:rPr lang="cs-CZ" sz="2800" dirty="0">
                <a:latin typeface="Calibri" panose="020F0502020204030204" pitchFamily="34" charset="0"/>
                <a:cs typeface="+mn-cs"/>
              </a:rPr>
              <a:t>Paměť je rozdělena na několik částí</a:t>
            </a:r>
          </a:p>
          <a:p>
            <a:pPr marL="536575" lvl="1" indent="-261938">
              <a:buClr>
                <a:schemeClr val="tx2">
                  <a:lumMod val="60000"/>
                  <a:lumOff val="40000"/>
                </a:schemeClr>
              </a:buClr>
              <a:buFont typeface="Comenia Sans" pitchFamily="50" charset="-18"/>
              <a:buChar char="="/>
            </a:pPr>
            <a:r>
              <a:rPr lang="cs-CZ" sz="2400" dirty="0">
                <a:latin typeface="Calibri" panose="020F0502020204030204" pitchFamily="34" charset="0"/>
              </a:rPr>
              <a:t>definovaných IBM při konstrukci PC-XT</a:t>
            </a:r>
          </a:p>
          <a:p>
            <a:pPr marL="536575" lvl="1" indent="-261938">
              <a:buClr>
                <a:schemeClr val="tx2">
                  <a:lumMod val="60000"/>
                  <a:lumOff val="40000"/>
                </a:schemeClr>
              </a:buClr>
              <a:buFont typeface="Comenia Sans" pitchFamily="50" charset="-18"/>
              <a:buChar char="="/>
            </a:pPr>
            <a:r>
              <a:rPr lang="cs-CZ" sz="2400" dirty="0">
                <a:latin typeface="Calibri" panose="020F0502020204030204" pitchFamily="34" charset="0"/>
              </a:rPr>
              <a:t>dnes struktura pozměněna, ale základní definované oblasti paměti mají stále význam</a:t>
            </a:r>
          </a:p>
          <a:p>
            <a:pPr marL="268288" indent="-261938">
              <a:buClr>
                <a:schemeClr val="tx2">
                  <a:lumMod val="60000"/>
                  <a:lumOff val="40000"/>
                </a:schemeClr>
              </a:buClr>
              <a:buFont typeface="Comenia Sans" pitchFamily="50" charset="-18"/>
              <a:buChar char="="/>
            </a:pPr>
            <a:r>
              <a:rPr lang="cs-CZ" sz="2800" dirty="0">
                <a:latin typeface="Calibri" panose="020F0502020204030204" pitchFamily="34" charset="0"/>
                <a:cs typeface="+mn-cs"/>
              </a:rPr>
              <a:t>Hlavní části:</a:t>
            </a:r>
          </a:p>
          <a:p>
            <a:pPr marL="536575" lvl="1" indent="-261938">
              <a:buClr>
                <a:schemeClr val="tx2">
                  <a:lumMod val="60000"/>
                  <a:lumOff val="40000"/>
                </a:schemeClr>
              </a:buClr>
              <a:buFont typeface="Comenia Sans" pitchFamily="50" charset="-18"/>
              <a:buChar char="="/>
            </a:pPr>
            <a:r>
              <a:rPr lang="cs-CZ" sz="2400" dirty="0">
                <a:latin typeface="Calibri" panose="020F0502020204030204" pitchFamily="34" charset="0"/>
              </a:rPr>
              <a:t>konvenční paměť</a:t>
            </a:r>
          </a:p>
          <a:p>
            <a:pPr marL="536575" lvl="1" indent="-261938">
              <a:buClr>
                <a:schemeClr val="tx2">
                  <a:lumMod val="60000"/>
                  <a:lumOff val="40000"/>
                </a:schemeClr>
              </a:buClr>
              <a:buFont typeface="Comenia Sans" pitchFamily="50" charset="-18"/>
              <a:buChar char="="/>
            </a:pPr>
            <a:r>
              <a:rPr lang="cs-CZ" sz="2400" dirty="0">
                <a:latin typeface="Calibri" panose="020F0502020204030204" pitchFamily="34" charset="0"/>
              </a:rPr>
              <a:t>rezervovaná paměť</a:t>
            </a:r>
          </a:p>
          <a:p>
            <a:pPr marL="536575" lvl="1" indent="-261938">
              <a:buClr>
                <a:schemeClr val="tx2">
                  <a:lumMod val="60000"/>
                  <a:lumOff val="40000"/>
                </a:schemeClr>
              </a:buClr>
              <a:buFont typeface="Comenia Sans" pitchFamily="50" charset="-18"/>
              <a:buChar char="="/>
            </a:pPr>
            <a:r>
              <a:rPr lang="cs-CZ" sz="2400" dirty="0">
                <a:latin typeface="Calibri" panose="020F0502020204030204" pitchFamily="34" charset="0"/>
              </a:rPr>
              <a:t>paměť nad 1MB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cs-CZ" sz="2800" dirty="0">
                <a:latin typeface="Calibri" panose="020F0502020204030204" pitchFamily="34" charset="0"/>
              </a:rPr>
              <a:t>Logická organizace paměti</a:t>
            </a:r>
          </a:p>
        </p:txBody>
      </p:sp>
      <p:sp>
        <p:nvSpPr>
          <p:cNvPr id="12" name="Obdélník 11"/>
          <p:cNvSpPr/>
          <p:nvPr/>
        </p:nvSpPr>
        <p:spPr>
          <a:xfrm>
            <a:off x="2409371" y="3386819"/>
            <a:ext cx="2148115" cy="291737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cs-CZ" b="1" dirty="0"/>
              <a:t>Konvenční paměť</a:t>
            </a:r>
          </a:p>
          <a:p>
            <a:endParaRPr lang="cs-CZ" dirty="0"/>
          </a:p>
          <a:p>
            <a:r>
              <a:rPr lang="cs-CZ" dirty="0"/>
              <a:t>Volné místo pro uživatelské programy</a:t>
            </a:r>
          </a:p>
          <a:p>
            <a:endParaRPr lang="cs-CZ" dirty="0"/>
          </a:p>
          <a:p>
            <a:r>
              <a:rPr lang="cs-CZ" dirty="0"/>
              <a:t>TSR, DOS, OVLADAČE</a:t>
            </a:r>
          </a:p>
          <a:p>
            <a:endParaRPr lang="cs-CZ" dirty="0"/>
          </a:p>
          <a:p>
            <a:r>
              <a:rPr lang="cs-CZ" dirty="0"/>
              <a:t>OBLAST I/O PAMĚTI</a:t>
            </a:r>
          </a:p>
        </p:txBody>
      </p:sp>
      <p:sp>
        <p:nvSpPr>
          <p:cNvPr id="13" name="Obdélník 12"/>
          <p:cNvSpPr/>
          <p:nvPr/>
        </p:nvSpPr>
        <p:spPr>
          <a:xfrm>
            <a:off x="2410068" y="1930400"/>
            <a:ext cx="2148115" cy="1444232"/>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cs-CZ" dirty="0"/>
              <a:t>BIOS</a:t>
            </a:r>
          </a:p>
          <a:p>
            <a:endParaRPr lang="cs-CZ" dirty="0"/>
          </a:p>
          <a:p>
            <a:r>
              <a:rPr lang="cs-CZ" b="1" dirty="0"/>
              <a:t>Rezervovaná paměť</a:t>
            </a:r>
          </a:p>
          <a:p>
            <a:endParaRPr lang="cs-CZ" dirty="0"/>
          </a:p>
          <a:p>
            <a:r>
              <a:rPr lang="cs-CZ" dirty="0"/>
              <a:t>VIDEO</a:t>
            </a:r>
          </a:p>
        </p:txBody>
      </p:sp>
      <p:sp>
        <p:nvSpPr>
          <p:cNvPr id="14" name="Obdélník 13"/>
          <p:cNvSpPr/>
          <p:nvPr/>
        </p:nvSpPr>
        <p:spPr>
          <a:xfrm>
            <a:off x="2409377" y="1132114"/>
            <a:ext cx="2148115" cy="7838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cs-CZ" b="1" dirty="0"/>
              <a:t>Paměť nad 1 MB</a:t>
            </a:r>
          </a:p>
          <a:p>
            <a:r>
              <a:rPr lang="cs-CZ" dirty="0"/>
              <a:t>HMA</a:t>
            </a:r>
          </a:p>
        </p:txBody>
      </p:sp>
      <p:cxnSp>
        <p:nvCxnSpPr>
          <p:cNvPr id="16" name="Přímá spojovací čára 15"/>
          <p:cNvCxnSpPr>
            <a:stCxn id="14" idx="1"/>
            <a:endCxn id="14" idx="3"/>
          </p:cNvCxnSpPr>
          <p:nvPr/>
        </p:nvCxnSpPr>
        <p:spPr>
          <a:xfrm rot="10800000" flipH="1">
            <a:off x="2409376" y="1524046"/>
            <a:ext cx="21481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7" name="Přímá spojovací čára 16"/>
          <p:cNvCxnSpPr/>
          <p:nvPr/>
        </p:nvCxnSpPr>
        <p:spPr>
          <a:xfrm rot="10800000" flipH="1">
            <a:off x="2416636" y="2402146"/>
            <a:ext cx="21481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8" name="Přímá spojovací čára 17"/>
          <p:cNvCxnSpPr/>
          <p:nvPr/>
        </p:nvCxnSpPr>
        <p:spPr>
          <a:xfrm rot="10800000" flipH="1">
            <a:off x="2423896" y="2975452"/>
            <a:ext cx="21481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9" name="Přímá spojovací čára 18"/>
          <p:cNvCxnSpPr/>
          <p:nvPr/>
        </p:nvCxnSpPr>
        <p:spPr>
          <a:xfrm rot="10800000" flipH="1">
            <a:off x="2409325" y="4566983"/>
            <a:ext cx="21481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 name="Přímá spojovací čára 19"/>
          <p:cNvCxnSpPr/>
          <p:nvPr/>
        </p:nvCxnSpPr>
        <p:spPr>
          <a:xfrm rot="10800000" flipH="1">
            <a:off x="2402705" y="5077178"/>
            <a:ext cx="2148115"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2" name="Obdélník 21"/>
          <p:cNvSpPr/>
          <p:nvPr/>
        </p:nvSpPr>
        <p:spPr>
          <a:xfrm>
            <a:off x="4156363" y="5640778"/>
            <a:ext cx="344385" cy="201880"/>
          </a:xfrm>
          <a:prstGeom prst="rect">
            <a:avLst/>
          </a:prstGeom>
          <a:ln>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lang="cs-CZ"/>
          </a:p>
        </p:txBody>
      </p:sp>
      <p:sp>
        <p:nvSpPr>
          <p:cNvPr id="23" name="Obdélník 22"/>
          <p:cNvSpPr/>
          <p:nvPr/>
        </p:nvSpPr>
        <p:spPr>
          <a:xfrm>
            <a:off x="4166263" y="5983178"/>
            <a:ext cx="344385" cy="201880"/>
          </a:xfrm>
          <a:prstGeom prst="rect">
            <a:avLst/>
          </a:prstGeom>
          <a:ln>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lang="cs-CZ"/>
          </a:p>
        </p:txBody>
      </p:sp>
      <p:sp>
        <p:nvSpPr>
          <p:cNvPr id="24" name="Obdélník 23"/>
          <p:cNvSpPr/>
          <p:nvPr/>
        </p:nvSpPr>
        <p:spPr>
          <a:xfrm>
            <a:off x="3701163" y="5993078"/>
            <a:ext cx="344385" cy="201880"/>
          </a:xfrm>
          <a:prstGeom prst="rect">
            <a:avLst/>
          </a:prstGeom>
          <a:ln>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lang="cs-CZ"/>
          </a:p>
        </p:txBody>
      </p:sp>
      <p:sp>
        <p:nvSpPr>
          <p:cNvPr id="25" name="Obdélník 24"/>
          <p:cNvSpPr/>
          <p:nvPr/>
        </p:nvSpPr>
        <p:spPr>
          <a:xfrm>
            <a:off x="3188563" y="6002978"/>
            <a:ext cx="344385" cy="201880"/>
          </a:xfrm>
          <a:prstGeom prst="rect">
            <a:avLst/>
          </a:prstGeom>
          <a:ln>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lang="cs-CZ"/>
          </a:p>
        </p:txBody>
      </p:sp>
      <p:sp>
        <p:nvSpPr>
          <p:cNvPr id="26" name="Obdélník 25"/>
          <p:cNvSpPr/>
          <p:nvPr/>
        </p:nvSpPr>
        <p:spPr>
          <a:xfrm>
            <a:off x="2628463" y="6012878"/>
            <a:ext cx="344385" cy="201880"/>
          </a:xfrm>
          <a:prstGeom prst="rect">
            <a:avLst/>
          </a:prstGeom>
          <a:ln>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lang="cs-CZ"/>
          </a:p>
        </p:txBody>
      </p:sp>
      <p:sp>
        <p:nvSpPr>
          <p:cNvPr id="27" name="TextovéPole 26"/>
          <p:cNvSpPr txBox="1"/>
          <p:nvPr/>
        </p:nvSpPr>
        <p:spPr>
          <a:xfrm>
            <a:off x="5296395" y="3218213"/>
            <a:ext cx="1246909" cy="369332"/>
          </a:xfrm>
          <a:prstGeom prst="rect">
            <a:avLst/>
          </a:prstGeom>
          <a:noFill/>
        </p:spPr>
        <p:txBody>
          <a:bodyPr wrap="square" rtlCol="0">
            <a:spAutoFit/>
          </a:bodyPr>
          <a:lstStyle/>
          <a:p>
            <a:r>
              <a:rPr lang="cs-CZ" dirty="0"/>
              <a:t>videokarta</a:t>
            </a:r>
          </a:p>
        </p:txBody>
      </p:sp>
      <p:cxnSp>
        <p:nvCxnSpPr>
          <p:cNvPr id="29" name="Přímá spojovací šipka 28"/>
          <p:cNvCxnSpPr/>
          <p:nvPr/>
        </p:nvCxnSpPr>
        <p:spPr>
          <a:xfrm rot="10800000">
            <a:off x="3206338" y="3206339"/>
            <a:ext cx="2030680" cy="19000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ovéPole 29"/>
          <p:cNvSpPr txBox="1"/>
          <p:nvPr/>
        </p:nvSpPr>
        <p:spPr>
          <a:xfrm>
            <a:off x="5425044" y="3738748"/>
            <a:ext cx="2032660" cy="646331"/>
          </a:xfrm>
          <a:prstGeom prst="rect">
            <a:avLst/>
          </a:prstGeom>
          <a:noFill/>
        </p:spPr>
        <p:txBody>
          <a:bodyPr wrap="square" rtlCol="0">
            <a:spAutoFit/>
          </a:bodyPr>
          <a:lstStyle/>
          <a:p>
            <a:r>
              <a:rPr lang="cs-CZ" dirty="0"/>
              <a:t>řadič pevného disku</a:t>
            </a:r>
          </a:p>
        </p:txBody>
      </p:sp>
      <p:cxnSp>
        <p:nvCxnSpPr>
          <p:cNvPr id="36" name="Tvar 35"/>
          <p:cNvCxnSpPr>
            <a:stCxn id="30" idx="1"/>
          </p:cNvCxnSpPr>
          <p:nvPr/>
        </p:nvCxnSpPr>
        <p:spPr>
          <a:xfrm rot="10800000">
            <a:off x="4848226" y="2133600"/>
            <a:ext cx="576819" cy="1928314"/>
          </a:xfrm>
          <a:prstGeom prst="bentConnector2">
            <a:avLst/>
          </a:prstGeom>
        </p:spPr>
        <p:style>
          <a:lnRef idx="2">
            <a:schemeClr val="dk1"/>
          </a:lnRef>
          <a:fillRef idx="0">
            <a:schemeClr val="dk1"/>
          </a:fillRef>
          <a:effectRef idx="1">
            <a:schemeClr val="dk1"/>
          </a:effectRef>
          <a:fontRef idx="minor">
            <a:schemeClr val="tx1"/>
          </a:fontRef>
        </p:style>
      </p:cxnSp>
      <p:cxnSp>
        <p:nvCxnSpPr>
          <p:cNvPr id="38" name="Přímá spojovací šipka 37"/>
          <p:cNvCxnSpPr/>
          <p:nvPr/>
        </p:nvCxnSpPr>
        <p:spPr>
          <a:xfrm rot="10800000">
            <a:off x="3598224" y="2125683"/>
            <a:ext cx="125878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Přímá spojovací šipka 40"/>
          <p:cNvCxnSpPr>
            <a:stCxn id="30" idx="1"/>
            <a:endCxn id="22" idx="3"/>
          </p:cNvCxnSpPr>
          <p:nvPr/>
        </p:nvCxnSpPr>
        <p:spPr>
          <a:xfrm rot="10800000" flipV="1">
            <a:off x="4500748" y="4061914"/>
            <a:ext cx="924296" cy="1679804"/>
          </a:xfrm>
          <a:prstGeom prst="bentConnector3">
            <a:avLst>
              <a:gd name="adj1" fmla="val 60234"/>
            </a:avLst>
          </a:prstGeom>
          <a:ln>
            <a:tailEnd type="arrow"/>
          </a:ln>
        </p:spPr>
        <p:style>
          <a:lnRef idx="2">
            <a:schemeClr val="dk1"/>
          </a:lnRef>
          <a:fillRef idx="0">
            <a:schemeClr val="dk1"/>
          </a:fillRef>
          <a:effectRef idx="1">
            <a:schemeClr val="dk1"/>
          </a:effectRef>
          <a:fontRef idx="minor">
            <a:schemeClr val="tx1"/>
          </a:fontRef>
        </p:style>
      </p:cxnSp>
      <p:sp>
        <p:nvSpPr>
          <p:cNvPr id="42" name="TextovéPole 41"/>
          <p:cNvSpPr txBox="1"/>
          <p:nvPr/>
        </p:nvSpPr>
        <p:spPr>
          <a:xfrm>
            <a:off x="5427316" y="5624444"/>
            <a:ext cx="2032660" cy="646331"/>
          </a:xfrm>
          <a:prstGeom prst="rect">
            <a:avLst/>
          </a:prstGeom>
          <a:noFill/>
        </p:spPr>
        <p:txBody>
          <a:bodyPr wrap="square" rtlCol="0">
            <a:spAutoFit/>
          </a:bodyPr>
          <a:lstStyle/>
          <a:p>
            <a:r>
              <a:rPr lang="cs-CZ" dirty="0"/>
              <a:t>volné pro další zařízení</a:t>
            </a:r>
          </a:p>
        </p:txBody>
      </p:sp>
      <p:cxnSp>
        <p:nvCxnSpPr>
          <p:cNvPr id="44" name="Přímá spojovací šipka 43"/>
          <p:cNvCxnSpPr>
            <a:stCxn id="42" idx="1"/>
            <a:endCxn id="23" idx="3"/>
          </p:cNvCxnSpPr>
          <p:nvPr/>
        </p:nvCxnSpPr>
        <p:spPr>
          <a:xfrm rot="10800000" flipV="1">
            <a:off x="4510648" y="5947610"/>
            <a:ext cx="916668" cy="13650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5" name="TextovéPole 44"/>
          <p:cNvSpPr txBox="1"/>
          <p:nvPr/>
        </p:nvSpPr>
        <p:spPr>
          <a:xfrm>
            <a:off x="3587142" y="6488668"/>
            <a:ext cx="998505" cy="369332"/>
          </a:xfrm>
          <a:prstGeom prst="rect">
            <a:avLst/>
          </a:prstGeom>
          <a:noFill/>
        </p:spPr>
        <p:txBody>
          <a:bodyPr wrap="square" rtlCol="0">
            <a:spAutoFit/>
          </a:bodyPr>
          <a:lstStyle/>
          <a:p>
            <a:r>
              <a:rPr lang="cs-CZ" dirty="0"/>
              <a:t>COM1</a:t>
            </a:r>
          </a:p>
        </p:txBody>
      </p:sp>
      <p:cxnSp>
        <p:nvCxnSpPr>
          <p:cNvPr id="47" name="Přímá spojovací šipka 46"/>
          <p:cNvCxnSpPr>
            <a:stCxn id="45" idx="0"/>
            <a:endCxn id="24" idx="2"/>
          </p:cNvCxnSpPr>
          <p:nvPr/>
        </p:nvCxnSpPr>
        <p:spPr>
          <a:xfrm rot="16200000" flipV="1">
            <a:off x="3833021" y="6235293"/>
            <a:ext cx="293710" cy="213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8" name="TextovéPole 47"/>
          <p:cNvSpPr txBox="1"/>
          <p:nvPr/>
        </p:nvSpPr>
        <p:spPr>
          <a:xfrm>
            <a:off x="2811478" y="6490940"/>
            <a:ext cx="998505" cy="369332"/>
          </a:xfrm>
          <a:prstGeom prst="rect">
            <a:avLst/>
          </a:prstGeom>
          <a:noFill/>
        </p:spPr>
        <p:txBody>
          <a:bodyPr wrap="square" rtlCol="0">
            <a:spAutoFit/>
          </a:bodyPr>
          <a:lstStyle/>
          <a:p>
            <a:r>
              <a:rPr lang="cs-CZ" dirty="0"/>
              <a:t>COM 2</a:t>
            </a:r>
          </a:p>
        </p:txBody>
      </p:sp>
      <p:cxnSp>
        <p:nvCxnSpPr>
          <p:cNvPr id="50" name="Přímá spojovací šipka 49"/>
          <p:cNvCxnSpPr>
            <a:endCxn id="25" idx="2"/>
          </p:cNvCxnSpPr>
          <p:nvPr/>
        </p:nvCxnSpPr>
        <p:spPr>
          <a:xfrm rot="5400000" flipH="1" flipV="1">
            <a:off x="3233786" y="6301126"/>
            <a:ext cx="223238" cy="307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TextovéPole 50"/>
          <p:cNvSpPr txBox="1"/>
          <p:nvPr/>
        </p:nvSpPr>
        <p:spPr>
          <a:xfrm>
            <a:off x="791571" y="5583471"/>
            <a:ext cx="1291190" cy="369332"/>
          </a:xfrm>
          <a:prstGeom prst="rect">
            <a:avLst/>
          </a:prstGeom>
          <a:noFill/>
        </p:spPr>
        <p:txBody>
          <a:bodyPr wrap="square" rtlCol="0">
            <a:spAutoFit/>
          </a:bodyPr>
          <a:lstStyle/>
          <a:p>
            <a:r>
              <a:rPr lang="cs-CZ" dirty="0"/>
              <a:t>klávesnice</a:t>
            </a:r>
          </a:p>
        </p:txBody>
      </p:sp>
      <p:cxnSp>
        <p:nvCxnSpPr>
          <p:cNvPr id="53" name="Přímá spojovací šipka 52"/>
          <p:cNvCxnSpPr>
            <a:stCxn id="51" idx="3"/>
            <a:endCxn id="26" idx="1"/>
          </p:cNvCxnSpPr>
          <p:nvPr/>
        </p:nvCxnSpPr>
        <p:spPr>
          <a:xfrm>
            <a:off x="2082761" y="5768137"/>
            <a:ext cx="545702" cy="3456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up)">
                                      <p:cBhvr>
                                        <p:cTn id="18" dur="500"/>
                                        <p:tgtEl>
                                          <p:spTgt spid="17"/>
                                        </p:tgtEl>
                                      </p:cBhvr>
                                    </p:animEffect>
                                  </p:childTnLst>
                                </p:cTn>
                              </p:par>
                              <p:par>
                                <p:cTn id="19" presetID="22" presetClass="entr" presetSubtype="1"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up)">
                                      <p:cBhvr>
                                        <p:cTn id="21" dur="500"/>
                                        <p:tgtEl>
                                          <p:spTgt spid="36"/>
                                        </p:tgtEl>
                                      </p:cBhvr>
                                    </p:animEffect>
                                  </p:childTnLst>
                                </p:cTn>
                              </p:par>
                              <p:par>
                                <p:cTn id="22" presetID="22" presetClass="entr" presetSubtype="1"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up)">
                                      <p:cBhvr>
                                        <p:cTn id="24" dur="500"/>
                                        <p:tgtEl>
                                          <p:spTgt spid="38"/>
                                        </p:tgtEl>
                                      </p:cBhvr>
                                    </p:animEffect>
                                  </p:childTnLst>
                                </p:cTn>
                              </p:par>
                              <p:par>
                                <p:cTn id="25" presetID="22" presetClass="entr" presetSubtype="1"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up)">
                                      <p:cBhvr>
                                        <p:cTn id="27" dur="500"/>
                                        <p:tgtEl>
                                          <p:spTgt spid="29"/>
                                        </p:tgtEl>
                                      </p:cBhvr>
                                    </p:animEffect>
                                  </p:childTnLst>
                                </p:cTn>
                              </p:par>
                              <p:par>
                                <p:cTn id="28" presetID="22" presetClass="entr" presetSubtype="1"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up)">
                                      <p:cBhvr>
                                        <p:cTn id="30" dur="500"/>
                                        <p:tgtEl>
                                          <p:spTgt spid="1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up)">
                                      <p:cBhvr>
                                        <p:cTn id="33" dur="500"/>
                                        <p:tgtEl>
                                          <p:spTgt spid="2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up)">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up)">
                                      <p:cBhvr>
                                        <p:cTn id="41" dur="500"/>
                                        <p:tgtEl>
                                          <p:spTgt spid="12"/>
                                        </p:tgtEl>
                                      </p:cBhvr>
                                    </p:animEffect>
                                  </p:childTnLst>
                                </p:cTn>
                              </p:par>
                              <p:par>
                                <p:cTn id="42" presetID="22" presetClass="entr" presetSubtype="1"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up)">
                                      <p:cBhvr>
                                        <p:cTn id="44" dur="500"/>
                                        <p:tgtEl>
                                          <p:spTgt spid="20"/>
                                        </p:tgtEl>
                                      </p:cBhvr>
                                    </p:animEffect>
                                  </p:childTnLst>
                                </p:cTn>
                              </p:par>
                              <p:par>
                                <p:cTn id="45" presetID="22" presetClass="entr" presetSubtype="1"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up)">
                                      <p:cBhvr>
                                        <p:cTn id="47" dur="500"/>
                                        <p:tgtEl>
                                          <p:spTgt spid="19"/>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up)">
                                      <p:cBhvr>
                                        <p:cTn id="50" dur="500"/>
                                        <p:tgtEl>
                                          <p:spTgt spid="22"/>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up)">
                                      <p:cBhvr>
                                        <p:cTn id="53" dur="500"/>
                                        <p:tgtEl>
                                          <p:spTgt spid="23"/>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up)">
                                      <p:cBhvr>
                                        <p:cTn id="56" dur="500"/>
                                        <p:tgtEl>
                                          <p:spTgt spid="24"/>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up)">
                                      <p:cBhvr>
                                        <p:cTn id="59" dur="500"/>
                                        <p:tgtEl>
                                          <p:spTgt spid="25"/>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up)">
                                      <p:cBhvr>
                                        <p:cTn id="62" dur="500"/>
                                        <p:tgtEl>
                                          <p:spTgt spid="26"/>
                                        </p:tgtEl>
                                      </p:cBhvr>
                                    </p:animEffect>
                                  </p:childTnLst>
                                </p:cTn>
                              </p:par>
                              <p:par>
                                <p:cTn id="63" presetID="22" presetClass="entr" presetSubtype="1"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up)">
                                      <p:cBhvr>
                                        <p:cTn id="65" dur="500"/>
                                        <p:tgtEl>
                                          <p:spTgt spid="41"/>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wipe(up)">
                                      <p:cBhvr>
                                        <p:cTn id="68" dur="500"/>
                                        <p:tgtEl>
                                          <p:spTgt spid="42"/>
                                        </p:tgtEl>
                                      </p:cBhvr>
                                    </p:animEffect>
                                  </p:childTnLst>
                                </p:cTn>
                              </p:par>
                              <p:par>
                                <p:cTn id="69" presetID="22" presetClass="entr" presetSubtype="1"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wipe(up)">
                                      <p:cBhvr>
                                        <p:cTn id="71" dur="500"/>
                                        <p:tgtEl>
                                          <p:spTgt spid="44"/>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wipe(up)">
                                      <p:cBhvr>
                                        <p:cTn id="74" dur="500"/>
                                        <p:tgtEl>
                                          <p:spTgt spid="45"/>
                                        </p:tgtEl>
                                      </p:cBhvr>
                                    </p:animEffect>
                                  </p:childTnLst>
                                </p:cTn>
                              </p:par>
                              <p:par>
                                <p:cTn id="75" presetID="22" presetClass="entr" presetSubtype="1"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wipe(up)">
                                      <p:cBhvr>
                                        <p:cTn id="77" dur="500"/>
                                        <p:tgtEl>
                                          <p:spTgt spid="47"/>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wipe(up)">
                                      <p:cBhvr>
                                        <p:cTn id="80" dur="500"/>
                                        <p:tgtEl>
                                          <p:spTgt spid="48"/>
                                        </p:tgtEl>
                                      </p:cBhvr>
                                    </p:animEffect>
                                  </p:childTnLst>
                                </p:cTn>
                              </p:par>
                              <p:par>
                                <p:cTn id="81" presetID="22" presetClass="entr" presetSubtype="1" fill="hold" nodeType="with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wipe(up)">
                                      <p:cBhvr>
                                        <p:cTn id="83" dur="500"/>
                                        <p:tgtEl>
                                          <p:spTgt spid="50"/>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wipe(up)">
                                      <p:cBhvr>
                                        <p:cTn id="86" dur="500"/>
                                        <p:tgtEl>
                                          <p:spTgt spid="51"/>
                                        </p:tgtEl>
                                      </p:cBhvr>
                                    </p:animEffect>
                                  </p:childTnLst>
                                </p:cTn>
                              </p:par>
                              <p:par>
                                <p:cTn id="87" presetID="22" presetClass="entr" presetSubtype="1" fill="hold" nodeType="with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wipe(up)">
                                      <p:cBhvr>
                                        <p:cTn id="8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22" grpId="0" animBg="1"/>
      <p:bldP spid="23" grpId="0" animBg="1"/>
      <p:bldP spid="24" grpId="0" animBg="1"/>
      <p:bldP spid="25" grpId="0" animBg="1"/>
      <p:bldP spid="26" grpId="0" animBg="1"/>
      <p:bldP spid="27" grpId="0"/>
      <p:bldP spid="30" grpId="0"/>
      <p:bldP spid="42" grpId="0"/>
      <p:bldP spid="45" grpId="0"/>
      <p:bldP spid="48"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cs-CZ" sz="2800" dirty="0">
                <a:latin typeface="Calibri" panose="020F0502020204030204" pitchFamily="34" charset="0"/>
              </a:rPr>
              <a:t>Konvenční paměť</a:t>
            </a:r>
          </a:p>
        </p:txBody>
      </p:sp>
      <p:sp>
        <p:nvSpPr>
          <p:cNvPr id="12291"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8288" indent="-268288">
              <a:buClr>
                <a:schemeClr val="tx2">
                  <a:lumMod val="60000"/>
                  <a:lumOff val="40000"/>
                </a:schemeClr>
              </a:buClr>
              <a:buFont typeface="Comenia Sans" pitchFamily="50" charset="-18"/>
              <a:buChar char="="/>
            </a:pPr>
            <a:r>
              <a:rPr lang="cs-CZ" sz="2800" dirty="0" err="1">
                <a:latin typeface="Calibri" panose="020F0502020204030204" pitchFamily="34" charset="0"/>
                <a:cs typeface="+mn-cs"/>
              </a:rPr>
              <a:t>Convention</a:t>
            </a:r>
            <a:r>
              <a:rPr lang="cs-CZ" sz="2800" dirty="0">
                <a:latin typeface="Calibri" panose="020F0502020204030204" pitchFamily="34" charset="0"/>
                <a:cs typeface="+mn-cs"/>
              </a:rPr>
              <a:t> </a:t>
            </a:r>
            <a:r>
              <a:rPr lang="cs-CZ" sz="2800" dirty="0" err="1">
                <a:latin typeface="Calibri" panose="020F0502020204030204" pitchFamily="34" charset="0"/>
                <a:cs typeface="+mn-cs"/>
              </a:rPr>
              <a:t>memory</a:t>
            </a:r>
            <a:r>
              <a:rPr lang="cs-CZ" sz="2800" dirty="0">
                <a:latin typeface="Calibri" panose="020F0502020204030204" pitchFamily="34" charset="0"/>
                <a:cs typeface="+mn-cs"/>
              </a:rPr>
              <a:t> 0 – 640KB</a:t>
            </a:r>
          </a:p>
          <a:p>
            <a:pPr marL="536575" lvl="1" indent="-268288">
              <a:buClr>
                <a:schemeClr val="tx2">
                  <a:lumMod val="60000"/>
                  <a:lumOff val="40000"/>
                </a:schemeClr>
              </a:buClr>
              <a:buFont typeface="Comenia Sans" pitchFamily="50" charset="-18"/>
              <a:buChar char="="/>
            </a:pPr>
            <a:r>
              <a:rPr lang="cs-CZ" sz="2400" dirty="0">
                <a:latin typeface="Calibri" panose="020F0502020204030204" pitchFamily="34" charset="0"/>
              </a:rPr>
              <a:t>oblast vstupně/výstupních zařízení</a:t>
            </a:r>
          </a:p>
          <a:p>
            <a:pPr marL="536575" lvl="1" indent="-268288">
              <a:buClr>
                <a:schemeClr val="tx2">
                  <a:lumMod val="60000"/>
                  <a:lumOff val="40000"/>
                </a:schemeClr>
              </a:buClr>
              <a:buFont typeface="Comenia Sans" pitchFamily="50" charset="-18"/>
              <a:buChar char="="/>
            </a:pPr>
            <a:r>
              <a:rPr lang="cs-CZ" sz="2400" dirty="0">
                <a:latin typeface="Calibri" panose="020F0502020204030204" pitchFamily="34" charset="0"/>
              </a:rPr>
              <a:t>oblast určená pro práci programů</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cs-CZ" sz="2800" dirty="0">
                <a:latin typeface="Calibri" panose="020F0502020204030204" pitchFamily="34" charset="0"/>
              </a:rPr>
              <a:t>Konvenční paměť</a:t>
            </a:r>
          </a:p>
        </p:txBody>
      </p:sp>
      <p:sp>
        <p:nvSpPr>
          <p:cNvPr id="3" name="Zástupný symbol pro text 2"/>
          <p:cNvSpPr>
            <a:spLocks noGrp="1"/>
          </p:cNvSpPr>
          <p:nvPr>
            <p:ph type="body" sz="quarter" idx="10"/>
          </p:nvPr>
        </p:nvSpPr>
        <p:spPr>
          <a:xfrm>
            <a:off x="923730" y="1574007"/>
            <a:ext cx="7781731" cy="4752000"/>
          </a:xfrm>
        </p:spPr>
        <p:txBody>
          <a:bodyPr>
            <a:normAutofit fontScale="70000" lnSpcReduction="20000"/>
          </a:bodyPr>
          <a:lstStyle/>
          <a:p>
            <a:pPr marL="268288" indent="-268288">
              <a:buClr>
                <a:schemeClr val="tx2">
                  <a:lumMod val="60000"/>
                  <a:lumOff val="40000"/>
                </a:schemeClr>
              </a:buClr>
              <a:buFont typeface="Comenia Sans" pitchFamily="50" charset="-18"/>
              <a:buChar char="="/>
            </a:pPr>
            <a:r>
              <a:rPr lang="cs-CZ" sz="3600" b="0" dirty="0">
                <a:latin typeface="Calibri" panose="020F0502020204030204" pitchFamily="34" charset="0"/>
                <a:cs typeface="+mn-cs"/>
              </a:rPr>
              <a:t>Je rozdělena do dvou částí: </a:t>
            </a:r>
          </a:p>
          <a:p>
            <a:pPr marL="536575" lvl="1" indent="-268288"/>
            <a:r>
              <a:rPr lang="cs-CZ" sz="3100" b="1" dirty="0">
                <a:solidFill>
                  <a:schemeClr val="tx1"/>
                </a:solidFill>
                <a:latin typeface="Calibri" panose="020F0502020204030204" pitchFamily="34" charset="0"/>
              </a:rPr>
              <a:t>Oblast vstupně/výstupních (I/O) zařízení </a:t>
            </a:r>
            <a:r>
              <a:rPr lang="cs-CZ" sz="3100" dirty="0">
                <a:solidFill>
                  <a:schemeClr val="tx1"/>
                </a:solidFill>
                <a:latin typeface="Calibri" panose="020F0502020204030204" pitchFamily="34" charset="0"/>
              </a:rPr>
              <a:t>má vyhrazený první kilobyte paměti pro I/O adresy přes něž komunikuje mikroprocesor s okolím. Každá komponenta PC má přidělenou I/O adresu, přes kterou posílá data mikroprocesoru a naopak. Pro díly základní desky jsou určeny adresy od 000 do 0FF, pro rozšiřující desky adresy od 100 do 3FF (vše v šestnáctkové soustavě, převedeno do desítkové: 0 – 255; 256 – 1023). Každé zařízení musí mít svoji adresu, jinak by mikroprocesor nevěděl, se kterým zařízením komunikuje a znamenalo by to pád operačního systému. Při rozšíření počítače o novou komponentu se této tedy musí přidělit IRQ, DMA a adresa I/O; </a:t>
            </a:r>
          </a:p>
          <a:p>
            <a:pPr marL="536575" lvl="1" indent="-268288"/>
            <a:r>
              <a:rPr lang="cs-CZ" sz="3100" b="1" dirty="0">
                <a:solidFill>
                  <a:schemeClr val="tx1"/>
                </a:solidFill>
                <a:latin typeface="Calibri" panose="020F0502020204030204" pitchFamily="34" charset="0"/>
              </a:rPr>
              <a:t>Oblast, ve které pracují programy </a:t>
            </a:r>
            <a:r>
              <a:rPr lang="cs-CZ" sz="3100" dirty="0">
                <a:solidFill>
                  <a:schemeClr val="tx1"/>
                </a:solidFill>
                <a:latin typeface="Calibri" panose="020F0502020204030204" pitchFamily="34" charset="0"/>
              </a:rPr>
              <a:t>(od 1KB do 640 KB) – v operačním systému DOS pro programy, pro ovladače… Pro 32bitové OS (Windows) nemá význam.</a:t>
            </a:r>
          </a:p>
        </p:txBody>
      </p:sp>
    </p:spTree>
    <p:extLst>
      <p:ext uri="{BB962C8B-B14F-4D97-AF65-F5344CB8AC3E}">
        <p14:creationId xmlns:p14="http://schemas.microsoft.com/office/powerpoint/2010/main" val="257933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cs-CZ" sz="2800" dirty="0">
                <a:latin typeface="Calibri" panose="020F0502020204030204" pitchFamily="34" charset="0"/>
              </a:rPr>
              <a:t>Konvenční paměť</a:t>
            </a:r>
          </a:p>
        </p:txBody>
      </p:sp>
      <p:sp>
        <p:nvSpPr>
          <p:cNvPr id="12291" name="Rectangle 3"/>
          <p:cNvSpPr>
            <a:spLocks noGrp="1" noChangeArrowheads="1"/>
          </p:cNvSpPr>
          <p:nvPr>
            <p:ph type="body" idx="4294967295"/>
          </p:nvPr>
        </p:nvSpPr>
        <p:spPr>
          <a:xfrm>
            <a:off x="250825" y="1213946"/>
            <a:ext cx="8642350" cy="5310680"/>
          </a:xfrm>
          <a:prstGeom prst="rect">
            <a:avLst/>
          </a:prstGeom>
        </p:spPr>
        <p:txBody>
          <a:bodyPr>
            <a:normAutofit/>
          </a:bodyPr>
          <a:lstStyle/>
          <a:p>
            <a:pPr marL="268288" indent="-266700">
              <a:buClr>
                <a:schemeClr val="tx2">
                  <a:lumMod val="60000"/>
                  <a:lumOff val="40000"/>
                </a:schemeClr>
              </a:buClr>
              <a:buFont typeface="Comenia Sans" pitchFamily="50" charset="-18"/>
              <a:buChar char="="/>
            </a:pPr>
            <a:r>
              <a:rPr lang="cs-CZ" sz="2800" dirty="0">
                <a:latin typeface="Calibri" panose="020F0502020204030204" pitchFamily="34" charset="0"/>
                <a:cs typeface="+mn-cs"/>
              </a:rPr>
              <a:t>Konkrétní obsazení I/O paměti</a:t>
            </a:r>
          </a:p>
        </p:txBody>
      </p:sp>
      <p:pic>
        <p:nvPicPr>
          <p:cNvPr id="1027" name="Picture 3"/>
          <p:cNvPicPr>
            <a:picLocks noChangeAspect="1" noChangeArrowheads="1"/>
          </p:cNvPicPr>
          <p:nvPr/>
        </p:nvPicPr>
        <p:blipFill>
          <a:blip r:embed="rId3"/>
          <a:srcRect/>
          <a:stretch>
            <a:fillRect/>
          </a:stretch>
        </p:blipFill>
        <p:spPr bwMode="auto">
          <a:xfrm>
            <a:off x="1340063" y="1773295"/>
            <a:ext cx="6477192" cy="491026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cs-CZ" sz="2800" dirty="0">
                <a:latin typeface="Calibri" panose="020F0502020204030204" pitchFamily="34" charset="0"/>
              </a:rPr>
              <a:t>Paměť I/O</a:t>
            </a:r>
          </a:p>
        </p:txBody>
      </p:sp>
      <p:sp>
        <p:nvSpPr>
          <p:cNvPr id="14339" name="Rectangle 3"/>
          <p:cNvSpPr>
            <a:spLocks noGrp="1" noChangeArrowheads="1"/>
          </p:cNvSpPr>
          <p:nvPr>
            <p:ph type="body" idx="4294967295"/>
          </p:nvPr>
        </p:nvSpPr>
        <p:spPr>
          <a:xfrm>
            <a:off x="250825" y="1255594"/>
            <a:ext cx="8642350" cy="5269031"/>
          </a:xfrm>
          <a:prstGeom prst="rect">
            <a:avLst/>
          </a:prstGeom>
        </p:spPr>
        <p:txBody>
          <a:bodyPr>
            <a:normAutofit/>
          </a:bodyPr>
          <a:lstStyle/>
          <a:p>
            <a:pPr marL="268288" indent="-268288">
              <a:buClr>
                <a:schemeClr val="tx2">
                  <a:lumMod val="60000"/>
                  <a:lumOff val="40000"/>
                </a:schemeClr>
              </a:buClr>
              <a:buFont typeface="Comenia Sans" pitchFamily="50" charset="-18"/>
              <a:buChar char="="/>
            </a:pPr>
            <a:r>
              <a:rPr lang="cs-CZ" sz="2800" dirty="0">
                <a:latin typeface="Calibri" panose="020F0502020204030204" pitchFamily="34" charset="0"/>
                <a:cs typeface="+mn-cs"/>
              </a:rPr>
              <a:t>První KB paměti je vymezen pro I/O adresy</a:t>
            </a:r>
          </a:p>
          <a:p>
            <a:pPr marL="536575" lvl="1" indent="-268288">
              <a:buClr>
                <a:schemeClr val="tx2">
                  <a:lumMod val="60000"/>
                  <a:lumOff val="40000"/>
                </a:schemeClr>
              </a:buClr>
              <a:buFont typeface="Comenia Sans" pitchFamily="50" charset="-18"/>
              <a:buChar char="="/>
            </a:pPr>
            <a:r>
              <a:rPr lang="cs-CZ" sz="2400" dirty="0">
                <a:latin typeface="Calibri" panose="020F0502020204030204" pitchFamily="34" charset="0"/>
              </a:rPr>
              <a:t>přes které komunikuje mikroprocesor s okolím</a:t>
            </a:r>
          </a:p>
          <a:p>
            <a:pPr marL="536575" lvl="1" indent="-268288">
              <a:buClr>
                <a:schemeClr val="tx2">
                  <a:lumMod val="60000"/>
                  <a:lumOff val="40000"/>
                </a:schemeClr>
              </a:buClr>
              <a:buFont typeface="Comenia Sans" pitchFamily="50" charset="-18"/>
              <a:buChar char="="/>
            </a:pPr>
            <a:r>
              <a:rPr lang="cs-CZ" sz="2400" dirty="0">
                <a:latin typeface="Calibri" panose="020F0502020204030204" pitchFamily="34" charset="0"/>
              </a:rPr>
              <a:t>každá část PC má přidělenu I/O adresu, přes níž posílá svá data mikroprocesoru</a:t>
            </a:r>
          </a:p>
          <a:p>
            <a:pPr marL="268288" indent="-268288">
              <a:buClr>
                <a:schemeClr val="tx2">
                  <a:lumMod val="60000"/>
                  <a:lumOff val="40000"/>
                </a:schemeClr>
              </a:buClr>
              <a:buFont typeface="Comenia Sans" pitchFamily="50" charset="-18"/>
              <a:buChar char="="/>
            </a:pPr>
            <a:r>
              <a:rPr lang="cs-CZ" sz="2800" dirty="0">
                <a:latin typeface="Calibri" panose="020F0502020204030204" pitchFamily="34" charset="0"/>
                <a:cs typeface="+mn-cs"/>
              </a:rPr>
              <a:t>Přidělování adres I/O se řídí přesnými pravidly:</a:t>
            </a:r>
          </a:p>
          <a:p>
            <a:pPr marL="536575" lvl="1" indent="-268288">
              <a:buClr>
                <a:schemeClr val="tx2">
                  <a:lumMod val="60000"/>
                  <a:lumOff val="40000"/>
                </a:schemeClr>
              </a:buClr>
              <a:buFont typeface="Comenia Sans" pitchFamily="50" charset="-18"/>
              <a:buChar char="="/>
            </a:pPr>
            <a:r>
              <a:rPr lang="cs-CZ" sz="2400" dirty="0">
                <a:latin typeface="Calibri" panose="020F0502020204030204" pitchFamily="34" charset="0"/>
              </a:rPr>
              <a:t>adresy od 000000 do 0FF – pro díly základní desky</a:t>
            </a:r>
          </a:p>
          <a:p>
            <a:pPr marL="536575" lvl="1" indent="-268288">
              <a:buClr>
                <a:schemeClr val="tx2">
                  <a:lumMod val="60000"/>
                  <a:lumOff val="40000"/>
                </a:schemeClr>
              </a:buClr>
              <a:buFont typeface="Comenia Sans" pitchFamily="50" charset="-18"/>
              <a:buChar char="="/>
            </a:pPr>
            <a:r>
              <a:rPr lang="cs-CZ" sz="2400" dirty="0">
                <a:latin typeface="Calibri" panose="020F0502020204030204" pitchFamily="34" charset="0"/>
              </a:rPr>
              <a:t>adresy od 100 do 3FF jsou určeny pro rozšiřující desky</a:t>
            </a:r>
          </a:p>
          <a:p>
            <a:pPr marL="268288" indent="-268288">
              <a:buClr>
                <a:schemeClr val="tx2">
                  <a:lumMod val="60000"/>
                  <a:lumOff val="40000"/>
                </a:schemeClr>
              </a:buClr>
              <a:buFont typeface="Comenia Sans" pitchFamily="50" charset="-18"/>
              <a:buChar char="="/>
            </a:pPr>
            <a:r>
              <a:rPr lang="cs-CZ" sz="2800" dirty="0">
                <a:latin typeface="Calibri" panose="020F0502020204030204" pitchFamily="34" charset="0"/>
                <a:cs typeface="+mn-cs"/>
              </a:rPr>
              <a:t>Dvě  zařízení nemohou využívat stejné adresy</a:t>
            </a:r>
          </a:p>
          <a:p>
            <a:pPr marL="536575" lvl="1" indent="-268288">
              <a:buClr>
                <a:schemeClr val="tx2">
                  <a:lumMod val="60000"/>
                  <a:lumOff val="40000"/>
                </a:schemeClr>
              </a:buClr>
              <a:buFont typeface="Comenia Sans" pitchFamily="50" charset="-18"/>
              <a:buChar char="="/>
            </a:pPr>
            <a:r>
              <a:rPr lang="cs-CZ" sz="2400" dirty="0">
                <a:latin typeface="Calibri" panose="020F0502020204030204" pitchFamily="34" charset="0"/>
              </a:rPr>
              <a:t>mikroprocesor by nevěděl, s kterou periferií komunikuje</a:t>
            </a:r>
          </a:p>
          <a:p>
            <a:pPr marL="268288" indent="-268288">
              <a:buClr>
                <a:schemeClr val="tx2">
                  <a:lumMod val="60000"/>
                  <a:lumOff val="40000"/>
                </a:schemeClr>
              </a:buClr>
              <a:buFont typeface="Comenia Sans" pitchFamily="50" charset="-18"/>
              <a:buChar char="="/>
            </a:pPr>
            <a:r>
              <a:rPr lang="cs-CZ" sz="2400" dirty="0">
                <a:latin typeface="Calibri" panose="020F0502020204030204" pitchFamily="34" charset="0"/>
                <a:cs typeface="+mn-cs"/>
              </a:rPr>
              <a:t>Při rozšíření počítače o novou desku nutno zadat originální DMA, IRQ a adresu I/O</a:t>
            </a:r>
          </a:p>
          <a:p>
            <a:pPr marL="268288" indent="-268288">
              <a:buClr>
                <a:schemeClr val="tx2">
                  <a:lumMod val="60000"/>
                  <a:lumOff val="40000"/>
                </a:schemeClr>
              </a:buClr>
              <a:buFont typeface="Comenia Sans" pitchFamily="50" charset="-18"/>
              <a:buChar char="="/>
            </a:pPr>
            <a:endParaRPr lang="cs-CZ" sz="2400" dirty="0">
              <a:solidFill>
                <a:schemeClr val="tx1">
                  <a:lumMod val="65000"/>
                  <a:lumOff val="35000"/>
                </a:schemeClr>
              </a:solidFill>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741576" y="478941"/>
            <a:ext cx="5323599" cy="550415"/>
          </a:xfrm>
        </p:spPr>
        <p:txBody>
          <a:bodyPr>
            <a:noAutofit/>
          </a:bodyPr>
          <a:lstStyle/>
          <a:p>
            <a:r>
              <a:rPr lang="cs-CZ" sz="2400" dirty="0">
                <a:latin typeface="Calibri" panose="020F0502020204030204" pitchFamily="34" charset="0"/>
              </a:rPr>
              <a:t>Programová část konvenční paměti</a:t>
            </a:r>
          </a:p>
        </p:txBody>
      </p:sp>
      <p:sp>
        <p:nvSpPr>
          <p:cNvPr id="18435" name="Rectangle 3"/>
          <p:cNvSpPr>
            <a:spLocks noGrp="1" noChangeArrowheads="1"/>
          </p:cNvSpPr>
          <p:nvPr>
            <p:ph type="body" idx="4294967295"/>
          </p:nvPr>
        </p:nvSpPr>
        <p:spPr>
          <a:xfrm>
            <a:off x="250825" y="1600200"/>
            <a:ext cx="8642350" cy="4924425"/>
          </a:xfrm>
          <a:prstGeom prst="rect">
            <a:avLst/>
          </a:prstGeom>
        </p:spPr>
        <p:txBody>
          <a:bodyPr>
            <a:normAutofit/>
          </a:bodyPr>
          <a:lstStyle/>
          <a:p>
            <a:pPr marL="268288" indent="-268288">
              <a:buClr>
                <a:schemeClr val="tx2">
                  <a:lumMod val="60000"/>
                  <a:lumOff val="40000"/>
                </a:schemeClr>
              </a:buClr>
              <a:buFont typeface="Comenia Sans" pitchFamily="50" charset="-18"/>
              <a:buChar char="="/>
            </a:pPr>
            <a:r>
              <a:rPr lang="cs-CZ" sz="2800" dirty="0">
                <a:latin typeface="Calibri" panose="020F0502020204030204" pitchFamily="34" charset="0"/>
                <a:cs typeface="+mn-cs"/>
              </a:rPr>
              <a:t>Tato část paměti začíná adresou na 1KB a končí na 640KB</a:t>
            </a:r>
          </a:p>
          <a:p>
            <a:pPr marL="536575" lvl="1" indent="-268288">
              <a:buClr>
                <a:schemeClr val="tx2">
                  <a:lumMod val="60000"/>
                  <a:lumOff val="40000"/>
                </a:schemeClr>
              </a:buClr>
              <a:buFont typeface="Comenia Sans" pitchFamily="50" charset="-18"/>
              <a:buChar char="="/>
            </a:pPr>
            <a:r>
              <a:rPr lang="cs-CZ" sz="2400" dirty="0">
                <a:latin typeface="Calibri" panose="020F0502020204030204" pitchFamily="34" charset="0"/>
              </a:rPr>
              <a:t>Pro 32bitové OS nemá tato paměť význam</a:t>
            </a:r>
          </a:p>
          <a:p>
            <a:pPr marL="536575" lvl="1" indent="-268288">
              <a:buClr>
                <a:schemeClr val="tx2">
                  <a:lumMod val="60000"/>
                  <a:lumOff val="40000"/>
                </a:schemeClr>
              </a:buClr>
              <a:buFont typeface="Comenia Sans" pitchFamily="50" charset="-18"/>
              <a:buChar char="="/>
            </a:pPr>
            <a:r>
              <a:rPr lang="cs-CZ" sz="2400" dirty="0">
                <a:latin typeface="Calibri" panose="020F0502020204030204" pitchFamily="34" charset="0"/>
              </a:rPr>
              <a:t>Důležitá pro 16bitové OS</a:t>
            </a:r>
          </a:p>
          <a:p>
            <a:pPr marL="268288" indent="-268288">
              <a:buClr>
                <a:schemeClr val="tx2">
                  <a:lumMod val="60000"/>
                  <a:lumOff val="40000"/>
                </a:schemeClr>
              </a:buClr>
              <a:buFont typeface="Comenia Sans" pitchFamily="50" charset="-18"/>
              <a:buChar char="="/>
            </a:pPr>
            <a:r>
              <a:rPr lang="cs-CZ" sz="2800" dirty="0">
                <a:latin typeface="Calibri" panose="020F0502020204030204" pitchFamily="34" charset="0"/>
                <a:cs typeface="+mn-cs"/>
              </a:rPr>
              <a:t>Naleznete zde např. ovladače </a:t>
            </a:r>
          </a:p>
          <a:p>
            <a:pPr marL="536575" lvl="1" indent="-268288">
              <a:buClr>
                <a:schemeClr val="tx2">
                  <a:lumMod val="60000"/>
                  <a:lumOff val="40000"/>
                </a:schemeClr>
              </a:buClr>
              <a:buFont typeface="Comenia Sans" pitchFamily="50" charset="-18"/>
              <a:buChar char="="/>
            </a:pPr>
            <a:r>
              <a:rPr lang="cs-CZ" sz="2400" dirty="0">
                <a:latin typeface="Calibri" panose="020F0502020204030204" pitchFamily="34" charset="0"/>
              </a:rPr>
              <a:t>spouštěly se pomocí příkazů v CONFIG.SYS</a:t>
            </a:r>
          </a:p>
          <a:p>
            <a:pPr marL="268288" indent="-268288">
              <a:buClr>
                <a:schemeClr val="tx2">
                  <a:lumMod val="60000"/>
                  <a:lumOff val="40000"/>
                </a:schemeClr>
              </a:buClr>
              <a:buFont typeface="Comenia Sans" pitchFamily="50" charset="-18"/>
              <a:buChar char="="/>
            </a:pPr>
            <a:r>
              <a:rPr lang="cs-CZ" sz="2800" dirty="0">
                <a:latin typeface="Calibri" panose="020F0502020204030204" pitchFamily="34" charset="0"/>
                <a:cs typeface="+mn-cs"/>
              </a:rPr>
              <a:t>Ve Windows se načítají pomocí registrů</a:t>
            </a:r>
          </a:p>
        </p:txBody>
      </p:sp>
    </p:spTree>
  </p:cSld>
  <p:clrMapOvr>
    <a:masterClrMapping/>
  </p:clrMapOvr>
</p:sld>
</file>

<file path=ppt/theme/theme1.xml><?xml version="1.0" encoding="utf-8"?>
<a:theme xmlns:a="http://schemas.openxmlformats.org/drawingml/2006/main" name="Prezentace FI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Prezentace FIM</Template>
  <TotalTime>2652</TotalTime>
  <Words>1485</Words>
  <Application>Microsoft Office PowerPoint</Application>
  <PresentationFormat>Předvádění na obrazovce (4:3)</PresentationFormat>
  <Paragraphs>176</Paragraphs>
  <Slides>21</Slides>
  <Notes>18</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21</vt:i4>
      </vt:variant>
    </vt:vector>
  </HeadingPairs>
  <TitlesOfParts>
    <vt:vector size="25" baseType="lpstr">
      <vt:lpstr>Calibri</vt:lpstr>
      <vt:lpstr>Arial</vt:lpstr>
      <vt:lpstr>Comenia Sans</vt:lpstr>
      <vt:lpstr>Prezentace FIM</vt:lpstr>
      <vt:lpstr>Logická organizace paměti</vt:lpstr>
      <vt:lpstr>Logická organizace paměti</vt:lpstr>
      <vt:lpstr>Logická organizace paměti</vt:lpstr>
      <vt:lpstr>Logická organizace paměti</vt:lpstr>
      <vt:lpstr>Konvenční paměť</vt:lpstr>
      <vt:lpstr>Konvenční paměť</vt:lpstr>
      <vt:lpstr>Konvenční paměť</vt:lpstr>
      <vt:lpstr>Paměť I/O</vt:lpstr>
      <vt:lpstr>Programová část konvenční paměti</vt:lpstr>
      <vt:lpstr>Rezervovaná paměť</vt:lpstr>
      <vt:lpstr>Rezervovaná paměť</vt:lpstr>
      <vt:lpstr>Paměť nad 1 MB</vt:lpstr>
      <vt:lpstr>Stránková paměť EXPANDED</vt:lpstr>
      <vt:lpstr>Nestránková paměť EXTENDED</vt:lpstr>
      <vt:lpstr>Práce s pamětí ve Windows</vt:lpstr>
      <vt:lpstr>Kooperativní multitasking</vt:lpstr>
      <vt:lpstr>Preemptivní multitasking</vt:lpstr>
      <vt:lpstr>Stránkovací soubor</vt:lpstr>
      <vt:lpstr>Stránkovací soubor</vt:lpstr>
      <vt:lpstr>Máme dostatečně velkou paměť?</vt:lpstr>
      <vt:lpstr>Děkuji za pozornost…</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Univerzita Hradec Králové</dc:title>
  <dc:creator>Josef Horálek</dc:creator>
  <cp:lastModifiedBy>Mikulecký Peter</cp:lastModifiedBy>
  <cp:revision>231</cp:revision>
  <dcterms:created xsi:type="dcterms:W3CDTF">2010-10-22T07:36:49Z</dcterms:created>
  <dcterms:modified xsi:type="dcterms:W3CDTF">2023-04-24T09:26:50Z</dcterms:modified>
</cp:coreProperties>
</file>