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1" r:id="rId6"/>
    <p:sldId id="258" r:id="rId7"/>
    <p:sldId id="268" r:id="rId8"/>
    <p:sldId id="260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F1CB-8DA7-4B84-A5C6-F0BD16B0AFB3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33C1B-CD85-46C6-95DE-277DB1FB1D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6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33E9528-D2A5-4838-A28D-1FD8CB54A75A}" type="datetime1">
              <a:rPr lang="cs-CZ" smtClean="0"/>
              <a:t>13.09.2023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Obdélní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élní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élní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26" name="Picture 2" descr="Logo UHK FIM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7" y="1183253"/>
            <a:ext cx="7332308" cy="15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90B8-EEEA-4D10-9FE1-92CF004A6346}" type="datetime1">
              <a:rPr lang="cs-CZ" smtClean="0"/>
              <a:t>13.09.2023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4E98-144A-4318-ABD3-7E39EB540B68}" type="datetime1">
              <a:rPr lang="cs-CZ" smtClean="0"/>
              <a:t>13.09.2023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úhe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ED17-E4CD-4B71-B117-894A64C14575}" type="datetime1">
              <a:rPr lang="cs-CZ" smtClean="0"/>
              <a:t>13.09.2023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36969E7-B682-49BA-AFDD-C4EFA286B70B}" type="datetime1">
              <a:rPr lang="cs-CZ" smtClean="0"/>
              <a:t>13.09.2023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2EB1-E8CB-453D-A675-8182E7B35B3B}" type="datetime1">
              <a:rPr lang="cs-CZ" smtClean="0"/>
              <a:t>13.09.2023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1277-D4C4-4211-B693-C00161A6ADB7}" type="datetime1">
              <a:rPr lang="cs-CZ" smtClean="0"/>
              <a:t>13.09.2023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2897-9B23-4BF4-BE23-9F4849796569}" type="datetime1">
              <a:rPr lang="cs-CZ" smtClean="0"/>
              <a:t>13.09.2023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Rovnoramenný trojúhe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C07F-BCC7-482F-A5F9-E19FB7B0E2FC}" type="datetime1">
              <a:rPr lang="cs-CZ" smtClean="0"/>
              <a:t>13.09.2023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5" name="Přímá spojnice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úhe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61C-B46B-4145-A991-0F5363E5E583}" type="datetime1">
              <a:rPr lang="cs-CZ" smtClean="0"/>
              <a:t>13.09.2023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úhe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cs-CZ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021-DDBA-49BB-866E-554471EDD83F}" type="datetime1">
              <a:rPr lang="cs-CZ" smtClean="0"/>
              <a:t>13.09.2023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úhe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cs-CZ" dirty="0"/>
              <a:t>Kliknutím lze upravit styl.</a:t>
            </a:r>
            <a:endParaRPr kumimoji="0"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/>
              <a:t>Kliknutím lze upravit styly předlohy textu.</a:t>
            </a:r>
          </a:p>
          <a:p>
            <a:pPr lvl="1" eaLnBrk="1" latinLnBrk="0" hangingPunct="1"/>
            <a:r>
              <a:rPr kumimoji="0" lang="cs-CZ" dirty="0"/>
              <a:t>Druhá úroveň</a:t>
            </a:r>
          </a:p>
          <a:p>
            <a:pPr lvl="2" eaLnBrk="1" latinLnBrk="0" hangingPunct="1"/>
            <a:r>
              <a:rPr kumimoji="0" lang="cs-CZ" dirty="0"/>
              <a:t>Třetí úroveň</a:t>
            </a:r>
          </a:p>
          <a:p>
            <a:pPr lvl="3" eaLnBrk="1" latinLnBrk="0" hangingPunct="1"/>
            <a:r>
              <a:rPr kumimoji="0" lang="cs-CZ" dirty="0"/>
              <a:t>Čtvrtá úroveň</a:t>
            </a:r>
          </a:p>
          <a:p>
            <a:pPr lvl="4" eaLnBrk="1" latinLnBrk="0" hangingPunct="1"/>
            <a:r>
              <a:rPr kumimoji="0" lang="cs-CZ" dirty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51D29-5494-4A4B-9E76-21ECAC7EE943}" type="datetime1">
              <a:rPr lang="cs-CZ" smtClean="0"/>
              <a:t>13.09.2023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28" name="Přímá spojnice 27"/>
          <p:cNvSpPr>
            <a:spLocks noChangeShapeType="1"/>
          </p:cNvSpPr>
          <p:nvPr/>
        </p:nvSpPr>
        <p:spPr bwMode="auto">
          <a:xfrm>
            <a:off x="457200" y="6353175"/>
            <a:ext cx="7518276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Přímá spojnice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úhe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050" name="Picture 2" descr="http://www.dp-hk.cz/Images/logo-uhk-fim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33" y="5859096"/>
            <a:ext cx="988157" cy="98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liva.uhk.cz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PRIPO – úvodní informace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Prof. RNDr. Peter Mikulecký, PhD.</a:t>
            </a:r>
          </a:p>
        </p:txBody>
      </p:sp>
    </p:spTree>
    <p:extLst>
      <p:ext uri="{BB962C8B-B14F-4D97-AF65-F5344CB8AC3E}">
        <p14:creationId xmlns:p14="http://schemas.microsoft.com/office/powerpoint/2010/main" val="274172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předmětu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10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Historie a vývoj výpočetní techniky</a:t>
            </a:r>
          </a:p>
          <a:p>
            <a:r>
              <a:rPr lang="cs-CZ" dirty="0"/>
              <a:t>Fyzikální principy výpočetní techniky, proudové, elektrostatické a elektromagnetické pole</a:t>
            </a:r>
          </a:p>
          <a:p>
            <a:r>
              <a:rPr lang="cs-CZ" dirty="0"/>
              <a:t>Číselné soustavy, kódy, formáty čísel</a:t>
            </a:r>
          </a:p>
          <a:p>
            <a:r>
              <a:rPr lang="cs-CZ" dirty="0"/>
              <a:t>Základní pojmy </a:t>
            </a:r>
            <a:r>
              <a:rPr lang="cs-CZ" dirty="0" err="1"/>
              <a:t>Booleovy</a:t>
            </a:r>
            <a:r>
              <a:rPr lang="cs-CZ" dirty="0"/>
              <a:t> algebry, logické funkce a jejich úpravy, minimalizace logických funkcí, </a:t>
            </a:r>
            <a:r>
              <a:rPr lang="cs-CZ" dirty="0" err="1"/>
              <a:t>Karnaughovy</a:t>
            </a:r>
            <a:r>
              <a:rPr lang="cs-CZ" dirty="0"/>
              <a:t> mapy</a:t>
            </a:r>
          </a:p>
          <a:p>
            <a:r>
              <a:rPr lang="cs-CZ" dirty="0"/>
              <a:t>Kombinační a sekvenční logické obvody, klopné obvody</a:t>
            </a:r>
          </a:p>
          <a:p>
            <a:r>
              <a:rPr lang="cs-CZ" dirty="0"/>
              <a:t>Koncepce von Neumannova a Harvardská, základní schéma počítače, sběrnicová architektura, procesor a podpůrné obvody</a:t>
            </a:r>
          </a:p>
          <a:p>
            <a:r>
              <a:rPr lang="cs-CZ" dirty="0"/>
              <a:t>Systém přerušení a DMA</a:t>
            </a:r>
          </a:p>
          <a:p>
            <a:r>
              <a:rPr lang="cs-CZ" dirty="0"/>
              <a:t>Polovodičové paměti, parametry a použití</a:t>
            </a:r>
          </a:p>
          <a:p>
            <a:r>
              <a:rPr lang="cs-CZ" dirty="0"/>
              <a:t>Magnetický a optický záznam dat</a:t>
            </a:r>
          </a:p>
          <a:p>
            <a:r>
              <a:rPr lang="cs-CZ" dirty="0"/>
              <a:t>Zobrazovací soustava</a:t>
            </a:r>
          </a:p>
          <a:p>
            <a:r>
              <a:rPr lang="cs-CZ" dirty="0"/>
              <a:t>Programové vybavení počítače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156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Doporučená literatura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11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Antošová, Davídek: Číslicová technika, Kopp, 2018</a:t>
            </a:r>
          </a:p>
          <a:p>
            <a:r>
              <a:rPr lang="cs-CZ" dirty="0"/>
              <a:t>Blahovec: Elektrotechnika I, II, 6. vyd., Informatorium, 2016</a:t>
            </a:r>
          </a:p>
          <a:p>
            <a:r>
              <a:rPr lang="cs-CZ" dirty="0"/>
              <a:t>Blahovec: Elektrotechnika III, 6. vyd., Informatorium, 2015</a:t>
            </a:r>
          </a:p>
          <a:p>
            <a:r>
              <a:rPr lang="cs-CZ" dirty="0"/>
              <a:t>Postupně doplňované učební texty publikované v kurzu KIT-PRIPO na Olivě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737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Informace a materiály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12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Blackboard</a:t>
            </a:r>
            <a:r>
              <a:rPr lang="cs-CZ" dirty="0"/>
              <a:t> </a:t>
            </a:r>
            <a:r>
              <a:rPr lang="cs-CZ" dirty="0" err="1"/>
              <a:t>Learn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https://oliva.uhk.cz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Kurz KIT/PRIPO</a:t>
            </a:r>
          </a:p>
          <a:p>
            <a:r>
              <a:rPr lang="cs-CZ" dirty="0"/>
              <a:t>Telekomunikační systém MS Teams, bude-li potřeba</a:t>
            </a:r>
          </a:p>
          <a:p>
            <a:r>
              <a:rPr lang="cs-CZ" dirty="0"/>
              <a:t>Informační systém STAG</a:t>
            </a:r>
          </a:p>
          <a:p>
            <a:r>
              <a:rPr lang="cs-CZ" dirty="0"/>
              <a:t>Vybraní zájemci mohou současně zkusit absolvovat kurz </a:t>
            </a:r>
            <a:r>
              <a:rPr lang="cs-CZ" dirty="0">
                <a:solidFill>
                  <a:srgbClr val="0070C0"/>
                </a:solidFill>
              </a:rPr>
              <a:t>IT Essentials </a:t>
            </a:r>
            <a:r>
              <a:rPr lang="cs-CZ" dirty="0"/>
              <a:t>v rámci naší Cisco Net </a:t>
            </a:r>
            <a:r>
              <a:rPr lang="cs-CZ" dirty="0" err="1"/>
              <a:t>Academy</a:t>
            </a:r>
            <a:r>
              <a:rPr lang="cs-CZ" dirty="0"/>
              <a:t>. Zájem prosím projevit mailem na adresu peter.mikulecky@uhk.cz</a:t>
            </a:r>
          </a:p>
        </p:txBody>
      </p:sp>
    </p:spTree>
    <p:extLst>
      <p:ext uri="{BB962C8B-B14F-4D97-AF65-F5344CB8AC3E}">
        <p14:creationId xmlns:p14="http://schemas.microsoft.com/office/powerpoint/2010/main" val="17708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Obecné informace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Kontakt</a:t>
            </a:r>
          </a:p>
          <a:p>
            <a:pPr lvl="1"/>
            <a:r>
              <a:rPr lang="cs-CZ" dirty="0"/>
              <a:t>Přednášející prof. RNDr. Peter Mikulecký, PhD.</a:t>
            </a:r>
          </a:p>
          <a:p>
            <a:pPr lvl="2"/>
            <a:r>
              <a:rPr lang="cs-CZ" dirty="0"/>
              <a:t>peter.mikulecky@uhk.cz		kancelář 309</a:t>
            </a:r>
          </a:p>
          <a:p>
            <a:pPr lvl="1"/>
            <a:r>
              <a:rPr lang="cs-CZ" dirty="0"/>
              <a:t>Cvičící </a:t>
            </a:r>
          </a:p>
          <a:p>
            <a:pPr lvl="2"/>
            <a:r>
              <a:rPr lang="cs-CZ" dirty="0"/>
              <a:t>Ing. David Šec  </a:t>
            </a:r>
            <a:r>
              <a:rPr lang="cs-CZ" dirty="0">
                <a:solidFill>
                  <a:srgbClr val="0070C0"/>
                </a:solidFill>
              </a:rPr>
              <a:t>david.sec@uhk.cz</a:t>
            </a:r>
          </a:p>
          <a:p>
            <a:pPr lvl="2"/>
            <a:r>
              <a:rPr lang="cs-CZ" sz="2100" dirty="0">
                <a:solidFill>
                  <a:schemeClr val="tx1"/>
                </a:solidFill>
              </a:rPr>
              <a:t>Ing. Patrik Urbaník </a:t>
            </a:r>
            <a:r>
              <a:rPr lang="cs-CZ" sz="2100" dirty="0">
                <a:solidFill>
                  <a:srgbClr val="0070C0"/>
                </a:solidFill>
              </a:rPr>
              <a:t>patrik.urbanik@uhk.cz</a:t>
            </a:r>
          </a:p>
          <a:p>
            <a:r>
              <a:rPr lang="cs-CZ" dirty="0"/>
              <a:t>Předběžný rozvrh:</a:t>
            </a:r>
          </a:p>
          <a:p>
            <a:pPr lvl="1"/>
            <a:r>
              <a:rPr lang="cs-CZ" dirty="0"/>
              <a:t>Přednáška prof. P. Mikulecký úterý 9:55 posluchárna J1</a:t>
            </a:r>
          </a:p>
          <a:p>
            <a:pPr lvl="2"/>
            <a:r>
              <a:rPr lang="cs-CZ" dirty="0"/>
              <a:t>Zároveň v systému OLIVA (oliva.uhk.cz) v kurzu KIT-PRIPO každý týden naleznete novou přednášku v podobě prezentace.</a:t>
            </a:r>
          </a:p>
          <a:p>
            <a:pPr lvl="1"/>
            <a:r>
              <a:rPr lang="cs-CZ" dirty="0"/>
              <a:t>Cvičení Ing. David </a:t>
            </a:r>
            <a:r>
              <a:rPr lang="cs-CZ" dirty="0" err="1"/>
              <a:t>Šec</a:t>
            </a:r>
            <a:r>
              <a:rPr lang="cs-CZ" dirty="0"/>
              <a:t> </a:t>
            </a:r>
          </a:p>
          <a:p>
            <a:pPr lvl="2"/>
            <a:r>
              <a:rPr lang="cs-CZ" dirty="0"/>
              <a:t>úterý 14:05, 14:55,15:45 a16:35 na J3</a:t>
            </a:r>
          </a:p>
          <a:p>
            <a:pPr lvl="1"/>
            <a:r>
              <a:rPr lang="cs-CZ" dirty="0"/>
              <a:t>Cvičení Ing. Patrik Urbaník </a:t>
            </a:r>
          </a:p>
          <a:p>
            <a:pPr lvl="2"/>
            <a:r>
              <a:rPr lang="cs-CZ" dirty="0"/>
              <a:t>Pondělí 10:45 a 11:35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78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Vstupní test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Cílem vstupního testu je prověřit úroveň znalostí z oblastí souvisejících s obsahem předmětu PRIPO. Studentům, kteří v testu uspějí, bude dosažené hodnocení nabídnuto jako výslední známka z předmětu PRIPO. Pokud tuto známku akceptují, předmět PRIPO absolvují a nemusí dále předmět studovat. </a:t>
            </a:r>
          </a:p>
          <a:p>
            <a:r>
              <a:rPr lang="cs-CZ" dirty="0"/>
              <a:t>Vstupní test obsahuje 40 otázek, přičemž ke každé je nutno vybrat správnou odpověď z několika nabízených. </a:t>
            </a:r>
            <a:r>
              <a:rPr lang="cs-CZ" b="1" dirty="0"/>
              <a:t>U každé otázky je pouze jedna správná odpověď</a:t>
            </a:r>
            <a:r>
              <a:rPr lang="cs-CZ" dirty="0"/>
              <a:t>. Za správnou odpověď dostanete jeden bod. Výsledné hodnocení je dle následující tabulky, v testu je nutno dosáhnout na 60% správných odpovědí, tedy 24: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05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vstupního testu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Počet správných	Výsledná známka</a:t>
            </a:r>
          </a:p>
          <a:p>
            <a:pPr marL="0" indent="0">
              <a:buNone/>
            </a:pPr>
            <a:r>
              <a:rPr lang="cs-CZ" dirty="0"/>
              <a:t> odpovědí 	</a:t>
            </a:r>
          </a:p>
          <a:p>
            <a:pPr marL="0" indent="0">
              <a:buNone/>
            </a:pPr>
            <a:r>
              <a:rPr lang="cs-CZ" dirty="0"/>
              <a:t>	37 - 40		A</a:t>
            </a:r>
          </a:p>
          <a:p>
            <a:pPr marL="0" indent="0">
              <a:buNone/>
            </a:pPr>
            <a:r>
              <a:rPr lang="cs-CZ" dirty="0"/>
              <a:t>	34 - 36		B</a:t>
            </a:r>
          </a:p>
          <a:p>
            <a:pPr marL="0" indent="0">
              <a:buNone/>
            </a:pPr>
            <a:r>
              <a:rPr lang="cs-CZ" dirty="0"/>
              <a:t>	31 - 33		C</a:t>
            </a:r>
          </a:p>
          <a:p>
            <a:pPr marL="0" indent="0">
              <a:buNone/>
            </a:pPr>
            <a:r>
              <a:rPr lang="cs-CZ" dirty="0"/>
              <a:t>	28 - 30		D</a:t>
            </a:r>
          </a:p>
          <a:p>
            <a:pPr marL="0" indent="0">
              <a:buNone/>
            </a:pPr>
            <a:r>
              <a:rPr lang="cs-CZ" dirty="0"/>
              <a:t>	24 - 27		E</a:t>
            </a:r>
          </a:p>
          <a:p>
            <a:pPr marL="0" indent="0">
              <a:buNone/>
            </a:pPr>
            <a:r>
              <a:rPr lang="cs-CZ" dirty="0"/>
              <a:t>	23 a méně		test neklasifikován</a:t>
            </a:r>
          </a:p>
        </p:txBody>
      </p:sp>
    </p:spTree>
    <p:extLst>
      <p:ext uri="{BB962C8B-B14F-4D97-AF65-F5344CB8AC3E}">
        <p14:creationId xmlns:p14="http://schemas.microsoft.com/office/powerpoint/2010/main" val="226773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Vstupní test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5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Jak naložit s hodnocením vstupního testu</a:t>
            </a:r>
            <a:endParaRPr lang="cs-CZ" dirty="0">
              <a:sym typeface="Wingdings" panose="05000000000000000000" pitchFamily="2" charset="2"/>
            </a:endParaRPr>
          </a:p>
          <a:p>
            <a:pPr lvl="1"/>
            <a:r>
              <a:rPr lang="cs-CZ" dirty="0">
                <a:sym typeface="Wingdings" panose="05000000000000000000" pitchFamily="2" charset="2"/>
              </a:rPr>
              <a:t>známka A, B, C, D, nebo E z testu</a:t>
            </a:r>
          </a:p>
          <a:p>
            <a:pPr lvl="2"/>
            <a:r>
              <a:rPr lang="cs-CZ" dirty="0">
                <a:sym typeface="Wingdings" panose="05000000000000000000" pitchFamily="2" charset="2"/>
              </a:rPr>
              <a:t>známku můžete přijmout, nebo odmítnout </a:t>
            </a:r>
          </a:p>
          <a:p>
            <a:pPr lvl="3"/>
            <a:r>
              <a:rPr lang="cs-CZ" dirty="0">
                <a:sym typeface="Wingdings" panose="05000000000000000000" pitchFamily="2" charset="2"/>
              </a:rPr>
              <a:t>Pokud známku </a:t>
            </a:r>
            <a:r>
              <a:rPr lang="cs-CZ" b="1" u="sng" dirty="0">
                <a:sym typeface="Wingdings" panose="05000000000000000000" pitchFamily="2" charset="2"/>
              </a:rPr>
              <a:t>přijímáte</a:t>
            </a:r>
            <a:r>
              <a:rPr lang="cs-CZ" u="sng" dirty="0">
                <a:sym typeface="Wingdings" panose="05000000000000000000" pitchFamily="2" charset="2"/>
              </a:rPr>
              <a:t>,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>
                <a:solidFill>
                  <a:srgbClr val="FF0000"/>
                </a:solidFill>
                <a:sym typeface="Wingdings" panose="05000000000000000000" pitchFamily="2" charset="2"/>
              </a:rPr>
              <a:t>odhlaste</a:t>
            </a:r>
            <a:r>
              <a:rPr lang="cs-CZ" dirty="0">
                <a:sym typeface="Wingdings" panose="05000000000000000000" pitchFamily="2" charset="2"/>
              </a:rPr>
              <a:t> se prosím </a:t>
            </a:r>
            <a:r>
              <a:rPr lang="cs-CZ" dirty="0">
                <a:solidFill>
                  <a:srgbClr val="FF0000"/>
                </a:solidFill>
                <a:sym typeface="Wingdings" panose="05000000000000000000" pitchFamily="2" charset="2"/>
              </a:rPr>
              <a:t>ze cvičení</a:t>
            </a:r>
            <a:r>
              <a:rPr lang="cs-CZ" dirty="0">
                <a:sym typeface="Wingdings" panose="05000000000000000000" pitchFamily="2" charset="2"/>
              </a:rPr>
              <a:t>, ať nezabíráte místo těm, kteří budou chodit.</a:t>
            </a:r>
          </a:p>
          <a:p>
            <a:pPr lvl="3"/>
            <a:r>
              <a:rPr lang="cs-CZ" dirty="0">
                <a:solidFill>
                  <a:srgbClr val="FF0000"/>
                </a:solidFill>
                <a:sym typeface="Wingdings" panose="05000000000000000000" pitchFamily="2" charset="2"/>
              </a:rPr>
              <a:t>Neodhlasujte se </a:t>
            </a:r>
            <a:r>
              <a:rPr lang="cs-CZ" dirty="0">
                <a:sym typeface="Wingdings" panose="05000000000000000000" pitchFamily="2" charset="2"/>
              </a:rPr>
              <a:t>ve </a:t>
            </a:r>
            <a:r>
              <a:rPr lang="cs-CZ" dirty="0" err="1">
                <a:sym typeface="Wingdings" panose="05000000000000000000" pitchFamily="2" charset="2"/>
              </a:rPr>
              <a:t>STAGu</a:t>
            </a:r>
            <a:r>
              <a:rPr lang="cs-CZ" dirty="0">
                <a:sym typeface="Wingdings" panose="05000000000000000000" pitchFamily="2" charset="2"/>
              </a:rPr>
              <a:t> z předmětu, abych Vám mohl známku do </a:t>
            </a:r>
            <a:r>
              <a:rPr lang="cs-CZ" dirty="0" err="1">
                <a:sym typeface="Wingdings" panose="05000000000000000000" pitchFamily="2" charset="2"/>
              </a:rPr>
              <a:t>STAGu</a:t>
            </a:r>
            <a:r>
              <a:rPr lang="cs-CZ" dirty="0">
                <a:sym typeface="Wingdings" panose="05000000000000000000" pitchFamily="2" charset="2"/>
              </a:rPr>
              <a:t> zapsat! Zapište se formou pro uznání předmětu!</a:t>
            </a:r>
          </a:p>
          <a:p>
            <a:pPr lvl="3"/>
            <a:r>
              <a:rPr lang="cs-CZ" dirty="0">
                <a:sym typeface="Wingdings" panose="05000000000000000000" pitchFamily="2" charset="2"/>
              </a:rPr>
              <a:t>Pokud známku </a:t>
            </a:r>
            <a:r>
              <a:rPr lang="cs-CZ" b="1" u="sng" dirty="0">
                <a:sym typeface="Wingdings" panose="05000000000000000000" pitchFamily="2" charset="2"/>
              </a:rPr>
              <a:t>odmítáte</a:t>
            </a:r>
            <a:r>
              <a:rPr lang="cs-CZ" dirty="0">
                <a:sym typeface="Wingdings" panose="05000000000000000000" pitchFamily="2" charset="2"/>
              </a:rPr>
              <a:t>, budete na cvičení chodit a standardně absolvovat zápočet a poté i zkoušku.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Test nebyl klasifikován</a:t>
            </a:r>
          </a:p>
          <a:p>
            <a:pPr lvl="2"/>
            <a:r>
              <a:rPr lang="cs-CZ" dirty="0">
                <a:sym typeface="Wingdings" panose="05000000000000000000" pitchFamily="2" charset="2"/>
              </a:rPr>
              <a:t>účast na cvičeních povinná, předmět musíte absolvovat standardním způsobem (zápočet a zkouška)</a:t>
            </a:r>
          </a:p>
          <a:p>
            <a:pPr lvl="2"/>
            <a:endParaRPr lang="cs-CZ" dirty="0">
              <a:sym typeface="Wingdings" panose="05000000000000000000" pitchFamily="2" charset="2"/>
            </a:endParaRPr>
          </a:p>
          <a:p>
            <a:pPr lvl="1"/>
            <a:r>
              <a:rPr lang="cs-CZ" dirty="0">
                <a:sym typeface="Wingdings" panose="05000000000000000000" pitchFamily="2" charset="2"/>
              </a:rPr>
              <a:t>výsledky testů najdete na </a:t>
            </a:r>
            <a:r>
              <a:rPr lang="cs-CZ" dirty="0" err="1">
                <a:sym typeface="Wingdings" panose="05000000000000000000" pitchFamily="2" charset="2"/>
              </a:rPr>
              <a:t>Blackboard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Learn</a:t>
            </a:r>
            <a:r>
              <a:rPr lang="cs-CZ" dirty="0">
                <a:sym typeface="Wingdings" panose="05000000000000000000" pitchFamily="2" charset="2"/>
              </a:rPr>
              <a:t> (oliva.uhk.cz)</a:t>
            </a:r>
          </a:p>
        </p:txBody>
      </p:sp>
    </p:spTree>
    <p:extLst>
      <p:ext uri="{BB962C8B-B14F-4D97-AF65-F5344CB8AC3E}">
        <p14:creationId xmlns:p14="http://schemas.microsoft.com/office/powerpoint/2010/main" val="124506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Podmínky absolvování předmětu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6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Přednášky</a:t>
            </a:r>
          </a:p>
          <a:p>
            <a:pPr lvl="1"/>
            <a:r>
              <a:rPr lang="cs-CZ" dirty="0"/>
              <a:t>Přednášky najdete v kurzu KIT-PRIPO v systému OLIVA</a:t>
            </a:r>
          </a:p>
          <a:p>
            <a:r>
              <a:rPr lang="cs-CZ" dirty="0"/>
              <a:t>Podmínky získání zápočtu</a:t>
            </a:r>
          </a:p>
          <a:p>
            <a:pPr lvl="1"/>
            <a:r>
              <a:rPr lang="cs-CZ" dirty="0"/>
              <a:t>Účast na cvičeních je povinná</a:t>
            </a:r>
          </a:p>
          <a:p>
            <a:pPr lvl="2"/>
            <a:r>
              <a:rPr lang="cs-CZ" dirty="0"/>
              <a:t>jsou tolerovány max. 2 absence</a:t>
            </a:r>
          </a:p>
          <a:p>
            <a:pPr lvl="1"/>
            <a:r>
              <a:rPr lang="cs-CZ" dirty="0"/>
              <a:t>Píše se zápočtový test</a:t>
            </a:r>
          </a:p>
          <a:p>
            <a:pPr lvl="1"/>
            <a:r>
              <a:rPr lang="cs-CZ" dirty="0"/>
              <a:t>V případě nezdaru lze zápočtový test jednou opakovat</a:t>
            </a:r>
          </a:p>
          <a:p>
            <a:r>
              <a:rPr lang="cs-CZ" dirty="0"/>
              <a:t>Podmínky získání zkoušky</a:t>
            </a:r>
          </a:p>
          <a:p>
            <a:pPr lvl="1"/>
            <a:r>
              <a:rPr lang="cs-CZ" dirty="0"/>
              <a:t>Získaný zápočet</a:t>
            </a:r>
          </a:p>
          <a:p>
            <a:pPr lvl="1"/>
            <a:r>
              <a:rPr lang="cs-CZ" dirty="0"/>
              <a:t>Zkouškový test, případně ústní dozkoušení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877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Podmínky uznání předmětu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7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Předmět uznat lze, a sice:</a:t>
            </a:r>
          </a:p>
          <a:p>
            <a:pPr lvl="1"/>
            <a:r>
              <a:rPr lang="cs-CZ" dirty="0"/>
              <a:t>Bez problému, pokud Vaše hodnocení bylo lepší, než E</a:t>
            </a:r>
          </a:p>
          <a:p>
            <a:pPr lvl="1"/>
            <a:r>
              <a:rPr lang="cs-CZ" dirty="0"/>
              <a:t>Uznání předmětu s hodnocením E řeším individuálně</a:t>
            </a:r>
          </a:p>
          <a:p>
            <a:pPr lvl="1"/>
            <a:r>
              <a:rPr lang="cs-CZ" dirty="0"/>
              <a:t>U absolventů podobných předmětů na jiných školách řeším individuálně</a:t>
            </a:r>
          </a:p>
          <a:p>
            <a:r>
              <a:rPr lang="cs-CZ" dirty="0"/>
              <a:t>Co nutno udělat:</a:t>
            </a:r>
          </a:p>
          <a:p>
            <a:pPr lvl="1"/>
            <a:r>
              <a:rPr lang="cs-CZ" dirty="0"/>
              <a:t>Požádat na Studijním oddělení o uznání předmětu (předmětů), je na to formulář (informace dá Studijní oddělení)</a:t>
            </a:r>
          </a:p>
          <a:p>
            <a:pPr lvl="1"/>
            <a:r>
              <a:rPr lang="cs-CZ" dirty="0"/>
              <a:t>Potvrzenou žádost a výpis studijních výsledků oskenovat a poslat na můj e-mail</a:t>
            </a:r>
          </a:p>
          <a:p>
            <a:pPr lvl="1"/>
            <a:r>
              <a:rPr lang="cs-CZ" dirty="0"/>
              <a:t>Své rozhodnutí Vám sdělím v odpovědi na onen mail, případné hodnocení zapíši do </a:t>
            </a:r>
            <a:r>
              <a:rPr lang="cs-CZ" dirty="0" err="1"/>
              <a:t>STAGu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927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Časový plán semestru po týdnech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8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1.	vstupní test</a:t>
            </a:r>
          </a:p>
          <a:p>
            <a:r>
              <a:rPr lang="cs-CZ" dirty="0"/>
              <a:t>2.	úprava seznamu studentů na cvičeních</a:t>
            </a:r>
          </a:p>
          <a:p>
            <a:r>
              <a:rPr lang="cs-CZ" dirty="0"/>
              <a:t>3.	</a:t>
            </a:r>
          </a:p>
          <a:p>
            <a:r>
              <a:rPr lang="cs-CZ" dirty="0"/>
              <a:t>4. 	  </a:t>
            </a:r>
          </a:p>
          <a:p>
            <a:r>
              <a:rPr lang="cs-CZ" dirty="0"/>
              <a:t>5.	  </a:t>
            </a:r>
          </a:p>
          <a:p>
            <a:r>
              <a:rPr lang="cs-CZ" dirty="0"/>
              <a:t>6.</a:t>
            </a:r>
          </a:p>
          <a:p>
            <a:r>
              <a:rPr lang="cs-CZ" dirty="0"/>
              <a:t>7.</a:t>
            </a:r>
          </a:p>
          <a:p>
            <a:r>
              <a:rPr lang="cs-CZ" dirty="0"/>
              <a:t>8.</a:t>
            </a:r>
          </a:p>
          <a:p>
            <a:r>
              <a:rPr lang="cs-CZ" dirty="0"/>
              <a:t>9.</a:t>
            </a:r>
          </a:p>
          <a:p>
            <a:r>
              <a:rPr lang="cs-CZ" dirty="0"/>
              <a:t>10.</a:t>
            </a:r>
          </a:p>
          <a:p>
            <a:r>
              <a:rPr lang="cs-CZ" dirty="0"/>
              <a:t>11.</a:t>
            </a:r>
          </a:p>
          <a:p>
            <a:r>
              <a:rPr lang="cs-CZ" dirty="0"/>
              <a:t>12.	  zápočty</a:t>
            </a:r>
          </a:p>
          <a:p>
            <a:r>
              <a:rPr lang="cs-CZ" dirty="0"/>
              <a:t>13.	  zápočty a zkoušky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Pravá složená závorka 4"/>
          <p:cNvSpPr/>
          <p:nvPr/>
        </p:nvSpPr>
        <p:spPr>
          <a:xfrm>
            <a:off x="1459232" y="2060848"/>
            <a:ext cx="288032" cy="3384376"/>
          </a:xfrm>
          <a:prstGeom prst="rightBrace">
            <a:avLst>
              <a:gd name="adj1" fmla="val 5830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862515" y="352220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výuka</a:t>
            </a:r>
          </a:p>
        </p:txBody>
      </p:sp>
    </p:spTree>
    <p:extLst>
      <p:ext uri="{BB962C8B-B14F-4D97-AF65-F5344CB8AC3E}">
        <p14:creationId xmlns:p14="http://schemas.microsoft.com/office/powerpoint/2010/main" val="221418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a cíle předmětu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9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Náplní předmětu je vysvětlení základních fyzikálních a technických principů nezbytných pro pochopení činnosti počítače. Cílem předmětu je seznámení se s teoretickými základy fungování počítače, se základními stavebními prvky počítače, jejich funkcí a použitím ve výpočetním systému.</a:t>
            </a:r>
          </a:p>
          <a:p>
            <a:r>
              <a:rPr lang="cs-CZ" dirty="0"/>
              <a:t>Student si osvojí základní znalosti o stavbě počítače a principech jeho fungování. Bude schopen využít získané poznatky i pro objasnění činnosti dalších technických zařízení.</a:t>
            </a:r>
          </a:p>
        </p:txBody>
      </p:sp>
    </p:spTree>
    <p:extLst>
      <p:ext uri="{BB962C8B-B14F-4D97-AF65-F5344CB8AC3E}">
        <p14:creationId xmlns:p14="http://schemas.microsoft.com/office/powerpoint/2010/main" val="34304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ůvod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Původ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ůvod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656</TotalTime>
  <Words>854</Words>
  <Application>Microsoft Office PowerPoint</Application>
  <PresentationFormat>Předvádění na obrazovce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Gill Sans MT</vt:lpstr>
      <vt:lpstr>Wingdings</vt:lpstr>
      <vt:lpstr>Wingdings 3</vt:lpstr>
      <vt:lpstr>Původ</vt:lpstr>
      <vt:lpstr>PRIPO – úvodní informace</vt:lpstr>
      <vt:lpstr>Obecné informace</vt:lpstr>
      <vt:lpstr>Vstupní test</vt:lpstr>
      <vt:lpstr>Hodnocení vstupního testu</vt:lpstr>
      <vt:lpstr>Vstupní test</vt:lpstr>
      <vt:lpstr>Podmínky absolvování předmětu</vt:lpstr>
      <vt:lpstr>Podmínky uznání předmětu</vt:lpstr>
      <vt:lpstr>Časový plán semestru po týdnech</vt:lpstr>
      <vt:lpstr>Obsah a cíle předmětu</vt:lpstr>
      <vt:lpstr>Obsah předmětu</vt:lpstr>
      <vt:lpstr>Doporučená literatura</vt:lpstr>
      <vt:lpstr>Informace a materiály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Doma</dc:creator>
  <cp:lastModifiedBy>Mikulecký Peter</cp:lastModifiedBy>
  <cp:revision>58</cp:revision>
  <dcterms:created xsi:type="dcterms:W3CDTF">2014-09-19T06:53:03Z</dcterms:created>
  <dcterms:modified xsi:type="dcterms:W3CDTF">2023-09-13T07:37:30Z</dcterms:modified>
  <cp:contentStatus/>
</cp:coreProperties>
</file>