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6" r:id="rId8"/>
    <p:sldId id="273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90" d="100"/>
          <a:sy n="90" d="100"/>
        </p:scale>
        <p:origin x="196" y="4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de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65763"/>
            <a:ext cx="11963400" cy="1711037"/>
          </a:xfrm>
        </p:spPr>
        <p:txBody>
          <a:bodyPr>
            <a:normAutofit fontScale="90000"/>
          </a:bodyPr>
          <a:lstStyle/>
          <a:p>
            <a:r>
              <a:rPr lang="en-US" dirty="0"/>
              <a:t>2015-18 English Premier League </a:t>
            </a:r>
            <a:br>
              <a:rPr lang="en-US" dirty="0"/>
            </a:br>
            <a:r>
              <a:rPr lang="en-US" sz="4400" dirty="0"/>
              <a:t>IST687 – Introduction to Data Science</a:t>
            </a:r>
            <a:br>
              <a:rPr lang="en-US" sz="4400" dirty="0"/>
            </a:br>
            <a:r>
              <a:rPr lang="en-US" sz="4400" dirty="0"/>
              <a:t>Group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Amani </a:t>
            </a:r>
            <a:r>
              <a:rPr lang="en-US" dirty="0" err="1"/>
              <a:t>Alawneh</a:t>
            </a:r>
            <a:r>
              <a:rPr lang="en-US" dirty="0"/>
              <a:t>, Martin Alonso, Michael </a:t>
            </a:r>
            <a:r>
              <a:rPr lang="en-US" dirty="0" err="1"/>
              <a:t>Cerutti</a:t>
            </a:r>
            <a:r>
              <a:rPr lang="en-US" dirty="0"/>
              <a:t>, Susannah Cleland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0875" y="609600"/>
            <a:ext cx="9144000" cy="762000"/>
          </a:xfrm>
        </p:spPr>
        <p:txBody>
          <a:bodyPr/>
          <a:lstStyle/>
          <a:p>
            <a:r>
              <a:rPr lang="en-US" dirty="0"/>
              <a:t>The 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project works with data from the English Premier League. </a:t>
            </a:r>
          </a:p>
          <a:p>
            <a:r>
              <a:rPr lang="en-US" dirty="0"/>
              <a:t>The data gathered includes: </a:t>
            </a:r>
          </a:p>
          <a:p>
            <a:pPr lvl="1"/>
            <a:r>
              <a:rPr lang="en-US" dirty="0"/>
              <a:t>Goals scored (including at half-time), goals allowed, shots taken and allowed, win, lose, or drew, fouls committed, and whether they received any yellow or red cards.</a:t>
            </a:r>
          </a:p>
          <a:p>
            <a:r>
              <a:rPr lang="en-US" dirty="0"/>
              <a:t>We expect teams that score more goals tend to win more games but, looking at goal differential, we might find that this is not the case. </a:t>
            </a:r>
          </a:p>
          <a:p>
            <a:r>
              <a:rPr lang="en-US" dirty="0"/>
              <a:t>We also want to see whether there are other factors that are pushing a teams’ likelihood to win - such as:</a:t>
            </a:r>
          </a:p>
          <a:p>
            <a:pPr lvl="1"/>
            <a:r>
              <a:rPr lang="en-US" dirty="0"/>
              <a:t>The number of shots, shots on goal, and corner kicks taken.</a:t>
            </a:r>
          </a:p>
          <a:p>
            <a:pPr lvl="1"/>
            <a:r>
              <a:rPr lang="en-US" dirty="0"/>
              <a:t>Home field advantage.</a:t>
            </a:r>
          </a:p>
          <a:p>
            <a:pPr lvl="1"/>
            <a:r>
              <a:rPr lang="en-US" dirty="0"/>
              <a:t>Categorical data such as the referee overseeing the match. </a:t>
            </a:r>
          </a:p>
          <a:p>
            <a:r>
              <a:rPr lang="en-US" dirty="0"/>
              <a:t>We manipulated the dataset to try and gauge the following: </a:t>
            </a:r>
          </a:p>
          <a:p>
            <a:pPr lvl="1"/>
            <a:r>
              <a:rPr lang="en-US" dirty="0"/>
              <a:t>Factors are able to predict a win.</a:t>
            </a:r>
          </a:p>
          <a:p>
            <a:pPr lvl="1"/>
            <a:r>
              <a:rPr lang="en-US" dirty="0"/>
              <a:t>Factors likely to separate winning teams from losing teams.</a:t>
            </a:r>
          </a:p>
          <a:p>
            <a:pPr lvl="1"/>
            <a:r>
              <a:rPr lang="en-US" dirty="0"/>
              <a:t>What can teams from the bottom of the chart learn from teams at the top.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284412"/>
            <a:ext cx="5257800" cy="2289175"/>
          </a:xfrm>
        </p:spPr>
        <p:txBody>
          <a:bodyPr>
            <a:normAutofit/>
          </a:bodyPr>
          <a:lstStyle/>
          <a:p>
            <a:r>
              <a:rPr lang="en-US" dirty="0"/>
              <a:t>Is there a home-field advantage in soccer? </a:t>
            </a:r>
          </a:p>
          <a:p>
            <a:r>
              <a:rPr lang="en-US" dirty="0"/>
              <a:t>Does the score at half-time affect the final score of the game?</a:t>
            </a:r>
          </a:p>
          <a:p>
            <a:pPr lvl="0"/>
            <a:r>
              <a:rPr lang="en-US" dirty="0"/>
              <a:t>Are the number of fouls, cards, shots allowed, and the result of the game correlated?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63521-99F1-4781-B894-7FB5BDFA4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9400" y="1714500"/>
            <a:ext cx="49657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57E1D-AA0F-466F-A7B4-0E0B067C3BCD}"/>
              </a:ext>
            </a:extLst>
          </p:cNvPr>
          <p:cNvSpPr txBox="1"/>
          <p:nvPr/>
        </p:nvSpPr>
        <p:spPr>
          <a:xfrm>
            <a:off x="1130300" y="6878972"/>
            <a:ext cx="9959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Cod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en-US" dirty="0"/>
              <a:t>Data Manipulation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9C43-C0B6-4E22-9C08-0A470944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first quality assessment was to check that there were no missing values within the dataset.</a:t>
            </a:r>
          </a:p>
          <a:p>
            <a:r>
              <a:rPr lang="en-US" dirty="0"/>
              <a:t>After that, we made sure that the data types were correct, i.e. strings weren’t stored as factors, numbers were numeric, and dates were stored as dates.</a:t>
            </a:r>
          </a:p>
          <a:p>
            <a:r>
              <a:rPr lang="en-US" dirty="0"/>
              <a:t>Last, we transformed the dataset in order to have one row per team per date, renamed the columns, dropped the betting line columns, and added a flag to signal whether the team in question was the home or away team.</a:t>
            </a:r>
          </a:p>
          <a:p>
            <a:r>
              <a:rPr lang="en-US" dirty="0"/>
              <a:t>The original dataset had 65 columns and 380 rows. The variables included date, teams playing, referee, match results and goals both at half-time and at the end of regulation, match statistics. </a:t>
            </a:r>
          </a:p>
          <a:p>
            <a:pPr lvl="1"/>
            <a:r>
              <a:rPr lang="en-US" dirty="0"/>
              <a:t>We transformed this data so as to end with 24 columns and 780 rows.</a:t>
            </a:r>
          </a:p>
          <a:p>
            <a:r>
              <a:rPr lang="en-US" dirty="0"/>
              <a:t>In addition, we also created three columns:</a:t>
            </a:r>
          </a:p>
          <a:p>
            <a:pPr lvl="1"/>
            <a:r>
              <a:rPr lang="en-US" dirty="0"/>
              <a:t>A Win Flag.</a:t>
            </a:r>
          </a:p>
          <a:p>
            <a:pPr lvl="1"/>
            <a:r>
              <a:rPr lang="en-US" dirty="0"/>
              <a:t>Half-time Goal Differential.</a:t>
            </a:r>
          </a:p>
          <a:p>
            <a:pPr lvl="1"/>
            <a:r>
              <a:rPr lang="en-US" dirty="0"/>
              <a:t>Sum of yellow and red cards. 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1368-83B2-49A4-93D1-87D4FF86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F7FC9-249F-4F94-8D10-A1292B9F49C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4648200" cy="2133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AB3EC-5DE4-4ABF-8DDF-DBC7F229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4343400" cy="4191000"/>
          </a:xfrm>
        </p:spPr>
        <p:txBody>
          <a:bodyPr>
            <a:normAutofit/>
          </a:bodyPr>
          <a:lstStyle/>
          <a:p>
            <a:r>
              <a:rPr lang="en-US" dirty="0"/>
              <a:t>We found that home-field advantage was significant when determining a win. </a:t>
            </a:r>
          </a:p>
          <a:p>
            <a:r>
              <a:rPr lang="en-US" dirty="0"/>
              <a:t>This is probably due to the natural competitiveness of the EPL. </a:t>
            </a:r>
          </a:p>
          <a:p>
            <a:r>
              <a:rPr lang="en-US" dirty="0"/>
              <a:t>Only two teams have a Home/</a:t>
            </a:r>
            <a:r>
              <a:rPr lang="en-US" dirty="0" err="1"/>
              <a:t>Avay</a:t>
            </a:r>
            <a:r>
              <a:rPr lang="en-US" dirty="0"/>
              <a:t> split that is significant, while one has a bigger away split. </a:t>
            </a:r>
          </a:p>
          <a:p>
            <a:r>
              <a:rPr lang="en-US" dirty="0"/>
              <a:t>Home teams tend to have more shot opportunities but they don’t appear to be significant.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30B7B-5335-4C00-A465-15AD5016E5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4648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F84C-F7D8-4FCC-9EC5-2748C9FF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371600"/>
            <a:ext cx="9829800" cy="5181600"/>
          </a:xfrm>
        </p:spPr>
        <p:txBody>
          <a:bodyPr>
            <a:normAutofit/>
          </a:bodyPr>
          <a:lstStyle/>
          <a:p>
            <a:r>
              <a:rPr lang="en-US" dirty="0"/>
              <a:t>When using Logistic Variable reduction we the more meaningful factors that influenced the result of a game were: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Scenarios from the model:</a:t>
            </a:r>
          </a:p>
          <a:p>
            <a:pPr lvl="1"/>
            <a:r>
              <a:rPr lang="en-US" dirty="0"/>
              <a:t>Team has: 2 goals | 0 Halftime Diff | 3 shots on target for opponent | 1 Red Card</a:t>
            </a:r>
          </a:p>
          <a:p>
            <a:pPr lvl="2"/>
            <a:r>
              <a:rPr lang="en-US" dirty="0"/>
              <a:t>TEAM HAS AN </a:t>
            </a:r>
            <a:r>
              <a:rPr lang="en-US" sz="2000" b="1" dirty="0"/>
              <a:t>55% </a:t>
            </a:r>
            <a:r>
              <a:rPr lang="en-US" dirty="0"/>
              <a:t>CHANCE OF WINNING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Team has: 2 goals | -1 Halftime Diff | 4 shots on target for opponent | 0 Red Card</a:t>
            </a:r>
          </a:p>
          <a:p>
            <a:pPr lvl="2"/>
            <a:r>
              <a:rPr lang="en-US" dirty="0"/>
              <a:t>TEAM HAS AN 37</a:t>
            </a:r>
            <a:r>
              <a:rPr lang="en-US" sz="2000" b="1" dirty="0"/>
              <a:t>% </a:t>
            </a:r>
            <a:r>
              <a:rPr lang="en-US" dirty="0"/>
              <a:t>CHANCE OF WINNING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82930"/>
              </p:ext>
            </p:extLst>
          </p:nvPr>
        </p:nvGraphicFramePr>
        <p:xfrm>
          <a:off x="1981200" y="2209800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 explained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Goals Scored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more goals the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Halftime</a:t>
                      </a:r>
                      <a:r>
                        <a:rPr lang="en-US" baseline="0" dirty="0"/>
                        <a:t> Differential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.969</a:t>
                      </a:r>
                      <a:r>
                        <a:rPr lang="en-US" sz="1200" dirty="0"/>
                        <a:t>- winning at</a:t>
                      </a:r>
                      <a:r>
                        <a:rPr lang="en-US" sz="1200" baseline="0" dirty="0"/>
                        <a:t> halftime the better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Opp. Shots on</a:t>
                      </a:r>
                      <a:r>
                        <a:rPr lang="en-US" baseline="0" dirty="0"/>
                        <a:t>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-0.52</a:t>
                      </a:r>
                      <a:r>
                        <a:rPr lang="en-US" sz="1200" dirty="0"/>
                        <a:t>- less shots on target given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r>
                        <a:rPr lang="en-US" baseline="0" dirty="0"/>
                        <a:t>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 </a:t>
                      </a:r>
                      <a:r>
                        <a:rPr lang="en-US" sz="1050" dirty="0"/>
                        <a:t>– less red cards results in more wins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ECF84C-F7D8-4FCC-9EC5-2748C9FF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049000" cy="5410200"/>
          </a:xfrm>
        </p:spPr>
        <p:txBody>
          <a:bodyPr>
            <a:normAutofit/>
          </a:bodyPr>
          <a:lstStyle/>
          <a:p>
            <a:r>
              <a:rPr lang="en-US" dirty="0"/>
              <a:t>Using the same variables we built additional models to compare for accuracy</a:t>
            </a:r>
          </a:p>
          <a:p>
            <a:pPr lvl="1"/>
            <a:r>
              <a:rPr lang="en-US" dirty="0"/>
              <a:t>We compared three models (KSVM, SVM, and Naïve Bayes) and found the SVM model to be the most accurate, correctly predicting 53.6% of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need to re-assess and pull in other variables or models for consideration.</a:t>
            </a:r>
          </a:p>
          <a:p>
            <a:pPr lvl="1"/>
            <a:r>
              <a:rPr lang="en-US" dirty="0"/>
              <a:t>We also measured other rates for the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  <a:endParaRPr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14328"/>
            <a:ext cx="9554861" cy="235300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662372"/>
            <a:ext cx="3695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1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4A1B-E50C-4188-978A-5201C2F3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F4A6-1E0B-4D3D-BCA3-9EC4B90C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Home Field Advantage had very little effect on the outcome of a match (51 percent). </a:t>
            </a:r>
          </a:p>
          <a:p>
            <a:r>
              <a:rPr lang="en-US" dirty="0"/>
              <a:t>Score at half-time also has a high correlation when explaining the end result. </a:t>
            </a:r>
          </a:p>
          <a:p>
            <a:r>
              <a:rPr lang="en-US" dirty="0"/>
              <a:t>Team discipline (shots allowed, fouls committed, cards received) did have an effect on the outcome of the match. </a:t>
            </a:r>
          </a:p>
          <a:p>
            <a:r>
              <a:rPr lang="en-US" dirty="0"/>
              <a:t>There are many more factors we would have wanted to explore (</a:t>
            </a:r>
            <a:r>
              <a:rPr lang="en-US" dirty="0" err="1"/>
              <a:t>i.e</a:t>
            </a:r>
            <a:r>
              <a:rPr lang="en-US" dirty="0"/>
              <a:t> betting odds, free kicks, player history) that could better predict match outcome.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43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233</TotalTime>
  <Words>784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2015-18 English Premier League  IST687 – Introduction to Data Science Group 2</vt:lpstr>
      <vt:lpstr>The Data</vt:lpstr>
      <vt:lpstr>Business Questions</vt:lpstr>
      <vt:lpstr>Data Manipulation </vt:lpstr>
      <vt:lpstr>Descriptive statistics</vt:lpstr>
      <vt:lpstr>Answers</vt:lpstr>
      <vt:lpstr>Answers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Susannah Cleland</dc:creator>
  <cp:lastModifiedBy>Martin Alonso</cp:lastModifiedBy>
  <cp:revision>19</cp:revision>
  <dcterms:created xsi:type="dcterms:W3CDTF">2018-09-17T04:49:34Z</dcterms:created>
  <dcterms:modified xsi:type="dcterms:W3CDTF">2018-09-25T01:47:48Z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