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312" r:id="rId3"/>
    <p:sldId id="311" r:id="rId4"/>
    <p:sldId id="321" r:id="rId5"/>
    <p:sldId id="318" r:id="rId6"/>
    <p:sldId id="319" r:id="rId7"/>
    <p:sldId id="313" r:id="rId8"/>
    <p:sldId id="314" r:id="rId9"/>
    <p:sldId id="320" r:id="rId10"/>
    <p:sldId id="322" r:id="rId11"/>
    <p:sldId id="315" r:id="rId12"/>
    <p:sldId id="316" r:id="rId13"/>
  </p:sldIdLst>
  <p:sldSz cx="9144000" cy="5143500" type="screen16x9"/>
  <p:notesSz cx="6858000" cy="9144000"/>
  <p:embeddedFontLst>
    <p:embeddedFont>
      <p:font typeface="Commissioner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EF410-5342-7870-521A-EBF3B4B3EC9A}" v="24" dt="2024-11-20T17:58:50.830"/>
    <p1510:client id="{90F94932-3619-17F5-957F-EE2F65B81368}" v="497" dt="2024-11-20T20:35:09.894"/>
  </p1510:revLst>
</p1510:revInfo>
</file>

<file path=ppt/tableStyles.xml><?xml version="1.0" encoding="utf-8"?>
<a:tblStyleLst xmlns:a="http://schemas.openxmlformats.org/drawingml/2006/main" def="{9C87945B-4B3C-4BEB-A5C3-CAB1AFB1A2D8}">
  <a:tblStyle styleId="{9C87945B-4B3C-4BEB-A5C3-CAB1AFB1A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font" Target="fonts/font2.fntdata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font" Target="fonts/font1.fntdata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notesMaster" Target="notesMasters/notesMaster1.xml" Id="rId14" /><Relationship Type="http://schemas.microsoft.com/office/2015/10/relationships/revisionInfo" Target="revisionInfo.xml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5" hasCustomPrompt="1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8" hasCustomPrompt="1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9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hasCustomPrompt="1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2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3" hasCustomPrompt="1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4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5" hasCustomPrompt="1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22" name="Google Shape;122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61" name="Google Shape;161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67" name="Google Shape;167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2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3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2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3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5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2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3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4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5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6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2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4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6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8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2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4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6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2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3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4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5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6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7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8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9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3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4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5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/>
          <p:nvPr/>
        </p:nvSpPr>
        <p:spPr>
          <a:xfrm rot="10800000" flipH="1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 rot="10800000" flipH="1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55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2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5" y="1290887"/>
            <a:ext cx="5762309" cy="194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300" err="1"/>
              <a:t>Agrupamento</a:t>
            </a:r>
            <a:r>
              <a:rPr lang="en" sz="3300"/>
              <a:t> (Clustering) e IA </a:t>
            </a:r>
            <a:r>
              <a:rPr lang="en" sz="3300" err="1"/>
              <a:t>Generativa</a:t>
            </a:r>
            <a:r>
              <a:rPr lang="en" sz="3300"/>
              <a:t> – PLN</a:t>
            </a:r>
            <a:endParaRPr lang="pt-BR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Breno Fernandes, Daniel Barbosa, Mariana Ribeiro e João Pereira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38BA17A-DB2C-8564-092D-F862C5CC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03" y="897472"/>
            <a:ext cx="6760242" cy="483535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8D99237B-808E-19A8-078A-783B1DB2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03" y="1638020"/>
            <a:ext cx="6760243" cy="491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AC6E4D-56A3-15B1-9628-D106D504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03" y="2390541"/>
            <a:ext cx="6760243" cy="4902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26EDE5-D77C-F657-7748-EABB0D35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802" y="3114435"/>
            <a:ext cx="6760243" cy="4862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DFD194-C8EC-EBAB-1266-90410370F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802" y="3845380"/>
            <a:ext cx="6760243" cy="4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649428-7C40-AD15-E28C-FA739AF6A2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7948" y="186235"/>
            <a:ext cx="6550106" cy="870000"/>
          </a:xfrm>
        </p:spPr>
        <p:txBody>
          <a:bodyPr/>
          <a:lstStyle/>
          <a:p>
            <a:r>
              <a:rPr lang="pt-BR" sz="3000"/>
              <a:t>Resultados em PLN</a:t>
            </a:r>
            <a:endParaRPr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CC2AD76-8B67-496E-B732-EB690CF4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49" y="1347432"/>
            <a:ext cx="6406977" cy="697500"/>
          </a:xfrm>
        </p:spPr>
        <p:txBody>
          <a:bodyPr/>
          <a:lstStyle/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/>
              <a:t>Textos limpos e homogêneos.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/>
              <a:t>Representação semântica via </a:t>
            </a:r>
            <a:r>
              <a:rPr lang="pt-BR" err="1"/>
              <a:t>embeddings</a:t>
            </a:r>
            <a:r>
              <a:rPr lang="pt-BR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/>
              <a:t>Insights: Tendências e recomendação personalizada.</a:t>
            </a:r>
          </a:p>
        </p:txBody>
      </p:sp>
    </p:spTree>
    <p:extLst>
      <p:ext uri="{BB962C8B-B14F-4D97-AF65-F5344CB8AC3E}">
        <p14:creationId xmlns:p14="http://schemas.microsoft.com/office/powerpoint/2010/main" val="41859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DBE8C-55FE-0691-70E2-77B9E257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622" y="641127"/>
            <a:ext cx="6241531" cy="800400"/>
          </a:xfrm>
        </p:spPr>
        <p:txBody>
          <a:bodyPr/>
          <a:lstStyle/>
          <a:p>
            <a:r>
              <a:rPr lang="pt-BR"/>
              <a:t>Conclusões e Melhorias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5687C-0A29-4935-DC50-933615AC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811" y="1325476"/>
            <a:ext cx="8569206" cy="1246500"/>
          </a:xfrm>
        </p:spPr>
        <p:txBody>
          <a:bodyPr/>
          <a:lstStyle/>
          <a:p>
            <a:pPr algn="l">
              <a:lnSpc>
                <a:spcPct val="114999"/>
              </a:lnSpc>
            </a:pPr>
            <a:endParaRPr lang="pt-BR"/>
          </a:p>
          <a:p>
            <a:pPr algn="l">
              <a:lnSpc>
                <a:spcPct val="114999"/>
              </a:lnSpc>
            </a:pPr>
            <a:r>
              <a:rPr lang="pt-BR"/>
              <a:t>Conclusões: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pt-BR" err="1"/>
              <a:t>Clustering</a:t>
            </a:r>
            <a:r>
              <a:rPr lang="pt-BR"/>
              <a:t> eficiente para análise de dados não rotulados.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pt-BR"/>
              <a:t>IA Generativa otimizou o processamento de textos jornalísticos.</a:t>
            </a:r>
          </a:p>
          <a:p>
            <a:pPr algn="l">
              <a:lnSpc>
                <a:spcPct val="114999"/>
              </a:lnSpc>
            </a:pPr>
            <a:endParaRPr lang="pt-BR"/>
          </a:p>
          <a:p>
            <a:pPr algn="l">
              <a:lnSpc>
                <a:spcPct val="114999"/>
              </a:lnSpc>
            </a:pPr>
            <a:r>
              <a:rPr lang="pt-BR"/>
              <a:t>Melhorias Futuras: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pt-BR"/>
              <a:t>Testar redução de dimensionalidade.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pt-BR"/>
              <a:t>Adotar novas métricas e técnicas para </a:t>
            </a:r>
            <a:r>
              <a:rPr lang="pt-BR" err="1"/>
              <a:t>Clustering</a:t>
            </a:r>
            <a:r>
              <a:rPr lang="pt-BR"/>
              <a:t>.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pt-BR"/>
              <a:t>Expandir análise para outros gêneros textuais.</a:t>
            </a:r>
          </a:p>
        </p:txBody>
      </p:sp>
    </p:spTree>
    <p:extLst>
      <p:ext uri="{BB962C8B-B14F-4D97-AF65-F5344CB8AC3E}">
        <p14:creationId xmlns:p14="http://schemas.microsoft.com/office/powerpoint/2010/main" val="24151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DBE8C-55FE-0691-70E2-77B9E257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050" y="550891"/>
            <a:ext cx="4857900" cy="800400"/>
          </a:xfrm>
        </p:spPr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5687C-0A29-4935-DC50-933615AC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337" y="1460832"/>
            <a:ext cx="7493884" cy="1246500"/>
          </a:xfrm>
        </p:spPr>
        <p:txBody>
          <a:bodyPr/>
          <a:lstStyle/>
          <a:p>
            <a:pPr algn="l">
              <a:lnSpc>
                <a:spcPct val="114999"/>
              </a:lnSpc>
            </a:pPr>
            <a:r>
              <a:rPr lang="pt-BR"/>
              <a:t>Objetivo Geral</a:t>
            </a:r>
          </a:p>
          <a:p>
            <a:pPr algn="l">
              <a:lnSpc>
                <a:spcPct val="114999"/>
              </a:lnSpc>
            </a:pPr>
            <a:r>
              <a:rPr lang="pt-BR"/>
              <a:t>Explorar técnicas de </a:t>
            </a:r>
            <a:r>
              <a:rPr lang="pt-BR" err="1"/>
              <a:t>Clustering</a:t>
            </a:r>
            <a:r>
              <a:rPr lang="pt-BR"/>
              <a:t> e IA Generativa para análise de dados e PLN.</a:t>
            </a:r>
          </a:p>
          <a:p>
            <a:pPr algn="l">
              <a:lnSpc>
                <a:spcPct val="114999"/>
              </a:lnSpc>
            </a:pPr>
            <a:endParaRPr lang="pt-BR"/>
          </a:p>
          <a:p>
            <a:pPr algn="l">
              <a:lnSpc>
                <a:spcPct val="114999"/>
              </a:lnSpc>
            </a:pPr>
            <a:r>
              <a:rPr lang="pt-BR" err="1"/>
              <a:t>Clustering</a:t>
            </a:r>
            <a:r>
              <a:rPr lang="pt-BR"/>
              <a:t>: Organização de dados não rotulados em grupos homogêneos usando </a:t>
            </a:r>
            <a:r>
              <a:rPr lang="pt-BR" err="1"/>
              <a:t>KMeans</a:t>
            </a:r>
            <a:r>
              <a:rPr lang="pt-BR"/>
              <a:t>.</a:t>
            </a:r>
          </a:p>
          <a:p>
            <a:pPr algn="l">
              <a:lnSpc>
                <a:spcPct val="114999"/>
              </a:lnSpc>
            </a:pPr>
            <a:r>
              <a:rPr lang="pt-BR"/>
              <a:t>IA Generativa: Processamento de textos jornalísticos para análise de tendências e resumo.</a:t>
            </a:r>
          </a:p>
          <a:p>
            <a:pPr algn="l">
              <a:lnSpc>
                <a:spcPct val="114999"/>
              </a:lnSpc>
            </a:pPr>
            <a:r>
              <a:rPr lang="pt-BR"/>
              <a:t>Impacto: Eficiência na análise de dados e identificação de padrões.</a:t>
            </a:r>
          </a:p>
        </p:txBody>
      </p:sp>
    </p:spTree>
    <p:extLst>
      <p:ext uri="{BB962C8B-B14F-4D97-AF65-F5344CB8AC3E}">
        <p14:creationId xmlns:p14="http://schemas.microsoft.com/office/powerpoint/2010/main" val="166725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649428-7C40-AD15-E28C-FA739AF6A2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7948" y="186235"/>
            <a:ext cx="6550106" cy="870000"/>
          </a:xfrm>
        </p:spPr>
        <p:txBody>
          <a:bodyPr/>
          <a:lstStyle/>
          <a:p>
            <a:r>
              <a:rPr lang="pt-BR" sz="3000"/>
              <a:t>Capítulo 1 – </a:t>
            </a:r>
            <a:r>
              <a:rPr lang="pt-BR" sz="3000" err="1"/>
              <a:t>Clustering</a:t>
            </a:r>
            <a:r>
              <a:rPr lang="pt-BR" sz="3000"/>
              <a:t> no Python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CC2AD76-8B67-496E-B732-EB690CF4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49" y="1287274"/>
            <a:ext cx="6406977" cy="697500"/>
          </a:xfrm>
        </p:spPr>
        <p:txBody>
          <a:bodyPr/>
          <a:lstStyle/>
          <a:p>
            <a:pPr marL="482600" indent="-342900">
              <a:lnSpc>
                <a:spcPct val="114999"/>
              </a:lnSpc>
              <a:buAutoNum type="arabicPeriod"/>
            </a:pPr>
            <a:r>
              <a:rPr lang="pt-BR" b="1"/>
              <a:t>Business </a:t>
            </a:r>
            <a:r>
              <a:rPr lang="pt-BR" b="1" err="1"/>
              <a:t>Understanding</a:t>
            </a:r>
            <a:endParaRPr lang="pt-BR"/>
          </a:p>
          <a:p>
            <a:pPr>
              <a:lnSpc>
                <a:spcPct val="114999"/>
              </a:lnSpc>
            </a:pPr>
            <a:r>
              <a:rPr lang="pt-BR"/>
              <a:t> Segmentação de pinguins com base em características físicas.</a:t>
            </a:r>
          </a:p>
          <a:p>
            <a:pPr marL="139700" indent="0">
              <a:lnSpc>
                <a:spcPct val="114999"/>
              </a:lnSpc>
            </a:pPr>
            <a:r>
              <a:rPr lang="pt-BR"/>
              <a:t>Identificação de clusters para análise biológica.</a:t>
            </a:r>
          </a:p>
        </p:txBody>
      </p:sp>
      <p:sp>
        <p:nvSpPr>
          <p:cNvPr id="6" name="Subtítulo 3">
            <a:extLst>
              <a:ext uri="{FF2B5EF4-FFF2-40B4-BE49-F238E27FC236}">
                <a16:creationId xmlns:a16="http://schemas.microsoft.com/office/drawing/2014/main" id="{61D7E58C-7E94-AB53-0566-D4F5BF53BC42}"/>
              </a:ext>
            </a:extLst>
          </p:cNvPr>
          <p:cNvSpPr txBox="1">
            <a:spLocks/>
          </p:cNvSpPr>
          <p:nvPr/>
        </p:nvSpPr>
        <p:spPr>
          <a:xfrm>
            <a:off x="858867" y="2465620"/>
            <a:ext cx="6406977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5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139700" indent="0">
              <a:lnSpc>
                <a:spcPct val="114999"/>
              </a:lnSpc>
            </a:pPr>
            <a:r>
              <a:rPr lang="pt-BR"/>
              <a:t>2.  </a:t>
            </a:r>
            <a:r>
              <a:rPr lang="pt-BR" b="1"/>
              <a:t>Técnicas Utilizadas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pt-BR"/>
              <a:t>Pré-processamento: Normalização (</a:t>
            </a:r>
            <a:r>
              <a:rPr lang="pt-BR" err="1"/>
              <a:t>StandardScaler</a:t>
            </a:r>
            <a:r>
              <a:rPr lang="pt-BR"/>
              <a:t>), divisão de dados.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pt-BR"/>
              <a:t>Algoritmo: </a:t>
            </a:r>
            <a:r>
              <a:rPr lang="pt-BR" err="1"/>
              <a:t>KMeans</a:t>
            </a:r>
            <a:r>
              <a:rPr lang="pt-BR"/>
              <a:t> com distância Euclidiana e Manhattan.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pt-BR"/>
              <a:t>Avaliação: WCSS, Método do Cotovelo, </a:t>
            </a:r>
            <a:r>
              <a:rPr lang="pt-BR" err="1"/>
              <a:t>Silhouette</a:t>
            </a:r>
            <a:r>
              <a:rPr lang="pt-BR"/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271510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dispersão">
            <a:extLst>
              <a:ext uri="{FF2B5EF4-FFF2-40B4-BE49-F238E27FC236}">
                <a16:creationId xmlns:a16="http://schemas.microsoft.com/office/drawing/2014/main" id="{974643FA-FE01-BCA0-C44D-031712C5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368" b="28362"/>
          <a:stretch/>
        </p:blipFill>
        <p:spPr>
          <a:xfrm>
            <a:off x="323348" y="902368"/>
            <a:ext cx="3789948" cy="2842463"/>
          </a:xfrm>
          <a:prstGeom prst="rect">
            <a:avLst/>
          </a:prstGeom>
        </p:spPr>
      </p:pic>
      <p:pic>
        <p:nvPicPr>
          <p:cNvPr id="2" name="Imagem 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6C3E4F0-23A0-ED12-5F51-675A86C8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03" y="660232"/>
            <a:ext cx="3880151" cy="3086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C662C8-BAC4-75B4-413B-26998422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79" y="4004772"/>
            <a:ext cx="4572000" cy="4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AD9128-422B-7DEF-E5C6-716C6C7A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94" y="3815692"/>
            <a:ext cx="4572000" cy="720779"/>
          </a:xfrm>
          <a:prstGeom prst="rect">
            <a:avLst/>
          </a:prstGeom>
        </p:spPr>
      </p:pic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01DEF3F-5D5C-8E65-2423-488945E4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4" y="532941"/>
            <a:ext cx="3880151" cy="3086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4B8A19-A556-3C1E-8CC4-9BE41CB2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47" y="532941"/>
            <a:ext cx="388015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dispersão">
            <a:extLst>
              <a:ext uri="{FF2B5EF4-FFF2-40B4-BE49-F238E27FC236}">
                <a16:creationId xmlns:a16="http://schemas.microsoft.com/office/drawing/2014/main" id="{974643FA-FE01-BCA0-C44D-031712C5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368" b="28362"/>
          <a:stretch/>
        </p:blipFill>
        <p:spPr>
          <a:xfrm>
            <a:off x="0" y="279498"/>
            <a:ext cx="3203409" cy="2451437"/>
          </a:xfrm>
          <a:prstGeom prst="rect">
            <a:avLst/>
          </a:prstGeom>
        </p:spPr>
      </p:pic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6816C363-59F2-39EF-2F1A-7931DEFD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70" y="1208087"/>
            <a:ext cx="4572000" cy="30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649428-7C40-AD15-E28C-FA739AF6A2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7948" y="186235"/>
            <a:ext cx="6550106" cy="870000"/>
          </a:xfrm>
        </p:spPr>
        <p:txBody>
          <a:bodyPr/>
          <a:lstStyle/>
          <a:p>
            <a:r>
              <a:rPr lang="pt-BR" sz="3000" err="1"/>
              <a:t>Clustering</a:t>
            </a:r>
            <a:r>
              <a:rPr lang="pt-BR" sz="3000"/>
              <a:t> - Resultados</a:t>
            </a:r>
            <a:endParaRPr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CC2AD76-8B67-496E-B732-EB690CF4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49" y="1287274"/>
            <a:ext cx="6406977" cy="697500"/>
          </a:xfrm>
        </p:spPr>
        <p:txBody>
          <a:bodyPr/>
          <a:lstStyle/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 dirty="0"/>
              <a:t>Número ideal de clusters: 3 (Método do Cotovelo).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pt-BR"/>
          </a:p>
          <a:p>
            <a:pPr marL="139700" indent="0">
              <a:lnSpc>
                <a:spcPct val="114999"/>
              </a:lnSpc>
            </a:pPr>
            <a:r>
              <a:rPr lang="pt-BR" dirty="0"/>
              <a:t>Métricas: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 dirty="0"/>
              <a:t>WCSS: Melhor compactação – Random + Manhattan.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 dirty="0" err="1"/>
              <a:t>Silhouette</a:t>
            </a:r>
            <a:r>
              <a:rPr lang="pt-BR" dirty="0"/>
              <a:t> Score: Melhor separação – </a:t>
            </a:r>
            <a:r>
              <a:rPr lang="pt-BR" dirty="0" err="1"/>
              <a:t>KMeans</a:t>
            </a:r>
            <a:r>
              <a:rPr lang="pt-BR" dirty="0"/>
              <a:t>++ Manhattan.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pt-BR"/>
          </a:p>
          <a:p>
            <a:pPr marL="139700" indent="0">
              <a:lnSpc>
                <a:spcPct val="114999"/>
              </a:lnSpc>
            </a:pPr>
            <a:r>
              <a:rPr lang="pt-BR" dirty="0"/>
              <a:t>Visualização: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 dirty="0"/>
              <a:t>Gráficos para análise de agrupamentos.</a:t>
            </a:r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r>
              <a:rPr lang="pt-BR" dirty="0"/>
              <a:t>Perfilagem de clusters baseada em médias das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227545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649428-7C40-AD15-E28C-FA739AF6A2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7948" y="186235"/>
            <a:ext cx="6550106" cy="870000"/>
          </a:xfrm>
        </p:spPr>
        <p:txBody>
          <a:bodyPr/>
          <a:lstStyle/>
          <a:p>
            <a:r>
              <a:rPr lang="pt-BR" sz="3000"/>
              <a:t>Capítulo 2 – IA Generativa e PLN</a:t>
            </a:r>
            <a:endParaRPr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CC2AD76-8B67-496E-B732-EB690CF4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49" y="1287274"/>
            <a:ext cx="6406977" cy="697500"/>
          </a:xfrm>
        </p:spPr>
        <p:txBody>
          <a:bodyPr/>
          <a:lstStyle/>
          <a:p>
            <a:pPr marL="482600" indent="-342900">
              <a:lnSpc>
                <a:spcPct val="114999"/>
              </a:lnSpc>
              <a:buFont typeface="Arial"/>
              <a:buChar char="•"/>
            </a:pPr>
            <a:r>
              <a:rPr lang="pt-BR"/>
              <a:t> Objetivo</a:t>
            </a:r>
          </a:p>
          <a:p>
            <a:pPr marL="139700" indent="0">
              <a:lnSpc>
                <a:spcPct val="114999"/>
              </a:lnSpc>
            </a:pPr>
            <a:r>
              <a:rPr lang="pt-BR"/>
              <a:t>Processamento de notícias esportivas para:</a:t>
            </a:r>
          </a:p>
          <a:p>
            <a:pPr marL="139700" indent="0">
              <a:lnSpc>
                <a:spcPct val="114999"/>
              </a:lnSpc>
            </a:pPr>
            <a:r>
              <a:rPr lang="pt-BR"/>
              <a:t>Resumo e categorização.</a:t>
            </a:r>
          </a:p>
          <a:p>
            <a:pPr marL="139700" indent="0">
              <a:lnSpc>
                <a:spcPct val="114999"/>
              </a:lnSpc>
            </a:pPr>
            <a:r>
              <a:rPr lang="pt-BR"/>
              <a:t>Análise de palavras-chave e tendências.</a:t>
            </a:r>
          </a:p>
          <a:p>
            <a:pPr marL="139700" indent="0">
              <a:lnSpc>
                <a:spcPct val="114999"/>
              </a:lnSpc>
            </a:pPr>
            <a:endParaRPr lang="pt-BR"/>
          </a:p>
          <a:p>
            <a:pPr marL="139700" indent="0">
              <a:lnSpc>
                <a:spcPct val="114999"/>
              </a:lnSpc>
            </a:pPr>
            <a:r>
              <a:rPr lang="pt-BR"/>
              <a:t>2. Técnicas Utilizadas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pt-BR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/>
              <a:t>Remoção de ruídos e </a:t>
            </a:r>
            <a:r>
              <a:rPr lang="pt-BR" err="1"/>
              <a:t>stopwords</a:t>
            </a:r>
            <a:r>
              <a:rPr lang="pt-BR"/>
              <a:t> (NLTK).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/>
              <a:t>Lematização (</a:t>
            </a:r>
            <a:r>
              <a:rPr lang="pt-BR" err="1"/>
              <a:t>SpaCy</a:t>
            </a:r>
            <a:r>
              <a:rPr lang="pt-BR"/>
              <a:t>).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t-BR"/>
              <a:t>Embeddings (</a:t>
            </a:r>
            <a:r>
              <a:rPr lang="pt-BR" err="1"/>
              <a:t>Sentence</a:t>
            </a:r>
            <a:r>
              <a:rPr lang="pt-BR"/>
              <a:t> Transformers e </a:t>
            </a:r>
            <a:r>
              <a:rPr lang="pt-BR" err="1"/>
              <a:t>ChromaDB</a:t>
            </a:r>
            <a:r>
              <a:rPr lang="pt-BR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272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54F498-DEA6-36BD-EA27-97BB6A2A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07" y="1479413"/>
            <a:ext cx="6218822" cy="47769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91AEC9B-63BB-BD4A-1729-9DD78F2D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07" y="2143786"/>
            <a:ext cx="6218822" cy="4724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A12BF4-737A-DD18-A9B3-26D88001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07" y="2800076"/>
            <a:ext cx="6218822" cy="4156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49D5D-CF7D-FF86-0FDF-41223FC3C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507" y="3421739"/>
            <a:ext cx="6218822" cy="4205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FD74CF-BE2C-485D-A63B-71D0A780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507" y="4033473"/>
            <a:ext cx="6218822" cy="415317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78D36C57-DEBC-4E26-4A2A-77A528991908}"/>
              </a:ext>
            </a:extLst>
          </p:cNvPr>
          <p:cNvSpPr txBox="1">
            <a:spLocks/>
          </p:cNvSpPr>
          <p:nvPr/>
        </p:nvSpPr>
        <p:spPr>
          <a:xfrm>
            <a:off x="361646" y="554702"/>
            <a:ext cx="8685710" cy="8700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000" dirty="0"/>
              <a:t>Análise semântica de singularidade de cosseno</a:t>
            </a:r>
          </a:p>
        </p:txBody>
      </p:sp>
    </p:spTree>
    <p:extLst>
      <p:ext uri="{BB962C8B-B14F-4D97-AF65-F5344CB8AC3E}">
        <p14:creationId xmlns:p14="http://schemas.microsoft.com/office/powerpoint/2010/main" val="2153645759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Formulating a Research Problem for University Students by Slidesgo</vt:lpstr>
      <vt:lpstr>Agrupamento (Clustering) e IA Generativa – PLN</vt:lpstr>
      <vt:lpstr>Introdução</vt:lpstr>
      <vt:lpstr>Capítulo 1 – Clustering no Python</vt:lpstr>
      <vt:lpstr>Apresentação do PowerPoint</vt:lpstr>
      <vt:lpstr>Apresentação do PowerPoint</vt:lpstr>
      <vt:lpstr>Apresentação do PowerPoint</vt:lpstr>
      <vt:lpstr>Clustering - Resultados</vt:lpstr>
      <vt:lpstr>Capítulo 2 – IA Generativa e PLN</vt:lpstr>
      <vt:lpstr>Apresentação do PowerPoint</vt:lpstr>
      <vt:lpstr>Apresentação do PowerPoint</vt:lpstr>
      <vt:lpstr>Resultados em PLN</vt:lpstr>
      <vt:lpstr>Conclusões e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46</cp:revision>
  <dcterms:modified xsi:type="dcterms:W3CDTF">2024-11-20T20:35:13Z</dcterms:modified>
</cp:coreProperties>
</file>