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Raleway Thin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i/cswHNVqkZBlWekpP2/NtGi1L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RalewayThin-regular.fntdata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25" Type="http://schemas.openxmlformats.org/officeDocument/2006/relationships/font" Target="fonts/Raleway-boldItalic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customXml" Target="../customXml/item3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29" Type="http://schemas.openxmlformats.org/officeDocument/2006/relationships/font" Target="fonts/RalewayThin-boldItalic.fntdata"/><Relationship Id="rId16" Type="http://schemas.openxmlformats.org/officeDocument/2006/relationships/slide" Target="slides/slide11.xml"/><Relationship Id="rId24" Type="http://schemas.openxmlformats.org/officeDocument/2006/relationships/font" Target="fonts/Raleway-italic.fntdata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customXml" Target="../customXml/item2.xml"/><Relationship Id="rId23" Type="http://schemas.openxmlformats.org/officeDocument/2006/relationships/font" Target="fonts/Raleway-bold.fntdata"/><Relationship Id="rId28" Type="http://schemas.openxmlformats.org/officeDocument/2006/relationships/font" Target="fonts/RalewayThin-italic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ustomXml" Target="../customXml/item1.xml"/><Relationship Id="rId22" Type="http://schemas.openxmlformats.org/officeDocument/2006/relationships/font" Target="fonts/Raleway-regular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font" Target="fonts/RalewayThin-bold.fntdata"/><Relationship Id="rId30" Type="http://customschemas.google.com/relationships/presentationmetadata" Target="metadata"/><Relationship Id="rId14" Type="http://schemas.openxmlformats.org/officeDocument/2006/relationships/slide" Target="slides/slide9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797195817e_1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g797195817e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Why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Framework on besoin de beaucoup de valeurs optionelles pour s’adapter a pleins de contexte differents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Application un seul contexte, moins de valeurs optionnelles et on peut bénéficier de l’imuabilité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DI VS CONTAINER DI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ac7321b01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bac7321b0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https://www.cs.bham.ac.uk/~mdr/teaching/modules04/java2/MyBigJava/Ch07/ch07.html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https://medium.freecodecamp.org/a-quick-intro-to-dependency-injection-what-it-is-and-when-to-use-it-7578c84fa88f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https://spring.io/blog/2007/07/11/setter-injection-versus-constructor-injection-and-the-use-of-required/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afd16c76b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gafd16c76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5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13" name="Google Shape;13;p53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" name="Google Shape;14;p5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FFB60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4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4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Google Shape;18;p54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1" name="Google Shape;21;p5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rgbClr val="FFB60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6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6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indent="-419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indent="-419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indent="-419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indent="-419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indent="-419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indent="-419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indent="-419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" name="Google Shape;25;p56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fr-FR" sz="1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i="0" sz="120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" name="Google Shape;26;p5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b="0" i="0" sz="5800" u="none" cap="none" strike="noStrik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b="0" i="0" sz="5800" u="none" cap="none" strike="noStrik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b="0" i="0" sz="5800" u="none" cap="none" strike="noStrik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b="0" i="0" sz="5800" u="none" cap="none" strike="noStrik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b="0" i="0" sz="5800" u="none" cap="none" strike="noStrik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b="0" i="0" sz="5800" u="none" cap="none" strike="noStrik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b="0" i="0" sz="5800" u="none" cap="none" strike="noStrik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b="0" i="0" sz="5800" u="none" cap="none" strike="noStrik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b="0" i="0" sz="5800" u="none" cap="none" strike="noStrik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" name="Google Shape;7;p52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Char char="●"/>
              <a:defRPr b="0" i="0" sz="1800" u="none" cap="none" strike="noStrik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Char char="○"/>
              <a:defRPr b="0" i="0" sz="1800" u="none" cap="none" strike="noStrik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Char char="■"/>
              <a:defRPr b="0" i="0" sz="1800" u="none" cap="none" strike="noStrik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●"/>
              <a:defRPr b="0" i="0" sz="1800" u="none" cap="none" strike="noStrik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○"/>
              <a:defRPr b="0" i="0" sz="1800" u="none" cap="none" strike="noStrik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■"/>
              <a:defRPr b="0" i="0" sz="1800" u="none" cap="none" strike="noStrik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●"/>
              <a:defRPr b="0" i="0" sz="1800" u="none" cap="none" strike="noStrik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○"/>
              <a:defRPr b="0" i="0" sz="1800" u="none" cap="none" strike="noStrik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■"/>
              <a:defRPr b="0" i="0" sz="1800" u="none" cap="none" strike="noStrik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8" name="Google Shape;8;p5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RÃ©sultat de recherche d'images pour &quot;logo isima png&quot;" id="9" name="Google Shape;9;p52"/>
          <p:cNvPicPr preferRelativeResize="0"/>
          <p:nvPr/>
        </p:nvPicPr>
        <p:blipFill rotWithShape="1">
          <a:blip r:embed="rId1">
            <a:alphaModFix/>
          </a:blip>
          <a:srcRect b="13777" l="0" r="0" t="0"/>
          <a:stretch/>
        </p:blipFill>
        <p:spPr>
          <a:xfrm>
            <a:off x="4091305" y="4860636"/>
            <a:ext cx="961391" cy="2405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797195817e_1_32"/>
          <p:cNvSpPr txBox="1"/>
          <p:nvPr>
            <p:ph type="title"/>
          </p:nvPr>
        </p:nvSpPr>
        <p:spPr>
          <a:xfrm>
            <a:off x="922000" y="483518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fr-FR" sz="5400"/>
              <a:t>Agenda</a:t>
            </a:r>
            <a:endParaRPr/>
          </a:p>
        </p:txBody>
      </p:sp>
      <p:sp>
        <p:nvSpPr>
          <p:cNvPr id="32" name="Google Shape;32;g797195817e_1_32"/>
          <p:cNvSpPr txBox="1"/>
          <p:nvPr>
            <p:ph idx="1" type="body"/>
          </p:nvPr>
        </p:nvSpPr>
        <p:spPr>
          <a:xfrm>
            <a:off x="547325" y="1466424"/>
            <a:ext cx="8208900" cy="3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-FR" sz="2400" strike="sngStrike"/>
              <a:t>1. Modularity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-FR" sz="2400" strike="sngStrike"/>
              <a:t>2. Coupling and dependency</a:t>
            </a:r>
            <a:endParaRPr sz="2400" strike="sngStrike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-FR" sz="2400" strike="sngStrike"/>
              <a:t>3. Control Flow</a:t>
            </a:r>
            <a:endParaRPr sz="2400" strike="sngStrike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-FR" sz="2400" strike="sngStrike"/>
              <a:t>4. Inversion of control</a:t>
            </a:r>
            <a:endParaRPr strike="sngStrike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-FR" sz="2400" strike="sngStrike"/>
              <a:t>5. Dependency injection</a:t>
            </a:r>
            <a:endParaRPr strike="sngStrike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-FR" sz="2400">
                <a:solidFill>
                  <a:schemeClr val="dk2"/>
                </a:solidFill>
              </a:rPr>
              <a:t>6. Dependency injection advanced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-FR" sz="2400">
                <a:solidFill>
                  <a:schemeClr val="dk2"/>
                </a:solidFill>
              </a:rPr>
              <a:t>7. Dependency injection containers</a:t>
            </a:r>
            <a:endParaRPr sz="2400"/>
          </a:p>
        </p:txBody>
      </p:sp>
      <p:sp>
        <p:nvSpPr>
          <p:cNvPr id="33" name="Google Shape;33;g797195817e_1_3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34" name="Google Shape;34;g797195817e_1_32"/>
          <p:cNvGrpSpPr/>
          <p:nvPr/>
        </p:nvGrpSpPr>
        <p:grpSpPr>
          <a:xfrm>
            <a:off x="8104314" y="150155"/>
            <a:ext cx="716146" cy="765366"/>
            <a:chOff x="1246775" y="910975"/>
            <a:chExt cx="439650" cy="523900"/>
          </a:xfrm>
        </p:grpSpPr>
        <p:sp>
          <p:nvSpPr>
            <p:cNvPr id="35" name="Google Shape;35;g797195817e_1_32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g797195817e_1_32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g797195817e_1_32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6"/>
          <p:cNvSpPr txBox="1"/>
          <p:nvPr>
            <p:ph idx="1" type="body"/>
          </p:nvPr>
        </p:nvSpPr>
        <p:spPr>
          <a:xfrm>
            <a:off x="395537" y="1563638"/>
            <a:ext cx="8116583" cy="2808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-FR" sz="2400"/>
              <a:t>No best choice, depending on what you want to do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-FR" sz="2400"/>
              <a:t>For a Framework creator, it’s often better to choose setter injection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-FR" sz="2400"/>
              <a:t>For an application creator, constructor injection is often a good choice </a:t>
            </a:r>
            <a:endParaRPr/>
          </a:p>
        </p:txBody>
      </p:sp>
      <p:sp>
        <p:nvSpPr>
          <p:cNvPr id="129" name="Google Shape;129;p4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130" name="Google Shape;130;p46"/>
          <p:cNvGrpSpPr/>
          <p:nvPr/>
        </p:nvGrpSpPr>
        <p:grpSpPr>
          <a:xfrm>
            <a:off x="8104323" y="150184"/>
            <a:ext cx="716149" cy="765382"/>
            <a:chOff x="1246775" y="910975"/>
            <a:chExt cx="439650" cy="523900"/>
          </a:xfrm>
        </p:grpSpPr>
        <p:sp>
          <p:nvSpPr>
            <p:cNvPr id="131" name="Google Shape;131;p46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6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6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46"/>
          <p:cNvSpPr txBox="1"/>
          <p:nvPr/>
        </p:nvSpPr>
        <p:spPr>
          <a:xfrm>
            <a:off x="607629" y="411510"/>
            <a:ext cx="7204731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</a:pPr>
            <a:r>
              <a:rPr b="0" i="0" lang="fr-FR" sz="4400" u="none" cap="none" strike="noStrik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Discussion about DI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5856" y="267493"/>
            <a:ext cx="3323447" cy="237626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7"/>
          <p:cNvSpPr txBox="1"/>
          <p:nvPr>
            <p:ph type="ctrTitle"/>
          </p:nvPr>
        </p:nvSpPr>
        <p:spPr>
          <a:xfrm>
            <a:off x="467544" y="2859782"/>
            <a:ext cx="7488832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4800"/>
              <a:buNone/>
            </a:pPr>
            <a:r>
              <a:rPr lang="fr-FR"/>
              <a:t>Dependency injection containers</a:t>
            </a:r>
            <a:endParaRPr/>
          </a:p>
        </p:txBody>
      </p:sp>
      <p:sp>
        <p:nvSpPr>
          <p:cNvPr id="141" name="Google Shape;141;p47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/>
              <a:t>DDIY  - Don’t Do It Yourself</a:t>
            </a:r>
            <a:endParaRPr/>
          </a:p>
        </p:txBody>
      </p:sp>
      <p:sp>
        <p:nvSpPr>
          <p:cNvPr id="142" name="Google Shape;142;p4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fr-FR" sz="9600" u="none" cap="none" strike="noStrik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7</a:t>
            </a:r>
            <a:endParaRPr b="0" i="0" sz="9600" u="none" cap="none" strike="noStrike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8"/>
          <p:cNvSpPr txBox="1"/>
          <p:nvPr>
            <p:ph idx="1" type="body"/>
          </p:nvPr>
        </p:nvSpPr>
        <p:spPr>
          <a:xfrm>
            <a:off x="395537" y="1563638"/>
            <a:ext cx="8116583" cy="2808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-FR" sz="2400"/>
              <a:t>A DI Container is responsible of creating and injecting dependencies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-FR" sz="2400"/>
              <a:t>Can use Constructor as well as Setter injection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-FR" sz="2400"/>
              <a:t>Well known DI Container : Spring, Dagger, Guice…</a:t>
            </a:r>
            <a:endParaRPr/>
          </a:p>
        </p:txBody>
      </p:sp>
      <p:sp>
        <p:nvSpPr>
          <p:cNvPr id="148" name="Google Shape;148;p4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149" name="Google Shape;149;p48"/>
          <p:cNvGrpSpPr/>
          <p:nvPr/>
        </p:nvGrpSpPr>
        <p:grpSpPr>
          <a:xfrm>
            <a:off x="8104323" y="150184"/>
            <a:ext cx="716149" cy="765382"/>
            <a:chOff x="1246775" y="910975"/>
            <a:chExt cx="439650" cy="523900"/>
          </a:xfrm>
        </p:grpSpPr>
        <p:sp>
          <p:nvSpPr>
            <p:cNvPr id="150" name="Google Shape;150;p48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8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8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48"/>
          <p:cNvSpPr txBox="1"/>
          <p:nvPr/>
        </p:nvSpPr>
        <p:spPr>
          <a:xfrm>
            <a:off x="607629" y="411510"/>
            <a:ext cx="7204731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</a:pPr>
            <a:r>
              <a:rPr b="0" i="0" lang="fr-FR" sz="4400" u="none" cap="none" strike="noStrik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What is a DI Container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ac7321b01_0_1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159" name="Google Shape;159;gbac7321b01_0_13"/>
          <p:cNvGrpSpPr/>
          <p:nvPr/>
        </p:nvGrpSpPr>
        <p:grpSpPr>
          <a:xfrm>
            <a:off x="8104314" y="150155"/>
            <a:ext cx="716146" cy="765366"/>
            <a:chOff x="1246775" y="910975"/>
            <a:chExt cx="439650" cy="523900"/>
          </a:xfrm>
        </p:grpSpPr>
        <p:sp>
          <p:nvSpPr>
            <p:cNvPr id="160" name="Google Shape;160;gbac7321b01_0_13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bac7321b01_0_13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gbac7321b01_0_13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gbac7321b01_0_13"/>
          <p:cNvSpPr txBox="1"/>
          <p:nvPr/>
        </p:nvSpPr>
        <p:spPr>
          <a:xfrm>
            <a:off x="607629" y="411510"/>
            <a:ext cx="7204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</a:pPr>
            <a:r>
              <a:rPr b="0" i="0" lang="fr-FR" sz="4400" u="none" cap="none" strike="noStrik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What is a DI Container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bac7321b01_0_13"/>
          <p:cNvSpPr/>
          <p:nvPr/>
        </p:nvSpPr>
        <p:spPr>
          <a:xfrm flipH="1" rot="-5400000">
            <a:off x="5458227" y="1563859"/>
            <a:ext cx="570600" cy="2428800"/>
          </a:xfrm>
          <a:prstGeom prst="downArrow">
            <a:avLst>
              <a:gd fmla="val 50000" name="adj1"/>
              <a:gd fmla="val 37227" name="adj2"/>
            </a:avLst>
          </a:prstGeom>
          <a:solidFill>
            <a:srgbClr val="4C4C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bac7321b01_0_13"/>
          <p:cNvSpPr txBox="1"/>
          <p:nvPr/>
        </p:nvSpPr>
        <p:spPr>
          <a:xfrm flipH="1">
            <a:off x="4529251" y="2635564"/>
            <a:ext cx="23226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Create &amp; assemble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bac7321b01_0_13"/>
          <p:cNvSpPr/>
          <p:nvPr/>
        </p:nvSpPr>
        <p:spPr>
          <a:xfrm>
            <a:off x="629137" y="2229222"/>
            <a:ext cx="1495500" cy="1131000"/>
          </a:xfrm>
          <a:prstGeom prst="roundRect">
            <a:avLst>
              <a:gd fmla="val 16667" name="adj"/>
            </a:avLst>
          </a:prstGeom>
          <a:solidFill>
            <a:srgbClr val="FFB600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11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695C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67" name="Google Shape;167;gbac7321b01_0_13"/>
          <p:cNvSpPr/>
          <p:nvPr/>
        </p:nvSpPr>
        <p:spPr>
          <a:xfrm>
            <a:off x="651441" y="2594632"/>
            <a:ext cx="148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bac7321b01_0_13"/>
          <p:cNvSpPr/>
          <p:nvPr/>
        </p:nvSpPr>
        <p:spPr>
          <a:xfrm flipH="1" rot="5400000">
            <a:off x="2549273" y="2056918"/>
            <a:ext cx="570600" cy="1475400"/>
          </a:xfrm>
          <a:prstGeom prst="downArrow">
            <a:avLst>
              <a:gd fmla="val 50000" name="adj1"/>
              <a:gd fmla="val 37227" name="adj2"/>
            </a:avLst>
          </a:prstGeom>
          <a:solidFill>
            <a:srgbClr val="4C4C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bac7321b01_0_13"/>
          <p:cNvSpPr txBox="1"/>
          <p:nvPr/>
        </p:nvSpPr>
        <p:spPr>
          <a:xfrm flipH="1">
            <a:off x="2203068" y="2652073"/>
            <a:ext cx="1369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Inject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Google Shape;170;gbac7321b01_0_13"/>
          <p:cNvGrpSpPr/>
          <p:nvPr/>
        </p:nvGrpSpPr>
        <p:grpSpPr>
          <a:xfrm>
            <a:off x="3196549" y="2362647"/>
            <a:ext cx="1556150" cy="864104"/>
            <a:chOff x="2931838" y="1374053"/>
            <a:chExt cx="2315700" cy="1423800"/>
          </a:xfrm>
        </p:grpSpPr>
        <p:sp>
          <p:nvSpPr>
            <p:cNvPr id="171" name="Google Shape;171;gbac7321b01_0_13"/>
            <p:cNvSpPr/>
            <p:nvPr/>
          </p:nvSpPr>
          <p:spPr>
            <a:xfrm>
              <a:off x="3490737" y="1374053"/>
              <a:ext cx="1423800" cy="14238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11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695C"/>
                </a:solidFill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  <p:sp>
          <p:nvSpPr>
            <p:cNvPr id="172" name="Google Shape;172;gbac7321b01_0_13"/>
            <p:cNvSpPr txBox="1"/>
            <p:nvPr/>
          </p:nvSpPr>
          <p:spPr>
            <a:xfrm>
              <a:off x="2931838" y="1374058"/>
              <a:ext cx="2315700" cy="1369500"/>
            </a:xfrm>
            <a:prstGeom prst="rect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11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fr-FR" sz="2400" u="none" cap="none" strike="noStrike">
                  <a:solidFill>
                    <a:srgbClr val="FFFFFF"/>
                  </a:solidFill>
                  <a:latin typeface="Raleway Thin"/>
                  <a:ea typeface="Raleway Thin"/>
                  <a:cs typeface="Raleway Thin"/>
                  <a:sym typeface="Raleway Thin"/>
                </a:rPr>
                <a:t>DI Container</a:t>
              </a:r>
              <a:endParaRPr b="1" i="0" sz="2400" u="none" cap="none" strike="noStrike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</p:grpSp>
      <p:grpSp>
        <p:nvGrpSpPr>
          <p:cNvPr id="173" name="Google Shape;173;gbac7321b01_0_13"/>
          <p:cNvGrpSpPr/>
          <p:nvPr/>
        </p:nvGrpSpPr>
        <p:grpSpPr>
          <a:xfrm>
            <a:off x="6957956" y="1941161"/>
            <a:ext cx="811424" cy="717880"/>
            <a:chOff x="3490737" y="1374053"/>
            <a:chExt cx="1423800" cy="1423800"/>
          </a:xfrm>
        </p:grpSpPr>
        <p:sp>
          <p:nvSpPr>
            <p:cNvPr id="174" name="Google Shape;174;gbac7321b01_0_13"/>
            <p:cNvSpPr/>
            <p:nvPr/>
          </p:nvSpPr>
          <p:spPr>
            <a:xfrm>
              <a:off x="3490737" y="1374053"/>
              <a:ext cx="1423800" cy="14238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11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695C"/>
                </a:solidFill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  <p:sp>
          <p:nvSpPr>
            <p:cNvPr id="175" name="Google Shape;175;gbac7321b01_0_13"/>
            <p:cNvSpPr txBox="1"/>
            <p:nvPr/>
          </p:nvSpPr>
          <p:spPr>
            <a:xfrm>
              <a:off x="3490737" y="1374055"/>
              <a:ext cx="1423800" cy="1369500"/>
            </a:xfrm>
            <a:prstGeom prst="rect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11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rgbClr val="FFFFFF"/>
                  </a:solidFill>
                  <a:latin typeface="Raleway Thin"/>
                  <a:ea typeface="Raleway Thin"/>
                  <a:cs typeface="Raleway Thin"/>
                  <a:sym typeface="Raleway Thin"/>
                </a:rPr>
                <a:t>Class A</a:t>
              </a:r>
              <a:endParaRPr b="1" i="0" sz="1400" u="none" cap="none" strike="noStrike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</p:grpSp>
      <p:grpSp>
        <p:nvGrpSpPr>
          <p:cNvPr id="176" name="Google Shape;176;gbac7321b01_0_13"/>
          <p:cNvGrpSpPr/>
          <p:nvPr/>
        </p:nvGrpSpPr>
        <p:grpSpPr>
          <a:xfrm>
            <a:off x="7930855" y="2406222"/>
            <a:ext cx="825946" cy="717880"/>
            <a:chOff x="3490737" y="1374053"/>
            <a:chExt cx="1423800" cy="1423800"/>
          </a:xfrm>
        </p:grpSpPr>
        <p:sp>
          <p:nvSpPr>
            <p:cNvPr id="177" name="Google Shape;177;gbac7321b01_0_13"/>
            <p:cNvSpPr/>
            <p:nvPr/>
          </p:nvSpPr>
          <p:spPr>
            <a:xfrm>
              <a:off x="3490737" y="1374053"/>
              <a:ext cx="1423800" cy="14238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11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695C"/>
                </a:solidFill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  <p:sp>
          <p:nvSpPr>
            <p:cNvPr id="178" name="Google Shape;178;gbac7321b01_0_13"/>
            <p:cNvSpPr txBox="1"/>
            <p:nvPr/>
          </p:nvSpPr>
          <p:spPr>
            <a:xfrm>
              <a:off x="3490737" y="1374055"/>
              <a:ext cx="1423800" cy="1369500"/>
            </a:xfrm>
            <a:prstGeom prst="rect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11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rgbClr val="FFFFFF"/>
                  </a:solidFill>
                  <a:latin typeface="Raleway Thin"/>
                  <a:ea typeface="Raleway Thin"/>
                  <a:cs typeface="Raleway Thin"/>
                  <a:sym typeface="Raleway Thin"/>
                </a:rPr>
                <a:t>Class B</a:t>
              </a:r>
              <a:endParaRPr b="1" i="0" sz="1400" u="none" cap="none" strike="noStrike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</p:grpSp>
      <p:grpSp>
        <p:nvGrpSpPr>
          <p:cNvPr id="179" name="Google Shape;179;gbac7321b01_0_13"/>
          <p:cNvGrpSpPr/>
          <p:nvPr/>
        </p:nvGrpSpPr>
        <p:grpSpPr>
          <a:xfrm>
            <a:off x="6957956" y="2870058"/>
            <a:ext cx="811424" cy="717880"/>
            <a:chOff x="3490737" y="1374053"/>
            <a:chExt cx="1423800" cy="1423800"/>
          </a:xfrm>
        </p:grpSpPr>
        <p:sp>
          <p:nvSpPr>
            <p:cNvPr id="180" name="Google Shape;180;gbac7321b01_0_13"/>
            <p:cNvSpPr/>
            <p:nvPr/>
          </p:nvSpPr>
          <p:spPr>
            <a:xfrm>
              <a:off x="3490737" y="1374053"/>
              <a:ext cx="1423800" cy="14238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11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695C"/>
                </a:solidFill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  <p:sp>
          <p:nvSpPr>
            <p:cNvPr id="181" name="Google Shape;181;gbac7321b01_0_13"/>
            <p:cNvSpPr txBox="1"/>
            <p:nvPr/>
          </p:nvSpPr>
          <p:spPr>
            <a:xfrm>
              <a:off x="3490737" y="1374054"/>
              <a:ext cx="1423800" cy="1369500"/>
            </a:xfrm>
            <a:prstGeom prst="rect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11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rgbClr val="FFFFFF"/>
                  </a:solidFill>
                  <a:latin typeface="Raleway Thin"/>
                  <a:ea typeface="Raleway Thin"/>
                  <a:cs typeface="Raleway Thin"/>
                  <a:sym typeface="Raleway Thin"/>
                </a:rPr>
                <a:t>Class C</a:t>
              </a:r>
              <a:endParaRPr b="1" i="0" sz="1400" u="none" cap="none" strike="noStrike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9"/>
          <p:cNvSpPr txBox="1"/>
          <p:nvPr>
            <p:ph type="title"/>
          </p:nvPr>
        </p:nvSpPr>
        <p:spPr>
          <a:xfrm>
            <a:off x="607629" y="267494"/>
            <a:ext cx="7204731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fr-FR" sz="4000"/>
              <a:t>Composition of DI Container</a:t>
            </a:r>
            <a:endParaRPr/>
          </a:p>
        </p:txBody>
      </p:sp>
      <p:sp>
        <p:nvSpPr>
          <p:cNvPr id="187" name="Google Shape;187;p49"/>
          <p:cNvSpPr txBox="1"/>
          <p:nvPr>
            <p:ph idx="1" type="body"/>
          </p:nvPr>
        </p:nvSpPr>
        <p:spPr>
          <a:xfrm>
            <a:off x="460845" y="771550"/>
            <a:ext cx="8287619" cy="38884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fr-FR" sz="2000"/>
              <a:t>The client :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/>
              <a:t>Consumer of the dependencies</a:t>
            </a:r>
            <a:endParaRPr sz="20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fr-FR" sz="2000"/>
              <a:t>The dependency :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/>
              <a:t>Component used by the client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fr-FR" sz="2000"/>
              <a:t>The dependencies declaration :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/>
              <a:t>Declaration of the dependencies required by a client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fr-FR" sz="2000"/>
              <a:t>The injector :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/>
              <a:t>Responsible of constructing the dependencies and inject them into the client according to the dependencies declaration. Can create the client sometimes.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/>
              <a:t>Can be called “assembler” because it assembles dependencies</a:t>
            </a:r>
            <a:endParaRPr/>
          </a:p>
        </p:txBody>
      </p:sp>
      <p:sp>
        <p:nvSpPr>
          <p:cNvPr id="188" name="Google Shape;188;p4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189" name="Google Shape;189;p49"/>
          <p:cNvGrpSpPr/>
          <p:nvPr/>
        </p:nvGrpSpPr>
        <p:grpSpPr>
          <a:xfrm>
            <a:off x="8104323" y="150184"/>
            <a:ext cx="716149" cy="765382"/>
            <a:chOff x="1246775" y="910975"/>
            <a:chExt cx="439650" cy="523900"/>
          </a:xfrm>
        </p:grpSpPr>
        <p:sp>
          <p:nvSpPr>
            <p:cNvPr id="190" name="Google Shape;190;p49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9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9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98" name="Google Shape;198;p50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</a:pPr>
            <a:r>
              <a:rPr b="0" i="0" lang="fr-FR" sz="54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rPr>
              <a:t>Lets build your own DI container</a:t>
            </a:r>
            <a:endParaRPr b="0" i="0" sz="5800" u="none" cap="none" strike="noStrike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99" name="Google Shape;199;p50"/>
          <p:cNvSpPr txBox="1"/>
          <p:nvPr>
            <p:ph idx="4294967295" type="subTitle"/>
          </p:nvPr>
        </p:nvSpPr>
        <p:spPr>
          <a:xfrm>
            <a:off x="685799" y="3075806"/>
            <a:ext cx="8062665" cy="1714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None/>
            </a:pPr>
            <a:r>
              <a:rPr b="1" i="0" lang="fr-FR" sz="4400" u="none" cap="none" strike="noStrik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rPr>
              <a:t>Start with specifications</a:t>
            </a:r>
            <a:endParaRPr b="0" i="0" sz="1800" u="none" cap="none" strike="noStrike">
              <a:solidFill>
                <a:srgbClr val="666666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00" name="Google Shape;200;p50"/>
          <p:cNvSpPr/>
          <p:nvPr/>
        </p:nvSpPr>
        <p:spPr>
          <a:xfrm>
            <a:off x="8054234" y="327815"/>
            <a:ext cx="798007" cy="72583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1"/>
          <p:cNvSpPr txBox="1"/>
          <p:nvPr>
            <p:ph type="title"/>
          </p:nvPr>
        </p:nvSpPr>
        <p:spPr>
          <a:xfrm>
            <a:off x="922000" y="1272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fr-FR"/>
              <a:t>Credits</a:t>
            </a:r>
            <a:endParaRPr/>
          </a:p>
        </p:txBody>
      </p:sp>
      <p:sp>
        <p:nvSpPr>
          <p:cNvPr id="206" name="Google Shape;206;p51"/>
          <p:cNvSpPr txBox="1"/>
          <p:nvPr>
            <p:ph idx="1" type="body"/>
          </p:nvPr>
        </p:nvSpPr>
        <p:spPr>
          <a:xfrm>
            <a:off x="922000" y="2266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 sz="2400"/>
              <a:t>Special thanks to all the people who made and released these awesome resources for free: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fr-FR" sz="2400"/>
              <a:t>Presentation template by </a:t>
            </a:r>
            <a:r>
              <a:rPr lang="fr-FR" sz="2400" u="sng">
                <a:solidFill>
                  <a:srgbClr val="FFB6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FFB6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-FR" sz="2400"/>
              <a:t>Photographs by </a:t>
            </a:r>
            <a:r>
              <a:rPr lang="fr-FR" sz="2400" u="sng">
                <a:solidFill>
                  <a:srgbClr val="FFB6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 sz="2400" u="sng">
              <a:solidFill>
                <a:srgbClr val="FFB6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FFB600"/>
              </a:solidFill>
            </a:endParaRPr>
          </a:p>
        </p:txBody>
      </p:sp>
      <p:sp>
        <p:nvSpPr>
          <p:cNvPr id="207" name="Google Shape;207;p5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208" name="Google Shape;208;p51"/>
          <p:cNvGrpSpPr/>
          <p:nvPr/>
        </p:nvGrpSpPr>
        <p:grpSpPr>
          <a:xfrm>
            <a:off x="8020981" y="291515"/>
            <a:ext cx="863978" cy="798681"/>
            <a:chOff x="5975075" y="2327500"/>
            <a:chExt cx="420100" cy="388350"/>
          </a:xfrm>
        </p:grpSpPr>
        <p:sp>
          <p:nvSpPr>
            <p:cNvPr id="209" name="Google Shape;209;p51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51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afd16c76bc_0_0"/>
          <p:cNvSpPr txBox="1"/>
          <p:nvPr>
            <p:ph type="ctrTitle"/>
          </p:nvPr>
        </p:nvSpPr>
        <p:spPr>
          <a:xfrm>
            <a:off x="3524975" y="863750"/>
            <a:ext cx="5247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4800"/>
              <a:buNone/>
            </a:pPr>
            <a:r>
              <a:rPr lang="fr-FR"/>
              <a:t>Go further on Dependency Injection (DI)</a:t>
            </a:r>
            <a:endParaRPr/>
          </a:p>
        </p:txBody>
      </p:sp>
      <p:sp>
        <p:nvSpPr>
          <p:cNvPr id="43" name="Google Shape;43;gafd16c76bc_0_0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fr-FR" sz="9600" u="none" cap="none" strike="noStrik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6</a:t>
            </a:r>
            <a:endParaRPr b="0" i="0" sz="9600" u="none" cap="none" strike="noStrike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44" name="Google Shape;44;gafd16c76b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374" y="0"/>
            <a:ext cx="311014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"/>
          <p:cNvSpPr txBox="1"/>
          <p:nvPr>
            <p:ph type="title"/>
          </p:nvPr>
        </p:nvSpPr>
        <p:spPr>
          <a:xfrm>
            <a:off x="607629" y="267494"/>
            <a:ext cx="5980595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fr-FR" sz="4000"/>
              <a:t>Composition of DI</a:t>
            </a:r>
            <a:endParaRPr/>
          </a:p>
        </p:txBody>
      </p:sp>
      <p:sp>
        <p:nvSpPr>
          <p:cNvPr id="50" name="Google Shape;50;p39"/>
          <p:cNvSpPr txBox="1"/>
          <p:nvPr>
            <p:ph idx="1" type="body"/>
          </p:nvPr>
        </p:nvSpPr>
        <p:spPr>
          <a:xfrm>
            <a:off x="384645" y="1000150"/>
            <a:ext cx="8287500" cy="3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fr-FR" sz="2000"/>
              <a:t>The client :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/>
              <a:t>Consumer of the dependencies</a:t>
            </a:r>
            <a:endParaRPr sz="20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fr-FR" sz="2000"/>
              <a:t>The dependency :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/>
              <a:t>Component used by the client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fr-FR" sz="2000"/>
              <a:t>The dependencies declaration :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/>
              <a:t>Declaration of the dependencies required by a client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fr-FR" sz="2000"/>
              <a:t>The injector :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/>
              <a:t>Responsible of constructing the dependencies and inject them into the client according to the dependencies declaration. Can create the client sometimes.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/>
              <a:t>Can be called “assembler” because it assembles dependencies</a:t>
            </a:r>
            <a:endParaRPr/>
          </a:p>
        </p:txBody>
      </p:sp>
      <p:sp>
        <p:nvSpPr>
          <p:cNvPr id="51" name="Google Shape;51;p3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52" name="Google Shape;52;p39"/>
          <p:cNvGrpSpPr/>
          <p:nvPr/>
        </p:nvGrpSpPr>
        <p:grpSpPr>
          <a:xfrm>
            <a:off x="8104323" y="150184"/>
            <a:ext cx="716149" cy="765382"/>
            <a:chOff x="1246775" y="910975"/>
            <a:chExt cx="439650" cy="523900"/>
          </a:xfrm>
        </p:grpSpPr>
        <p:sp>
          <p:nvSpPr>
            <p:cNvPr id="53" name="Google Shape;53;p39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9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9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https://cdn-images-1.medium.com/max/2000/1*TF-VdAgPfcD497kAW77Ukg.png" id="56" name="Google Shape;5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9782" y="1030925"/>
            <a:ext cx="4770950" cy="15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2" name="Google Shape;62;p40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</a:pPr>
            <a:r>
              <a:rPr b="0" i="0" lang="fr-FR" sz="9600" u="none" cap="none" strike="noStrik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rPr>
              <a:t>Tell me</a:t>
            </a:r>
            <a:endParaRPr b="0" i="0" sz="5800" u="none" cap="none" strike="noStrike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63" name="Google Shape;63;p40"/>
          <p:cNvSpPr txBox="1"/>
          <p:nvPr>
            <p:ph idx="4294967295" type="subTitle"/>
          </p:nvPr>
        </p:nvSpPr>
        <p:spPr>
          <a:xfrm>
            <a:off x="685799" y="2860000"/>
            <a:ext cx="7767437" cy="19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None/>
            </a:pPr>
            <a:r>
              <a:rPr b="1" i="0" lang="fr-FR" sz="3600" u="none" cap="none" strike="noStrik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rPr>
              <a:t>How an injector can inject a dependency into a client ?</a:t>
            </a:r>
            <a:endParaRPr b="0" i="0" sz="1800" u="none" cap="none" strike="noStrike">
              <a:solidFill>
                <a:srgbClr val="666666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None/>
            </a:pPr>
            <a:r>
              <a:t/>
            </a:r>
            <a:endParaRPr b="1" i="0" sz="6000" u="none" cap="none" strike="noStrike">
              <a:solidFill>
                <a:srgbClr val="666666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64" name="Google Shape;64;p40"/>
          <p:cNvSpPr/>
          <p:nvPr/>
        </p:nvSpPr>
        <p:spPr>
          <a:xfrm>
            <a:off x="8054234" y="327815"/>
            <a:ext cx="798007" cy="72583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1"/>
          <p:cNvSpPr txBox="1"/>
          <p:nvPr>
            <p:ph idx="1" type="body"/>
          </p:nvPr>
        </p:nvSpPr>
        <p:spPr>
          <a:xfrm>
            <a:off x="320179" y="1059582"/>
            <a:ext cx="8932341" cy="1440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fr-FR" sz="2400"/>
              <a:t>Constructor injection (Pico, Guice)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 sz="2000"/>
              <a:t>Inject client’s dependencies through it’s constructor parameters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70" name="Google Shape;70;p4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71" name="Google Shape;71;p41"/>
          <p:cNvGrpSpPr/>
          <p:nvPr/>
        </p:nvGrpSpPr>
        <p:grpSpPr>
          <a:xfrm>
            <a:off x="8104323" y="150184"/>
            <a:ext cx="716149" cy="765382"/>
            <a:chOff x="1246775" y="910975"/>
            <a:chExt cx="439650" cy="523900"/>
          </a:xfrm>
        </p:grpSpPr>
        <p:sp>
          <p:nvSpPr>
            <p:cNvPr id="72" name="Google Shape;72;p41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1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1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41"/>
          <p:cNvSpPr txBox="1"/>
          <p:nvPr/>
        </p:nvSpPr>
        <p:spPr>
          <a:xfrm>
            <a:off x="607629" y="218309"/>
            <a:ext cx="7204731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</a:pPr>
            <a:r>
              <a:rPr b="0" i="0" lang="fr-FR" sz="4400" u="none" cap="none" strike="noStrik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3 type of DI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1"/>
          <p:cNvSpPr/>
          <p:nvPr/>
        </p:nvSpPr>
        <p:spPr>
          <a:xfrm>
            <a:off x="1259632" y="2571750"/>
            <a:ext cx="6696744" cy="1754326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b="0" i="0" lang="fr-FR" sz="12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BudgetModule {</a:t>
            </a:r>
            <a:br>
              <a:rPr b="0" i="0" lang="fr-FR" sz="12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2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b="0" i="0" lang="fr-FR" sz="12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Bank </a:t>
            </a:r>
            <a:r>
              <a:rPr b="0" i="0" lang="fr-FR" sz="12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bank</a:t>
            </a:r>
            <a:r>
              <a:rPr b="0" i="0" lang="fr-FR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fr-FR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private </a:t>
            </a:r>
            <a:r>
              <a:rPr b="0" i="0" lang="fr-FR" sz="12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CurrencyConverter </a:t>
            </a:r>
            <a:r>
              <a:rPr b="0" i="0" lang="fr-FR" sz="12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currencyConverter</a:t>
            </a:r>
            <a:r>
              <a:rPr b="0" i="0" lang="fr-FR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fr-FR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fr-FR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b="0" i="0" lang="fr-FR" sz="1200" u="none" cap="none" strike="noStrike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BudgetModule</a:t>
            </a:r>
            <a:r>
              <a:rPr b="0" i="0" lang="fr-FR" sz="12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(Bank bank</a:t>
            </a:r>
            <a:r>
              <a:rPr b="0" i="0" lang="fr-FR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fr-FR" sz="12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CurrencyConverter currencyConverter) {</a:t>
            </a:r>
            <a:br>
              <a:rPr b="0" i="0" lang="fr-FR" sz="12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2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fr-FR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fr-FR" sz="12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fr-FR" sz="12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bank </a:t>
            </a:r>
            <a:r>
              <a:rPr b="0" i="0" lang="fr-FR" sz="12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= bank</a:t>
            </a:r>
            <a:r>
              <a:rPr b="0" i="0" lang="fr-FR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fr-FR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    this</a:t>
            </a:r>
            <a:r>
              <a:rPr b="0" i="0" lang="fr-FR" sz="12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fr-FR" sz="12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currencyConverter </a:t>
            </a:r>
            <a:r>
              <a:rPr b="0" i="0" lang="fr-FR" sz="12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= currencyConverter</a:t>
            </a:r>
            <a:r>
              <a:rPr b="0" i="0" lang="fr-FR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fr-FR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2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2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fr-FR" sz="12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2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2"/>
          <p:cNvSpPr txBox="1"/>
          <p:nvPr>
            <p:ph idx="1" type="body"/>
          </p:nvPr>
        </p:nvSpPr>
        <p:spPr>
          <a:xfrm>
            <a:off x="467544" y="1059582"/>
            <a:ext cx="8215611" cy="37444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fr-FR" sz="2400"/>
              <a:t>Constructor injection (Pico, Guice)</a:t>
            </a:r>
            <a:endParaRPr sz="2000"/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/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fr-FR" sz="2000"/>
              <a:t>+</a:t>
            </a:r>
            <a:r>
              <a:rPr lang="fr-FR" sz="2000"/>
              <a:t> Ensure that all required dependencies have been provided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fr-FR" sz="2000"/>
              <a:t>+</a:t>
            </a:r>
            <a:r>
              <a:rPr lang="fr-FR" sz="2000"/>
              <a:t> Useful for immutability and so a good choice for distributed environments where code is serialized to be executed on other servers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/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fr-FR" sz="2000"/>
              <a:t>-</a:t>
            </a:r>
            <a:r>
              <a:rPr lang="fr-FR" sz="2000"/>
              <a:t> Hard to manage optional dependencies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fr-FR" sz="2000"/>
              <a:t>-</a:t>
            </a:r>
            <a:r>
              <a:rPr lang="fr-FR" sz="2000"/>
              <a:t> Hard to change dependencies after construction</a:t>
            </a:r>
            <a:endParaRPr sz="2400"/>
          </a:p>
        </p:txBody>
      </p:sp>
      <p:sp>
        <p:nvSpPr>
          <p:cNvPr id="82" name="Google Shape;82;p4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83" name="Google Shape;83;p42"/>
          <p:cNvGrpSpPr/>
          <p:nvPr/>
        </p:nvGrpSpPr>
        <p:grpSpPr>
          <a:xfrm>
            <a:off x="8104323" y="150184"/>
            <a:ext cx="716149" cy="765382"/>
            <a:chOff x="1246775" y="910975"/>
            <a:chExt cx="439650" cy="523900"/>
          </a:xfrm>
        </p:grpSpPr>
        <p:sp>
          <p:nvSpPr>
            <p:cNvPr id="84" name="Google Shape;84;p42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2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2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42"/>
          <p:cNvSpPr txBox="1"/>
          <p:nvPr/>
        </p:nvSpPr>
        <p:spPr>
          <a:xfrm>
            <a:off x="607629" y="218309"/>
            <a:ext cx="7204731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</a:pPr>
            <a:r>
              <a:rPr b="0" i="0" lang="fr-FR" sz="4400" u="none" cap="none" strike="noStrik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3 type of DI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3"/>
          <p:cNvSpPr txBox="1"/>
          <p:nvPr>
            <p:ph idx="1" type="body"/>
          </p:nvPr>
        </p:nvSpPr>
        <p:spPr>
          <a:xfrm>
            <a:off x="251520" y="1131590"/>
            <a:ext cx="8356277" cy="9361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fr-FR" sz="2400"/>
              <a:t>Setter injection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 sz="2000"/>
              <a:t>Inject a dependency through a specific setter method </a:t>
            </a:r>
            <a:endParaRPr/>
          </a:p>
        </p:txBody>
      </p:sp>
      <p:sp>
        <p:nvSpPr>
          <p:cNvPr id="93" name="Google Shape;93;p4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94" name="Google Shape;94;p43"/>
          <p:cNvGrpSpPr/>
          <p:nvPr/>
        </p:nvGrpSpPr>
        <p:grpSpPr>
          <a:xfrm>
            <a:off x="8104323" y="150184"/>
            <a:ext cx="716149" cy="765382"/>
            <a:chOff x="1246775" y="910975"/>
            <a:chExt cx="439650" cy="523900"/>
          </a:xfrm>
        </p:grpSpPr>
        <p:sp>
          <p:nvSpPr>
            <p:cNvPr id="95" name="Google Shape;95;p43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3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3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43"/>
          <p:cNvSpPr txBox="1"/>
          <p:nvPr/>
        </p:nvSpPr>
        <p:spPr>
          <a:xfrm>
            <a:off x="607629" y="411510"/>
            <a:ext cx="7204731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</a:pPr>
            <a:r>
              <a:rPr b="0" i="0" lang="fr-FR" sz="4400" u="none" cap="none" strike="noStrik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3 type of DI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3"/>
          <p:cNvSpPr/>
          <p:nvPr/>
        </p:nvSpPr>
        <p:spPr>
          <a:xfrm>
            <a:off x="3267925" y="2175750"/>
            <a:ext cx="5946900" cy="22929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b="0" i="0" lang="fr-FR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BudgetModule {</a:t>
            </a:r>
            <a:br>
              <a:rPr b="0" i="0" lang="fr-FR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b="0" i="0" lang="fr-FR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Bank </a:t>
            </a:r>
            <a:r>
              <a:rPr b="0" i="0" lang="fr-FR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bank</a:t>
            </a:r>
            <a:r>
              <a:rPr b="0" i="0" lang="fr-FR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fr-FR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private </a:t>
            </a:r>
            <a:r>
              <a:rPr b="0" i="0" lang="fr-FR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CurrencyConverter </a:t>
            </a:r>
            <a:r>
              <a:rPr b="0" i="0" lang="fr-FR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currencyConverter</a:t>
            </a:r>
            <a:r>
              <a:rPr b="0" i="0" lang="fr-FR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fr-FR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fr-FR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public void </a:t>
            </a:r>
            <a:r>
              <a:rPr b="0" i="0" lang="fr-FR" sz="1100" u="none" cap="none" strike="noStrike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setBank</a:t>
            </a:r>
            <a:r>
              <a:rPr b="0" i="0" lang="fr-FR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(Bank bank) {</a:t>
            </a:r>
            <a:br>
              <a:rPr b="0" i="0" lang="fr-FR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fr-FR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fr-FR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fr-FR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bank </a:t>
            </a:r>
            <a:r>
              <a:rPr b="0" i="0" lang="fr-FR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= bank</a:t>
            </a:r>
            <a:r>
              <a:rPr b="0" i="0" lang="fr-FR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fr-FR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fr-FR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br>
              <a:rPr b="0" i="0" lang="fr-FR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0" i="0" lang="fr-FR" sz="1100" u="none" cap="none" strike="noStrike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setCurrencyConverter</a:t>
            </a:r>
            <a:r>
              <a:rPr b="0" i="0" lang="fr-FR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(CurrencyConverter currencyConverter) {</a:t>
            </a:r>
            <a:br>
              <a:rPr b="0" i="0" lang="fr-FR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fr-FR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fr-FR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fr-FR" sz="11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currencyConverter </a:t>
            </a:r>
            <a:r>
              <a:rPr b="0" i="0" lang="fr-FR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= currencyConverter</a:t>
            </a:r>
            <a:r>
              <a:rPr b="0" i="0" lang="fr-FR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fr-FR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fr-FR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3"/>
          <p:cNvSpPr txBox="1"/>
          <p:nvPr/>
        </p:nvSpPr>
        <p:spPr>
          <a:xfrm>
            <a:off x="395537" y="2067694"/>
            <a:ext cx="2948586" cy="2880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None/>
            </a:pPr>
            <a:r>
              <a:rPr b="1" i="0" lang="fr-FR" sz="2000" u="none" cap="none" strike="noStrik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rPr>
              <a:t>+</a:t>
            </a:r>
            <a:r>
              <a:rPr b="0" i="0" lang="fr-FR" sz="2000" u="none" cap="none" strike="noStrik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rPr>
              <a:t> Optional dependencies, simpler to manage lot of dependencies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None/>
            </a:pPr>
            <a:r>
              <a:rPr b="1" i="0" lang="fr-FR" sz="2000" u="none" cap="none" strike="noStrik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rPr>
              <a:t>-</a:t>
            </a:r>
            <a:r>
              <a:rPr b="0" i="0" lang="fr-FR" sz="2000" u="none" cap="none" strike="noStrike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rPr>
              <a:t> Mandatory dependencies, unclear required dependencies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4"/>
          <p:cNvSpPr txBox="1"/>
          <p:nvPr>
            <p:ph idx="1" type="body"/>
          </p:nvPr>
        </p:nvSpPr>
        <p:spPr>
          <a:xfrm>
            <a:off x="395537" y="1563638"/>
            <a:ext cx="2736303" cy="2808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fr-FR" sz="2400"/>
              <a:t>Interface injection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 sz="2000"/>
              <a:t>Inject a dependency through a method defined by an Interface</a:t>
            </a:r>
            <a:endParaRPr sz="2400"/>
          </a:p>
        </p:txBody>
      </p:sp>
      <p:sp>
        <p:nvSpPr>
          <p:cNvPr id="106" name="Google Shape;106;p4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107" name="Google Shape;107;p44"/>
          <p:cNvGrpSpPr/>
          <p:nvPr/>
        </p:nvGrpSpPr>
        <p:grpSpPr>
          <a:xfrm>
            <a:off x="8104323" y="150184"/>
            <a:ext cx="716149" cy="765382"/>
            <a:chOff x="1246775" y="910975"/>
            <a:chExt cx="439650" cy="523900"/>
          </a:xfrm>
        </p:grpSpPr>
        <p:sp>
          <p:nvSpPr>
            <p:cNvPr id="108" name="Google Shape;108;p44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4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4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44"/>
          <p:cNvSpPr txBox="1"/>
          <p:nvPr/>
        </p:nvSpPr>
        <p:spPr>
          <a:xfrm>
            <a:off x="607629" y="411510"/>
            <a:ext cx="7204731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</a:pPr>
            <a:r>
              <a:rPr b="0" i="0" lang="fr-FR" sz="4400" u="none" cap="none" strike="noStrik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3 type of DI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4"/>
          <p:cNvSpPr/>
          <p:nvPr/>
        </p:nvSpPr>
        <p:spPr>
          <a:xfrm>
            <a:off x="3131840" y="1203598"/>
            <a:ext cx="5760640" cy="3477875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000"/>
              <a:buFont typeface="Arial"/>
              <a:buNone/>
            </a:pPr>
            <a:r>
              <a:rPr b="0" i="0" lang="fr-FR" sz="10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b="0" i="0" lang="fr-FR" sz="1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BankInjector {</a:t>
            </a:r>
            <a:br>
              <a:rPr b="0" i="0" lang="fr-FR" sz="1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0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0" i="0" lang="fr-FR" sz="1000" u="none" cap="none" strike="noStrike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injectBank</a:t>
            </a:r>
            <a:r>
              <a:rPr b="0" i="0" lang="fr-FR" sz="1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(Bank bank)</a:t>
            </a:r>
            <a:r>
              <a:rPr b="0" i="0" lang="fr-FR" sz="10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fr-FR" sz="10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fr-FR" sz="1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fr-FR" sz="1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0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b="0" i="0" lang="fr-FR" sz="1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CurrencyConverterInjector {</a:t>
            </a:r>
            <a:br>
              <a:rPr b="0" i="0" lang="fr-FR" sz="1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0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0" i="0" lang="fr-FR" sz="1000" u="none" cap="none" strike="noStrike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injectCurrencyConverter</a:t>
            </a:r>
            <a:r>
              <a:rPr b="0" i="0" lang="fr-FR" sz="1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(CurrencyConverter currencyConverter)</a:t>
            </a:r>
            <a:r>
              <a:rPr b="0" i="0" lang="fr-FR" sz="10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fr-FR" sz="10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fr-FR" sz="1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fr-FR" sz="1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0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b="0" i="0" lang="fr-FR" sz="1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BudgetModule </a:t>
            </a:r>
            <a:r>
              <a:rPr b="0" i="0" lang="fr-FR" sz="10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b="0" i="0" lang="fr-FR" sz="1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BankInjector</a:t>
            </a:r>
            <a:r>
              <a:rPr b="0" i="0" lang="fr-FR" sz="10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fr-FR" sz="1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CurrencyConverterInjector {</a:t>
            </a:r>
            <a:br>
              <a:rPr b="0" i="0" lang="fr-FR" sz="1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0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b="0" i="0" lang="fr-FR" sz="1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Bank </a:t>
            </a:r>
            <a:r>
              <a:rPr b="0" i="0" lang="fr-FR" sz="10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bank</a:t>
            </a:r>
            <a:r>
              <a:rPr b="0" i="0" lang="fr-FR" sz="10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fr-FR" sz="10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0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private </a:t>
            </a:r>
            <a:r>
              <a:rPr b="0" i="0" lang="fr-FR" sz="1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CurrencyConverter </a:t>
            </a:r>
            <a:r>
              <a:rPr b="0" i="0" lang="fr-FR" sz="10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currencyConverter</a:t>
            </a:r>
            <a:r>
              <a:rPr b="0" i="0" lang="fr-FR" sz="10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fr-FR" sz="10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fr-FR" sz="10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0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000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b="0" i="0" lang="fr-FR" sz="1000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000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0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0" i="0" lang="fr-FR" sz="1000" u="none" cap="none" strike="noStrike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injectBank</a:t>
            </a:r>
            <a:r>
              <a:rPr b="0" i="0" lang="fr-FR" sz="1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(Bank bank) {</a:t>
            </a:r>
            <a:br>
              <a:rPr b="0" i="0" lang="fr-FR" sz="1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fr-FR" sz="10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fr-FR" sz="1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fr-FR" sz="10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bank </a:t>
            </a:r>
            <a:r>
              <a:rPr b="0" i="0" lang="fr-FR" sz="1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= bank</a:t>
            </a:r>
            <a:r>
              <a:rPr b="0" i="0" lang="fr-FR" sz="10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fr-FR" sz="10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0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fr-FR" sz="1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fr-FR" sz="1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000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b="0" i="0" lang="fr-FR" sz="1000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000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0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0" i="0" lang="fr-FR" sz="1000" u="none" cap="none" strike="noStrike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injectCurrencyConverter</a:t>
            </a:r>
            <a:r>
              <a:rPr b="0" i="0" lang="fr-FR" sz="1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(CurrencyConverter currencyConverter) {</a:t>
            </a:r>
            <a:br>
              <a:rPr b="0" i="0" lang="fr-FR" sz="1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fr-FR" sz="10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fr-FR" sz="1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fr-FR" sz="10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currencyConverter </a:t>
            </a:r>
            <a:r>
              <a:rPr b="0" i="0" lang="fr-FR" sz="1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= currencyConverter</a:t>
            </a:r>
            <a:r>
              <a:rPr b="0" i="0" lang="fr-FR" sz="10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fr-FR" sz="10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0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fr-FR" sz="1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5"/>
          <p:cNvSpPr txBox="1"/>
          <p:nvPr>
            <p:ph idx="1" type="body"/>
          </p:nvPr>
        </p:nvSpPr>
        <p:spPr>
          <a:xfrm>
            <a:off x="395537" y="1563638"/>
            <a:ext cx="8287618" cy="2808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fr-FR" sz="2400"/>
              <a:t>Interface injection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/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 sz="2000"/>
              <a:t>Same advantage and disadvantage than setter injection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fr-FR" sz="2000"/>
              <a:t>-</a:t>
            </a:r>
            <a:r>
              <a:rPr lang="fr-FR" sz="2000"/>
              <a:t> Heavier because it’s require an interface by dependency and can be complex to read when there are lot of dependencies</a:t>
            </a:r>
            <a:endParaRPr/>
          </a:p>
        </p:txBody>
      </p:sp>
      <p:sp>
        <p:nvSpPr>
          <p:cNvPr id="118" name="Google Shape;118;p4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119" name="Google Shape;119;p45"/>
          <p:cNvGrpSpPr/>
          <p:nvPr/>
        </p:nvGrpSpPr>
        <p:grpSpPr>
          <a:xfrm>
            <a:off x="8104323" y="150184"/>
            <a:ext cx="716149" cy="765382"/>
            <a:chOff x="1246775" y="910975"/>
            <a:chExt cx="439650" cy="523900"/>
          </a:xfrm>
        </p:grpSpPr>
        <p:sp>
          <p:nvSpPr>
            <p:cNvPr id="120" name="Google Shape;120;p45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5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5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45"/>
          <p:cNvSpPr txBox="1"/>
          <p:nvPr/>
        </p:nvSpPr>
        <p:spPr>
          <a:xfrm>
            <a:off x="607629" y="411510"/>
            <a:ext cx="7204731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</a:pPr>
            <a:r>
              <a:rPr b="0" i="0" lang="fr-FR" sz="4400" u="none" cap="none" strike="noStrik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3 type of DI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0878CDC7AA8D4FA9D08482298DAE7A" ma:contentTypeVersion="2" ma:contentTypeDescription="Crée un document." ma:contentTypeScope="" ma:versionID="f4bde0c696d49579f8b57562a0231dea">
  <xsd:schema xmlns:xsd="http://www.w3.org/2001/XMLSchema" xmlns:xs="http://www.w3.org/2001/XMLSchema" xmlns:p="http://schemas.microsoft.com/office/2006/metadata/properties" xmlns:ns2="fe967a60-dd30-4659-b798-df88972e9a44" targetNamespace="http://schemas.microsoft.com/office/2006/metadata/properties" ma:root="true" ma:fieldsID="56b72c59bf9390c5cb46043d1b3ad2bf" ns2:_="">
    <xsd:import namespace="fe967a60-dd30-4659-b798-df88972e9a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967a60-dd30-4659-b798-df88972e9a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477211-0479-45E4-B511-F3C765007CD0}"/>
</file>

<file path=customXml/itemProps2.xml><?xml version="1.0" encoding="utf-8"?>
<ds:datastoreItem xmlns:ds="http://schemas.openxmlformats.org/officeDocument/2006/customXml" ds:itemID="{45340834-AF30-49B6-B064-962067231A7E}"/>
</file>

<file path=customXml/itemProps3.xml><?xml version="1.0" encoding="utf-8"?>
<ds:datastoreItem xmlns:ds="http://schemas.openxmlformats.org/officeDocument/2006/customXml" ds:itemID="{8674A943-564C-4B11-B384-0D507329C282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Roux, Anthony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0x010100310878CDC7AA8D4FA9D08482298DAE7A</vt:lpwstr>
  </property>
</Properties>
</file>