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Raleway ExtraBold"/>
      <p:bold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Raleway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9432C8-166B-4F24-B114-0D33786651D3}">
  <a:tblStyle styleId="{409432C8-166B-4F24-B114-0D33786651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alewayExtraBold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RalewayLight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RalewayLight-italic.fntdata"/><Relationship Id="rId23" Type="http://schemas.openxmlformats.org/officeDocument/2006/relationships/slide" Target="slides/slide18.xml"/><Relationship Id="rId67" Type="http://schemas.openxmlformats.org/officeDocument/2006/relationships/font" Target="fonts/RalewayLight-bold.fntdata"/><Relationship Id="rId60" Type="http://schemas.openxmlformats.org/officeDocument/2006/relationships/font" Target="fonts/RalewayExtra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48605c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48605c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c05545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c05545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48605c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48605c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c055457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c055457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50653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50653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c055457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c05545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f48605c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f48605c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055457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055457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c055457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c05545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c055457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c055457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48605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48605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a1a7bcd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a1a7bcd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70690b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70690b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70690b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70690b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70690b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70690b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e0b069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ee0b069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fb144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bfb144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70690b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70690b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ee0b069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ee0b06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e0b0692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e0b0692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fb1443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fb1443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48605c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48605c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ee0b0692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ee0b0692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334a75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334a75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e0b069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e0b069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e0b069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ee0b069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fb1443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fb1443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e0b0692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ee0b0692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bfb1443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bfb1443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334a753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334a753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f893dc37a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f893dc37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bfb144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bfb144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48605c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48605c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bfb1443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bfb1443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bfb1443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bfb1443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bfb1443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bfb1443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8506537c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8506537c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34a753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34a753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f70690b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f70690b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f70690bf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f70690bf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f70690bf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f70690bf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f70690b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f70690b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f70690b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f70690b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@PropertySource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48605c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48605c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8506537c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a8506537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48605c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48605c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c05545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c05545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1c0305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1c0305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0690b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0690b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fr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36025" y="1541700"/>
            <a:ext cx="80301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tart.spring.i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spring.io/spring/docs/4.0.x/spring-framework-reference/html/beans.html#beans-factory-scopes-global-session" TargetMode="External"/><Relationship Id="rId10" Type="http://schemas.openxmlformats.org/officeDocument/2006/relationships/hyperlink" Target="https://docs.spring.io/spring/docs/4.0.x/spring-framework-reference/html/beans.html#beans-factory-scopes-session" TargetMode="External"/><Relationship Id="rId13" Type="http://schemas.openxmlformats.org/officeDocument/2006/relationships/hyperlink" Target="https://docs.spring.io/spring/docs/4.0.x/spring-framework-reference/html/beans.html#beans-factory-scopes-application" TargetMode="External"/><Relationship Id="rId12" Type="http://schemas.openxmlformats.org/officeDocument/2006/relationships/hyperlink" Target="https://docs.spring.io/spring/docs/4.0.x/spring-framework-reference/html/beans.html#beans-factory-scopes-global-session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pring.io/spring/docs/4.0.x/spring-framework-reference/html/beans.html#beans-factory-scopes-singleton" TargetMode="External"/><Relationship Id="rId4" Type="http://schemas.openxmlformats.org/officeDocument/2006/relationships/hyperlink" Target="https://docs.spring.io/spring/docs/4.0.x/spring-framework-reference/html/beans.html#beans-factory-scopes-singleton" TargetMode="External"/><Relationship Id="rId9" Type="http://schemas.openxmlformats.org/officeDocument/2006/relationships/hyperlink" Target="https://docs.spring.io/spring/docs/4.0.x/spring-framework-reference/html/beans.html#beans-factory-scopes-session" TargetMode="External"/><Relationship Id="rId14" Type="http://schemas.openxmlformats.org/officeDocument/2006/relationships/hyperlink" Target="https://docs.spring.io/spring/docs/4.0.x/spring-framework-reference/html/beans.html#beans-factory-scopes-application" TargetMode="External"/><Relationship Id="rId5" Type="http://schemas.openxmlformats.org/officeDocument/2006/relationships/hyperlink" Target="https://docs.spring.io/spring/docs/4.0.x/spring-framework-reference/html/beans.html#beans-factory-scopes-prototype" TargetMode="External"/><Relationship Id="rId6" Type="http://schemas.openxmlformats.org/officeDocument/2006/relationships/hyperlink" Target="https://docs.spring.io/spring/docs/4.0.x/spring-framework-reference/html/beans.html#beans-factory-scopes-prototype" TargetMode="External"/><Relationship Id="rId7" Type="http://schemas.openxmlformats.org/officeDocument/2006/relationships/hyperlink" Target="https://docs.spring.io/spring/docs/4.0.x/spring-framework-reference/html/beans.html#beans-factory-scopes-request" TargetMode="External"/><Relationship Id="rId8" Type="http://schemas.openxmlformats.org/officeDocument/2006/relationships/hyperlink" Target="https://docs.spring.io/spring/docs/4.0.x/spring-framework-reference/html/beans.html#beans-factory-scopes-requ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SpringBoot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IoC container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36025" y="1160700"/>
            <a:ext cx="80301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02D"/>
                </a:solidFill>
                <a:highlight>
                  <a:srgbClr val="FFFFFF"/>
                </a:highlight>
              </a:rPr>
              <a:t>Spring IoC container and is responsible for instantiating, configuring, and assembling the beans</a:t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100" y="1976899"/>
            <a:ext cx="6078349" cy="27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900" y="2842236"/>
            <a:ext cx="817425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750" y="3133911"/>
            <a:ext cx="817425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250" y="4003286"/>
            <a:ext cx="817425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Framework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536025" y="1541700"/>
            <a:ext cx="33885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Spring also provide test facilities and mocks to test your app in an effective way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Spring 5 now support Kotlin langage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6789" l="0" r="0" t="1952"/>
          <a:stretch/>
        </p:blipFill>
        <p:spPr>
          <a:xfrm>
            <a:off x="3924500" y="1057225"/>
            <a:ext cx="5130475" cy="3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projects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51" y="1158300"/>
            <a:ext cx="4711775" cy="323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48825" y="609375"/>
            <a:ext cx="3024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33333"/>
                </a:solidFill>
                <a:highlight>
                  <a:schemeClr val="lt1"/>
                </a:highlight>
              </a:rPr>
              <a:t>Source : Copyright  2017 Pivotal Software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03275" y="1252250"/>
            <a:ext cx="3388500" cy="27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Spring is now a large ecosystem made of several projects </a:t>
            </a:r>
            <a:br>
              <a:rPr lang="fr">
                <a:solidFill>
                  <a:srgbClr val="333333"/>
                </a:solidFill>
                <a:highlight>
                  <a:schemeClr val="lt1"/>
                </a:highlight>
              </a:rPr>
            </a:b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Always enterprise development oriented</a:t>
            </a:r>
            <a:br>
              <a:rPr lang="fr">
                <a:solidFill>
                  <a:srgbClr val="333333"/>
                </a:solidFill>
                <a:highlight>
                  <a:schemeClr val="lt1"/>
                </a:highlight>
              </a:rPr>
            </a:b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Major projects are Spring Boot, Spring Data, Spring Security and Spring Cloud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problem...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975" y="1614750"/>
            <a:ext cx="4381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problem...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15925" y="2427150"/>
            <a:ext cx="6246900" cy="2252100"/>
          </a:xfrm>
          <a:prstGeom prst="rect">
            <a:avLst/>
          </a:prstGeom>
          <a:solidFill>
            <a:srgbClr val="3430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&lt;?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xml version=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"1.0"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encoding=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"UTF-8"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?&gt;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&lt;beans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xmlns=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"http://www.springframework.org/schema/beans"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[...] &gt;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fr" sz="1100">
                <a:solidFill>
                  <a:srgbClr val="808080"/>
                </a:solidFill>
                <a:highlight>
                  <a:srgbClr val="2B2B2B"/>
                </a:highlight>
              </a:rPr>
              <a:t>&lt;!-- services --&gt;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08080"/>
                </a:solidFill>
                <a:highlight>
                  <a:srgbClr val="2B2B2B"/>
                </a:highlight>
              </a:rPr>
              <a:t>  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"petStore"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"org.springframework.samples.jpetstore.services.PetStoreServiceImpl"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&lt;property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name=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"accountDao"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"accountDao"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&lt;property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name=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"itemDao"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"itemDao"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</a:t>
            </a:r>
            <a:r>
              <a:rPr lang="fr" sz="1100">
                <a:solidFill>
                  <a:srgbClr val="808080"/>
                </a:solidFill>
                <a:highlight>
                  <a:srgbClr val="2B2B2B"/>
                </a:highlight>
              </a:rPr>
              <a:t>&lt;!-- additional collaborators and configuration for this bean go here --&gt;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08080"/>
                </a:solidFill>
                <a:highlight>
                  <a:srgbClr val="2B2B2B"/>
                </a:highlight>
              </a:rPr>
              <a:t>  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&lt;/bean&gt;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&lt;/beans&gt;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320350" y="1719650"/>
            <a:ext cx="4413000" cy="1404300"/>
          </a:xfrm>
          <a:prstGeom prst="rect">
            <a:avLst/>
          </a:prstGeom>
          <a:solidFill>
            <a:srgbClr val="3430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&lt;beans&gt;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"movieLister"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"x.y.SimpleMovieLister"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   &lt;property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name=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"moviefinder"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"awsMovieFinder"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&lt;/bean&gt;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"awsMovieFinder"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"x.y.AwesomeMovieFinder"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&lt;/beans&gt;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560100" y="3158300"/>
            <a:ext cx="3791400" cy="1156500"/>
          </a:xfrm>
          <a:prstGeom prst="rect">
            <a:avLst/>
          </a:prstGeom>
          <a:solidFill>
            <a:srgbClr val="3430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&lt;beans&gt;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"beanOne"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"x.y.ThingOne"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type=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"int"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value=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"7500000"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type=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"java.lang.String" </a:t>
            </a:r>
            <a:r>
              <a:rPr lang="fr" sz="1000">
                <a:solidFill>
                  <a:srgbClr val="BABABA"/>
                </a:solidFill>
                <a:highlight>
                  <a:srgbClr val="2B2B2B"/>
                </a:highlight>
              </a:rPr>
              <a:t>value=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"42"</a:t>
            </a: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  &lt;/bean&gt;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8BF6A"/>
                </a:solidFill>
                <a:highlight>
                  <a:srgbClr val="2B2B2B"/>
                </a:highlight>
              </a:rPr>
              <a:t>&lt;/beans&gt;</a:t>
            </a:r>
            <a:endParaRPr sz="10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475325" y="1057025"/>
            <a:ext cx="3849900" cy="1945200"/>
          </a:xfrm>
          <a:prstGeom prst="rect">
            <a:avLst/>
          </a:prstGeom>
          <a:solidFill>
            <a:srgbClr val="3430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&lt;beans&gt;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"beanOne"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"x.y.ThingOne"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"beanTwo"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"beanThree"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&lt;/bean&gt;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"beanTwo"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"x.y.ThingTwo"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"beanThree"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"x.y.ThingThree"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&lt;/beans&gt;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Spring boot ?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556950" y="1161250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 is hard to configure and time consuming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simple Hello Word require XML configuration to works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Lot of XML configuration files to carefully configure your app (DB, Ldap, beans, web, security…)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 brings a high level of control on application configuration, but it has a cost on productivity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Solution ? Spring Boot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</a:t>
            </a:r>
            <a:r>
              <a:rPr lang="fr"/>
              <a:t>Spring boot ?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536025" y="1541700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Simplify, improve, accelerate Spring application creation</a:t>
            </a:r>
            <a:br>
              <a:rPr lang="fr"/>
            </a:b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convention over configuration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default configuration based on the classpath </a:t>
            </a:r>
            <a:br>
              <a:rPr lang="fr"/>
            </a:br>
            <a:r>
              <a:rPr lang="fr"/>
              <a:t>	</a:t>
            </a:r>
            <a:r>
              <a:rPr lang="fr" sz="1400"/>
              <a:t>Oh a mysql dependency ? Maybe you want to connect to a MySQL database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Starters pom to quickly getting started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Standalone app with embedded servlet container (Tomcat or Jetty)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537375" y="1017725"/>
            <a:ext cx="80301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152935"/>
                </a:solidFill>
                <a:highlight>
                  <a:srgbClr val="FFFFFF"/>
                </a:highlight>
              </a:rPr>
              <a:t>Spring Boot makes it easy to create stand-alone, production-grade Spring based Applications that you can “just run.”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Spring boot ?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536025" y="1541700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Main idea is to have a default configuration 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Enough to quickly start your project (Ex : Tomcat by default)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you always have the power ! You can configure your app as you want (Ex: Jetty)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starters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56950" y="1008675"/>
            <a:ext cx="80301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Starters are a set of dependencies 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They are skeleton of your project which brings all required dependencies with the right version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You want to build a Spring Boot application ? Use the spring-boot-starter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 web application ? Use spring-boot-starter-web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Need some security ? Use spring-boot-starter-security</a:t>
            </a:r>
            <a:br>
              <a:rPr lang="f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You want a beautiful mustache ? Use spring-boot-starter-mustache</a:t>
            </a:r>
            <a:br>
              <a:rPr lang="fr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200"/>
              <a:t>https://docs.spring.io/spring-boot/docs/current/reference/htmlsingle/#using-boot-starter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at the </a:t>
            </a:r>
            <a:r>
              <a:rPr lang="fr"/>
              <a:t>beginning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56950" y="1047450"/>
            <a:ext cx="80301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Created in 2003, Open Source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Lightweight container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Spring container manage your application objects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Use Dependency Injection to instantiate objects</a:t>
            </a:r>
            <a:r>
              <a:rPr lang="fr"/>
              <a:t>	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Provide features for enterprise development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high performing, easily testable and reusable code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Most popular framework in java community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Organized in modules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starters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815700" y="2232200"/>
            <a:ext cx="75126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fr" sz="6000" u="sng">
                <a:solidFill>
                  <a:schemeClr val="hlink"/>
                </a:solidFill>
                <a:hlinkClick r:id="rId3"/>
              </a:rPr>
              <a:t>https://start.spring.io</a:t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starters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4466300" y="462000"/>
            <a:ext cx="4169700" cy="4219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&lt;parent&gt;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spring-boot-starter-parent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&lt;version&gt;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2.6.2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&lt;/version&gt;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&lt;relativePath/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&lt;/parent&gt;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spring-boot-starter-test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&lt;scope&gt;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test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&lt;/scope&gt;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spring-boot-starter-web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&lt;dependencies&gt;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: annotations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75" y="1886963"/>
            <a:ext cx="1909575" cy="19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588" y="2296275"/>
            <a:ext cx="1224775" cy="10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300" y="1886976"/>
            <a:ext cx="1791625" cy="17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: First application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536025" y="2452525"/>
            <a:ext cx="80301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fr" sz="1400">
                <a:latin typeface="Raleway"/>
                <a:ea typeface="Raleway"/>
                <a:cs typeface="Raleway"/>
                <a:sym typeface="Raleway"/>
              </a:rPr>
              <a:t>@SpringBootApplication</a:t>
            </a:r>
            <a:r>
              <a:rPr lang="fr" sz="1400"/>
              <a:t> : Convenient annotation</a:t>
            </a:r>
            <a:br>
              <a:rPr lang="fr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 sz="1400">
                <a:latin typeface="Raleway"/>
                <a:ea typeface="Raleway"/>
                <a:cs typeface="Raleway"/>
                <a:sym typeface="Raleway"/>
              </a:rPr>
              <a:t>@EnableAutoConfiguration</a:t>
            </a:r>
            <a:r>
              <a:rPr lang="fr" sz="1400"/>
              <a:t> : Ask to Spring Boot to scan dependencies to guess the configuration required by your app</a:t>
            </a:r>
            <a:br>
              <a:rPr lang="fr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 sz="1400">
                <a:latin typeface="Raleway"/>
                <a:ea typeface="Raleway"/>
                <a:cs typeface="Raleway"/>
                <a:sym typeface="Raleway"/>
              </a:rPr>
              <a:t>@Configuration</a:t>
            </a:r>
            <a:r>
              <a:rPr lang="fr" sz="1400"/>
              <a:t> : Set class as a configuration class (can declare configuration items)</a:t>
            </a:r>
            <a:br>
              <a:rPr lang="fr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 sz="1400">
                <a:latin typeface="Raleway"/>
                <a:ea typeface="Raleway"/>
                <a:cs typeface="Raleway"/>
                <a:sym typeface="Raleway"/>
              </a:rPr>
              <a:t>@</a:t>
            </a:r>
            <a:r>
              <a:rPr b="1" lang="fr" sz="1400">
                <a:latin typeface="Raleway"/>
                <a:ea typeface="Raleway"/>
                <a:cs typeface="Raleway"/>
                <a:sym typeface="Raleway"/>
              </a:rPr>
              <a:t>ComponentScan</a:t>
            </a:r>
            <a:r>
              <a:rPr lang="fr" sz="1400"/>
              <a:t> : Scan sub packages to discover configuration and </a:t>
            </a:r>
            <a:r>
              <a:rPr lang="fr" sz="1400"/>
              <a:t>components</a:t>
            </a:r>
            <a:r>
              <a:rPr lang="fr" sz="1400"/>
              <a:t> of your Application. Spring will detect and register them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/>
              <a:t>	</a:t>
            </a:r>
            <a:endParaRPr sz="1400"/>
          </a:p>
        </p:txBody>
      </p:sp>
      <p:sp>
        <p:nvSpPr>
          <p:cNvPr id="216" name="Google Shape;216;p35"/>
          <p:cNvSpPr txBox="1"/>
          <p:nvPr/>
        </p:nvSpPr>
        <p:spPr>
          <a:xfrm>
            <a:off x="1962150" y="1043175"/>
            <a:ext cx="5219700" cy="1445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BB529"/>
                </a:solidFill>
                <a:highlight>
                  <a:srgbClr val="2B2B2B"/>
                </a:highlight>
              </a:rPr>
              <a:t>@SpringBootApplication</a:t>
            </a:r>
            <a:endParaRPr sz="12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BillingserviceApplication 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1200">
                <a:solidFill>
                  <a:srgbClr val="CC7832"/>
                </a:solidFill>
                <a:highlight>
                  <a:srgbClr val="2B2B2B"/>
                </a:highlight>
              </a:rPr>
              <a:t>public static void </a:t>
            </a:r>
            <a:r>
              <a:rPr lang="fr" sz="1200">
                <a:solidFill>
                  <a:srgbClr val="FFC66D"/>
                </a:solidFill>
                <a:highlight>
                  <a:srgbClr val="2B2B2B"/>
                </a:highlight>
              </a:rPr>
              <a:t>main</a:t>
            </a: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(String[] args) {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       SpringApplication.</a:t>
            </a:r>
            <a:r>
              <a:rPr i="1" lang="fr" sz="1200">
                <a:solidFill>
                  <a:srgbClr val="A9B7C6"/>
                </a:solidFill>
                <a:highlight>
                  <a:srgbClr val="2B2B2B"/>
                </a:highlight>
              </a:rPr>
              <a:t>run</a:t>
            </a: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(BillingserviceApplication.</a:t>
            </a:r>
            <a:r>
              <a:rPr lang="fr" sz="1200">
                <a:solidFill>
                  <a:srgbClr val="CC7832"/>
                </a:solidFill>
                <a:highlight>
                  <a:srgbClr val="2B2B2B"/>
                </a:highlight>
              </a:rPr>
              <a:t>class, </a:t>
            </a: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args)</a:t>
            </a:r>
            <a:r>
              <a:rPr lang="fr" sz="1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ctrTitle"/>
          </p:nvPr>
        </p:nvSpPr>
        <p:spPr>
          <a:xfrm>
            <a:off x="623450" y="13936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Boot : REST API</a:t>
            </a:r>
            <a:endParaRPr/>
          </a:p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623450" y="24980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layer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IoC container 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536025" y="1160700"/>
            <a:ext cx="80301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4302D"/>
                </a:solidFill>
                <a:highlight>
                  <a:srgbClr val="FFFFFF"/>
                </a:highlight>
              </a:rPr>
              <a:t>Spring IoC container and is responsible for instantiating, configuring, and assembling the beans</a:t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100" y="1976899"/>
            <a:ext cx="6078349" cy="27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900" y="2842236"/>
            <a:ext cx="817425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750" y="3133911"/>
            <a:ext cx="817425" cy="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250" y="4003286"/>
            <a:ext cx="817425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stereotypes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556950" y="1098875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 provides 4 stereotypes used to identified classes roles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Stereotypes are defined by annotations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Classes annotated with a stereotype are registered as beans in Spring container and are injectable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3659286" y="30927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@Component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1652938" y="4008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@Controller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3659284" y="4008227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@Service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2" name="Google Shape;242;p38"/>
          <p:cNvCxnSpPr>
            <a:stCxn id="239" idx="2"/>
            <a:endCxn id="241" idx="0"/>
          </p:cNvCxnSpPr>
          <p:nvPr/>
        </p:nvCxnSpPr>
        <p:spPr>
          <a:xfrm flipH="1" rot="-5400000">
            <a:off x="4377186" y="3812880"/>
            <a:ext cx="3903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38"/>
          <p:cNvCxnSpPr>
            <a:stCxn id="240" idx="0"/>
            <a:endCxn id="239" idx="2"/>
          </p:cNvCxnSpPr>
          <p:nvPr/>
        </p:nvCxnSpPr>
        <p:spPr>
          <a:xfrm rot="-5400000">
            <a:off x="3373738" y="2809952"/>
            <a:ext cx="390300" cy="2006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8"/>
          <p:cNvSpPr/>
          <p:nvPr/>
        </p:nvSpPr>
        <p:spPr>
          <a:xfrm>
            <a:off x="5817897" y="4008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@Repository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38"/>
          <p:cNvCxnSpPr>
            <a:stCxn id="244" idx="0"/>
            <a:endCxn id="239" idx="2"/>
          </p:cNvCxnSpPr>
          <p:nvPr/>
        </p:nvCxnSpPr>
        <p:spPr>
          <a:xfrm flipH="1" rot="5400000">
            <a:off x="5456247" y="2733902"/>
            <a:ext cx="390300" cy="215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RESTful API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56950" y="2195300"/>
            <a:ext cx="80301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Springs provide annotations to create a RESTful API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presentation layer is where REST stuff is implemented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Controllers will be the classes responsible of communicating with clients following REST architecture style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2837250" y="1149250"/>
            <a:ext cx="3469500" cy="9132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&lt;groupId&gt;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org.springframework.boot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&lt;/groupId&gt;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&lt;artifactId&gt;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spring-boot-starter-web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&lt;/artifactId&gt;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&lt;/dependency&gt;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@RestController &amp; @ResponseBody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556950" y="1327475"/>
            <a:ext cx="80301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Controllers are the main level of API definition 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@RestController</a:t>
            </a:r>
            <a:r>
              <a:rPr lang="fr"/>
              <a:t> is a convenient annotation for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@Controller</a:t>
            </a:r>
            <a:r>
              <a:rPr lang="fr"/>
              <a:t> and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@ResponseBody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 methods of the controller annotated with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@RequestMapping</a:t>
            </a:r>
            <a:r>
              <a:rPr lang="fr"/>
              <a:t> will be automatically annotated with @ResponseBody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@ResponseBody</a:t>
            </a:r>
            <a:r>
              <a:rPr lang="fr"/>
              <a:t> indicate to Spring that return object of the method should be serialized (XML or JSON) and send in body of the response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Framework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28975" y="1063550"/>
            <a:ext cx="35961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2"/>
                </a:solidFill>
              </a:rPr>
              <a:t>More than a lightweight container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Spring Framework consists of features organized into about 20 modules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Modules are grouped into Core Container, Data Access/Integration, Web, AOP, Instrumentation, and Test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6789" l="0" r="0" t="1952"/>
          <a:stretch/>
        </p:blipFill>
        <p:spPr>
          <a:xfrm>
            <a:off x="4000700" y="1057225"/>
            <a:ext cx="5130475" cy="3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 Mapping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556950" y="1356350"/>
            <a:ext cx="80301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@RequestMapping</a:t>
            </a:r>
            <a:r>
              <a:rPr lang="fr"/>
              <a:t> indicates a mapping between an HTTP request and a method based on an URI and an HTTP method </a:t>
            </a:r>
            <a:br>
              <a:rPr lang="fr"/>
            </a:b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Specific annotations for HTTP methods : GetMapping, PostMapping, PutMapping, DeleteMapping, PatchMapping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1511075" y="3412000"/>
            <a:ext cx="6010800" cy="10575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@GetMapping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"/cost"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getTotalCost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CostResult result =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.getTotalCost()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ok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(result)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 Mapping : Path pattern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556950" y="1313475"/>
            <a:ext cx="80301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@RequestMapping can pre-parse URI to capture URI variables into method’s parameters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@PathVariable and a placeholder in URI to bound a path element in a variable </a:t>
            </a:r>
            <a:endParaRPr/>
          </a:p>
        </p:txBody>
      </p:sp>
      <p:sp>
        <p:nvSpPr>
          <p:cNvPr id="278" name="Google Shape;278;p43"/>
          <p:cNvSpPr txBox="1"/>
          <p:nvPr/>
        </p:nvSpPr>
        <p:spPr>
          <a:xfrm>
            <a:off x="1511075" y="3458700"/>
            <a:ext cx="6010800" cy="10575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@GetMapping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"/resourceGroup/{resourceGroup}"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getResourceGroupTotalCost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@PathVariable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resourceGroup)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CostResult result =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.getResourceGroupTotalCost(resourceGroup)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ok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(result)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 Mapping : Request parameters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556950" y="1084000"/>
            <a:ext cx="80301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It’s also possible to bound URL parameters to method parameters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method can be mapped on multiple URI but an URI can’t be mapped on multiple methods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Can be set at class level to define a common URI prefix for all methods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1608450" y="1559550"/>
            <a:ext cx="5927100" cy="12555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08080"/>
                </a:solidFill>
                <a:highlight>
                  <a:srgbClr val="2B2B2B"/>
                </a:highlight>
              </a:rPr>
              <a:t>// localhost/resourceGroup?name=xxxx</a:t>
            </a:r>
            <a:endParaRPr sz="10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@GetMapping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"/resourceGroup"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getResourceGroupTotalCost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@RequestParam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String name)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 CostResult result = 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.getResourceGroupTotalCost(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ResponseEntity.</a:t>
            </a:r>
            <a:r>
              <a:rPr i="1" lang="fr" sz="1000">
                <a:solidFill>
                  <a:srgbClr val="A9B7C6"/>
                </a:solidFill>
                <a:highlight>
                  <a:srgbClr val="2B2B2B"/>
                </a:highlight>
              </a:rPr>
              <a:t>ok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(result)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2949125" y="4161975"/>
            <a:ext cx="3134700" cy="8574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@RestController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@RequestMapping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"/api/billing"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BillingController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 Mapping : </a:t>
            </a:r>
            <a:r>
              <a:rPr lang="fr"/>
              <a:t>RequestBody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556950" y="1327475"/>
            <a:ext cx="8030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With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@RequestBody</a:t>
            </a:r>
            <a:r>
              <a:rPr lang="fr"/>
              <a:t>, Spring will </a:t>
            </a:r>
            <a:r>
              <a:rPr lang="fr"/>
              <a:t>automatically</a:t>
            </a:r>
            <a:r>
              <a:rPr lang="fr"/>
              <a:t> deserialize a request’s body to a Java Object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Mapping is done by HttpMessageConverter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You can create and register your own HttpMessageConverter for higher control on mapping</a:t>
            </a:r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2176100" y="3690575"/>
            <a:ext cx="5097900" cy="9360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@PostMapping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"/user"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postUser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@RequestBody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User user)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	[...]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Response : ResponseBody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501425" y="1726150"/>
            <a:ext cx="80301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@RestController</a:t>
            </a:r>
            <a:r>
              <a:rPr lang="fr">
                <a:solidFill>
                  <a:schemeClr val="dk2"/>
                </a:solidFill>
              </a:rPr>
              <a:t> is a convenient annotation for @Controller and </a:t>
            </a:r>
            <a:r>
              <a:rPr b="1" lang="f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@ResponseBody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By default, the result of controller’s methods will be the body of the response (serialized in XML or JSON)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Response : ResponseEntity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556950" y="1258550"/>
            <a:ext cx="80301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ResponseEntity represents the whole HTTP response: status code, headers, and body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Provide a full control on the response sent to the client unlike @ResponseBody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Can be useful to send a different status code according to some conditions or adapt it to your API specification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@RestController can be associated with ResponseEntity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Response : ResponseEntity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556950" y="1106150"/>
            <a:ext cx="80301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ResponseEntity has builders to help create a response. Several methods like ok(T) provides a convenient way to create responses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ok(T) creates an HTTP response with status 200 OK and a body with the object serialized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Others methods available : accepted(), badrequest() ...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2669400" y="3690050"/>
            <a:ext cx="3805200" cy="949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@GetMapping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"/cost/"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ResponseEntity&lt;CostResult&gt;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getTotalCost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 CostResult result = 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.getTotalCost()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return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ResponseEntity.</a:t>
            </a:r>
            <a:r>
              <a:rPr i="1" lang="fr" sz="1000">
                <a:solidFill>
                  <a:srgbClr val="A9B7C6"/>
                </a:solidFill>
                <a:highlight>
                  <a:srgbClr val="2B2B2B"/>
                </a:highlight>
              </a:rPr>
              <a:t>ok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(result)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/>
        </p:nvSpPr>
        <p:spPr>
          <a:xfrm>
            <a:off x="318750" y="1255425"/>
            <a:ext cx="8506500" cy="302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@RestController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@RequestMapping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"/api/billing"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BillingController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BillingService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UsageDetailsComputeService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usageDetailsComputeService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@GetMapping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D0D0FF"/>
                </a:solidFill>
                <a:highlight>
                  <a:srgbClr val="2B2B2B"/>
                </a:highlight>
              </a:rPr>
              <a:t>value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=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"/resourceGroup/{resourceGroup}/billingPeriod/{billingPeriod}"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getResourceGroupCost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@PathVariable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resourceGroup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@PathVariable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billingPeriod)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CostResult result =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billingService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.getResourceGroupCost(resourceGroup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billingPeriod)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    return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ResponseEntity.</a:t>
            </a:r>
            <a:r>
              <a:rPr i="1" lang="fr" sz="1100">
                <a:solidFill>
                  <a:srgbClr val="A9B7C6"/>
                </a:solidFill>
                <a:highlight>
                  <a:srgbClr val="2B2B2B"/>
                </a:highlight>
              </a:rPr>
              <a:t>ok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(result)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Framework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6925" y="981025"/>
            <a:ext cx="38847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Data Access/integration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Module to abstract data access and mapping to business and presentation layer</a:t>
            </a:r>
            <a:br>
              <a:rPr lang="fr" sz="1100"/>
            </a:b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JDBC : manage connection and transaction with your relational database</a:t>
            </a:r>
            <a:br>
              <a:rPr lang="fr" sz="1100"/>
            </a:b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ORM : Integrate ORMs like Hibernate with Spring ecosystem</a:t>
            </a:r>
            <a:br>
              <a:rPr lang="fr" sz="1100"/>
            </a:b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Transaction : manage transaction across transactions API like JTA, Hibernate… Let you manage your transactions in a programmatic way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fr" sz="1100"/>
            </a:br>
            <a:r>
              <a:rPr lang="fr" sz="1100"/>
              <a:t>OXM : Abstraction for Object-XML Mapping (JAXB…)</a:t>
            </a:r>
            <a:br>
              <a:rPr lang="fr" sz="1100"/>
            </a:b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/>
              <a:t>JMS : Java Messaging Services, simplify messages production and consumption</a:t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6789" l="0" r="7313" t="1952"/>
          <a:stretch/>
        </p:blipFill>
        <p:spPr>
          <a:xfrm>
            <a:off x="4305500" y="1057225"/>
            <a:ext cx="4755226" cy="3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@ResponseStatus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556950" y="1106150"/>
            <a:ext cx="80301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Marks an exception class with the status code and reason that should be returned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Allows to manage errors for custom exceptions</a:t>
            </a:r>
            <a:endParaRPr/>
          </a:p>
        </p:txBody>
      </p:sp>
      <p:sp>
        <p:nvSpPr>
          <p:cNvPr id="336" name="Google Shape;336;p52"/>
          <p:cNvSpPr txBox="1"/>
          <p:nvPr/>
        </p:nvSpPr>
        <p:spPr>
          <a:xfrm>
            <a:off x="1946850" y="2892950"/>
            <a:ext cx="5597100" cy="72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@ResponseStatus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(value = HttpStatus.</a:t>
            </a:r>
            <a:r>
              <a:rPr i="1"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I_AM_A_TEAPOT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reason =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"?"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DumbException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RuntimeException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25" y="3696350"/>
            <a:ext cx="43243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@ExceptionHandler in a Controller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556950" y="1029950"/>
            <a:ext cx="80301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Define a method of the controller to handle exceptions thrown in this controller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Only available for the controller</a:t>
            </a:r>
            <a:endParaRPr/>
          </a:p>
        </p:txBody>
      </p:sp>
      <p:sp>
        <p:nvSpPr>
          <p:cNvPr id="344" name="Google Shape;344;p53"/>
          <p:cNvSpPr txBox="1"/>
          <p:nvPr/>
        </p:nvSpPr>
        <p:spPr>
          <a:xfrm>
            <a:off x="1659575" y="2682500"/>
            <a:ext cx="5713800" cy="227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"/{productCode}"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getProduct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@PathVariable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productCode)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	unsafeCode()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	return 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Product(productCode)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@ExceptionHandler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(DumbException.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@ResponseStatus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(HttpStatus.</a:t>
            </a:r>
            <a:r>
              <a:rPr i="1"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I_AM_A_TEAPOT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handleException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(DumbException exception)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"Are you a teapot ?"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@ControllerAdvice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556950" y="1106150"/>
            <a:ext cx="80301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Allows to centralize the exception management in all Controllers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</a:t>
            </a:r>
            <a:r>
              <a:rPr lang="fr"/>
              <a:t>ntercept all the throwed exceptions in controllers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To combine with basePackages to organize error management </a:t>
            </a:r>
            <a:endParaRPr/>
          </a:p>
        </p:txBody>
      </p:sp>
      <p:sp>
        <p:nvSpPr>
          <p:cNvPr id="351" name="Google Shape;351;p54"/>
          <p:cNvSpPr txBox="1"/>
          <p:nvPr/>
        </p:nvSpPr>
        <p:spPr>
          <a:xfrm>
            <a:off x="1464725" y="3134525"/>
            <a:ext cx="6601200" cy="1884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@ControllerAdvice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(basePackages =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"org.isima.javapro.caillou.product"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CustomExceptionAdvice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@ResponseBody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@ExceptionHandler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(DumbException.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@ResponseStatus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(HttpStatus.</a:t>
            </a:r>
            <a:r>
              <a:rPr i="1" lang="fr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I_AM_A_TEAPOT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dumbHandler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(DumbException dx)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"I'm not a teapot !!"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ctrTitle"/>
          </p:nvPr>
        </p:nvSpPr>
        <p:spPr>
          <a:xfrm>
            <a:off x="685800" y="2007605"/>
            <a:ext cx="7772400" cy="18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with </a:t>
            </a:r>
            <a:r>
              <a:rPr lang="fr"/>
              <a:t>Spring boot</a:t>
            </a:r>
            <a:endParaRPr/>
          </a:p>
        </p:txBody>
      </p:sp>
      <p:sp>
        <p:nvSpPr>
          <p:cNvPr id="357" name="Google Shape;357;p5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Link all these things together 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stereotypes</a:t>
            </a:r>
            <a:endParaRPr/>
          </a:p>
        </p:txBody>
      </p:sp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556950" y="1098875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Spring provides 4 stereotypes used to identified classes roles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Stereotypes are defined by annotations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Classes annotated with a stereotype are registered as beans in Spring container and are injectable</a:t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3659286" y="30927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@Component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56"/>
          <p:cNvSpPr/>
          <p:nvPr/>
        </p:nvSpPr>
        <p:spPr>
          <a:xfrm>
            <a:off x="1652938" y="4008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@Controller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6"/>
          <p:cNvSpPr/>
          <p:nvPr/>
        </p:nvSpPr>
        <p:spPr>
          <a:xfrm>
            <a:off x="3659284" y="4008227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@Service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7" name="Google Shape;367;p56"/>
          <p:cNvCxnSpPr>
            <a:stCxn id="364" idx="2"/>
            <a:endCxn id="366" idx="0"/>
          </p:cNvCxnSpPr>
          <p:nvPr/>
        </p:nvCxnSpPr>
        <p:spPr>
          <a:xfrm flipH="1" rot="-5400000">
            <a:off x="4377186" y="3812880"/>
            <a:ext cx="3903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56"/>
          <p:cNvCxnSpPr>
            <a:stCxn id="365" idx="0"/>
            <a:endCxn id="364" idx="2"/>
          </p:cNvCxnSpPr>
          <p:nvPr/>
        </p:nvCxnSpPr>
        <p:spPr>
          <a:xfrm rot="-5400000">
            <a:off x="3373738" y="2809952"/>
            <a:ext cx="390300" cy="2006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56"/>
          <p:cNvSpPr/>
          <p:nvPr/>
        </p:nvSpPr>
        <p:spPr>
          <a:xfrm>
            <a:off x="5817897" y="4008302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@Repository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0" name="Google Shape;370;p56"/>
          <p:cNvCxnSpPr>
            <a:stCxn id="369" idx="0"/>
            <a:endCxn id="364" idx="2"/>
          </p:cNvCxnSpPr>
          <p:nvPr/>
        </p:nvCxnSpPr>
        <p:spPr>
          <a:xfrm flipH="1" rot="5400000">
            <a:off x="5456247" y="2733902"/>
            <a:ext cx="390300" cy="215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with Spring boot : @Autowired</a:t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556950" y="1047450"/>
            <a:ext cx="80301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Injection with Spring Boot is an association of ComponentScan to find and register beans and @Autowired to inject these beans at the right place</a:t>
            </a:r>
            <a:br>
              <a:rPr lang="fr"/>
            </a:br>
            <a:br>
              <a:rPr lang="fr"/>
            </a:br>
            <a:r>
              <a:rPr lang="fr"/>
              <a:t>@Autowired can used on fields, setters and </a:t>
            </a:r>
            <a:r>
              <a:rPr lang="fr"/>
              <a:t>constructors</a:t>
            </a:r>
            <a:br>
              <a:rPr lang="fr"/>
            </a:br>
            <a:br>
              <a:rPr lang="fr"/>
            </a:br>
            <a:r>
              <a:rPr lang="fr"/>
              <a:t>A dependency can be declared optional with @Autowired(required=false)</a:t>
            </a:r>
            <a:endParaRPr/>
          </a:p>
        </p:txBody>
      </p:sp>
      <p:sp>
        <p:nvSpPr>
          <p:cNvPr id="377" name="Google Shape;377;p57"/>
          <p:cNvSpPr txBox="1"/>
          <p:nvPr/>
        </p:nvSpPr>
        <p:spPr>
          <a:xfrm>
            <a:off x="556950" y="3096750"/>
            <a:ext cx="1704000" cy="1004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BillingService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mongoClient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chemeClr val="lt1"/>
              </a:solidFill>
              <a:highlight>
                <a:srgbClr val="2B2B2B"/>
              </a:highlight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2423350" y="3096750"/>
            <a:ext cx="3126600" cy="1382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BillingService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MongoClient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mongoClient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void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setMongoClient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(MongoClient mongoClient)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mongoClient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mongoClient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5712350" y="3096750"/>
            <a:ext cx="2771400" cy="1382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BillingService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MongoClient 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mongoClient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BillingService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(MongoClient mongoClient)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this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.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mongoClient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= mongoClient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@Bean</a:t>
            </a:r>
            <a:endParaRPr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536025" y="844375"/>
            <a:ext cx="80301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Annotated method produces a bean to be managed by the Spring container</a:t>
            </a: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By default, bean’s name is the method’s name. Can be specified explicitly : </a:t>
            </a:r>
            <a:br>
              <a:rPr lang="fr"/>
            </a:br>
            <a:r>
              <a:rPr lang="fr"/>
              <a:t>	@bean(“myBean”)</a:t>
            </a:r>
            <a:br>
              <a:rPr lang="fr"/>
            </a:br>
            <a:r>
              <a:rPr lang="fr"/>
              <a:t>	@bean({“myBean”, “yourBean”})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bean can be declared for a specific Spring’s profile and a given scope thanks to @Profile and @Scope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8"/>
          <p:cNvSpPr txBox="1"/>
          <p:nvPr/>
        </p:nvSpPr>
        <p:spPr>
          <a:xfrm>
            <a:off x="2351700" y="4188300"/>
            <a:ext cx="4440600" cy="906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@Bean</a:t>
            </a:r>
            <a:endParaRPr sz="9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@Profile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"integration-test"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@Scope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900">
                <a:solidFill>
                  <a:srgbClr val="6A8759"/>
                </a:solidFill>
                <a:highlight>
                  <a:srgbClr val="2B2B2B"/>
                </a:highlight>
              </a:rPr>
              <a:t>"prototype"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mongoClient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return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9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/>
          </a:p>
        </p:txBody>
      </p:sp>
      <p:sp>
        <p:nvSpPr>
          <p:cNvPr id="387" name="Google Shape;387;p58"/>
          <p:cNvSpPr txBox="1"/>
          <p:nvPr/>
        </p:nvSpPr>
        <p:spPr>
          <a:xfrm>
            <a:off x="2488850" y="1349925"/>
            <a:ext cx="4440600" cy="731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@Bean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mongoClient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return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466925" y="456075"/>
            <a:ext cx="8404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with Spring boot : bean resolution</a:t>
            </a:r>
            <a:endParaRPr/>
          </a:p>
        </p:txBody>
      </p:sp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536025" y="1084500"/>
            <a:ext cx="80301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By default beans are resolved by type, so in our exemple Spring must find a bean of type MongoClient to inject it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When several beans of the same type are available, you have to provide additional information with @Qualifier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9"/>
          <p:cNvSpPr txBox="1"/>
          <p:nvPr/>
        </p:nvSpPr>
        <p:spPr>
          <a:xfrm>
            <a:off x="616500" y="2965150"/>
            <a:ext cx="4087500" cy="77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</a:t>
            </a: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@Bean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mongoCloudClient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return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</p:txBody>
      </p:sp>
      <p:sp>
        <p:nvSpPr>
          <p:cNvPr id="395" name="Google Shape;395;p59"/>
          <p:cNvSpPr txBox="1"/>
          <p:nvPr/>
        </p:nvSpPr>
        <p:spPr>
          <a:xfrm>
            <a:off x="5600900" y="2965150"/>
            <a:ext cx="2906700" cy="164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@Service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CustomerService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 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@Qualifier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000">
                <a:solidFill>
                  <a:srgbClr val="6A8759"/>
                </a:solidFill>
                <a:highlight>
                  <a:srgbClr val="2B2B2B"/>
                </a:highlight>
              </a:rPr>
              <a:t>"mongoCloudClient"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mongoClient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616500" y="3842250"/>
            <a:ext cx="4087500" cy="77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@Bean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mongoTestClient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return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mongoTestUri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466925" y="456075"/>
            <a:ext cx="8496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with Spring boot : bean resolution</a:t>
            </a:r>
            <a:endParaRPr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556950" y="1077575"/>
            <a:ext cx="8030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/>
              <a:t>I</a:t>
            </a:r>
            <a:r>
              <a:rPr lang="fr" sz="1400"/>
              <a:t>f it can’t resolve by type, Spring will try to resolve by name</a:t>
            </a:r>
            <a:br>
              <a:rPr lang="fr" sz="1400"/>
            </a:br>
            <a:br>
              <a:rPr lang="fr" sz="1400"/>
            </a:br>
            <a:r>
              <a:rPr lang="fr" sz="1400"/>
              <a:t>If a bean with a name similar to the field annotated with @Autowired is found, Spring will inject this bean </a:t>
            </a:r>
            <a:br>
              <a:rPr lang="fr" sz="1400"/>
            </a:br>
            <a:br>
              <a:rPr lang="fr" sz="1400"/>
            </a:br>
            <a:r>
              <a:rPr lang="fr" sz="1400"/>
              <a:t>It’s a kind of implicit injection</a:t>
            </a:r>
            <a:endParaRPr sz="1400"/>
          </a:p>
        </p:txBody>
      </p:sp>
      <p:sp>
        <p:nvSpPr>
          <p:cNvPr id="403" name="Google Shape;403;p60"/>
          <p:cNvSpPr txBox="1"/>
          <p:nvPr/>
        </p:nvSpPr>
        <p:spPr>
          <a:xfrm>
            <a:off x="556950" y="2676350"/>
            <a:ext cx="4032900" cy="82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@Bean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mongoClient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return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5325900" y="2913450"/>
            <a:ext cx="2891700" cy="136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@Service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CustomerService  {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@Autowired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mongoClient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405" name="Google Shape;405;p60"/>
          <p:cNvSpPr txBox="1"/>
          <p:nvPr/>
        </p:nvSpPr>
        <p:spPr>
          <a:xfrm>
            <a:off x="556950" y="3629650"/>
            <a:ext cx="4032900" cy="775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@Bean</a:t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BBB529"/>
                </a:solidFill>
                <a:highlight>
                  <a:srgbClr val="2B2B2B"/>
                </a:highlight>
              </a:rPr>
              <a:t> 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000">
                <a:solidFill>
                  <a:srgbClr val="FFC66D"/>
                </a:solidFill>
                <a:highlight>
                  <a:srgbClr val="2B2B2B"/>
                </a:highlight>
              </a:rPr>
              <a:t>mongoTestClient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return 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MongoClient(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000">
                <a:solidFill>
                  <a:srgbClr val="9876AA"/>
                </a:solidFill>
                <a:highlight>
                  <a:srgbClr val="2B2B2B"/>
                </a:highlight>
              </a:rPr>
              <a:t>mongoTestUri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fr" sz="10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000">
              <a:solidFill>
                <a:srgbClr val="BBB52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Injection with Spring boot : </a:t>
            </a:r>
            <a:r>
              <a:rPr lang="fr"/>
              <a:t>@Value</a:t>
            </a:r>
            <a:endParaRPr/>
          </a:p>
        </p:txBody>
      </p:sp>
      <p:sp>
        <p:nvSpPr>
          <p:cNvPr id="411" name="Google Shape;411;p61"/>
          <p:cNvSpPr txBox="1"/>
          <p:nvPr>
            <p:ph idx="1" type="body"/>
          </p:nvPr>
        </p:nvSpPr>
        <p:spPr>
          <a:xfrm>
            <a:off x="556950" y="1081850"/>
            <a:ext cx="80301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Used for injecting values (not instances) into fields in Spring beans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Can be applied at the field or constructor/method parameter level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1"/>
          <p:cNvSpPr txBox="1"/>
          <p:nvPr/>
        </p:nvSpPr>
        <p:spPr>
          <a:xfrm>
            <a:off x="3031350" y="1915125"/>
            <a:ext cx="2328300" cy="53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@Value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"An awesome value"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sp>
        <p:nvSpPr>
          <p:cNvPr id="413" name="Google Shape;413;p61"/>
          <p:cNvSpPr txBox="1"/>
          <p:nvPr/>
        </p:nvSpPr>
        <p:spPr>
          <a:xfrm>
            <a:off x="3073925" y="3354400"/>
            <a:ext cx="2328300" cy="53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@Value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"${mongo.uri}"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570000" y="2548625"/>
            <a:ext cx="80991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Used to inject values from configuration file (properties, yaml) into a field or parameter by using a placeholder ${...}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1"/>
          <p:cNvSpPr txBox="1"/>
          <p:nvPr>
            <p:ph idx="1" type="body"/>
          </p:nvPr>
        </p:nvSpPr>
        <p:spPr>
          <a:xfrm>
            <a:off x="630175" y="4066100"/>
            <a:ext cx="35682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A default value can be provided</a:t>
            </a:r>
            <a:endParaRPr/>
          </a:p>
        </p:txBody>
      </p:sp>
      <p:sp>
        <p:nvSpPr>
          <p:cNvPr id="416" name="Google Shape;416;p61"/>
          <p:cNvSpPr txBox="1"/>
          <p:nvPr/>
        </p:nvSpPr>
        <p:spPr>
          <a:xfrm>
            <a:off x="4387775" y="4131650"/>
            <a:ext cx="3040500" cy="534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@Value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"${mongo.uri:a_default value}"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private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String 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Framework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72850" y="1146503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/>
              <a:t>Spring Web is made of 4 modules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/>
              <a:t>Spring Web </a:t>
            </a:r>
            <a:br>
              <a:rPr lang="fr" sz="1400"/>
            </a:br>
            <a:r>
              <a:rPr lang="fr" sz="1400"/>
              <a:t>Web general purpose like file uploading, initializing Servlet container…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400"/>
              <a:t>Spring Servlet</a:t>
            </a:r>
            <a:br>
              <a:rPr lang="fr" sz="1400"/>
            </a:br>
            <a:r>
              <a:rPr lang="fr" sz="1400"/>
              <a:t>Spring’s MVC implementation. Let you create your web app based on MVC pattern with all Spring’s integration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6789" l="0" r="0" t="1952"/>
          <a:stretch/>
        </p:blipFill>
        <p:spPr>
          <a:xfrm>
            <a:off x="3924500" y="1057225"/>
            <a:ext cx="5130475" cy="3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2" name="Google Shape;422;p62"/>
          <p:cNvSpPr txBox="1"/>
          <p:nvPr>
            <p:ph idx="4294967295" type="body"/>
          </p:nvPr>
        </p:nvSpPr>
        <p:spPr>
          <a:xfrm>
            <a:off x="577600" y="580075"/>
            <a:ext cx="27060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TD </a:t>
            </a:r>
            <a:br>
              <a:rPr lang="fr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fr" sz="3600">
                <a:latin typeface="Raleway ExtraBold"/>
                <a:ea typeface="Raleway ExtraBold"/>
                <a:cs typeface="Raleway ExtraBold"/>
                <a:sym typeface="Raleway ExtraBold"/>
              </a:rPr>
              <a:t>T</a:t>
            </a:r>
            <a:r>
              <a:rPr lang="fr" sz="3600">
                <a:latin typeface="Raleway ExtraBold"/>
                <a:ea typeface="Raleway ExtraBold"/>
                <a:cs typeface="Raleway ExtraBold"/>
                <a:sym typeface="Raleway ExtraBold"/>
              </a:rPr>
              <a:t>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" sz="1400"/>
              <a:t>Set up your Spring boot application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" sz="1400"/>
              <a:t>Caillou</a:t>
            </a:r>
            <a:endParaRPr/>
          </a:p>
        </p:txBody>
      </p:sp>
      <p:pic>
        <p:nvPicPr>
          <p:cNvPr id="423" name="Google Shape;42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967" y="771550"/>
            <a:ext cx="4846992" cy="272643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2"/>
          <p:cNvSpPr/>
          <p:nvPr/>
        </p:nvSpPr>
        <p:spPr>
          <a:xfrm>
            <a:off x="3437711" y="580067"/>
            <a:ext cx="5206296" cy="363916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62"/>
          <p:cNvGrpSpPr/>
          <p:nvPr/>
        </p:nvGrpSpPr>
        <p:grpSpPr>
          <a:xfrm>
            <a:off x="8095794" y="120734"/>
            <a:ext cx="896264" cy="896314"/>
            <a:chOff x="570875" y="4322250"/>
            <a:chExt cx="443300" cy="443325"/>
          </a:xfrm>
        </p:grpSpPr>
        <p:sp>
          <p:nvSpPr>
            <p:cNvPr id="426" name="Google Shape;426;p6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5585" l="0" r="0" t="63059"/>
          <a:stretch/>
        </p:blipFill>
        <p:spPr>
          <a:xfrm>
            <a:off x="2006763" y="1123650"/>
            <a:ext cx="5130475" cy="8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Spring Framework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56950" y="1945400"/>
            <a:ext cx="80301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Spring Core, the heart of Spring</a:t>
            </a:r>
            <a:b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The Core and Beans modules provide Dependency Injection features</a:t>
            </a:r>
            <a:b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The BeanFactory is a sophisticated implementation of the factory pattern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Removes the need for programmatic singletons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</a:rPr>
              <a:t>Allows to decouple configuration and specification of dependencies from program logic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word on Spring beans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36025" y="1313475"/>
            <a:ext cx="80301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A Spring bean is a Java bean managed by Spring container : </a:t>
            </a:r>
            <a:br>
              <a:rPr lang="fr">
                <a:solidFill>
                  <a:srgbClr val="333333"/>
                </a:solidFill>
                <a:highlight>
                  <a:schemeClr val="lt1"/>
                </a:highlight>
              </a:rPr>
            </a:b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“</a:t>
            </a:r>
            <a: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  <a:t>A bean is an object that is instantiated, assembled, and otherwise managed by Spring IoC container”</a:t>
            </a:r>
            <a:br>
              <a:rPr i="1" lang="fr">
                <a:solidFill>
                  <a:srgbClr val="333333"/>
                </a:solidFill>
                <a:highlight>
                  <a:schemeClr val="lt1"/>
                </a:highlight>
              </a:rPr>
            </a:br>
            <a:endParaRPr i="1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Beans are configured through XML files or a Java Code </a:t>
            </a:r>
            <a:br>
              <a:rPr lang="fr">
                <a:solidFill>
                  <a:srgbClr val="333333"/>
                </a:solidFill>
                <a:highlight>
                  <a:schemeClr val="lt1"/>
                </a:highlight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This configuration is the definition of the bean, ie metadata used by Spring IoC container to create and manage bean lifecycle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word on Spring beans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28925" y="1236625"/>
            <a:ext cx="3849900" cy="1945200"/>
          </a:xfrm>
          <a:prstGeom prst="rect">
            <a:avLst/>
          </a:prstGeom>
          <a:solidFill>
            <a:srgbClr val="3430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&lt;beans&gt;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"beanOne"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"x.y.ThingOne"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"beanTwo"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   &lt;constructor-arg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ref=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"beanThree"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&lt;/bean&gt;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"beanTwo"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"x.y.ThingTwo"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  &lt;bean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id=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"beanThree" </a:t>
            </a:r>
            <a:r>
              <a:rPr lang="fr" sz="1100">
                <a:solidFill>
                  <a:srgbClr val="BABABA"/>
                </a:solidFill>
                <a:highlight>
                  <a:srgbClr val="2B2B2B"/>
                </a:highlight>
              </a:rPr>
              <a:t>class=</a:t>
            </a:r>
            <a:r>
              <a:rPr lang="fr" sz="1100">
                <a:solidFill>
                  <a:srgbClr val="6A8759"/>
                </a:solidFill>
                <a:highlight>
                  <a:srgbClr val="2B2B2B"/>
                </a:highlight>
              </a:rPr>
              <a:t>"x.y.ThingThree"</a:t>
            </a: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/&gt;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E8BF6A"/>
                </a:solidFill>
                <a:highlight>
                  <a:srgbClr val="2B2B2B"/>
                </a:highlight>
              </a:rPr>
              <a:t>&lt;/beans&gt;</a:t>
            </a:r>
            <a:endParaRPr sz="1100">
              <a:solidFill>
                <a:srgbClr val="E8BF6A"/>
              </a:solidFill>
              <a:highlight>
                <a:srgbClr val="2B2B2B"/>
              </a:highlight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647425" y="1236625"/>
            <a:ext cx="3918600" cy="942900"/>
          </a:xfrm>
          <a:prstGeom prst="rect">
            <a:avLst/>
          </a:prstGeom>
          <a:solidFill>
            <a:srgbClr val="3430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class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ThingOne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900">
                <a:solidFill>
                  <a:srgbClr val="FFC66D"/>
                </a:solidFill>
                <a:highlight>
                  <a:srgbClr val="2B2B2B"/>
                </a:highlight>
              </a:rPr>
              <a:t>ThingOne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(ThingTwo thingTwo</a:t>
            </a:r>
            <a:r>
              <a:rPr lang="fr" sz="9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ThingTwo thingTwoBis) {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fr" sz="900">
                <a:solidFill>
                  <a:srgbClr val="808080"/>
                </a:solidFill>
                <a:highlight>
                  <a:srgbClr val="2B2B2B"/>
                </a:highlight>
              </a:rPr>
              <a:t>// ...</a:t>
            </a:r>
            <a:endParaRPr sz="9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08080"/>
                </a:solidFill>
                <a:highlight>
                  <a:srgbClr val="2B2B2B"/>
                </a:highlight>
              </a:rPr>
              <a:t>   </a:t>
            </a: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90075" y="3387875"/>
            <a:ext cx="4852800" cy="1280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BBB529"/>
                </a:solidFill>
                <a:highlight>
                  <a:srgbClr val="2B2B2B"/>
                </a:highlight>
              </a:rPr>
              <a:t>@Bean</a:t>
            </a:r>
            <a:endParaRPr sz="1100">
              <a:solidFill>
                <a:srgbClr val="BBB529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public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MongoClient </a:t>
            </a:r>
            <a:r>
              <a:rPr lang="fr" sz="1100">
                <a:solidFill>
                  <a:srgbClr val="FFC66D"/>
                </a:solidFill>
                <a:highlight>
                  <a:srgbClr val="2B2B2B"/>
                </a:highlight>
              </a:rPr>
              <a:t>mongoClient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       MongoClientURI mongoClientURI =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MongoClientURI(</a:t>
            </a:r>
            <a:r>
              <a:rPr lang="fr" sz="1100">
                <a:solidFill>
                  <a:srgbClr val="9876AA"/>
                </a:solidFill>
                <a:highlight>
                  <a:srgbClr val="2B2B2B"/>
                </a:highlight>
              </a:rPr>
              <a:t>mongoUri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   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MongoClient mongoClient = 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MongoClient(mongoClientURI)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       return </a:t>
            </a: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mongoClient</a:t>
            </a:r>
            <a:r>
              <a:rPr lang="fr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13" y="3215532"/>
            <a:ext cx="68105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66925" y="456075"/>
            <a:ext cx="8099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word on Spring beans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01425" y="1044425"/>
            <a:ext cx="8030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chemeClr val="lt1"/>
                </a:highlight>
              </a:rPr>
              <a:t>Beans have a scope used to have more control of the bean instances creation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531575" y="19403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{409432C8-166B-4F24-B114-0D33786651D3}</a:tableStyleId>
              </a:tblPr>
              <a:tblGrid>
                <a:gridCol w="745925"/>
                <a:gridCol w="7353175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highlight>
                            <a:srgbClr val="FFFFFF"/>
                          </a:highlight>
                        </a:rPr>
                        <a:t>Scope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singleton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(Default) Scopes a single bean definition to a single object instance per Spring IoC container.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prototype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6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Scopes a single bean definition to any number of object instances.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request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8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Scopes a single bean definition to the lifecycle of a single HTTP request; that is, each HTTP request has its own instance of a bean created off the back of a single bean definition. Only valid in the context of a web-aware Spring ApplicationContext.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session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10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Scopes a single bean definition to the lifecycle of an HTTP Session. Only valid in the context of a web-aware Spring ApplicationContext.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global session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12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Scopes a single bean definition to the lifecycle of a global HTTP Session. Typically only valid when used in a portlet context. Only valid in the context of a web-aware Spring ApplicationContext.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u="sng">
                          <a:solidFill>
                            <a:srgbClr val="4183C4"/>
                          </a:solidFill>
                          <a:highlight>
                            <a:srgbClr val="FFFFFF"/>
                          </a:highlight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application</a:t>
                      </a:r>
                      <a:endParaRPr sz="900" u="sng">
                        <a:solidFill>
                          <a:srgbClr val="4183C4"/>
                        </a:solidFill>
                        <a:highlight>
                          <a:srgbClr val="FFFFFF"/>
                        </a:highlight>
                        <a:hlinkClick r:id="rId14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Scopes a single bean definition to the lifecycle of a ServletContext. Only valid in the context of a web-aware Spring ApplicationContext.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66675" marL="666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