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Thin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cuXmy4w+1D6GHz+SKnIIDbhQz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schemas.openxmlformats.org/officeDocument/2006/relationships/font" Target="fonts/RalewayThin-boldItalic.fntdata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font" Target="fonts/RalewayThin-italic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Raleway-italic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RalewayThin-bold.fntdata"/><Relationship Id="rId37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1.xml"/><Relationship Id="rId31" Type="http://schemas.openxmlformats.org/officeDocument/2006/relationships/font" Target="fonts/RalewayThin-regular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aleway-regular.fntdata"/><Relationship Id="rId30" Type="http://schemas.openxmlformats.org/officeDocument/2006/relationships/font" Target="fonts/Raleway-boldItalic.fntdata"/><Relationship Id="rId35" Type="http://customschemas.google.com/relationships/presentationmetadata" Target="meta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b0ffa0fab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b0ffa0f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a1cbcb62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a1cbcb6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a1cbcb62e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a1cbcb6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0ffa0fab5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b0ffa0fa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0ffa0fab5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b0ffa0fab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1cbcb62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a1cbcb6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0ffa0fab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gb0ffa0fa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a1cbcb62e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0a1cbcb6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ffa0fab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b0ffa0fa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a1cbcb62e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0a1cbcb6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 - Single-responsiblity Principle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O - Open-closed Principle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 - Liskov Substitution Principle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I - Interface Segregation Principle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 - Dependency Inversion Principle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fr-FR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2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logo isima png&quot;" id="9" name="Google Shape;9;p20"/>
          <p:cNvPicPr preferRelativeResize="0"/>
          <p:nvPr/>
        </p:nvPicPr>
        <p:blipFill rotWithShape="1">
          <a:blip r:embed="rId1">
            <a:alphaModFix/>
          </a:blip>
          <a:srcRect b="13777" l="0" r="0" t="0"/>
          <a:stretch/>
        </p:blipFill>
        <p:spPr>
          <a:xfrm>
            <a:off x="4091305" y="4860636"/>
            <a:ext cx="961391" cy="2405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0ffa0fab5_0_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2" name="Google Shape;32;gb0ffa0fab5_0_0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33" name="Google Shape;33;gb0ffa0fab5_0_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b0ffa0fab5_0_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b0ffa0fab5_0_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b0ffa0fab5_0_0"/>
          <p:cNvSpPr txBox="1"/>
          <p:nvPr>
            <p:ph type="title"/>
          </p:nvPr>
        </p:nvSpPr>
        <p:spPr>
          <a:xfrm>
            <a:off x="899592" y="627534"/>
            <a:ext cx="58821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/>
              <a:t>What is an enterprise application 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95536" y="372754"/>
            <a:ext cx="7392564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Single Responsibility Principle</a:t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32" name="Google Shape;132;p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5508104" y="2715766"/>
            <a:ext cx="3528392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1 source of modification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847428"/>
            <a:ext cx="4536504" cy="282314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1960950" y="4085175"/>
            <a:ext cx="863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+archive()</a:t>
            </a:r>
            <a:endParaRPr b="0" i="0" sz="9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922000" y="3727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CCP</a:t>
            </a:r>
            <a:r>
              <a:rPr lang="fr-FR" sz="5400"/>
              <a:t> principle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609677" y="1483855"/>
            <a:ext cx="80664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fr-FR" sz="2000">
                <a:latin typeface="Raleway"/>
                <a:ea typeface="Raleway"/>
                <a:cs typeface="Raleway"/>
                <a:sym typeface="Raleway"/>
              </a:rPr>
              <a:t>CCP : </a:t>
            </a:r>
            <a:r>
              <a:rPr b="1" lang="fr-FR" sz="2000">
                <a:latin typeface="Raleway"/>
                <a:ea typeface="Raleway"/>
                <a:cs typeface="Raleway"/>
                <a:sym typeface="Raleway"/>
              </a:rPr>
              <a:t>Common Closure Principle</a:t>
            </a:r>
            <a:r>
              <a:rPr b="1" lang="fr-FR" sz="20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A component should not have multiple reason to change</a:t>
            </a:r>
            <a:endParaRPr sz="20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Limit the propagation of a modification to one place</a:t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46" name="Google Shape;146;p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67544" y="418206"/>
            <a:ext cx="756084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Common Closure Principle</a:t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56" name="Google Shape;156;p1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46204" y="1347614"/>
            <a:ext cx="8474268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The SRP applicate to a package, ie a set of cohesive class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Things that change together should be packaged together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A change should not affect multiple packages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More package impacted, the more it will cost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922000" y="3727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How to do it ?</a:t>
            </a:r>
            <a:endParaRPr sz="5400"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502325" y="1409824"/>
            <a:ext cx="80664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Identify </a:t>
            </a:r>
            <a:r>
              <a:rPr b="1" lang="fr-FR" sz="2000" u="sng">
                <a:latin typeface="Raleway"/>
                <a:ea typeface="Raleway"/>
                <a:cs typeface="Raleway"/>
                <a:sym typeface="Raleway"/>
              </a:rPr>
              <a:t>actors</a:t>
            </a:r>
            <a:r>
              <a:rPr lang="fr-FR" sz="2000"/>
              <a:t> and </a:t>
            </a:r>
            <a:r>
              <a:rPr b="1" lang="fr-FR" sz="2000" u="sng">
                <a:latin typeface="Raleway"/>
                <a:ea typeface="Raleway"/>
                <a:cs typeface="Raleway"/>
                <a:sym typeface="Raleway"/>
              </a:rPr>
              <a:t>responsibilities</a:t>
            </a:r>
            <a:r>
              <a:rPr b="1" lang="fr-FR" sz="20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000"/>
              <a:t>to identify reasons to change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Isolate </a:t>
            </a:r>
            <a:r>
              <a:rPr b="1" lang="fr-FR" sz="2000" u="sng">
                <a:latin typeface="Raleway"/>
                <a:ea typeface="Raleway"/>
                <a:cs typeface="Raleway"/>
                <a:sym typeface="Raleway"/>
              </a:rPr>
              <a:t>reasons to change</a:t>
            </a:r>
            <a:r>
              <a:rPr lang="fr-FR" sz="2000"/>
              <a:t> inside a function, a class or a component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And repeat…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Always think about separation of concerns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68" name="Google Shape;168;p1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1cbcb62e_0_33"/>
          <p:cNvSpPr txBox="1"/>
          <p:nvPr>
            <p:ph type="title"/>
          </p:nvPr>
        </p:nvSpPr>
        <p:spPr>
          <a:xfrm>
            <a:off x="922000" y="3727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Enterprise application</a:t>
            </a:r>
            <a:endParaRPr sz="5400"/>
          </a:p>
        </p:txBody>
      </p:sp>
      <p:sp>
        <p:nvSpPr>
          <p:cNvPr id="176" name="Google Shape;176;g10a1cbcb62e_0_33"/>
          <p:cNvSpPr txBox="1"/>
          <p:nvPr>
            <p:ph idx="1" type="body"/>
          </p:nvPr>
        </p:nvSpPr>
        <p:spPr>
          <a:xfrm>
            <a:off x="539550" y="1494025"/>
            <a:ext cx="8066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Long term</a:t>
            </a:r>
            <a:r>
              <a:rPr lang="fr-FR">
                <a:solidFill>
                  <a:schemeClr val="dk2"/>
                </a:solidFill>
              </a:rPr>
              <a:t> applications</a:t>
            </a:r>
            <a:r>
              <a:rPr lang="fr-FR">
                <a:solidFill>
                  <a:schemeClr val="dk2"/>
                </a:solidFill>
              </a:rPr>
              <a:t>, technology evolve</a:t>
            </a:r>
            <a:r>
              <a:rPr lang="fr-F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	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Modular layout, ready to evolve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Business (il)logic rules which evolves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	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</a:t>
            </a:r>
            <a:r>
              <a:rPr b="1" lang="fr-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identify actors and use cases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You are not on island ! Integration with multiple other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	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</a:t>
            </a:r>
            <a:r>
              <a:rPr b="1" lang="fr-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ready to use integration blocks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Large applications, few thousand to few millions lines of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</a:t>
            </a:r>
            <a:r>
              <a:rPr b="1" lang="fr-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clean architecture,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layering approach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g10a1cbcb62e_0_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78" name="Google Shape;178;g10a1cbcb62e_0_33"/>
          <p:cNvGrpSpPr/>
          <p:nvPr/>
        </p:nvGrpSpPr>
        <p:grpSpPr>
          <a:xfrm>
            <a:off x="8104314" y="150154"/>
            <a:ext cx="716146" cy="765366"/>
            <a:chOff x="1246775" y="910975"/>
            <a:chExt cx="439650" cy="523900"/>
          </a:xfrm>
        </p:grpSpPr>
        <p:sp>
          <p:nvSpPr>
            <p:cNvPr id="179" name="Google Shape;179;g10a1cbcb62e_0_3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a1cbcb62e_0_3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0a1cbcb62e_0_3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a1cbcb62e_0_23"/>
          <p:cNvSpPr txBox="1"/>
          <p:nvPr>
            <p:ph type="ctrTitle"/>
          </p:nvPr>
        </p:nvSpPr>
        <p:spPr>
          <a:xfrm>
            <a:off x="592300" y="5286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Enterprise application</a:t>
            </a:r>
            <a:endParaRPr sz="5400"/>
          </a:p>
        </p:txBody>
      </p:sp>
      <p:sp>
        <p:nvSpPr>
          <p:cNvPr id="187" name="Google Shape;187;g10a1cbcb62e_0_23"/>
          <p:cNvSpPr txBox="1"/>
          <p:nvPr>
            <p:ph idx="1" type="subTitle"/>
          </p:nvPr>
        </p:nvSpPr>
        <p:spPr>
          <a:xfrm>
            <a:off x="514350" y="2072975"/>
            <a:ext cx="80736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2200"/>
              <a:t>You are not on island ! Integration with multiple other systems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200"/>
              <a:t>	</a:t>
            </a:r>
            <a:r>
              <a:rPr b="1" lang="fr-FR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ready to use integration blocks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2200"/>
              <a:t>Large applications, few thousand to few millions lines of code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200"/>
              <a:t>	</a:t>
            </a:r>
            <a:r>
              <a:rPr b="1" lang="fr-FR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clean architecture, layering approach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88" name="Google Shape;188;g10a1cbcb62e_0_23"/>
          <p:cNvGrpSpPr/>
          <p:nvPr/>
        </p:nvGrpSpPr>
        <p:grpSpPr>
          <a:xfrm>
            <a:off x="8104314" y="150154"/>
            <a:ext cx="716146" cy="765366"/>
            <a:chOff x="1246775" y="910975"/>
            <a:chExt cx="439650" cy="523900"/>
          </a:xfrm>
        </p:grpSpPr>
        <p:sp>
          <p:nvSpPr>
            <p:cNvPr id="189" name="Google Shape;189;g10a1cbcb62e_0_2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10a1cbcb62e_0_2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0a1cbcb62e_0_2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Ã©sultat de recherche d'images pour &quot;png modularity&quot;" id="192" name="Google Shape;192;g10a1cbcb62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417" y="188951"/>
            <a:ext cx="1421559" cy="14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ffa0fab5_0_66"/>
          <p:cNvSpPr txBox="1"/>
          <p:nvPr>
            <p:ph type="title"/>
          </p:nvPr>
        </p:nvSpPr>
        <p:spPr>
          <a:xfrm>
            <a:off x="396850" y="372750"/>
            <a:ext cx="770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fr-FR" sz="5400"/>
              <a:t>Ready to use integration blocks</a:t>
            </a:r>
            <a:endParaRPr/>
          </a:p>
        </p:txBody>
      </p:sp>
      <p:sp>
        <p:nvSpPr>
          <p:cNvPr id="198" name="Google Shape;198;gb0ffa0fab5_0_6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99" name="Google Shape;199;gb0ffa0fab5_0_66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200" name="Google Shape;200;gb0ffa0fab5_0_6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b0ffa0fab5_0_6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b0ffa0fab5_0_6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3" name="Google Shape;203;gb0ffa0fab5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950" y="1549525"/>
            <a:ext cx="3773850" cy="2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ffa0fab5_0_1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9" name="Google Shape;209;gb0ffa0fab5_0_142"/>
          <p:cNvSpPr/>
          <p:nvPr/>
        </p:nvSpPr>
        <p:spPr>
          <a:xfrm>
            <a:off x="484175" y="1340425"/>
            <a:ext cx="2445600" cy="3330600"/>
          </a:xfrm>
          <a:prstGeom prst="roundRect">
            <a:avLst>
              <a:gd fmla="val 16667" name="adj"/>
            </a:avLst>
          </a:prstGeom>
          <a:solidFill>
            <a:srgbClr val="FFB600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695C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0" name="Google Shape;210;gb0ffa0fab5_0_142"/>
          <p:cNvSpPr/>
          <p:nvPr/>
        </p:nvSpPr>
        <p:spPr>
          <a:xfrm>
            <a:off x="2291897" y="1608374"/>
            <a:ext cx="1080000" cy="246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b0ffa0fab5_0_142"/>
          <p:cNvSpPr/>
          <p:nvPr/>
        </p:nvSpPr>
        <p:spPr>
          <a:xfrm>
            <a:off x="2231897" y="2624847"/>
            <a:ext cx="1080000" cy="246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b0ffa0fab5_0_142"/>
          <p:cNvSpPr/>
          <p:nvPr/>
        </p:nvSpPr>
        <p:spPr>
          <a:xfrm>
            <a:off x="2299240" y="3789641"/>
            <a:ext cx="1065300" cy="246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b0ffa0fab5_0_142"/>
          <p:cNvGrpSpPr/>
          <p:nvPr/>
        </p:nvGrpSpPr>
        <p:grpSpPr>
          <a:xfrm>
            <a:off x="3201645" y="1299312"/>
            <a:ext cx="956794" cy="864104"/>
            <a:chOff x="3490737" y="1374053"/>
            <a:chExt cx="1423800" cy="1423800"/>
          </a:xfrm>
        </p:grpSpPr>
        <p:sp>
          <p:nvSpPr>
            <p:cNvPr id="214" name="Google Shape;214;gb0ffa0fab5_0_142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15" name="Google Shape;215;gb0ffa0fab5_0_142"/>
            <p:cNvSpPr txBox="1"/>
            <p:nvPr/>
          </p:nvSpPr>
          <p:spPr>
            <a:xfrm>
              <a:off x="3490737" y="1374054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Library 1</a:t>
              </a:r>
              <a:endParaRPr b="1" i="0" sz="1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216" name="Google Shape;216;gb0ffa0fab5_0_142"/>
          <p:cNvGrpSpPr/>
          <p:nvPr/>
        </p:nvGrpSpPr>
        <p:grpSpPr>
          <a:xfrm>
            <a:off x="3183261" y="2359598"/>
            <a:ext cx="974022" cy="864104"/>
            <a:chOff x="3490737" y="1374053"/>
            <a:chExt cx="1423800" cy="1423800"/>
          </a:xfrm>
        </p:grpSpPr>
        <p:sp>
          <p:nvSpPr>
            <p:cNvPr id="217" name="Google Shape;217;gb0ffa0fab5_0_142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18" name="Google Shape;218;gb0ffa0fab5_0_142"/>
            <p:cNvSpPr txBox="1"/>
            <p:nvPr/>
          </p:nvSpPr>
          <p:spPr>
            <a:xfrm>
              <a:off x="3490737" y="1374054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Library 2</a:t>
              </a:r>
              <a:endParaRPr b="1" i="0" sz="1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219" name="Google Shape;219;gb0ffa0fab5_0_142"/>
          <p:cNvGrpSpPr/>
          <p:nvPr/>
        </p:nvGrpSpPr>
        <p:grpSpPr>
          <a:xfrm>
            <a:off x="3182957" y="3480568"/>
            <a:ext cx="956794" cy="864104"/>
            <a:chOff x="3490737" y="1374053"/>
            <a:chExt cx="1423800" cy="1423800"/>
          </a:xfrm>
        </p:grpSpPr>
        <p:sp>
          <p:nvSpPr>
            <p:cNvPr id="220" name="Google Shape;220;gb0ffa0fab5_0_142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21" name="Google Shape;221;gb0ffa0fab5_0_142"/>
            <p:cNvSpPr txBox="1"/>
            <p:nvPr/>
          </p:nvSpPr>
          <p:spPr>
            <a:xfrm>
              <a:off x="3490737" y="1374054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Library 3</a:t>
              </a:r>
              <a:endParaRPr b="1" i="0" sz="1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sp>
        <p:nvSpPr>
          <p:cNvPr id="222" name="Google Shape;222;gb0ffa0fab5_0_142"/>
          <p:cNvSpPr/>
          <p:nvPr/>
        </p:nvSpPr>
        <p:spPr>
          <a:xfrm>
            <a:off x="431597" y="2393850"/>
            <a:ext cx="180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code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b0ffa0fab5_0_142"/>
          <p:cNvSpPr/>
          <p:nvPr/>
        </p:nvSpPr>
        <p:spPr>
          <a:xfrm>
            <a:off x="1698925" y="1511350"/>
            <a:ext cx="1167300" cy="3078900"/>
          </a:xfrm>
          <a:prstGeom prst="downArrow">
            <a:avLst>
              <a:gd fmla="val 50000" name="adj1"/>
              <a:gd fmla="val 36726" name="adj2"/>
            </a:avLst>
          </a:pr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b0ffa0fab5_0_142"/>
          <p:cNvSpPr txBox="1"/>
          <p:nvPr/>
        </p:nvSpPr>
        <p:spPr>
          <a:xfrm rot="-5400000">
            <a:off x="796850" y="2647800"/>
            <a:ext cx="2934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Flow of control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b0ffa0fab5_0_142"/>
          <p:cNvSpPr/>
          <p:nvPr/>
        </p:nvSpPr>
        <p:spPr>
          <a:xfrm>
            <a:off x="6119475" y="1340400"/>
            <a:ext cx="2520300" cy="3330600"/>
          </a:xfrm>
          <a:prstGeom prst="roundRect">
            <a:avLst>
              <a:gd fmla="val 16667" name="adj"/>
            </a:avLst>
          </a:prstGeom>
          <a:solidFill>
            <a:srgbClr val="FFB600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695C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6" name="Google Shape;226;gb0ffa0fab5_0_142"/>
          <p:cNvSpPr/>
          <p:nvPr/>
        </p:nvSpPr>
        <p:spPr>
          <a:xfrm>
            <a:off x="5615427" y="1606760"/>
            <a:ext cx="1080000" cy="246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b0ffa0fab5_0_142"/>
          <p:cNvSpPr/>
          <p:nvPr/>
        </p:nvSpPr>
        <p:spPr>
          <a:xfrm>
            <a:off x="5615427" y="2656596"/>
            <a:ext cx="1080000" cy="246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b0ffa0fab5_0_142"/>
          <p:cNvSpPr/>
          <p:nvPr/>
        </p:nvSpPr>
        <p:spPr>
          <a:xfrm>
            <a:off x="5622770" y="3789615"/>
            <a:ext cx="1065300" cy="246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gb0ffa0fab5_0_142"/>
          <p:cNvGrpSpPr/>
          <p:nvPr/>
        </p:nvGrpSpPr>
        <p:grpSpPr>
          <a:xfrm>
            <a:off x="4643847" y="1299313"/>
            <a:ext cx="1224753" cy="864104"/>
            <a:chOff x="3490737" y="1374053"/>
            <a:chExt cx="1423800" cy="1423800"/>
          </a:xfrm>
        </p:grpSpPr>
        <p:sp>
          <p:nvSpPr>
            <p:cNvPr id="230" name="Google Shape;230;gb0ffa0fab5_0_142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31" name="Google Shape;231;gb0ffa0fab5_0_142"/>
            <p:cNvSpPr txBox="1"/>
            <p:nvPr/>
          </p:nvSpPr>
          <p:spPr>
            <a:xfrm>
              <a:off x="3490737" y="1374054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code</a:t>
              </a:r>
              <a:endParaRPr b="1" i="0" sz="1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232" name="Google Shape;232;gb0ffa0fab5_0_142"/>
          <p:cNvGrpSpPr/>
          <p:nvPr/>
        </p:nvGrpSpPr>
        <p:grpSpPr>
          <a:xfrm>
            <a:off x="4622039" y="2359599"/>
            <a:ext cx="1246679" cy="864104"/>
            <a:chOff x="3490737" y="1374053"/>
            <a:chExt cx="1423800" cy="1423800"/>
          </a:xfrm>
        </p:grpSpPr>
        <p:sp>
          <p:nvSpPr>
            <p:cNvPr id="233" name="Google Shape;233;gb0ffa0fab5_0_142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34" name="Google Shape;234;gb0ffa0fab5_0_142"/>
            <p:cNvSpPr txBox="1"/>
            <p:nvPr/>
          </p:nvSpPr>
          <p:spPr>
            <a:xfrm>
              <a:off x="3490737" y="1374054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gb0ffa0fab5_0_142"/>
          <p:cNvGrpSpPr/>
          <p:nvPr/>
        </p:nvGrpSpPr>
        <p:grpSpPr>
          <a:xfrm>
            <a:off x="4625160" y="3480569"/>
            <a:ext cx="1224753" cy="864104"/>
            <a:chOff x="3490737" y="1374053"/>
            <a:chExt cx="1423800" cy="1423800"/>
          </a:xfrm>
        </p:grpSpPr>
        <p:sp>
          <p:nvSpPr>
            <p:cNvPr id="236" name="Google Shape;236;gb0ffa0fab5_0_142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37" name="Google Shape;237;gb0ffa0fab5_0_142"/>
            <p:cNvSpPr txBox="1"/>
            <p:nvPr/>
          </p:nvSpPr>
          <p:spPr>
            <a:xfrm>
              <a:off x="3490737" y="1374054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gb0ffa0fab5_0_142"/>
          <p:cNvSpPr/>
          <p:nvPr/>
        </p:nvSpPr>
        <p:spPr>
          <a:xfrm>
            <a:off x="6878318" y="2393849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b0ffa0fab5_0_142"/>
          <p:cNvSpPr/>
          <p:nvPr/>
        </p:nvSpPr>
        <p:spPr>
          <a:xfrm>
            <a:off x="6186000" y="1511350"/>
            <a:ext cx="1301700" cy="3039900"/>
          </a:xfrm>
          <a:prstGeom prst="downArrow">
            <a:avLst>
              <a:gd fmla="val 50000" name="adj1"/>
              <a:gd fmla="val 29938" name="adj2"/>
            </a:avLst>
          </a:pr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b0ffa0fab5_0_142"/>
          <p:cNvSpPr txBox="1"/>
          <p:nvPr/>
        </p:nvSpPr>
        <p:spPr>
          <a:xfrm rot="-5400000">
            <a:off x="5424175" y="2653501"/>
            <a:ext cx="28251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Flow of control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gb0ffa0fab5_0_142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242" name="Google Shape;242;gb0ffa0fab5_0_142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b0ffa0fab5_0_142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b0ffa0fab5_0_142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gb0ffa0fab5_0_142"/>
          <p:cNvSpPr txBox="1"/>
          <p:nvPr>
            <p:ph type="title"/>
          </p:nvPr>
        </p:nvSpPr>
        <p:spPr>
          <a:xfrm>
            <a:off x="600075" y="372750"/>
            <a:ext cx="75045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fr-FR" sz="5400"/>
              <a:t>Framework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51" name="Google Shape;251;p3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252" name="Google Shape;252;p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ésultat de recherche d'images pour &quot;spaghetti&quot;"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645" y="2332825"/>
            <a:ext cx="3070778" cy="20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>
            <p:ph type="title"/>
          </p:nvPr>
        </p:nvSpPr>
        <p:spPr>
          <a:xfrm>
            <a:off x="396725" y="442900"/>
            <a:ext cx="77076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fr-FR" sz="5400"/>
              <a:t>L</a:t>
            </a:r>
            <a:r>
              <a:rPr lang="fr-FR" sz="5400"/>
              <a:t>ayering approach</a:t>
            </a:r>
            <a:endParaRPr/>
          </a:p>
        </p:txBody>
      </p:sp>
      <p:pic>
        <p:nvPicPr>
          <p:cNvPr id="257" name="Google Shape;25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200" y="2332825"/>
            <a:ext cx="3242708" cy="2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1cbcb62e_0_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63" name="Google Shape;263;g10a1cbcb62e_0_43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264" name="Google Shape;264;g10a1cbcb62e_0_4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0a1cbcb62e_0_4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10a1cbcb62e_0_4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g10a1cbcb62e_0_43"/>
          <p:cNvSpPr txBox="1"/>
          <p:nvPr>
            <p:ph type="title"/>
          </p:nvPr>
        </p:nvSpPr>
        <p:spPr>
          <a:xfrm>
            <a:off x="396725" y="442900"/>
            <a:ext cx="770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fr-FR" sz="5400"/>
              <a:t>Layering approach</a:t>
            </a:r>
            <a:endParaRPr/>
          </a:p>
        </p:txBody>
      </p:sp>
      <p:pic>
        <p:nvPicPr>
          <p:cNvPr id="268" name="Google Shape;268;g10a1cbcb62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50" y="1489600"/>
            <a:ext cx="4145300" cy="31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0ffa0fab5_0_9"/>
          <p:cNvSpPr txBox="1"/>
          <p:nvPr>
            <p:ph type="title"/>
          </p:nvPr>
        </p:nvSpPr>
        <p:spPr>
          <a:xfrm>
            <a:off x="922000" y="3727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Main characteristics</a:t>
            </a:r>
            <a:endParaRPr/>
          </a:p>
        </p:txBody>
      </p:sp>
      <p:sp>
        <p:nvSpPr>
          <p:cNvPr id="42" name="Google Shape;42;gb0ffa0fab5_0_9"/>
          <p:cNvSpPr txBox="1"/>
          <p:nvPr>
            <p:ph idx="1" type="body"/>
          </p:nvPr>
        </p:nvSpPr>
        <p:spPr>
          <a:xfrm>
            <a:off x="539550" y="1509600"/>
            <a:ext cx="80664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Long term applications, technology evolve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Business (il)logic rules which evolves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You are not on island ! Integration with multiple other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Large applications, few thousand to few millions lines of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" name="Google Shape;43;gb0ffa0fab5_0_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4" name="Google Shape;44;gb0ffa0fab5_0_9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45" name="Google Shape;45;gb0ffa0fab5_0_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b0ffa0fab5_0_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b0ffa0fab5_0_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a1cbcb62e_0_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74" name="Google Shape;274;g10a1cbcb62e_0_57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275" name="Google Shape;275;g10a1cbcb62e_0_5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a1cbcb62e_0_5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a1cbcb62e_0_5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g10a1cbcb62e_0_57"/>
          <p:cNvSpPr txBox="1"/>
          <p:nvPr>
            <p:ph type="title"/>
          </p:nvPr>
        </p:nvSpPr>
        <p:spPr>
          <a:xfrm>
            <a:off x="396725" y="442900"/>
            <a:ext cx="770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fr-FR" sz="5400"/>
              <a:t>Clean architecture</a:t>
            </a:r>
            <a:endParaRPr/>
          </a:p>
        </p:txBody>
      </p:sp>
      <p:pic>
        <p:nvPicPr>
          <p:cNvPr id="279" name="Google Shape;279;g10a1cbcb62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38" y="1489600"/>
            <a:ext cx="4221763" cy="31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/>
              <a:t>Credits</a:t>
            </a:r>
            <a:endParaRPr/>
          </a:p>
        </p:txBody>
      </p:sp>
      <p:sp>
        <p:nvSpPr>
          <p:cNvPr id="285" name="Google Shape;285;p19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Presentation template by </a:t>
            </a:r>
            <a:r>
              <a:rPr lang="fr-FR" sz="2400" u="sng">
                <a:solidFill>
                  <a:srgbClr val="FFB6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Photographs by </a:t>
            </a:r>
            <a:r>
              <a:rPr lang="fr-FR" sz="2400" u="sng">
                <a:solidFill>
                  <a:srgbClr val="FFB6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 u="sng">
              <a:solidFill>
                <a:srgbClr val="FFB6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286" name="Google Shape;286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87" name="Google Shape;287;p19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288" name="Google Shape;288;p1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53" name="Google Shape;53;p1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54" name="Google Shape;54;p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"/>
          <p:cNvSpPr txBox="1"/>
          <p:nvPr>
            <p:ph type="title"/>
          </p:nvPr>
        </p:nvSpPr>
        <p:spPr>
          <a:xfrm>
            <a:off x="599175" y="627525"/>
            <a:ext cx="75051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/>
              <a:t>How to design long-term applications, which constantly evolving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ffa0fab5_0_20"/>
          <p:cNvSpPr txBox="1"/>
          <p:nvPr>
            <p:ph type="title"/>
          </p:nvPr>
        </p:nvSpPr>
        <p:spPr>
          <a:xfrm>
            <a:off x="922000" y="3727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Enterprise application</a:t>
            </a:r>
            <a:endParaRPr sz="5400"/>
          </a:p>
        </p:txBody>
      </p:sp>
      <p:sp>
        <p:nvSpPr>
          <p:cNvPr id="63" name="Google Shape;63;gb0ffa0fab5_0_20"/>
          <p:cNvSpPr txBox="1"/>
          <p:nvPr>
            <p:ph idx="1" type="body"/>
          </p:nvPr>
        </p:nvSpPr>
        <p:spPr>
          <a:xfrm>
            <a:off x="539550" y="1494025"/>
            <a:ext cx="8066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Long term</a:t>
            </a:r>
            <a:r>
              <a:rPr lang="fr-FR">
                <a:solidFill>
                  <a:schemeClr val="dk2"/>
                </a:solidFill>
              </a:rPr>
              <a:t> applications</a:t>
            </a:r>
            <a:r>
              <a:rPr lang="fr-FR">
                <a:solidFill>
                  <a:schemeClr val="dk2"/>
                </a:solidFill>
              </a:rPr>
              <a:t>, technology evolve</a:t>
            </a:r>
            <a:r>
              <a:rPr lang="fr-F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	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Modular layout, ready to evolve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Business (il)logic rules which evolves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	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</a:t>
            </a:r>
            <a:r>
              <a:rPr b="1" lang="fr-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identify actors and use cases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You are not on island ! Integration with multiple other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	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</a:t>
            </a:r>
            <a:r>
              <a:rPr b="1" lang="fr-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eady to use integration blocks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Large applications, few thousand to few millions lines of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-&gt; </a:t>
            </a:r>
            <a:r>
              <a:rPr b="1" lang="fr-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clean architecture,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layering approach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gb0ffa0fab5_0_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5" name="Google Shape;65;gb0ffa0fab5_0_20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66" name="Google Shape;66;gb0ffa0fab5_0_2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b0ffa0fab5_0_2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b0ffa0fab5_0_2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1cbcb62e_0_12"/>
          <p:cNvSpPr txBox="1"/>
          <p:nvPr>
            <p:ph type="ctrTitle"/>
          </p:nvPr>
        </p:nvSpPr>
        <p:spPr>
          <a:xfrm>
            <a:off x="592300" y="5286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Enterprise application</a:t>
            </a:r>
            <a:endParaRPr sz="5400"/>
          </a:p>
        </p:txBody>
      </p:sp>
      <p:sp>
        <p:nvSpPr>
          <p:cNvPr id="74" name="Google Shape;74;g10a1cbcb62e_0_12"/>
          <p:cNvSpPr txBox="1"/>
          <p:nvPr>
            <p:ph idx="1" type="subTitle"/>
          </p:nvPr>
        </p:nvSpPr>
        <p:spPr>
          <a:xfrm>
            <a:off x="685800" y="2072974"/>
            <a:ext cx="77724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200">
                <a:solidFill>
                  <a:schemeClr val="lt1"/>
                </a:solidFill>
              </a:rPr>
              <a:t>Long term applications, technology evolve</a:t>
            </a:r>
            <a:r>
              <a:rPr lang="fr-FR" sz="2200"/>
              <a:t> 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200"/>
              <a:t>	</a:t>
            </a:r>
            <a:r>
              <a:rPr b="1" lang="fr-FR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ready to evolve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200"/>
              <a:t>Business (il)logic rules which evolves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200"/>
              <a:t>	</a:t>
            </a:r>
            <a:r>
              <a:rPr b="1" lang="fr-FR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Modular layout, identify actors and use cases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5" name="Google Shape;75;g10a1cbcb62e_0_12"/>
          <p:cNvGrpSpPr/>
          <p:nvPr/>
        </p:nvGrpSpPr>
        <p:grpSpPr>
          <a:xfrm>
            <a:off x="8104314" y="150154"/>
            <a:ext cx="716146" cy="765366"/>
            <a:chOff x="1246775" y="910975"/>
            <a:chExt cx="439650" cy="523900"/>
          </a:xfrm>
        </p:grpSpPr>
        <p:sp>
          <p:nvSpPr>
            <p:cNvPr id="76" name="Google Shape;76;g10a1cbcb62e_0_12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10a1cbcb62e_0_12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0a1cbcb62e_0_12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Ã©sultat de recherche d'images pour &quot;png modularity&quot;" id="79" name="Google Shape;79;g10a1cbcb62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8892" y="204526"/>
            <a:ext cx="1421559" cy="14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67544" y="418206"/>
            <a:ext cx="756084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Cost of change</a:t>
            </a:r>
            <a:endParaRPr/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87" name="Google Shape;87;p4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4"/>
          <p:cNvSpPr/>
          <p:nvPr/>
        </p:nvSpPr>
        <p:spPr>
          <a:xfrm>
            <a:off x="2563400" y="1711902"/>
            <a:ext cx="3802886" cy="2397598"/>
          </a:xfrm>
          <a:custGeom>
            <a:rect b="b" l="l" r="r" t="t"/>
            <a:pathLst>
              <a:path extrusionOk="0" h="1280426" w="2801389">
                <a:moveTo>
                  <a:pt x="0" y="1280160"/>
                </a:moveTo>
                <a:cubicBezTo>
                  <a:pt x="216824" y="1280853"/>
                  <a:pt x="433648" y="1281546"/>
                  <a:pt x="623455" y="1263535"/>
                </a:cubicBezTo>
                <a:cubicBezTo>
                  <a:pt x="813262" y="1245524"/>
                  <a:pt x="1000299" y="1202575"/>
                  <a:pt x="1138844" y="1172095"/>
                </a:cubicBezTo>
                <a:cubicBezTo>
                  <a:pt x="1277389" y="1141615"/>
                  <a:pt x="1342506" y="1120833"/>
                  <a:pt x="1454728" y="1080655"/>
                </a:cubicBezTo>
                <a:cubicBezTo>
                  <a:pt x="1566950" y="1040477"/>
                  <a:pt x="1706881" y="983673"/>
                  <a:pt x="1812175" y="931026"/>
                </a:cubicBezTo>
                <a:cubicBezTo>
                  <a:pt x="1917469" y="878379"/>
                  <a:pt x="1979815" y="853440"/>
                  <a:pt x="2086495" y="764771"/>
                </a:cubicBezTo>
                <a:cubicBezTo>
                  <a:pt x="2193175" y="676102"/>
                  <a:pt x="2333106" y="526473"/>
                  <a:pt x="2452255" y="399011"/>
                </a:cubicBezTo>
                <a:cubicBezTo>
                  <a:pt x="2571404" y="271549"/>
                  <a:pt x="2729345" y="96982"/>
                  <a:pt x="2801389" y="0"/>
                </a:cubicBezTo>
              </a:path>
            </a:pathLst>
          </a:cu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158320" y="2787774"/>
            <a:ext cx="12241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of 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765416" y="4218336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4"/>
          <p:cNvCxnSpPr/>
          <p:nvPr/>
        </p:nvCxnSpPr>
        <p:spPr>
          <a:xfrm>
            <a:off x="2508707" y="4166701"/>
            <a:ext cx="3935501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" name="Google Shape;94;p4"/>
          <p:cNvCxnSpPr/>
          <p:nvPr/>
        </p:nvCxnSpPr>
        <p:spPr>
          <a:xfrm rot="10800000">
            <a:off x="2508707" y="1673746"/>
            <a:ext cx="13162" cy="2498688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idx="4294967295" type="body"/>
          </p:nvPr>
        </p:nvSpPr>
        <p:spPr>
          <a:xfrm>
            <a:off x="683568" y="771550"/>
            <a:ext cx="7848872" cy="396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fr-FR" sz="3200"/>
              <a:t>Gather</a:t>
            </a:r>
            <a:r>
              <a:rPr lang="fr-FR" sz="3200"/>
              <a:t> into components those classes that change for the </a:t>
            </a:r>
            <a:r>
              <a:rPr b="1" lang="fr-FR" sz="3200"/>
              <a:t>same reasons</a:t>
            </a:r>
            <a:r>
              <a:rPr lang="fr-FR" sz="3200"/>
              <a:t> and at the </a:t>
            </a:r>
            <a:r>
              <a:rPr b="1" lang="fr-FR" sz="3200"/>
              <a:t>same time</a:t>
            </a:r>
            <a:r>
              <a:rPr lang="fr-FR" sz="3200"/>
              <a:t>. </a:t>
            </a:r>
            <a:r>
              <a:rPr b="1" lang="fr-FR" sz="3200"/>
              <a:t>Separate</a:t>
            </a:r>
            <a:r>
              <a:rPr lang="fr-FR" sz="3200"/>
              <a:t> into different components those classes that change at </a:t>
            </a:r>
            <a:r>
              <a:rPr b="1" lang="fr-FR" sz="3200"/>
              <a:t>different time</a:t>
            </a:r>
            <a:r>
              <a:rPr lang="fr-FR" sz="3200"/>
              <a:t> and for </a:t>
            </a:r>
            <a:r>
              <a:rPr b="1" lang="fr-FR" sz="3200"/>
              <a:t>different reason.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fr-FR" sz="2400"/>
              <a:t>@Robert C. Martin</a:t>
            </a:r>
            <a:endParaRPr sz="2800"/>
          </a:p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409325" y="364975"/>
            <a:ext cx="82356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Single Responsibility Principle</a:t>
            </a:r>
            <a:endParaRPr sz="5400"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539550" y="1566475"/>
            <a:ext cx="80664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b="1" lang="fr-FR" sz="2100">
                <a:latin typeface="Raleway"/>
                <a:ea typeface="Raleway"/>
                <a:cs typeface="Raleway"/>
                <a:sym typeface="Raleway"/>
              </a:rPr>
              <a:t>SOLID n°1 SRP : </a:t>
            </a:r>
            <a:r>
              <a:rPr b="1" lang="fr-FR" sz="2100">
                <a:latin typeface="Raleway"/>
                <a:ea typeface="Raleway"/>
                <a:cs typeface="Raleway"/>
                <a:sym typeface="Raleway"/>
              </a:rPr>
              <a:t>Single Responsibility Principle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34290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100"/>
              <a:t>A class should have one and only one reason to change</a:t>
            </a:r>
            <a:endParaRPr sz="2100"/>
          </a:p>
          <a:p>
            <a:pPr indent="34290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100"/>
              <a:t>A class should be responsible to one, and only one, actor</a:t>
            </a:r>
            <a:endParaRPr sz="21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b="1" lang="fr-F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Not to be confused with refactoring principle </a:t>
            </a:r>
            <a:r>
              <a:rPr lang="fr-FR" sz="2100">
                <a:solidFill>
                  <a:schemeClr val="dk2"/>
                </a:solidFill>
              </a:rPr>
              <a:t>: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2"/>
                </a:solidFill>
              </a:rPr>
              <a:t>A function should do one thing, should do it well and should do it only</a:t>
            </a:r>
            <a:endParaRPr sz="2100">
              <a:solidFill>
                <a:schemeClr val="dk2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</p:txBody>
      </p:sp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09" name="Google Shape;109;p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537725" y="372750"/>
            <a:ext cx="72504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Single Responsibility Principle</a:t>
            </a:r>
            <a:endParaRPr/>
          </a:p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19" name="Google Shape;119;p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568" y="1806026"/>
            <a:ext cx="3169432" cy="28539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863440" y="2715766"/>
            <a:ext cx="3528392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3 sources of modification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3019200" y="3212050"/>
            <a:ext cx="863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+archive()</a:t>
            </a:r>
            <a:endParaRPr b="0" i="0" sz="9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878CDC7AA8D4FA9D08482298DAE7A" ma:contentTypeVersion="0" ma:contentTypeDescription="Crée un document." ma:contentTypeScope="" ma:versionID="e08923dd901ec50c659d8338c12c09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76051faddb6b81207a97da7b36d027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86856-B8DE-4FFD-B207-0AA32BF36A88}"/>
</file>

<file path=customXml/itemProps2.xml><?xml version="1.0" encoding="utf-8"?>
<ds:datastoreItem xmlns:ds="http://schemas.openxmlformats.org/officeDocument/2006/customXml" ds:itemID="{B45A38CE-7376-4E0F-A684-BDAD995A7257}"/>
</file>

<file path=customXml/itemProps3.xml><?xml version="1.0" encoding="utf-8"?>
<ds:datastoreItem xmlns:ds="http://schemas.openxmlformats.org/officeDocument/2006/customXml" ds:itemID="{9639DDBE-CDBA-407B-839F-69CAC124530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Roux, Anthony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0x010100310878CDC7AA8D4FA9D08482298DAE7A</vt:lpwstr>
  </property>
</Properties>
</file>