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Raleway ExtraBold"/>
      <p:bold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Raleway Light"/>
      <p:regular r:id="rId34"/>
      <p:bold r:id="rId35"/>
      <p:italic r:id="rId36"/>
      <p:boldItalic r:id="rId37"/>
    </p:embeddedFont>
    <p:embeddedFont>
      <p:font typeface="Raleway Black"/>
      <p:bold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F288E5-B1D1-45C1-AFE8-3B0E7AB94AF9}">
  <a:tblStyle styleId="{3BF288E5-B1D1-45C1-AFE8-3B0E7AB94A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B9304A7-2FC4-4615-B350-52F90E4B691B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Raleway-italic.fntdata"/><Relationship Id="rId13" Type="http://schemas.openxmlformats.org/officeDocument/2006/relationships/slide" Target="slides/slide8.xml"/><Relationship Id="rId39" Type="http://schemas.openxmlformats.org/officeDocument/2006/relationships/font" Target="fonts/RalewayBlack-boldItalic.fntdata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4" Type="http://schemas.openxmlformats.org/officeDocument/2006/relationships/font" Target="fonts/RalewayLight-regular.fntdata"/><Relationship Id="rId42" Type="http://schemas.openxmlformats.org/officeDocument/2006/relationships/customXml" Target="../customXml/item3.xml"/><Relationship Id="rId7" Type="http://schemas.openxmlformats.org/officeDocument/2006/relationships/slide" Target="slides/slide2.xml"/><Relationship Id="rId20" Type="http://schemas.openxmlformats.org/officeDocument/2006/relationships/slide" Target="slides/slide15.xml"/><Relationship Id="rId2" Type="http://schemas.openxmlformats.org/officeDocument/2006/relationships/presProps" Target="presProps.xml"/><Relationship Id="rId29" Type="http://schemas.openxmlformats.org/officeDocument/2006/relationships/font" Target="fonts/RalewayExtraBold-boldItalic.fntdata"/><Relationship Id="rId16" Type="http://schemas.openxmlformats.org/officeDocument/2006/relationships/slide" Target="slides/slide11.xml"/><Relationship Id="rId41" Type="http://schemas.openxmlformats.org/officeDocument/2006/relationships/customXml" Target="../customXml/item2.xml"/><Relationship Id="rId24" Type="http://schemas.openxmlformats.org/officeDocument/2006/relationships/font" Target="fonts/Raleway-regular.fntdata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font" Target="fonts/Roboto-italic.fntdata"/><Relationship Id="rId37" Type="http://schemas.openxmlformats.org/officeDocument/2006/relationships/font" Target="fonts/RalewayLight-boldItalic.fntdata"/><Relationship Id="rId40" Type="http://schemas.openxmlformats.org/officeDocument/2006/relationships/customXml" Target="../customXml/item1.xml"/><Relationship Id="rId23" Type="http://schemas.openxmlformats.org/officeDocument/2006/relationships/slide" Target="slides/slide18.xml"/><Relationship Id="rId28" Type="http://schemas.openxmlformats.org/officeDocument/2006/relationships/font" Target="fonts/RalewayExtraBold-bold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6" Type="http://schemas.openxmlformats.org/officeDocument/2006/relationships/font" Target="fonts/RalewayLight-italic.fntdata"/><Relationship Id="rId31" Type="http://schemas.openxmlformats.org/officeDocument/2006/relationships/font" Target="fonts/Roboto-bold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font" Target="fonts/Raleway-boldItalic.fntdata"/><Relationship Id="rId30" Type="http://schemas.openxmlformats.org/officeDocument/2006/relationships/font" Target="fonts/Roboto-regular.fntdata"/><Relationship Id="rId35" Type="http://schemas.openxmlformats.org/officeDocument/2006/relationships/font" Target="fonts/RalewayLight-bold.fntdata"/><Relationship Id="rId14" Type="http://schemas.openxmlformats.org/officeDocument/2006/relationships/slide" Target="slides/slide9.xml"/><Relationship Id="rId8" Type="http://schemas.openxmlformats.org/officeDocument/2006/relationships/slide" Target="slides/slide3.xml"/><Relationship Id="rId3" Type="http://schemas.openxmlformats.org/officeDocument/2006/relationships/tableStyles" Target="tableStyles.xml"/><Relationship Id="rId25" Type="http://schemas.openxmlformats.org/officeDocument/2006/relationships/font" Target="fonts/Raleway-bold.fntdata"/><Relationship Id="rId33" Type="http://schemas.openxmlformats.org/officeDocument/2006/relationships/font" Target="fonts/Roboto-boldItalic.fntdata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8" Type="http://schemas.openxmlformats.org/officeDocument/2006/relationships/font" Target="fonts/RalewayBlac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spring.io/spring-data/jpa/docs/2.4.2/reference/html/#repository-query-keywords" TargetMode="External"/><Relationship Id="rId3" Type="http://schemas.openxmlformats.org/officeDocument/2006/relationships/hyperlink" Target="https://docs.spring.io/spring-data/jpa/docs/2.4.2/reference/html/#repositories.query-methods.details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f70690bf5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f70690bf5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ee0b0692b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ee0b0692b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ee0b0692b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ee0b0692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ee0b0692b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ee0b0692b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ee0b0692b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ee0b0692b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ee0b0692b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ee0b0692b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u="sng">
                <a:solidFill>
                  <a:schemeClr val="hlink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  <a:hlinkClick r:id="rId2"/>
              </a:rPr>
              <a:t>https://docs.spring.io/spring-data/jpa/docs/2.4.2/reference/html/#repository-query-keywords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u="sng">
                <a:solidFill>
                  <a:schemeClr val="hlink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https://docs.spring.io/spring-data/jpa/docs/2.4.2/reference/html/#repositories.query-methods.details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ee0b0692b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ee0b0692b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ee0b0692b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ee0b0692b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ee0b0692b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ee0b0692b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Separation of concern : 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Entities define your model and relations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Others classes should be responsible to querying models according to their needs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ee0b0692b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ee0b0692b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ee0b0692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ee0b0692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ee0b0692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ee0b0692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f70690bf5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f70690bf5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ee0b0692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ee0b0692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ee0b0692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ee0b0692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ee0b0692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ee0b0692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ee0b0692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ee0b0692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ee0b0692b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ee0b0692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FFB6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FFB600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rgbClr val="FFB60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indent="-419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indent="-419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indent="-419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indent="-419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indent="-419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indent="-419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indent="-419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fr" sz="1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i="0" sz="120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536025" y="1541700"/>
            <a:ext cx="8030100" cy="30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ed">
  <p:cSld name="BLANK_1">
    <p:bg>
      <p:bgPr>
        <a:solidFill>
          <a:srgbClr val="FFB600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hyperlink" Target="https://docs.oracle.com/javaee/7/api/javax/validation/constraints/Pattern.html" TargetMode="External"/><Relationship Id="rId11" Type="http://schemas.openxmlformats.org/officeDocument/2006/relationships/hyperlink" Target="https://docs.oracle.com/javaee/7/api/javax/validation/constraints/Min.html" TargetMode="External"/><Relationship Id="rId22" Type="http://schemas.openxmlformats.org/officeDocument/2006/relationships/hyperlink" Target="https://docs.oracle.com/javaee/7/api/javax/validation/constraints/Size.html" TargetMode="External"/><Relationship Id="rId10" Type="http://schemas.openxmlformats.org/officeDocument/2006/relationships/hyperlink" Target="https://docs.oracle.com/javaee/7/api/javax/validation/constraints/Max.html" TargetMode="External"/><Relationship Id="rId21" Type="http://schemas.openxmlformats.org/officeDocument/2006/relationships/hyperlink" Target="https://docs.oracle.com/javaee/7/api/javax/validation/constraints/Size.html" TargetMode="External"/><Relationship Id="rId13" Type="http://schemas.openxmlformats.org/officeDocument/2006/relationships/hyperlink" Target="https://docs.oracle.com/javaee/7/api/javax/validation/constraints/NotNull.html" TargetMode="External"/><Relationship Id="rId12" Type="http://schemas.openxmlformats.org/officeDocument/2006/relationships/hyperlink" Target="https://docs.oracle.com/javaee/7/api/javax/validation/constraints/Min.html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oracle.com/javaee/7/api/javax/validation/constraints/DecimalMax.html" TargetMode="External"/><Relationship Id="rId4" Type="http://schemas.openxmlformats.org/officeDocument/2006/relationships/hyperlink" Target="https://docs.oracle.com/javaee/7/api/javax/validation/constraints/DecimalMax.html" TargetMode="External"/><Relationship Id="rId9" Type="http://schemas.openxmlformats.org/officeDocument/2006/relationships/hyperlink" Target="https://docs.oracle.com/javaee/7/api/javax/validation/constraints/Max.html" TargetMode="External"/><Relationship Id="rId15" Type="http://schemas.openxmlformats.org/officeDocument/2006/relationships/hyperlink" Target="https://docs.oracle.com/javaee/7/api/javax/validation/constraints/Null.html" TargetMode="External"/><Relationship Id="rId14" Type="http://schemas.openxmlformats.org/officeDocument/2006/relationships/hyperlink" Target="https://docs.oracle.com/javaee/7/api/javax/validation/constraints/NotNull.html" TargetMode="External"/><Relationship Id="rId17" Type="http://schemas.openxmlformats.org/officeDocument/2006/relationships/hyperlink" Target="https://docs.oracle.com/javaee/7/api/javax/validation/constraints/Past.html" TargetMode="External"/><Relationship Id="rId16" Type="http://schemas.openxmlformats.org/officeDocument/2006/relationships/hyperlink" Target="https://docs.oracle.com/javaee/7/api/javax/validation/constraints/Null.html" TargetMode="External"/><Relationship Id="rId5" Type="http://schemas.openxmlformats.org/officeDocument/2006/relationships/hyperlink" Target="https://docs.oracle.com/javaee/7/api/javax/validation/constraints/DecimalMin.html" TargetMode="External"/><Relationship Id="rId19" Type="http://schemas.openxmlformats.org/officeDocument/2006/relationships/hyperlink" Target="https://docs.oracle.com/javaee/7/api/javax/validation/constraints/Pattern.html" TargetMode="External"/><Relationship Id="rId6" Type="http://schemas.openxmlformats.org/officeDocument/2006/relationships/hyperlink" Target="https://docs.oracle.com/javaee/7/api/javax/validation/constraints/DecimalMin.html" TargetMode="External"/><Relationship Id="rId18" Type="http://schemas.openxmlformats.org/officeDocument/2006/relationships/hyperlink" Target="https://docs.oracle.com/javaee/7/api/javax/validation/constraints/Past.html" TargetMode="External"/><Relationship Id="rId7" Type="http://schemas.openxmlformats.org/officeDocument/2006/relationships/hyperlink" Target="https://docs.oracle.com/javaee/7/api/javax/validation/constraints/Digits.html" TargetMode="External"/><Relationship Id="rId8" Type="http://schemas.openxmlformats.org/officeDocument/2006/relationships/hyperlink" Target="https://docs.oracle.com/javaee/7/api/javax/validation/constraints/Digits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Data JPA</a:t>
            </a:r>
            <a:endParaRPr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Data JPA : Repositories</a:t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1583525" y="2615100"/>
            <a:ext cx="5865900" cy="2094900"/>
          </a:xfrm>
          <a:prstGeom prst="rect">
            <a:avLst/>
          </a:prstGeom>
          <a:solidFill>
            <a:srgbClr val="3430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</a:rPr>
              <a:t>@Repository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public interface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RoleRepository 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extends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JpaRepository&lt;Role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Long&gt; {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i="1" lang="fr" sz="1100">
                <a:solidFill>
                  <a:srgbClr val="629755"/>
                </a:solidFill>
                <a:highlight>
                  <a:srgbClr val="2B2B2B"/>
                </a:highlight>
              </a:rPr>
              <a:t>/**</a:t>
            </a:r>
            <a:endParaRPr i="1" sz="110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rgbClr val="629755"/>
                </a:solidFill>
                <a:highlight>
                  <a:srgbClr val="2B2B2B"/>
                </a:highlight>
              </a:rPr>
              <a:t>    * Find role by code</a:t>
            </a:r>
            <a:endParaRPr i="1" sz="110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rgbClr val="629755"/>
                </a:solidFill>
                <a:highlight>
                  <a:srgbClr val="2B2B2B"/>
                </a:highlight>
              </a:rPr>
              <a:t>    *</a:t>
            </a:r>
            <a:endParaRPr i="1" sz="110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rgbClr val="629755"/>
                </a:solidFill>
                <a:highlight>
                  <a:srgbClr val="2B2B2B"/>
                </a:highlight>
              </a:rPr>
              <a:t>    * </a:t>
            </a:r>
            <a:r>
              <a:rPr b="1" i="1" lang="fr" sz="1100">
                <a:solidFill>
                  <a:srgbClr val="629755"/>
                </a:solidFill>
                <a:highlight>
                  <a:srgbClr val="2B2B2B"/>
                </a:highlight>
              </a:rPr>
              <a:t>@param </a:t>
            </a:r>
            <a:r>
              <a:rPr i="1" lang="fr" sz="1100">
                <a:solidFill>
                  <a:srgbClr val="8A653B"/>
                </a:solidFill>
                <a:highlight>
                  <a:srgbClr val="2B2B2B"/>
                </a:highlight>
              </a:rPr>
              <a:t>code </a:t>
            </a:r>
            <a:r>
              <a:rPr i="1" lang="fr" sz="1100">
                <a:solidFill>
                  <a:srgbClr val="629755"/>
                </a:solidFill>
                <a:highlight>
                  <a:srgbClr val="2B2B2B"/>
                </a:highlight>
              </a:rPr>
              <a:t>the code name</a:t>
            </a:r>
            <a:endParaRPr i="1" sz="110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rgbClr val="629755"/>
                </a:solidFill>
                <a:highlight>
                  <a:srgbClr val="2B2B2B"/>
                </a:highlight>
              </a:rPr>
              <a:t>    * </a:t>
            </a:r>
            <a:r>
              <a:rPr b="1" i="1" lang="fr" sz="1100">
                <a:solidFill>
                  <a:srgbClr val="629755"/>
                </a:solidFill>
                <a:highlight>
                  <a:srgbClr val="2B2B2B"/>
                </a:highlight>
              </a:rPr>
              <a:t>@return </a:t>
            </a:r>
            <a:r>
              <a:rPr i="1" lang="fr" sz="1100">
                <a:solidFill>
                  <a:srgbClr val="629755"/>
                </a:solidFill>
                <a:highlight>
                  <a:srgbClr val="2B2B2B"/>
                </a:highlight>
              </a:rPr>
              <a:t>the user role</a:t>
            </a:r>
            <a:endParaRPr i="1" sz="110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rgbClr val="629755"/>
                </a:solidFill>
                <a:highlight>
                  <a:srgbClr val="2B2B2B"/>
                </a:highlight>
              </a:rPr>
              <a:t>    */</a:t>
            </a:r>
            <a:endParaRPr i="1" sz="110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rgbClr val="629755"/>
                </a:solidFill>
                <a:highlight>
                  <a:srgbClr val="2B2B2B"/>
                </a:highlight>
              </a:rPr>
              <a:t>  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Role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 </a:t>
            </a:r>
            <a:r>
              <a:rPr lang="fr" sz="1100">
                <a:solidFill>
                  <a:srgbClr val="FFC66D"/>
                </a:solidFill>
                <a:highlight>
                  <a:srgbClr val="2B2B2B"/>
                </a:highlight>
              </a:rPr>
              <a:t>findByCode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(String code)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556950" y="1029950"/>
            <a:ext cx="8030100" cy="15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Repositories are interfaces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@Repository to be able to inject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Takes the entity type and the Id type as type argument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You define querying specifications as methods (Query methods)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Data : Repositories hierarchy</a:t>
            </a:r>
            <a:endParaRPr/>
          </a:p>
        </p:txBody>
      </p:sp>
      <p:sp>
        <p:nvSpPr>
          <p:cNvPr id="124" name="Google Shape;124;p23"/>
          <p:cNvSpPr/>
          <p:nvPr/>
        </p:nvSpPr>
        <p:spPr>
          <a:xfrm>
            <a:off x="3228750" y="1350988"/>
            <a:ext cx="2686500" cy="525300"/>
          </a:xfrm>
          <a:prstGeom prst="rect">
            <a:avLst/>
          </a:prstGeom>
          <a:solidFill>
            <a:srgbClr val="085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Repository&lt;T, ID extends Serialisable&gt;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" name="Google Shape;125;p23"/>
          <p:cNvSpPr/>
          <p:nvPr/>
        </p:nvSpPr>
        <p:spPr>
          <a:xfrm>
            <a:off x="1765275" y="2294800"/>
            <a:ext cx="1644300" cy="525300"/>
          </a:xfrm>
          <a:prstGeom prst="rect">
            <a:avLst/>
          </a:prstGeom>
          <a:solidFill>
            <a:srgbClr val="0B71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CrudRepository&lt;T, ID</a:t>
            </a:r>
            <a:r>
              <a:rPr lang="f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f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6" name="Google Shape;126;p23"/>
          <p:cNvSpPr/>
          <p:nvPr/>
        </p:nvSpPr>
        <p:spPr>
          <a:xfrm>
            <a:off x="5777848" y="2294800"/>
            <a:ext cx="1901400" cy="525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ReactiveCrudRepository&lt;T,ID&gt;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" name="Google Shape;127;p23"/>
          <p:cNvSpPr/>
          <p:nvPr/>
        </p:nvSpPr>
        <p:spPr>
          <a:xfrm>
            <a:off x="1370176" y="3174075"/>
            <a:ext cx="24345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PagingAndSortingRepository&lt;T,ID&gt;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8" name="Google Shape;128;p23"/>
          <p:cNvCxnSpPr>
            <a:stCxn id="124" idx="2"/>
            <a:endCxn id="126" idx="0"/>
          </p:cNvCxnSpPr>
          <p:nvPr/>
        </p:nvCxnSpPr>
        <p:spPr>
          <a:xfrm flipH="1" rot="-5400000">
            <a:off x="5440950" y="1007338"/>
            <a:ext cx="418500" cy="21564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p23"/>
          <p:cNvCxnSpPr>
            <a:stCxn id="125" idx="0"/>
            <a:endCxn id="124" idx="2"/>
          </p:cNvCxnSpPr>
          <p:nvPr/>
        </p:nvCxnSpPr>
        <p:spPr>
          <a:xfrm rot="-5400000">
            <a:off x="3370425" y="1093300"/>
            <a:ext cx="418500" cy="19845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23"/>
          <p:cNvCxnSpPr>
            <a:stCxn id="127" idx="0"/>
            <a:endCxn id="125" idx="2"/>
          </p:cNvCxnSpPr>
          <p:nvPr/>
        </p:nvCxnSpPr>
        <p:spPr>
          <a:xfrm rot="-5400000">
            <a:off x="2410726" y="2996775"/>
            <a:ext cx="354000" cy="6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23"/>
          <p:cNvSpPr/>
          <p:nvPr/>
        </p:nvSpPr>
        <p:spPr>
          <a:xfrm>
            <a:off x="2581439" y="4125650"/>
            <a:ext cx="1600800" cy="525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Mongo</a:t>
            </a:r>
            <a:r>
              <a:rPr lang="f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Repository&lt;T,ID&gt;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3"/>
          <p:cNvSpPr/>
          <p:nvPr/>
        </p:nvSpPr>
        <p:spPr>
          <a:xfrm>
            <a:off x="847014" y="4125650"/>
            <a:ext cx="1600800" cy="525300"/>
          </a:xfrm>
          <a:prstGeom prst="rect">
            <a:avLst/>
          </a:prstGeom>
          <a:solidFill>
            <a:srgbClr val="0C8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JpaRepository&lt;T,ID&gt;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3" name="Google Shape;133;p23"/>
          <p:cNvCxnSpPr>
            <a:stCxn id="132" idx="0"/>
            <a:endCxn id="127" idx="2"/>
          </p:cNvCxnSpPr>
          <p:nvPr/>
        </p:nvCxnSpPr>
        <p:spPr>
          <a:xfrm rot="-5400000">
            <a:off x="1904214" y="3442550"/>
            <a:ext cx="426300" cy="9399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23"/>
          <p:cNvCxnSpPr>
            <a:stCxn id="131" idx="0"/>
            <a:endCxn id="127" idx="2"/>
          </p:cNvCxnSpPr>
          <p:nvPr/>
        </p:nvCxnSpPr>
        <p:spPr>
          <a:xfrm flipH="1" rot="5400000">
            <a:off x="2771489" y="3515300"/>
            <a:ext cx="426300" cy="7944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Data JPA : Repositories</a:t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4506275" y="1239975"/>
            <a:ext cx="4502100" cy="37317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p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ublic interface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JpaRepository&lt;</a:t>
            </a:r>
            <a:r>
              <a:rPr lang="fr" sz="9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fr" sz="900">
                <a:solidFill>
                  <a:srgbClr val="507874"/>
                </a:solidFill>
                <a:highlight>
                  <a:srgbClr val="2B2B2B"/>
                </a:highlight>
              </a:rPr>
              <a:t>ID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extends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PagingAndSortingRepository&lt;</a:t>
            </a:r>
            <a:r>
              <a:rPr lang="fr" sz="9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fr" sz="900">
                <a:solidFill>
                  <a:srgbClr val="507874"/>
                </a:solidFill>
                <a:highlight>
                  <a:srgbClr val="2B2B2B"/>
                </a:highlight>
              </a:rPr>
              <a:t>ID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&gt; {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i="1" lang="fr" sz="900">
                <a:solidFill>
                  <a:srgbClr val="629755"/>
                </a:solidFill>
                <a:highlight>
                  <a:srgbClr val="2B2B2B"/>
                </a:highlight>
              </a:rPr>
              <a:t>/**</a:t>
            </a:r>
            <a:endParaRPr i="1" sz="90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900">
                <a:solidFill>
                  <a:srgbClr val="629755"/>
                </a:solidFill>
                <a:highlight>
                  <a:srgbClr val="2B2B2B"/>
                </a:highlight>
              </a:rPr>
              <a:t>    * Flushes all pending changes to the database.</a:t>
            </a:r>
            <a:endParaRPr i="1" sz="90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900">
                <a:solidFill>
                  <a:srgbClr val="629755"/>
                </a:solidFill>
                <a:highlight>
                  <a:srgbClr val="2B2B2B"/>
                </a:highlight>
              </a:rPr>
              <a:t>    */</a:t>
            </a:r>
            <a:endParaRPr i="1" sz="90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900">
                <a:solidFill>
                  <a:srgbClr val="629755"/>
                </a:solidFill>
                <a:highlight>
                  <a:srgbClr val="2B2B2B"/>
                </a:highlight>
              </a:rPr>
              <a:t>   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void </a:t>
            </a:r>
            <a:r>
              <a:rPr lang="fr" sz="900">
                <a:solidFill>
                  <a:srgbClr val="FFC66D"/>
                </a:solidFill>
                <a:highlight>
                  <a:srgbClr val="2B2B2B"/>
                </a:highlight>
              </a:rPr>
              <a:t>flush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i="1" lang="fr" sz="900">
                <a:solidFill>
                  <a:srgbClr val="629755"/>
                </a:solidFill>
                <a:highlight>
                  <a:srgbClr val="2B2B2B"/>
                </a:highlight>
              </a:rPr>
              <a:t>/**</a:t>
            </a:r>
            <a:endParaRPr i="1" sz="90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900">
                <a:solidFill>
                  <a:srgbClr val="629755"/>
                </a:solidFill>
                <a:highlight>
                  <a:srgbClr val="2B2B2B"/>
                </a:highlight>
              </a:rPr>
              <a:t>    * Saves an entity and flushes changes instantly.</a:t>
            </a:r>
            <a:endParaRPr i="1" sz="90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900">
                <a:solidFill>
                  <a:srgbClr val="629755"/>
                </a:solidFill>
                <a:highlight>
                  <a:srgbClr val="2B2B2B"/>
                </a:highlight>
              </a:rPr>
              <a:t>    */</a:t>
            </a:r>
            <a:endParaRPr i="1" sz="90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900">
                <a:solidFill>
                  <a:srgbClr val="629755"/>
                </a:solidFill>
                <a:highlight>
                  <a:srgbClr val="2B2B2B"/>
                </a:highlight>
              </a:rPr>
              <a:t>  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&lt;</a:t>
            </a:r>
            <a:r>
              <a:rPr lang="fr" sz="900">
                <a:solidFill>
                  <a:srgbClr val="507874"/>
                </a:solidFill>
                <a:highlight>
                  <a:srgbClr val="2B2B2B"/>
                </a:highlight>
              </a:rPr>
              <a:t>S 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extends </a:t>
            </a:r>
            <a:r>
              <a:rPr lang="fr" sz="9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fr" sz="900">
                <a:solidFill>
                  <a:srgbClr val="507874"/>
                </a:solidFill>
                <a:highlight>
                  <a:srgbClr val="2B2B2B"/>
                </a:highlight>
              </a:rPr>
              <a:t>S </a:t>
            </a:r>
            <a:r>
              <a:rPr lang="fr" sz="900">
                <a:solidFill>
                  <a:srgbClr val="FFC66D"/>
                </a:solidFill>
                <a:highlight>
                  <a:srgbClr val="2B2B2B"/>
                </a:highlight>
              </a:rPr>
              <a:t>saveAndFlush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fr" sz="900">
                <a:solidFill>
                  <a:srgbClr val="507874"/>
                </a:solidFill>
                <a:highlight>
                  <a:srgbClr val="2B2B2B"/>
                </a:highlight>
              </a:rPr>
              <a:t>S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entity)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i="1" lang="fr" sz="900">
                <a:solidFill>
                  <a:srgbClr val="629755"/>
                </a:solidFill>
                <a:highlight>
                  <a:srgbClr val="2B2B2B"/>
                </a:highlight>
              </a:rPr>
              <a:t>/**</a:t>
            </a:r>
            <a:endParaRPr i="1" sz="90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900">
                <a:solidFill>
                  <a:srgbClr val="629755"/>
                </a:solidFill>
                <a:highlight>
                  <a:srgbClr val="2B2B2B"/>
                </a:highlight>
              </a:rPr>
              <a:t>    * Deletes the given entities in a batch which means it will create a single {</a:t>
            </a:r>
            <a:r>
              <a:rPr b="1" i="1" lang="fr" sz="900">
                <a:solidFill>
                  <a:srgbClr val="629755"/>
                </a:solidFill>
                <a:highlight>
                  <a:srgbClr val="2B2B2B"/>
                </a:highlight>
              </a:rPr>
              <a:t>@link </a:t>
            </a:r>
            <a:r>
              <a:rPr i="1" lang="fr" sz="900">
                <a:solidFill>
                  <a:srgbClr val="629755"/>
                </a:solidFill>
                <a:highlight>
                  <a:srgbClr val="2B2B2B"/>
                </a:highlight>
              </a:rPr>
              <a:t>Query}.</a:t>
            </a:r>
            <a:endParaRPr i="1" sz="900">
              <a:solidFill>
                <a:srgbClr val="8A653B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900">
                <a:solidFill>
                  <a:srgbClr val="8A653B"/>
                </a:solidFill>
                <a:highlight>
                  <a:srgbClr val="2B2B2B"/>
                </a:highlight>
              </a:rPr>
              <a:t>    </a:t>
            </a:r>
            <a:r>
              <a:rPr i="1" lang="fr" sz="900">
                <a:solidFill>
                  <a:srgbClr val="629755"/>
                </a:solidFill>
                <a:highlight>
                  <a:srgbClr val="2B2B2B"/>
                </a:highlight>
              </a:rPr>
              <a:t>*/</a:t>
            </a:r>
            <a:endParaRPr i="1" sz="90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900">
                <a:solidFill>
                  <a:srgbClr val="629755"/>
                </a:solidFill>
                <a:highlight>
                  <a:srgbClr val="2B2B2B"/>
                </a:highlight>
              </a:rPr>
              <a:t>   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void </a:t>
            </a:r>
            <a:r>
              <a:rPr lang="fr" sz="900">
                <a:solidFill>
                  <a:srgbClr val="FFC66D"/>
                </a:solidFill>
                <a:highlight>
                  <a:srgbClr val="2B2B2B"/>
                </a:highlight>
              </a:rPr>
              <a:t>deleteInBatch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(Iterable&lt;</a:t>
            </a:r>
            <a:r>
              <a:rPr lang="fr" sz="9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&gt; entities)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i="1" lang="fr" sz="900">
                <a:solidFill>
                  <a:srgbClr val="629755"/>
                </a:solidFill>
                <a:highlight>
                  <a:srgbClr val="2B2B2B"/>
                </a:highlight>
              </a:rPr>
              <a:t>/**</a:t>
            </a:r>
            <a:endParaRPr i="1" sz="90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900">
                <a:solidFill>
                  <a:srgbClr val="629755"/>
                </a:solidFill>
                <a:highlight>
                  <a:srgbClr val="2B2B2B"/>
                </a:highlight>
              </a:rPr>
              <a:t>    * Deletes all entities in a batch call.</a:t>
            </a:r>
            <a:endParaRPr i="1" sz="90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900">
                <a:solidFill>
                  <a:srgbClr val="629755"/>
                </a:solidFill>
                <a:highlight>
                  <a:srgbClr val="2B2B2B"/>
                </a:highlight>
              </a:rPr>
              <a:t>    */</a:t>
            </a:r>
            <a:endParaRPr i="1" sz="90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900">
                <a:solidFill>
                  <a:srgbClr val="629755"/>
                </a:solidFill>
                <a:highlight>
                  <a:srgbClr val="2B2B2B"/>
                </a:highlight>
              </a:rPr>
              <a:t>   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void </a:t>
            </a:r>
            <a:r>
              <a:rPr lang="fr" sz="900">
                <a:solidFill>
                  <a:srgbClr val="FFC66D"/>
                </a:solidFill>
                <a:highlight>
                  <a:srgbClr val="2B2B2B"/>
                </a:highlight>
              </a:rPr>
              <a:t>deleteAllInBatch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i="1" lang="fr" sz="900">
                <a:solidFill>
                  <a:srgbClr val="629755"/>
                </a:solidFill>
                <a:highlight>
                  <a:srgbClr val="2B2B2B"/>
                </a:highlight>
              </a:rPr>
              <a:t>/**</a:t>
            </a:r>
            <a:endParaRPr i="1" sz="90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900">
                <a:solidFill>
                  <a:srgbClr val="629755"/>
                </a:solidFill>
                <a:highlight>
                  <a:srgbClr val="2B2B2B"/>
                </a:highlight>
              </a:rPr>
              <a:t>    * Returns a reference to the entity with the given identifier. </a:t>
            </a:r>
            <a:endParaRPr i="1" sz="90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900">
                <a:solidFill>
                  <a:srgbClr val="629755"/>
                </a:solidFill>
                <a:highlight>
                  <a:srgbClr val="2B2B2B"/>
                </a:highlight>
              </a:rPr>
              <a:t>    */</a:t>
            </a:r>
            <a:endParaRPr i="1" sz="90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900">
                <a:solidFill>
                  <a:srgbClr val="629755"/>
                </a:solidFill>
                <a:highlight>
                  <a:srgbClr val="2B2B2B"/>
                </a:highlight>
              </a:rPr>
              <a:t>   </a:t>
            </a:r>
            <a:r>
              <a:rPr lang="fr" sz="900">
                <a:solidFill>
                  <a:srgbClr val="507874"/>
                </a:solidFill>
                <a:highlight>
                  <a:srgbClr val="2B2B2B"/>
                </a:highlight>
              </a:rPr>
              <a:t>T </a:t>
            </a:r>
            <a:r>
              <a:rPr lang="fr" sz="900">
                <a:solidFill>
                  <a:srgbClr val="FFC66D"/>
                </a:solidFill>
                <a:highlight>
                  <a:srgbClr val="2B2B2B"/>
                </a:highlight>
              </a:rPr>
              <a:t>getOne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fr" sz="900">
                <a:solidFill>
                  <a:srgbClr val="507874"/>
                </a:solidFill>
                <a:highlight>
                  <a:srgbClr val="2B2B2B"/>
                </a:highlight>
              </a:rPr>
              <a:t>ID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id)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101125" y="1239975"/>
            <a:ext cx="4175400" cy="37317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public interface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CrudRepository&lt;</a:t>
            </a:r>
            <a:r>
              <a:rPr lang="fr" sz="9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fr" sz="900">
                <a:solidFill>
                  <a:srgbClr val="507874"/>
                </a:solidFill>
                <a:highlight>
                  <a:srgbClr val="2B2B2B"/>
                </a:highlight>
              </a:rPr>
              <a:t>ID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extends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Repository&lt;</a:t>
            </a:r>
            <a:r>
              <a:rPr lang="fr" sz="9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fr" sz="900">
                <a:solidFill>
                  <a:srgbClr val="507874"/>
                </a:solidFill>
                <a:highlight>
                  <a:srgbClr val="2B2B2B"/>
                </a:highlight>
              </a:rPr>
              <a:t>ID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&gt; {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900">
                <a:solidFill>
                  <a:srgbClr val="629755"/>
                </a:solidFill>
                <a:highlight>
                  <a:srgbClr val="2B2B2B"/>
                </a:highlight>
              </a:rPr>
              <a:t>  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&lt;</a:t>
            </a:r>
            <a:r>
              <a:rPr lang="fr" sz="900">
                <a:solidFill>
                  <a:srgbClr val="507874"/>
                </a:solidFill>
                <a:highlight>
                  <a:srgbClr val="2B2B2B"/>
                </a:highlight>
              </a:rPr>
              <a:t>S 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extends </a:t>
            </a:r>
            <a:r>
              <a:rPr lang="fr" sz="9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fr" sz="900">
                <a:solidFill>
                  <a:srgbClr val="507874"/>
                </a:solidFill>
                <a:highlight>
                  <a:srgbClr val="2B2B2B"/>
                </a:highlight>
              </a:rPr>
              <a:t>S </a:t>
            </a:r>
            <a:r>
              <a:rPr lang="fr" sz="900">
                <a:solidFill>
                  <a:srgbClr val="FFC66D"/>
                </a:solidFill>
                <a:highlight>
                  <a:srgbClr val="2B2B2B"/>
                </a:highlight>
              </a:rPr>
              <a:t>save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fr" sz="900">
                <a:solidFill>
                  <a:srgbClr val="507874"/>
                </a:solidFill>
                <a:highlight>
                  <a:srgbClr val="2B2B2B"/>
                </a:highlight>
              </a:rPr>
              <a:t>S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entity)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900">
                <a:solidFill>
                  <a:srgbClr val="629755"/>
                </a:solidFill>
                <a:highlight>
                  <a:srgbClr val="2B2B2B"/>
                </a:highlight>
              </a:rPr>
              <a:t>  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&lt;</a:t>
            </a:r>
            <a:r>
              <a:rPr lang="fr" sz="900">
                <a:solidFill>
                  <a:srgbClr val="507874"/>
                </a:solidFill>
                <a:highlight>
                  <a:srgbClr val="2B2B2B"/>
                </a:highlight>
              </a:rPr>
              <a:t>S 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extends </a:t>
            </a:r>
            <a:r>
              <a:rPr lang="fr" sz="9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&gt; Iterable&lt;</a:t>
            </a:r>
            <a:r>
              <a:rPr lang="fr" sz="900">
                <a:solidFill>
                  <a:srgbClr val="507874"/>
                </a:solidFill>
                <a:highlight>
                  <a:srgbClr val="2B2B2B"/>
                </a:highlight>
              </a:rPr>
              <a:t>S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fr" sz="900">
                <a:solidFill>
                  <a:srgbClr val="FFC66D"/>
                </a:solidFill>
                <a:highlight>
                  <a:srgbClr val="2B2B2B"/>
                </a:highlight>
              </a:rPr>
              <a:t>saveAll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(Iterable&lt;</a:t>
            </a:r>
            <a:r>
              <a:rPr lang="fr" sz="900">
                <a:solidFill>
                  <a:srgbClr val="507874"/>
                </a:solidFill>
                <a:highlight>
                  <a:srgbClr val="2B2B2B"/>
                </a:highlight>
              </a:rPr>
              <a:t>S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&gt; entities)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900">
                <a:solidFill>
                  <a:srgbClr val="629755"/>
                </a:solidFill>
                <a:highlight>
                  <a:srgbClr val="2B2B2B"/>
                </a:highlight>
              </a:rPr>
              <a:t>  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Optional&lt;</a:t>
            </a:r>
            <a:r>
              <a:rPr lang="fr" sz="9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fr" sz="900">
                <a:solidFill>
                  <a:srgbClr val="FFC66D"/>
                </a:solidFill>
                <a:highlight>
                  <a:srgbClr val="2B2B2B"/>
                </a:highlight>
              </a:rPr>
              <a:t>findById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fr" sz="900">
                <a:solidFill>
                  <a:srgbClr val="507874"/>
                </a:solidFill>
                <a:highlight>
                  <a:srgbClr val="2B2B2B"/>
                </a:highlight>
              </a:rPr>
              <a:t>ID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id)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900">
                <a:solidFill>
                  <a:srgbClr val="629755"/>
                </a:solidFill>
                <a:highlight>
                  <a:srgbClr val="2B2B2B"/>
                </a:highlight>
              </a:rPr>
              <a:t>   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boolean </a:t>
            </a:r>
            <a:r>
              <a:rPr lang="fr" sz="900">
                <a:solidFill>
                  <a:srgbClr val="FFC66D"/>
                </a:solidFill>
                <a:highlight>
                  <a:srgbClr val="2B2B2B"/>
                </a:highlight>
              </a:rPr>
              <a:t>existsById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fr" sz="900">
                <a:solidFill>
                  <a:srgbClr val="507874"/>
                </a:solidFill>
                <a:highlight>
                  <a:srgbClr val="2B2B2B"/>
                </a:highlight>
              </a:rPr>
              <a:t>ID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id)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900">
                <a:solidFill>
                  <a:srgbClr val="629755"/>
                </a:solidFill>
                <a:highlight>
                  <a:srgbClr val="2B2B2B"/>
                </a:highlight>
              </a:rPr>
              <a:t>  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Iterable&lt;</a:t>
            </a:r>
            <a:r>
              <a:rPr lang="fr" sz="9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fr" sz="900">
                <a:solidFill>
                  <a:srgbClr val="FFC66D"/>
                </a:solidFill>
                <a:highlight>
                  <a:srgbClr val="2B2B2B"/>
                </a:highlight>
              </a:rPr>
              <a:t>findAll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900">
                <a:solidFill>
                  <a:srgbClr val="629755"/>
                </a:solidFill>
                <a:highlight>
                  <a:srgbClr val="2B2B2B"/>
                </a:highlight>
              </a:rPr>
              <a:t>  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Iterable&lt;</a:t>
            </a:r>
            <a:r>
              <a:rPr lang="fr" sz="9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fr" sz="900">
                <a:solidFill>
                  <a:srgbClr val="FFC66D"/>
                </a:solidFill>
                <a:highlight>
                  <a:srgbClr val="2B2B2B"/>
                </a:highlight>
              </a:rPr>
              <a:t>findAllById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(Iterable&lt;</a:t>
            </a:r>
            <a:r>
              <a:rPr lang="fr" sz="900">
                <a:solidFill>
                  <a:srgbClr val="507874"/>
                </a:solidFill>
                <a:highlight>
                  <a:srgbClr val="2B2B2B"/>
                </a:highlight>
              </a:rPr>
              <a:t>ID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&gt; ids)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900">
                <a:solidFill>
                  <a:srgbClr val="629755"/>
                </a:solidFill>
                <a:highlight>
                  <a:srgbClr val="2B2B2B"/>
                </a:highlight>
              </a:rPr>
              <a:t>   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long </a:t>
            </a:r>
            <a:r>
              <a:rPr lang="fr" sz="900">
                <a:solidFill>
                  <a:srgbClr val="FFC66D"/>
                </a:solidFill>
                <a:highlight>
                  <a:srgbClr val="2B2B2B"/>
                </a:highlight>
              </a:rPr>
              <a:t>count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900">
                <a:solidFill>
                  <a:srgbClr val="629755"/>
                </a:solidFill>
                <a:highlight>
                  <a:srgbClr val="2B2B2B"/>
                </a:highlight>
              </a:rPr>
              <a:t>   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void </a:t>
            </a:r>
            <a:r>
              <a:rPr lang="fr" sz="900">
                <a:solidFill>
                  <a:srgbClr val="FFC66D"/>
                </a:solidFill>
                <a:highlight>
                  <a:srgbClr val="2B2B2B"/>
                </a:highlight>
              </a:rPr>
              <a:t>deleteById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fr" sz="900">
                <a:solidFill>
                  <a:srgbClr val="507874"/>
                </a:solidFill>
                <a:highlight>
                  <a:srgbClr val="2B2B2B"/>
                </a:highlight>
              </a:rPr>
              <a:t>ID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id)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900">
                <a:solidFill>
                  <a:srgbClr val="629755"/>
                </a:solidFill>
                <a:highlight>
                  <a:srgbClr val="2B2B2B"/>
                </a:highlight>
              </a:rPr>
              <a:t>   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void </a:t>
            </a:r>
            <a:r>
              <a:rPr lang="fr" sz="900">
                <a:solidFill>
                  <a:srgbClr val="FFC66D"/>
                </a:solidFill>
                <a:highlight>
                  <a:srgbClr val="2B2B2B"/>
                </a:highlight>
              </a:rPr>
              <a:t>delete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fr" sz="900">
                <a:solidFill>
                  <a:srgbClr val="507874"/>
                </a:solidFill>
                <a:highlight>
                  <a:srgbClr val="2B2B2B"/>
                </a:highlight>
              </a:rPr>
              <a:t>T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entity)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900">
                <a:solidFill>
                  <a:srgbClr val="629755"/>
                </a:solidFill>
                <a:highlight>
                  <a:srgbClr val="2B2B2B"/>
                </a:highlight>
              </a:rPr>
              <a:t>   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void </a:t>
            </a:r>
            <a:r>
              <a:rPr lang="fr" sz="900">
                <a:solidFill>
                  <a:srgbClr val="FFC66D"/>
                </a:solidFill>
                <a:highlight>
                  <a:srgbClr val="2B2B2B"/>
                </a:highlight>
              </a:rPr>
              <a:t>deleteAll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(Iterable&lt;? 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extends </a:t>
            </a:r>
            <a:r>
              <a:rPr lang="fr" sz="9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&gt; entities)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900">
                <a:solidFill>
                  <a:srgbClr val="629755"/>
                </a:solidFill>
                <a:highlight>
                  <a:srgbClr val="2B2B2B"/>
                </a:highlight>
              </a:rPr>
              <a:t>   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void </a:t>
            </a:r>
            <a:r>
              <a:rPr lang="fr" sz="900">
                <a:solidFill>
                  <a:srgbClr val="FFC66D"/>
                </a:solidFill>
                <a:highlight>
                  <a:srgbClr val="2B2B2B"/>
                </a:highlight>
              </a:rPr>
              <a:t>deleteAll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Data JPA : Querying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556950" y="1258550"/>
            <a:ext cx="8030100" cy="28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3 ways to query your data through Spring data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/>
              <a:t>Query methods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/>
              <a:t>@Query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/>
              <a:t>Named query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Query methods are a convenient way to create query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But can be ugly when becomes complex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Data JPA : Query methods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556950" y="2249625"/>
            <a:ext cx="8030100" cy="24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findBy…, countBy…, deleteBy…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Mix between entity’s properties and operators camel cased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Sort and Date operations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When method become unreadable, prefer @Query (true story)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List&lt;Todo&gt; </a:t>
            </a:r>
            <a:r>
              <a:rPr lang="fr" sz="1100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findByDescriptionContainsOrTitleContainsAllIgnoreCaseOrderByTitleAsc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(String descriptionPart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String titlePart)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6"/>
          <p:cNvSpPr txBox="1"/>
          <p:nvPr/>
        </p:nvSpPr>
        <p:spPr>
          <a:xfrm>
            <a:off x="1341575" y="1126950"/>
            <a:ext cx="6349800" cy="1177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public interface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UserRepository 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extends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Repository&lt;User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Long&gt; {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   List&lt;User&gt; </a:t>
            </a:r>
            <a:r>
              <a:rPr lang="fr" sz="1100">
                <a:solidFill>
                  <a:srgbClr val="FFC66D"/>
                </a:solidFill>
                <a:highlight>
                  <a:srgbClr val="2B2B2B"/>
                </a:highlight>
              </a:rPr>
              <a:t>findByEmailAddressAndLastname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(String emailAddress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String lastname)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List&lt;User&gt; </a:t>
            </a:r>
            <a:r>
              <a:rPr lang="fr" sz="1100">
                <a:solidFill>
                  <a:srgbClr val="FFC66D"/>
                </a:solidFill>
                <a:highlight>
                  <a:srgbClr val="2B2B2B"/>
                </a:highlight>
              </a:rPr>
              <a:t>findByAgeOrderByLastnameDesc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int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age)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List&lt;User&gt; </a:t>
            </a:r>
            <a:r>
              <a:rPr lang="fr" sz="1100">
                <a:solidFill>
                  <a:srgbClr val="FFC66D"/>
                </a:solidFill>
                <a:highlight>
                  <a:srgbClr val="2B2B2B"/>
                </a:highlight>
              </a:rPr>
              <a:t>findByBirthDateAfter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(Date aDate)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Data JPA : @Query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556950" y="2076475"/>
            <a:ext cx="8030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@Query allows to use JPQL (JPA Query language) 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JPQL is based on SQL syntax but works with Java entities not relational records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JPQL abstract Database specificities (database platform independent)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Execute the query defined in annotation when the annotated method is called</a:t>
            </a:r>
            <a:endParaRPr/>
          </a:p>
        </p:txBody>
      </p:sp>
      <p:sp>
        <p:nvSpPr>
          <p:cNvPr id="161" name="Google Shape;161;p27"/>
          <p:cNvSpPr txBox="1"/>
          <p:nvPr/>
        </p:nvSpPr>
        <p:spPr>
          <a:xfrm>
            <a:off x="1228075" y="1094775"/>
            <a:ext cx="6920700" cy="9969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public interface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UserRepository 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extends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JpaRepository&lt;User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Long&gt; {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   @Query(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</a:rPr>
              <a:t>"select u from User u where u.emailAddress = ?1"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   User </a:t>
            </a:r>
            <a:r>
              <a:rPr lang="fr" sz="1100">
                <a:solidFill>
                  <a:srgbClr val="FFC66D"/>
                </a:solidFill>
                <a:highlight>
                  <a:srgbClr val="2B2B2B"/>
                </a:highlight>
              </a:rPr>
              <a:t>findByEmailAddress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(String emailAddress)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Data JPA : @Query</a:t>
            </a:r>
            <a:endParaRPr/>
          </a:p>
        </p:txBody>
      </p:sp>
      <p:sp>
        <p:nvSpPr>
          <p:cNvPr id="167" name="Google Shape;167;p28"/>
          <p:cNvSpPr txBox="1"/>
          <p:nvPr/>
        </p:nvSpPr>
        <p:spPr>
          <a:xfrm>
            <a:off x="556950" y="1457375"/>
            <a:ext cx="7946400" cy="582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List&lt;Todo&gt; </a:t>
            </a:r>
            <a:r>
              <a:rPr lang="fr" sz="1100">
                <a:solidFill>
                  <a:srgbClr val="FFC66D"/>
                </a:solidFill>
                <a:highlight>
                  <a:srgbClr val="2B2B2B"/>
                </a:highlight>
              </a:rPr>
              <a:t>findByDescriptionContainsOrTitleContainsAllIgnoreCaseOrderByTitleAsc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(String descriptionPart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String titlePart)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/>
          </a:p>
        </p:txBody>
      </p:sp>
      <p:sp>
        <p:nvSpPr>
          <p:cNvPr id="168" name="Google Shape;168;p28"/>
          <p:cNvSpPr txBox="1"/>
          <p:nvPr/>
        </p:nvSpPr>
        <p:spPr>
          <a:xfrm>
            <a:off x="556950" y="2371575"/>
            <a:ext cx="7946400" cy="582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@Query(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</a:rPr>
              <a:t>"select t from Todo t where t.description like ?1 or UPPER(t.title) like UPPER(?2) order by t.title asc"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List&lt;Todo&gt; </a:t>
            </a:r>
            <a:r>
              <a:rPr lang="fr" sz="1100">
                <a:solidFill>
                  <a:srgbClr val="FFC66D"/>
                </a:solidFill>
                <a:highlight>
                  <a:srgbClr val="2B2B2B"/>
                </a:highlight>
              </a:rPr>
              <a:t>findByTodoAttributes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(String descriptionPart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String titlePart)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Data JPA : Named Query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556950" y="1258550"/>
            <a:ext cx="80301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@NamedQuery to define a JPQL query in an Entity class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Tell me why it’s bad ?</a:t>
            </a:r>
            <a:endParaRPr/>
          </a:p>
        </p:txBody>
      </p:sp>
      <p:sp>
        <p:nvSpPr>
          <p:cNvPr id="175" name="Google Shape;175;p29"/>
          <p:cNvSpPr txBox="1"/>
          <p:nvPr/>
        </p:nvSpPr>
        <p:spPr>
          <a:xfrm>
            <a:off x="1996650" y="3106325"/>
            <a:ext cx="5150700" cy="11196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@Entity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@NamedQuery(name = 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</a:rPr>
              <a:t>"User.findByEmailAddress"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          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query = 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</a:rPr>
              <a:t>"select u from User u where u.emailAddress = ?1"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public class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User {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ctrTitle"/>
          </p:nvPr>
        </p:nvSpPr>
        <p:spPr>
          <a:xfrm>
            <a:off x="635250" y="36409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Boot Full exemple</a:t>
            </a:r>
            <a:endParaRPr/>
          </a:p>
        </p:txBody>
      </p:sp>
      <p:sp>
        <p:nvSpPr>
          <p:cNvPr id="181" name="Google Shape;181;p30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050" y="1712417"/>
            <a:ext cx="4736618" cy="2001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Data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556950" y="1258550"/>
            <a:ext cx="8030100" cy="29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Provide a consistent, Spring-based programming model for data access while still retaining the special traits of the underlying data store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Provide data access to relational database, NoSQL database, cloud based data services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Keep the same programming model (Repositories, entities…)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Data JPA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556950" y="1258550"/>
            <a:ext cx="8030100" cy="29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JPA : Java Persistence API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Entity</a:t>
            </a:r>
            <a:r>
              <a:rPr lang="fr"/>
              <a:t> persistence model for object-relational mapping (ORM)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Abstract DB access and simplify mapping between Java POJO and relational model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Querying with objects and attribute rather than tables and columns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Type-safe, help fight against SQL injections, transaction management….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Data JPA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2605825" y="2218300"/>
            <a:ext cx="3670200" cy="962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&lt;dependency&gt;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  &lt;groupId&gt;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org.springframework.boot</a:t>
            </a: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&lt;/groupId&gt;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  &lt;artifactId&gt;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spring-boot-starter-data-jpa</a:t>
            </a: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&lt;/artifactId&gt;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&lt;/dependency&gt;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907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Data JPA: </a:t>
            </a:r>
            <a:r>
              <a:rPr lang="fr"/>
              <a:t>Entities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556950" y="1182350"/>
            <a:ext cx="4199400" cy="3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An entity match a SQL table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Your application manipulate entities through Repositories to interact with the Database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To define how an Entity is mapped on a table, use Java annotations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5217900" y="227475"/>
            <a:ext cx="3926100" cy="4715700"/>
          </a:xfrm>
          <a:prstGeom prst="rect">
            <a:avLst/>
          </a:prstGeom>
          <a:solidFill>
            <a:srgbClr val="3430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BBB529"/>
                </a:solidFill>
                <a:highlight>
                  <a:srgbClr val="2B2B2B"/>
                </a:highlight>
              </a:rPr>
              <a:t>@Entity</a:t>
            </a:r>
            <a:endParaRPr sz="90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BBB529"/>
                </a:solidFill>
                <a:highlight>
                  <a:srgbClr val="2B2B2B"/>
                </a:highlight>
              </a:rPr>
              <a:t>@Table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fr" sz="900">
                <a:solidFill>
                  <a:srgbClr val="D0D0FF"/>
                </a:solidFill>
                <a:highlight>
                  <a:srgbClr val="2B2B2B"/>
                </a:highlight>
              </a:rPr>
              <a:t>name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fr" sz="900">
                <a:solidFill>
                  <a:srgbClr val="6A8759"/>
                </a:solidFill>
                <a:highlight>
                  <a:srgbClr val="2B2B2B"/>
                </a:highlight>
              </a:rPr>
              <a:t>"users"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public class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User {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fr" sz="900">
                <a:solidFill>
                  <a:srgbClr val="BBB529"/>
                </a:solidFill>
                <a:highlight>
                  <a:srgbClr val="2B2B2B"/>
                </a:highlight>
              </a:rPr>
              <a:t>@Id</a:t>
            </a:r>
            <a:endParaRPr sz="90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BBB529"/>
                </a:solidFill>
                <a:highlight>
                  <a:srgbClr val="2B2B2B"/>
                </a:highlight>
              </a:rPr>
              <a:t>   @Column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fr" sz="900">
                <a:solidFill>
                  <a:srgbClr val="D0D0FF"/>
                </a:solidFill>
                <a:highlight>
                  <a:srgbClr val="2B2B2B"/>
                </a:highlight>
              </a:rPr>
              <a:t>name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fr" sz="900">
                <a:solidFill>
                  <a:srgbClr val="6A8759"/>
                </a:solidFill>
                <a:highlight>
                  <a:srgbClr val="2B2B2B"/>
                </a:highlight>
              </a:rPr>
              <a:t>"id"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fr" sz="900">
                <a:solidFill>
                  <a:srgbClr val="D0D0FF"/>
                </a:solidFill>
                <a:highlight>
                  <a:srgbClr val="2B2B2B"/>
                </a:highlight>
              </a:rPr>
              <a:t>nullable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false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private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String </a:t>
            </a:r>
            <a:r>
              <a:rPr lang="fr" sz="900">
                <a:solidFill>
                  <a:srgbClr val="9876AA"/>
                </a:solidFill>
                <a:highlight>
                  <a:srgbClr val="2B2B2B"/>
                </a:highlight>
              </a:rPr>
              <a:t>id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fr" sz="900">
                <a:solidFill>
                  <a:srgbClr val="BBB529"/>
                </a:solidFill>
                <a:highlight>
                  <a:srgbClr val="2B2B2B"/>
                </a:highlight>
              </a:rPr>
              <a:t>@Size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fr" sz="900">
                <a:solidFill>
                  <a:srgbClr val="D0D0FF"/>
                </a:solidFill>
                <a:highlight>
                  <a:srgbClr val="2B2B2B"/>
                </a:highlight>
              </a:rPr>
              <a:t>max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fr" sz="900">
                <a:solidFill>
                  <a:srgbClr val="6897BB"/>
                </a:solidFill>
                <a:highlight>
                  <a:srgbClr val="2B2B2B"/>
                </a:highlight>
              </a:rPr>
              <a:t>300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fr" sz="900">
                <a:solidFill>
                  <a:srgbClr val="BBB529"/>
                </a:solidFill>
                <a:highlight>
                  <a:srgbClr val="2B2B2B"/>
                </a:highlight>
              </a:rPr>
              <a:t>@Column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fr" sz="900">
                <a:solidFill>
                  <a:srgbClr val="D0D0FF"/>
                </a:solidFill>
                <a:highlight>
                  <a:srgbClr val="2B2B2B"/>
                </a:highlight>
              </a:rPr>
              <a:t>name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fr" sz="900">
                <a:solidFill>
                  <a:srgbClr val="6A8759"/>
                </a:solidFill>
                <a:highlight>
                  <a:srgbClr val="2B2B2B"/>
                </a:highlight>
              </a:rPr>
              <a:t>"password"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fr" sz="900">
                <a:solidFill>
                  <a:srgbClr val="D0D0FF"/>
                </a:solidFill>
                <a:highlight>
                  <a:srgbClr val="2B2B2B"/>
                </a:highlight>
              </a:rPr>
              <a:t>length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fr" sz="900">
                <a:solidFill>
                  <a:srgbClr val="6897BB"/>
                </a:solidFill>
                <a:highlight>
                  <a:srgbClr val="2B2B2B"/>
                </a:highlight>
              </a:rPr>
              <a:t>300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private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String </a:t>
            </a:r>
            <a:r>
              <a:rPr lang="fr" sz="900">
                <a:solidFill>
                  <a:srgbClr val="9876AA"/>
                </a:solidFill>
                <a:highlight>
                  <a:srgbClr val="2B2B2B"/>
                </a:highlight>
              </a:rPr>
              <a:t>password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fr" sz="900">
                <a:solidFill>
                  <a:srgbClr val="BBB529"/>
                </a:solidFill>
                <a:highlight>
                  <a:srgbClr val="2B2B2B"/>
                </a:highlight>
              </a:rPr>
              <a:t>@Size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fr" sz="900">
                <a:solidFill>
                  <a:srgbClr val="D0D0FF"/>
                </a:solidFill>
                <a:highlight>
                  <a:srgbClr val="2B2B2B"/>
                </a:highlight>
              </a:rPr>
              <a:t>max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fr" sz="900">
                <a:solidFill>
                  <a:srgbClr val="6897BB"/>
                </a:solidFill>
                <a:highlight>
                  <a:srgbClr val="2B2B2B"/>
                </a:highlight>
              </a:rPr>
              <a:t>100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fr" sz="900">
                <a:solidFill>
                  <a:srgbClr val="BBB529"/>
                </a:solidFill>
                <a:highlight>
                  <a:srgbClr val="2B2B2B"/>
                </a:highlight>
              </a:rPr>
              <a:t>@Column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fr" sz="900">
                <a:solidFill>
                  <a:srgbClr val="D0D0FF"/>
                </a:solidFill>
                <a:highlight>
                  <a:srgbClr val="2B2B2B"/>
                </a:highlight>
              </a:rPr>
              <a:t>name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fr" sz="900">
                <a:solidFill>
                  <a:srgbClr val="6A8759"/>
                </a:solidFill>
                <a:highlight>
                  <a:srgbClr val="2B2B2B"/>
                </a:highlight>
              </a:rPr>
              <a:t>"first_name"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fr" sz="900">
                <a:solidFill>
                  <a:srgbClr val="D0D0FF"/>
                </a:solidFill>
                <a:highlight>
                  <a:srgbClr val="2B2B2B"/>
                </a:highlight>
              </a:rPr>
              <a:t>length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fr" sz="900">
                <a:solidFill>
                  <a:srgbClr val="6897BB"/>
                </a:solidFill>
                <a:highlight>
                  <a:srgbClr val="2B2B2B"/>
                </a:highlight>
              </a:rPr>
              <a:t>100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private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String </a:t>
            </a:r>
            <a:r>
              <a:rPr lang="fr" sz="900">
                <a:solidFill>
                  <a:srgbClr val="9876AA"/>
                </a:solidFill>
                <a:highlight>
                  <a:srgbClr val="2B2B2B"/>
                </a:highlight>
              </a:rPr>
              <a:t>firstName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fr" sz="900">
                <a:solidFill>
                  <a:srgbClr val="BBB529"/>
                </a:solidFill>
                <a:highlight>
                  <a:srgbClr val="2B2B2B"/>
                </a:highlight>
              </a:rPr>
              <a:t>@Size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fr" sz="900">
                <a:solidFill>
                  <a:srgbClr val="D0D0FF"/>
                </a:solidFill>
                <a:highlight>
                  <a:srgbClr val="2B2B2B"/>
                </a:highlight>
              </a:rPr>
              <a:t>max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fr" sz="900">
                <a:solidFill>
                  <a:srgbClr val="6897BB"/>
                </a:solidFill>
                <a:highlight>
                  <a:srgbClr val="2B2B2B"/>
                </a:highlight>
              </a:rPr>
              <a:t>100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fr" sz="900">
                <a:solidFill>
                  <a:srgbClr val="BBB529"/>
                </a:solidFill>
                <a:highlight>
                  <a:srgbClr val="2B2B2B"/>
                </a:highlight>
              </a:rPr>
              <a:t>@Column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fr" sz="900">
                <a:solidFill>
                  <a:srgbClr val="D0D0FF"/>
                </a:solidFill>
                <a:highlight>
                  <a:srgbClr val="2B2B2B"/>
                </a:highlight>
              </a:rPr>
              <a:t>name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fr" sz="900">
                <a:solidFill>
                  <a:srgbClr val="6A8759"/>
                </a:solidFill>
                <a:highlight>
                  <a:srgbClr val="2B2B2B"/>
                </a:highlight>
              </a:rPr>
              <a:t>"last_name"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fr" sz="900">
                <a:solidFill>
                  <a:srgbClr val="D0D0FF"/>
                </a:solidFill>
                <a:highlight>
                  <a:srgbClr val="2B2B2B"/>
                </a:highlight>
              </a:rPr>
              <a:t>length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fr" sz="900">
                <a:solidFill>
                  <a:srgbClr val="6897BB"/>
                </a:solidFill>
                <a:highlight>
                  <a:srgbClr val="2B2B2B"/>
                </a:highlight>
              </a:rPr>
              <a:t>100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private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String </a:t>
            </a:r>
            <a:r>
              <a:rPr lang="fr" sz="900">
                <a:solidFill>
                  <a:srgbClr val="9876AA"/>
                </a:solidFill>
                <a:highlight>
                  <a:srgbClr val="2B2B2B"/>
                </a:highlight>
              </a:rPr>
              <a:t>lastName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fr" sz="900">
                <a:solidFill>
                  <a:srgbClr val="BBB529"/>
                </a:solidFill>
                <a:highlight>
                  <a:srgbClr val="2B2B2B"/>
                </a:highlight>
              </a:rPr>
              <a:t>@Size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fr" sz="900">
                <a:solidFill>
                  <a:srgbClr val="D0D0FF"/>
                </a:solidFill>
                <a:highlight>
                  <a:srgbClr val="2B2B2B"/>
                </a:highlight>
              </a:rPr>
              <a:t>max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fr" sz="900">
                <a:solidFill>
                  <a:srgbClr val="6897BB"/>
                </a:solidFill>
                <a:highlight>
                  <a:srgbClr val="2B2B2B"/>
                </a:highlight>
              </a:rPr>
              <a:t>300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fr" sz="900">
                <a:solidFill>
                  <a:srgbClr val="BBB529"/>
                </a:solidFill>
                <a:highlight>
                  <a:srgbClr val="2B2B2B"/>
                </a:highlight>
              </a:rPr>
              <a:t>@Column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fr" sz="900">
                <a:solidFill>
                  <a:srgbClr val="D0D0FF"/>
                </a:solidFill>
                <a:highlight>
                  <a:srgbClr val="2B2B2B"/>
                </a:highlight>
              </a:rPr>
              <a:t>name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fr" sz="900">
                <a:solidFill>
                  <a:srgbClr val="6A8759"/>
                </a:solidFill>
                <a:highlight>
                  <a:srgbClr val="2B2B2B"/>
                </a:highlight>
              </a:rPr>
              <a:t>"email"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fr" sz="900">
                <a:solidFill>
                  <a:srgbClr val="D0D0FF"/>
                </a:solidFill>
                <a:highlight>
                  <a:srgbClr val="2B2B2B"/>
                </a:highlight>
              </a:rPr>
              <a:t>length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fr" sz="900">
                <a:solidFill>
                  <a:srgbClr val="6897BB"/>
                </a:solidFill>
                <a:highlight>
                  <a:srgbClr val="2B2B2B"/>
                </a:highlight>
              </a:rPr>
              <a:t>300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fr" sz="900">
                <a:solidFill>
                  <a:srgbClr val="D0D0FF"/>
                </a:solidFill>
                <a:highlight>
                  <a:srgbClr val="2B2B2B"/>
                </a:highlight>
              </a:rPr>
              <a:t>unique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true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private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String </a:t>
            </a:r>
            <a:r>
              <a:rPr lang="fr" sz="900">
                <a:solidFill>
                  <a:srgbClr val="9876AA"/>
                </a:solidFill>
                <a:highlight>
                  <a:srgbClr val="2B2B2B"/>
                </a:highlight>
              </a:rPr>
              <a:t>email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fr" sz="900">
                <a:solidFill>
                  <a:srgbClr val="BBB529"/>
                </a:solidFill>
                <a:highlight>
                  <a:srgbClr val="2B2B2B"/>
                </a:highlight>
              </a:rPr>
              <a:t>@ManyToMany</a:t>
            </a:r>
            <a:endParaRPr sz="90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BBB529"/>
                </a:solidFill>
                <a:highlight>
                  <a:srgbClr val="2B2B2B"/>
                </a:highlight>
              </a:rPr>
              <a:t>   @JoinTable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fr" sz="900">
                <a:solidFill>
                  <a:srgbClr val="D0D0FF"/>
                </a:solidFill>
                <a:highlight>
                  <a:srgbClr val="2B2B2B"/>
                </a:highlight>
              </a:rPr>
              <a:t>name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fr" sz="900">
                <a:solidFill>
                  <a:srgbClr val="6A8759"/>
                </a:solidFill>
                <a:highlight>
                  <a:srgbClr val="2B2B2B"/>
                </a:highlight>
              </a:rPr>
              <a:t>"users_roles"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           </a:t>
            </a:r>
            <a:r>
              <a:rPr lang="fr" sz="900">
                <a:solidFill>
                  <a:srgbClr val="D0D0FF"/>
                </a:solidFill>
                <a:highlight>
                  <a:srgbClr val="2B2B2B"/>
                </a:highlight>
              </a:rPr>
              <a:t>joinColumns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fr" sz="900">
                <a:solidFill>
                  <a:srgbClr val="BBB529"/>
                </a:solidFill>
                <a:highlight>
                  <a:srgbClr val="2B2B2B"/>
                </a:highlight>
              </a:rPr>
              <a:t>@JoinColumn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fr" sz="900">
                <a:solidFill>
                  <a:srgbClr val="D0D0FF"/>
                </a:solidFill>
                <a:highlight>
                  <a:srgbClr val="2B2B2B"/>
                </a:highlight>
              </a:rPr>
              <a:t>name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fr" sz="900">
                <a:solidFill>
                  <a:srgbClr val="6A8759"/>
                </a:solidFill>
                <a:highlight>
                  <a:srgbClr val="2B2B2B"/>
                </a:highlight>
              </a:rPr>
              <a:t>"users_id"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           </a:t>
            </a:r>
            <a:r>
              <a:rPr lang="fr" sz="900">
                <a:solidFill>
                  <a:srgbClr val="D0D0FF"/>
                </a:solidFill>
                <a:highlight>
                  <a:srgbClr val="2B2B2B"/>
                </a:highlight>
              </a:rPr>
              <a:t>inverseJoinColumns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fr" sz="900">
                <a:solidFill>
                  <a:srgbClr val="BBB529"/>
                </a:solidFill>
                <a:highlight>
                  <a:srgbClr val="2B2B2B"/>
                </a:highlight>
              </a:rPr>
              <a:t>@JoinColumn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fr" sz="900">
                <a:solidFill>
                  <a:srgbClr val="D0D0FF"/>
                </a:solidFill>
                <a:highlight>
                  <a:srgbClr val="2B2B2B"/>
                </a:highlight>
              </a:rPr>
              <a:t>name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fr" sz="900">
                <a:solidFill>
                  <a:srgbClr val="6A8759"/>
                </a:solidFill>
                <a:highlight>
                  <a:srgbClr val="2B2B2B"/>
                </a:highlight>
              </a:rPr>
              <a:t>"roles_id"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   )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private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Set&lt;Role&gt; </a:t>
            </a:r>
            <a:r>
              <a:rPr lang="fr" sz="900">
                <a:solidFill>
                  <a:srgbClr val="9876AA"/>
                </a:solidFill>
                <a:highlight>
                  <a:srgbClr val="2B2B2B"/>
                </a:highlight>
              </a:rPr>
              <a:t>roles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HashSet&lt;&gt;()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fr" sz="900">
                <a:solidFill>
                  <a:srgbClr val="BBB529"/>
                </a:solidFill>
                <a:highlight>
                  <a:srgbClr val="2B2B2B"/>
                </a:highlight>
              </a:rPr>
              <a:t>@OneToMany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fr" sz="900">
                <a:solidFill>
                  <a:srgbClr val="D0D0FF"/>
                </a:solidFill>
                <a:highlight>
                  <a:srgbClr val="2B2B2B"/>
                </a:highlight>
              </a:rPr>
              <a:t>mappedBy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fr" sz="900">
                <a:solidFill>
                  <a:srgbClr val="6A8759"/>
                </a:solidFill>
                <a:highlight>
                  <a:srgbClr val="2B2B2B"/>
                </a:highlight>
              </a:rPr>
              <a:t>"user"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fr" sz="900">
                <a:solidFill>
                  <a:srgbClr val="D0D0FF"/>
                </a:solidFill>
                <a:highlight>
                  <a:srgbClr val="2B2B2B"/>
                </a:highlight>
              </a:rPr>
              <a:t>cascade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= CascadeType.</a:t>
            </a:r>
            <a:r>
              <a:rPr i="1" lang="fr" sz="900">
                <a:solidFill>
                  <a:srgbClr val="9876AA"/>
                </a:solidFill>
                <a:highlight>
                  <a:srgbClr val="2B2B2B"/>
                </a:highlight>
              </a:rPr>
              <a:t>REMOVE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private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List&lt;Token&gt; </a:t>
            </a:r>
            <a:r>
              <a:rPr lang="fr" sz="900">
                <a:solidFill>
                  <a:srgbClr val="9876AA"/>
                </a:solidFill>
                <a:highlight>
                  <a:srgbClr val="2B2B2B"/>
                </a:highlight>
              </a:rPr>
              <a:t>token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ArrayList&lt;&gt;()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907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Data JPA : Entities</a:t>
            </a:r>
            <a:endParaRPr/>
          </a:p>
        </p:txBody>
      </p:sp>
      <p:graphicFrame>
        <p:nvGraphicFramePr>
          <p:cNvPr id="93" name="Google Shape;93;p18"/>
          <p:cNvGraphicFramePr/>
          <p:nvPr/>
        </p:nvGraphicFramePr>
        <p:xfrm>
          <a:off x="792475" y="150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{3BF288E5-B1D1-45C1-AFE8-3B0E7AB94AF9}</a:tableStyleId>
              </a:tblPr>
              <a:tblGrid>
                <a:gridCol w="1424400"/>
                <a:gridCol w="6272950"/>
              </a:tblGrid>
              <a:tr h="37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Annotation</a:t>
                      </a:r>
                      <a:endParaRPr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Description</a:t>
                      </a:r>
                      <a:endParaRPr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7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@Entity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474747"/>
                          </a:solidFill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Specifies that the class is an entity.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37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@Table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474747"/>
                          </a:solidFill>
                          <a:highlight>
                            <a:srgbClr val="EEEEE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Specifies the primary table for the annotated entity.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37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@Column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474747"/>
                          </a:solidFill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Specifies the mapped column for a persistent property or field.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37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@Id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474747"/>
                          </a:solidFill>
                          <a:highlight>
                            <a:srgbClr val="EEEEE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Specifies the primary key of an entity.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37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@Transient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474747"/>
                          </a:solidFill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Specifies that the property or field is not persistent.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37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@GeneratedValue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474747"/>
                          </a:solidFill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Provides for the specification of generation strategies for the values of primary keys.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907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Data Jpa : Relation</a:t>
            </a:r>
            <a:endParaRPr/>
          </a:p>
        </p:txBody>
      </p:sp>
      <p:graphicFrame>
        <p:nvGraphicFramePr>
          <p:cNvPr id="99" name="Google Shape;99;p19"/>
          <p:cNvGraphicFramePr/>
          <p:nvPr/>
        </p:nvGraphicFramePr>
        <p:xfrm>
          <a:off x="792475" y="150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{3BF288E5-B1D1-45C1-AFE8-3B0E7AB94AF9}</a:tableStyleId>
              </a:tblPr>
              <a:tblGrid>
                <a:gridCol w="1424400"/>
                <a:gridCol w="6272950"/>
              </a:tblGrid>
              <a:tr h="37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Annotation</a:t>
                      </a:r>
                      <a:endParaRPr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Description</a:t>
                      </a:r>
                      <a:endParaRPr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7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@OneToOne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474747"/>
                          </a:solidFill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Specifies a single-valued association to another entity that has one-to-one multiplicity.</a:t>
                      </a:r>
                      <a:endParaRPr>
                        <a:solidFill>
                          <a:srgbClr val="474747"/>
                        </a:solidFill>
                        <a:highlight>
                          <a:srgbClr val="FFFFFF"/>
                        </a:highlight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37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@OneToMany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rgbClr val="474747"/>
                          </a:solidFill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Specifies a many-valued association with one-to-many multiplicity.</a:t>
                      </a:r>
                      <a:endParaRPr>
                        <a:solidFill>
                          <a:srgbClr val="474747"/>
                        </a:solidFill>
                        <a:highlight>
                          <a:srgbClr val="FFFFFF"/>
                        </a:highlight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74747"/>
                        </a:solidFill>
                        <a:highlight>
                          <a:srgbClr val="FFFFFF"/>
                        </a:highlight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@ManyToOne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474747"/>
                          </a:solidFill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Specifies a single-valued association to another entity class that has many-to-one multiplicity.</a:t>
                      </a:r>
                      <a:endParaRPr>
                        <a:solidFill>
                          <a:srgbClr val="474747"/>
                        </a:solidFill>
                        <a:highlight>
                          <a:srgbClr val="FFFFFF"/>
                        </a:highlight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@ManyToMany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474747"/>
                          </a:solidFill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Specifies a many-valued association with many-to-many multiplicity.</a:t>
                      </a:r>
                      <a:endParaRPr>
                        <a:solidFill>
                          <a:srgbClr val="474747"/>
                        </a:solidFill>
                        <a:highlight>
                          <a:srgbClr val="FFFFFF"/>
                        </a:highlight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466925" y="3798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Data JPA : Constraints</a:t>
            </a:r>
            <a:endParaRPr/>
          </a:p>
        </p:txBody>
      </p:sp>
      <p:graphicFrame>
        <p:nvGraphicFramePr>
          <p:cNvPr id="105" name="Google Shape;105;p20"/>
          <p:cNvGraphicFramePr/>
          <p:nvPr/>
        </p:nvGraphicFramePr>
        <p:xfrm>
          <a:off x="314525" y="9969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{CB9304A7-2FC4-4615-B350-52F90E4B691B}</a:tableStyleId>
              </a:tblPr>
              <a:tblGrid>
                <a:gridCol w="1639775"/>
                <a:gridCol w="7037300"/>
              </a:tblGrid>
              <a:tr h="14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Annotation Type</a:t>
                      </a:r>
                      <a:endParaRPr sz="1000">
                        <a:solidFill>
                          <a:srgbClr val="353833"/>
                        </a:solidFill>
                        <a:highlight>
                          <a:srgbClr val="FFFFFF"/>
                        </a:highlight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76200" marB="28575" marR="28575" marL="666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Description</a:t>
                      </a:r>
                      <a:endParaRPr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T="76200" marB="28575" marR="28575" marL="66675">
                    <a:solidFill>
                      <a:schemeClr val="accent2"/>
                    </a:solidFill>
                  </a:tcPr>
                </a:tc>
              </a:tr>
              <a:tr h="176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uFill>
                            <a:noFill/>
                          </a:uFill>
                          <a:latin typeface="Raleway"/>
                          <a:ea typeface="Raleway"/>
                          <a:cs typeface="Raleway"/>
                          <a:sym typeface="Raleway"/>
                          <a:hlinkClick r:id="rId3"/>
                        </a:rPr>
                        <a:t>DecimalMax</a:t>
                      </a:r>
                      <a:endParaRPr sz="1100">
                        <a:uFill>
                          <a:noFill/>
                        </a:uFill>
                        <a:latin typeface="Raleway"/>
                        <a:ea typeface="Raleway"/>
                        <a:cs typeface="Raleway"/>
                        <a:sym typeface="Raleway"/>
                        <a:hlinkClick r:id="rId4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The annotated element must be a number whose value must be lower or equal to the specified maximum.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76200" marB="28575" marR="91425" marL="95250"/>
                </a:tc>
              </a:tr>
              <a:tr h="176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uFill>
                            <a:noFill/>
                          </a:uFill>
                          <a:latin typeface="Raleway"/>
                          <a:ea typeface="Raleway"/>
                          <a:cs typeface="Raleway"/>
                          <a:sym typeface="Raleway"/>
                          <a:hlinkClick r:id="rId5"/>
                        </a:rPr>
                        <a:t>DecimalMin</a:t>
                      </a:r>
                      <a:endParaRPr sz="1100">
                        <a:uFill>
                          <a:noFill/>
                        </a:uFill>
                        <a:latin typeface="Raleway"/>
                        <a:ea typeface="Raleway"/>
                        <a:cs typeface="Raleway"/>
                        <a:sym typeface="Raleway"/>
                        <a:hlinkClick r:id="rId6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The annotated element must be a number whose value must be higher or equal to the specified minimum.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76200" marB="28575" marR="91425" marL="95250"/>
                </a:tc>
              </a:tr>
              <a:tr h="39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uFill>
                            <a:noFill/>
                          </a:uFill>
                          <a:latin typeface="Raleway"/>
                          <a:ea typeface="Raleway"/>
                          <a:cs typeface="Raleway"/>
                          <a:sym typeface="Raleway"/>
                          <a:hlinkClick r:id="rId7"/>
                        </a:rPr>
                        <a:t>Digits</a:t>
                      </a:r>
                      <a:endParaRPr sz="1100">
                        <a:uFill>
                          <a:noFill/>
                        </a:uFill>
                        <a:latin typeface="Raleway"/>
                        <a:ea typeface="Raleway"/>
                        <a:cs typeface="Raleway"/>
                        <a:sym typeface="Raleway"/>
                        <a:hlinkClick r:id="rId8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The annotated element must be a number within accepted range Supported types are: BigDecimal BigInteger CharSequence byte, short, int, long, and their respective wrapper types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null elements are considered valid.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76200" marB="28575" marR="91425" marL="95250"/>
                </a:tc>
              </a:tr>
              <a:tr h="176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uFill>
                            <a:noFill/>
                          </a:uFill>
                          <a:latin typeface="Raleway"/>
                          <a:ea typeface="Raleway"/>
                          <a:cs typeface="Raleway"/>
                          <a:sym typeface="Raleway"/>
                          <a:hlinkClick r:id="rId9"/>
                        </a:rPr>
                        <a:t>Max</a:t>
                      </a:r>
                      <a:endParaRPr sz="1100">
                        <a:uFill>
                          <a:noFill/>
                        </a:uFill>
                        <a:latin typeface="Raleway"/>
                        <a:ea typeface="Raleway"/>
                        <a:cs typeface="Raleway"/>
                        <a:sym typeface="Raleway"/>
                        <a:hlinkClick r:id="rId10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The annotated element must be a number whose value must be lower or equal to the specified maximum.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76200" marB="28575" marR="91425" marL="95250"/>
                </a:tc>
              </a:tr>
              <a:tr h="176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uFill>
                            <a:noFill/>
                          </a:uFill>
                          <a:latin typeface="Raleway"/>
                          <a:ea typeface="Raleway"/>
                          <a:cs typeface="Raleway"/>
                          <a:sym typeface="Raleway"/>
                          <a:hlinkClick r:id="rId11"/>
                        </a:rPr>
                        <a:t>Min</a:t>
                      </a:r>
                      <a:endParaRPr sz="1100">
                        <a:uFill>
                          <a:noFill/>
                        </a:uFill>
                        <a:latin typeface="Raleway"/>
                        <a:ea typeface="Raleway"/>
                        <a:cs typeface="Raleway"/>
                        <a:sym typeface="Raleway"/>
                        <a:hlinkClick r:id="rId12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The annotated element must be a number whose value must be higher or equal to the specified minimum.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76200" marB="28575" marR="91425" marL="95250"/>
                </a:tc>
              </a:tr>
              <a:tr h="176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uFill>
                            <a:noFill/>
                          </a:uFill>
                          <a:latin typeface="Raleway"/>
                          <a:ea typeface="Raleway"/>
                          <a:cs typeface="Raleway"/>
                          <a:sym typeface="Raleway"/>
                          <a:hlinkClick r:id="rId13"/>
                        </a:rPr>
                        <a:t>NotNull</a:t>
                      </a:r>
                      <a:endParaRPr sz="1100">
                        <a:uFill>
                          <a:noFill/>
                        </a:uFill>
                        <a:latin typeface="Raleway"/>
                        <a:ea typeface="Raleway"/>
                        <a:cs typeface="Raleway"/>
                        <a:sym typeface="Raleway"/>
                        <a:hlinkClick r:id="rId14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The annotated element must not be null.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76200" marB="28575" marR="91425" marL="95250"/>
                </a:tc>
              </a:tr>
              <a:tr h="176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uFill>
                            <a:noFill/>
                          </a:uFill>
                          <a:latin typeface="Raleway"/>
                          <a:ea typeface="Raleway"/>
                          <a:cs typeface="Raleway"/>
                          <a:sym typeface="Raleway"/>
                          <a:hlinkClick r:id="rId15"/>
                        </a:rPr>
                        <a:t>Null</a:t>
                      </a:r>
                      <a:endParaRPr sz="1100">
                        <a:uFill>
                          <a:noFill/>
                        </a:uFill>
                        <a:latin typeface="Raleway"/>
                        <a:ea typeface="Raleway"/>
                        <a:cs typeface="Raleway"/>
                        <a:sym typeface="Raleway"/>
                        <a:hlinkClick r:id="rId16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The annotated element must be null.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76200" marB="28575" marR="91425" marL="95250"/>
                </a:tc>
              </a:tr>
              <a:tr h="176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uFill>
                            <a:noFill/>
                          </a:uFill>
                          <a:latin typeface="Raleway"/>
                          <a:ea typeface="Raleway"/>
                          <a:cs typeface="Raleway"/>
                          <a:sym typeface="Raleway"/>
                          <a:hlinkClick r:id="rId17"/>
                        </a:rPr>
                        <a:t>Past</a:t>
                      </a:r>
                      <a:endParaRPr sz="1100">
                        <a:uFill>
                          <a:noFill/>
                        </a:uFill>
                        <a:latin typeface="Raleway"/>
                        <a:ea typeface="Raleway"/>
                        <a:cs typeface="Raleway"/>
                        <a:sym typeface="Raleway"/>
                        <a:hlinkClick r:id="rId18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The annotated element must be a date in the past.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76200" marB="28575" marR="91425" marL="95250"/>
                </a:tc>
              </a:tr>
              <a:tr h="176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uFill>
                            <a:noFill/>
                          </a:uFill>
                          <a:latin typeface="Raleway"/>
                          <a:ea typeface="Raleway"/>
                          <a:cs typeface="Raleway"/>
                          <a:sym typeface="Raleway"/>
                          <a:hlinkClick r:id="rId19"/>
                        </a:rPr>
                        <a:t>Pattern</a:t>
                      </a:r>
                      <a:endParaRPr sz="1100">
                        <a:uFill>
                          <a:noFill/>
                        </a:uFill>
                        <a:latin typeface="Raleway"/>
                        <a:ea typeface="Raleway"/>
                        <a:cs typeface="Raleway"/>
                        <a:sym typeface="Raleway"/>
                        <a:hlinkClick r:id="rId20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The annotated CharSequence must match the specified regular expression.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76200" marB="28575" marR="91425" marL="95250"/>
                </a:tc>
              </a:tr>
              <a:tr h="176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uFill>
                            <a:noFill/>
                          </a:uFill>
                          <a:latin typeface="Raleway"/>
                          <a:ea typeface="Raleway"/>
                          <a:cs typeface="Raleway"/>
                          <a:sym typeface="Raleway"/>
                          <a:hlinkClick r:id="rId21"/>
                        </a:rPr>
                        <a:t>Size</a:t>
                      </a:r>
                      <a:endParaRPr sz="1100">
                        <a:uFill>
                          <a:noFill/>
                        </a:uFill>
                        <a:latin typeface="Raleway"/>
                        <a:ea typeface="Raleway"/>
                        <a:cs typeface="Raleway"/>
                        <a:sym typeface="Raleway"/>
                        <a:hlinkClick r:id="rId22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The annotated element size must be between the specified boundaries (included).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76200" marB="28575" marR="91425" marL="952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Data JPA : Repositories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556950" y="1258550"/>
            <a:ext cx="8030100" cy="28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No more DAO implementations, lot of boring code replaced by Spring Repositories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Spring Repositories are the DAO interfaces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You define interfaces, Spring manage the implementation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Repositories act as specifications used to querying your entities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0878CDC7AA8D4FA9D08482298DAE7A" ma:contentTypeVersion="2" ma:contentTypeDescription="Crée un document." ma:contentTypeScope="" ma:versionID="f4bde0c696d49579f8b57562a0231dea">
  <xsd:schema xmlns:xsd="http://www.w3.org/2001/XMLSchema" xmlns:xs="http://www.w3.org/2001/XMLSchema" xmlns:p="http://schemas.microsoft.com/office/2006/metadata/properties" xmlns:ns2="fe967a60-dd30-4659-b798-df88972e9a44" targetNamespace="http://schemas.microsoft.com/office/2006/metadata/properties" ma:root="true" ma:fieldsID="56b72c59bf9390c5cb46043d1b3ad2bf" ns2:_="">
    <xsd:import namespace="fe967a60-dd30-4659-b798-df88972e9a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967a60-dd30-4659-b798-df88972e9a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E715AC-B0A8-4B66-A60F-C8EDB07E4862}"/>
</file>

<file path=customXml/itemProps2.xml><?xml version="1.0" encoding="utf-8"?>
<ds:datastoreItem xmlns:ds="http://schemas.openxmlformats.org/officeDocument/2006/customXml" ds:itemID="{FD89938F-BB7C-473A-A720-AA99B15FC337}"/>
</file>

<file path=customXml/itemProps3.xml><?xml version="1.0" encoding="utf-8"?>
<ds:datastoreItem xmlns:ds="http://schemas.openxmlformats.org/officeDocument/2006/customXml" ds:itemID="{992ABF64-02A7-4BCE-9044-99A7165F9EAA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0x010100310878CDC7AA8D4FA9D08482298DAE7A</vt:lpwstr>
  </property>
</Properties>
</file>