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aleway ExtraBold"/>
      <p:bold r:id="rId25"/>
      <p:boldItalic r:id="rId26"/>
    </p:embeddedFont>
    <p:embeddedFont>
      <p:font typeface="Raleway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ExtraBold-boldItalic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font" Target="fonts/Raleway-regular.fntdata"/><Relationship Id="rId3" Type="http://schemas.openxmlformats.org/officeDocument/2006/relationships/slideMaster" Target="slideMasters/slideMaster1.xml"/><Relationship Id="rId25" Type="http://schemas.openxmlformats.org/officeDocument/2006/relationships/font" Target="fonts/RalewayExtraBold-bold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customXml" Target="../customXml/item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29" Type="http://schemas.openxmlformats.org/officeDocument/2006/relationships/font" Target="fonts/RalewayLight-italic.fntdata"/><Relationship Id="rId16" Type="http://schemas.openxmlformats.org/officeDocument/2006/relationships/slide" Target="slides/slide12.xml"/><Relationship Id="rId24" Type="http://schemas.openxmlformats.org/officeDocument/2006/relationships/font" Target="fonts/Raleway-boldItalic.fntdata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customXml" Target="../customXml/item2.xml"/><Relationship Id="rId23" Type="http://schemas.openxmlformats.org/officeDocument/2006/relationships/font" Target="fonts/Raleway-italic.fntdata"/><Relationship Id="rId28" Type="http://schemas.openxmlformats.org/officeDocument/2006/relationships/font" Target="fonts/RalewayLight-bold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1.xml"/><Relationship Id="rId22" Type="http://schemas.openxmlformats.org/officeDocument/2006/relationships/font" Target="fonts/Raleway-bold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font" Target="fonts/RalewayLight-regular.fntdata"/><Relationship Id="rId30" Type="http://schemas.openxmlformats.org/officeDocument/2006/relationships/font" Target="fonts/RalewayLight-boldItalic.fntdata"/><Relationship Id="rId14" Type="http://schemas.openxmlformats.org/officeDocument/2006/relationships/slide" Target="slides/slide10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a95326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4fa95326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f0b2481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f0b2481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55e1d35e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55e1d35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4fa9532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4fa9532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d92430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d92430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bd92430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bd92430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bd924306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bd924306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48605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48605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4fa9532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4fa9532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e0b069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e0b069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4fa95326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4fa95326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55e1d35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55e1d3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4fa9532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4fa9532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d77b4c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bd77b4c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bd77b4c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bd77b4c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B6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B60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fr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536025" y="1541700"/>
            <a:ext cx="8030100" cy="30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FFB6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unit.org/junit5/docs/current/user-guide/#writing-tes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with SpringBoot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685800" y="2233253"/>
            <a:ext cx="7772400" cy="16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Integration testing : Services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Testing Services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563675" y="1257350"/>
            <a:ext cx="8244900" cy="31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Services rely on Repositories or/and other Services. They have to be mocked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@Mock or @MockBean to mock them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@Mock + @InjectMock </a:t>
            </a:r>
            <a:r>
              <a:rPr lang="fr"/>
              <a:t>for unit testing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@MockBean + @Autowired for integration testing. It mocks your bean (repository or service) and add the mock in the application context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Testing Services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563675" y="1104950"/>
            <a:ext cx="82449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With Mockito, you can easily define value returned by a Mock’s method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980425" y="1893925"/>
            <a:ext cx="5411400" cy="2724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@MockBean</a:t>
            </a:r>
            <a:endParaRPr sz="11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ConfigRepository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configurationRepository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@Autowired</a:t>
            </a:r>
            <a:endParaRPr sz="11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ConfigurationService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configurationService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@Test</a:t>
            </a:r>
            <a:endParaRPr sz="11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duplicateTreatmentDate_ThrowException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Mockito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    .</a:t>
            </a:r>
            <a:r>
              <a:rPr i="1" lang="fr" sz="1100">
                <a:solidFill>
                  <a:srgbClr val="A9B7C6"/>
                </a:solidFill>
                <a:highlight>
                  <a:srgbClr val="2B2B2B"/>
                </a:highlight>
              </a:rPr>
              <a:t>when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c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onfigurationRepository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.findAll(Mockito.</a:t>
            </a:r>
            <a:r>
              <a:rPr i="1" lang="fr" sz="1100">
                <a:solidFill>
                  <a:srgbClr val="A9B7C6"/>
                </a:solidFill>
                <a:highlight>
                  <a:srgbClr val="2B2B2B"/>
                </a:highlight>
              </a:rPr>
              <a:t>any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(Example.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)))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    .thenReturn(Lists.</a:t>
            </a:r>
            <a:r>
              <a:rPr i="1" lang="fr" sz="1100">
                <a:solidFill>
                  <a:srgbClr val="A9B7C6"/>
                </a:solidFill>
                <a:highlight>
                  <a:srgbClr val="2B2B2B"/>
                </a:highlight>
              </a:rPr>
              <a:t>list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"2020/12/04"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"2020/12/04"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i="1" lang="fr" sz="1100">
                <a:solidFill>
                  <a:srgbClr val="A9B7C6"/>
                </a:solidFill>
                <a:highlight>
                  <a:srgbClr val="2B2B2B"/>
                </a:highlight>
              </a:rPr>
              <a:t>assertThatExceptionOfType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(TreatmentDateException.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    .isThrownBy(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configurationService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::getTreatmentDate)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ctrTitle"/>
          </p:nvPr>
        </p:nvSpPr>
        <p:spPr>
          <a:xfrm>
            <a:off x="685800" y="2233253"/>
            <a:ext cx="7772400" cy="16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Integration testing : RestController</a:t>
            </a:r>
            <a:endParaRPr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Testing RestController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563675" y="1261525"/>
            <a:ext cx="82449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Controllers manage presentation layer of Spring MVC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@WebMvcTest</a:t>
            </a:r>
            <a:r>
              <a:rPr lang="fr"/>
              <a:t> annotation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Initialize Spring MVC structure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Scan controllers beans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Autoconfigure MockMvc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3262175" y="3563875"/>
            <a:ext cx="2970600" cy="857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@ExtendWith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(SpringExtension.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@WebMvcTest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(ProductController.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ProductControllerTest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Testing RestController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563675" y="1049800"/>
            <a:ext cx="82449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Inject a MockMvc instance, an object used to easily test your Controllers without HTTP server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</a:t>
            </a:r>
            <a:r>
              <a:rPr lang="fr">
                <a:solidFill>
                  <a:schemeClr val="dk2"/>
                </a:solidFill>
              </a:rPr>
              <a:t>MockMvc object to test your controller 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1633175" y="2557575"/>
            <a:ext cx="6105900" cy="2586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import static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org.springframework.test.web.servlet.result.MockMvcResultMatchers.*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import static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org.hamcrest.Matchers.*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@Autowired</a:t>
            </a:r>
            <a:endParaRPr sz="11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MockMvc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mvc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@Test</a:t>
            </a:r>
            <a:endParaRPr sz="11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getResourceShouldReturnResource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()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throws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Exception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    mvc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.perform(</a:t>
            </a:r>
            <a:r>
              <a:rPr i="1" lang="fr" sz="1100">
                <a:solidFill>
                  <a:srgbClr val="A9B7C6"/>
                </a:solidFill>
                <a:highlight>
                  <a:srgbClr val="2B2B2B"/>
                </a:highlight>
              </a:rPr>
              <a:t>get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"/api/resource/"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+ id)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    .contentType(MediaType.</a:t>
            </a:r>
            <a:r>
              <a:rPr i="1" lang="fr" sz="1100">
                <a:solidFill>
                  <a:srgbClr val="9876AA"/>
                </a:solidFill>
                <a:highlight>
                  <a:srgbClr val="2B2B2B"/>
                </a:highlight>
              </a:rPr>
              <a:t>APPLICATION_JSON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    .andExpect(</a:t>
            </a:r>
            <a:r>
              <a:rPr i="1" lang="fr" sz="1100">
                <a:solidFill>
                  <a:srgbClr val="A9B7C6"/>
                </a:solidFill>
                <a:highlight>
                  <a:srgbClr val="2B2B2B"/>
                </a:highlight>
              </a:rPr>
              <a:t>status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().isOk())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    .andExpect(</a:t>
            </a:r>
            <a:r>
              <a:rPr i="1" lang="fr" sz="1100">
                <a:solidFill>
                  <a:srgbClr val="A9B7C6"/>
                </a:solidFill>
                <a:highlight>
                  <a:srgbClr val="2B2B2B"/>
                </a:highlight>
              </a:rPr>
              <a:t>jsonPath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"$.resource.name"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i="1" lang="fr" sz="1100">
                <a:solidFill>
                  <a:srgbClr val="A9B7C6"/>
                </a:solidFill>
                <a:highlight>
                  <a:srgbClr val="2B2B2B"/>
                </a:highlight>
              </a:rPr>
              <a:t>is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"Bob"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)))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Testing RestController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563675" y="1183700"/>
            <a:ext cx="8244900" cy="21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Controllers always use different services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Services have to be mocked to test your controller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the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@MockBean </a:t>
            </a:r>
            <a:r>
              <a:rPr lang="fr"/>
              <a:t>annotation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3069125" y="3641700"/>
            <a:ext cx="2785800" cy="575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@MockBean</a:t>
            </a:r>
            <a:endParaRPr sz="11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FoodDataService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foodDataService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Starter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712575" y="3011400"/>
            <a:ext cx="53181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JUnit, Assertj, Mockito, Hamcrest…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372675" y="1462138"/>
            <a:ext cx="4287600" cy="1104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&lt;groupId&gt;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org.springframework.boot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&lt;artifactId&gt;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spring-boot-starter-test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&lt;scope&gt;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test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&lt;/scope&gt;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Unit test and integration test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13950" y="1097175"/>
            <a:ext cx="82935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Unit testing : test a piece of code, in much cases a function, without execution environment (database, servlet container, external service…)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318825" y="1992050"/>
            <a:ext cx="4925700" cy="910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@Test</a:t>
            </a:r>
            <a:endParaRPr sz="10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fr" sz="1000">
                <a:solidFill>
                  <a:srgbClr val="FFC66D"/>
                </a:solidFill>
                <a:highlight>
                  <a:srgbClr val="2B2B2B"/>
                </a:highlight>
              </a:rPr>
              <a:t>hasDatabaseIntegration_true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   IntegrationParameter param =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IntegrationParameter(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"valid"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, null, null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i="1" lang="fr" sz="1000">
                <a:solidFill>
                  <a:srgbClr val="A9B7C6"/>
                </a:solidFill>
                <a:highlight>
                  <a:srgbClr val="2B2B2B"/>
                </a:highlight>
              </a:rPr>
              <a:t>assertTrue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(param.hasDatabaseIntegration())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26725" y="2933575"/>
            <a:ext cx="77223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Integration </a:t>
            </a:r>
            <a:r>
              <a:rPr lang="fr"/>
              <a:t>testing : test a piece of code with a part or full execution environment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With SpringBoot, it means an ApplicationContext (beans and dependency injection)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Unit testing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56950" y="1012525"/>
            <a:ext cx="8030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Nothing special, use the test starter and rely on JUnit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792925" y="1470700"/>
            <a:ext cx="5447100" cy="1984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class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IntegrationParameterTest {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@Test</a:t>
            </a:r>
            <a:endParaRPr sz="10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fr" sz="1000">
                <a:solidFill>
                  <a:srgbClr val="FFC66D"/>
                </a:solidFill>
                <a:highlight>
                  <a:srgbClr val="2B2B2B"/>
                </a:highlight>
              </a:rPr>
              <a:t>hasDatabaseIntegration_true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i="1" lang="fr" sz="1000">
                <a:solidFill>
                  <a:srgbClr val="A9B7C6"/>
                </a:solidFill>
                <a:highlight>
                  <a:srgbClr val="2B2B2B"/>
                </a:highlight>
              </a:rPr>
              <a:t>assertTrue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IntegrationParameter(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"valid"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, null, null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).hasDatabaseIntegration())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@Test</a:t>
            </a:r>
            <a:endParaRPr sz="10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fr" sz="1000">
                <a:solidFill>
                  <a:srgbClr val="FFC66D"/>
                </a:solidFill>
                <a:highlight>
                  <a:srgbClr val="2B2B2B"/>
                </a:highlight>
              </a:rPr>
              <a:t>hasDatabaseIntegration_false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i="1" lang="fr" sz="1000">
                <a:solidFill>
                  <a:srgbClr val="A9B7C6"/>
                </a:solidFill>
                <a:highlight>
                  <a:srgbClr val="2B2B2B"/>
                </a:highlight>
              </a:rPr>
              <a:t>assertFalse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IntegrationParameter(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null, null, null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).hasDatabaseIntegration())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56950" y="3378700"/>
            <a:ext cx="80301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JUnit annotations like @Test, @BeforeEach, @BeforeAll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assertion library. You have several assertion libraries available (JUnit, Assert, JHamcrest=)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https://junit.org/junit5/docs/current/user-guide/#writing-tests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Integration </a:t>
            </a:r>
            <a:r>
              <a:rPr lang="fr"/>
              <a:t>testing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01425" y="1012525"/>
            <a:ext cx="82449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a Junit Runner or an extension to run your integration tests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For JUnit 4, use SpringRunner and configure it with @RunWith annotation 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56950" y="3223125"/>
            <a:ext cx="80301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For Junit 5 (default with SpringBoot 2.4), use SpringExtension with @ExtendWith annotation :	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329825" y="2435600"/>
            <a:ext cx="2373300" cy="381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@RunWith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(SpringRunner.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096600" y="4155275"/>
            <a:ext cx="2950800" cy="447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@ExtendWith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(SpringExtension.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Mock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550" y="809138"/>
            <a:ext cx="5493857" cy="35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685800" y="2233253"/>
            <a:ext cx="7772400" cy="16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Integration testing : Repository</a:t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Testing Repositories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563675" y="1261525"/>
            <a:ext cx="82449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@DataJpaTest</a:t>
            </a:r>
            <a:r>
              <a:rPr lang="fr"/>
              <a:t> annotation 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Scans for entities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Configure your repositories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Configure TestEntityManager class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Configure embedded database if in classpath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162575" y="3416000"/>
            <a:ext cx="2707800" cy="857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@ExtendWith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(SpringExtension.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class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@DataJpaTest</a:t>
            </a:r>
            <a:endParaRPr sz="11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MyRepositoryTest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Testing</a:t>
            </a:r>
            <a:r>
              <a:rPr lang="fr"/>
              <a:t> Repositor</a:t>
            </a:r>
            <a:r>
              <a:rPr lang="fr"/>
              <a:t>ies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555875" y="1051425"/>
            <a:ext cx="82449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Spring injection (thanks to integration tests) to inject an instance of your Repository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3553700" y="1609300"/>
            <a:ext cx="4956600" cy="3401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@ExtendWith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(SpringExtension.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@DataJpaTest</a:t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RepositoryTest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TestEntityManager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entityManager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Repository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findAllTest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entityManager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.persist(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"Jean Claude"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entityManager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.persist(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"Jean Paul"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List&lt;Product&gt; productList =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userRepository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.findAll()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(productList.size()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555875" y="2012575"/>
            <a:ext cx="3110400" cy="21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</a:t>
            </a:r>
            <a:r>
              <a:rPr lang="fr"/>
              <a:t>nject a TestEntityManager to create test data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Create your test data by persisting entities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878CDC7AA8D4FA9D08482298DAE7A" ma:contentTypeVersion="2" ma:contentTypeDescription="Crée un document." ma:contentTypeScope="" ma:versionID="f4bde0c696d49579f8b57562a0231dea">
  <xsd:schema xmlns:xsd="http://www.w3.org/2001/XMLSchema" xmlns:xs="http://www.w3.org/2001/XMLSchema" xmlns:p="http://schemas.microsoft.com/office/2006/metadata/properties" xmlns:ns2="fe967a60-dd30-4659-b798-df88972e9a44" targetNamespace="http://schemas.microsoft.com/office/2006/metadata/properties" ma:root="true" ma:fieldsID="56b72c59bf9390c5cb46043d1b3ad2bf" ns2:_="">
    <xsd:import namespace="fe967a60-dd30-4659-b798-df88972e9a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67a60-dd30-4659-b798-df88972e9a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52064A-C066-46B9-9DE3-6BF193A441D6}"/>
</file>

<file path=customXml/itemProps2.xml><?xml version="1.0" encoding="utf-8"?>
<ds:datastoreItem xmlns:ds="http://schemas.openxmlformats.org/officeDocument/2006/customXml" ds:itemID="{D3D8D43D-FC15-4017-8747-15A31E2DF288}"/>
</file>

<file path=customXml/itemProps3.xml><?xml version="1.0" encoding="utf-8"?>
<ds:datastoreItem xmlns:ds="http://schemas.openxmlformats.org/officeDocument/2006/customXml" ds:itemID="{13D8F4E0-8B69-4482-996F-C285AB4C52E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0x010100310878CDC7AA8D4FA9D08482298DAE7A</vt:lpwstr>
  </property>
</Properties>
</file>