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0" d="100"/>
          <a:sy n="60" d="100"/>
        </p:scale>
        <p:origin x="76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tableStyles" Target="tableStyles.xml"/><Relationship Id="rId14" Type="http://schemas.openxmlformats.org/officeDocument/2006/relationships/viewProps" Target="viewProps.xml"/><Relationship Id="rId13" Type="http://schemas.openxmlformats.org/officeDocument/2006/relationships/presProps" Target="presProps.xml"/><Relationship Id="rId12" Type="http://schemas.openxmlformats.org/officeDocument/2006/relationships/slide" Target="slides/slide9.xml"/><Relationship Id="rId11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0E8254-5BD5-400D-964F-F965098FBBCD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A4656D3-6AFE-4729-8E03-8BCAFC8A86D3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A4656D3-6AFE-4729-8E03-8BCAFC8A86D3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E293-3151-4C5C-94F1-57A4220EE7E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BB2A-51B1-4BFE-97E5-570C03C409A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E293-3151-4C5C-94F1-57A4220EE7E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BB2A-51B1-4BFE-97E5-570C03C409A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E293-3151-4C5C-94F1-57A4220EE7E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BB2A-51B1-4BFE-97E5-570C03C409A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E293-3151-4C5C-94F1-57A4220EE7E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BB2A-51B1-4BFE-97E5-570C03C409A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E293-3151-4C5C-94F1-57A4220EE7E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BB2A-51B1-4BFE-97E5-570C03C409A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E293-3151-4C5C-94F1-57A4220EE7E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BB2A-51B1-4BFE-97E5-570C03C409A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E293-3151-4C5C-94F1-57A4220EE7EB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BB2A-51B1-4BFE-97E5-570C03C409A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E293-3151-4C5C-94F1-57A4220EE7EB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BB2A-51B1-4BFE-97E5-570C03C409A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E293-3151-4C5C-94F1-57A4220EE7EB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BB2A-51B1-4BFE-97E5-570C03C409A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E293-3151-4C5C-94F1-57A4220EE7E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BB2A-51B1-4BFE-97E5-570C03C409A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1E293-3151-4C5C-94F1-57A4220EE7EB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DEBB2A-51B1-4BFE-97E5-570C03C409A1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71E293-3151-4C5C-94F1-57A4220EE7EB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9DEBB2A-51B1-4BFE-97E5-570C03C409A1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74158" y="37214"/>
            <a:ext cx="1297171" cy="1307805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37665" y="446405"/>
            <a:ext cx="7198360" cy="97091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n-US" sz="3200" dirty="0"/>
              <a:t>   </a:t>
            </a:r>
            <a:r>
              <a:rPr lang="en-US" sz="3200" dirty="0">
                <a:solidFill>
                  <a:schemeClr val="accent2"/>
                </a:solidFill>
              </a:rPr>
              <a:t>Indian Government Dataset Analysis</a:t>
            </a:r>
            <a:endParaRPr lang="en-US" sz="3200" dirty="0">
              <a:solidFill>
                <a:schemeClr val="accent2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2123993"/>
            <a:ext cx="11546959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4000" dirty="0"/>
          </a:p>
          <a:p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                  </a:t>
            </a:r>
            <a:r>
              <a:rPr lang="en-US" alt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Agriculture production of different food grains</a:t>
            </a:r>
            <a:endParaRPr lang="en-US" alt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Connector 9"/>
          <p:cNvCxnSpPr/>
          <p:nvPr/>
        </p:nvCxnSpPr>
        <p:spPr>
          <a:xfrm>
            <a:off x="350874" y="4423144"/>
            <a:ext cx="10962168" cy="85061"/>
          </a:xfrm>
          <a:prstGeom prst="line">
            <a:avLst/>
          </a:prstGeom>
          <a:ln w="19050" cap="flat" cmpd="sng" algn="ctr">
            <a:solidFill>
              <a:schemeClr val="dk1"/>
            </a:solidFill>
            <a:prstDash val="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574158" y="4784651"/>
            <a:ext cx="10632558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Source:</a:t>
            </a:r>
            <a:r>
              <a:rPr lang="en-IN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https://www.data.gov.in/</a:t>
            </a: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Dataset: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Production – Department of Agriculture and Cooperation</a:t>
            </a:r>
            <a:endParaRPr lang="en-US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82600" y="340360"/>
            <a:ext cx="10894060" cy="4516755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>
              <a:buNone/>
            </a:pP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Introduction</a:t>
            </a:r>
            <a:endParaRPr lang="en-US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titled “Production – Department of Agriculture and Cooperation” contains agricultural production data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collected and maintained by the Indian Department of Agriculture. It primarily focuses on foodgrain production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across different agricultural seasons and years, giving valuable insights into trends, variations, and productivity over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time. This dataset can be used for agricultural analysis, forecasting, and policy evaluation.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12651" y="0"/>
            <a:ext cx="14045610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>
                <a:solidFill>
                  <a:schemeClr val="accent2"/>
                </a:solidFill>
              </a:rPr>
              <a:t>                                                                                                                        </a:t>
            </a: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Overview</a:t>
            </a:r>
            <a:endParaRPr lang="en-US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212651" y="1605516"/>
            <a:ext cx="11493796" cy="42462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en-US" dirty="0"/>
              <a:t>Number of Rows: 429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Number of Columns: 25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Time Period Covered: 1993 – 2014 (March ending each year)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Main Columns: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Particulars: Describes the crop or category (e.g., Foodgrains, Kharif, Rabi).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Frequency: Indicates data reporting frequency (Annual, ending March of each year).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Unit: Measurement unit (e.g., million tons).</a:t>
            </a:r>
            <a:endParaRPr lang="en-US" altLang="en-US" dirty="0"/>
          </a:p>
          <a:p>
            <a:endParaRPr lang="en-US" altLang="en-US" dirty="0"/>
          </a:p>
          <a:p>
            <a:r>
              <a:rPr lang="en-US" altLang="en-US" dirty="0"/>
              <a:t>Year Columns: Represent annual production data (e.g., 3-1993, 3-1994, …, 3-2014).</a:t>
            </a:r>
            <a:endParaRPr lang="en-US" altLang="en-US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33916" y="297712"/>
            <a:ext cx="11632019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of each crop</a:t>
            </a:r>
            <a:endParaRPr lang="en-US"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254641" y="5382881"/>
            <a:ext cx="11355572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Rice production is more comparing to other crops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63855" y="1459230"/>
            <a:ext cx="11192510" cy="3714115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Yearly Agricultural Production</a:t>
            </a:r>
            <a:endParaRPr lang="en-US" sz="4000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305050" y="5624622"/>
            <a:ext cx="1059002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There is a sudden rise in 2003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96645" y="1482725"/>
            <a:ext cx="9102725" cy="414210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Production rate</a:t>
            </a:r>
            <a:endParaRPr lang="en-US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12381" y="5273749"/>
            <a:ext cx="9090838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      Punjab is producting highest production rate</a:t>
            </a:r>
            <a:endParaRPr lang="en-US" dirty="0"/>
          </a:p>
        </p:txBody>
      </p:sp>
      <p:pic>
        <p:nvPicPr>
          <p:cNvPr id="3" name="Content Placeholder 2"/>
          <p:cNvPicPr>
            <a:picLocks noChangeAspect="1"/>
          </p:cNvPicPr>
          <p:nvPr>
            <p:ph idx="1"/>
          </p:nvPr>
        </p:nvPicPr>
        <p:blipFill>
          <a:blip r:embed="rId1"/>
          <a:srcRect t="26550" b="26550"/>
          <a:stretch>
            <a:fillRect/>
          </a:stretch>
        </p:blipFill>
        <p:spPr>
          <a:xfrm>
            <a:off x="1224915" y="2065020"/>
            <a:ext cx="5022850" cy="2517140"/>
          </a:xfr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en-US">
                <a:solidFill>
                  <a:schemeClr val="accent2"/>
                </a:solidFill>
              </a:rPr>
              <a:t>Total Agricultural Production</a:t>
            </a:r>
            <a:endParaRPr lang="en-US">
              <a:solidFill>
                <a:schemeClr val="accent2"/>
              </a:solidFill>
            </a:endParaRPr>
          </a:p>
        </p:txBody>
      </p:sp>
      <p:pic>
        <p:nvPicPr>
          <p:cNvPr id="7" name="Content Placeholder 6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606550" y="1825625"/>
            <a:ext cx="8978265" cy="435165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76885" y="387350"/>
            <a:ext cx="11238865" cy="4838700"/>
          </a:xfrm>
          <a:prstGeom prst="rect">
            <a:avLst/>
          </a:prstGeom>
          <a:noFill/>
        </p:spPr>
        <p:txBody>
          <a:bodyPr wrap="square">
            <a:noAutofit/>
          </a:bodyPr>
          <a:lstStyle/>
          <a:p>
            <a:pPr>
              <a:buNone/>
            </a:pP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Dataset Observations</a:t>
            </a:r>
            <a:endParaRPr lang="en-US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+mj-lt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has 429 rows and 25 columns, covering agricultural production data from 1993 to 2014.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+mj-lt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+mj-lt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columns include Particulars, Frequency, Unit, and yearly production values.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+mj-lt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+mj-lt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Most data is measured in million tons (Ton mn) and recorded annually (ending March each year).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+mj-lt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+mj-lt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Missing values are common in early years (1993–2002) but data becomes more complete after 2004.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+mj-lt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+mj-lt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Foodgrain production shows a steady rise from around 198 million tons (2005) to 264 million tons (2014).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+mj-lt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>
              <a:buFont typeface="+mj-lt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dataset is useful for trend analysis, forecasting, and agricultural policy studies.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9488" y="372140"/>
            <a:ext cx="11313042" cy="32613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sz="4000" b="1" dirty="0">
                <a:solidFill>
                  <a:schemeClr val="accent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  <a:endParaRPr lang="en-US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None/>
            </a:pPr>
            <a:endParaRPr lang="en-US" sz="4000" b="1" dirty="0">
              <a:solidFill>
                <a:schemeClr val="accent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dataset provides an extensive record of India’s agricultural production trends from 1993 to 2014, offering a strong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foundation for time-series analysis, production forecasting, and agricultural policy assessment. Despite missing values in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earlier years, it remains valuable for studying crop yield improvements and the impact of agricultural practices and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indent="0" algn="just">
              <a:buFont typeface="Arial" panose="020B0604020202020204" pitchFamily="34" charset="0"/>
              <a:buNone/>
            </a:pP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government initiatives on national foodgrain output.</a:t>
            </a: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2443</Words>
  <Application>WPS Presentation</Application>
  <PresentationFormat>Widescreen</PresentationFormat>
  <Paragraphs>76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10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0" baseType="lpstr">
      <vt:lpstr>Arial</vt:lpstr>
      <vt:lpstr>SimSun</vt:lpstr>
      <vt:lpstr>Wingdings</vt:lpstr>
      <vt:lpstr>Times New Roman</vt:lpstr>
      <vt:lpstr>Aptos</vt:lpstr>
      <vt:lpstr>Segoe UI</vt:lpstr>
      <vt:lpstr>Microsoft YaHei</vt:lpstr>
      <vt:lpstr>Arial Unicode MS</vt:lpstr>
      <vt:lpstr>Aptos Display</vt:lpstr>
      <vt:lpstr>Segoe UI Variable Display</vt:lpstr>
      <vt:lpstr>Office Theme</vt:lpstr>
      <vt:lpstr>PowerPoint 演示文稿</vt:lpstr>
      <vt:lpstr>PowerPoint 演示文稿</vt:lpstr>
      <vt:lpstr>PowerPoint 演示文稿</vt:lpstr>
      <vt:lpstr>PowerPoint 演示文稿</vt:lpstr>
      <vt:lpstr>Yearly Agricultural Production</vt:lpstr>
      <vt:lpstr>Production rate</vt:lpstr>
      <vt:lpstr>Total Agricultural Production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BHAVITHA KASINENI</dc:creator>
  <cp:lastModifiedBy>BHAVITHA KASINENI</cp:lastModifiedBy>
  <cp:revision>4</cp:revision>
  <dcterms:created xsi:type="dcterms:W3CDTF">2025-03-23T09:56:00Z</dcterms:created>
  <dcterms:modified xsi:type="dcterms:W3CDTF">2025-10-07T10:15:28Z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E6ABE003A5FE4D718A8AA580D78E1602_13</vt:lpwstr>
  </property>
  <property fmtid="{D5CDD505-2E9C-101B-9397-08002B2CF9AE}" pid="3" name="KSOProductBuildVer">
    <vt:lpwstr>1033-12.2.0.22549</vt:lpwstr>
  </property>
</Properties>
</file>