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C4375-567D-D745-B7A9-402B9A84E24F}" v="702" dt="2022-10-06T10:20:2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5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39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09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42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60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9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1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60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45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61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68E83BC-3941-8A44-AB7F-2A04C923EDD5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636D-3DE4-A44F-B766-8AC125CF084F}" type="slidenum">
              <a:rPr lang="fr-FR" smtClean="0"/>
              <a:t>‹N°›</a:t>
            </a:fld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470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1405D-D01A-C3C4-BE93-17A1929F1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8000" b="1" dirty="0"/>
              <a:t>Cahier des charges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D4EF19-5F82-7A58-31E9-8301C8D2B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U-Project</a:t>
            </a:r>
          </a:p>
        </p:txBody>
      </p:sp>
    </p:spTree>
    <p:extLst>
      <p:ext uri="{BB962C8B-B14F-4D97-AF65-F5344CB8AC3E}">
        <p14:creationId xmlns:p14="http://schemas.microsoft.com/office/powerpoint/2010/main" val="358731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BB86-6531-B2B4-BE48-67FD78BE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11" y="748077"/>
            <a:ext cx="4586416" cy="1325563"/>
          </a:xfrm>
        </p:spPr>
        <p:txBody>
          <a:bodyPr>
            <a:noAutofit/>
          </a:bodyPr>
          <a:lstStyle/>
          <a:p>
            <a:r>
              <a:rPr lang="fr-FR" sz="6000" dirty="0"/>
              <a:t>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39CD2-C021-7C79-73A1-EEF4796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276" y="2730843"/>
            <a:ext cx="5489448" cy="20535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500" dirty="0">
                <a:effectLst/>
                <a:latin typeface="Calibri" panose="020F0502020204030204" pitchFamily="34" charset="0"/>
              </a:rPr>
              <a:t>U-Project est une ESN basée à Caluire-et-Cuire </a:t>
            </a:r>
            <a:r>
              <a:rPr lang="fr-FR" sz="2500" dirty="0">
                <a:effectLst/>
                <a:latin typeface="Arial" panose="020B0604020202020204" pitchFamily="34" charset="0"/>
              </a:rPr>
              <a:t>.</a:t>
            </a:r>
            <a:r>
              <a:rPr lang="fr-FR" sz="2500" dirty="0">
                <a:effectLst/>
                <a:latin typeface="Calibri" panose="020F0502020204030204" pitchFamily="34" charset="0"/>
              </a:rPr>
              <a:t> Après seulement 2 ans d’activité</a:t>
            </a:r>
            <a:r>
              <a:rPr lang="fr-FR" sz="2500" dirty="0">
                <a:effectLst/>
                <a:latin typeface="Arial" panose="020B0604020202020204" pitchFamily="34" charset="0"/>
              </a:rPr>
              <a:t>,</a:t>
            </a:r>
            <a:r>
              <a:rPr lang="fr-FR" sz="2500" dirty="0">
                <a:effectLst/>
                <a:latin typeface="Calibri" panose="020F0502020204030204" pitchFamily="34" charset="0"/>
              </a:rPr>
              <a:t> U-Project tient déjà une place de choix dans la région</a:t>
            </a:r>
            <a:r>
              <a:rPr lang="fr-FR" sz="2500" dirty="0">
                <a:effectLst/>
                <a:latin typeface="Arial" panose="020B0604020202020204" pitchFamily="34" charset="0"/>
              </a:rPr>
              <a:t>.</a:t>
            </a:r>
            <a:r>
              <a:rPr lang="fr-FR" sz="2500" dirty="0">
                <a:effectLst/>
                <a:latin typeface="Calibri" panose="020F0502020204030204" pitchFamily="34" charset="0"/>
              </a:rPr>
              <a:t> U-Project travaille donc en grande partie sur l’infrastructure systèmes et réseaux.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98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BB86-6531-B2B4-BE48-67FD78BE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10" y="748077"/>
            <a:ext cx="8704342" cy="1325563"/>
          </a:xfrm>
        </p:spPr>
        <p:txBody>
          <a:bodyPr>
            <a:noAutofit/>
          </a:bodyPr>
          <a:lstStyle/>
          <a:p>
            <a:pPr algn="l"/>
            <a:r>
              <a:rPr lang="fr-FR" sz="6000" dirty="0"/>
              <a:t>Contexte et définition du problème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39CD2-C021-7C79-73A1-EEF4796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3" y="2617075"/>
            <a:ext cx="7903779" cy="3983421"/>
          </a:xfrm>
        </p:spPr>
        <p:txBody>
          <a:bodyPr>
            <a:normAutofit fontScale="47500" lnSpcReduction="20000"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sz="4200" dirty="0">
                <a:effectLst/>
                <a:latin typeface="Calibri" panose="020F0502020204030204" pitchFamily="34" charset="0"/>
              </a:rPr>
              <a:t>La ESN de </a:t>
            </a:r>
            <a:r>
              <a:rPr lang="fr-FR" sz="4200" dirty="0" err="1">
                <a:effectLst/>
                <a:latin typeface="Calibri" panose="020F0502020204030204" pitchFamily="34" charset="0"/>
              </a:rPr>
              <a:t>Meublinot</a:t>
            </a:r>
            <a:r>
              <a:rPr lang="fr-FR" sz="4200" dirty="0">
                <a:effectLst/>
                <a:latin typeface="Calibri" panose="020F0502020204030204" pitchFamily="34" charset="0"/>
              </a:rPr>
              <a:t> a rompu donc le parc informatique a été maintenu pas l'ancien prestataire. 75% du parc est équipé de Windows 10, le reste est équipé de Windows 7.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sz="4200" dirty="0">
                <a:effectLst/>
                <a:latin typeface="Calibri" panose="020F0502020204030204" pitchFamily="34" charset="0"/>
              </a:rPr>
              <a:t>L’entreprise dispose de postes fixes répartis dans les différentes boutiques en France.</a:t>
            </a:r>
          </a:p>
          <a:p>
            <a:pPr marL="342900">
              <a:spcBef>
                <a:spcPts val="0"/>
              </a:spcBef>
              <a:spcAft>
                <a:spcPts val="0"/>
              </a:spcAft>
            </a:pPr>
            <a:r>
              <a:rPr lang="fr-FR" sz="4200" dirty="0">
                <a:effectLst/>
                <a:latin typeface="Calibri" panose="020F0502020204030204" pitchFamily="34" charset="0"/>
              </a:rPr>
              <a:t>Les commerciaux et directeurs sont administrateurs de leurs postes</a:t>
            </a:r>
            <a:r>
              <a:rPr lang="fr-FR" sz="4200" dirty="0">
                <a:effectLst/>
                <a:latin typeface="Arial" panose="020B0604020202020204" pitchFamily="34" charset="0"/>
              </a:rPr>
              <a:t>,</a:t>
            </a:r>
            <a:r>
              <a:rPr lang="fr-FR" sz="4200" dirty="0">
                <a:effectLst/>
                <a:latin typeface="Calibri" panose="020F0502020204030204" pitchFamily="34" charset="0"/>
              </a:rPr>
              <a:t> le reste des équipes ne le sont pas</a:t>
            </a:r>
            <a:r>
              <a:rPr lang="fr-FR" sz="4200" dirty="0">
                <a:effectLst/>
                <a:latin typeface="Arial" panose="020B0604020202020204" pitchFamily="34" charset="0"/>
              </a:rPr>
              <a:t>.</a:t>
            </a:r>
            <a:r>
              <a:rPr lang="fr-FR" sz="4200" dirty="0">
                <a:effectLst/>
                <a:latin typeface="Calibri" panose="020F0502020204030204" pitchFamily="34" charset="0"/>
              </a:rPr>
              <a:t> Au siège</a:t>
            </a:r>
            <a:r>
              <a:rPr lang="fr-FR" sz="4200" dirty="0">
                <a:effectLst/>
                <a:latin typeface="Arial" panose="020B0604020202020204" pitchFamily="34" charset="0"/>
              </a:rPr>
              <a:t>,</a:t>
            </a:r>
            <a:r>
              <a:rPr lang="fr-FR" sz="4200" dirty="0">
                <a:effectLst/>
                <a:latin typeface="Calibri" panose="020F0502020204030204" pitchFamily="34" charset="0"/>
              </a:rPr>
              <a:t> situé à Clermont-Ferrand</a:t>
            </a:r>
            <a:r>
              <a:rPr lang="fr-FR" sz="4200" dirty="0">
                <a:effectLst/>
                <a:latin typeface="Arial" panose="020B0604020202020204" pitchFamily="34" charset="0"/>
              </a:rPr>
              <a:t>,</a:t>
            </a:r>
            <a:r>
              <a:rPr lang="fr-FR" sz="4200" dirty="0">
                <a:effectLst/>
                <a:latin typeface="Calibri" panose="020F0502020204030204" pitchFamily="34" charset="0"/>
              </a:rPr>
              <a:t> l’entreprise dispose d’un serveur Active Directory</a:t>
            </a:r>
            <a:r>
              <a:rPr lang="fr-FR" sz="4200" dirty="0">
                <a:effectLst/>
                <a:latin typeface="Arial" panose="020B0604020202020204" pitchFamily="34" charset="0"/>
              </a:rPr>
              <a:t>,</a:t>
            </a:r>
            <a:r>
              <a:rPr lang="fr-FR" sz="4200" dirty="0">
                <a:effectLst/>
                <a:latin typeface="Calibri" panose="020F0502020204030204" pitchFamily="34" charset="0"/>
              </a:rPr>
              <a:t> d’un domaine </a:t>
            </a:r>
            <a:r>
              <a:rPr lang="fr-FR" sz="4200" dirty="0">
                <a:effectLst/>
                <a:latin typeface="Arial" panose="020B0604020202020204" pitchFamily="34" charset="0"/>
              </a:rPr>
              <a:t>,</a:t>
            </a:r>
            <a:r>
              <a:rPr lang="fr-FR" sz="4200" dirty="0">
                <a:effectLst/>
                <a:latin typeface="Calibri" panose="020F0502020204030204" pitchFamily="34" charset="0"/>
              </a:rPr>
              <a:t> d’un serveur de fichiers</a:t>
            </a:r>
            <a:r>
              <a:rPr lang="fr-FR" sz="4200" dirty="0">
                <a:effectLst/>
                <a:latin typeface="Arial" panose="020B0604020202020204" pitchFamily="34" charset="0"/>
              </a:rPr>
              <a:t>,</a:t>
            </a:r>
            <a:r>
              <a:rPr lang="fr-FR" sz="4200" dirty="0">
                <a:effectLst/>
                <a:latin typeface="Calibri" panose="020F0502020204030204" pitchFamily="34" charset="0"/>
              </a:rPr>
              <a:t> d’un pare-feu et d’un routeur</a:t>
            </a:r>
            <a:r>
              <a:rPr lang="fr-FR" sz="4200" dirty="0">
                <a:effectLst/>
                <a:latin typeface="Arial" panose="020B0604020202020204" pitchFamily="34" charset="0"/>
              </a:rPr>
              <a:t>. Le but de ce projet est d'améliorer et de sécurisé le parc informatique de </a:t>
            </a:r>
            <a:r>
              <a:rPr lang="fr-FR" sz="4200" dirty="0" err="1">
                <a:effectLst/>
                <a:latin typeface="Arial" panose="020B0604020202020204" pitchFamily="34" charset="0"/>
              </a:rPr>
              <a:t>Meublinot</a:t>
            </a:r>
            <a:r>
              <a:rPr lang="fr-FR" sz="4200" dirty="0">
                <a:effectLst/>
                <a:latin typeface="Arial" panose="020B0604020202020204" pitchFamily="34" charset="0"/>
              </a:rPr>
              <a:t>, pour que l'entreprise soit à jour et efficace</a:t>
            </a:r>
            <a:endParaRPr lang="fr-FR" sz="42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16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BB86-6531-B2B4-BE48-67FD78BE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10" y="748077"/>
            <a:ext cx="8704341" cy="1325563"/>
          </a:xfrm>
        </p:spPr>
        <p:txBody>
          <a:bodyPr>
            <a:noAutofit/>
          </a:bodyPr>
          <a:lstStyle/>
          <a:p>
            <a:pPr algn="l"/>
            <a:r>
              <a:rPr lang="fr-FR" sz="6000" dirty="0"/>
              <a:t>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39CD2-C021-7C79-73A1-EEF4796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276" y="2730842"/>
            <a:ext cx="5489448" cy="3239033"/>
          </a:xfrm>
        </p:spPr>
        <p:txBody>
          <a:bodyPr>
            <a:no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</a:rPr>
              <a:t>Mettre en place un parc informatique puis gérer la maintenance.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</a:rPr>
              <a:t>Mettre en place la surveillance de l'état du matériel informatique à distance afin d'assurer son bon fonctionnement.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</a:rPr>
              <a:t>Ajouter ensuite d'un système d'alerte en cas de problème empêchant le bon fonctionnement de l'entreprise. </a:t>
            </a:r>
          </a:p>
        </p:txBody>
      </p:sp>
    </p:spTree>
    <p:extLst>
      <p:ext uri="{BB962C8B-B14F-4D97-AF65-F5344CB8AC3E}">
        <p14:creationId xmlns:p14="http://schemas.microsoft.com/office/powerpoint/2010/main" val="50841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BB86-6531-B2B4-BE48-67FD78BE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10" y="748077"/>
            <a:ext cx="8704341" cy="1325563"/>
          </a:xfrm>
        </p:spPr>
        <p:txBody>
          <a:bodyPr>
            <a:noAutofit/>
          </a:bodyPr>
          <a:lstStyle/>
          <a:p>
            <a:pPr algn="l"/>
            <a:r>
              <a:rPr lang="fr-FR" sz="6000" dirty="0"/>
              <a:t>Périmètre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39CD2-C021-7C79-73A1-EEF4796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276" y="2730842"/>
            <a:ext cx="5489448" cy="3239033"/>
          </a:xfrm>
        </p:spPr>
        <p:txBody>
          <a:bodyPr>
            <a:noAutofit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/>
                <a:latin typeface="Calibri" panose="020F0502020204030204" pitchFamily="34" charset="0"/>
              </a:rPr>
              <a:t>Nous nous concentrons sur le parc informatique. </a:t>
            </a:r>
          </a:p>
        </p:txBody>
      </p:sp>
    </p:spTree>
    <p:extLst>
      <p:ext uri="{BB962C8B-B14F-4D97-AF65-F5344CB8AC3E}">
        <p14:creationId xmlns:p14="http://schemas.microsoft.com/office/powerpoint/2010/main" val="414450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BB86-6531-B2B4-BE48-67FD78BE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10" y="748077"/>
            <a:ext cx="8704341" cy="1325563"/>
          </a:xfrm>
        </p:spPr>
        <p:txBody>
          <a:bodyPr>
            <a:noAutofit/>
          </a:bodyPr>
          <a:lstStyle/>
          <a:p>
            <a:pPr algn="l"/>
            <a:r>
              <a:rPr lang="fr-FR" sz="6000" dirty="0"/>
              <a:t>Description fonctionnelle des 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39CD2-C021-7C79-73A1-EEF4796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276" y="2730842"/>
            <a:ext cx="5489448" cy="3239033"/>
          </a:xfrm>
        </p:spPr>
        <p:txBody>
          <a:bodyPr>
            <a:no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</a:rPr>
              <a:t>Technicien : Besoin de pouvoir voir l'état de la machine à distance et de pouvoir fournir un support technique lors de la création de tickets sur l'outil en ligne.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</a:rPr>
              <a:t>Client : Besoin de pouvoir créer un ticket sur l'outil en ligne lors du dysfonctionnement d'une machine</a:t>
            </a:r>
          </a:p>
        </p:txBody>
      </p:sp>
    </p:spTree>
    <p:extLst>
      <p:ext uri="{BB962C8B-B14F-4D97-AF65-F5344CB8AC3E}">
        <p14:creationId xmlns:p14="http://schemas.microsoft.com/office/powerpoint/2010/main" val="68684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BB86-6531-B2B4-BE48-67FD78BE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10" y="748077"/>
            <a:ext cx="8704341" cy="1325563"/>
          </a:xfrm>
        </p:spPr>
        <p:txBody>
          <a:bodyPr>
            <a:noAutofit/>
          </a:bodyPr>
          <a:lstStyle/>
          <a:p>
            <a:pPr algn="l"/>
            <a:r>
              <a:rPr lang="fr-FR" sz="6000" dirty="0"/>
              <a:t>Enveloppe budgétaire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39CD2-C021-7C79-73A1-EEF4796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276" y="2730842"/>
            <a:ext cx="5489448" cy="3239033"/>
          </a:xfrm>
        </p:spPr>
        <p:txBody>
          <a:bodyPr>
            <a:no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</a:rPr>
              <a:t>Enveloppe budgétaire de 10 000€ pour tous les services liés au développement, à la mise en place et à la maintenance de la solution.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dirty="0">
                <a:latin typeface="Calibri" panose="020F0502020204030204" pitchFamily="34" charset="0"/>
              </a:rPr>
              <a:t>Dépense supplémentaire de 1000€ si besoins. </a:t>
            </a:r>
            <a:endParaRPr lang="fr-FR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BB86-6531-B2B4-BE48-67FD78BE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10" y="748077"/>
            <a:ext cx="8704341" cy="1325563"/>
          </a:xfrm>
        </p:spPr>
        <p:txBody>
          <a:bodyPr>
            <a:noAutofit/>
          </a:bodyPr>
          <a:lstStyle/>
          <a:p>
            <a:pPr algn="l"/>
            <a:r>
              <a:rPr lang="fr-FR" sz="6000" dirty="0"/>
              <a:t>Délais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39CD2-C021-7C79-73A1-EEF4796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276" y="2730842"/>
            <a:ext cx="5489448" cy="3239033"/>
          </a:xfrm>
        </p:spPr>
        <p:txBody>
          <a:bodyPr>
            <a:no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dirty="0">
                <a:effectLst/>
                <a:latin typeface="Calibri" panose="020F0502020204030204" pitchFamily="34" charset="0"/>
              </a:rPr>
              <a:t>Le délais pour la mise en place de la solutio</a:t>
            </a:r>
            <a:r>
              <a:rPr lang="fr-FR" dirty="0">
                <a:latin typeface="Calibri" panose="020F0502020204030204" pitchFamily="34" charset="0"/>
              </a:rPr>
              <a:t>n et la formation du technicien, entreprise souhaite que le projet soit effectué sous 6 mois à compté de la date de parution du cahier des charges. </a:t>
            </a:r>
            <a:endParaRPr lang="fr-FR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2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{99755CD9-4404-A345-91B4-331519C5B0FB}tf16401378</Template>
  <TotalTime>1151</TotalTime>
  <Words>350</Words>
  <Application>Microsoft Macintosh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MS Shell Dlg 2</vt:lpstr>
      <vt:lpstr>Wingdings</vt:lpstr>
      <vt:lpstr>Wingdings 3</vt:lpstr>
      <vt:lpstr>Madison</vt:lpstr>
      <vt:lpstr>Cahier des charges</vt:lpstr>
      <vt:lpstr>Présentation </vt:lpstr>
      <vt:lpstr>Contexte et définition du problème </vt:lpstr>
      <vt:lpstr>Objectif du projet</vt:lpstr>
      <vt:lpstr>Périmètre</vt:lpstr>
      <vt:lpstr>Description fonctionnelle des besoins</vt:lpstr>
      <vt:lpstr>Enveloppe budgétaire</vt:lpstr>
      <vt:lpstr>Délais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 RABATEL</dc:creator>
  <cp:lastModifiedBy>Marty RABATEL</cp:lastModifiedBy>
  <cp:revision>2</cp:revision>
  <dcterms:created xsi:type="dcterms:W3CDTF">2022-10-05T15:08:35Z</dcterms:created>
  <dcterms:modified xsi:type="dcterms:W3CDTF">2022-10-06T10:20:24Z</dcterms:modified>
</cp:coreProperties>
</file>