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5"/>
  </p:notesMasterIdLst>
  <p:sldIdLst>
    <p:sldId id="317" r:id="rId2"/>
    <p:sldId id="305" r:id="rId3"/>
    <p:sldId id="318" r:id="rId4"/>
    <p:sldId id="364" r:id="rId5"/>
    <p:sldId id="367" r:id="rId6"/>
    <p:sldId id="319" r:id="rId7"/>
    <p:sldId id="369" r:id="rId8"/>
    <p:sldId id="371" r:id="rId9"/>
    <p:sldId id="372" r:id="rId10"/>
    <p:sldId id="399" r:id="rId11"/>
    <p:sldId id="383" r:id="rId12"/>
    <p:sldId id="382" r:id="rId13"/>
    <p:sldId id="403" r:id="rId14"/>
    <p:sldId id="386" r:id="rId15"/>
    <p:sldId id="388" r:id="rId16"/>
    <p:sldId id="389" r:id="rId17"/>
    <p:sldId id="390" r:id="rId18"/>
    <p:sldId id="391" r:id="rId19"/>
    <p:sldId id="392" r:id="rId20"/>
    <p:sldId id="393" r:id="rId21"/>
    <p:sldId id="394" r:id="rId22"/>
    <p:sldId id="378" r:id="rId23"/>
    <p:sldId id="379" r:id="rId24"/>
    <p:sldId id="381" r:id="rId25"/>
    <p:sldId id="395" r:id="rId26"/>
    <p:sldId id="396" r:id="rId27"/>
    <p:sldId id="397" r:id="rId28"/>
    <p:sldId id="398" r:id="rId29"/>
    <p:sldId id="400" r:id="rId30"/>
    <p:sldId id="402" r:id="rId31"/>
    <p:sldId id="384" r:id="rId32"/>
    <p:sldId id="377" r:id="rId33"/>
    <p:sldId id="34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p:cViewPr>
        <p:scale>
          <a:sx n="100" d="100"/>
          <a:sy n="100" d="100"/>
        </p:scale>
        <p:origin x="1210" y="-341"/>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9T15:03:26.569"/>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9T15:03:32.941"/>
    </inkml:context>
    <inkml:brush xml:id="br0">
      <inkml:brushProperty name="width" value="0.1" units="cm"/>
      <inkml:brushProperty name="height" value="0.1" units="cm"/>
      <inkml:brushProperty name="color" value="#FFFFFF"/>
    </inkml:brush>
  </inkml:definitions>
  <inkml:trace contextRef="#ctx0" brushRef="#br0">1172 0 24575,'-1'11'0,"0"0"0,-1 0 0,-1 0 0,0-1 0,0 1 0,-9 17 0,6-14 0,1 1 0,-6 24 0,5-3 0,4-21 0,0 0 0,-1 0 0,-1 0 0,0 0 0,-1-1 0,0 1 0,-1-1 0,-9 15 0,10-21 0,0 0 0,1 1 0,0 0 0,1 0 0,-4 14 0,4-13 0,0 0 0,0 0 0,-1-1 0,-8 14 0,0 4 0,-7 14 0,19-40 0,-1 0 0,0 1 0,0-1 0,1 0 0,-1 0 0,0 1 0,0-1 0,0 0 0,0 0 0,-1 0 0,1 0 0,0-1 0,0 1 0,-1 0 0,1 0 0,0-1 0,-1 1 0,1-1 0,0 1 0,-1-1 0,-1 1 0,0-2 0,0 0 0,1 0 0,-1 0 0,1 0 0,-1 0 0,1-1 0,-1 1 0,1-1 0,0 0 0,0 0 0,0 0 0,0 0 0,0 0 0,0 0 0,-2-4 0,-19-16 0,11 15 0,-1 1 0,0 1 0,0 0 0,0 0 0,0 1 0,-1 1 0,-21-2 0,-5 2 0,-51 2 0,48 2 0,27 1 0,0 0 0,1 2 0,-1-1 0,1 2 0,0 0 0,0 1 0,1 0 0,0 1 0,0 1 0,0 0 0,1 1 0,0 0 0,-16 16 0,19-14 0,1 0 0,0 1 0,0 0 0,1 0 0,1 1 0,0 0 0,1 0 0,0 0 0,1 1 0,1 0 0,0 0 0,1 0 0,0 1 0,1-1 0,1 1 0,0 0 0,3 24 0,-2-36 0,0 1 0,1-1 0,0 1 0,0-1 0,0 0 0,0 0 0,0 1 0,1-1 0,-1 0 0,1 0 0,0 0 0,0-1 0,0 1 0,0 0 0,1-1 0,-1 1 0,1-1 0,-1 0 0,1 0 0,4 3 0,-5-4 0,0 0 0,1 0 0,-1 0 0,0-1 0,1 1 0,-1-1 0,1 1 0,-1-1 0,1 0 0,-1 0 0,1 0 0,-1 0 0,1 0 0,-1 0 0,1-1 0,-1 1 0,1-1 0,-1 0 0,1 0 0,-1 0 0,0 0 0,0 0 0,1 0 0,-1-1 0,0 1 0,0-1 0,2-2 0,1-1 0,0 0 0,0 0 0,-1-1 0,0 0 0,0 0 0,0 0 0,-1 0 0,0 0 0,0-1 0,-1 0 0,0 1 0,0-1 0,0 0 0,0-7 0,0-11 0,0 0 0,-4-42 0,0 23 0,2 38 0,0 1 0,0-1 0,0 0 0,-1 0 0,0 1 0,0-1 0,-1 0 0,0 1 0,0-1 0,0 1 0,0 0 0,-1-1 0,0 1 0,0 0 0,0 1 0,-1-1 0,1 1 0,-1-1 0,0 1 0,-1 0 0,1 0 0,-8-4 0,-6-4 0,1-1 0,1-1 0,-19-20 0,-17-13 0,-35-23 0,70 56-227,0 1-1,-1 0 1,-1 2-1,1 0 1,-37-15-1,39 20-6598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9T15:03:54.093"/>
    </inkml:context>
    <inkml:brush xml:id="br0">
      <inkml:brushProperty name="width" value="0.1" units="cm"/>
      <inkml:brushProperty name="height" value="0.1" units="cm"/>
      <inkml:brushProperty name="color" value="#FFFFFF"/>
    </inkml:brush>
  </inkml:definitions>
  <inkml:trace contextRef="#ctx0" brushRef="#br0">0 545 24575,'0'-25'0,"2"0"0,0 0 0,10-38 0,-11 53 0,1-1 0,1 0 0,0 0 0,0 1 0,1-1 0,0 1 0,1 0 0,0 0 0,1 1 0,0 0 0,0 0 0,13-13 0,-10 12 0,1 0 0,0 1 0,1 0 0,0 0 0,0 1 0,1 1 0,0 0 0,1 0 0,-1 2 0,1-1 0,0 2 0,1-1 0,-1 2 0,27-4 0,-29 6 0,1-1 0,-1 0 0,1-1 0,16-6 0,-24 7 0,-1 1 0,0-1 0,1 0 0,-1 0 0,0 0 0,0 0 0,0-1 0,3-3 0,-5 5 0,0 0 0,0-1 0,0 1 0,0 0 0,0-1 0,-1 1 0,1 0 0,-1-1 0,1 1 0,-1-1 0,1 1 0,-1-1 0,0 1 0,0-1 0,0 1 0,0-1 0,0 0 0,0 1 0,0-1 0,-1-2 0,0 2 0,-1-1 0,1 1 0,-1 0 0,1-1 0,-1 1 0,0 0 0,0 0 0,0 0 0,0 0 0,-1 1 0,1-1 0,0 0 0,-1 1 0,1 0 0,-1-1 0,1 1 0,-5-1 0,-49-15 0,30 12 0,-43-2 0,41 5 0,-35-8 0,39 6 0,0 1 0,-36 0 0,87 6 0,0 1 0,0 2 0,0 1 0,35 14 0,27 7 0,-14-12 0,-47-11 0,0 2 0,30 10 0,-43-13 0,0 0 0,0-1 0,1 0 0,-1-1 0,24-1 0,-28-1 0,1 0 0,0 0 0,-1 1 0,1 1 0,-1 0 0,1 1 0,-1 0 0,0 1 0,0 0 0,20 11 0,-29-14 0,0 0 0,0 0 0,0 1 0,0-1 0,0 1 0,0-1 0,-1 1 0,1 0 0,-1 0 0,1 0 0,-1 0 0,0 0 0,0 0 0,1 0 0,-2 0 0,1 0 0,0 0 0,0 1 0,-1-1 0,1 0 0,-1 1 0,1-1 0,-1 1 0,0-1 0,0 0 0,0 1 0,-1-1 0,1 0 0,-1 1 0,1-1 0,-1 0 0,1 1 0,-1-1 0,0 0 0,-2 3 0,-5 8 0,0-1 0,0 0 0,-2-1 0,-20 21 0,-4 6 0,26-25 0,1 1 0,0 0 0,1 1 0,0-1 0,-4 23 0,-4 6 0,10-26 0,0 0 0,1 0 0,1 0 0,0 0 0,1 1 0,2 17 0,0-15 0,-1-1 0,-1 1 0,-1-1 0,-6 25 0,8-42 0,-4 9 0,1 0 0,1 1 0,0-1 0,1 1 0,-1 14 0,2-24 0,0 1 0,1-1 0,-1 0 0,0 1 0,1-1 0,0 0 0,-1 1 0,1-1 0,0 0 0,0 0 0,0 0 0,1 0 0,-1 0 0,0 0 0,1 0 0,-1 0 0,1 0 0,0-1 0,0 1 0,-1 0 0,1-1 0,0 0 0,0 1 0,0-1 0,1 0 0,-1 0 0,0 0 0,0 0 0,1-1 0,-1 1 0,4 0 0,3 0 0,0-1 0,0 0 0,0-1 0,0 0 0,0 0 0,0-1 0,-1 0 0,1-1 0,0 1 0,-1-2 0,15-7 0,-11 6 0,-1 0 0,1 0 0,0 1 0,1 1 0,18-3 0,-19 6 0,0 0 0,-1 1 0,1 0 0,-1 1 0,16 5 0,-18-5 0,0 1 0,0-1 0,0-1 0,1 0 0,-1 0 0,0-1 0,0 0 0,1 0 0,-1-1 0,10-2 0,-4-3 0,0-1 0,0 0 0,0-1 0,-1 0 0,0-1 0,16-15 0,-17 15 0,-7 4 0,0-1 0,-1 1 0,1-1 0,-1 0 0,-1-1 0,1 1 0,-1-1 0,0 0 0,0 0 0,-1 0 0,4-11 0,2-13 0,9-48 0,-7 26 0,-5 24 0,-1-1 0,-2 1 0,-1-55 0,-3 82-83,-1 6 199,-3 11-365,2-8-900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9T15:04:42.155"/>
    </inkml:context>
    <inkml:brush xml:id="br0">
      <inkml:brushProperty name="width" value="0.1" units="cm"/>
      <inkml:brushProperty name="height" value="0.1" units="cm"/>
      <inkml:brushProperty name="color" value="#FFFFFF"/>
    </inkml:brush>
  </inkml:definitions>
  <inkml:trace contextRef="#ctx0" brushRef="#br0">574 1245 24575,'1'-9'0,"0"1"0,0 0 0,1 0 0,5-16 0,5-23 0,-6 9 0,1-1 0,15-41 0,-12 44 0,0 2 0,-2-1 0,-1 0 0,-1 0 0,0-48 0,-5 62 0,1 0 0,7-31 0,-4 30 0,3-44 0,-6 29 0,9-38 0,-6 41 0,3-53 0,-8 71 0,-1 8 0,1 0 0,1 0 0,-1 0 0,3-8 0,-3 14 0,1 0 0,-1 0 0,1 0 0,0 0 0,0 0 0,0 0 0,0 0 0,0 1 0,0-1 0,0 0 0,1 0 0,-1 1 0,1-1 0,-1 1 0,1 0 0,-1-1 0,1 1 0,0 0 0,0 0 0,2-1 0,38-15 0,51-12 0,-78 25 0,1 2 0,0 0 0,0 1 0,0 1 0,16 1 0,-17 0 0,0 0 0,0-2 0,0 0 0,0 0 0,16-5 0,-31 6 0,1 0 0,-1 0 0,0 0 0,1 0 0,-1 0 0,0 0 0,0 0 0,1 0 0,-1 0 0,0 0 0,0 0 0,1 0 0,-1 0 0,0 0 0,0 0 0,1 0 0,-1 0 0,0-1 0,0 1 0,1 0 0,-1 0 0,0 0 0,0-1 0,0 1 0,1 0 0,-1 0 0,0 0 0,0-1 0,0 1 0,0 0 0,1 0 0,-1-1 0,0 1 0,0 0 0,0 0 0,0-1 0,0 1 0,0 0 0,0-1 0,0 1 0,0 0 0,0 0 0,0-1 0,0 1 0,0 0 0,0 0 0,0-1 0,-16-9 0,-33-7 0,42 15 0,-23-9 0,14 5 0,0 1 0,0 1 0,-1 0 0,-28-3 0,-111-17 0,-25-2 0,156 23 0,-36-7 0,38 5 0,0 1 0,-26-1 0,-262 6 0,307-1 0,0-1 0,1 2 0,-1-1 0,0 0 0,1 1 0,-1-1 0,0 1 0,1 0 0,-1 0 0,1 1 0,0-1 0,-1 1 0,1 0 0,-6 4 0,7-4 0,-1 1 0,1 0 0,0 0 0,0 0 0,1 0 0,-1 0 0,1 0 0,0 0 0,-1 0 0,1 1 0,1-1 0,-1 1 0,0-1 0,1 0 0,0 1 0,0 3 0,-1 4 0,2 0 0,0 0 0,0 0 0,1 0 0,0-1 0,1 1 0,0-1 0,8 16 0,5 9 0,24 36 0,6 9 0,-46-78 0,1-1 0,-1 1 0,1 0 0,0-1 0,0 1 0,0-1 0,0 1 0,0-1 0,0 0 0,1 1 0,-1-1 0,0 0 0,3 1 0,-4-1 0,0-1 0,1 0 0,-1 0 0,1 0 0,-1 0 0,1 0 0,-1-1 0,0 1 0,1 0 0,-1 0 0,1 0 0,-1 0 0,0 0 0,1-1 0,-1 1 0,0 0 0,1 0 0,-1 0 0,0-1 0,1 1 0,-1 0 0,0-1 0,1 1 0,-1 0 0,0-1 0,0 1 0,1 0 0,-1-1 0,0 1 0,0 0 0,0-1 0,0 1 0,1-1 0,2-8 0,-1 0 0,0 0 0,2-16 0,-1 9 0,32-112 0,-26 100 0,-7 91 0,-3 635 0,1-479 0,0-256 0,-1-1 0,1 1 0,3 0 0,11-61 0,-2 22 0,-10 55 0,1 1 0,1 0 0,13-38 0,-12 43 0,0-1 0,-1-1 0,-1 1 0,0-1 0,0-24 0,-1 8 0,1 17 0,1 1 0,0 1 0,0-1 0,2 0 0,0 1 0,14-24 0,-17 33 0,0-11 0,-3 16 0,0 0 0,-1-1 0,1 1 0,0-1 0,0 1 0,0-1 0,0 1 0,0-1 0,0 1 0,1-1 0,-1 1 0,0 0 0,0-1 0,0 1 0,0-1 0,0 1 0,1-1 0,-1 1 0,0 0 0,0-1 0,1 1 0,-1 0 0,0-1 0,1 1 0,-1 0 0,0-1 0,1 1 0,-1 0 0,0 0 0,1-1 0,-1 1 0,1 0 0,-1 0 0,1 0 0,-1 0 0,0-1 0,1 1 0,-1 0 0,1 0 0,-1 0 0,1 0 0,-1 0 0,1 0 0,-1 0 0,0 0 0,1 0 0,6 1 0,0-1 0,0 1 0,0 0 0,0 1 0,0-1 0,-1 1 0,1 1 0,-1-1 0,1 1 0,-1 0 0,11 8 0,-12-8 0,-1 0 0,0 0 0,-1 1 0,1-1 0,-1 1 0,1 0 0,-1 0 0,0 0 0,-1 0 0,1 0 0,-1 1 0,1-1 0,-1 1 0,-1 0 0,1-1 0,-1 1 0,2 5 0,0 40 0,-5 88 0,-1-39 0,5-7 0,-4 100 0,-11-122 0,9-51 0,0 1 0,-1 27 0,6 317 0,-1-385 0,-1-16 0,2 0 0,1 1 0,11-54 0,14-65 0,-1 26 0,-18 79 0,-6 37 0,0 0 0,1-1 0,0 1 0,1 1 0,8-20 0,4-3-1365,-10 18-5461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9T15:25:32.939"/>
    </inkml:context>
    <inkml:brush xml:id="br0">
      <inkml:brushProperty name="width" value="0.1" units="cm"/>
      <inkml:brushProperty name="height" value="0.1" units="cm"/>
      <inkml:brushProperty name="color" value="#FFFFFF"/>
    </inkml:brush>
  </inkml:definitions>
  <inkml:trace contextRef="#ctx0" brushRef="#br0">33 0 24575,'-1'27'0,"-2"0"0,-9 44 0,-3 18 0,14-49-1365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9T15:25:46.836"/>
    </inkml:context>
    <inkml:brush xml:id="br0">
      <inkml:brushProperty name="width" value="0.1" units="cm"/>
      <inkml:brushProperty name="height" value="0.1" units="cm"/>
      <inkml:brushProperty name="color" value="#FFFFFF"/>
    </inkml:brush>
  </inkml:definitions>
  <inkml:trace contextRef="#ctx0" brushRef="#br0">280 42 24575,'0'0'0,"0"0"0,0 0 0,0 0 0,0 0 0,0 0 0,0 0 0,0-1 0,0 1 0,0 0 0,0 0 0,0 0 0,0 0 0,0 0 0,0-1 0,0 1 0,0 0 0,0 0 0,0 0 0,0 0 0,0 0 0,-1 0 0,1 0 0,0-1 0,0 1 0,0 0 0,0 0 0,0 0 0,0 0 0,0 0 0,-1 0 0,1 0 0,0 0 0,0 0 0,0 0 0,0 0 0,0 0 0,0 0 0,-1 0 0,1 0 0,0 0 0,0 0 0,0 0 0,0 0 0,0 0 0,-1 0 0,1 0 0,0 0 0,0 0 0,0 0 0,0 0 0,0 0 0,-11 6 0,-5 9 0,5 2 0,9-15 0,1 1 0,-1 0 0,0 0 0,0-1 0,0 1 0,0-1 0,0 1 0,0-1 0,-1 0 0,-2 2 0,3-9 0,1 0 0,1 0 0,-1 0 0,1 0 0,0-1 0,0-4 0,0 9 0,6-26 0,-4 24 0,-1 0 0,0-1 0,0 1 0,-1 0 0,1 0 0,-1-1 0,0 1 0,1 0 0,-2-5 0,-12 34 0,-26 85 0,34-103 0,6-22 0,6-25 0,-4 30 0,-1-1 0,1 1 0,0-1 0,9-15 0,-12 25 0,0 0 0,0 0 0,0 0 0,0 0 0,0 0 0,0 0 0,0 0 0,0 0 0,0-1 0,0 1 0,0 0 0,0 0 0,0 0 0,0 0 0,0 0 0,0 0 0,0 0 0,0 0 0,1 0 0,-1 0 0,0 0 0,0 0 0,0 0 0,0 0 0,0 0 0,0 0 0,0 0 0,0 0 0,0 0 0,1-1 0,-1 1 0,0 0 0,0 0 0,0 1 0,0-1 0,0 0 0,0 0 0,0 0 0,0 0 0,1 0 0,-1 0 0,0 0 0,0 0 0,0 0 0,0 0 0,0 0 0,0 0 0,0 0 0,0 0 0,0 0 0,0 0 0,0 0 0,1 0 0,-1 0 0,0 1 0,0-1 0,0 0 0,0 0 0,0 0 0,0 0 0,0 0 0,0 0 0,0 0 0,0 0 0,0 1 0,0-1 0,0 0 0,3 13 0,-2 14 0,5 115 0,-6-131 0,-1-8 0,1 0 0,0 0 0,-1 0 0,1 0 0,0 0 0,1-1 0,-1 1 0,0 0 0,1 0 0,0 0 0,2 5 0,-3-8 0,1 0 0,0-1 0,-1 1 0,1-1 0,0 1 0,0 0 0,-1-1 0,1 1 0,-1-1 0,1 1 0,0-1 0,-1 1 0,1-1 0,-1 0 0,1 1 0,-1-1 0,0 0 0,1 1 0,-1-1 0,0 0 0,1 0 0,-1 1 0,0-1 0,0-2 0,10-21 0,1 1 0,-7 24 0,-2 15 0,-9 174 0,8-197 0,1 0 0,0 1 0,0-1 0,0 1 0,6-10 0,-7 20 0,0 0 0,0 1 0,0-1 0,-1 0 0,1 1 0,-2 5 0,2 3 0,0-10 0,-1 1 0,0-1 0,0 0 0,0 1 0,0-1 0,0 0 0,-1 0 0,1 1 0,-1-1 0,0 0 0,-2 6 0,0-51 0,4 8 0,0 18 0,0 0 0,-4-29 0,-14 92 0,0 1 0,17-86 0,-1 21 0,1 7 0,0 5 0,0 8 0,-1 12 0,0-1 0,-4 24 0,-3-25 0,8-24 0,7-23 0,-8 57 0,2-22 0,0-18 0,3-9 0,-3 23 0,0 0 0,-1-1 0,1 1 0,0 0 0,-1-1 0,0 1 0,0-1 0,0 1 0,0 0 0,-1-1 0,0-3 0,1 7 0,-1 0 0,1 0 0,0 0 0,-1 0 0,1 0 0,0 0 0,0-1 0,-1 1 0,1 0 0,0 0 0,0 0 0,-1 0 0,1 1 0,0-1 0,-1 0 0,1 0 0,0 0 0,0 0 0,-1 0 0,1 0 0,0 0 0,0 0 0,-1 1 0,1-1 0,0 0 0,0 0 0,0 0 0,-1 0 0,1 1 0,0-1 0,0 0 0,0 0 0,-1 1 0,1-1 0,0 0 0,0 0 0,0 1 0,0-1 0,0 0 0,0 0 0,0 1 0,0-1 0,0 0 0,0 1 0,0-1 0,0 1 0,-10 17 0,9-16 0,-27 58 0,29-65 0,-1 0 0,1 1 0,-1-1 0,0 0 0,0 1 0,0-1 0,-1-7 0,0 8 0,0-1 0,1 1 0,-1-1 0,1 1 0,0-1 0,1 1 0,-1-1 0,1 0 0,0 1 0,3-9 0,-3 69 0,-2-35 0,1-15 0,-1 0 0,1 1 0,0-1 0,0 0 0,1 1 0,2 10 0,-3-16 0,0-1 0,0 1 0,0-1 0,1 0 0,-1 1 0,0-1 0,0 1 0,1-1 0,-1 0 0,0 1 0,0-1 0,1 0 0,-1 1 0,0-1 0,1 0 0,-1 1 0,1-1 0,-1 0 0,0 0 0,1 1 0,-1-1 0,1 0 0,-1 0 0,0 0 0,1 0 0,-1 0 0,1 0 0,-1 0 0,1 0 0,-1 1 0,1-2 0,15-4 0,0-1 0,-15 6 0,0 0 0,-1 0 0,1 0 0,-1 0 0,1 0 0,-1 0 0,1 0 0,-1 1 0,1-1 0,-1 0 0,0 0 0,1 1 0,-1-1 0,1 0 0,-1 1 0,1-1 0,-1 0 0,0 1 0,1-1 0,-1 0 0,0 1 0,1-1 0,-1 1 0,0-1 0,0 1 0,0-1 0,1 1 0,-1-1 0,0 1 0,0-1 0,0 1 0,3 11 0,-1 0 0,-1-1 0,1 1 0,-2 0 0,-1 21 0,1 25 0,0-58 0,0 0 0,0 1 0,0-1 0,0 0 0,0 1 0,0-1 0,0 0 0,0 1 0,0-1 0,0 1 0,0-1 0,0 0 0,0 1 0,0-1 0,0 0 0,0 1 0,0-1 0,1 0 0,-1 1 0,0-1 0,0 0 0,0 0 0,1 1 0,-1-1 0,0 0 0,0 1 0,1-1 0,-1 0 0,0 0 0,0 0 0,1 1 0,-1-1 0,1 0 0,7-9 0,7-25 0,-14 32 0,27-48 0,-28 50 0,0 0 0,0 0 0,0 0 0,0 0 0,0 0 0,0 0 0,0-1 0,0 1 0,1 0 0,-1 0 0,0 0 0,0 0 0,0 0 0,0 0 0,0 0 0,0 0 0,0 0 0,0 0 0,0 0 0,1 0 0,-1 0 0,0 0 0,0 0 0,0 0 0,0 0 0,0 0 0,0 0 0,0 0 0,0 0 0,0 0 0,0 0 0,1 1 0,-1-1 0,0 0 0,0 0 0,0 0 0,0 0 0,0 0 0,0 0 0,0 0 0,0 0 0,0 0 0,0 0 0,0 0 0,0 0 0,0 0 0,0 1 0,0-1 0,0 0 0,0 0 0,0 0 0,0 0 0,0 0 0,0 0 0,0 0 0,0 0 0,0 0 0,0 1 0,0-1 0,0 0 0,0 0 0,0 0 0,0 0 0,0 0 0,0 0 0,2 13 0,0 14 0,-6 15 0,1-38 0,2-27 0,3-6 0,-1 20 0,-1 0 0,1 0 0,-2 0 0,1 0 0,-4-16 0,4 25 0,0-1 0,0 1 0,0 0 0,0 0 0,0 0 0,0 0 0,0-1 0,0 1 0,0 0 0,0 0 0,0 0 0,0 0 0,-1-1 0,1 1 0,0 0 0,0 0 0,0 0 0,0 0 0,0 0 0,0-1 0,0 1 0,-1 0 0,1 0 0,0 0 0,0 0 0,0 0 0,0 0 0,-1 0 0,1 0 0,0 0 0,0 0 0,0-1 0,0 1 0,-1 0 0,1 0 0,0 0 0,0 0 0,0 0 0,-1 0 0,1 0 0,0 1 0,0-1 0,0 0 0,-8 8 0,-4 15 0,11-21 0,-49 116 0,50-118 0,0 0 0,0 0 0,-1 0 0,1 0 0,0 0 0,0 0 0,0-1 0,0 1 0,0 0 0,0 0 0,0 0 0,0 0 0,0 0 0,0 0 0,0 0 0,0 0 0,0 0 0,0 0 0,0 0 0,0-1 0,0 1 0,0 0 0,-1 0 0,1 0 0,0 0 0,0 0 0,0 0 0,0 0 0,0 0 0,0 0 0,0 0 0,0 0 0,0 0 0,-1 0 0,1 0 0,0 0 0,0 0 0,0 0 0,0 0 0,0 0 0,0 0 0,0 0 0,0 0 0,0 0 0,-1 0 0,1 0 0,0 0 0,0 0 0,0 0 0,0 1 0,-1-21 0,4-23 0,-3 26 0,0 14 0,0 1 0,0-1 0,0 0 0,0 1 0,0-1 0,0 0 0,1 1 0,-1-1 0,1 0 0,2-4 0,1 43 0,-4-29 0,0 0 0,-1-1 0,0 1 0,0 0 0,-1-1 0,0 1 0,-4 9 0,10-58 0,-2-4 0,-2 56 0,1 1 0,-1-1 0,0 1 0,0-1 0,-1 1 0,-1 0 0,0-1 0,-4 14 0,4-39 0,4-12 0,3-6 0,-5 33 0,0 1 0,0-1 0,0 0 0,0 0 0,0 0 0,0 0 0,0 0 0,-1 0 0,1 0 0,0 0 0,0 0 0,0 0 0,0 0 0,0 0 0,0 0 0,0 0 0,0 0 0,0 0 0,0 0 0,0 0 0,0 0 0,0 0 0,0 0 0,0 0 0,-1 0 0,1 0 0,0 0 0,0 0 0,0 0 0,0 0 0,0 0 0,0 0 0,0 0 0,0 0 0,0 0 0,0-1 0,0 1 0,0 0 0,0 0 0,0 0 0,0 0 0,0 0 0,0 0 0,0 0 0,0 0 0,0 0 0,-7 18 0,10-56 0,-4 23 0,-4 24 0,-34 139 0,36-140 0,3-10 0,4-23 0,11-40 0,-12 52 0,-1-1 0,0 1 0,-1-1 0,-1-18 0,-2-5 0,-1 27 0,-5 42 0,2-13 0,2-1 0,0 1 0,-1 24 0,-9 52 0,21-174 0,-13 212 0,5-73 0,1-65 0,1 1 0,0 0 0,0 0 0,0 0 0,0 0 0,0 0 0,5-7 0,-4 52 0,1-8 0,-3-32 0,0 0 0,0 0 0,0-1 0,0 1 0,0 0 0,0 0 0,0 0 0,1 0 0,-1-1 0,0 1 0,0 0 0,1 0 0,-1-1 0,0 1 0,1 0 0,-1 0 0,1-1 0,-1 1 0,1 0 0,-1-1 0,1 1 0,0-1 0,-1 1 0,1-1 0,0 1 0,-1-1 0,1 1 0,0-1 0,0 1 0,-1-1 0,1 0 0,2 1 0,-1-4 0,1 1 0,0 0 0,-1-1 0,1 0 0,-1 0 0,0 1 0,0-1 0,0-1 0,0 1 0,0 0 0,-1 0 0,1-1 0,0-3 0,6-9 0,1-7 0,-8 20 0,0-1 0,0 1 0,0 0 0,1-1 0,-1 1 0,1 0 0,0 0 0,0 0 0,0 0 0,0 0 0,4-3 0,-3 41 0,-8-7 0,5-28 0,0 0 0,0 0 0,0 0 0,0-1 0,0 1 0,0 0 0,0 0 0,0 0 0,0 0 0,0 0 0,0 0 0,0 0 0,0 0 0,0 0 0,0 0 0,0 0 0,0 0 0,0 0 0,-1 0 0,1 0 0,0 0 0,0 0 0,0 0 0,0 0 0,0 0 0,0 0 0,0 0 0,0-1 0,0 1 0,0 0 0,0 0 0,0 0 0,0 0 0,0 0 0,0 0 0,-1 0 0,1 0 0,0 0 0,0 0 0,0 0 0,0 0 0,0 1 0,0-1 0,0 0 0,0 0 0,0 0 0,0 0 0,0 0 0,0 0 0,0 0 0,0 0 0,0 0 0,0 0 0,0 0 0,0 0 0,-1 0 0,1 0 0,1-17 0,3-2 0,-5 34 0,-3-2 0,0 0 0,0 0 0,-11 19 0,0 1 0,10-92 0,1 65 0,0 1 0,1-1 0,0 0 0,0 1 0,-3 7 0,-11 30 0,16-100 0,1 47 0,0 21 0,-4 21 0,5-70 0,14-4 0,-12 82 0,4-55 0,0-20 0,0-6 0,0-5 0,-7 35 0,1-1 0,1 1 0,0-1 0,3-10 0,-2 11 0,0-1 0,-1 1 0,-1-1 0,1-11 0,12-119 0,-9 22 0,-2 69 0,-4-77 0,1 126 0,0 0 0,0 0 0,-1 0 0,1 0 0,0 0 0,0 0 0,0 0 0,-1 0 0,1 0 0,0 0 0,-1 0 0,1 0 0,-1 0 0,1 0 0,-1 0 0,0 0 0,1 0 0,-1 1 0,0-1 0,0 0 0,1 1 0,-1-1 0,0 0 0,0 1 0,-1-1 0,0 0 0,0 1 0,0 0 0,1 0 0,-1-1 0,0 1 0,0 1 0,0-1 0,1 0 0,-1 0 0,0 1 0,0-1 0,1 1 0,-3 0 0,-7 4 0,2 0 0,-1 0 0,-14 12 0,21-15 0,-13 9 0,2 0 0,0 1 0,0 1 0,1 0 0,0 1 0,2 1 0,-1 0 0,2 0 0,-11 20 0,13-6 0,8-29 0,0 0 0,0 0 0,0 1 0,0-1 0,0 0 0,0 0 0,0 0 0,0 0 0,0 0 0,0 0 0,0 0 0,0 0 0,0 0 0,0 0 0,0 0 0,0 0 0,0 1 0,0-1 0,0 0 0,0 0 0,1 0 0,-1 0 0,0 0 0,0 0 0,0 0 0,0 0 0,0 0 0,0 0 0,0 0 0,0 0 0,0 0 0,0 0 0,0 0 0,1 0 0,-1 0 0,0 0 0,0 0 0,0 0 0,0 0 0,0 0 0,0 0 0,0 0 0,0 0 0,0 0 0,0 0 0,0 0 0,1 0 0,-1 0 0,0 0 0,0 0 0,0 0 0,0-1 0,0 1 0,0 0 0,0 0 0,0 0 0,0 0 0,0 0 0,0 0 0,0 0 0,0 0 0,0 0 0,0 0 0,0 0 0,0 0 0,0-1 0,0 1 0,0 0 0,11-15 0,45-86 0,-52 155 0,-4-11-1365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E659CB-641C-4451-827B-16C13A191CA8}" type="datetimeFigureOut">
              <a:rPr lang="en-US" smtClean="0"/>
              <a:pPr/>
              <a:t>6/9/2023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1B3278-5A15-4CA0-ADB8-270756502065}" type="slidenum">
              <a:rPr lang="en-US" smtClean="0"/>
              <a:pPr/>
              <a:t>‹#›</a:t>
            </a:fld>
            <a:endParaRPr lang="en-US"/>
          </a:p>
        </p:txBody>
      </p:sp>
    </p:spTree>
    <p:extLst>
      <p:ext uri="{BB962C8B-B14F-4D97-AF65-F5344CB8AC3E}">
        <p14:creationId xmlns:p14="http://schemas.microsoft.com/office/powerpoint/2010/main" val="2870386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56628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2EA120-B145-43BE-8D74-5320000CCCEB}" type="datetime1">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581E6D-7722-478D-8759-881751234019}" type="datetime1">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ED63E-9073-4A14-A29B-D0994B84A4A3}" type="datetime1">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40EAC3-545E-432D-A3A5-8EC1F317680F}" type="datetime1">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4595A-C27E-4B86-8367-8FC61E8ACD16}" type="datetime1">
              <a:rPr lang="en-US" smtClean="0"/>
              <a:pPr/>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45699E-1B7B-486D-9E8D-719C8402D487}" type="datetime1">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44835-549C-4A1D-8E9A-AE20BFB04D5F}" type="datetime1">
              <a:rPr lang="en-US" smtClean="0"/>
              <a:pPr/>
              <a:t>6/9/2023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D067DD-3FDB-4CFD-BE6C-12799055D32D}" type="datetime1">
              <a:rPr lang="en-US" smtClean="0"/>
              <a:pPr/>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428F4-0927-4813-963F-FB6A864E3F2A}" type="datetime1">
              <a:rPr lang="en-US" smtClean="0"/>
              <a:pPr/>
              <a:t>6/9/2023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C5283-7ED5-4EF4-A7F7-9FF08531DE23}" type="datetime1">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E50B0-4616-446F-A881-D5155FEE3824}" type="datetime1">
              <a:rPr lang="en-US" smtClean="0"/>
              <a:pPr/>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8913E4-616A-4433-A708-818E85FE6781}" type="datetime1">
              <a:rPr lang="en-US" smtClean="0"/>
              <a:pPr/>
              <a:t>6/9/2023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customXml" Target="../ink/ink2.xml"/><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customXml" Target="../ink/ink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jpg"/><Relationship Id="rId7"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43.png"/><Relationship Id="rId4" Type="http://schemas.openxmlformats.org/officeDocument/2006/relationships/customXml" Target="../ink/ink5.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r>
              <a:rPr lang="en-US" kern="0" dirty="0">
                <a:solidFill>
                  <a:sysClr val="window" lastClr="FFFFFF"/>
                </a:solidFill>
                <a:latin typeface="Calibri"/>
              </a:rPr>
              <a:t>f</a:t>
            </a:r>
          </a:p>
        </p:txBody>
      </p:sp>
      <p:pic>
        <p:nvPicPr>
          <p:cNvPr id="5" name="Picture 4" descr="kle tech logo"/>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8728" y="214290"/>
            <a:ext cx="1943100" cy="685800"/>
          </a:xfrm>
          <a:prstGeom prst="rect">
            <a:avLst/>
          </a:prstGeom>
          <a:noFill/>
          <a:ln>
            <a:noFill/>
          </a:ln>
        </p:spPr>
      </p:pic>
      <p:sp>
        <p:nvSpPr>
          <p:cNvPr id="6" name="Text Box 2"/>
          <p:cNvSpPr txBox="1">
            <a:spLocks noChangeArrowheads="1"/>
          </p:cNvSpPr>
          <p:nvPr/>
        </p:nvSpPr>
        <p:spPr bwMode="auto">
          <a:xfrm>
            <a:off x="5072066" y="142852"/>
            <a:ext cx="28575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latin typeface="Calibri"/>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latin typeface="Calibri"/>
              <a:ea typeface="Calibri"/>
              <a:cs typeface="Times New Roman"/>
            </a:endParaRPr>
          </a:p>
          <a:p>
            <a:pPr algn="r">
              <a:lnSpc>
                <a:spcPct val="115000"/>
              </a:lnSpc>
              <a:spcAft>
                <a:spcPts val="1000"/>
              </a:spcAft>
            </a:pPr>
            <a:r>
              <a:rPr lang="en-US" sz="1100" dirty="0">
                <a:solidFill>
                  <a:srgbClr val="C00000"/>
                </a:solidFill>
                <a:latin typeface="Calibri Light"/>
                <a:ea typeface="Calibri"/>
                <a:cs typeface="Lato Light"/>
              </a:rPr>
              <a:t> </a:t>
            </a:r>
            <a:endParaRPr lang="en-US" sz="1100" dirty="0">
              <a:latin typeface="Calibri"/>
              <a:ea typeface="Calibri"/>
              <a:cs typeface="Times New Roman"/>
            </a:endParaRPr>
          </a:p>
        </p:txBody>
      </p:sp>
      <p:sp>
        <p:nvSpPr>
          <p:cNvPr id="9" name="TextBox 8"/>
          <p:cNvSpPr txBox="1"/>
          <p:nvPr/>
        </p:nvSpPr>
        <p:spPr>
          <a:xfrm>
            <a:off x="0" y="5214950"/>
            <a:ext cx="5500726" cy="2062103"/>
          </a:xfrm>
          <a:prstGeom prst="rect">
            <a:avLst/>
          </a:prstGeom>
          <a:noFill/>
        </p:spPr>
        <p:txBody>
          <a:bodyPr wrap="square" lIns="91440" tIns="45720" rIns="91440" bIns="45720" rtlCol="0" anchor="t">
            <a:spAutoFit/>
          </a:bodyPr>
          <a:lstStyle/>
          <a:p>
            <a:r>
              <a:rPr lang="en-US" sz="2000" b="1" dirty="0"/>
              <a:t>Students Details:</a:t>
            </a:r>
          </a:p>
          <a:p>
            <a:r>
              <a:rPr lang="en-US" dirty="0"/>
              <a:t>1.</a:t>
            </a:r>
            <a:r>
              <a:rPr lang="en-IN" dirty="0">
                <a:latin typeface="Times New Roman"/>
                <a:cs typeface="Times New Roman"/>
              </a:rPr>
              <a:t> D. </a:t>
            </a:r>
            <a:r>
              <a:rPr lang="en-IN" dirty="0" err="1">
                <a:latin typeface="Times New Roman"/>
                <a:cs typeface="Times New Roman"/>
              </a:rPr>
              <a:t>Shreyas</a:t>
            </a:r>
            <a:r>
              <a:rPr lang="en-IN" dirty="0">
                <a:latin typeface="Times New Roman"/>
                <a:cs typeface="Times New Roman"/>
              </a:rPr>
              <a:t>		        USN:01FE20BEC136</a:t>
            </a:r>
          </a:p>
          <a:p>
            <a:r>
              <a:rPr lang="en-IN" dirty="0">
                <a:latin typeface="Times New Roman"/>
                <a:cs typeface="Times New Roman"/>
              </a:rPr>
              <a:t>2. </a:t>
            </a:r>
            <a:r>
              <a:rPr lang="en-IN" dirty="0" err="1">
                <a:latin typeface="Times New Roman"/>
                <a:cs typeface="Times New Roman"/>
              </a:rPr>
              <a:t>Shobith</a:t>
            </a:r>
            <a:r>
              <a:rPr lang="en-IN" dirty="0">
                <a:latin typeface="Times New Roman"/>
                <a:cs typeface="Times New Roman"/>
              </a:rPr>
              <a:t> .B                                    USN:01FE20BEC047</a:t>
            </a:r>
          </a:p>
          <a:p>
            <a:r>
              <a:rPr lang="en-IN" dirty="0">
                <a:latin typeface="Times New Roman"/>
                <a:cs typeface="Times New Roman"/>
              </a:rPr>
              <a:t>3.Prajwal .P                                     USN:01FE20BEC218</a:t>
            </a:r>
          </a:p>
          <a:p>
            <a:r>
              <a:rPr lang="en-IN" dirty="0">
                <a:latin typeface="Times New Roman"/>
                <a:cs typeface="Times New Roman"/>
              </a:rPr>
              <a:t>4.S.Chandu                                      USN:01FE20BEC328</a:t>
            </a:r>
            <a:endParaRPr lang="en-US" dirty="0">
              <a:latin typeface="Times New Roman"/>
              <a:cs typeface="Times New Roman"/>
            </a:endParaRPr>
          </a:p>
          <a:p>
            <a:endParaRPr lang="en-US" dirty="0"/>
          </a:p>
          <a:p>
            <a:endParaRPr lang="en-US" dirty="0"/>
          </a:p>
        </p:txBody>
      </p:sp>
      <p:sp>
        <p:nvSpPr>
          <p:cNvPr id="13" name="TextBox 12"/>
          <p:cNvSpPr txBox="1"/>
          <p:nvPr/>
        </p:nvSpPr>
        <p:spPr>
          <a:xfrm>
            <a:off x="6286512" y="5500702"/>
            <a:ext cx="2057400" cy="1231106"/>
          </a:xfrm>
          <a:prstGeom prst="rect">
            <a:avLst/>
          </a:prstGeom>
          <a:noFill/>
        </p:spPr>
        <p:txBody>
          <a:bodyPr wrap="square" rtlCol="0">
            <a:spAutoFit/>
          </a:bodyPr>
          <a:lstStyle/>
          <a:p>
            <a:r>
              <a:rPr lang="en-US" sz="2000" b="1" dirty="0"/>
              <a:t>Guide Details:</a:t>
            </a:r>
          </a:p>
          <a:p>
            <a:r>
              <a:rPr lang="en-IN" u="sng" dirty="0">
                <a:latin typeface="Times New Roman" panose="02020603050405020304" pitchFamily="18" charset="0"/>
                <a:cs typeface="Times New Roman" panose="02020603050405020304" pitchFamily="18" charset="0"/>
              </a:rPr>
              <a:t>Prof. Rohit Kalyani</a:t>
            </a:r>
            <a:endParaRPr lang="en-US" dirty="0"/>
          </a:p>
          <a:p>
            <a:endParaRPr lang="en-US" dirty="0"/>
          </a:p>
          <a:p>
            <a:endParaRPr lang="en-US" dirty="0"/>
          </a:p>
        </p:txBody>
      </p:sp>
      <p:sp>
        <p:nvSpPr>
          <p:cNvPr id="15" name="Rectangle 14"/>
          <p:cNvSpPr/>
          <p:nvPr/>
        </p:nvSpPr>
        <p:spPr>
          <a:xfrm>
            <a:off x="1071538" y="1214422"/>
            <a:ext cx="7000924" cy="1815882"/>
          </a:xfrm>
          <a:prstGeom prst="rect">
            <a:avLst/>
          </a:prstGeom>
          <a:noFill/>
        </p:spPr>
        <p:txBody>
          <a:bodyPr wrap="square" lIns="91440" tIns="45720" rIns="91440" bIns="45720">
            <a:spAutoFit/>
            <a:scene3d>
              <a:camera prst="orthographicFront"/>
              <a:lightRig rig="soft" dir="tl">
                <a:rot lat="0" lon="0" rev="0"/>
              </a:lightRig>
            </a:scene3d>
            <a:sp3d extrusionH="57150" contourW="25400" prstMaterial="matte">
              <a:bevelT w="25400" h="55880"/>
              <a:contourClr>
                <a:schemeClr val="accent2">
                  <a:tint val="20000"/>
                </a:schemeClr>
              </a:contourClr>
            </a:sp3d>
          </a:bodyPr>
          <a:lstStyle/>
          <a:p>
            <a:pPr algn="ctr"/>
            <a:r>
              <a:rPr lang="en-US" sz="2800" b="1" spc="50" dirty="0">
                <a:ln w="11430"/>
                <a:solidFill>
                  <a:srgbClr val="002060"/>
                </a:solidFill>
                <a:effectLst>
                  <a:outerShdw blurRad="76200" dist="50800" dir="5400000" algn="tl" rotWithShape="0">
                    <a:srgbClr val="000000">
                      <a:alpha val="65000"/>
                    </a:srgbClr>
                  </a:outerShdw>
                </a:effectLst>
              </a:rPr>
              <a:t>Project Title: Adaptive Cruise Control</a:t>
            </a:r>
          </a:p>
          <a:p>
            <a:pPr algn="ctr"/>
            <a:r>
              <a:rPr lang="en-US" sz="2800" dirty="0"/>
              <a:t>Team No: CIM-A 11</a:t>
            </a:r>
          </a:p>
          <a:p>
            <a:pPr algn="ctr"/>
            <a:r>
              <a:rPr lang="en-US" sz="2800" b="1" spc="50" dirty="0">
                <a:ln w="11430"/>
                <a:solidFill>
                  <a:srgbClr val="002060"/>
                </a:solidFill>
                <a:effectLst>
                  <a:outerShdw blurRad="76200" dist="50800" dir="5400000" algn="tl" rotWithShape="0">
                    <a:srgbClr val="000000">
                      <a:alpha val="65000"/>
                    </a:srgbClr>
                  </a:outerShdw>
                </a:effectLst>
              </a:rPr>
              <a:t> </a:t>
            </a:r>
          </a:p>
          <a:p>
            <a:pPr algn="ctr"/>
            <a:endParaRPr lang="en-US" sz="2800" b="1" spc="50" dirty="0">
              <a:ln w="11430"/>
              <a:solidFill>
                <a:srgbClr val="00206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471927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4261DC7-79DF-F2EC-54C7-C67D11BD3F46}"/>
              </a:ext>
            </a:extLst>
          </p:cNvPr>
          <p:cNvSpPr>
            <a:spLocks noGrp="1"/>
          </p:cNvSpPr>
          <p:nvPr>
            <p:ph idx="1"/>
          </p:nvPr>
        </p:nvSpPr>
        <p:spPr>
          <a:xfrm>
            <a:off x="107504" y="836712"/>
            <a:ext cx="9036496" cy="5544616"/>
          </a:xfrm>
        </p:spPr>
        <p:txBody>
          <a:bodyPr>
            <a:normAutofit/>
          </a:bodyPr>
          <a:lstStyle/>
          <a:p>
            <a:pPr marL="0" indent="0">
              <a:buNone/>
            </a:pPr>
            <a:r>
              <a:rPr lang="en-US" sz="2400" u="sng" dirty="0"/>
              <a:t>SIMPLE LINEAR EQUATION USED FOR VEHICLE FOLLOWING</a:t>
            </a:r>
          </a:p>
          <a:p>
            <a:pPr marL="0" indent="0">
              <a:buNone/>
            </a:pPr>
            <a:endParaRPr lang="en-US" sz="1800" dirty="0"/>
          </a:p>
          <a:p>
            <a:pPr marL="0" indent="0">
              <a:buNone/>
            </a:pPr>
            <a:r>
              <a:rPr lang="en-US" sz="1800" dirty="0"/>
              <a:t>We have considered a linear equation in which the speed of the vehicle varies linearly with obstacle distance. </a:t>
            </a:r>
          </a:p>
          <a:p>
            <a:pPr marL="0" indent="0">
              <a:buNone/>
            </a:pPr>
            <a:r>
              <a:rPr lang="en-US" sz="1800" dirty="0"/>
              <a:t>Consider two distances </a:t>
            </a:r>
            <a:r>
              <a:rPr lang="en-US" sz="1800" b="1" dirty="0"/>
              <a:t>stopping distance </a:t>
            </a:r>
            <a:r>
              <a:rPr lang="en-US" sz="1800" dirty="0"/>
              <a:t>and </a:t>
            </a:r>
            <a:r>
              <a:rPr lang="en-US" sz="1800" b="1" dirty="0"/>
              <a:t>nominal tracking distance. </a:t>
            </a:r>
            <a:r>
              <a:rPr lang="en-US" sz="1800" dirty="0"/>
              <a:t>We have two speeds at these distances </a:t>
            </a:r>
            <a:r>
              <a:rPr lang="en-US" sz="1800" b="1" dirty="0"/>
              <a:t>zero speed at stopping distance </a:t>
            </a:r>
            <a:r>
              <a:rPr lang="en-US" sz="1800" dirty="0"/>
              <a:t>and </a:t>
            </a:r>
            <a:r>
              <a:rPr lang="en-US" sz="1800" b="1" dirty="0"/>
              <a:t>nominal set speed  at nominal tracking speed.</a:t>
            </a:r>
          </a:p>
          <a:p>
            <a:pPr marL="0" indent="0">
              <a:buNone/>
            </a:pPr>
            <a:r>
              <a:rPr lang="en-US" sz="1800" dirty="0"/>
              <a:t>Taking these conditions into consideration we derive a linear equation which is as follows:</a:t>
            </a:r>
          </a:p>
          <a:p>
            <a:pPr marL="0" indent="0">
              <a:buNone/>
            </a:pPr>
            <a:endParaRPr lang="en-US" sz="1800" dirty="0"/>
          </a:p>
          <a:p>
            <a:pPr marL="0" indent="0">
              <a:buNone/>
            </a:pPr>
            <a:r>
              <a:rPr lang="en-US" sz="1800" b="0" i="0" dirty="0">
                <a:effectLst/>
                <a:latin typeface="Menlo"/>
              </a:rPr>
              <a:t>speed_cmd =nominal_speed/(nominal_tracking_distance-stop_distance)*obstacle_distance-          nominal_speed/(nominal_tracking_distance-stop_distance)*stop_distance</a:t>
            </a:r>
          </a:p>
          <a:p>
            <a:pPr marL="0" indent="0">
              <a:buNone/>
            </a:pPr>
            <a:endParaRPr lang="en-US" sz="1800" b="0" i="0" dirty="0">
              <a:effectLst/>
              <a:latin typeface="Menlo"/>
            </a:endParaRPr>
          </a:p>
          <a:p>
            <a:pPr marL="0" indent="0">
              <a:buNone/>
            </a:pPr>
            <a:r>
              <a:rPr lang="en-US" sz="1800" dirty="0">
                <a:latin typeface="Menlo"/>
              </a:rPr>
              <a:t>From this equation speed_cmd varies linearly with respect to obstacle_distance.</a:t>
            </a:r>
            <a:br>
              <a:rPr lang="en-US" sz="1800" b="0" i="0" dirty="0">
                <a:effectLst/>
                <a:latin typeface="Menlo"/>
              </a:rPr>
            </a:br>
            <a:endParaRPr lang="en-US" sz="1800" b="0" i="0" dirty="0">
              <a:effectLst/>
              <a:latin typeface="Menlo"/>
            </a:endParaRPr>
          </a:p>
          <a:p>
            <a:pPr marL="0" indent="0">
              <a:buNone/>
            </a:pPr>
            <a:endParaRPr lang="en-US" sz="1800" dirty="0"/>
          </a:p>
        </p:txBody>
      </p:sp>
      <p:pic>
        <p:nvPicPr>
          <p:cNvPr id="6" name="Picture 5">
            <a:extLst>
              <a:ext uri="{FF2B5EF4-FFF2-40B4-BE49-F238E27FC236}">
                <a16:creationId xmlns:a16="http://schemas.microsoft.com/office/drawing/2014/main" id="{65487521-EEDE-51A4-0C74-716A089B3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7" name="Straight Connector 6">
            <a:extLst>
              <a:ext uri="{FF2B5EF4-FFF2-40B4-BE49-F238E27FC236}">
                <a16:creationId xmlns:a16="http://schemas.microsoft.com/office/drawing/2014/main" id="{0743F15D-CE66-EE9D-CA1C-5D9046C0F6B2}"/>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098C5F35-7CC6-603A-577E-EE5B4DC31FBF}"/>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9" name="Rectangle 8">
            <a:extLst>
              <a:ext uri="{FF2B5EF4-FFF2-40B4-BE49-F238E27FC236}">
                <a16:creationId xmlns:a16="http://schemas.microsoft.com/office/drawing/2014/main" id="{F8F51A70-4945-8F41-7748-7622C1181E69}"/>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D6FC67CC-F569-DB8A-A297-9FB49DCDC404}"/>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Tree>
    <p:extLst>
      <p:ext uri="{BB962C8B-B14F-4D97-AF65-F5344CB8AC3E}">
        <p14:creationId xmlns:p14="http://schemas.microsoft.com/office/powerpoint/2010/main" val="567721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CDAC6D-1A68-E96C-0FD0-AE8C01FFD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6" name="Straight Connector 5">
            <a:extLst>
              <a:ext uri="{FF2B5EF4-FFF2-40B4-BE49-F238E27FC236}">
                <a16:creationId xmlns:a16="http://schemas.microsoft.com/office/drawing/2014/main" id="{880319A1-E998-E313-217A-DEB2118E7ED9}"/>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2948EF7E-C0C4-FD59-22DC-F03B5074C604}"/>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9" name="Rectangle 8"/>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0" name="Rectangle 9"/>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
        <p:nvSpPr>
          <p:cNvPr id="13" name="Title 7">
            <a:extLst>
              <a:ext uri="{FF2B5EF4-FFF2-40B4-BE49-F238E27FC236}">
                <a16:creationId xmlns:a16="http://schemas.microsoft.com/office/drawing/2014/main" id="{31DCD122-CAB8-20FF-82C8-35E3FF7ED085}"/>
              </a:ext>
            </a:extLst>
          </p:cNvPr>
          <p:cNvSpPr txBox="1">
            <a:spLocks/>
          </p:cNvSpPr>
          <p:nvPr/>
        </p:nvSpPr>
        <p:spPr>
          <a:xfrm>
            <a:off x="-351190" y="1340768"/>
            <a:ext cx="9495190" cy="1143008"/>
          </a:xfrm>
          <a:prstGeom prst="rect">
            <a:avLst/>
          </a:prstGeom>
        </p:spPr>
        <p:txBody>
          <a:bodyPr vert="horz" lIns="91440" tIns="45720" rIns="91440" bIns="45720" rtlCol="0" anchor="ctr">
            <a:normAutofit lnSpcReduction="10000"/>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spc="50" dirty="0">
                <a:ln w="11430"/>
                <a:effectLst>
                  <a:outerShdw blurRad="76200" dist="50800" dir="5400000" algn="tl" rotWithShape="0">
                    <a:srgbClr val="000000">
                      <a:alpha val="65000"/>
                    </a:srgbClr>
                  </a:outerShdw>
                </a:effectLst>
              </a:rPr>
              <a:t>ADAPTIVE CRUISE CONTROL BLOCK MODELLING</a:t>
            </a:r>
          </a:p>
        </p:txBody>
      </p:sp>
      <p:sp>
        <p:nvSpPr>
          <p:cNvPr id="15" name="TextBox 14">
            <a:extLst>
              <a:ext uri="{FF2B5EF4-FFF2-40B4-BE49-F238E27FC236}">
                <a16:creationId xmlns:a16="http://schemas.microsoft.com/office/drawing/2014/main" id="{C71219CF-7A57-BA35-B7DA-0EE9B93A1124}"/>
              </a:ext>
            </a:extLst>
          </p:cNvPr>
          <p:cNvSpPr txBox="1"/>
          <p:nvPr/>
        </p:nvSpPr>
        <p:spPr>
          <a:xfrm>
            <a:off x="105380" y="3188487"/>
            <a:ext cx="8856984"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Image processing is done through CSI camera and depth sense camera.</a:t>
            </a:r>
          </a:p>
          <a:p>
            <a:pPr marL="285750" indent="-285750" algn="just">
              <a:buFont typeface="Arial" panose="020B0604020202020204" pitchFamily="34" charset="0"/>
              <a:buChar char="•"/>
            </a:pPr>
            <a:r>
              <a:rPr lang="en-US" dirty="0"/>
              <a:t>The image processing data is collected for obstacle distance detection and steering command.</a:t>
            </a:r>
          </a:p>
          <a:p>
            <a:pPr marL="285750" indent="-285750" algn="just">
              <a:buFont typeface="Arial" panose="020B0604020202020204" pitchFamily="34" charset="0"/>
              <a:buChar char="•"/>
            </a:pPr>
            <a:r>
              <a:rPr lang="en-US" dirty="0"/>
              <a:t>The user control block is used to set nominal speed ,nominal tracking distance and stop distance.</a:t>
            </a:r>
          </a:p>
          <a:p>
            <a:pPr marL="285750" indent="-285750" algn="just">
              <a:buFont typeface="Arial" panose="020B0604020202020204" pitchFamily="34" charset="0"/>
              <a:buChar char="•"/>
            </a:pPr>
            <a:r>
              <a:rPr lang="en-US" dirty="0"/>
              <a:t>This data is further feed to ACC control block for desired speed calculation and speed reduction during turning.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69966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B70A88B-9FDD-FCAC-8E8E-1F7BC5600C62}"/>
              </a:ext>
            </a:extLst>
          </p:cNvPr>
          <p:cNvSpPr/>
          <p:nvPr/>
        </p:nvSpPr>
        <p:spPr>
          <a:xfrm>
            <a:off x="1318776" y="2461411"/>
            <a:ext cx="4074604" cy="1227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93C81DC0-0306-DABC-73B7-995A5552B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6" name="Straight Connector 5">
            <a:extLst>
              <a:ext uri="{FF2B5EF4-FFF2-40B4-BE49-F238E27FC236}">
                <a16:creationId xmlns:a16="http://schemas.microsoft.com/office/drawing/2014/main" id="{CE200783-5CE7-BE45-76C0-B76075D34C24}"/>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B90BC39F-690E-655A-1853-28D4E4B1FE3C}"/>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8" name="Rectangle 7">
            <a:extLst>
              <a:ext uri="{FF2B5EF4-FFF2-40B4-BE49-F238E27FC236}">
                <a16:creationId xmlns:a16="http://schemas.microsoft.com/office/drawing/2014/main" id="{34C74377-8D73-A764-E1CA-9ABFCE90DA9F}"/>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9" name="Rectangle 8">
            <a:extLst>
              <a:ext uri="{FF2B5EF4-FFF2-40B4-BE49-F238E27FC236}">
                <a16:creationId xmlns:a16="http://schemas.microsoft.com/office/drawing/2014/main" id="{96D6F8FA-E873-D67A-C046-71C029F5A2C7}"/>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pic>
        <p:nvPicPr>
          <p:cNvPr id="3" name="Picture 2">
            <a:extLst>
              <a:ext uri="{FF2B5EF4-FFF2-40B4-BE49-F238E27FC236}">
                <a16:creationId xmlns:a16="http://schemas.microsoft.com/office/drawing/2014/main" id="{3DE3AB88-699F-01DF-2F9C-53B56E04F7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131" y="3986409"/>
            <a:ext cx="1806623" cy="780008"/>
          </a:xfrm>
          <a:prstGeom prst="rect">
            <a:avLst/>
          </a:prstGeom>
        </p:spPr>
      </p:pic>
      <p:pic>
        <p:nvPicPr>
          <p:cNvPr id="11" name="Picture 10">
            <a:extLst>
              <a:ext uri="{FF2B5EF4-FFF2-40B4-BE49-F238E27FC236}">
                <a16:creationId xmlns:a16="http://schemas.microsoft.com/office/drawing/2014/main" id="{57F28C44-46AB-39A2-BB84-D78198EB9E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9398" y="2736212"/>
            <a:ext cx="1731734" cy="881131"/>
          </a:xfrm>
          <a:prstGeom prst="rect">
            <a:avLst/>
          </a:prstGeom>
        </p:spPr>
      </p:pic>
      <p:pic>
        <p:nvPicPr>
          <p:cNvPr id="13" name="Picture 12">
            <a:extLst>
              <a:ext uri="{FF2B5EF4-FFF2-40B4-BE49-F238E27FC236}">
                <a16:creationId xmlns:a16="http://schemas.microsoft.com/office/drawing/2014/main" id="{CACEAE6B-5034-D4C0-AEB4-EFA1181D32E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2353" y="4939008"/>
            <a:ext cx="1391328" cy="705462"/>
          </a:xfrm>
          <a:prstGeom prst="rect">
            <a:avLst/>
          </a:prstGeom>
        </p:spPr>
      </p:pic>
      <p:pic>
        <p:nvPicPr>
          <p:cNvPr id="19" name="Picture 18">
            <a:extLst>
              <a:ext uri="{FF2B5EF4-FFF2-40B4-BE49-F238E27FC236}">
                <a16:creationId xmlns:a16="http://schemas.microsoft.com/office/drawing/2014/main" id="{414993A8-8188-E985-7C87-730AB0A175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9247" y="2736212"/>
            <a:ext cx="1560116" cy="881131"/>
          </a:xfrm>
          <a:prstGeom prst="rect">
            <a:avLst/>
          </a:prstGeom>
        </p:spPr>
      </p:pic>
      <p:sp>
        <p:nvSpPr>
          <p:cNvPr id="22" name="Arrow: Right 21">
            <a:extLst>
              <a:ext uri="{FF2B5EF4-FFF2-40B4-BE49-F238E27FC236}">
                <a16:creationId xmlns:a16="http://schemas.microsoft.com/office/drawing/2014/main" id="{22295D5C-789E-A994-21FA-3B7FA81C42EF}"/>
              </a:ext>
            </a:extLst>
          </p:cNvPr>
          <p:cNvSpPr/>
          <p:nvPr/>
        </p:nvSpPr>
        <p:spPr>
          <a:xfrm>
            <a:off x="3239998" y="3008537"/>
            <a:ext cx="370383" cy="25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Arrow: Right 23">
            <a:extLst>
              <a:ext uri="{FF2B5EF4-FFF2-40B4-BE49-F238E27FC236}">
                <a16:creationId xmlns:a16="http://schemas.microsoft.com/office/drawing/2014/main" id="{5BD4C204-A6EC-D337-4A58-A9A9D91B666E}"/>
              </a:ext>
            </a:extLst>
          </p:cNvPr>
          <p:cNvSpPr/>
          <p:nvPr/>
        </p:nvSpPr>
        <p:spPr>
          <a:xfrm>
            <a:off x="2762981" y="4368240"/>
            <a:ext cx="1167135" cy="2040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rrow: Right 24">
            <a:extLst>
              <a:ext uri="{FF2B5EF4-FFF2-40B4-BE49-F238E27FC236}">
                <a16:creationId xmlns:a16="http://schemas.microsoft.com/office/drawing/2014/main" id="{786F5DD3-0CC1-07AF-E3A0-436800C8D09C}"/>
              </a:ext>
            </a:extLst>
          </p:cNvPr>
          <p:cNvSpPr/>
          <p:nvPr/>
        </p:nvSpPr>
        <p:spPr>
          <a:xfrm rot="5400000">
            <a:off x="4731753" y="3733372"/>
            <a:ext cx="267376" cy="223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F7072528-5E49-4448-9878-B97973F6ACCE}"/>
              </a:ext>
            </a:extLst>
          </p:cNvPr>
          <p:cNvSpPr txBox="1"/>
          <p:nvPr/>
        </p:nvSpPr>
        <p:spPr>
          <a:xfrm>
            <a:off x="2387944" y="2432594"/>
            <a:ext cx="2355884" cy="307777"/>
          </a:xfrm>
          <a:prstGeom prst="rect">
            <a:avLst/>
          </a:prstGeom>
          <a:noFill/>
        </p:spPr>
        <p:txBody>
          <a:bodyPr wrap="square" rtlCol="0">
            <a:spAutoFit/>
          </a:bodyPr>
          <a:lstStyle/>
          <a:p>
            <a:r>
              <a:rPr lang="en-US" sz="1400" b="1" dirty="0"/>
              <a:t>DATA PROCESSING BLOCK</a:t>
            </a:r>
          </a:p>
        </p:txBody>
      </p:sp>
      <p:pic>
        <p:nvPicPr>
          <p:cNvPr id="30" name="Picture 29">
            <a:extLst>
              <a:ext uri="{FF2B5EF4-FFF2-40B4-BE49-F238E27FC236}">
                <a16:creationId xmlns:a16="http://schemas.microsoft.com/office/drawing/2014/main" id="{F12E49B2-A225-5A5A-E2AA-09832CF9F39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22354" y="4114292"/>
            <a:ext cx="1391328" cy="658913"/>
          </a:xfrm>
          <a:prstGeom prst="rect">
            <a:avLst/>
          </a:prstGeom>
        </p:spPr>
      </p:pic>
      <p:sp>
        <p:nvSpPr>
          <p:cNvPr id="32" name="Arrow: Bent-Up 31">
            <a:extLst>
              <a:ext uri="{FF2B5EF4-FFF2-40B4-BE49-F238E27FC236}">
                <a16:creationId xmlns:a16="http://schemas.microsoft.com/office/drawing/2014/main" id="{F26DE6C3-9D0E-9EC5-C849-700C52E4737D}"/>
              </a:ext>
            </a:extLst>
          </p:cNvPr>
          <p:cNvSpPr/>
          <p:nvPr/>
        </p:nvSpPr>
        <p:spPr>
          <a:xfrm>
            <a:off x="2749016" y="4773204"/>
            <a:ext cx="1806623" cy="600135"/>
          </a:xfrm>
          <a:prstGeom prst="bentUpArrow">
            <a:avLst>
              <a:gd name="adj1" fmla="val 18680"/>
              <a:gd name="adj2" fmla="val 24473"/>
              <a:gd name="adj3" fmla="val 389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BC3F3E11-3AD8-8D75-453D-38163AA86318}"/>
              </a:ext>
            </a:extLst>
          </p:cNvPr>
          <p:cNvSpPr/>
          <p:nvPr/>
        </p:nvSpPr>
        <p:spPr>
          <a:xfrm rot="5400000">
            <a:off x="1822079" y="3797574"/>
            <a:ext cx="354518" cy="223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EFDB213-9ED7-B1EF-5339-D8E5C8F98FF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6312409" y="3921772"/>
            <a:ext cx="1893084" cy="1291862"/>
          </a:xfrm>
          <a:prstGeom prst="rect">
            <a:avLst/>
          </a:prstGeom>
        </p:spPr>
      </p:pic>
      <p:sp>
        <p:nvSpPr>
          <p:cNvPr id="10" name="Arrow: Right 9">
            <a:extLst>
              <a:ext uri="{FF2B5EF4-FFF2-40B4-BE49-F238E27FC236}">
                <a16:creationId xmlns:a16="http://schemas.microsoft.com/office/drawing/2014/main" id="{4560EABB-E0E7-F328-1613-BF08CAB75435}"/>
              </a:ext>
            </a:extLst>
          </p:cNvPr>
          <p:cNvSpPr/>
          <p:nvPr/>
        </p:nvSpPr>
        <p:spPr>
          <a:xfrm>
            <a:off x="5964457" y="4326317"/>
            <a:ext cx="370383" cy="25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Bent-Up 13">
            <a:extLst>
              <a:ext uri="{FF2B5EF4-FFF2-40B4-BE49-F238E27FC236}">
                <a16:creationId xmlns:a16="http://schemas.microsoft.com/office/drawing/2014/main" id="{5DD3E72D-51F7-C164-842A-871F04AD9798}"/>
              </a:ext>
            </a:extLst>
          </p:cNvPr>
          <p:cNvSpPr/>
          <p:nvPr/>
        </p:nvSpPr>
        <p:spPr>
          <a:xfrm rot="10800000" flipV="1">
            <a:off x="5203441" y="4773206"/>
            <a:ext cx="1606937" cy="600134"/>
          </a:xfrm>
          <a:prstGeom prst="bentUpArrow">
            <a:avLst>
              <a:gd name="adj1" fmla="val 18680"/>
              <a:gd name="adj2" fmla="val 24473"/>
              <a:gd name="adj3" fmla="val 389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Shape 14">
            <a:extLst>
              <a:ext uri="{FF2B5EF4-FFF2-40B4-BE49-F238E27FC236}">
                <a16:creationId xmlns:a16="http://schemas.microsoft.com/office/drawing/2014/main" id="{A37E3117-5A20-073F-6A88-4BDD4344B1F7}"/>
              </a:ext>
            </a:extLst>
          </p:cNvPr>
          <p:cNvSpPr/>
          <p:nvPr/>
        </p:nvSpPr>
        <p:spPr>
          <a:xfrm flipH="1">
            <a:off x="6810376" y="5142313"/>
            <a:ext cx="791377" cy="231026"/>
          </a:xfrm>
          <a:prstGeom prst="corner">
            <a:avLst>
              <a:gd name="adj1" fmla="val 484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Bent-Up 15">
            <a:extLst>
              <a:ext uri="{FF2B5EF4-FFF2-40B4-BE49-F238E27FC236}">
                <a16:creationId xmlns:a16="http://schemas.microsoft.com/office/drawing/2014/main" id="{C09E7F7A-D88B-F78C-061E-C9F9E2DCAA3E}"/>
              </a:ext>
            </a:extLst>
          </p:cNvPr>
          <p:cNvSpPr/>
          <p:nvPr/>
        </p:nvSpPr>
        <p:spPr>
          <a:xfrm rot="10800000">
            <a:off x="1999337" y="2170529"/>
            <a:ext cx="5145326" cy="530877"/>
          </a:xfrm>
          <a:prstGeom prst="bentUpArrow">
            <a:avLst>
              <a:gd name="adj1" fmla="val 18680"/>
              <a:gd name="adj2" fmla="val 24473"/>
              <a:gd name="adj3" fmla="val 389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4F9A1F-0AC2-90F8-0811-C1DE1697F2D1}"/>
              </a:ext>
            </a:extLst>
          </p:cNvPr>
          <p:cNvSpPr/>
          <p:nvPr/>
        </p:nvSpPr>
        <p:spPr>
          <a:xfrm>
            <a:off x="7050104" y="2285858"/>
            <a:ext cx="93019" cy="1700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7">
            <a:extLst>
              <a:ext uri="{FF2B5EF4-FFF2-40B4-BE49-F238E27FC236}">
                <a16:creationId xmlns:a16="http://schemas.microsoft.com/office/drawing/2014/main" id="{FACDFF59-8089-58C6-8E71-B7DB44ED512F}"/>
              </a:ext>
            </a:extLst>
          </p:cNvPr>
          <p:cNvSpPr txBox="1">
            <a:spLocks/>
          </p:cNvSpPr>
          <p:nvPr/>
        </p:nvSpPr>
        <p:spPr>
          <a:xfrm>
            <a:off x="-381819" y="845377"/>
            <a:ext cx="9495190" cy="1143008"/>
          </a:xfrm>
          <a:prstGeom prst="rect">
            <a:avLst/>
          </a:prstGeom>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spc="50" dirty="0">
                <a:ln w="11430"/>
                <a:effectLst>
                  <a:outerShdw blurRad="76200" dist="50800" dir="5400000" algn="tl" rotWithShape="0">
                    <a:srgbClr val="000000">
                      <a:alpha val="65000"/>
                    </a:srgbClr>
                  </a:outerShdw>
                </a:effectLst>
              </a:rPr>
              <a:t>BLOCK DIAGRAM</a:t>
            </a:r>
          </a:p>
        </p:txBody>
      </p:sp>
    </p:spTree>
    <p:extLst>
      <p:ext uri="{BB962C8B-B14F-4D97-AF65-F5344CB8AC3E}">
        <p14:creationId xmlns:p14="http://schemas.microsoft.com/office/powerpoint/2010/main" val="66206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15EE34-8B54-5659-727F-6D55D27B0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7" name="Straight Connector 6">
            <a:extLst>
              <a:ext uri="{FF2B5EF4-FFF2-40B4-BE49-F238E27FC236}">
                <a16:creationId xmlns:a16="http://schemas.microsoft.com/office/drawing/2014/main" id="{1E70DD20-F8BD-30D8-B9ED-6D9B92BABA38}"/>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27B18201-433A-BEE1-F2F0-BE3F1251E4E1}"/>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9" name="Rectangle 8">
            <a:extLst>
              <a:ext uri="{FF2B5EF4-FFF2-40B4-BE49-F238E27FC236}">
                <a16:creationId xmlns:a16="http://schemas.microsoft.com/office/drawing/2014/main" id="{7D413DDA-992D-F081-3E09-DB22BD14F618}"/>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7E54784C-3705-43FB-CE31-FEFE12DE3195}"/>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
        <p:nvSpPr>
          <p:cNvPr id="28" name="Title 7">
            <a:extLst>
              <a:ext uri="{FF2B5EF4-FFF2-40B4-BE49-F238E27FC236}">
                <a16:creationId xmlns:a16="http://schemas.microsoft.com/office/drawing/2014/main" id="{87E211EB-92FA-09D6-229C-0299E5A4D475}"/>
              </a:ext>
            </a:extLst>
          </p:cNvPr>
          <p:cNvSpPr txBox="1">
            <a:spLocks/>
          </p:cNvSpPr>
          <p:nvPr/>
        </p:nvSpPr>
        <p:spPr>
          <a:xfrm>
            <a:off x="-381819" y="845377"/>
            <a:ext cx="9495190" cy="1143008"/>
          </a:xfrm>
          <a:prstGeom prst="rect">
            <a:avLst/>
          </a:prstGeom>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spc="50" dirty="0">
                <a:ln w="11430"/>
                <a:effectLst>
                  <a:outerShdw blurRad="76200" dist="50800" dir="5400000" algn="tl" rotWithShape="0">
                    <a:srgbClr val="000000">
                      <a:alpha val="65000"/>
                    </a:srgbClr>
                  </a:outerShdw>
                </a:effectLst>
              </a:rPr>
              <a:t>FLOWCHART </a:t>
            </a:r>
          </a:p>
        </p:txBody>
      </p:sp>
      <mc:AlternateContent xmlns:mc="http://schemas.openxmlformats.org/markup-compatibility/2006" xmlns:p14="http://schemas.microsoft.com/office/powerpoint/2010/main">
        <mc:Choice Requires="p14">
          <p:contentPart p14:bwMode="auto" r:id="rId3">
            <p14:nvContentPartPr>
              <p14:cNvPr id="31" name="Ink 30">
                <a:extLst>
                  <a:ext uri="{FF2B5EF4-FFF2-40B4-BE49-F238E27FC236}">
                    <a16:creationId xmlns:a16="http://schemas.microsoft.com/office/drawing/2014/main" id="{B09AD134-0A2C-94ED-5A82-F294993AC948}"/>
                  </a:ext>
                </a:extLst>
              </p14:cNvPr>
              <p14:cNvContentPartPr/>
              <p14:nvPr/>
            </p14:nvContentPartPr>
            <p14:xfrm>
              <a:off x="1240758" y="1763273"/>
              <a:ext cx="360" cy="360"/>
            </p14:xfrm>
          </p:contentPart>
        </mc:Choice>
        <mc:Fallback xmlns="">
          <p:pic>
            <p:nvPicPr>
              <p:cNvPr id="31" name="Ink 30">
                <a:extLst>
                  <a:ext uri="{FF2B5EF4-FFF2-40B4-BE49-F238E27FC236}">
                    <a16:creationId xmlns:a16="http://schemas.microsoft.com/office/drawing/2014/main" id="{B09AD134-0A2C-94ED-5A82-F294993AC948}"/>
                  </a:ext>
                </a:extLst>
              </p:cNvPr>
              <p:cNvPicPr/>
              <p:nvPr/>
            </p:nvPicPr>
            <p:blipFill>
              <a:blip r:embed="rId4"/>
              <a:stretch>
                <a:fillRect/>
              </a:stretch>
            </p:blipFill>
            <p:spPr>
              <a:xfrm>
                <a:off x="1222758" y="174527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2" name="Ink 31">
                <a:extLst>
                  <a:ext uri="{FF2B5EF4-FFF2-40B4-BE49-F238E27FC236}">
                    <a16:creationId xmlns:a16="http://schemas.microsoft.com/office/drawing/2014/main" id="{DAF47F8E-AFA5-D039-FA99-75368BA3675F}"/>
                  </a:ext>
                </a:extLst>
              </p14:cNvPr>
              <p14:cNvContentPartPr/>
              <p14:nvPr/>
            </p14:nvContentPartPr>
            <p14:xfrm>
              <a:off x="147078" y="2183033"/>
              <a:ext cx="422280" cy="323640"/>
            </p14:xfrm>
          </p:contentPart>
        </mc:Choice>
        <mc:Fallback xmlns="">
          <p:pic>
            <p:nvPicPr>
              <p:cNvPr id="32" name="Ink 31">
                <a:extLst>
                  <a:ext uri="{FF2B5EF4-FFF2-40B4-BE49-F238E27FC236}">
                    <a16:creationId xmlns:a16="http://schemas.microsoft.com/office/drawing/2014/main" id="{DAF47F8E-AFA5-D039-FA99-75368BA3675F}"/>
                  </a:ext>
                </a:extLst>
              </p:cNvPr>
              <p:cNvPicPr/>
              <p:nvPr/>
            </p:nvPicPr>
            <p:blipFill>
              <a:blip r:embed="rId6"/>
              <a:stretch>
                <a:fillRect/>
              </a:stretch>
            </p:blipFill>
            <p:spPr>
              <a:xfrm>
                <a:off x="129438" y="2165033"/>
                <a:ext cx="45792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6" name="Ink 35">
                <a:extLst>
                  <a:ext uri="{FF2B5EF4-FFF2-40B4-BE49-F238E27FC236}">
                    <a16:creationId xmlns:a16="http://schemas.microsoft.com/office/drawing/2014/main" id="{A05A01BC-364F-01A3-2804-42C783DD0B3C}"/>
                  </a:ext>
                </a:extLst>
              </p14:cNvPr>
              <p14:cNvContentPartPr/>
              <p14:nvPr/>
            </p14:nvContentPartPr>
            <p14:xfrm>
              <a:off x="615798" y="5849633"/>
              <a:ext cx="448560" cy="327960"/>
            </p14:xfrm>
          </p:contentPart>
        </mc:Choice>
        <mc:Fallback xmlns="">
          <p:pic>
            <p:nvPicPr>
              <p:cNvPr id="36" name="Ink 35">
                <a:extLst>
                  <a:ext uri="{FF2B5EF4-FFF2-40B4-BE49-F238E27FC236}">
                    <a16:creationId xmlns:a16="http://schemas.microsoft.com/office/drawing/2014/main" id="{A05A01BC-364F-01A3-2804-42C783DD0B3C}"/>
                  </a:ext>
                </a:extLst>
              </p:cNvPr>
              <p:cNvPicPr/>
              <p:nvPr/>
            </p:nvPicPr>
            <p:blipFill>
              <a:blip r:embed="rId8"/>
              <a:stretch>
                <a:fillRect/>
              </a:stretch>
            </p:blipFill>
            <p:spPr>
              <a:xfrm>
                <a:off x="597798" y="5831993"/>
                <a:ext cx="48420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8" name="Ink 37">
                <a:extLst>
                  <a:ext uri="{FF2B5EF4-FFF2-40B4-BE49-F238E27FC236}">
                    <a16:creationId xmlns:a16="http://schemas.microsoft.com/office/drawing/2014/main" id="{1F719233-F021-EA0E-4414-2318A85D76A5}"/>
                  </a:ext>
                </a:extLst>
              </p14:cNvPr>
              <p14:cNvContentPartPr/>
              <p14:nvPr/>
            </p14:nvContentPartPr>
            <p14:xfrm>
              <a:off x="502038" y="5467313"/>
              <a:ext cx="404280" cy="570600"/>
            </p14:xfrm>
          </p:contentPart>
        </mc:Choice>
        <mc:Fallback xmlns="">
          <p:pic>
            <p:nvPicPr>
              <p:cNvPr id="38" name="Ink 37">
                <a:extLst>
                  <a:ext uri="{FF2B5EF4-FFF2-40B4-BE49-F238E27FC236}">
                    <a16:creationId xmlns:a16="http://schemas.microsoft.com/office/drawing/2014/main" id="{1F719233-F021-EA0E-4414-2318A85D76A5}"/>
                  </a:ext>
                </a:extLst>
              </p:cNvPr>
              <p:cNvPicPr/>
              <p:nvPr/>
            </p:nvPicPr>
            <p:blipFill>
              <a:blip r:embed="rId10"/>
              <a:stretch>
                <a:fillRect/>
              </a:stretch>
            </p:blipFill>
            <p:spPr>
              <a:xfrm>
                <a:off x="484038" y="5449313"/>
                <a:ext cx="439920" cy="606240"/>
              </a:xfrm>
              <a:prstGeom prst="rect">
                <a:avLst/>
              </a:prstGeom>
            </p:spPr>
          </p:pic>
        </mc:Fallback>
      </mc:AlternateContent>
      <p:pic>
        <p:nvPicPr>
          <p:cNvPr id="82" name="Picture 81">
            <a:extLst>
              <a:ext uri="{FF2B5EF4-FFF2-40B4-BE49-F238E27FC236}">
                <a16:creationId xmlns:a16="http://schemas.microsoft.com/office/drawing/2014/main" id="{800A0C99-F63B-B707-D149-E7F8F7276F4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2038" y="2046875"/>
            <a:ext cx="7951367" cy="3798016"/>
          </a:xfrm>
          <a:prstGeom prst="rect">
            <a:avLst/>
          </a:prstGeom>
        </p:spPr>
      </p:pic>
    </p:spTree>
    <p:extLst>
      <p:ext uri="{BB962C8B-B14F-4D97-AF65-F5344CB8AC3E}">
        <p14:creationId xmlns:p14="http://schemas.microsoft.com/office/powerpoint/2010/main" val="2830786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A2AD-C76B-3F48-0F53-47F4B9540AB1}"/>
              </a:ext>
            </a:extLst>
          </p:cNvPr>
          <p:cNvSpPr>
            <a:spLocks noGrp="1"/>
          </p:cNvSpPr>
          <p:nvPr>
            <p:ph type="title"/>
          </p:nvPr>
        </p:nvSpPr>
        <p:spPr>
          <a:xfrm>
            <a:off x="419072" y="939950"/>
            <a:ext cx="8229600" cy="562074"/>
          </a:xfrm>
        </p:spPr>
        <p:txBody>
          <a:bodyPr>
            <a:noAutofit/>
          </a:bodyPr>
          <a:lstStyle/>
          <a:p>
            <a:r>
              <a:rPr lang="en-US" sz="3600" dirty="0">
                <a:latin typeface="Times New Roman" panose="02020603050405020304" pitchFamily="18" charset="0"/>
                <a:cs typeface="Times New Roman" panose="02020603050405020304" pitchFamily="18" charset="0"/>
              </a:rPr>
              <a:t>IMPLEMENTATION</a:t>
            </a:r>
            <a:r>
              <a:rPr lang="en-US" sz="3600" dirty="0"/>
              <a:t> </a:t>
            </a:r>
            <a:r>
              <a:rPr lang="en-US" sz="3600" dirty="0">
                <a:latin typeface="Times New Roman" panose="02020603050405020304" pitchFamily="18" charset="0"/>
                <a:cs typeface="Times New Roman" panose="02020603050405020304" pitchFamily="18" charset="0"/>
              </a:rPr>
              <a:t>DETAILS</a:t>
            </a:r>
          </a:p>
        </p:txBody>
      </p:sp>
      <p:sp>
        <p:nvSpPr>
          <p:cNvPr id="10" name="Content Placeholder 9">
            <a:extLst>
              <a:ext uri="{FF2B5EF4-FFF2-40B4-BE49-F238E27FC236}">
                <a16:creationId xmlns:a16="http://schemas.microsoft.com/office/drawing/2014/main" id="{A8F6D302-500A-3E1C-D590-321E5A94CCF1}"/>
              </a:ext>
            </a:extLst>
          </p:cNvPr>
          <p:cNvSpPr>
            <a:spLocks noGrp="1"/>
          </p:cNvSpPr>
          <p:nvPr>
            <p:ph idx="1"/>
          </p:nvPr>
        </p:nvSpPr>
        <p:spPr>
          <a:xfrm>
            <a:off x="15010" y="1772816"/>
            <a:ext cx="8229600" cy="4525963"/>
          </a:xfrm>
        </p:spPr>
        <p:txBody>
          <a:bodyPr/>
          <a:lstStyle/>
          <a:p>
            <a:pPr marL="0" indent="0">
              <a:buNone/>
            </a:pPr>
            <a:r>
              <a:rPr lang="en-US" dirty="0"/>
              <a:t>SYSTEM ARCHITECTURE</a:t>
            </a:r>
          </a:p>
          <a:p>
            <a:endParaRPr lang="en-US" dirty="0"/>
          </a:p>
        </p:txBody>
      </p:sp>
      <p:pic>
        <p:nvPicPr>
          <p:cNvPr id="12" name="Picture 11">
            <a:extLst>
              <a:ext uri="{FF2B5EF4-FFF2-40B4-BE49-F238E27FC236}">
                <a16:creationId xmlns:a16="http://schemas.microsoft.com/office/drawing/2014/main" id="{BEEC9095-41CE-D813-71D1-7B9E039B9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4904"/>
            <a:ext cx="9144000" cy="3216125"/>
          </a:xfrm>
          <a:prstGeom prst="rect">
            <a:avLst/>
          </a:prstGeom>
        </p:spPr>
      </p:pic>
      <p:pic>
        <p:nvPicPr>
          <p:cNvPr id="3" name="Picture 2">
            <a:extLst>
              <a:ext uri="{FF2B5EF4-FFF2-40B4-BE49-F238E27FC236}">
                <a16:creationId xmlns:a16="http://schemas.microsoft.com/office/drawing/2014/main" id="{A77E6AB6-D401-2CE7-3AB1-B49D632D5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5" name="Straight Connector 4">
            <a:extLst>
              <a:ext uri="{FF2B5EF4-FFF2-40B4-BE49-F238E27FC236}">
                <a16:creationId xmlns:a16="http://schemas.microsoft.com/office/drawing/2014/main" id="{D839C6D9-490E-A631-D0C8-6F1FAE36C775}"/>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07B37758-E636-19BB-D70B-9C93468C02CE}"/>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7" name="Rectangle 6">
            <a:extLst>
              <a:ext uri="{FF2B5EF4-FFF2-40B4-BE49-F238E27FC236}">
                <a16:creationId xmlns:a16="http://schemas.microsoft.com/office/drawing/2014/main" id="{719462E8-7C96-E1FB-E200-487DC198B696}"/>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2AD7C767-E8D3-F8FF-71FE-9C3AD71717A6}"/>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Tree>
    <p:extLst>
      <p:ext uri="{BB962C8B-B14F-4D97-AF65-F5344CB8AC3E}">
        <p14:creationId xmlns:p14="http://schemas.microsoft.com/office/powerpoint/2010/main" val="2606341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664E-AD45-1989-6B0C-0F74FF8FF33C}"/>
              </a:ext>
            </a:extLst>
          </p:cNvPr>
          <p:cNvSpPr>
            <a:spLocks noGrp="1"/>
          </p:cNvSpPr>
          <p:nvPr>
            <p:ph type="title"/>
          </p:nvPr>
        </p:nvSpPr>
        <p:spPr>
          <a:xfrm>
            <a:off x="0" y="836712"/>
            <a:ext cx="3250704" cy="850106"/>
          </a:xfrm>
        </p:spPr>
        <p:txBody>
          <a:bodyPr/>
          <a:lstStyle/>
          <a:p>
            <a:r>
              <a:rPr lang="en-US" dirty="0"/>
              <a:t>Capture CSI</a:t>
            </a:r>
          </a:p>
        </p:txBody>
      </p:sp>
      <p:sp>
        <p:nvSpPr>
          <p:cNvPr id="3" name="Content Placeholder 2">
            <a:extLst>
              <a:ext uri="{FF2B5EF4-FFF2-40B4-BE49-F238E27FC236}">
                <a16:creationId xmlns:a16="http://schemas.microsoft.com/office/drawing/2014/main" id="{BE412691-E001-8845-DE40-4164CF5217B3}"/>
              </a:ext>
            </a:extLst>
          </p:cNvPr>
          <p:cNvSpPr>
            <a:spLocks noGrp="1"/>
          </p:cNvSpPr>
          <p:nvPr>
            <p:ph idx="1"/>
          </p:nvPr>
        </p:nvSpPr>
        <p:spPr>
          <a:xfrm>
            <a:off x="457200" y="1916832"/>
            <a:ext cx="8229600" cy="4525963"/>
          </a:xfrm>
        </p:spPr>
        <p:txBody>
          <a:bodyPr/>
          <a:lstStyle/>
          <a:p>
            <a:r>
              <a:rPr lang="en-US" dirty="0"/>
              <a:t>INPUTS</a:t>
            </a:r>
          </a:p>
          <a:p>
            <a:r>
              <a:rPr lang="en-US" dirty="0"/>
              <a:t>Data from CSI Camera</a:t>
            </a:r>
          </a:p>
          <a:p>
            <a:endParaRPr lang="en-US" dirty="0"/>
          </a:p>
          <a:p>
            <a:r>
              <a:rPr lang="en-US" dirty="0"/>
              <a:t>OUTPUTS</a:t>
            </a:r>
          </a:p>
          <a:p>
            <a:r>
              <a:rPr lang="en-US" dirty="0"/>
              <a:t>RGB Image </a:t>
            </a:r>
          </a:p>
        </p:txBody>
      </p:sp>
      <p:pic>
        <p:nvPicPr>
          <p:cNvPr id="6" name="Picture 5">
            <a:extLst>
              <a:ext uri="{FF2B5EF4-FFF2-40B4-BE49-F238E27FC236}">
                <a16:creationId xmlns:a16="http://schemas.microsoft.com/office/drawing/2014/main" id="{0C10A307-BD0E-1708-A2BE-EAA16F348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6269" y="2276872"/>
            <a:ext cx="3600531" cy="2880320"/>
          </a:xfrm>
          <a:prstGeom prst="rect">
            <a:avLst/>
          </a:prstGeom>
        </p:spPr>
      </p:pic>
      <p:pic>
        <p:nvPicPr>
          <p:cNvPr id="4" name="Picture 3">
            <a:extLst>
              <a:ext uri="{FF2B5EF4-FFF2-40B4-BE49-F238E27FC236}">
                <a16:creationId xmlns:a16="http://schemas.microsoft.com/office/drawing/2014/main" id="{1D526EB8-E0E8-8472-9CC2-E613EEE0A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5" name="Straight Connector 4">
            <a:extLst>
              <a:ext uri="{FF2B5EF4-FFF2-40B4-BE49-F238E27FC236}">
                <a16:creationId xmlns:a16="http://schemas.microsoft.com/office/drawing/2014/main" id="{80A64E92-1779-A2AA-019E-89A459814DC9}"/>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2E836B95-E8B6-1A3D-5057-7508662A0E9D}"/>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8" name="Rectangle 7">
            <a:extLst>
              <a:ext uri="{FF2B5EF4-FFF2-40B4-BE49-F238E27FC236}">
                <a16:creationId xmlns:a16="http://schemas.microsoft.com/office/drawing/2014/main" id="{C9816ABE-6466-0381-6AC8-456EB68180A4}"/>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9" name="Rectangle 8">
            <a:extLst>
              <a:ext uri="{FF2B5EF4-FFF2-40B4-BE49-F238E27FC236}">
                <a16:creationId xmlns:a16="http://schemas.microsoft.com/office/drawing/2014/main" id="{379E87F8-83E9-06D4-469B-B8557F74965E}"/>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Tree>
    <p:extLst>
      <p:ext uri="{BB962C8B-B14F-4D97-AF65-F5344CB8AC3E}">
        <p14:creationId xmlns:p14="http://schemas.microsoft.com/office/powerpoint/2010/main" val="2068933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813A-C65A-446F-CDF1-0907D794651F}"/>
              </a:ext>
            </a:extLst>
          </p:cNvPr>
          <p:cNvSpPr>
            <a:spLocks noGrp="1"/>
          </p:cNvSpPr>
          <p:nvPr>
            <p:ph type="title"/>
          </p:nvPr>
        </p:nvSpPr>
        <p:spPr>
          <a:xfrm>
            <a:off x="444015" y="909321"/>
            <a:ext cx="5915000" cy="778098"/>
          </a:xfrm>
        </p:spPr>
        <p:txBody>
          <a:bodyPr/>
          <a:lstStyle/>
          <a:p>
            <a:r>
              <a:rPr lang="en-US" dirty="0"/>
              <a:t>ColourThresholding HSV</a:t>
            </a:r>
          </a:p>
        </p:txBody>
      </p:sp>
      <p:sp>
        <p:nvSpPr>
          <p:cNvPr id="3" name="Content Placeholder 2">
            <a:extLst>
              <a:ext uri="{FF2B5EF4-FFF2-40B4-BE49-F238E27FC236}">
                <a16:creationId xmlns:a16="http://schemas.microsoft.com/office/drawing/2014/main" id="{2B41F3A3-B0DD-A45B-785E-61A0921A9B8D}"/>
              </a:ext>
            </a:extLst>
          </p:cNvPr>
          <p:cNvSpPr>
            <a:spLocks noGrp="1"/>
          </p:cNvSpPr>
          <p:nvPr>
            <p:ph idx="1"/>
          </p:nvPr>
        </p:nvSpPr>
        <p:spPr>
          <a:xfrm>
            <a:off x="397768" y="2204864"/>
            <a:ext cx="8229600" cy="4525963"/>
          </a:xfrm>
        </p:spPr>
        <p:txBody>
          <a:bodyPr/>
          <a:lstStyle/>
          <a:p>
            <a:r>
              <a:rPr lang="en-US" dirty="0"/>
              <a:t>Inputs</a:t>
            </a:r>
          </a:p>
          <a:p>
            <a:r>
              <a:rPr lang="en-US" dirty="0"/>
              <a:t>RGB Image</a:t>
            </a:r>
          </a:p>
          <a:p>
            <a:endParaRPr lang="en-US" dirty="0"/>
          </a:p>
          <a:p>
            <a:r>
              <a:rPr lang="en-US" dirty="0"/>
              <a:t>Outputs</a:t>
            </a:r>
          </a:p>
          <a:p>
            <a:r>
              <a:rPr lang="en-US" dirty="0"/>
              <a:t>Binary Image</a:t>
            </a:r>
          </a:p>
        </p:txBody>
      </p:sp>
      <p:pic>
        <p:nvPicPr>
          <p:cNvPr id="6" name="Picture 5">
            <a:extLst>
              <a:ext uri="{FF2B5EF4-FFF2-40B4-BE49-F238E27FC236}">
                <a16:creationId xmlns:a16="http://schemas.microsoft.com/office/drawing/2014/main" id="{ECFD3B33-C8F5-B629-03A0-8D740F4A78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517" y="2276872"/>
            <a:ext cx="4320480" cy="2808312"/>
          </a:xfrm>
          <a:prstGeom prst="rect">
            <a:avLst/>
          </a:prstGeom>
        </p:spPr>
      </p:pic>
      <p:pic>
        <p:nvPicPr>
          <p:cNvPr id="5" name="Picture 4">
            <a:extLst>
              <a:ext uri="{FF2B5EF4-FFF2-40B4-BE49-F238E27FC236}">
                <a16:creationId xmlns:a16="http://schemas.microsoft.com/office/drawing/2014/main" id="{E9900960-1AD4-8974-61ED-8E2578EA3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7" name="Straight Connector 6">
            <a:extLst>
              <a:ext uri="{FF2B5EF4-FFF2-40B4-BE49-F238E27FC236}">
                <a16:creationId xmlns:a16="http://schemas.microsoft.com/office/drawing/2014/main" id="{4B9B6F0F-3FBD-D66E-7267-CD409BB4C7A0}"/>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BC640A5D-7F2B-497D-C841-1E49D66A5E5B}"/>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9" name="Rectangle 8">
            <a:extLst>
              <a:ext uri="{FF2B5EF4-FFF2-40B4-BE49-F238E27FC236}">
                <a16:creationId xmlns:a16="http://schemas.microsoft.com/office/drawing/2014/main" id="{27F742E0-8A4C-B117-552C-F2C4B17193AD}"/>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9217DBC8-A936-F3BA-9471-025463E76868}"/>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Tree>
    <p:extLst>
      <p:ext uri="{BB962C8B-B14F-4D97-AF65-F5344CB8AC3E}">
        <p14:creationId xmlns:p14="http://schemas.microsoft.com/office/powerpoint/2010/main" val="1709694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3DFD-EF31-BB90-6067-8981F1AFBA52}"/>
              </a:ext>
            </a:extLst>
          </p:cNvPr>
          <p:cNvSpPr>
            <a:spLocks noGrp="1"/>
          </p:cNvSpPr>
          <p:nvPr>
            <p:ph type="title"/>
          </p:nvPr>
        </p:nvSpPr>
        <p:spPr>
          <a:xfrm>
            <a:off x="-23327" y="836712"/>
            <a:ext cx="4690864" cy="706090"/>
          </a:xfrm>
        </p:spPr>
        <p:txBody>
          <a:bodyPr>
            <a:normAutofit fontScale="90000"/>
          </a:bodyPr>
          <a:lstStyle/>
          <a:p>
            <a:r>
              <a:rPr lang="en-US" dirty="0"/>
              <a:t>Region of Interest</a:t>
            </a:r>
          </a:p>
        </p:txBody>
      </p:sp>
      <p:sp>
        <p:nvSpPr>
          <p:cNvPr id="3" name="Content Placeholder 2">
            <a:extLst>
              <a:ext uri="{FF2B5EF4-FFF2-40B4-BE49-F238E27FC236}">
                <a16:creationId xmlns:a16="http://schemas.microsoft.com/office/drawing/2014/main" id="{E383EBC2-D801-04F2-3C07-748334E183DE}"/>
              </a:ext>
            </a:extLst>
          </p:cNvPr>
          <p:cNvSpPr>
            <a:spLocks noGrp="1"/>
          </p:cNvSpPr>
          <p:nvPr>
            <p:ph idx="1"/>
          </p:nvPr>
        </p:nvSpPr>
        <p:spPr>
          <a:xfrm>
            <a:off x="323528" y="1830387"/>
            <a:ext cx="8229600" cy="4525963"/>
          </a:xfrm>
        </p:spPr>
        <p:txBody>
          <a:bodyPr/>
          <a:lstStyle/>
          <a:p>
            <a:r>
              <a:rPr lang="en-US" dirty="0"/>
              <a:t>INPUTS</a:t>
            </a:r>
          </a:p>
          <a:p>
            <a:r>
              <a:rPr lang="en-US" sz="2800" dirty="0"/>
              <a:t>Binary Image</a:t>
            </a:r>
          </a:p>
          <a:p>
            <a:r>
              <a:rPr lang="en-US" sz="2800" dirty="0"/>
              <a:t>ROI</a:t>
            </a:r>
          </a:p>
          <a:p>
            <a:endParaRPr lang="en-US" dirty="0"/>
          </a:p>
          <a:p>
            <a:r>
              <a:rPr lang="en-US" dirty="0"/>
              <a:t>OUTPUTS</a:t>
            </a:r>
          </a:p>
          <a:p>
            <a:r>
              <a:rPr lang="en-US" sz="2800" dirty="0"/>
              <a:t>ROI Binary Image</a:t>
            </a:r>
          </a:p>
          <a:p>
            <a:endParaRPr lang="en-US" sz="2800" dirty="0"/>
          </a:p>
          <a:p>
            <a:pPr marL="457200" lvl="1" indent="0">
              <a:buNone/>
            </a:pPr>
            <a:endParaRPr lang="en-US" dirty="0"/>
          </a:p>
        </p:txBody>
      </p:sp>
      <p:pic>
        <p:nvPicPr>
          <p:cNvPr id="6" name="Picture 5">
            <a:extLst>
              <a:ext uri="{FF2B5EF4-FFF2-40B4-BE49-F238E27FC236}">
                <a16:creationId xmlns:a16="http://schemas.microsoft.com/office/drawing/2014/main" id="{1189A649-4229-9778-5B98-7B6916830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2151561"/>
            <a:ext cx="5230761" cy="3355130"/>
          </a:xfrm>
          <a:prstGeom prst="rect">
            <a:avLst/>
          </a:prstGeom>
        </p:spPr>
      </p:pic>
      <p:pic>
        <p:nvPicPr>
          <p:cNvPr id="5" name="Picture 4">
            <a:extLst>
              <a:ext uri="{FF2B5EF4-FFF2-40B4-BE49-F238E27FC236}">
                <a16:creationId xmlns:a16="http://schemas.microsoft.com/office/drawing/2014/main" id="{444C3636-DD12-DB39-0C95-5B299C589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7" name="Straight Connector 6">
            <a:extLst>
              <a:ext uri="{FF2B5EF4-FFF2-40B4-BE49-F238E27FC236}">
                <a16:creationId xmlns:a16="http://schemas.microsoft.com/office/drawing/2014/main" id="{24BC1019-E6BF-7CA6-0E23-91B81823F293}"/>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AA3C62AD-408D-F0EE-79EC-6506AD47F934}"/>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9" name="Rectangle 8">
            <a:extLst>
              <a:ext uri="{FF2B5EF4-FFF2-40B4-BE49-F238E27FC236}">
                <a16:creationId xmlns:a16="http://schemas.microsoft.com/office/drawing/2014/main" id="{7A02E7AA-4703-25C9-0D3B-EA3BB0748F1C}"/>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29B5A016-DDB1-5271-4334-7CA214B804C4}"/>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Tree>
    <p:extLst>
      <p:ext uri="{BB962C8B-B14F-4D97-AF65-F5344CB8AC3E}">
        <p14:creationId xmlns:p14="http://schemas.microsoft.com/office/powerpoint/2010/main" val="4135108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58B8-9A6E-4BDC-2376-B38F79A660A2}"/>
              </a:ext>
            </a:extLst>
          </p:cNvPr>
          <p:cNvSpPr>
            <a:spLocks noGrp="1"/>
          </p:cNvSpPr>
          <p:nvPr>
            <p:ph type="title"/>
          </p:nvPr>
        </p:nvSpPr>
        <p:spPr>
          <a:xfrm>
            <a:off x="0" y="1058232"/>
            <a:ext cx="3754760" cy="457199"/>
          </a:xfrm>
        </p:spPr>
        <p:txBody>
          <a:bodyPr>
            <a:normAutofit fontScale="90000"/>
          </a:bodyPr>
          <a:lstStyle/>
          <a:p>
            <a:r>
              <a:rPr lang="en-US" dirty="0"/>
              <a:t>LANE LOCATION</a:t>
            </a:r>
          </a:p>
        </p:txBody>
      </p:sp>
      <p:sp>
        <p:nvSpPr>
          <p:cNvPr id="3" name="Content Placeholder 2">
            <a:extLst>
              <a:ext uri="{FF2B5EF4-FFF2-40B4-BE49-F238E27FC236}">
                <a16:creationId xmlns:a16="http://schemas.microsoft.com/office/drawing/2014/main" id="{4F480360-1925-CA35-0600-1A968704A184}"/>
              </a:ext>
            </a:extLst>
          </p:cNvPr>
          <p:cNvSpPr>
            <a:spLocks noGrp="1"/>
          </p:cNvSpPr>
          <p:nvPr>
            <p:ph idx="1"/>
          </p:nvPr>
        </p:nvSpPr>
        <p:spPr>
          <a:xfrm>
            <a:off x="457200" y="1772816"/>
            <a:ext cx="8229600" cy="4525963"/>
          </a:xfrm>
        </p:spPr>
        <p:txBody>
          <a:bodyPr/>
          <a:lstStyle/>
          <a:p>
            <a:pPr marL="0" indent="0">
              <a:buNone/>
            </a:pPr>
            <a:r>
              <a:rPr lang="en-US" dirty="0"/>
              <a:t> INPUTS</a:t>
            </a:r>
          </a:p>
          <a:p>
            <a:r>
              <a:rPr lang="en-US" sz="2800" dirty="0"/>
              <a:t>Binary Image</a:t>
            </a:r>
          </a:p>
          <a:p>
            <a:r>
              <a:rPr lang="en-US" sz="2800" dirty="0"/>
              <a:t>Nominal Lane Location</a:t>
            </a:r>
          </a:p>
          <a:p>
            <a:pPr marL="0" indent="0">
              <a:buNone/>
            </a:pPr>
            <a:r>
              <a:rPr lang="en-US" dirty="0"/>
              <a:t> </a:t>
            </a:r>
          </a:p>
          <a:p>
            <a:pPr marL="0" indent="0">
              <a:buNone/>
            </a:pPr>
            <a:r>
              <a:rPr lang="en-US" dirty="0"/>
              <a:t> OUTPUTS</a:t>
            </a:r>
          </a:p>
          <a:p>
            <a:r>
              <a:rPr lang="en-US" sz="2800" dirty="0"/>
              <a:t>Centroid</a:t>
            </a:r>
          </a:p>
          <a:p>
            <a:r>
              <a:rPr lang="en-US" sz="2800" dirty="0"/>
              <a:t>Steering Command Error</a:t>
            </a:r>
          </a:p>
          <a:p>
            <a:endParaRPr lang="en-US" sz="2000" dirty="0"/>
          </a:p>
          <a:p>
            <a:endParaRPr lang="en-US" sz="2000" dirty="0"/>
          </a:p>
        </p:txBody>
      </p:sp>
      <p:pic>
        <p:nvPicPr>
          <p:cNvPr id="6" name="Picture 5">
            <a:extLst>
              <a:ext uri="{FF2B5EF4-FFF2-40B4-BE49-F238E27FC236}">
                <a16:creationId xmlns:a16="http://schemas.microsoft.com/office/drawing/2014/main" id="{52584688-3F28-96EA-0847-2AB56D8AC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2165908"/>
            <a:ext cx="3960440" cy="2664296"/>
          </a:xfrm>
          <a:prstGeom prst="rect">
            <a:avLst/>
          </a:prstGeom>
        </p:spPr>
      </p:pic>
      <p:pic>
        <p:nvPicPr>
          <p:cNvPr id="5" name="Picture 4">
            <a:extLst>
              <a:ext uri="{FF2B5EF4-FFF2-40B4-BE49-F238E27FC236}">
                <a16:creationId xmlns:a16="http://schemas.microsoft.com/office/drawing/2014/main" id="{5D3E9DE3-26F4-6128-29F4-C2A6B34726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7" name="Straight Connector 6">
            <a:extLst>
              <a:ext uri="{FF2B5EF4-FFF2-40B4-BE49-F238E27FC236}">
                <a16:creationId xmlns:a16="http://schemas.microsoft.com/office/drawing/2014/main" id="{B23930B0-A007-BD73-6F25-258C023758FD}"/>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BCEE900D-C25F-DDB2-641D-BCE42102ADD5}"/>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9" name="Rectangle 8">
            <a:extLst>
              <a:ext uri="{FF2B5EF4-FFF2-40B4-BE49-F238E27FC236}">
                <a16:creationId xmlns:a16="http://schemas.microsoft.com/office/drawing/2014/main" id="{E6D1B168-01A1-F5EA-1B0D-03339A6A317E}"/>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2B03FDF9-00CF-5175-EB9D-16FA7F5FB353}"/>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Tree>
    <p:extLst>
      <p:ext uri="{BB962C8B-B14F-4D97-AF65-F5344CB8AC3E}">
        <p14:creationId xmlns:p14="http://schemas.microsoft.com/office/powerpoint/2010/main" val="122003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43EB-5758-6D77-FAE4-CA9E63E17136}"/>
              </a:ext>
            </a:extLst>
          </p:cNvPr>
          <p:cNvSpPr>
            <a:spLocks noGrp="1"/>
          </p:cNvSpPr>
          <p:nvPr>
            <p:ph type="title"/>
          </p:nvPr>
        </p:nvSpPr>
        <p:spPr>
          <a:xfrm>
            <a:off x="0" y="996762"/>
            <a:ext cx="2667000" cy="634082"/>
          </a:xfrm>
        </p:spPr>
        <p:txBody>
          <a:bodyPr>
            <a:normAutofit fontScale="90000"/>
          </a:bodyPr>
          <a:lstStyle/>
          <a:p>
            <a:r>
              <a:rPr lang="en-US" dirty="0"/>
              <a:t>Diagnostics</a:t>
            </a:r>
          </a:p>
        </p:txBody>
      </p:sp>
      <p:sp>
        <p:nvSpPr>
          <p:cNvPr id="3" name="Content Placeholder 2">
            <a:extLst>
              <a:ext uri="{FF2B5EF4-FFF2-40B4-BE49-F238E27FC236}">
                <a16:creationId xmlns:a16="http://schemas.microsoft.com/office/drawing/2014/main" id="{DBC5555D-AAE3-4D08-4B4C-BACE506D5DDE}"/>
              </a:ext>
            </a:extLst>
          </p:cNvPr>
          <p:cNvSpPr>
            <a:spLocks noGrp="1"/>
          </p:cNvSpPr>
          <p:nvPr>
            <p:ph idx="1"/>
          </p:nvPr>
        </p:nvSpPr>
        <p:spPr>
          <a:xfrm>
            <a:off x="261812" y="2065309"/>
            <a:ext cx="8229600" cy="4525963"/>
          </a:xfrm>
        </p:spPr>
        <p:txBody>
          <a:bodyPr>
            <a:normAutofit/>
          </a:bodyPr>
          <a:lstStyle/>
          <a:p>
            <a:r>
              <a:rPr lang="en-US" dirty="0"/>
              <a:t>Inputs</a:t>
            </a:r>
          </a:p>
          <a:p>
            <a:r>
              <a:rPr lang="en-US" sz="1800" dirty="0"/>
              <a:t>RGB Image</a:t>
            </a:r>
          </a:p>
          <a:p>
            <a:r>
              <a:rPr lang="en-US" sz="1800" dirty="0"/>
              <a:t>ROI</a:t>
            </a:r>
          </a:p>
          <a:p>
            <a:r>
              <a:rPr lang="en-US" sz="1800" dirty="0"/>
              <a:t>Binary Image</a:t>
            </a:r>
          </a:p>
          <a:p>
            <a:r>
              <a:rPr lang="en-US" sz="1800" dirty="0"/>
              <a:t>Nominal Lane Location</a:t>
            </a:r>
          </a:p>
          <a:p>
            <a:r>
              <a:rPr lang="en-US" sz="1800" dirty="0"/>
              <a:t>Lane Location from Image</a:t>
            </a:r>
          </a:p>
          <a:p>
            <a:endParaRPr lang="en-US" sz="1800" dirty="0"/>
          </a:p>
          <a:p>
            <a:endParaRPr lang="en-US" sz="1800" dirty="0"/>
          </a:p>
          <a:p>
            <a:r>
              <a:rPr lang="en-US" dirty="0"/>
              <a:t>OUTPUTS</a:t>
            </a:r>
          </a:p>
          <a:p>
            <a:r>
              <a:rPr lang="en-US" sz="1800" dirty="0"/>
              <a:t>RGB Image for Display</a:t>
            </a:r>
          </a:p>
        </p:txBody>
      </p:sp>
      <p:pic>
        <p:nvPicPr>
          <p:cNvPr id="8" name="Picture 7">
            <a:extLst>
              <a:ext uri="{FF2B5EF4-FFF2-40B4-BE49-F238E27FC236}">
                <a16:creationId xmlns:a16="http://schemas.microsoft.com/office/drawing/2014/main" id="{AE69182F-D7D7-BC54-52AA-56CF2C474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1196379"/>
            <a:ext cx="3734124" cy="5044877"/>
          </a:xfrm>
          <a:prstGeom prst="rect">
            <a:avLst/>
          </a:prstGeom>
        </p:spPr>
      </p:pic>
      <p:pic>
        <p:nvPicPr>
          <p:cNvPr id="5" name="Picture 4">
            <a:extLst>
              <a:ext uri="{FF2B5EF4-FFF2-40B4-BE49-F238E27FC236}">
                <a16:creationId xmlns:a16="http://schemas.microsoft.com/office/drawing/2014/main" id="{58EA3F4D-02A8-9A03-5C42-C927F212C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6" name="Straight Connector 5">
            <a:extLst>
              <a:ext uri="{FF2B5EF4-FFF2-40B4-BE49-F238E27FC236}">
                <a16:creationId xmlns:a16="http://schemas.microsoft.com/office/drawing/2014/main" id="{7844663A-BB35-F8F0-1CA1-793E3FD02A44}"/>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DAB35BDD-B8E3-70AF-59DF-FC994F5F1F02}"/>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9" name="Rectangle 8">
            <a:extLst>
              <a:ext uri="{FF2B5EF4-FFF2-40B4-BE49-F238E27FC236}">
                <a16:creationId xmlns:a16="http://schemas.microsoft.com/office/drawing/2014/main" id="{14124A7B-FF3C-F46A-7420-1673A16DD0A6}"/>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236CF52F-DFC2-C1AF-ED06-93C27E991A86}"/>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Tree>
    <p:extLst>
      <p:ext uri="{BB962C8B-B14F-4D97-AF65-F5344CB8AC3E}">
        <p14:creationId xmlns:p14="http://schemas.microsoft.com/office/powerpoint/2010/main" val="37646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720" y="76200"/>
            <a:ext cx="2786082" cy="533400"/>
          </a:xfrm>
          <a:prstGeom prst="rect">
            <a:avLst/>
          </a:prstGeom>
          <a:noFill/>
          <a:ln>
            <a:noFill/>
          </a:ln>
        </p:spPr>
      </p:pic>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5" name="Subtitle 14"/>
          <p:cNvSpPr>
            <a:spLocks noGrp="1"/>
          </p:cNvSpPr>
          <p:nvPr>
            <p:ph type="subTitle" idx="1"/>
          </p:nvPr>
        </p:nvSpPr>
        <p:spPr>
          <a:xfrm>
            <a:off x="285720" y="1714488"/>
            <a:ext cx="8715436" cy="4929222"/>
          </a:xfrm>
        </p:spPr>
        <p:txBody>
          <a:bodyPr>
            <a:normAutofit/>
          </a:bodyPr>
          <a:lstStyle/>
          <a:p>
            <a:pPr marL="514350" indent="-514350" algn="l">
              <a:buFont typeface="+mj-lt"/>
              <a:buAutoNum type="arabicPeriod"/>
            </a:pPr>
            <a:r>
              <a:rPr lang="en-US" sz="2400" dirty="0">
                <a:solidFill>
                  <a:schemeClr val="tx1"/>
                </a:solidFill>
                <a:latin typeface="Söhne"/>
              </a:rPr>
              <a:t>INTRODUCTION</a:t>
            </a:r>
          </a:p>
          <a:p>
            <a:pPr marL="514350" indent="-514350" algn="l">
              <a:buFont typeface="+mj-lt"/>
              <a:buAutoNum type="arabicPeriod"/>
            </a:pPr>
            <a:r>
              <a:rPr lang="en-US" sz="2400" dirty="0">
                <a:solidFill>
                  <a:schemeClr val="tx1"/>
                </a:solidFill>
                <a:latin typeface="Söhne"/>
              </a:rPr>
              <a:t>PROBLEM STATEMENT</a:t>
            </a:r>
          </a:p>
          <a:p>
            <a:pPr marL="514350" indent="-514350" algn="l">
              <a:buFont typeface="+mj-lt"/>
              <a:buAutoNum type="arabicPeriod"/>
            </a:pPr>
            <a:r>
              <a:rPr lang="en-US" sz="2400" dirty="0">
                <a:solidFill>
                  <a:schemeClr val="tx1"/>
                </a:solidFill>
                <a:latin typeface="Söhne"/>
              </a:rPr>
              <a:t>SOCIETIAL CONTEXT</a:t>
            </a:r>
          </a:p>
          <a:p>
            <a:pPr marL="514350" indent="-514350" algn="l">
              <a:buFont typeface="+mj-lt"/>
              <a:buAutoNum type="arabicPeriod"/>
            </a:pPr>
            <a:r>
              <a:rPr lang="en-US" sz="2400" dirty="0">
                <a:solidFill>
                  <a:schemeClr val="tx1"/>
                </a:solidFill>
                <a:latin typeface="Söhne"/>
              </a:rPr>
              <a:t>NEED STATEMENT</a:t>
            </a:r>
          </a:p>
          <a:p>
            <a:pPr marL="514350" indent="-514350" algn="l">
              <a:buFont typeface="+mj-lt"/>
              <a:buAutoNum type="arabicPeriod"/>
            </a:pPr>
            <a:r>
              <a:rPr lang="en-US" sz="2400" dirty="0">
                <a:solidFill>
                  <a:schemeClr val="tx1"/>
                </a:solidFill>
                <a:latin typeface="Söhne"/>
              </a:rPr>
              <a:t>METHODOLOGY</a:t>
            </a:r>
          </a:p>
          <a:p>
            <a:pPr marL="514350" indent="-514350" algn="l">
              <a:buFont typeface="+mj-lt"/>
              <a:buAutoNum type="arabicPeriod"/>
            </a:pPr>
            <a:r>
              <a:rPr lang="en-US" sz="2400" dirty="0">
                <a:solidFill>
                  <a:schemeClr val="tx1"/>
                </a:solidFill>
                <a:latin typeface="Söhne"/>
              </a:rPr>
              <a:t>VEHICLE PLATOONING</a:t>
            </a:r>
          </a:p>
          <a:p>
            <a:pPr marL="514350" indent="-514350" algn="l">
              <a:buFont typeface="+mj-lt"/>
              <a:buAutoNum type="arabicPeriod"/>
            </a:pPr>
            <a:r>
              <a:rPr lang="en-US" sz="2400" dirty="0">
                <a:solidFill>
                  <a:schemeClr val="tx1"/>
                </a:solidFill>
                <a:latin typeface="Söhne"/>
              </a:rPr>
              <a:t>BIBLIOGRAPHY</a:t>
            </a:r>
          </a:p>
          <a:p>
            <a:pPr marL="514350" indent="-514350" algn="l">
              <a:buFont typeface="+mj-lt"/>
              <a:buAutoNum type="arabicPeriod"/>
            </a:pPr>
            <a:endParaRPr lang="en-US" sz="2400" dirty="0">
              <a:solidFill>
                <a:schemeClr val="tx1"/>
              </a:solidFill>
              <a:latin typeface="Söhne"/>
            </a:endParaRPr>
          </a:p>
        </p:txBody>
      </p:sp>
      <p:sp>
        <p:nvSpPr>
          <p:cNvPr id="3" name="Footer Placeholder 2"/>
          <p:cNvSpPr>
            <a:spLocks noGrp="1"/>
          </p:cNvSpPr>
          <p:nvPr>
            <p:ph type="ftr" sz="quarter" idx="11"/>
          </p:nvPr>
        </p:nvSpPr>
        <p:spPr>
          <a:xfrm>
            <a:off x="3214678" y="6492875"/>
            <a:ext cx="2895600" cy="365125"/>
          </a:xfrm>
        </p:spPr>
        <p:txBody>
          <a:bodyPr/>
          <a:lstStyle/>
          <a:p>
            <a:r>
              <a:rPr lang="en-US" sz="1200" b="1" dirty="0">
                <a:solidFill>
                  <a:schemeClr val="tx1"/>
                </a:solidFill>
                <a:latin typeface="Times New Roman" panose="02020603050405020304" pitchFamily="18" charset="0"/>
                <a:cs typeface="Times New Roman" panose="02020603050405020304" pitchFamily="18" charset="0"/>
              </a:rPr>
              <a:t>Minor Project- 2023</a:t>
            </a:r>
          </a:p>
        </p:txBody>
      </p:sp>
      <p:sp>
        <p:nvSpPr>
          <p:cNvPr id="10" name="Text Box 2"/>
          <p:cNvSpPr txBox="1">
            <a:spLocks noChangeArrowheads="1"/>
          </p:cNvSpPr>
          <p:nvPr/>
        </p:nvSpPr>
        <p:spPr bwMode="auto">
          <a:xfrm>
            <a:off x="4814248" y="76200"/>
            <a:ext cx="4186908"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Autonomous Vehicle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r>
              <a:rPr lang="en-US" sz="1100" dirty="0">
                <a:solidFill>
                  <a:srgbClr val="C00000"/>
                </a:solidFill>
                <a:effectLst/>
                <a:latin typeface="Calibri Light"/>
                <a:ea typeface="Calibri"/>
                <a:cs typeface="Lato Light"/>
              </a:rPr>
              <a:t> </a:t>
            </a:r>
            <a:endParaRPr lang="en-US" sz="1100" dirty="0">
              <a:effectLst/>
              <a:latin typeface="Calibri"/>
              <a:ea typeface="Calibri"/>
              <a:cs typeface="Times New Roman"/>
            </a:endParaRPr>
          </a:p>
        </p:txBody>
      </p:sp>
      <p:sp>
        <p:nvSpPr>
          <p:cNvPr id="9" name="Title 1">
            <a:extLst>
              <a:ext uri="{FF2B5EF4-FFF2-40B4-BE49-F238E27FC236}">
                <a16:creationId xmlns:a16="http://schemas.microsoft.com/office/drawing/2014/main" id="{762F9945-8119-4056-B695-AB9E2B545D8F}"/>
              </a:ext>
            </a:extLst>
          </p:cNvPr>
          <p:cNvSpPr txBox="1">
            <a:spLocks/>
          </p:cNvSpPr>
          <p:nvPr/>
        </p:nvSpPr>
        <p:spPr>
          <a:xfrm>
            <a:off x="-2196752" y="624156"/>
            <a:ext cx="8229600" cy="1143000"/>
          </a:xfrm>
          <a:prstGeom prst="rect">
            <a:avLst/>
          </a:prstGeom>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pc="50" dirty="0">
                <a:ln w="11430"/>
                <a:effectLst>
                  <a:outerShdw blurRad="76200" dist="50800" dir="5400000" algn="tl" rotWithShape="0">
                    <a:srgbClr val="000000">
                      <a:alpha val="65000"/>
                    </a:srgbClr>
                  </a:outerShdw>
                </a:effectLst>
              </a:rPr>
              <a:t>CONTENTS</a:t>
            </a:r>
          </a:p>
        </p:txBody>
      </p:sp>
    </p:spTree>
    <p:extLst>
      <p:ext uri="{BB962C8B-B14F-4D97-AF65-F5344CB8AC3E}">
        <p14:creationId xmlns:p14="http://schemas.microsoft.com/office/powerpoint/2010/main" val="2471871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F7CA-4071-37F4-50D0-5CD236C121C0}"/>
              </a:ext>
            </a:extLst>
          </p:cNvPr>
          <p:cNvSpPr>
            <a:spLocks noGrp="1"/>
          </p:cNvSpPr>
          <p:nvPr>
            <p:ph type="title"/>
          </p:nvPr>
        </p:nvSpPr>
        <p:spPr>
          <a:xfrm>
            <a:off x="0" y="1104777"/>
            <a:ext cx="4114800" cy="634082"/>
          </a:xfrm>
        </p:spPr>
        <p:txBody>
          <a:bodyPr>
            <a:normAutofit fontScale="90000"/>
          </a:bodyPr>
          <a:lstStyle/>
          <a:p>
            <a:r>
              <a:rPr lang="en-US" dirty="0"/>
              <a:t>DEPTH SENSOR</a:t>
            </a:r>
          </a:p>
        </p:txBody>
      </p:sp>
      <p:sp>
        <p:nvSpPr>
          <p:cNvPr id="3" name="Content Placeholder 2">
            <a:extLst>
              <a:ext uri="{FF2B5EF4-FFF2-40B4-BE49-F238E27FC236}">
                <a16:creationId xmlns:a16="http://schemas.microsoft.com/office/drawing/2014/main" id="{20F9AB5A-906E-4963-5FF2-511C5248463F}"/>
              </a:ext>
            </a:extLst>
          </p:cNvPr>
          <p:cNvSpPr>
            <a:spLocks noGrp="1"/>
          </p:cNvSpPr>
          <p:nvPr>
            <p:ph idx="1"/>
          </p:nvPr>
        </p:nvSpPr>
        <p:spPr>
          <a:xfrm>
            <a:off x="179512" y="2204864"/>
            <a:ext cx="8229600" cy="4525963"/>
          </a:xfrm>
        </p:spPr>
        <p:txBody>
          <a:bodyPr/>
          <a:lstStyle/>
          <a:p>
            <a:r>
              <a:rPr lang="en-US" dirty="0"/>
              <a:t>INPUT</a:t>
            </a:r>
          </a:p>
          <a:p>
            <a:r>
              <a:rPr lang="en-US" sz="2800" dirty="0"/>
              <a:t>RGBD Camera(Intel RealSense)</a:t>
            </a:r>
          </a:p>
          <a:p>
            <a:endParaRPr lang="en-US" dirty="0"/>
          </a:p>
          <a:p>
            <a:r>
              <a:rPr lang="en-US" dirty="0"/>
              <a:t>OUTPUT</a:t>
            </a:r>
          </a:p>
          <a:p>
            <a:r>
              <a:rPr lang="en-US" sz="2800" dirty="0"/>
              <a:t>RGB Image</a:t>
            </a:r>
          </a:p>
          <a:p>
            <a:r>
              <a:rPr lang="en-US" sz="2800" dirty="0"/>
              <a:t>Depth Data</a:t>
            </a:r>
          </a:p>
        </p:txBody>
      </p:sp>
      <p:pic>
        <p:nvPicPr>
          <p:cNvPr id="8" name="Picture 7">
            <a:extLst>
              <a:ext uri="{FF2B5EF4-FFF2-40B4-BE49-F238E27FC236}">
                <a16:creationId xmlns:a16="http://schemas.microsoft.com/office/drawing/2014/main" id="{ABCE3488-5572-7D48-DB78-19B056821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4552" y="1906936"/>
            <a:ext cx="2232248" cy="4219227"/>
          </a:xfrm>
          <a:prstGeom prst="rect">
            <a:avLst/>
          </a:prstGeom>
        </p:spPr>
      </p:pic>
      <p:pic>
        <p:nvPicPr>
          <p:cNvPr id="5" name="Picture 4">
            <a:extLst>
              <a:ext uri="{FF2B5EF4-FFF2-40B4-BE49-F238E27FC236}">
                <a16:creationId xmlns:a16="http://schemas.microsoft.com/office/drawing/2014/main" id="{2C48699D-FF71-3419-22A6-6E2E138E7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6" name="Straight Connector 5">
            <a:extLst>
              <a:ext uri="{FF2B5EF4-FFF2-40B4-BE49-F238E27FC236}">
                <a16:creationId xmlns:a16="http://schemas.microsoft.com/office/drawing/2014/main" id="{409572CF-B71F-EAD4-F7C3-9A2C7A8F4037}"/>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0425E385-F41F-FDB4-2703-C02627342FA3}"/>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9" name="Rectangle 8">
            <a:extLst>
              <a:ext uri="{FF2B5EF4-FFF2-40B4-BE49-F238E27FC236}">
                <a16:creationId xmlns:a16="http://schemas.microsoft.com/office/drawing/2014/main" id="{C5944AB6-463E-9DBE-E449-83E4C89EF30C}"/>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C73BC615-0C02-6772-0B81-26391CCDB96B}"/>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Tree>
    <p:extLst>
      <p:ext uri="{BB962C8B-B14F-4D97-AF65-F5344CB8AC3E}">
        <p14:creationId xmlns:p14="http://schemas.microsoft.com/office/powerpoint/2010/main" val="963024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936A-AB64-110B-C19A-F9CCE8B5353E}"/>
              </a:ext>
            </a:extLst>
          </p:cNvPr>
          <p:cNvSpPr>
            <a:spLocks noGrp="1"/>
          </p:cNvSpPr>
          <p:nvPr>
            <p:ph type="title"/>
          </p:nvPr>
        </p:nvSpPr>
        <p:spPr>
          <a:xfrm>
            <a:off x="-20690" y="1052736"/>
            <a:ext cx="5410944" cy="778098"/>
          </a:xfrm>
        </p:spPr>
        <p:txBody>
          <a:bodyPr/>
          <a:lstStyle/>
          <a:p>
            <a:r>
              <a:rPr lang="en-US" dirty="0"/>
              <a:t>OBSTACLE DETECTION</a:t>
            </a:r>
          </a:p>
        </p:txBody>
      </p:sp>
      <p:sp>
        <p:nvSpPr>
          <p:cNvPr id="3" name="Content Placeholder 2">
            <a:extLst>
              <a:ext uri="{FF2B5EF4-FFF2-40B4-BE49-F238E27FC236}">
                <a16:creationId xmlns:a16="http://schemas.microsoft.com/office/drawing/2014/main" id="{91D10915-6637-F7B0-08FC-C13546C53EE9}"/>
              </a:ext>
            </a:extLst>
          </p:cNvPr>
          <p:cNvSpPr>
            <a:spLocks noGrp="1"/>
          </p:cNvSpPr>
          <p:nvPr>
            <p:ph idx="1"/>
          </p:nvPr>
        </p:nvSpPr>
        <p:spPr>
          <a:xfrm>
            <a:off x="179512" y="2190238"/>
            <a:ext cx="8229600" cy="4525963"/>
          </a:xfrm>
        </p:spPr>
        <p:txBody>
          <a:bodyPr/>
          <a:lstStyle/>
          <a:p>
            <a:r>
              <a:rPr lang="en-US" dirty="0"/>
              <a:t>INPUT</a:t>
            </a:r>
          </a:p>
          <a:p>
            <a:r>
              <a:rPr lang="en-US" sz="2800" dirty="0"/>
              <a:t>Image Depth</a:t>
            </a:r>
          </a:p>
          <a:p>
            <a:r>
              <a:rPr lang="en-US" sz="2800" dirty="0"/>
              <a:t>Stop Distance</a:t>
            </a:r>
          </a:p>
          <a:p>
            <a:endParaRPr lang="en-US" sz="2800" dirty="0"/>
          </a:p>
          <a:p>
            <a:r>
              <a:rPr lang="en-US" dirty="0"/>
              <a:t>OUTPUT</a:t>
            </a:r>
          </a:p>
          <a:p>
            <a:r>
              <a:rPr lang="en-US" sz="2800" dirty="0"/>
              <a:t>Image Depth</a:t>
            </a:r>
          </a:p>
          <a:p>
            <a:r>
              <a:rPr lang="en-US" sz="2800" dirty="0"/>
              <a:t>Distance (m)</a:t>
            </a:r>
          </a:p>
        </p:txBody>
      </p:sp>
      <p:pic>
        <p:nvPicPr>
          <p:cNvPr id="6" name="Picture 5">
            <a:extLst>
              <a:ext uri="{FF2B5EF4-FFF2-40B4-BE49-F238E27FC236}">
                <a16:creationId xmlns:a16="http://schemas.microsoft.com/office/drawing/2014/main" id="{8E1A31B6-7C05-E5CD-6AD5-D0B36FC99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2003556"/>
            <a:ext cx="4063833" cy="4219227"/>
          </a:xfrm>
          <a:prstGeom prst="rect">
            <a:avLst/>
          </a:prstGeom>
        </p:spPr>
      </p:pic>
      <p:pic>
        <p:nvPicPr>
          <p:cNvPr id="5" name="Picture 4">
            <a:extLst>
              <a:ext uri="{FF2B5EF4-FFF2-40B4-BE49-F238E27FC236}">
                <a16:creationId xmlns:a16="http://schemas.microsoft.com/office/drawing/2014/main" id="{6371FAC6-F0E5-5D32-2C0D-4E7F64052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7" name="Straight Connector 6">
            <a:extLst>
              <a:ext uri="{FF2B5EF4-FFF2-40B4-BE49-F238E27FC236}">
                <a16:creationId xmlns:a16="http://schemas.microsoft.com/office/drawing/2014/main" id="{E456030F-A042-5141-1131-77003893BE9B}"/>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5321F07A-CEB5-31B6-B3EB-82CF70AB7936}"/>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9" name="Rectangle 8">
            <a:extLst>
              <a:ext uri="{FF2B5EF4-FFF2-40B4-BE49-F238E27FC236}">
                <a16:creationId xmlns:a16="http://schemas.microsoft.com/office/drawing/2014/main" id="{F063F1A2-D9AB-6DCF-3934-8B0E50789234}"/>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A149546C-DB54-9DC9-F343-AA7D814DA122}"/>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Tree>
    <p:extLst>
      <p:ext uri="{BB962C8B-B14F-4D97-AF65-F5344CB8AC3E}">
        <p14:creationId xmlns:p14="http://schemas.microsoft.com/office/powerpoint/2010/main" val="2246046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F3650D-0B2D-0765-A709-D8D37A72F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6" name="Straight Connector 5">
            <a:extLst>
              <a:ext uri="{FF2B5EF4-FFF2-40B4-BE49-F238E27FC236}">
                <a16:creationId xmlns:a16="http://schemas.microsoft.com/office/drawing/2014/main" id="{5F4DDA18-98E0-04B5-8993-0E0B1D5B2ED9}"/>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6DC8C985-D075-BD00-826B-69B9F7A69D32}"/>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8" name="Rectangle 7">
            <a:extLst>
              <a:ext uri="{FF2B5EF4-FFF2-40B4-BE49-F238E27FC236}">
                <a16:creationId xmlns:a16="http://schemas.microsoft.com/office/drawing/2014/main" id="{2BC51A7A-8D3A-B1AF-5537-38BABF09986A}"/>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9" name="Rectangle 8">
            <a:extLst>
              <a:ext uri="{FF2B5EF4-FFF2-40B4-BE49-F238E27FC236}">
                <a16:creationId xmlns:a16="http://schemas.microsoft.com/office/drawing/2014/main" id="{66224045-E597-D422-828D-A667E9C47924}"/>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
        <p:nvSpPr>
          <p:cNvPr id="12" name="Title 7">
            <a:extLst>
              <a:ext uri="{FF2B5EF4-FFF2-40B4-BE49-F238E27FC236}">
                <a16:creationId xmlns:a16="http://schemas.microsoft.com/office/drawing/2014/main" id="{670177C8-7AA8-11E4-A119-D03B841528A5}"/>
              </a:ext>
            </a:extLst>
          </p:cNvPr>
          <p:cNvSpPr txBox="1">
            <a:spLocks/>
          </p:cNvSpPr>
          <p:nvPr/>
        </p:nvSpPr>
        <p:spPr>
          <a:xfrm>
            <a:off x="-98654" y="637143"/>
            <a:ext cx="8676456" cy="1143008"/>
          </a:xfrm>
          <a:prstGeom prst="rect">
            <a:avLst/>
          </a:prstGeom>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spc="50" dirty="0">
                <a:ln w="11430"/>
                <a:effectLst>
                  <a:outerShdw blurRad="76200" dist="50800" dir="5400000" algn="tl" rotWithShape="0">
                    <a:srgbClr val="000000">
                      <a:alpha val="65000"/>
                    </a:srgbClr>
                  </a:outerShdw>
                </a:effectLst>
              </a:rPr>
              <a:t> CONTROL BLOCKS FOR ACC</a:t>
            </a:r>
          </a:p>
        </p:txBody>
      </p:sp>
      <p:pic>
        <p:nvPicPr>
          <p:cNvPr id="14" name="Picture 13">
            <a:extLst>
              <a:ext uri="{FF2B5EF4-FFF2-40B4-BE49-F238E27FC236}">
                <a16:creationId xmlns:a16="http://schemas.microsoft.com/office/drawing/2014/main" id="{8BEFD01B-C1DC-364B-CA60-A7E2C2585E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0420" y="2369106"/>
            <a:ext cx="3254022" cy="1394581"/>
          </a:xfrm>
          <a:prstGeom prst="rect">
            <a:avLst/>
          </a:prstGeom>
        </p:spPr>
      </p:pic>
      <p:sp>
        <p:nvSpPr>
          <p:cNvPr id="15" name="TextBox 14">
            <a:extLst>
              <a:ext uri="{FF2B5EF4-FFF2-40B4-BE49-F238E27FC236}">
                <a16:creationId xmlns:a16="http://schemas.microsoft.com/office/drawing/2014/main" id="{DA4CB9FD-F83A-08CF-B147-A7ED3B5D97D6}"/>
              </a:ext>
            </a:extLst>
          </p:cNvPr>
          <p:cNvSpPr txBox="1"/>
          <p:nvPr/>
        </p:nvSpPr>
        <p:spPr>
          <a:xfrm>
            <a:off x="123561" y="1780151"/>
            <a:ext cx="3024336" cy="369332"/>
          </a:xfrm>
          <a:prstGeom prst="rect">
            <a:avLst/>
          </a:prstGeom>
          <a:noFill/>
        </p:spPr>
        <p:txBody>
          <a:bodyPr wrap="square" rtlCol="0">
            <a:spAutoFit/>
          </a:bodyPr>
          <a:lstStyle/>
          <a:p>
            <a:r>
              <a:rPr lang="en-US" u="sng" dirty="0"/>
              <a:t>AUTOMATED DRIVING BLOCK</a:t>
            </a:r>
          </a:p>
        </p:txBody>
      </p:sp>
      <p:sp>
        <p:nvSpPr>
          <p:cNvPr id="16" name="TextBox 15">
            <a:extLst>
              <a:ext uri="{FF2B5EF4-FFF2-40B4-BE49-F238E27FC236}">
                <a16:creationId xmlns:a16="http://schemas.microsoft.com/office/drawing/2014/main" id="{000DA166-76BB-3B63-4AA9-4A0895B0BA65}"/>
              </a:ext>
            </a:extLst>
          </p:cNvPr>
          <p:cNvSpPr txBox="1"/>
          <p:nvPr/>
        </p:nvSpPr>
        <p:spPr>
          <a:xfrm>
            <a:off x="123561" y="2430863"/>
            <a:ext cx="3312368" cy="1200329"/>
          </a:xfrm>
          <a:prstGeom prst="rect">
            <a:avLst/>
          </a:prstGeom>
          <a:noFill/>
        </p:spPr>
        <p:txBody>
          <a:bodyPr wrap="square" rtlCol="0">
            <a:spAutoFit/>
          </a:bodyPr>
          <a:lstStyle/>
          <a:p>
            <a:r>
              <a:rPr lang="en-US" dirty="0"/>
              <a:t>INPUTS:</a:t>
            </a:r>
          </a:p>
          <a:p>
            <a:pPr marL="285750" indent="-285750">
              <a:buFont typeface="Arial" panose="020B0604020202020204" pitchFamily="34" charset="0"/>
              <a:buChar char="•"/>
            </a:pPr>
            <a:r>
              <a:rPr lang="en-US" dirty="0"/>
              <a:t>obtacleDistance</a:t>
            </a:r>
          </a:p>
          <a:p>
            <a:pPr marL="285750" indent="-285750">
              <a:buFont typeface="Arial" panose="020B0604020202020204" pitchFamily="34" charset="0"/>
              <a:buChar char="•"/>
            </a:pPr>
            <a:r>
              <a:rPr lang="en-US" dirty="0"/>
              <a:t>steering </a:t>
            </a:r>
          </a:p>
          <a:p>
            <a:pPr marL="285750" indent="-285750">
              <a:buFont typeface="Arial" panose="020B0604020202020204" pitchFamily="34" charset="0"/>
              <a:buChar char="•"/>
            </a:pPr>
            <a:r>
              <a:rPr lang="en-US" dirty="0"/>
              <a:t>nominalSpeed</a:t>
            </a:r>
          </a:p>
        </p:txBody>
      </p:sp>
      <p:sp>
        <p:nvSpPr>
          <p:cNvPr id="17" name="TextBox 16">
            <a:extLst>
              <a:ext uri="{FF2B5EF4-FFF2-40B4-BE49-F238E27FC236}">
                <a16:creationId xmlns:a16="http://schemas.microsoft.com/office/drawing/2014/main" id="{C2501935-793E-7932-578C-D8AFF6BC49EB}"/>
              </a:ext>
            </a:extLst>
          </p:cNvPr>
          <p:cNvSpPr txBox="1"/>
          <p:nvPr/>
        </p:nvSpPr>
        <p:spPr>
          <a:xfrm>
            <a:off x="6719399" y="2624816"/>
            <a:ext cx="3312368" cy="646331"/>
          </a:xfrm>
          <a:prstGeom prst="rect">
            <a:avLst/>
          </a:prstGeom>
          <a:noFill/>
        </p:spPr>
        <p:txBody>
          <a:bodyPr wrap="square" rtlCol="0">
            <a:spAutoFit/>
          </a:bodyPr>
          <a:lstStyle/>
          <a:p>
            <a:r>
              <a:rPr lang="en-US" dirty="0"/>
              <a:t>OUTPUTS:</a:t>
            </a:r>
          </a:p>
          <a:p>
            <a:pPr marL="285750" indent="-285750">
              <a:buFont typeface="Arial" panose="020B0604020202020204" pitchFamily="34" charset="0"/>
              <a:buChar char="•"/>
            </a:pPr>
            <a:r>
              <a:rPr lang="en-US" dirty="0"/>
              <a:t>systemCommand</a:t>
            </a:r>
          </a:p>
        </p:txBody>
      </p:sp>
      <p:sp>
        <p:nvSpPr>
          <p:cNvPr id="18" name="TextBox 17">
            <a:extLst>
              <a:ext uri="{FF2B5EF4-FFF2-40B4-BE49-F238E27FC236}">
                <a16:creationId xmlns:a16="http://schemas.microsoft.com/office/drawing/2014/main" id="{995E1838-5C83-F56C-3DE5-193DC14C1140}"/>
              </a:ext>
            </a:extLst>
          </p:cNvPr>
          <p:cNvSpPr txBox="1"/>
          <p:nvPr/>
        </p:nvSpPr>
        <p:spPr>
          <a:xfrm>
            <a:off x="123561" y="4037357"/>
            <a:ext cx="8983928" cy="2031325"/>
          </a:xfrm>
          <a:prstGeom prst="rect">
            <a:avLst/>
          </a:prstGeom>
          <a:noFill/>
        </p:spPr>
        <p:txBody>
          <a:bodyPr wrap="square" rtlCol="0">
            <a:spAutoFit/>
          </a:bodyPr>
          <a:lstStyle/>
          <a:p>
            <a:r>
              <a:rPr lang="en-US" dirty="0"/>
              <a:t>FUNCTIONS:</a:t>
            </a:r>
          </a:p>
          <a:p>
            <a:pPr marL="285750" indent="-285750" algn="just">
              <a:buFont typeface="Arial" panose="020B0604020202020204" pitchFamily="34" charset="0"/>
              <a:buChar char="•"/>
            </a:pPr>
            <a:r>
              <a:rPr lang="en-US" dirty="0"/>
              <a:t>The input obstacle distance is compared to the nominal tracking distance and stop distance.</a:t>
            </a:r>
          </a:p>
          <a:p>
            <a:pPr marL="285750" indent="-285750" algn="just">
              <a:buFont typeface="Arial" panose="020B0604020202020204" pitchFamily="34" charset="0"/>
              <a:buChar char="•"/>
            </a:pPr>
            <a:r>
              <a:rPr lang="en-US" dirty="0"/>
              <a:t>If the obstacle distance is smaller than the nominal tracking distance, the nominal set speed will begin to decrease.</a:t>
            </a:r>
          </a:p>
          <a:p>
            <a:pPr marL="285750" indent="-285750" algn="just">
              <a:buFont typeface="Arial" panose="020B0604020202020204" pitchFamily="34" charset="0"/>
              <a:buChar char="•"/>
            </a:pPr>
            <a:r>
              <a:rPr lang="en-US" dirty="0"/>
              <a:t>When obstacle distance is less than stop distance ,the vehicle speed will scale down to zero. </a:t>
            </a:r>
          </a:p>
          <a:p>
            <a:pPr marL="285750" indent="-285750" algn="just">
              <a:buFont typeface="Arial" panose="020B0604020202020204" pitchFamily="34" charset="0"/>
              <a:buChar char="•"/>
            </a:pPr>
            <a:r>
              <a:rPr lang="en-US" dirty="0"/>
              <a:t>steering angle calculated using information from image processing.</a:t>
            </a:r>
          </a:p>
          <a:p>
            <a:pPr marL="285750" indent="-285750" algn="just">
              <a:buFont typeface="Arial" panose="020B0604020202020204" pitchFamily="34" charset="0"/>
              <a:buChar char="•"/>
            </a:pPr>
            <a:r>
              <a:rPr lang="en-US" dirty="0"/>
              <a:t>Accordingly, the desired speed command and steering command  is given as output.</a:t>
            </a:r>
          </a:p>
        </p:txBody>
      </p:sp>
    </p:spTree>
    <p:extLst>
      <p:ext uri="{BB962C8B-B14F-4D97-AF65-F5344CB8AC3E}">
        <p14:creationId xmlns:p14="http://schemas.microsoft.com/office/powerpoint/2010/main" val="583758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5F7875-BBD6-D135-0E9B-58DBD2C14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6" name="Straight Connector 5">
            <a:extLst>
              <a:ext uri="{FF2B5EF4-FFF2-40B4-BE49-F238E27FC236}">
                <a16:creationId xmlns:a16="http://schemas.microsoft.com/office/drawing/2014/main" id="{30F3EEEF-D131-3EFD-23B0-12EE836F3CD0}"/>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5194716E-6107-6A10-769A-B99676ADC386}"/>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8" name="Rectangle 7">
            <a:extLst>
              <a:ext uri="{FF2B5EF4-FFF2-40B4-BE49-F238E27FC236}">
                <a16:creationId xmlns:a16="http://schemas.microsoft.com/office/drawing/2014/main" id="{896573D2-259C-0A1D-5A6A-D701EBD49959}"/>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9" name="Rectangle 8">
            <a:extLst>
              <a:ext uri="{FF2B5EF4-FFF2-40B4-BE49-F238E27FC236}">
                <a16:creationId xmlns:a16="http://schemas.microsoft.com/office/drawing/2014/main" id="{85867245-1728-B37F-0940-8D7F16777A77}"/>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pic>
        <p:nvPicPr>
          <p:cNvPr id="13" name="Picture 12">
            <a:extLst>
              <a:ext uri="{FF2B5EF4-FFF2-40B4-BE49-F238E27FC236}">
                <a16:creationId xmlns:a16="http://schemas.microsoft.com/office/drawing/2014/main" id="{6751FD01-A1A4-32FF-68A4-7C4D582E2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808" y="1797807"/>
            <a:ext cx="3162574" cy="1531753"/>
          </a:xfrm>
          <a:prstGeom prst="rect">
            <a:avLst/>
          </a:prstGeom>
        </p:spPr>
      </p:pic>
      <p:sp>
        <p:nvSpPr>
          <p:cNvPr id="14" name="TextBox 13">
            <a:extLst>
              <a:ext uri="{FF2B5EF4-FFF2-40B4-BE49-F238E27FC236}">
                <a16:creationId xmlns:a16="http://schemas.microsoft.com/office/drawing/2014/main" id="{6B4A8A2B-EC50-EB48-4D6C-0CB1FE1127F3}"/>
              </a:ext>
            </a:extLst>
          </p:cNvPr>
          <p:cNvSpPr txBox="1"/>
          <p:nvPr/>
        </p:nvSpPr>
        <p:spPr>
          <a:xfrm>
            <a:off x="118904" y="1031035"/>
            <a:ext cx="3589000" cy="369332"/>
          </a:xfrm>
          <a:prstGeom prst="rect">
            <a:avLst/>
          </a:prstGeom>
          <a:noFill/>
        </p:spPr>
        <p:txBody>
          <a:bodyPr wrap="square" rtlCol="0">
            <a:spAutoFit/>
          </a:bodyPr>
          <a:lstStyle/>
          <a:p>
            <a:r>
              <a:rPr lang="en-US" u="sng" dirty="0"/>
              <a:t>TURNING SPEED HANDLING BLOCK</a:t>
            </a:r>
          </a:p>
        </p:txBody>
      </p:sp>
      <p:sp>
        <p:nvSpPr>
          <p:cNvPr id="15" name="TextBox 14">
            <a:extLst>
              <a:ext uri="{FF2B5EF4-FFF2-40B4-BE49-F238E27FC236}">
                <a16:creationId xmlns:a16="http://schemas.microsoft.com/office/drawing/2014/main" id="{D9597EFB-E953-D4F5-EB7F-A4C9AAE41605}"/>
              </a:ext>
            </a:extLst>
          </p:cNvPr>
          <p:cNvSpPr txBox="1"/>
          <p:nvPr/>
        </p:nvSpPr>
        <p:spPr>
          <a:xfrm>
            <a:off x="251520" y="1963518"/>
            <a:ext cx="2436872" cy="1200329"/>
          </a:xfrm>
          <a:prstGeom prst="rect">
            <a:avLst/>
          </a:prstGeom>
          <a:noFill/>
        </p:spPr>
        <p:txBody>
          <a:bodyPr wrap="square" rtlCol="0">
            <a:spAutoFit/>
          </a:bodyPr>
          <a:lstStyle/>
          <a:p>
            <a:r>
              <a:rPr lang="en-US" dirty="0"/>
              <a:t>INPUTS:</a:t>
            </a:r>
          </a:p>
          <a:p>
            <a:pPr marL="285750" indent="-285750">
              <a:buFont typeface="Arial" panose="020B0604020202020204" pitchFamily="34" charset="0"/>
              <a:buChar char="•"/>
            </a:pPr>
            <a:r>
              <a:rPr lang="en-US" dirty="0"/>
              <a:t>systemCommand</a:t>
            </a:r>
          </a:p>
          <a:p>
            <a:pPr marL="285750" indent="-285750">
              <a:buFont typeface="Arial" panose="020B0604020202020204" pitchFamily="34" charset="0"/>
              <a:buChar char="•"/>
            </a:pPr>
            <a:r>
              <a:rPr lang="en-US" dirty="0"/>
              <a:t>enable</a:t>
            </a:r>
          </a:p>
          <a:p>
            <a:pPr marL="285750" indent="-285750">
              <a:buFont typeface="Arial" panose="020B0604020202020204" pitchFamily="34" charset="0"/>
              <a:buChar char="•"/>
            </a:pPr>
            <a:endParaRPr lang="en-US" dirty="0"/>
          </a:p>
        </p:txBody>
      </p:sp>
      <p:sp>
        <p:nvSpPr>
          <p:cNvPr id="16" name="TextBox 15">
            <a:extLst>
              <a:ext uri="{FF2B5EF4-FFF2-40B4-BE49-F238E27FC236}">
                <a16:creationId xmlns:a16="http://schemas.microsoft.com/office/drawing/2014/main" id="{E5876F20-839A-EB52-3E56-49F9B36F7E5C}"/>
              </a:ext>
            </a:extLst>
          </p:cNvPr>
          <p:cNvSpPr txBox="1"/>
          <p:nvPr/>
        </p:nvSpPr>
        <p:spPr>
          <a:xfrm>
            <a:off x="6695161" y="1963518"/>
            <a:ext cx="2436872" cy="1200329"/>
          </a:xfrm>
          <a:prstGeom prst="rect">
            <a:avLst/>
          </a:prstGeom>
          <a:noFill/>
        </p:spPr>
        <p:txBody>
          <a:bodyPr wrap="square" rtlCol="0">
            <a:spAutoFit/>
          </a:bodyPr>
          <a:lstStyle/>
          <a:p>
            <a:r>
              <a:rPr lang="en-US" dirty="0"/>
              <a:t>OUTPUTS:</a:t>
            </a:r>
          </a:p>
          <a:p>
            <a:pPr marL="285750" indent="-285750">
              <a:buFont typeface="Arial" panose="020B0604020202020204" pitchFamily="34" charset="0"/>
              <a:buChar char="•"/>
            </a:pPr>
            <a:r>
              <a:rPr lang="en-US" dirty="0"/>
              <a:t>desiredSpeed </a:t>
            </a:r>
          </a:p>
          <a:p>
            <a:pPr marL="285750" indent="-285750">
              <a:buFont typeface="Arial" panose="020B0604020202020204" pitchFamily="34" charset="0"/>
              <a:buChar char="•"/>
            </a:pPr>
            <a:r>
              <a:rPr lang="en-US" dirty="0"/>
              <a:t>steering</a:t>
            </a:r>
          </a:p>
          <a:p>
            <a:pPr marL="285750" indent="-285750">
              <a:buFont typeface="Arial" panose="020B0604020202020204" pitchFamily="34" charset="0"/>
              <a:buChar char="•"/>
            </a:pPr>
            <a:endParaRPr lang="en-US" dirty="0"/>
          </a:p>
        </p:txBody>
      </p:sp>
      <p:sp>
        <p:nvSpPr>
          <p:cNvPr id="17" name="TextBox 16">
            <a:extLst>
              <a:ext uri="{FF2B5EF4-FFF2-40B4-BE49-F238E27FC236}">
                <a16:creationId xmlns:a16="http://schemas.microsoft.com/office/drawing/2014/main" id="{93FD00CC-43B3-F944-6F0A-ED9C85863454}"/>
              </a:ext>
            </a:extLst>
          </p:cNvPr>
          <p:cNvSpPr txBox="1"/>
          <p:nvPr/>
        </p:nvSpPr>
        <p:spPr>
          <a:xfrm>
            <a:off x="122961" y="3558866"/>
            <a:ext cx="8983928" cy="1477328"/>
          </a:xfrm>
          <a:prstGeom prst="rect">
            <a:avLst/>
          </a:prstGeom>
          <a:noFill/>
        </p:spPr>
        <p:txBody>
          <a:bodyPr wrap="square" rtlCol="0">
            <a:spAutoFit/>
          </a:bodyPr>
          <a:lstStyle/>
          <a:p>
            <a:r>
              <a:rPr lang="en-US" dirty="0"/>
              <a:t>FUNCTIONS:</a:t>
            </a:r>
          </a:p>
          <a:p>
            <a:pPr marL="285750" indent="-285750" algn="just">
              <a:buFont typeface="Arial" panose="020B0604020202020204" pitchFamily="34" charset="0"/>
              <a:buChar char="•"/>
            </a:pPr>
            <a:r>
              <a:rPr lang="en-US" dirty="0"/>
              <a:t>To ignore the speed reduction during turning set enable to zero</a:t>
            </a:r>
          </a:p>
          <a:p>
            <a:pPr marL="285750" indent="-285750" algn="just">
              <a:buFont typeface="Arial" panose="020B0604020202020204" pitchFamily="34" charset="0"/>
              <a:buChar char="•"/>
            </a:pPr>
            <a:r>
              <a:rPr lang="en-US" dirty="0"/>
              <a:t>When the enable is set to one, the speed reduction takes place depending upon the sharpness of the turning curve.</a:t>
            </a:r>
          </a:p>
          <a:p>
            <a:pPr marL="285750" indent="-285750" algn="just">
              <a:buFont typeface="Arial" panose="020B0604020202020204" pitchFamily="34" charset="0"/>
              <a:buChar char="•"/>
            </a:pPr>
            <a:r>
              <a:rPr lang="en-US" dirty="0"/>
              <a:t>If the path is straight line then vehicle travels with nominal set speed. </a:t>
            </a:r>
          </a:p>
        </p:txBody>
      </p:sp>
    </p:spTree>
    <p:extLst>
      <p:ext uri="{BB962C8B-B14F-4D97-AF65-F5344CB8AC3E}">
        <p14:creationId xmlns:p14="http://schemas.microsoft.com/office/powerpoint/2010/main" val="1469699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C81DC0-0306-DABC-73B7-995A5552B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6" name="Straight Connector 5">
            <a:extLst>
              <a:ext uri="{FF2B5EF4-FFF2-40B4-BE49-F238E27FC236}">
                <a16:creationId xmlns:a16="http://schemas.microsoft.com/office/drawing/2014/main" id="{CE200783-5CE7-BE45-76C0-B76075D34C24}"/>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B90BC39F-690E-655A-1853-28D4E4B1FE3C}"/>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8" name="Rectangle 7">
            <a:extLst>
              <a:ext uri="{FF2B5EF4-FFF2-40B4-BE49-F238E27FC236}">
                <a16:creationId xmlns:a16="http://schemas.microsoft.com/office/drawing/2014/main" id="{34C74377-8D73-A764-E1CA-9ABFCE90DA9F}"/>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9" name="Rectangle 8">
            <a:extLst>
              <a:ext uri="{FF2B5EF4-FFF2-40B4-BE49-F238E27FC236}">
                <a16:creationId xmlns:a16="http://schemas.microsoft.com/office/drawing/2014/main" id="{96D6F8FA-E873-D67A-C046-71C029F5A2C7}"/>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
        <p:nvSpPr>
          <p:cNvPr id="10" name="TextBox 9">
            <a:extLst>
              <a:ext uri="{FF2B5EF4-FFF2-40B4-BE49-F238E27FC236}">
                <a16:creationId xmlns:a16="http://schemas.microsoft.com/office/drawing/2014/main" id="{585432C9-6A2D-3464-41D2-99C4749BB0BA}"/>
              </a:ext>
            </a:extLst>
          </p:cNvPr>
          <p:cNvSpPr txBox="1"/>
          <p:nvPr/>
        </p:nvSpPr>
        <p:spPr>
          <a:xfrm>
            <a:off x="118904" y="1031035"/>
            <a:ext cx="3589000" cy="369332"/>
          </a:xfrm>
          <a:prstGeom prst="rect">
            <a:avLst/>
          </a:prstGeom>
          <a:noFill/>
        </p:spPr>
        <p:txBody>
          <a:bodyPr wrap="square" rtlCol="0">
            <a:spAutoFit/>
          </a:bodyPr>
          <a:lstStyle/>
          <a:p>
            <a:r>
              <a:rPr lang="en-US" u="sng" dirty="0"/>
              <a:t>SPEED CONTROLLER BLOCK</a:t>
            </a:r>
          </a:p>
        </p:txBody>
      </p:sp>
      <p:pic>
        <p:nvPicPr>
          <p:cNvPr id="15" name="Picture 14">
            <a:extLst>
              <a:ext uri="{FF2B5EF4-FFF2-40B4-BE49-F238E27FC236}">
                <a16:creationId xmlns:a16="http://schemas.microsoft.com/office/drawing/2014/main" id="{148CC1C9-A1FE-DA72-A3CE-1B234B654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592" y="1639505"/>
            <a:ext cx="2956816" cy="1493649"/>
          </a:xfrm>
          <a:prstGeom prst="rect">
            <a:avLst/>
          </a:prstGeom>
        </p:spPr>
      </p:pic>
      <p:sp>
        <p:nvSpPr>
          <p:cNvPr id="16" name="TextBox 15">
            <a:extLst>
              <a:ext uri="{FF2B5EF4-FFF2-40B4-BE49-F238E27FC236}">
                <a16:creationId xmlns:a16="http://schemas.microsoft.com/office/drawing/2014/main" id="{A518306A-9E82-7FB4-42B0-D8D09D6FA66F}"/>
              </a:ext>
            </a:extLst>
          </p:cNvPr>
          <p:cNvSpPr txBox="1"/>
          <p:nvPr/>
        </p:nvSpPr>
        <p:spPr>
          <a:xfrm>
            <a:off x="275476" y="1807349"/>
            <a:ext cx="2592288" cy="1477328"/>
          </a:xfrm>
          <a:prstGeom prst="rect">
            <a:avLst/>
          </a:prstGeom>
          <a:noFill/>
        </p:spPr>
        <p:txBody>
          <a:bodyPr wrap="square" rtlCol="0">
            <a:spAutoFit/>
          </a:bodyPr>
          <a:lstStyle/>
          <a:p>
            <a:r>
              <a:rPr lang="en-US" dirty="0"/>
              <a:t>INPUTS:</a:t>
            </a:r>
          </a:p>
          <a:p>
            <a:pPr marL="285750" indent="-285750">
              <a:buFont typeface="Arial" panose="020B0604020202020204" pitchFamily="34" charset="0"/>
              <a:buChar char="•"/>
            </a:pPr>
            <a:r>
              <a:rPr lang="en-US" dirty="0"/>
              <a:t>Arm</a:t>
            </a:r>
          </a:p>
          <a:p>
            <a:pPr marL="285750" indent="-285750">
              <a:buFont typeface="Arial" panose="020B0604020202020204" pitchFamily="34" charset="0"/>
              <a:buChar char="•"/>
            </a:pPr>
            <a:r>
              <a:rPr lang="en-US" dirty="0"/>
              <a:t>DesiredSpeed</a:t>
            </a:r>
          </a:p>
          <a:p>
            <a:pPr marL="285750" indent="-285750">
              <a:buFont typeface="Arial" panose="020B0604020202020204" pitchFamily="34" charset="0"/>
              <a:buChar char="•"/>
            </a:pPr>
            <a:r>
              <a:rPr lang="en-US" dirty="0"/>
              <a:t>measuredSpeed</a:t>
            </a:r>
          </a:p>
          <a:p>
            <a:endParaRPr lang="en-US" dirty="0"/>
          </a:p>
        </p:txBody>
      </p:sp>
      <p:sp>
        <p:nvSpPr>
          <p:cNvPr id="17" name="TextBox 16">
            <a:extLst>
              <a:ext uri="{FF2B5EF4-FFF2-40B4-BE49-F238E27FC236}">
                <a16:creationId xmlns:a16="http://schemas.microsoft.com/office/drawing/2014/main" id="{3F68DC66-8BE9-F6FD-B589-1B20ED0D1D97}"/>
              </a:ext>
            </a:extLst>
          </p:cNvPr>
          <p:cNvSpPr txBox="1"/>
          <p:nvPr/>
        </p:nvSpPr>
        <p:spPr>
          <a:xfrm>
            <a:off x="6372200" y="1802075"/>
            <a:ext cx="2592288" cy="923330"/>
          </a:xfrm>
          <a:prstGeom prst="rect">
            <a:avLst/>
          </a:prstGeom>
          <a:noFill/>
        </p:spPr>
        <p:txBody>
          <a:bodyPr wrap="square" rtlCol="0">
            <a:spAutoFit/>
          </a:bodyPr>
          <a:lstStyle/>
          <a:p>
            <a:r>
              <a:rPr lang="en-US" dirty="0"/>
              <a:t>OUTPUTS:</a:t>
            </a:r>
          </a:p>
          <a:p>
            <a:pPr marL="285750" indent="-285750">
              <a:buFont typeface="Arial" panose="020B0604020202020204" pitchFamily="34" charset="0"/>
              <a:buChar char="•"/>
            </a:pPr>
            <a:r>
              <a:rPr lang="en-US" dirty="0"/>
              <a:t>throttleCmd</a:t>
            </a:r>
          </a:p>
          <a:p>
            <a:endParaRPr lang="en-US" dirty="0"/>
          </a:p>
        </p:txBody>
      </p:sp>
      <p:sp>
        <p:nvSpPr>
          <p:cNvPr id="18" name="TextBox 17">
            <a:extLst>
              <a:ext uri="{FF2B5EF4-FFF2-40B4-BE49-F238E27FC236}">
                <a16:creationId xmlns:a16="http://schemas.microsoft.com/office/drawing/2014/main" id="{29C0BDC4-614C-0509-E760-97926869FA8E}"/>
              </a:ext>
            </a:extLst>
          </p:cNvPr>
          <p:cNvSpPr txBox="1"/>
          <p:nvPr/>
        </p:nvSpPr>
        <p:spPr>
          <a:xfrm>
            <a:off x="122960" y="3565926"/>
            <a:ext cx="8983928" cy="3139321"/>
          </a:xfrm>
          <a:prstGeom prst="rect">
            <a:avLst/>
          </a:prstGeom>
          <a:noFill/>
        </p:spPr>
        <p:txBody>
          <a:bodyPr wrap="square" rtlCol="0">
            <a:spAutoFit/>
          </a:bodyPr>
          <a:lstStyle/>
          <a:p>
            <a:r>
              <a:rPr lang="en-US" dirty="0"/>
              <a:t>FUNCTIONS:</a:t>
            </a:r>
          </a:p>
          <a:p>
            <a:pPr marL="285750" indent="-285750">
              <a:buFont typeface="Arial" panose="020B0604020202020204" pitchFamily="34" charset="0"/>
              <a:buChar char="•"/>
            </a:pPr>
            <a:r>
              <a:rPr lang="en-US" dirty="0"/>
              <a:t>The PI controller tries to obtain the desired speed given as input.</a:t>
            </a:r>
          </a:p>
          <a:p>
            <a:pPr marL="285750" indent="-285750">
              <a:buFont typeface="Arial" panose="020B0604020202020204" pitchFamily="34" charset="0"/>
              <a:buChar char="•"/>
            </a:pPr>
            <a:r>
              <a:rPr lang="en-US" dirty="0"/>
              <a:t>The measured speed is also taken as input  for feedforward to map the Desired speed to PWM Duty cycle bias.</a:t>
            </a:r>
          </a:p>
          <a:p>
            <a:pPr marL="285750" indent="-285750">
              <a:buFont typeface="Arial" panose="020B0604020202020204" pitchFamily="34" charset="0"/>
              <a:buChar char="•"/>
            </a:pPr>
            <a:r>
              <a:rPr lang="en-US" dirty="0"/>
              <a:t>Throttle command is then given to the motor.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38140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8D98-899C-959A-D2B4-94FE21433260}"/>
              </a:ext>
            </a:extLst>
          </p:cNvPr>
          <p:cNvSpPr>
            <a:spLocks noGrp="1"/>
          </p:cNvSpPr>
          <p:nvPr>
            <p:ph type="title"/>
          </p:nvPr>
        </p:nvSpPr>
        <p:spPr>
          <a:xfrm>
            <a:off x="0" y="1052736"/>
            <a:ext cx="3466728" cy="634082"/>
          </a:xfrm>
        </p:spPr>
        <p:txBody>
          <a:bodyPr>
            <a:normAutofit fontScale="90000"/>
          </a:bodyPr>
          <a:lstStyle/>
          <a:p>
            <a:r>
              <a:rPr lang="en-US" dirty="0"/>
              <a:t>BASIC CAR I/0</a:t>
            </a:r>
          </a:p>
        </p:txBody>
      </p:sp>
      <p:sp>
        <p:nvSpPr>
          <p:cNvPr id="3" name="Content Placeholder 2">
            <a:extLst>
              <a:ext uri="{FF2B5EF4-FFF2-40B4-BE49-F238E27FC236}">
                <a16:creationId xmlns:a16="http://schemas.microsoft.com/office/drawing/2014/main" id="{F04AA38A-D947-0951-CFC9-BF1559512E24}"/>
              </a:ext>
            </a:extLst>
          </p:cNvPr>
          <p:cNvSpPr>
            <a:spLocks noGrp="1"/>
          </p:cNvSpPr>
          <p:nvPr>
            <p:ph idx="1"/>
          </p:nvPr>
        </p:nvSpPr>
        <p:spPr>
          <a:xfrm>
            <a:off x="179512" y="2012949"/>
            <a:ext cx="8229600" cy="4525963"/>
          </a:xfrm>
        </p:spPr>
        <p:txBody>
          <a:bodyPr>
            <a:normAutofit/>
          </a:bodyPr>
          <a:lstStyle/>
          <a:p>
            <a:r>
              <a:rPr lang="en-US" dirty="0"/>
              <a:t>INPUTS</a:t>
            </a:r>
          </a:p>
          <a:p>
            <a:r>
              <a:rPr lang="en-US" sz="2800" dirty="0"/>
              <a:t>Motor Command(%,rad)</a:t>
            </a:r>
          </a:p>
          <a:p>
            <a:r>
              <a:rPr lang="en-US" sz="2800" dirty="0"/>
              <a:t>Indicator Lamps</a:t>
            </a:r>
          </a:p>
          <a:p>
            <a:endParaRPr lang="en-US" dirty="0"/>
          </a:p>
          <a:p>
            <a:r>
              <a:rPr lang="en-US" dirty="0"/>
              <a:t>OUTPUTS</a:t>
            </a:r>
          </a:p>
          <a:p>
            <a:r>
              <a:rPr lang="en-US" sz="2800" dirty="0"/>
              <a:t>Motor Current(A)</a:t>
            </a:r>
          </a:p>
          <a:p>
            <a:r>
              <a:rPr lang="en-US" sz="2800" dirty="0"/>
              <a:t>Battery Voltage</a:t>
            </a:r>
          </a:p>
          <a:p>
            <a:r>
              <a:rPr lang="en-US" sz="2800" dirty="0"/>
              <a:t>Motor Speed(count/s)</a:t>
            </a:r>
          </a:p>
        </p:txBody>
      </p:sp>
      <p:pic>
        <p:nvPicPr>
          <p:cNvPr id="6" name="Picture 5">
            <a:extLst>
              <a:ext uri="{FF2B5EF4-FFF2-40B4-BE49-F238E27FC236}">
                <a16:creationId xmlns:a16="http://schemas.microsoft.com/office/drawing/2014/main" id="{496EE54B-1E7A-4BEF-4139-75B5C58C3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2636912"/>
            <a:ext cx="3960440" cy="2952328"/>
          </a:xfrm>
          <a:prstGeom prst="rect">
            <a:avLst/>
          </a:prstGeom>
        </p:spPr>
      </p:pic>
      <p:pic>
        <p:nvPicPr>
          <p:cNvPr id="5" name="Picture 4">
            <a:extLst>
              <a:ext uri="{FF2B5EF4-FFF2-40B4-BE49-F238E27FC236}">
                <a16:creationId xmlns:a16="http://schemas.microsoft.com/office/drawing/2014/main" id="{C8E12B4F-E571-BC1D-E518-3294DF698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7" name="Straight Connector 6">
            <a:extLst>
              <a:ext uri="{FF2B5EF4-FFF2-40B4-BE49-F238E27FC236}">
                <a16:creationId xmlns:a16="http://schemas.microsoft.com/office/drawing/2014/main" id="{FE5CDBA2-90B2-B162-1E85-324AA9CB951E}"/>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141BB444-F338-3F42-C4AF-9FE4D806E199}"/>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9" name="Rectangle 8">
            <a:extLst>
              <a:ext uri="{FF2B5EF4-FFF2-40B4-BE49-F238E27FC236}">
                <a16:creationId xmlns:a16="http://schemas.microsoft.com/office/drawing/2014/main" id="{53B8B7B6-C1E7-6E1A-A530-153C9A81F12E}"/>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BDDEACAC-C2E6-9CD4-C310-492C9EE8E383}"/>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Tree>
    <p:extLst>
      <p:ext uri="{BB962C8B-B14F-4D97-AF65-F5344CB8AC3E}">
        <p14:creationId xmlns:p14="http://schemas.microsoft.com/office/powerpoint/2010/main" val="2983722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6232-0F83-A303-631C-5252A8A2648C}"/>
              </a:ext>
            </a:extLst>
          </p:cNvPr>
          <p:cNvSpPr>
            <a:spLocks noGrp="1"/>
          </p:cNvSpPr>
          <p:nvPr>
            <p:ph type="title"/>
          </p:nvPr>
        </p:nvSpPr>
        <p:spPr>
          <a:xfrm>
            <a:off x="18864" y="1055982"/>
            <a:ext cx="2242592" cy="706090"/>
          </a:xfrm>
        </p:spPr>
        <p:txBody>
          <a:bodyPr>
            <a:normAutofit fontScale="90000"/>
          </a:bodyPr>
          <a:lstStyle/>
          <a:p>
            <a:r>
              <a:rPr lang="en-US" dirty="0"/>
              <a:t>TIMING</a:t>
            </a:r>
          </a:p>
        </p:txBody>
      </p:sp>
      <p:sp>
        <p:nvSpPr>
          <p:cNvPr id="3" name="Content Placeholder 2">
            <a:extLst>
              <a:ext uri="{FF2B5EF4-FFF2-40B4-BE49-F238E27FC236}">
                <a16:creationId xmlns:a16="http://schemas.microsoft.com/office/drawing/2014/main" id="{BD93E286-0B7E-8232-EF5E-9823976D5ECF}"/>
              </a:ext>
            </a:extLst>
          </p:cNvPr>
          <p:cNvSpPr>
            <a:spLocks noGrp="1"/>
          </p:cNvSpPr>
          <p:nvPr>
            <p:ph idx="1"/>
          </p:nvPr>
        </p:nvSpPr>
        <p:spPr>
          <a:xfrm>
            <a:off x="0" y="2311956"/>
            <a:ext cx="8229600" cy="4525963"/>
          </a:xfrm>
        </p:spPr>
        <p:txBody>
          <a:bodyPr/>
          <a:lstStyle/>
          <a:p>
            <a:r>
              <a:rPr lang="en-US" dirty="0"/>
              <a:t>INPUT</a:t>
            </a:r>
          </a:p>
          <a:p>
            <a:r>
              <a:rPr lang="en-US" sz="2800" dirty="0"/>
              <a:t>Sample Time</a:t>
            </a:r>
          </a:p>
          <a:p>
            <a:r>
              <a:rPr lang="en-US" sz="2800" dirty="0"/>
              <a:t>Computation Time</a:t>
            </a:r>
          </a:p>
          <a:p>
            <a:endParaRPr lang="en-US" dirty="0"/>
          </a:p>
          <a:p>
            <a:r>
              <a:rPr lang="en-US" dirty="0"/>
              <a:t>OUTPUT</a:t>
            </a:r>
          </a:p>
          <a:p>
            <a:r>
              <a:rPr lang="en-US" sz="2800" dirty="0"/>
              <a:t>Timing graph of respective block</a:t>
            </a:r>
          </a:p>
        </p:txBody>
      </p:sp>
      <p:pic>
        <p:nvPicPr>
          <p:cNvPr id="6" name="Picture 5">
            <a:extLst>
              <a:ext uri="{FF2B5EF4-FFF2-40B4-BE49-F238E27FC236}">
                <a16:creationId xmlns:a16="http://schemas.microsoft.com/office/drawing/2014/main" id="{702A1098-9980-9583-1A80-98B78D7D3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1762072"/>
            <a:ext cx="3744416" cy="4328390"/>
          </a:xfrm>
          <a:prstGeom prst="rect">
            <a:avLst/>
          </a:prstGeom>
        </p:spPr>
      </p:pic>
      <p:pic>
        <p:nvPicPr>
          <p:cNvPr id="5" name="Picture 4">
            <a:extLst>
              <a:ext uri="{FF2B5EF4-FFF2-40B4-BE49-F238E27FC236}">
                <a16:creationId xmlns:a16="http://schemas.microsoft.com/office/drawing/2014/main" id="{8041587F-995B-BCA3-2F59-E9D89EA22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7" name="Straight Connector 6">
            <a:extLst>
              <a:ext uri="{FF2B5EF4-FFF2-40B4-BE49-F238E27FC236}">
                <a16:creationId xmlns:a16="http://schemas.microsoft.com/office/drawing/2014/main" id="{A8DC58FB-701B-B94F-3D79-308CA1D7CA53}"/>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81493E47-8057-2210-8EB8-8D3BB1386BAD}"/>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9" name="Rectangle 8">
            <a:extLst>
              <a:ext uri="{FF2B5EF4-FFF2-40B4-BE49-F238E27FC236}">
                <a16:creationId xmlns:a16="http://schemas.microsoft.com/office/drawing/2014/main" id="{D9960AF7-59F8-F213-1E32-65F3D4EE5521}"/>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4A1ED1D8-58AD-E3A1-AE1D-E2768F188184}"/>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Tree>
    <p:extLst>
      <p:ext uri="{BB962C8B-B14F-4D97-AF65-F5344CB8AC3E}">
        <p14:creationId xmlns:p14="http://schemas.microsoft.com/office/powerpoint/2010/main" val="2920620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1EE2-8415-3053-0A66-F3A8B2E0E76B}"/>
              </a:ext>
            </a:extLst>
          </p:cNvPr>
          <p:cNvSpPr>
            <a:spLocks noGrp="1"/>
          </p:cNvSpPr>
          <p:nvPr>
            <p:ph type="title"/>
          </p:nvPr>
        </p:nvSpPr>
        <p:spPr>
          <a:xfrm>
            <a:off x="0" y="1412776"/>
            <a:ext cx="5410944" cy="706090"/>
          </a:xfrm>
        </p:spPr>
        <p:txBody>
          <a:bodyPr>
            <a:normAutofit fontScale="90000"/>
          </a:bodyPr>
          <a:lstStyle/>
          <a:p>
            <a:r>
              <a:rPr lang="en-US" dirty="0"/>
              <a:t>INDICATOR AND LAMPS</a:t>
            </a:r>
          </a:p>
        </p:txBody>
      </p:sp>
      <p:sp>
        <p:nvSpPr>
          <p:cNvPr id="3" name="Content Placeholder 2">
            <a:extLst>
              <a:ext uri="{FF2B5EF4-FFF2-40B4-BE49-F238E27FC236}">
                <a16:creationId xmlns:a16="http://schemas.microsoft.com/office/drawing/2014/main" id="{BF125438-E6F9-11FF-7FA4-890EA685FE66}"/>
              </a:ext>
            </a:extLst>
          </p:cNvPr>
          <p:cNvSpPr>
            <a:spLocks noGrp="1"/>
          </p:cNvSpPr>
          <p:nvPr>
            <p:ph idx="1"/>
          </p:nvPr>
        </p:nvSpPr>
        <p:spPr>
          <a:xfrm>
            <a:off x="132250" y="2492896"/>
            <a:ext cx="8229600" cy="4525963"/>
          </a:xfrm>
        </p:spPr>
        <p:txBody>
          <a:bodyPr/>
          <a:lstStyle/>
          <a:p>
            <a:r>
              <a:rPr lang="en-US" dirty="0"/>
              <a:t>INPUT</a:t>
            </a:r>
          </a:p>
          <a:p>
            <a:r>
              <a:rPr lang="en-US" sz="2800" dirty="0"/>
              <a:t>Motor Command</a:t>
            </a:r>
          </a:p>
          <a:p>
            <a:endParaRPr lang="en-US" dirty="0"/>
          </a:p>
          <a:p>
            <a:r>
              <a:rPr lang="en-US" dirty="0"/>
              <a:t>OUTPUT</a:t>
            </a:r>
          </a:p>
          <a:p>
            <a:r>
              <a:rPr lang="en-US" sz="2800" dirty="0"/>
              <a:t>Indicator and Lamps command</a:t>
            </a:r>
          </a:p>
        </p:txBody>
      </p:sp>
      <p:pic>
        <p:nvPicPr>
          <p:cNvPr id="6" name="Picture 5">
            <a:extLst>
              <a:ext uri="{FF2B5EF4-FFF2-40B4-BE49-F238E27FC236}">
                <a16:creationId xmlns:a16="http://schemas.microsoft.com/office/drawing/2014/main" id="{3FFDDCA7-2408-B5F8-274A-6F85748CD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912" y="2996952"/>
            <a:ext cx="3110322" cy="1440160"/>
          </a:xfrm>
          <a:prstGeom prst="rect">
            <a:avLst/>
          </a:prstGeom>
        </p:spPr>
      </p:pic>
      <p:pic>
        <p:nvPicPr>
          <p:cNvPr id="5" name="Picture 4">
            <a:extLst>
              <a:ext uri="{FF2B5EF4-FFF2-40B4-BE49-F238E27FC236}">
                <a16:creationId xmlns:a16="http://schemas.microsoft.com/office/drawing/2014/main" id="{9BCB4E25-B831-46FA-3C12-9513FD1DC8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7" name="Straight Connector 6">
            <a:extLst>
              <a:ext uri="{FF2B5EF4-FFF2-40B4-BE49-F238E27FC236}">
                <a16:creationId xmlns:a16="http://schemas.microsoft.com/office/drawing/2014/main" id="{17E1FFD0-8D7B-F32A-AA45-A6E5FC31BE00}"/>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E41AAAF5-435B-E04C-3D54-25B49E503CFC}"/>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9" name="Rectangle 8">
            <a:extLst>
              <a:ext uri="{FF2B5EF4-FFF2-40B4-BE49-F238E27FC236}">
                <a16:creationId xmlns:a16="http://schemas.microsoft.com/office/drawing/2014/main" id="{2EE2145D-6987-8ED1-17D9-98B4B7F73AB4}"/>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543537AC-4834-3C42-8B04-3CC0A7F05170}"/>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Tree>
    <p:extLst>
      <p:ext uri="{BB962C8B-B14F-4D97-AF65-F5344CB8AC3E}">
        <p14:creationId xmlns:p14="http://schemas.microsoft.com/office/powerpoint/2010/main" val="3401239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567B-2FE4-7BE6-01BA-97F4CFD7DB30}"/>
              </a:ext>
            </a:extLst>
          </p:cNvPr>
          <p:cNvSpPr>
            <a:spLocks noGrp="1"/>
          </p:cNvSpPr>
          <p:nvPr>
            <p:ph type="title"/>
          </p:nvPr>
        </p:nvSpPr>
        <p:spPr>
          <a:xfrm>
            <a:off x="-2124744" y="917848"/>
            <a:ext cx="8229600" cy="1143000"/>
          </a:xfrm>
        </p:spPr>
        <p:txBody>
          <a:bodyPr/>
          <a:lstStyle/>
          <a:p>
            <a:r>
              <a:rPr lang="en-US" dirty="0"/>
              <a:t>USER CONTROL</a:t>
            </a:r>
          </a:p>
        </p:txBody>
      </p:sp>
      <p:sp>
        <p:nvSpPr>
          <p:cNvPr id="3" name="Content Placeholder 2">
            <a:extLst>
              <a:ext uri="{FF2B5EF4-FFF2-40B4-BE49-F238E27FC236}">
                <a16:creationId xmlns:a16="http://schemas.microsoft.com/office/drawing/2014/main" id="{EB66C6F6-BD68-EB47-A72A-B5528CF6EF06}"/>
              </a:ext>
            </a:extLst>
          </p:cNvPr>
          <p:cNvSpPr>
            <a:spLocks noGrp="1"/>
          </p:cNvSpPr>
          <p:nvPr>
            <p:ph idx="1"/>
          </p:nvPr>
        </p:nvSpPr>
        <p:spPr>
          <a:xfrm>
            <a:off x="179512" y="2060848"/>
            <a:ext cx="8229600" cy="4525963"/>
          </a:xfrm>
        </p:spPr>
        <p:txBody>
          <a:bodyPr/>
          <a:lstStyle/>
          <a:p>
            <a:r>
              <a:rPr lang="en-US" dirty="0"/>
              <a:t>INPUT </a:t>
            </a:r>
          </a:p>
          <a:p>
            <a:r>
              <a:rPr lang="en-US" dirty="0"/>
              <a:t>Arm(1) or Disarm(0)</a:t>
            </a:r>
          </a:p>
          <a:p>
            <a:r>
              <a:rPr lang="en-US" dirty="0"/>
              <a:t>Speed[0 to 1.5]</a:t>
            </a:r>
          </a:p>
          <a:p>
            <a:endParaRPr lang="en-US" dirty="0"/>
          </a:p>
          <a:p>
            <a:r>
              <a:rPr lang="en-US" dirty="0"/>
              <a:t>OUTPUT</a:t>
            </a:r>
          </a:p>
          <a:p>
            <a:r>
              <a:rPr lang="en-US" dirty="0"/>
              <a:t>Arm or Disarm</a:t>
            </a:r>
          </a:p>
          <a:p>
            <a:r>
              <a:rPr lang="en-US" dirty="0"/>
              <a:t>Speed Command</a:t>
            </a:r>
          </a:p>
        </p:txBody>
      </p:sp>
      <p:pic>
        <p:nvPicPr>
          <p:cNvPr id="6" name="Picture 5">
            <a:extLst>
              <a:ext uri="{FF2B5EF4-FFF2-40B4-BE49-F238E27FC236}">
                <a16:creationId xmlns:a16="http://schemas.microsoft.com/office/drawing/2014/main" id="{ED67B9D0-D6FE-9690-E151-A6025C57E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5623" y="2708920"/>
            <a:ext cx="3444078" cy="2968175"/>
          </a:xfrm>
          <a:prstGeom prst="rect">
            <a:avLst/>
          </a:prstGeom>
        </p:spPr>
      </p:pic>
      <p:pic>
        <p:nvPicPr>
          <p:cNvPr id="4" name="Picture 3">
            <a:extLst>
              <a:ext uri="{FF2B5EF4-FFF2-40B4-BE49-F238E27FC236}">
                <a16:creationId xmlns:a16="http://schemas.microsoft.com/office/drawing/2014/main" id="{FC31C000-DCFC-9285-3908-7A6BD5D5B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5" name="Straight Connector 4">
            <a:extLst>
              <a:ext uri="{FF2B5EF4-FFF2-40B4-BE49-F238E27FC236}">
                <a16:creationId xmlns:a16="http://schemas.microsoft.com/office/drawing/2014/main" id="{7E217000-B759-74FC-5F6C-CFBA9C73B2B1}"/>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C9F97251-E255-6F20-7797-5FA3F5B7E59A}"/>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8" name="Rectangle 7">
            <a:extLst>
              <a:ext uri="{FF2B5EF4-FFF2-40B4-BE49-F238E27FC236}">
                <a16:creationId xmlns:a16="http://schemas.microsoft.com/office/drawing/2014/main" id="{773E4E51-0A78-0ECE-0746-A02FFFB534BA}"/>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9" name="Rectangle 8">
            <a:extLst>
              <a:ext uri="{FF2B5EF4-FFF2-40B4-BE49-F238E27FC236}">
                <a16:creationId xmlns:a16="http://schemas.microsoft.com/office/drawing/2014/main" id="{C2201648-C698-7552-0C47-F5E6747F650E}"/>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Tree>
    <p:extLst>
      <p:ext uri="{BB962C8B-B14F-4D97-AF65-F5344CB8AC3E}">
        <p14:creationId xmlns:p14="http://schemas.microsoft.com/office/powerpoint/2010/main" val="1134350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9EEC4E-8999-F958-67B5-C026BFA12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6" name="Straight Connector 5">
            <a:extLst>
              <a:ext uri="{FF2B5EF4-FFF2-40B4-BE49-F238E27FC236}">
                <a16:creationId xmlns:a16="http://schemas.microsoft.com/office/drawing/2014/main" id="{AFB28344-0B26-4EB6-8CE1-70BBCC47A727}"/>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4666A84E-4583-E23A-B4ED-F2D54B504E99}"/>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8" name="Title 1">
            <a:extLst>
              <a:ext uri="{FF2B5EF4-FFF2-40B4-BE49-F238E27FC236}">
                <a16:creationId xmlns:a16="http://schemas.microsoft.com/office/drawing/2014/main" id="{AAE66EBF-6130-C48B-EE4F-76EB279E3951}"/>
              </a:ext>
            </a:extLst>
          </p:cNvPr>
          <p:cNvSpPr>
            <a:spLocks noGrp="1"/>
          </p:cNvSpPr>
          <p:nvPr>
            <p:ph type="title"/>
          </p:nvPr>
        </p:nvSpPr>
        <p:spPr>
          <a:xfrm>
            <a:off x="-2844824" y="675928"/>
            <a:ext cx="8229600" cy="1143000"/>
          </a:xfrm>
        </p:spPr>
        <p:txBody>
          <a:bodyPr/>
          <a:lstStyle/>
          <a:p>
            <a:r>
              <a:rPr lang="en-US" dirty="0"/>
              <a:t>RESULTS</a:t>
            </a:r>
          </a:p>
        </p:txBody>
      </p:sp>
      <p:sp>
        <p:nvSpPr>
          <p:cNvPr id="15" name="TextBox 14">
            <a:extLst>
              <a:ext uri="{FF2B5EF4-FFF2-40B4-BE49-F238E27FC236}">
                <a16:creationId xmlns:a16="http://schemas.microsoft.com/office/drawing/2014/main" id="{79ADDF77-974E-BB36-6508-638A8D95ECCA}"/>
              </a:ext>
            </a:extLst>
          </p:cNvPr>
          <p:cNvSpPr txBox="1"/>
          <p:nvPr/>
        </p:nvSpPr>
        <p:spPr>
          <a:xfrm>
            <a:off x="2843808" y="6076941"/>
            <a:ext cx="5878367" cy="369332"/>
          </a:xfrm>
          <a:prstGeom prst="rect">
            <a:avLst/>
          </a:prstGeom>
          <a:noFill/>
        </p:spPr>
        <p:txBody>
          <a:bodyPr wrap="square" rtlCol="0">
            <a:spAutoFit/>
          </a:bodyPr>
          <a:lstStyle/>
          <a:p>
            <a:r>
              <a:rPr lang="en-US" dirty="0"/>
              <a:t>Desired speed and Actual speed</a:t>
            </a:r>
          </a:p>
        </p:txBody>
      </p:sp>
      <p:sp>
        <p:nvSpPr>
          <p:cNvPr id="16" name="TextBox 15">
            <a:extLst>
              <a:ext uri="{FF2B5EF4-FFF2-40B4-BE49-F238E27FC236}">
                <a16:creationId xmlns:a16="http://schemas.microsoft.com/office/drawing/2014/main" id="{921B4B67-8C58-4E6B-0CAC-64ADF98DB42E}"/>
              </a:ext>
            </a:extLst>
          </p:cNvPr>
          <p:cNvSpPr txBox="1"/>
          <p:nvPr/>
        </p:nvSpPr>
        <p:spPr>
          <a:xfrm>
            <a:off x="251520" y="1687034"/>
            <a:ext cx="2171640" cy="461665"/>
          </a:xfrm>
          <a:prstGeom prst="rect">
            <a:avLst/>
          </a:prstGeom>
          <a:noFill/>
        </p:spPr>
        <p:txBody>
          <a:bodyPr wrap="square" rtlCol="0">
            <a:spAutoFit/>
          </a:bodyPr>
          <a:lstStyle/>
          <a:p>
            <a:r>
              <a:rPr lang="en-US" sz="2400" dirty="0"/>
              <a:t>Graph-1</a:t>
            </a:r>
          </a:p>
        </p:txBody>
      </p:sp>
      <p:sp>
        <p:nvSpPr>
          <p:cNvPr id="17" name="Rectangle 16">
            <a:extLst>
              <a:ext uri="{FF2B5EF4-FFF2-40B4-BE49-F238E27FC236}">
                <a16:creationId xmlns:a16="http://schemas.microsoft.com/office/drawing/2014/main" id="{522623B9-DC9D-CB44-B151-7D727F286BCF}"/>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7FD335E3-8DF7-7DB4-FBEE-E7670769D4BF}"/>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pic>
        <p:nvPicPr>
          <p:cNvPr id="3" name="Picture 2">
            <a:extLst>
              <a:ext uri="{FF2B5EF4-FFF2-40B4-BE49-F238E27FC236}">
                <a16:creationId xmlns:a16="http://schemas.microsoft.com/office/drawing/2014/main" id="{75E50FF0-F039-32A4-E1D2-FD279F85C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31" y="2204503"/>
            <a:ext cx="7924800" cy="3912454"/>
          </a:xfrm>
          <a:prstGeom prst="rect">
            <a:avLst/>
          </a:prstGeom>
        </p:spPr>
      </p:pic>
    </p:spTree>
    <p:extLst>
      <p:ext uri="{BB962C8B-B14F-4D97-AF65-F5344CB8AC3E}">
        <p14:creationId xmlns:p14="http://schemas.microsoft.com/office/powerpoint/2010/main" val="16337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2A0C4-0483-17F7-2752-B54552D38473}"/>
              </a:ext>
            </a:extLst>
          </p:cNvPr>
          <p:cNvSpPr>
            <a:spLocks noGrp="1"/>
          </p:cNvSpPr>
          <p:nvPr>
            <p:ph idx="1"/>
          </p:nvPr>
        </p:nvSpPr>
        <p:spPr>
          <a:xfrm>
            <a:off x="0" y="1373981"/>
            <a:ext cx="9001156" cy="3979683"/>
          </a:xfrm>
        </p:spPr>
        <p:txBody>
          <a:bodyPr>
            <a:noAutofit/>
          </a:bodyPr>
          <a:lstStyle/>
          <a:p>
            <a:pPr marL="0" indent="0">
              <a:buNone/>
            </a:pPr>
            <a:endParaRPr lang="en-US" sz="2000" b="1" dirty="0">
              <a:latin typeface="Arial Black" pitchFamily="34" charset="0"/>
            </a:endParaRPr>
          </a:p>
          <a:p>
            <a:r>
              <a:rPr lang="en-US" sz="2000" dirty="0"/>
              <a:t>Adaptive cruise control (ACC) is an advanced driver assistance system that automatically adjusts the speed of a vehicle to maintain a safe distance from the vehicle in front of it.</a:t>
            </a:r>
          </a:p>
          <a:p>
            <a:r>
              <a:rPr lang="en-US" sz="2000" dirty="0"/>
              <a:t>The system uses sensors, such as radar or cameras, to detect the distance and speed of the vehicle ahead, and then adjusts the speed of the vehicle accordingly.</a:t>
            </a:r>
          </a:p>
          <a:p>
            <a:endParaRPr lang="en-US" sz="2000" dirty="0"/>
          </a:p>
        </p:txBody>
      </p:sp>
      <p:pic>
        <p:nvPicPr>
          <p:cNvPr id="4" name="Picture 3">
            <a:extLst>
              <a:ext uri="{FF2B5EF4-FFF2-40B4-BE49-F238E27FC236}">
                <a16:creationId xmlns:a16="http://schemas.microsoft.com/office/drawing/2014/main" id="{79220A3E-9EBC-820B-673E-110C36FDC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3214677" cy="708547"/>
          </a:xfrm>
          <a:prstGeom prst="rect">
            <a:avLst/>
          </a:prstGeom>
        </p:spPr>
      </p:pic>
      <p:sp>
        <p:nvSpPr>
          <p:cNvPr id="5" name="Rectangle 4"/>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0" name="Rectangle 9"/>
          <p:cNvSpPr/>
          <p:nvPr/>
        </p:nvSpPr>
        <p:spPr>
          <a:xfrm>
            <a:off x="3428992" y="6572273"/>
            <a:ext cx="2170034"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Minor Project- 2023</a:t>
            </a:r>
          </a:p>
        </p:txBody>
      </p:sp>
      <p:cxnSp>
        <p:nvCxnSpPr>
          <p:cNvPr id="11" name="Straight Connector 10"/>
          <p:cNvCxnSpPr/>
          <p:nvPr/>
        </p:nvCxnSpPr>
        <p:spPr>
          <a:xfrm>
            <a:off x="357158" y="785794"/>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5429256" y="0"/>
            <a:ext cx="3714744"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14" name="Title 1">
            <a:extLst>
              <a:ext uri="{FF2B5EF4-FFF2-40B4-BE49-F238E27FC236}">
                <a16:creationId xmlns:a16="http://schemas.microsoft.com/office/drawing/2014/main" id="{E1B6B586-FF3D-4C7F-8C68-3712D2012203}"/>
              </a:ext>
            </a:extLst>
          </p:cNvPr>
          <p:cNvSpPr>
            <a:spLocks noGrp="1"/>
          </p:cNvSpPr>
          <p:nvPr>
            <p:ph type="title"/>
          </p:nvPr>
        </p:nvSpPr>
        <p:spPr>
          <a:xfrm>
            <a:off x="204758" y="702867"/>
            <a:ext cx="82296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b="1" spc="50" dirty="0">
                <a:ln w="11430"/>
                <a:effectLst>
                  <a:outerShdw blurRad="76200" dist="50800" dir="5400000" algn="tl" rotWithShape="0">
                    <a:srgbClr val="000000">
                      <a:alpha val="65000"/>
                    </a:srgbClr>
                  </a:outerShdw>
                </a:effectLst>
              </a:rPr>
              <a:t>DEFINITION</a:t>
            </a:r>
          </a:p>
        </p:txBody>
      </p:sp>
      <p:pic>
        <p:nvPicPr>
          <p:cNvPr id="2" name="Content Placeholder 10" descr="02-Adaptive-Cruise-Control-ACC-1000x536.png">
            <a:extLst>
              <a:ext uri="{FF2B5EF4-FFF2-40B4-BE49-F238E27FC236}">
                <a16:creationId xmlns:a16="http://schemas.microsoft.com/office/drawing/2014/main" id="{8FAFD1DC-E671-1794-A958-3369D103F119}"/>
              </a:ext>
            </a:extLst>
          </p:cNvPr>
          <p:cNvPicPr>
            <a:picLocks noChangeAspect="1"/>
          </p:cNvPicPr>
          <p:nvPr/>
        </p:nvPicPr>
        <p:blipFill>
          <a:blip r:embed="rId3"/>
          <a:stretch>
            <a:fillRect/>
          </a:stretch>
        </p:blipFill>
        <p:spPr>
          <a:xfrm>
            <a:off x="1907704" y="3612185"/>
            <a:ext cx="5018884" cy="27998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5607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F19912-3BBF-A4B2-4DAD-72842EB20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 y="-20055"/>
            <a:ext cx="3143240" cy="642919"/>
          </a:xfrm>
          <a:prstGeom prst="rect">
            <a:avLst/>
          </a:prstGeom>
        </p:spPr>
      </p:pic>
      <p:cxnSp>
        <p:nvCxnSpPr>
          <p:cNvPr id="7" name="Straight Connector 6">
            <a:extLst>
              <a:ext uri="{FF2B5EF4-FFF2-40B4-BE49-F238E27FC236}">
                <a16:creationId xmlns:a16="http://schemas.microsoft.com/office/drawing/2014/main" id="{7C9936C8-1A4E-BD3A-1D47-6FF94A2A7E2C}"/>
              </a:ext>
            </a:extLst>
          </p:cNvPr>
          <p:cNvCxnSpPr/>
          <p:nvPr/>
        </p:nvCxnSpPr>
        <p:spPr>
          <a:xfrm>
            <a:off x="561395" y="694302"/>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9D821E63-3D2D-9B60-1943-80659C56637D}"/>
              </a:ext>
            </a:extLst>
          </p:cNvPr>
          <p:cNvSpPr/>
          <p:nvPr/>
        </p:nvSpPr>
        <p:spPr>
          <a:xfrm>
            <a:off x="4561923" y="-20054"/>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9" name="TextBox 8">
            <a:extLst>
              <a:ext uri="{FF2B5EF4-FFF2-40B4-BE49-F238E27FC236}">
                <a16:creationId xmlns:a16="http://schemas.microsoft.com/office/drawing/2014/main" id="{D6F19B5C-73C4-8F98-EA88-CF9151EBA21A}"/>
              </a:ext>
            </a:extLst>
          </p:cNvPr>
          <p:cNvSpPr txBox="1"/>
          <p:nvPr/>
        </p:nvSpPr>
        <p:spPr>
          <a:xfrm>
            <a:off x="2798933" y="5763905"/>
            <a:ext cx="3546134" cy="461665"/>
          </a:xfrm>
          <a:prstGeom prst="rect">
            <a:avLst/>
          </a:prstGeom>
          <a:noFill/>
        </p:spPr>
        <p:txBody>
          <a:bodyPr wrap="square" rtlCol="0">
            <a:spAutoFit/>
          </a:bodyPr>
          <a:lstStyle/>
          <a:p>
            <a:r>
              <a:rPr lang="en-US" sz="2400" dirty="0"/>
              <a:t>Fig2. Acceleration v/s Time</a:t>
            </a:r>
          </a:p>
        </p:txBody>
      </p:sp>
      <p:sp>
        <p:nvSpPr>
          <p:cNvPr id="10" name="TextBox 9">
            <a:extLst>
              <a:ext uri="{FF2B5EF4-FFF2-40B4-BE49-F238E27FC236}">
                <a16:creationId xmlns:a16="http://schemas.microsoft.com/office/drawing/2014/main" id="{E209BC84-9FF2-462F-2DC2-85766B8916D6}"/>
              </a:ext>
            </a:extLst>
          </p:cNvPr>
          <p:cNvSpPr txBox="1"/>
          <p:nvPr/>
        </p:nvSpPr>
        <p:spPr>
          <a:xfrm>
            <a:off x="541516" y="1008569"/>
            <a:ext cx="2171640" cy="461665"/>
          </a:xfrm>
          <a:prstGeom prst="rect">
            <a:avLst/>
          </a:prstGeom>
          <a:noFill/>
        </p:spPr>
        <p:txBody>
          <a:bodyPr wrap="square" rtlCol="0">
            <a:spAutoFit/>
          </a:bodyPr>
          <a:lstStyle/>
          <a:p>
            <a:r>
              <a:rPr lang="en-US" sz="2400" dirty="0"/>
              <a:t>Graph-2</a:t>
            </a:r>
          </a:p>
        </p:txBody>
      </p:sp>
      <p:sp>
        <p:nvSpPr>
          <p:cNvPr id="14" name="Rectangle 13">
            <a:extLst>
              <a:ext uri="{FF2B5EF4-FFF2-40B4-BE49-F238E27FC236}">
                <a16:creationId xmlns:a16="http://schemas.microsoft.com/office/drawing/2014/main" id="{DC97FD1C-9079-38A7-7A82-11AA7C918EA7}"/>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25706904-5F2B-7ADC-3686-DADE95E04035}"/>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pic>
        <p:nvPicPr>
          <p:cNvPr id="3" name="Picture 2">
            <a:extLst>
              <a:ext uri="{FF2B5EF4-FFF2-40B4-BE49-F238E27FC236}">
                <a16:creationId xmlns:a16="http://schemas.microsoft.com/office/drawing/2014/main" id="{4B9B5AAD-DDC0-FE6A-A1C0-F3EE70970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71" y="1710127"/>
            <a:ext cx="8046720" cy="4035933"/>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937B1F4-BDCA-C4E4-D78B-EC7700BB4C5C}"/>
                  </a:ext>
                </a:extLst>
              </p14:cNvPr>
              <p14:cNvContentPartPr/>
              <p14:nvPr/>
            </p14:nvContentPartPr>
            <p14:xfrm>
              <a:off x="498600" y="3508830"/>
              <a:ext cx="11880" cy="91800"/>
            </p14:xfrm>
          </p:contentPart>
        </mc:Choice>
        <mc:Fallback xmlns="">
          <p:pic>
            <p:nvPicPr>
              <p:cNvPr id="5" name="Ink 4">
                <a:extLst>
                  <a:ext uri="{FF2B5EF4-FFF2-40B4-BE49-F238E27FC236}">
                    <a16:creationId xmlns:a16="http://schemas.microsoft.com/office/drawing/2014/main" id="{C937B1F4-BDCA-C4E4-D78B-EC7700BB4C5C}"/>
                  </a:ext>
                </a:extLst>
              </p:cNvPr>
              <p:cNvPicPr/>
              <p:nvPr/>
            </p:nvPicPr>
            <p:blipFill>
              <a:blip r:embed="rId5"/>
              <a:stretch>
                <a:fillRect/>
              </a:stretch>
            </p:blipFill>
            <p:spPr>
              <a:xfrm>
                <a:off x="480960" y="3490830"/>
                <a:ext cx="4752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88034694-1D72-7517-E035-EA63C5FC611D}"/>
                  </a:ext>
                </a:extLst>
              </p14:cNvPr>
              <p14:cNvContentPartPr/>
              <p14:nvPr/>
            </p14:nvContentPartPr>
            <p14:xfrm>
              <a:off x="468060" y="3502620"/>
              <a:ext cx="111240" cy="317520"/>
            </p14:xfrm>
          </p:contentPart>
        </mc:Choice>
        <mc:Fallback xmlns="">
          <p:pic>
            <p:nvPicPr>
              <p:cNvPr id="12" name="Ink 11">
                <a:extLst>
                  <a:ext uri="{FF2B5EF4-FFF2-40B4-BE49-F238E27FC236}">
                    <a16:creationId xmlns:a16="http://schemas.microsoft.com/office/drawing/2014/main" id="{88034694-1D72-7517-E035-EA63C5FC611D}"/>
                  </a:ext>
                </a:extLst>
              </p:cNvPr>
              <p:cNvPicPr/>
              <p:nvPr/>
            </p:nvPicPr>
            <p:blipFill>
              <a:blip r:embed="rId7"/>
              <a:stretch>
                <a:fillRect/>
              </a:stretch>
            </p:blipFill>
            <p:spPr>
              <a:xfrm>
                <a:off x="450420" y="3484620"/>
                <a:ext cx="146880" cy="353160"/>
              </a:xfrm>
              <a:prstGeom prst="rect">
                <a:avLst/>
              </a:prstGeom>
            </p:spPr>
          </p:pic>
        </mc:Fallback>
      </mc:AlternateContent>
      <p:sp>
        <p:nvSpPr>
          <p:cNvPr id="13" name="TextBox 12">
            <a:extLst>
              <a:ext uri="{FF2B5EF4-FFF2-40B4-BE49-F238E27FC236}">
                <a16:creationId xmlns:a16="http://schemas.microsoft.com/office/drawing/2014/main" id="{20A16FA4-E0D5-EB1F-5EE1-0383E8FA9A9A}"/>
              </a:ext>
            </a:extLst>
          </p:cNvPr>
          <p:cNvSpPr txBox="1"/>
          <p:nvPr/>
        </p:nvSpPr>
        <p:spPr>
          <a:xfrm rot="16200000">
            <a:off x="-489681" y="2913715"/>
            <a:ext cx="2026722" cy="176972"/>
          </a:xfrm>
          <a:prstGeom prst="rect">
            <a:avLst/>
          </a:prstGeom>
          <a:noFill/>
        </p:spPr>
        <p:txBody>
          <a:bodyPr wrap="square" rtlCol="0">
            <a:spAutoFit/>
          </a:bodyPr>
          <a:lstStyle/>
          <a:p>
            <a:r>
              <a:rPr lang="en-US" sz="550" dirty="0"/>
              <a:t>Acceleration(m/</a:t>
            </a:r>
            <a:r>
              <a:rPr lang="en-US" sz="550" b="0" i="0" dirty="0">
                <a:solidFill>
                  <a:srgbClr val="202124"/>
                </a:solidFill>
                <a:effectLst/>
                <a:latin typeface="arial" panose="020B0604020202020204" pitchFamily="34" charset="0"/>
              </a:rPr>
              <a:t>s</a:t>
            </a:r>
            <a:r>
              <a:rPr lang="en-US" sz="550" b="0" i="0" baseline="30000" dirty="0">
                <a:solidFill>
                  <a:srgbClr val="202124"/>
                </a:solidFill>
                <a:effectLst/>
                <a:latin typeface="arial" panose="020B0604020202020204" pitchFamily="34" charset="0"/>
              </a:rPr>
              <a:t>2</a:t>
            </a:r>
            <a:r>
              <a:rPr lang="en-US" sz="550" dirty="0"/>
              <a:t>)</a:t>
            </a:r>
          </a:p>
        </p:txBody>
      </p:sp>
    </p:spTree>
    <p:extLst>
      <p:ext uri="{BB962C8B-B14F-4D97-AF65-F5344CB8AC3E}">
        <p14:creationId xmlns:p14="http://schemas.microsoft.com/office/powerpoint/2010/main" val="1908356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C81DC0-0306-DABC-73B7-995A5552B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6" name="Straight Connector 5">
            <a:extLst>
              <a:ext uri="{FF2B5EF4-FFF2-40B4-BE49-F238E27FC236}">
                <a16:creationId xmlns:a16="http://schemas.microsoft.com/office/drawing/2014/main" id="{CE200783-5CE7-BE45-76C0-B76075D34C24}"/>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B90BC39F-690E-655A-1853-28D4E4B1FE3C}"/>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8" name="Rectangle 7">
            <a:extLst>
              <a:ext uri="{FF2B5EF4-FFF2-40B4-BE49-F238E27FC236}">
                <a16:creationId xmlns:a16="http://schemas.microsoft.com/office/drawing/2014/main" id="{34C74377-8D73-A764-E1CA-9ABFCE90DA9F}"/>
              </a:ext>
            </a:extLst>
          </p:cNvPr>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9" name="Rectangle 8">
            <a:extLst>
              <a:ext uri="{FF2B5EF4-FFF2-40B4-BE49-F238E27FC236}">
                <a16:creationId xmlns:a16="http://schemas.microsoft.com/office/drawing/2014/main" id="{96D6F8FA-E873-D67A-C046-71C029F5A2C7}"/>
              </a:ext>
            </a:extLst>
          </p:cNvPr>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
        <p:nvSpPr>
          <p:cNvPr id="2" name="Title 7">
            <a:extLst>
              <a:ext uri="{FF2B5EF4-FFF2-40B4-BE49-F238E27FC236}">
                <a16:creationId xmlns:a16="http://schemas.microsoft.com/office/drawing/2014/main" id="{7DC1985F-E3C1-A02A-F938-50023E39D96D}"/>
              </a:ext>
            </a:extLst>
          </p:cNvPr>
          <p:cNvSpPr txBox="1">
            <a:spLocks/>
          </p:cNvSpPr>
          <p:nvPr/>
        </p:nvSpPr>
        <p:spPr>
          <a:xfrm>
            <a:off x="-540568" y="757600"/>
            <a:ext cx="9495190" cy="1143008"/>
          </a:xfrm>
          <a:prstGeom prst="rect">
            <a:avLst/>
          </a:prstGeom>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spc="50" dirty="0">
                <a:ln w="11430"/>
                <a:effectLst>
                  <a:outerShdw blurRad="76200" dist="50800" dir="5400000" algn="tl" rotWithShape="0">
                    <a:srgbClr val="000000">
                      <a:alpha val="65000"/>
                    </a:srgbClr>
                  </a:outerShdw>
                </a:effectLst>
              </a:rPr>
              <a:t>SIGINIFICANCE OF ACC</a:t>
            </a:r>
          </a:p>
        </p:txBody>
      </p:sp>
      <p:sp>
        <p:nvSpPr>
          <p:cNvPr id="3" name="TextBox 2">
            <a:extLst>
              <a:ext uri="{FF2B5EF4-FFF2-40B4-BE49-F238E27FC236}">
                <a16:creationId xmlns:a16="http://schemas.microsoft.com/office/drawing/2014/main" id="{C8B7DAA6-3BF7-657F-D957-9B746DF4CB1F}"/>
              </a:ext>
            </a:extLst>
          </p:cNvPr>
          <p:cNvSpPr txBox="1"/>
          <p:nvPr/>
        </p:nvSpPr>
        <p:spPr>
          <a:xfrm>
            <a:off x="292457" y="1700808"/>
            <a:ext cx="8559086" cy="4616648"/>
          </a:xfrm>
          <a:prstGeom prst="rect">
            <a:avLst/>
          </a:prstGeom>
          <a:noFill/>
        </p:spPr>
        <p:txBody>
          <a:bodyPr wrap="square" rtlCol="0">
            <a:spAutoFit/>
          </a:bodyPr>
          <a:lstStyle/>
          <a:p>
            <a:pPr marL="285750" indent="-285750">
              <a:buFont typeface="Arial" panose="020B0604020202020204" pitchFamily="34" charset="0"/>
              <a:buChar char="•"/>
            </a:pPr>
            <a:r>
              <a:rPr lang="en-US" sz="2000" b="1" dirty="0"/>
              <a:t>Fuel Efficiency</a:t>
            </a:r>
          </a:p>
          <a:p>
            <a:r>
              <a:rPr lang="en-US" dirty="0"/>
              <a:t>One of the significant advantage of ACC is its potential to improve fuel efficiency. By maintaining a constant speed and avoiding sudden braking and accelerating, the system can help reduce fuel consumption, leading to cost savings and environmental benefits.</a:t>
            </a:r>
          </a:p>
          <a:p>
            <a:pPr marL="285750" indent="-285750">
              <a:buFont typeface="Arial" panose="020B0604020202020204" pitchFamily="34" charset="0"/>
              <a:buChar char="•"/>
            </a:pPr>
            <a:r>
              <a:rPr lang="en-US" sz="2000" b="1" dirty="0"/>
              <a:t>Convenience</a:t>
            </a:r>
          </a:p>
          <a:p>
            <a:r>
              <a:rPr lang="en-US" dirty="0"/>
              <a:t>ACC can make driving more convenient and less stressful, especially during long trips. Drivers can relax and enjoy the ride without constantly adjusting their speed to maintain a safe distance from other vehicles.</a:t>
            </a:r>
          </a:p>
          <a:p>
            <a:pPr marL="285750" indent="-285750">
              <a:buFont typeface="Arial" panose="020B0604020202020204" pitchFamily="34" charset="0"/>
              <a:buChar char="•"/>
            </a:pPr>
            <a:r>
              <a:rPr lang="en-US" sz="2000" b="1" dirty="0"/>
              <a:t>Safety</a:t>
            </a:r>
          </a:p>
          <a:p>
            <a:r>
              <a:rPr lang="en-US" dirty="0"/>
              <a:t>ACC can help reduce the risk of collisions by maintaining a safe following distance, even in stop-and-go traffic. This technology can also help prevent accidents caused by human error, such as tailgating, speeding, and distracted driving.</a:t>
            </a:r>
          </a:p>
          <a:p>
            <a:pPr marL="285750" indent="-285750">
              <a:buFont typeface="Arial" panose="020B0604020202020204" pitchFamily="34" charset="0"/>
              <a:buChar char="•"/>
            </a:pPr>
            <a:r>
              <a:rPr lang="en-US" sz="2000" b="1" dirty="0"/>
              <a:t>Traffic flow</a:t>
            </a:r>
          </a:p>
          <a:p>
            <a:r>
              <a:rPr lang="en-US" dirty="0"/>
              <a:t>ACC can also help improve traffic flow by reducing congestion and smoothing out traffic patterns. When more vehicles are equipped with ACC, the overall traffic flow can be more efficient and safer.</a:t>
            </a:r>
          </a:p>
        </p:txBody>
      </p:sp>
    </p:spTree>
    <p:extLst>
      <p:ext uri="{BB962C8B-B14F-4D97-AF65-F5344CB8AC3E}">
        <p14:creationId xmlns:p14="http://schemas.microsoft.com/office/powerpoint/2010/main" val="124592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42844" y="785794"/>
            <a:ext cx="7772400" cy="1143008"/>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b="1" spc="50" dirty="0">
                <a:ln w="11430"/>
                <a:effectLst>
                  <a:outerShdw blurRad="76200" dist="50800" dir="5400000" algn="tl" rotWithShape="0">
                    <a:srgbClr val="000000">
                      <a:alpha val="65000"/>
                    </a:srgbClr>
                  </a:outerShdw>
                </a:effectLst>
              </a:rPr>
              <a:t>BIBLIOGRAPHY</a:t>
            </a:r>
          </a:p>
        </p:txBody>
      </p:sp>
      <p:sp>
        <p:nvSpPr>
          <p:cNvPr id="3" name="Content Placeholder 2">
            <a:extLst>
              <a:ext uri="{FF2B5EF4-FFF2-40B4-BE49-F238E27FC236}">
                <a16:creationId xmlns:a16="http://schemas.microsoft.com/office/drawing/2014/main" id="{A006118F-F01A-E043-1F4A-7F251B5AA9C1}"/>
              </a:ext>
            </a:extLst>
          </p:cNvPr>
          <p:cNvSpPr>
            <a:spLocks noGrp="1"/>
          </p:cNvSpPr>
          <p:nvPr>
            <p:ph type="subTitle" idx="1"/>
          </p:nvPr>
        </p:nvSpPr>
        <p:spPr>
          <a:xfrm>
            <a:off x="0" y="1785926"/>
            <a:ext cx="9001156" cy="4857784"/>
          </a:xfrm>
        </p:spPr>
        <p:txBody>
          <a:bodyPr>
            <a:noAutofit/>
          </a:bodyPr>
          <a:lstStyle/>
          <a:p>
            <a:pPr marL="514350" indent="-514350" algn="just">
              <a:buFont typeface="Arial" pitchFamily="34" charset="0"/>
              <a:buChar char="•"/>
            </a:pPr>
            <a:r>
              <a:rPr lang="en-US" sz="1800" dirty="0">
                <a:solidFill>
                  <a:schemeClr val="tx1"/>
                </a:solidFill>
              </a:rPr>
              <a:t>W. </a:t>
            </a:r>
            <a:r>
              <a:rPr lang="en-US" sz="1800" dirty="0" err="1">
                <a:solidFill>
                  <a:schemeClr val="tx1"/>
                </a:solidFill>
              </a:rPr>
              <a:t>Pananurak</a:t>
            </a:r>
            <a:r>
              <a:rPr lang="en-US" sz="1800" dirty="0">
                <a:solidFill>
                  <a:schemeClr val="tx1"/>
                </a:solidFill>
              </a:rPr>
              <a:t>, S. </a:t>
            </a:r>
            <a:r>
              <a:rPr lang="en-US" sz="1800" dirty="0" err="1">
                <a:solidFill>
                  <a:schemeClr val="tx1"/>
                </a:solidFill>
              </a:rPr>
              <a:t>Thanok</a:t>
            </a:r>
            <a:r>
              <a:rPr lang="en-US" sz="1800" dirty="0">
                <a:solidFill>
                  <a:schemeClr val="tx1"/>
                </a:solidFill>
              </a:rPr>
              <a:t> and M. </a:t>
            </a:r>
            <a:r>
              <a:rPr lang="en-US" sz="1800" dirty="0" err="1">
                <a:solidFill>
                  <a:schemeClr val="tx1"/>
                </a:solidFill>
              </a:rPr>
              <a:t>Parnichkun</a:t>
            </a:r>
            <a:r>
              <a:rPr lang="en-US" sz="1800" dirty="0">
                <a:solidFill>
                  <a:schemeClr val="tx1"/>
                </a:solidFill>
              </a:rPr>
              <a:t>, "Adaptive cruise control for an intelligent vehicle," </a:t>
            </a:r>
            <a:r>
              <a:rPr lang="en-US" sz="1800" i="1" dirty="0">
                <a:solidFill>
                  <a:schemeClr val="tx1"/>
                </a:solidFill>
              </a:rPr>
              <a:t>2008 IEEE International Conference on Robotics and </a:t>
            </a:r>
            <a:r>
              <a:rPr lang="en-US" sz="1800" i="1" dirty="0" err="1">
                <a:solidFill>
                  <a:schemeClr val="tx1"/>
                </a:solidFill>
              </a:rPr>
              <a:t>Biomimetics</a:t>
            </a:r>
            <a:r>
              <a:rPr lang="en-US" sz="1800" dirty="0">
                <a:solidFill>
                  <a:schemeClr val="tx1"/>
                </a:solidFill>
              </a:rPr>
              <a:t>, Bangkok, Thailand, 2009, pp. 1794-1799, </a:t>
            </a:r>
            <a:r>
              <a:rPr lang="en-US" sz="1800" dirty="0" err="1">
                <a:solidFill>
                  <a:schemeClr val="tx1"/>
                </a:solidFill>
              </a:rPr>
              <a:t>doi</a:t>
            </a:r>
            <a:r>
              <a:rPr lang="en-US" sz="1800" dirty="0">
                <a:solidFill>
                  <a:schemeClr val="tx1"/>
                </a:solidFill>
              </a:rPr>
              <a:t>: 10.1109/ROBIO.2009.4913274.    </a:t>
            </a:r>
          </a:p>
          <a:p>
            <a:pPr marL="514350" indent="-514350" algn="just">
              <a:buFont typeface="Arial" pitchFamily="34" charset="0"/>
              <a:buChar char="•"/>
            </a:pPr>
            <a:r>
              <a:rPr lang="en-US" sz="1800" dirty="0">
                <a:solidFill>
                  <a:schemeClr val="tx1"/>
                </a:solidFill>
              </a:rPr>
              <a:t>A. </a:t>
            </a:r>
            <a:r>
              <a:rPr lang="en-US" sz="1800" dirty="0" err="1">
                <a:solidFill>
                  <a:schemeClr val="tx1"/>
                </a:solidFill>
              </a:rPr>
              <a:t>Abdullahi</a:t>
            </a:r>
            <a:r>
              <a:rPr lang="en-US" sz="1800" dirty="0">
                <a:solidFill>
                  <a:schemeClr val="tx1"/>
                </a:solidFill>
              </a:rPr>
              <a:t> and S. </a:t>
            </a:r>
            <a:r>
              <a:rPr lang="en-US" sz="1800" dirty="0" err="1">
                <a:solidFill>
                  <a:schemeClr val="tx1"/>
                </a:solidFill>
              </a:rPr>
              <a:t>Akkaya</a:t>
            </a:r>
            <a:r>
              <a:rPr lang="en-US" sz="1800" dirty="0">
                <a:solidFill>
                  <a:schemeClr val="tx1"/>
                </a:solidFill>
              </a:rPr>
              <a:t>, "Adaptive Cruise Control: A Model Reference Adaptive Control Approach," 2020 24th International Conference on System Theory, Control and Computing (ICSTCC), </a:t>
            </a:r>
            <a:r>
              <a:rPr lang="en-US" sz="1800" dirty="0" err="1">
                <a:solidFill>
                  <a:schemeClr val="tx1"/>
                </a:solidFill>
              </a:rPr>
              <a:t>Sinaia</a:t>
            </a:r>
            <a:r>
              <a:rPr lang="en-US" sz="1800" dirty="0">
                <a:solidFill>
                  <a:schemeClr val="tx1"/>
                </a:solidFill>
              </a:rPr>
              <a:t>, Romania, 2020, pp. 904-908, </a:t>
            </a:r>
            <a:r>
              <a:rPr lang="en-US" sz="1800" dirty="0" err="1">
                <a:solidFill>
                  <a:schemeClr val="tx1"/>
                </a:solidFill>
              </a:rPr>
              <a:t>doi</a:t>
            </a:r>
            <a:r>
              <a:rPr lang="en-US" sz="1800" dirty="0">
                <a:solidFill>
                  <a:schemeClr val="tx1"/>
                </a:solidFill>
              </a:rPr>
              <a:t>: 10.1109/ICSTCC50638.2020.9259641.</a:t>
            </a:r>
          </a:p>
          <a:p>
            <a:pPr marL="514350" indent="-514350" algn="just">
              <a:buFont typeface="Arial" pitchFamily="34" charset="0"/>
              <a:buChar char="•"/>
            </a:pPr>
            <a:r>
              <a:rPr lang="en-US" sz="1800" dirty="0">
                <a:solidFill>
                  <a:schemeClr val="tx1"/>
                </a:solidFill>
              </a:rPr>
              <a:t>X. Zhang, W. Li, K. </a:t>
            </a:r>
            <a:r>
              <a:rPr lang="en-US" sz="1800" dirty="0" err="1">
                <a:solidFill>
                  <a:schemeClr val="tx1"/>
                </a:solidFill>
              </a:rPr>
              <a:t>Guo</a:t>
            </a:r>
            <a:r>
              <a:rPr lang="en-US" sz="1800" dirty="0">
                <a:solidFill>
                  <a:schemeClr val="tx1"/>
                </a:solidFill>
              </a:rPr>
              <a:t>, T. </a:t>
            </a:r>
            <a:r>
              <a:rPr lang="en-US" sz="1800" dirty="0" err="1">
                <a:solidFill>
                  <a:schemeClr val="tx1"/>
                </a:solidFill>
              </a:rPr>
              <a:t>Peng</a:t>
            </a:r>
            <a:r>
              <a:rPr lang="en-US" sz="1800" dirty="0">
                <a:solidFill>
                  <a:schemeClr val="tx1"/>
                </a:solidFill>
              </a:rPr>
              <a:t> and Y. Huang, "Longitudinal acceleration allocation for cooperative adaptive cruise control including platoon kinematics," 2019 IEEE 28th International Symposium on Industrial Electronics (ISIE), Vancouver, BC, Canada, 2019, pp. 1512-1517, </a:t>
            </a:r>
            <a:r>
              <a:rPr lang="en-US" sz="1800" dirty="0" err="1">
                <a:solidFill>
                  <a:schemeClr val="tx1"/>
                </a:solidFill>
              </a:rPr>
              <a:t>doi</a:t>
            </a:r>
            <a:r>
              <a:rPr lang="en-US" sz="1800" dirty="0">
                <a:solidFill>
                  <a:schemeClr val="tx1"/>
                </a:solidFill>
              </a:rPr>
              <a:t>: 10.1109/ISIE.2019.8781428.     </a:t>
            </a:r>
          </a:p>
        </p:txBody>
      </p:sp>
      <p:pic>
        <p:nvPicPr>
          <p:cNvPr id="5" name="Picture 4">
            <a:extLst>
              <a:ext uri="{FF2B5EF4-FFF2-40B4-BE49-F238E27FC236}">
                <a16:creationId xmlns:a16="http://schemas.microsoft.com/office/drawing/2014/main" id="{12CDAC6D-1A68-E96C-0FD0-AE8C01FFD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6" name="Straight Connector 5">
            <a:extLst>
              <a:ext uri="{FF2B5EF4-FFF2-40B4-BE49-F238E27FC236}">
                <a16:creationId xmlns:a16="http://schemas.microsoft.com/office/drawing/2014/main" id="{880319A1-E998-E313-217A-DEB2118E7ED9}"/>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2948EF7E-C0C4-FD59-22DC-F03B5074C604}"/>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9" name="Rectangle 8"/>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0" name="Rectangle 9"/>
          <p:cNvSpPr/>
          <p:nvPr/>
        </p:nvSpPr>
        <p:spPr>
          <a:xfrm>
            <a:off x="3428992"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Tree>
    <p:extLst>
      <p:ext uri="{BB962C8B-B14F-4D97-AF65-F5344CB8AC3E}">
        <p14:creationId xmlns:p14="http://schemas.microsoft.com/office/powerpoint/2010/main" val="2247056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 name="Footer Placeholder 2"/>
          <p:cNvSpPr>
            <a:spLocks noGrp="1"/>
          </p:cNvSpPr>
          <p:nvPr>
            <p:ph type="ftr" sz="quarter" idx="11"/>
          </p:nvPr>
        </p:nvSpPr>
        <p:spPr>
          <a:xfrm>
            <a:off x="3239068" y="6523037"/>
            <a:ext cx="3352801" cy="365125"/>
          </a:xfrm>
        </p:spPr>
        <p:txBody>
          <a:bodyPr/>
          <a:lstStyle/>
          <a:p>
            <a:r>
              <a:rPr lang="en-US" sz="1200" b="1" dirty="0">
                <a:solidFill>
                  <a:schemeClr val="tx1"/>
                </a:solidFill>
                <a:latin typeface="Times New Roman" panose="02020603050405020304" pitchFamily="18" charset="0"/>
                <a:cs typeface="Times New Roman" panose="02020603050405020304" pitchFamily="18" charset="0"/>
              </a:rPr>
              <a:t>Minor Project- 2023</a:t>
            </a:r>
          </a:p>
        </p:txBody>
      </p:sp>
      <p:sp>
        <p:nvSpPr>
          <p:cNvPr id="9" name="Title 1">
            <a:extLst>
              <a:ext uri="{FF2B5EF4-FFF2-40B4-BE49-F238E27FC236}">
                <a16:creationId xmlns:a16="http://schemas.microsoft.com/office/drawing/2014/main" id="{91A7CE27-F8C0-443C-AEAD-956A97C5295E}"/>
              </a:ext>
            </a:extLst>
          </p:cNvPr>
          <p:cNvSpPr>
            <a:spLocks noGrp="1"/>
          </p:cNvSpPr>
          <p:nvPr>
            <p:ph type="title"/>
          </p:nvPr>
        </p:nvSpPr>
        <p:spPr>
          <a:xfrm>
            <a:off x="381000" y="2708920"/>
            <a:ext cx="8229600" cy="1143000"/>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9600" b="1" spc="50" dirty="0">
                <a:ln w="11430"/>
                <a:effectLst>
                  <a:outerShdw blurRad="76200" dist="50800" dir="5400000" algn="tl" rotWithShape="0">
                    <a:srgbClr val="000000">
                      <a:alpha val="65000"/>
                    </a:srgbClr>
                  </a:outerShdw>
                </a:effectLst>
              </a:rPr>
              <a:t>THANK YOU</a:t>
            </a:r>
          </a:p>
        </p:txBody>
      </p:sp>
    </p:spTree>
    <p:extLst>
      <p:ext uri="{BB962C8B-B14F-4D97-AF65-F5344CB8AC3E}">
        <p14:creationId xmlns:p14="http://schemas.microsoft.com/office/powerpoint/2010/main" val="1711556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2735-D174-C7CF-CB07-47623B4C1B12}"/>
              </a:ext>
            </a:extLst>
          </p:cNvPr>
          <p:cNvSpPr>
            <a:spLocks noGrp="1"/>
          </p:cNvSpPr>
          <p:nvPr>
            <p:ph type="title"/>
          </p:nvPr>
        </p:nvSpPr>
        <p:spPr>
          <a:xfrm>
            <a:off x="179512" y="783972"/>
            <a:ext cx="82296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just"/>
            <a:r>
              <a:rPr lang="en-US" b="1" spc="50" dirty="0">
                <a:ln w="11430"/>
                <a:effectLst>
                  <a:outerShdw blurRad="76200" dist="50800" dir="5400000" algn="tl" rotWithShape="0">
                    <a:srgbClr val="000000">
                      <a:alpha val="65000"/>
                    </a:srgbClr>
                  </a:outerShdw>
                </a:effectLst>
              </a:rPr>
              <a:t>PROBLEM STATEMENT</a:t>
            </a:r>
          </a:p>
        </p:txBody>
      </p:sp>
      <p:sp>
        <p:nvSpPr>
          <p:cNvPr id="3" name="Content Placeholder 2">
            <a:extLst>
              <a:ext uri="{FF2B5EF4-FFF2-40B4-BE49-F238E27FC236}">
                <a16:creationId xmlns:a16="http://schemas.microsoft.com/office/drawing/2014/main" id="{1B3B16AF-8727-6848-FE85-415F7CE3CA04}"/>
              </a:ext>
            </a:extLst>
          </p:cNvPr>
          <p:cNvSpPr>
            <a:spLocks noGrp="1"/>
          </p:cNvSpPr>
          <p:nvPr>
            <p:ph idx="1"/>
          </p:nvPr>
        </p:nvSpPr>
        <p:spPr>
          <a:xfrm>
            <a:off x="204664" y="1876667"/>
            <a:ext cx="8229600" cy="4197361"/>
          </a:xfrm>
        </p:spPr>
        <p:txBody>
          <a:bodyPr>
            <a:noAutofit/>
          </a:bodyPr>
          <a:lstStyle/>
          <a:p>
            <a:pPr marL="0" indent="0" algn="just">
              <a:buNone/>
            </a:pPr>
            <a:r>
              <a:rPr lang="en-US" sz="2400" dirty="0">
                <a:latin typeface="Söhne"/>
              </a:rPr>
              <a:t>Develop adaptive cruise control system and evaluate the performance of the system</a:t>
            </a:r>
            <a:endParaRPr lang="en-US" sz="2400" dirty="0"/>
          </a:p>
        </p:txBody>
      </p:sp>
      <p:pic>
        <p:nvPicPr>
          <p:cNvPr id="4" name="Picture 3">
            <a:extLst>
              <a:ext uri="{FF2B5EF4-FFF2-40B4-BE49-F238E27FC236}">
                <a16:creationId xmlns:a16="http://schemas.microsoft.com/office/drawing/2014/main" id="{C1E24715-8462-3A8C-5021-88D872DA1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5" name="Straight Connector 4"/>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7" name="Rectangle 6"/>
          <p:cNvSpPr/>
          <p:nvPr/>
        </p:nvSpPr>
        <p:spPr>
          <a:xfrm>
            <a:off x="3500430" y="6572272"/>
            <a:ext cx="2214578"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Minor Project- 2023</a:t>
            </a:r>
          </a:p>
        </p:txBody>
      </p:sp>
      <p:sp>
        <p:nvSpPr>
          <p:cNvPr id="9" name="Rectangle 8"/>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Tree>
    <p:extLst>
      <p:ext uri="{BB962C8B-B14F-4D97-AF65-F5344CB8AC3E}">
        <p14:creationId xmlns:p14="http://schemas.microsoft.com/office/powerpoint/2010/main" val="350621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2735-D174-C7CF-CB07-47623B4C1B12}"/>
              </a:ext>
            </a:extLst>
          </p:cNvPr>
          <p:cNvSpPr>
            <a:spLocks noGrp="1"/>
          </p:cNvSpPr>
          <p:nvPr>
            <p:ph type="title"/>
          </p:nvPr>
        </p:nvSpPr>
        <p:spPr>
          <a:xfrm>
            <a:off x="571472" y="785794"/>
            <a:ext cx="82296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b="1" spc="50" dirty="0">
                <a:ln w="11430"/>
                <a:effectLst>
                  <a:outerShdw blurRad="76200" dist="50800" dir="5400000" algn="tl" rotWithShape="0">
                    <a:srgbClr val="000000">
                      <a:alpha val="65000"/>
                    </a:srgbClr>
                  </a:outerShdw>
                </a:effectLst>
              </a:rPr>
              <a:t>SOCIETIAL CONTEXT</a:t>
            </a:r>
          </a:p>
        </p:txBody>
      </p:sp>
      <p:sp>
        <p:nvSpPr>
          <p:cNvPr id="3" name="Content Placeholder 2">
            <a:extLst>
              <a:ext uri="{FF2B5EF4-FFF2-40B4-BE49-F238E27FC236}">
                <a16:creationId xmlns:a16="http://schemas.microsoft.com/office/drawing/2014/main" id="{1B3B16AF-8727-6848-FE85-415F7CE3CA04}"/>
              </a:ext>
            </a:extLst>
          </p:cNvPr>
          <p:cNvSpPr>
            <a:spLocks noGrp="1"/>
          </p:cNvSpPr>
          <p:nvPr>
            <p:ph idx="1"/>
          </p:nvPr>
        </p:nvSpPr>
        <p:spPr>
          <a:xfrm>
            <a:off x="492919" y="1857356"/>
            <a:ext cx="8229600" cy="4197361"/>
          </a:xfrm>
        </p:spPr>
        <p:txBody>
          <a:bodyPr>
            <a:noAutofit/>
          </a:bodyPr>
          <a:lstStyle/>
          <a:p>
            <a:pPr algn="just">
              <a:buFont typeface="+mj-lt"/>
              <a:buAutoNum type="arabicPeriod"/>
            </a:pPr>
            <a:r>
              <a:rPr lang="en-US" sz="2000" b="0" i="0" dirty="0">
                <a:effectLst/>
                <a:latin typeface="Söhne"/>
              </a:rPr>
              <a:t>Improve traffic flow and reduce congestion on roads.</a:t>
            </a:r>
          </a:p>
          <a:p>
            <a:pPr algn="just">
              <a:buFont typeface="+mj-lt"/>
              <a:buAutoNum type="arabicPeriod"/>
            </a:pPr>
            <a:r>
              <a:rPr lang="en-US" sz="2000" b="0" i="0" dirty="0">
                <a:effectLst/>
                <a:latin typeface="Söhne"/>
              </a:rPr>
              <a:t>Reduce the frequency and severity of accidents to increase road safety.</a:t>
            </a:r>
          </a:p>
          <a:p>
            <a:pPr algn="just">
              <a:buFont typeface="+mj-lt"/>
              <a:buAutoNum type="arabicPeriod"/>
            </a:pPr>
            <a:r>
              <a:rPr lang="en-US" sz="2000" b="0" i="0" dirty="0">
                <a:effectLst/>
                <a:latin typeface="Söhne"/>
              </a:rPr>
              <a:t>Reduce driver fatigue and stress.</a:t>
            </a:r>
            <a:endParaRPr lang="en-US" sz="2000" dirty="0">
              <a:latin typeface="Söhne"/>
            </a:endParaRPr>
          </a:p>
          <a:p>
            <a:pPr algn="just">
              <a:buFont typeface="+mj-lt"/>
              <a:buAutoNum type="arabicPeriod"/>
            </a:pPr>
            <a:r>
              <a:rPr lang="en-US" sz="2000" b="0" i="0" dirty="0">
                <a:effectLst/>
                <a:latin typeface="Söhne"/>
              </a:rPr>
              <a:t>Promote sustainable transportation by optimizing vehicle speed and reducing unnecessary fuel consumption.</a:t>
            </a:r>
          </a:p>
          <a:p>
            <a:pPr algn="just">
              <a:buFont typeface="+mj-lt"/>
              <a:buAutoNum type="arabicPeriod"/>
            </a:pPr>
            <a:r>
              <a:rPr lang="en-US" sz="2000" b="0" i="0" dirty="0">
                <a:effectLst/>
                <a:latin typeface="Söhne"/>
              </a:rPr>
              <a:t>Improve accessibility for people with disabilities.</a:t>
            </a:r>
          </a:p>
          <a:p>
            <a:pPr algn="just">
              <a:buFont typeface="+mj-lt"/>
              <a:buAutoNum type="arabicPeriod"/>
            </a:pPr>
            <a:r>
              <a:rPr lang="en-IN" sz="2000" b="0" i="0" dirty="0">
                <a:effectLst/>
                <a:latin typeface="Söhne"/>
              </a:rPr>
              <a:t>Promote responsible driving behaviour.</a:t>
            </a:r>
          </a:p>
          <a:p>
            <a:pPr algn="just">
              <a:buFont typeface="+mj-lt"/>
              <a:buAutoNum type="arabicPeriod"/>
            </a:pPr>
            <a:r>
              <a:rPr lang="en-IN" sz="2000" b="0" i="0" dirty="0">
                <a:effectLst/>
                <a:latin typeface="Söhne"/>
              </a:rPr>
              <a:t>Improve emergency response times.</a:t>
            </a:r>
            <a:endParaRPr lang="en-IN" sz="2000" dirty="0">
              <a:latin typeface="Söhne"/>
            </a:endParaRPr>
          </a:p>
          <a:p>
            <a:pPr algn="just">
              <a:buFont typeface="+mj-lt"/>
              <a:buAutoNum type="arabicPeriod"/>
            </a:pPr>
            <a:r>
              <a:rPr lang="en-US" sz="2000" b="0" i="0" dirty="0">
                <a:effectLst/>
                <a:latin typeface="Söhne"/>
              </a:rPr>
              <a:t>Enhance mobility for older adults.</a:t>
            </a:r>
          </a:p>
        </p:txBody>
      </p:sp>
      <p:pic>
        <p:nvPicPr>
          <p:cNvPr id="4" name="Picture 3">
            <a:extLst>
              <a:ext uri="{FF2B5EF4-FFF2-40B4-BE49-F238E27FC236}">
                <a16:creationId xmlns:a16="http://schemas.microsoft.com/office/drawing/2014/main" id="{C1E24715-8462-3A8C-5021-88D872DA1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5" name="Straight Connector 4"/>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7" name="Rectangle 6"/>
          <p:cNvSpPr/>
          <p:nvPr/>
        </p:nvSpPr>
        <p:spPr>
          <a:xfrm>
            <a:off x="3500430" y="6572272"/>
            <a:ext cx="2214578"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Minor Project- 2023</a:t>
            </a:r>
          </a:p>
        </p:txBody>
      </p:sp>
      <p:sp>
        <p:nvSpPr>
          <p:cNvPr id="9" name="Rectangle 8"/>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Tree>
    <p:extLst>
      <p:ext uri="{BB962C8B-B14F-4D97-AF65-F5344CB8AC3E}">
        <p14:creationId xmlns:p14="http://schemas.microsoft.com/office/powerpoint/2010/main" val="3219939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2735-D174-C7CF-CB07-47623B4C1B12}"/>
              </a:ext>
            </a:extLst>
          </p:cNvPr>
          <p:cNvSpPr>
            <a:spLocks noGrp="1"/>
          </p:cNvSpPr>
          <p:nvPr>
            <p:ph type="title"/>
          </p:nvPr>
        </p:nvSpPr>
        <p:spPr>
          <a:xfrm>
            <a:off x="500034" y="714356"/>
            <a:ext cx="82296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b="1" spc="50" dirty="0">
                <a:ln w="11430"/>
                <a:effectLst>
                  <a:outerShdw blurRad="76200" dist="50800" dir="5400000" algn="tl" rotWithShape="0">
                    <a:srgbClr val="000000">
                      <a:alpha val="65000"/>
                    </a:srgbClr>
                  </a:outerShdw>
                </a:effectLst>
              </a:rPr>
              <a:t>NEED STATEMENT</a:t>
            </a:r>
          </a:p>
        </p:txBody>
      </p:sp>
      <p:sp>
        <p:nvSpPr>
          <p:cNvPr id="3" name="Content Placeholder 2">
            <a:extLst>
              <a:ext uri="{FF2B5EF4-FFF2-40B4-BE49-F238E27FC236}">
                <a16:creationId xmlns:a16="http://schemas.microsoft.com/office/drawing/2014/main" id="{1B3B16AF-8727-6848-FE85-415F7CE3CA04}"/>
              </a:ext>
            </a:extLst>
          </p:cNvPr>
          <p:cNvSpPr>
            <a:spLocks noGrp="1"/>
          </p:cNvSpPr>
          <p:nvPr>
            <p:ph idx="1"/>
          </p:nvPr>
        </p:nvSpPr>
        <p:spPr>
          <a:xfrm>
            <a:off x="500034" y="1957298"/>
            <a:ext cx="8229600" cy="4197361"/>
          </a:xfrm>
        </p:spPr>
        <p:txBody>
          <a:bodyPr>
            <a:noAutofit/>
          </a:bodyPr>
          <a:lstStyle/>
          <a:p>
            <a:pPr marL="0" indent="0" algn="just">
              <a:buNone/>
            </a:pPr>
            <a:r>
              <a:rPr lang="en-US" sz="2000" dirty="0"/>
              <a:t>Need for an advanced adaptive cruise control system that can efficiently adapt to real-world driving conditions, reducing the risk of accidents and improving roadway safety.</a:t>
            </a:r>
          </a:p>
        </p:txBody>
      </p:sp>
      <p:pic>
        <p:nvPicPr>
          <p:cNvPr id="4" name="Picture 3">
            <a:extLst>
              <a:ext uri="{FF2B5EF4-FFF2-40B4-BE49-F238E27FC236}">
                <a16:creationId xmlns:a16="http://schemas.microsoft.com/office/drawing/2014/main" id="{C1E24715-8462-3A8C-5021-88D872DA1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5" name="Straight Connector 4"/>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7" name="Rectangle 6"/>
          <p:cNvSpPr/>
          <p:nvPr/>
        </p:nvSpPr>
        <p:spPr>
          <a:xfrm>
            <a:off x="3500430" y="6572272"/>
            <a:ext cx="2214578"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Minor Project- 2023</a:t>
            </a:r>
          </a:p>
        </p:txBody>
      </p:sp>
      <p:sp>
        <p:nvSpPr>
          <p:cNvPr id="9" name="Rectangle 8"/>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Tree>
    <p:extLst>
      <p:ext uri="{BB962C8B-B14F-4D97-AF65-F5344CB8AC3E}">
        <p14:creationId xmlns:p14="http://schemas.microsoft.com/office/powerpoint/2010/main" val="350621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E24715-8462-3A8C-5021-88D872DA1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5" name="Straight Connector 4"/>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7" name="Rectangle 6"/>
          <p:cNvSpPr/>
          <p:nvPr/>
        </p:nvSpPr>
        <p:spPr>
          <a:xfrm>
            <a:off x="3464711" y="6538020"/>
            <a:ext cx="2214578"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Minor Project- 2023</a:t>
            </a:r>
          </a:p>
        </p:txBody>
      </p:sp>
      <p:sp>
        <p:nvSpPr>
          <p:cNvPr id="9" name="Rectangle 8"/>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33" name="Title 1">
            <a:extLst>
              <a:ext uri="{FF2B5EF4-FFF2-40B4-BE49-F238E27FC236}">
                <a16:creationId xmlns:a16="http://schemas.microsoft.com/office/drawing/2014/main" id="{AEFAFECD-95F0-B34A-2A43-F6962AC42CD8}"/>
              </a:ext>
            </a:extLst>
          </p:cNvPr>
          <p:cNvSpPr>
            <a:spLocks noGrp="1"/>
          </p:cNvSpPr>
          <p:nvPr>
            <p:ph type="title"/>
          </p:nvPr>
        </p:nvSpPr>
        <p:spPr>
          <a:xfrm>
            <a:off x="342928" y="511330"/>
            <a:ext cx="8229600" cy="118103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b="1" spc="50" dirty="0">
                <a:ln w="11430"/>
                <a:effectLst>
                  <a:outerShdw blurRad="76200" dist="50800" dir="5400000" algn="tl" rotWithShape="0">
                    <a:srgbClr val="000000">
                      <a:alpha val="65000"/>
                    </a:srgbClr>
                  </a:outerShdw>
                </a:effectLst>
              </a:rPr>
              <a:t>METHODOLOGY</a:t>
            </a:r>
          </a:p>
        </p:txBody>
      </p:sp>
      <p:sp>
        <p:nvSpPr>
          <p:cNvPr id="41" name="TextBox 40">
            <a:extLst>
              <a:ext uri="{FF2B5EF4-FFF2-40B4-BE49-F238E27FC236}">
                <a16:creationId xmlns:a16="http://schemas.microsoft.com/office/drawing/2014/main" id="{3A694E66-2CBF-92F0-28E1-4E70C1C19235}"/>
              </a:ext>
            </a:extLst>
          </p:cNvPr>
          <p:cNvSpPr txBox="1"/>
          <p:nvPr/>
        </p:nvSpPr>
        <p:spPr>
          <a:xfrm>
            <a:off x="342928" y="1743143"/>
            <a:ext cx="7032584" cy="1200329"/>
          </a:xfrm>
          <a:prstGeom prst="rect">
            <a:avLst/>
          </a:prstGeom>
          <a:noFill/>
        </p:spPr>
        <p:txBody>
          <a:bodyPr wrap="square">
            <a:spAutoFit/>
          </a:bodyPr>
          <a:lstStyle/>
          <a:p>
            <a:pPr algn="just"/>
            <a:r>
              <a:rPr lang="en-US" dirty="0"/>
              <a:t>The Adaptive Cruise Control system will have two modes of steady state operation:</a:t>
            </a:r>
          </a:p>
          <a:p>
            <a:pPr marL="342900" indent="-342900" algn="just">
              <a:buAutoNum type="arabicParenR"/>
            </a:pPr>
            <a:r>
              <a:rPr lang="en-US" dirty="0"/>
              <a:t>Speed control </a:t>
            </a:r>
          </a:p>
          <a:p>
            <a:pPr marL="342900" indent="-342900" algn="just">
              <a:buAutoNum type="arabicParenR"/>
            </a:pPr>
            <a:r>
              <a:rPr lang="en-US" dirty="0"/>
              <a:t>Vehicle following (i.e. spacing control)</a:t>
            </a:r>
          </a:p>
        </p:txBody>
      </p:sp>
      <p:sp>
        <p:nvSpPr>
          <p:cNvPr id="44" name="TextBox 43">
            <a:extLst>
              <a:ext uri="{FF2B5EF4-FFF2-40B4-BE49-F238E27FC236}">
                <a16:creationId xmlns:a16="http://schemas.microsoft.com/office/drawing/2014/main" id="{EC229617-FC79-27EE-2C5B-E0B592C7D524}"/>
              </a:ext>
            </a:extLst>
          </p:cNvPr>
          <p:cNvSpPr txBox="1"/>
          <p:nvPr/>
        </p:nvSpPr>
        <p:spPr>
          <a:xfrm>
            <a:off x="293970" y="3060103"/>
            <a:ext cx="8814534" cy="1200329"/>
          </a:xfrm>
          <a:prstGeom prst="rect">
            <a:avLst/>
          </a:prstGeom>
          <a:noFill/>
        </p:spPr>
        <p:txBody>
          <a:bodyPr wrap="square" rtlCol="0">
            <a:spAutoFit/>
          </a:bodyPr>
          <a:lstStyle/>
          <a:p>
            <a:r>
              <a:rPr lang="en-US" dirty="0"/>
              <a:t>A standard adaptive cruise control system uses the throttle control input to adjust the vehicle's speed to a desired value. There will be an upper level controller and a lower level controller in the hierarchical longitudinal control system architecture for the cruise control vehicle.</a:t>
            </a:r>
          </a:p>
        </p:txBody>
      </p:sp>
      <p:sp>
        <p:nvSpPr>
          <p:cNvPr id="45" name="Rectangle: Rounded Corners 44">
            <a:extLst>
              <a:ext uri="{FF2B5EF4-FFF2-40B4-BE49-F238E27FC236}">
                <a16:creationId xmlns:a16="http://schemas.microsoft.com/office/drawing/2014/main" id="{D6F66F2E-BE7A-0AD3-FE24-B07E39643857}"/>
              </a:ext>
            </a:extLst>
          </p:cNvPr>
          <p:cNvSpPr/>
          <p:nvPr/>
        </p:nvSpPr>
        <p:spPr>
          <a:xfrm>
            <a:off x="2037796" y="4793660"/>
            <a:ext cx="1656184" cy="720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Upper Controller</a:t>
            </a:r>
          </a:p>
        </p:txBody>
      </p:sp>
      <p:sp>
        <p:nvSpPr>
          <p:cNvPr id="46" name="Rectangle: Rounded Corners 45">
            <a:extLst>
              <a:ext uri="{FF2B5EF4-FFF2-40B4-BE49-F238E27FC236}">
                <a16:creationId xmlns:a16="http://schemas.microsoft.com/office/drawing/2014/main" id="{B0564AB4-2B8E-55C8-E4A5-ED33B5429A0A}"/>
              </a:ext>
            </a:extLst>
          </p:cNvPr>
          <p:cNvSpPr/>
          <p:nvPr/>
        </p:nvSpPr>
        <p:spPr>
          <a:xfrm>
            <a:off x="5158744" y="4793660"/>
            <a:ext cx="1656184" cy="720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Lower Controller</a:t>
            </a:r>
          </a:p>
        </p:txBody>
      </p:sp>
      <p:cxnSp>
        <p:nvCxnSpPr>
          <p:cNvPr id="48" name="Straight Arrow Connector 47">
            <a:extLst>
              <a:ext uri="{FF2B5EF4-FFF2-40B4-BE49-F238E27FC236}">
                <a16:creationId xmlns:a16="http://schemas.microsoft.com/office/drawing/2014/main" id="{DE454D43-F1BB-EFA1-26C7-64EE1D9A4CE4}"/>
              </a:ext>
            </a:extLst>
          </p:cNvPr>
          <p:cNvCxnSpPr>
            <a:cxnSpLocks/>
            <a:stCxn id="45" idx="3"/>
            <a:endCxn id="46" idx="1"/>
          </p:cNvCxnSpPr>
          <p:nvPr/>
        </p:nvCxnSpPr>
        <p:spPr>
          <a:xfrm>
            <a:off x="3693980" y="5153700"/>
            <a:ext cx="146476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0" name="TextBox 49">
            <a:extLst>
              <a:ext uri="{FF2B5EF4-FFF2-40B4-BE49-F238E27FC236}">
                <a16:creationId xmlns:a16="http://schemas.microsoft.com/office/drawing/2014/main" id="{10C70DE3-E00A-A0F9-A8C7-94B84292D288}"/>
              </a:ext>
            </a:extLst>
          </p:cNvPr>
          <p:cNvSpPr txBox="1"/>
          <p:nvPr/>
        </p:nvSpPr>
        <p:spPr>
          <a:xfrm>
            <a:off x="1005982" y="4620103"/>
            <a:ext cx="864097" cy="523220"/>
          </a:xfrm>
          <a:prstGeom prst="rect">
            <a:avLst/>
          </a:prstGeom>
          <a:noFill/>
        </p:spPr>
        <p:txBody>
          <a:bodyPr wrap="square" rtlCol="0">
            <a:spAutoFit/>
          </a:bodyPr>
          <a:lstStyle/>
          <a:p>
            <a:pPr algn="ctr"/>
            <a:r>
              <a:rPr lang="en-US" sz="1400" dirty="0"/>
              <a:t>Speed set point</a:t>
            </a:r>
          </a:p>
        </p:txBody>
      </p:sp>
      <p:cxnSp>
        <p:nvCxnSpPr>
          <p:cNvPr id="51" name="Straight Arrow Connector 50">
            <a:extLst>
              <a:ext uri="{FF2B5EF4-FFF2-40B4-BE49-F238E27FC236}">
                <a16:creationId xmlns:a16="http://schemas.microsoft.com/office/drawing/2014/main" id="{B6EB38F9-CA88-01DB-B0CE-E2A1216054B6}"/>
              </a:ext>
            </a:extLst>
          </p:cNvPr>
          <p:cNvCxnSpPr>
            <a:cxnSpLocks/>
          </p:cNvCxnSpPr>
          <p:nvPr/>
        </p:nvCxnSpPr>
        <p:spPr>
          <a:xfrm>
            <a:off x="838264" y="5153700"/>
            <a:ext cx="119953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4" name="TextBox 53">
            <a:extLst>
              <a:ext uri="{FF2B5EF4-FFF2-40B4-BE49-F238E27FC236}">
                <a16:creationId xmlns:a16="http://schemas.microsoft.com/office/drawing/2014/main" id="{C1A563B6-4240-4290-1E05-C7EFF307A21D}"/>
              </a:ext>
            </a:extLst>
          </p:cNvPr>
          <p:cNvSpPr txBox="1"/>
          <p:nvPr/>
        </p:nvSpPr>
        <p:spPr>
          <a:xfrm>
            <a:off x="3859220" y="4581128"/>
            <a:ext cx="1129329" cy="523220"/>
          </a:xfrm>
          <a:prstGeom prst="rect">
            <a:avLst/>
          </a:prstGeom>
          <a:noFill/>
        </p:spPr>
        <p:txBody>
          <a:bodyPr wrap="square" rtlCol="0">
            <a:spAutoFit/>
          </a:bodyPr>
          <a:lstStyle/>
          <a:p>
            <a:pPr algn="ctr"/>
            <a:r>
              <a:rPr lang="en-US" sz="1400" dirty="0"/>
              <a:t>Desired acceleration</a:t>
            </a:r>
          </a:p>
        </p:txBody>
      </p:sp>
      <p:cxnSp>
        <p:nvCxnSpPr>
          <p:cNvPr id="55" name="Straight Arrow Connector 54">
            <a:extLst>
              <a:ext uri="{FF2B5EF4-FFF2-40B4-BE49-F238E27FC236}">
                <a16:creationId xmlns:a16="http://schemas.microsoft.com/office/drawing/2014/main" id="{832110EB-5223-04F3-461E-DB839C02B6BF}"/>
              </a:ext>
            </a:extLst>
          </p:cNvPr>
          <p:cNvCxnSpPr>
            <a:cxnSpLocks/>
          </p:cNvCxnSpPr>
          <p:nvPr/>
        </p:nvCxnSpPr>
        <p:spPr>
          <a:xfrm>
            <a:off x="6814928" y="5143323"/>
            <a:ext cx="119953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6" name="TextBox 55">
            <a:extLst>
              <a:ext uri="{FF2B5EF4-FFF2-40B4-BE49-F238E27FC236}">
                <a16:creationId xmlns:a16="http://schemas.microsoft.com/office/drawing/2014/main" id="{41CFE523-41E4-A3A7-E8ED-91C32940B043}"/>
              </a:ext>
            </a:extLst>
          </p:cNvPr>
          <p:cNvSpPr txBox="1"/>
          <p:nvPr/>
        </p:nvSpPr>
        <p:spPr>
          <a:xfrm>
            <a:off x="6782880" y="4630480"/>
            <a:ext cx="1129329" cy="523220"/>
          </a:xfrm>
          <a:prstGeom prst="rect">
            <a:avLst/>
          </a:prstGeom>
          <a:noFill/>
        </p:spPr>
        <p:txBody>
          <a:bodyPr wrap="square" rtlCol="0">
            <a:spAutoFit/>
          </a:bodyPr>
          <a:lstStyle/>
          <a:p>
            <a:pPr algn="ctr"/>
            <a:r>
              <a:rPr lang="en-US" sz="1400" dirty="0"/>
              <a:t>throttle input</a:t>
            </a:r>
          </a:p>
        </p:txBody>
      </p:sp>
      <p:sp>
        <p:nvSpPr>
          <p:cNvPr id="58" name="TextBox 57">
            <a:extLst>
              <a:ext uri="{FF2B5EF4-FFF2-40B4-BE49-F238E27FC236}">
                <a16:creationId xmlns:a16="http://schemas.microsoft.com/office/drawing/2014/main" id="{F4E57583-564C-B91D-B980-151044E74F72}"/>
              </a:ext>
            </a:extLst>
          </p:cNvPr>
          <p:cNvSpPr txBox="1"/>
          <p:nvPr/>
        </p:nvSpPr>
        <p:spPr>
          <a:xfrm>
            <a:off x="2197696" y="5689114"/>
            <a:ext cx="4618652" cy="369332"/>
          </a:xfrm>
          <a:prstGeom prst="rect">
            <a:avLst/>
          </a:prstGeom>
          <a:noFill/>
        </p:spPr>
        <p:txBody>
          <a:bodyPr wrap="square">
            <a:spAutoFit/>
          </a:bodyPr>
          <a:lstStyle/>
          <a:p>
            <a:pPr algn="ctr"/>
            <a:r>
              <a:rPr lang="en-US" dirty="0"/>
              <a:t>Structure of Speed Control System</a:t>
            </a:r>
          </a:p>
        </p:txBody>
      </p:sp>
    </p:spTree>
    <p:extLst>
      <p:ext uri="{BB962C8B-B14F-4D97-AF65-F5344CB8AC3E}">
        <p14:creationId xmlns:p14="http://schemas.microsoft.com/office/powerpoint/2010/main" val="1720906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DCF0E-83FA-D542-BE61-DB9118FD1F51}"/>
              </a:ext>
            </a:extLst>
          </p:cNvPr>
          <p:cNvSpPr>
            <a:spLocks noGrp="1"/>
          </p:cNvSpPr>
          <p:nvPr>
            <p:ph idx="1"/>
          </p:nvPr>
        </p:nvSpPr>
        <p:spPr>
          <a:xfrm>
            <a:off x="141384" y="808548"/>
            <a:ext cx="8784976" cy="5832648"/>
          </a:xfrm>
        </p:spPr>
        <p:txBody>
          <a:bodyPr>
            <a:normAutofit/>
          </a:bodyPr>
          <a:lstStyle/>
          <a:p>
            <a:pPr marL="0" indent="0">
              <a:buNone/>
            </a:pPr>
            <a:r>
              <a:rPr lang="en-US" sz="2400" u="sng" dirty="0"/>
              <a:t>UPPER LEVEL CONTROLLER FOR SPEED CONTROL </a:t>
            </a:r>
          </a:p>
          <a:p>
            <a:pPr marL="0" indent="0">
              <a:buNone/>
            </a:pPr>
            <a:r>
              <a:rPr lang="en-US" sz="1800" dirty="0"/>
              <a:t>A common upper controller algorithm is PI control, which uses speed error as the feedback signal. The mathematical model for controller is given by:</a:t>
            </a:r>
          </a:p>
          <a:p>
            <a:pPr marL="0" indent="0">
              <a:buNone/>
            </a:pPr>
            <a:endParaRPr lang="en-US" sz="2400" dirty="0"/>
          </a:p>
          <a:p>
            <a:pPr marL="0" indent="0">
              <a:buNone/>
            </a:pPr>
            <a:endParaRPr lang="en-US" sz="2400" dirty="0"/>
          </a:p>
          <a:p>
            <a:pPr marL="0" indent="0">
              <a:buNone/>
            </a:pPr>
            <a:r>
              <a:rPr lang="en-US" sz="1800" dirty="0"/>
              <a:t>Where,        is desired acceleration</a:t>
            </a:r>
          </a:p>
          <a:p>
            <a:pPr marL="0" indent="0">
              <a:buNone/>
            </a:pPr>
            <a:r>
              <a:rPr lang="en-US" sz="1800" dirty="0"/>
              <a:t>                      is desired velocity</a:t>
            </a:r>
          </a:p>
          <a:p>
            <a:pPr marL="0" indent="0">
              <a:buNone/>
            </a:pPr>
            <a:r>
              <a:rPr lang="en-US" sz="1800" dirty="0"/>
              <a:t>                      is desired position</a:t>
            </a:r>
          </a:p>
          <a:p>
            <a:pPr marL="0" indent="0">
              <a:buNone/>
            </a:pPr>
            <a:endParaRPr lang="en-US" sz="1800" dirty="0"/>
          </a:p>
          <a:p>
            <a:pPr marL="0" indent="0">
              <a:buNone/>
            </a:pPr>
            <a:r>
              <a:rPr lang="en-US" sz="1800" dirty="0"/>
              <a:t>Additionally,      and       are integral and proportional constants respectively.</a:t>
            </a:r>
          </a:p>
          <a:p>
            <a:pPr marL="0" indent="0">
              <a:buNone/>
            </a:pPr>
            <a:endParaRPr lang="en-US" sz="1800" dirty="0"/>
          </a:p>
          <a:p>
            <a:pPr marL="0" indent="0">
              <a:buNone/>
            </a:pPr>
            <a:r>
              <a:rPr lang="en-US" sz="1800" dirty="0"/>
              <a:t>Mathematical Plant model is given by:</a:t>
            </a:r>
          </a:p>
          <a:p>
            <a:pPr marL="0" indent="0">
              <a:buNone/>
            </a:pPr>
            <a:endParaRPr lang="en-US" sz="1800" dirty="0"/>
          </a:p>
          <a:p>
            <a:pPr marL="0" indent="0">
              <a:buNone/>
            </a:pPr>
            <a:endParaRPr lang="en-US" sz="1800" dirty="0"/>
          </a:p>
          <a:p>
            <a:pPr marL="0" indent="0">
              <a:buNone/>
            </a:pPr>
            <a:r>
              <a:rPr lang="en-US" sz="1800" dirty="0"/>
              <a:t>In the model, desired acceleration is given as input and actual velocity is observed at output.</a:t>
            </a:r>
          </a:p>
          <a:p>
            <a:pPr marL="0" indent="0">
              <a:buNone/>
            </a:pPr>
            <a:r>
              <a:rPr lang="en-US" sz="1800" dirty="0"/>
              <a:t>Further, the actual velocity is feed back to calculate the error.</a:t>
            </a:r>
          </a:p>
        </p:txBody>
      </p:sp>
      <p:pic>
        <p:nvPicPr>
          <p:cNvPr id="6" name="Picture 5">
            <a:extLst>
              <a:ext uri="{FF2B5EF4-FFF2-40B4-BE49-F238E27FC236}">
                <a16:creationId xmlns:a16="http://schemas.microsoft.com/office/drawing/2014/main" id="{ABEB03E7-FC4A-4722-2C1F-D63B9B0A7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926276"/>
            <a:ext cx="3068264" cy="626375"/>
          </a:xfrm>
          <a:prstGeom prst="rect">
            <a:avLst/>
          </a:prstGeom>
        </p:spPr>
      </p:pic>
      <p:pic>
        <p:nvPicPr>
          <p:cNvPr id="8" name="Picture 7">
            <a:extLst>
              <a:ext uri="{FF2B5EF4-FFF2-40B4-BE49-F238E27FC236}">
                <a16:creationId xmlns:a16="http://schemas.microsoft.com/office/drawing/2014/main" id="{D8948D3E-06C1-AA81-5B34-EC1E7FA80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232" y="2719589"/>
            <a:ext cx="392441" cy="353197"/>
          </a:xfrm>
          <a:prstGeom prst="rect">
            <a:avLst/>
          </a:prstGeom>
        </p:spPr>
      </p:pic>
      <p:pic>
        <p:nvPicPr>
          <p:cNvPr id="10" name="Picture 9">
            <a:extLst>
              <a:ext uri="{FF2B5EF4-FFF2-40B4-BE49-F238E27FC236}">
                <a16:creationId xmlns:a16="http://schemas.microsoft.com/office/drawing/2014/main" id="{B195C821-F0F9-9175-5A7E-264696F40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807" y="3072786"/>
            <a:ext cx="333536" cy="257299"/>
          </a:xfrm>
          <a:prstGeom prst="rect">
            <a:avLst/>
          </a:prstGeom>
        </p:spPr>
      </p:pic>
      <p:pic>
        <p:nvPicPr>
          <p:cNvPr id="12" name="Picture 11">
            <a:extLst>
              <a:ext uri="{FF2B5EF4-FFF2-40B4-BE49-F238E27FC236}">
                <a16:creationId xmlns:a16="http://schemas.microsoft.com/office/drawing/2014/main" id="{492A5BB1-E32E-3DDD-5FC2-2B1EEE2B58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0542" y="3412900"/>
            <a:ext cx="319801" cy="261655"/>
          </a:xfrm>
          <a:prstGeom prst="rect">
            <a:avLst/>
          </a:prstGeom>
        </p:spPr>
      </p:pic>
      <p:pic>
        <p:nvPicPr>
          <p:cNvPr id="14" name="Picture 13">
            <a:extLst>
              <a:ext uri="{FF2B5EF4-FFF2-40B4-BE49-F238E27FC236}">
                <a16:creationId xmlns:a16="http://schemas.microsoft.com/office/drawing/2014/main" id="{369F5ACC-68CF-1312-595A-07B0278E4B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3608" y="4077072"/>
            <a:ext cx="216024" cy="318892"/>
          </a:xfrm>
          <a:prstGeom prst="rect">
            <a:avLst/>
          </a:prstGeom>
        </p:spPr>
      </p:pic>
      <p:pic>
        <p:nvPicPr>
          <p:cNvPr id="16" name="Picture 15">
            <a:extLst>
              <a:ext uri="{FF2B5EF4-FFF2-40B4-BE49-F238E27FC236}">
                <a16:creationId xmlns:a16="http://schemas.microsoft.com/office/drawing/2014/main" id="{6B307276-8AA3-621E-2EE5-974C988CC0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95736" y="4071928"/>
            <a:ext cx="216024" cy="329180"/>
          </a:xfrm>
          <a:prstGeom prst="rect">
            <a:avLst/>
          </a:prstGeom>
        </p:spPr>
      </p:pic>
      <p:pic>
        <p:nvPicPr>
          <p:cNvPr id="4" name="Picture 3">
            <a:extLst>
              <a:ext uri="{FF2B5EF4-FFF2-40B4-BE49-F238E27FC236}">
                <a16:creationId xmlns:a16="http://schemas.microsoft.com/office/drawing/2014/main" id="{234C0BDC-1074-1188-01BC-DD71498289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72870" y="5085184"/>
            <a:ext cx="1434076" cy="367123"/>
          </a:xfrm>
          <a:prstGeom prst="rect">
            <a:avLst/>
          </a:prstGeom>
        </p:spPr>
      </p:pic>
      <p:pic>
        <p:nvPicPr>
          <p:cNvPr id="2" name="Picture 1">
            <a:extLst>
              <a:ext uri="{FF2B5EF4-FFF2-40B4-BE49-F238E27FC236}">
                <a16:creationId xmlns:a16="http://schemas.microsoft.com/office/drawing/2014/main" id="{9A2E6B0C-4BBC-BC5F-03A8-ACDBCC8ABF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5" name="Straight Connector 4">
            <a:extLst>
              <a:ext uri="{FF2B5EF4-FFF2-40B4-BE49-F238E27FC236}">
                <a16:creationId xmlns:a16="http://schemas.microsoft.com/office/drawing/2014/main" id="{EB061176-88B2-F8B5-0B96-BF576E1B6981}"/>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7A01430D-32F5-936C-53B6-63FC94B7BD4F}"/>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13" name="Rectangle 12"/>
          <p:cNvSpPr/>
          <p:nvPr/>
        </p:nvSpPr>
        <p:spPr>
          <a:xfrm>
            <a:off x="0" y="6572272"/>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5" name="Rectangle 14"/>
          <p:cNvSpPr/>
          <p:nvPr/>
        </p:nvSpPr>
        <p:spPr>
          <a:xfrm>
            <a:off x="3357554"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Tree>
    <p:extLst>
      <p:ext uri="{BB962C8B-B14F-4D97-AF65-F5344CB8AC3E}">
        <p14:creationId xmlns:p14="http://schemas.microsoft.com/office/powerpoint/2010/main" val="2908771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6011A0-A244-A4BD-1924-B0AB50F11003}"/>
              </a:ext>
            </a:extLst>
          </p:cNvPr>
          <p:cNvSpPr>
            <a:spLocks noGrp="1"/>
          </p:cNvSpPr>
          <p:nvPr>
            <p:ph idx="1"/>
          </p:nvPr>
        </p:nvSpPr>
        <p:spPr>
          <a:xfrm>
            <a:off x="31033" y="817067"/>
            <a:ext cx="9145016" cy="6192688"/>
          </a:xfrm>
        </p:spPr>
        <p:txBody>
          <a:bodyPr>
            <a:normAutofit/>
          </a:bodyPr>
          <a:lstStyle/>
          <a:p>
            <a:pPr marL="0" indent="0">
              <a:buNone/>
            </a:pPr>
            <a:r>
              <a:rPr lang="en-US" sz="1800" dirty="0"/>
              <a:t>Therefore, we get Transfer functions as:</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Hence, The Closed loop System is shown below.</a:t>
            </a:r>
          </a:p>
        </p:txBody>
      </p:sp>
      <p:pic>
        <p:nvPicPr>
          <p:cNvPr id="6" name="Picture 5">
            <a:extLst>
              <a:ext uri="{FF2B5EF4-FFF2-40B4-BE49-F238E27FC236}">
                <a16:creationId xmlns:a16="http://schemas.microsoft.com/office/drawing/2014/main" id="{8F46FF45-5ED6-DA21-7FE8-4BDEF6FA6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9297" y="1244913"/>
            <a:ext cx="1628488" cy="814244"/>
          </a:xfrm>
          <a:prstGeom prst="rect">
            <a:avLst/>
          </a:prstGeom>
        </p:spPr>
      </p:pic>
      <p:pic>
        <p:nvPicPr>
          <p:cNvPr id="8" name="Picture 7">
            <a:extLst>
              <a:ext uri="{FF2B5EF4-FFF2-40B4-BE49-F238E27FC236}">
                <a16:creationId xmlns:a16="http://schemas.microsoft.com/office/drawing/2014/main" id="{5BCF436C-8356-8E11-4B09-6BF56F908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675" y="1339077"/>
            <a:ext cx="1628488" cy="720080"/>
          </a:xfrm>
          <a:prstGeom prst="rect">
            <a:avLst/>
          </a:prstGeom>
        </p:spPr>
      </p:pic>
      <p:sp>
        <p:nvSpPr>
          <p:cNvPr id="9" name="Rectangle 8">
            <a:extLst>
              <a:ext uri="{FF2B5EF4-FFF2-40B4-BE49-F238E27FC236}">
                <a16:creationId xmlns:a16="http://schemas.microsoft.com/office/drawing/2014/main" id="{972D5EE6-403B-445D-7E80-787168B2BFB1}"/>
              </a:ext>
            </a:extLst>
          </p:cNvPr>
          <p:cNvSpPr/>
          <p:nvPr/>
        </p:nvSpPr>
        <p:spPr>
          <a:xfrm>
            <a:off x="3214375" y="3190729"/>
            <a:ext cx="721583"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a:t>
            </a:r>
          </a:p>
        </p:txBody>
      </p:sp>
      <p:sp>
        <p:nvSpPr>
          <p:cNvPr id="10" name="Rectangle 9">
            <a:extLst>
              <a:ext uri="{FF2B5EF4-FFF2-40B4-BE49-F238E27FC236}">
                <a16:creationId xmlns:a16="http://schemas.microsoft.com/office/drawing/2014/main" id="{1BDBE3A8-1037-547D-0730-8E182B989FAA}"/>
              </a:ext>
            </a:extLst>
          </p:cNvPr>
          <p:cNvSpPr/>
          <p:nvPr/>
        </p:nvSpPr>
        <p:spPr>
          <a:xfrm>
            <a:off x="5150732" y="3176972"/>
            <a:ext cx="721583"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P</a:t>
            </a:r>
          </a:p>
        </p:txBody>
      </p:sp>
      <p:cxnSp>
        <p:nvCxnSpPr>
          <p:cNvPr id="12" name="Straight Arrow Connector 11">
            <a:extLst>
              <a:ext uri="{FF2B5EF4-FFF2-40B4-BE49-F238E27FC236}">
                <a16:creationId xmlns:a16="http://schemas.microsoft.com/office/drawing/2014/main" id="{F03795EC-7AE1-1C27-AF8C-E69AEACCADFC}"/>
              </a:ext>
            </a:extLst>
          </p:cNvPr>
          <p:cNvCxnSpPr>
            <a:cxnSpLocks/>
            <a:stCxn id="9" idx="3"/>
            <a:endCxn id="10" idx="1"/>
          </p:cNvCxnSpPr>
          <p:nvPr/>
        </p:nvCxnSpPr>
        <p:spPr>
          <a:xfrm flipV="1">
            <a:off x="3935958" y="3429000"/>
            <a:ext cx="1214774" cy="137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2F63F201-B5A9-908E-F2D5-25E54F86D392}"/>
              </a:ext>
            </a:extLst>
          </p:cNvPr>
          <p:cNvSpPr/>
          <p:nvPr/>
        </p:nvSpPr>
        <p:spPr>
          <a:xfrm>
            <a:off x="2267892" y="3298741"/>
            <a:ext cx="258427" cy="2880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BF89E5D-4766-7053-E927-E0D498C8FE49}"/>
              </a:ext>
            </a:extLst>
          </p:cNvPr>
          <p:cNvCxnSpPr>
            <a:cxnSpLocks/>
            <a:stCxn id="14" idx="6"/>
            <a:endCxn id="9" idx="1"/>
          </p:cNvCxnSpPr>
          <p:nvPr/>
        </p:nvCxnSpPr>
        <p:spPr>
          <a:xfrm>
            <a:off x="2526319" y="3442757"/>
            <a:ext cx="68805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2006FC22-A762-E975-F673-D9458670688A}"/>
              </a:ext>
            </a:extLst>
          </p:cNvPr>
          <p:cNvSpPr txBox="1"/>
          <p:nvPr/>
        </p:nvSpPr>
        <p:spPr>
          <a:xfrm>
            <a:off x="2015487" y="3073425"/>
            <a:ext cx="300082"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F6FA7DE0-6CEB-0086-28B3-227D52B0DC9B}"/>
              </a:ext>
            </a:extLst>
          </p:cNvPr>
          <p:cNvSpPr txBox="1"/>
          <p:nvPr/>
        </p:nvSpPr>
        <p:spPr>
          <a:xfrm>
            <a:off x="2442965" y="3463952"/>
            <a:ext cx="352540" cy="461665"/>
          </a:xfrm>
          <a:prstGeom prst="rect">
            <a:avLst/>
          </a:prstGeom>
          <a:noFill/>
        </p:spPr>
        <p:txBody>
          <a:bodyPr wrap="square" rtlCol="0">
            <a:spAutoFit/>
          </a:bodyPr>
          <a:lstStyle/>
          <a:p>
            <a:r>
              <a:rPr lang="en-US" sz="2400" dirty="0"/>
              <a:t>-</a:t>
            </a:r>
          </a:p>
        </p:txBody>
      </p:sp>
      <p:cxnSp>
        <p:nvCxnSpPr>
          <p:cNvPr id="23" name="Straight Arrow Connector 22">
            <a:extLst>
              <a:ext uri="{FF2B5EF4-FFF2-40B4-BE49-F238E27FC236}">
                <a16:creationId xmlns:a16="http://schemas.microsoft.com/office/drawing/2014/main" id="{0192E3DE-90A9-FD98-883C-74AB5E50E017}"/>
              </a:ext>
            </a:extLst>
          </p:cNvPr>
          <p:cNvCxnSpPr>
            <a:cxnSpLocks/>
            <a:endCxn id="14" idx="2"/>
          </p:cNvCxnSpPr>
          <p:nvPr/>
        </p:nvCxnSpPr>
        <p:spPr>
          <a:xfrm flipV="1">
            <a:off x="1467401" y="3442757"/>
            <a:ext cx="800491" cy="63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9" name="Picture 28">
            <a:extLst>
              <a:ext uri="{FF2B5EF4-FFF2-40B4-BE49-F238E27FC236}">
                <a16:creationId xmlns:a16="http://schemas.microsoft.com/office/drawing/2014/main" id="{7C9B86CF-DCBA-179E-A55D-2978652074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9255" y="3047829"/>
            <a:ext cx="416232" cy="321093"/>
          </a:xfrm>
          <a:prstGeom prst="rect">
            <a:avLst/>
          </a:prstGeom>
        </p:spPr>
      </p:pic>
      <p:cxnSp>
        <p:nvCxnSpPr>
          <p:cNvPr id="31" name="Connector: Elbow 30">
            <a:extLst>
              <a:ext uri="{FF2B5EF4-FFF2-40B4-BE49-F238E27FC236}">
                <a16:creationId xmlns:a16="http://schemas.microsoft.com/office/drawing/2014/main" id="{9B0F4F91-9401-58EC-41DA-6A7E4E3A55BF}"/>
              </a:ext>
            </a:extLst>
          </p:cNvPr>
          <p:cNvCxnSpPr>
            <a:cxnSpLocks/>
            <a:stCxn id="10" idx="3"/>
          </p:cNvCxnSpPr>
          <p:nvPr/>
        </p:nvCxnSpPr>
        <p:spPr>
          <a:xfrm>
            <a:off x="5872315" y="3429000"/>
            <a:ext cx="374045" cy="118813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5" name="Connector: Elbow 34">
            <a:extLst>
              <a:ext uri="{FF2B5EF4-FFF2-40B4-BE49-F238E27FC236}">
                <a16:creationId xmlns:a16="http://schemas.microsoft.com/office/drawing/2014/main" id="{656D1464-D55B-9DFB-9D01-535C987DCB4F}"/>
              </a:ext>
            </a:extLst>
          </p:cNvPr>
          <p:cNvCxnSpPr>
            <a:cxnSpLocks/>
            <a:endCxn id="14" idx="4"/>
          </p:cNvCxnSpPr>
          <p:nvPr/>
        </p:nvCxnSpPr>
        <p:spPr>
          <a:xfrm rot="10800000">
            <a:off x="2397106" y="3586774"/>
            <a:ext cx="3849254" cy="103035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E10FE912-A7A1-30D6-61DC-DE5F14D5F70D}"/>
              </a:ext>
            </a:extLst>
          </p:cNvPr>
          <p:cNvCxnSpPr>
            <a:cxnSpLocks/>
          </p:cNvCxnSpPr>
          <p:nvPr/>
        </p:nvCxnSpPr>
        <p:spPr>
          <a:xfrm>
            <a:off x="6246360" y="3429000"/>
            <a:ext cx="10081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2" name="Picture 41">
            <a:extLst>
              <a:ext uri="{FF2B5EF4-FFF2-40B4-BE49-F238E27FC236}">
                <a16:creationId xmlns:a16="http://schemas.microsoft.com/office/drawing/2014/main" id="{4B304662-25F3-0365-CC5C-B4EEB23830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9821" y="3173285"/>
            <a:ext cx="155326" cy="250911"/>
          </a:xfrm>
          <a:prstGeom prst="rect">
            <a:avLst/>
          </a:prstGeom>
        </p:spPr>
      </p:pic>
      <p:pic>
        <p:nvPicPr>
          <p:cNvPr id="7" name="Picture 6">
            <a:extLst>
              <a:ext uri="{FF2B5EF4-FFF2-40B4-BE49-F238E27FC236}">
                <a16:creationId xmlns:a16="http://schemas.microsoft.com/office/drawing/2014/main" id="{FB053B83-7763-A3FD-519B-E3F1C196F6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
            <a:ext cx="3143240" cy="642919"/>
          </a:xfrm>
          <a:prstGeom prst="rect">
            <a:avLst/>
          </a:prstGeom>
        </p:spPr>
      </p:pic>
      <p:cxnSp>
        <p:nvCxnSpPr>
          <p:cNvPr id="11" name="Straight Connector 10">
            <a:extLst>
              <a:ext uri="{FF2B5EF4-FFF2-40B4-BE49-F238E27FC236}">
                <a16:creationId xmlns:a16="http://schemas.microsoft.com/office/drawing/2014/main" id="{460F96B4-C425-5AA1-7B8C-55DC323389F3}"/>
              </a:ext>
            </a:extLst>
          </p:cNvPr>
          <p:cNvCxnSpPr/>
          <p:nvPr/>
        </p:nvCxnSpPr>
        <p:spPr>
          <a:xfrm>
            <a:off x="571472" y="714356"/>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FE616250-E11A-0B05-861C-9344E46055CB}"/>
              </a:ext>
            </a:extLst>
          </p:cNvPr>
          <p:cNvSpPr/>
          <p:nvPr/>
        </p:nvSpPr>
        <p:spPr>
          <a:xfrm>
            <a:off x="4572000" y="0"/>
            <a:ext cx="4572000" cy="646331"/>
          </a:xfrm>
          <a:prstGeom prst="rect">
            <a:avLst/>
          </a:prstGeom>
        </p:spPr>
        <p:txBody>
          <a:bodyPr wrap="square">
            <a:spAutoFit/>
          </a:bodyPr>
          <a:lstStyle/>
          <a:p>
            <a:pPr algn="ctr">
              <a:tabLst>
                <a:tab pos="2865755" algn="ctr"/>
                <a:tab pos="5731510" algn="r"/>
              </a:tabLst>
            </a:pPr>
            <a:r>
              <a:rPr lang="en-US" b="1" dirty="0">
                <a:solidFill>
                  <a:srgbClr val="C00000"/>
                </a:solidFill>
                <a:latin typeface="Times New Roman"/>
                <a:ea typeface="Calibri"/>
                <a:cs typeface="Times New Roman"/>
              </a:rPr>
              <a:t>Autonomous Vehicle Group</a:t>
            </a:r>
            <a:endParaRPr lang="en-US" sz="1400" dirty="0">
              <a:ea typeface="Calibri"/>
              <a:cs typeface="Times New Roman"/>
            </a:endParaRPr>
          </a:p>
          <a:p>
            <a:pPr algn="ctr">
              <a:tabLst>
                <a:tab pos="2865755" algn="ctr"/>
                <a:tab pos="5731510" algn="r"/>
              </a:tabLst>
            </a:pPr>
            <a:r>
              <a:rPr lang="en-US" b="1" dirty="0">
                <a:solidFill>
                  <a:srgbClr val="C00000"/>
                </a:solidFill>
                <a:latin typeface="Times New Roman"/>
                <a:ea typeface="Calibri"/>
                <a:cs typeface="Times New Roman"/>
              </a:rPr>
              <a:t>       School of ECE</a:t>
            </a:r>
            <a:endParaRPr lang="en-US" sz="1400" dirty="0">
              <a:ea typeface="Calibri"/>
              <a:cs typeface="Times New Roman"/>
            </a:endParaRPr>
          </a:p>
        </p:txBody>
      </p:sp>
      <p:sp>
        <p:nvSpPr>
          <p:cNvPr id="21" name="Rectangle 20"/>
          <p:cNvSpPr/>
          <p:nvPr/>
        </p:nvSpPr>
        <p:spPr>
          <a:xfrm>
            <a:off x="0" y="6572272"/>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22" name="Rectangle 21"/>
          <p:cNvSpPr/>
          <p:nvPr/>
        </p:nvSpPr>
        <p:spPr>
          <a:xfrm>
            <a:off x="3571868" y="6488668"/>
            <a:ext cx="217687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Minor Project- 2023</a:t>
            </a:r>
          </a:p>
        </p:txBody>
      </p:sp>
    </p:spTree>
    <p:extLst>
      <p:ext uri="{BB962C8B-B14F-4D97-AF65-F5344CB8AC3E}">
        <p14:creationId xmlns:p14="http://schemas.microsoft.com/office/powerpoint/2010/main" val="1384770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5526</TotalTime>
  <Words>1714</Words>
  <Application>Microsoft Office PowerPoint</Application>
  <PresentationFormat>On-screen Show (4:3)</PresentationFormat>
  <Paragraphs>338</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DEFINITION</vt:lpstr>
      <vt:lpstr>PROBLEM STATEMENT</vt:lpstr>
      <vt:lpstr>SOCIETIAL CONTEXT</vt:lpstr>
      <vt:lpstr>NEED STATEMENT</vt:lpstr>
      <vt:lpstr>METHODOLOGY</vt:lpstr>
      <vt:lpstr>PowerPoint Presentation</vt:lpstr>
      <vt:lpstr>PowerPoint Presentation</vt:lpstr>
      <vt:lpstr>PowerPoint Presentation</vt:lpstr>
      <vt:lpstr>PowerPoint Presentation</vt:lpstr>
      <vt:lpstr>PowerPoint Presentation</vt:lpstr>
      <vt:lpstr>PowerPoint Presentation</vt:lpstr>
      <vt:lpstr>IMPLEMENTATION DETAILS</vt:lpstr>
      <vt:lpstr>Capture CSI</vt:lpstr>
      <vt:lpstr>ColourThresholding HSV</vt:lpstr>
      <vt:lpstr>Region of Interest</vt:lpstr>
      <vt:lpstr>LANE LOCATION</vt:lpstr>
      <vt:lpstr>Diagnostics</vt:lpstr>
      <vt:lpstr>DEPTH SENSOR</vt:lpstr>
      <vt:lpstr>OBSTACLE DETECTION</vt:lpstr>
      <vt:lpstr>PowerPoint Presentation</vt:lpstr>
      <vt:lpstr>PowerPoint Presentation</vt:lpstr>
      <vt:lpstr>PowerPoint Presentation</vt:lpstr>
      <vt:lpstr>BASIC CAR I/0</vt:lpstr>
      <vt:lpstr>TIMING</vt:lpstr>
      <vt:lpstr>INDICATOR AND LAMPS</vt:lpstr>
      <vt:lpstr>USER CONTROL</vt:lpstr>
      <vt:lpstr>RESULTS</vt:lpstr>
      <vt:lpstr>PowerPoint Presentation</vt:lpstr>
      <vt:lpstr>PowerPoint Presentation</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Shobith Bankapur</cp:lastModifiedBy>
  <cp:revision>190</cp:revision>
  <dcterms:created xsi:type="dcterms:W3CDTF">2006-08-16T00:00:00Z</dcterms:created>
  <dcterms:modified xsi:type="dcterms:W3CDTF">2023-06-09T15:41:03Z</dcterms:modified>
</cp:coreProperties>
</file>